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61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8" name="Google Shape;58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0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8" name="Google Shape;118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1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5" name="Google Shape;125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2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2" name="Google Shape;132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3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9" name="Google Shape;139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4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5" name="Google Shape;145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5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2" name="Google Shape;152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6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9" name="Google Shape;159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7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6" name="Google Shape;166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8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3" name="Google Shape;173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9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9" name="Google Shape;179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5" name="Google Shape;6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0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6" name="Google Shape;186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1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3" name="Google Shape;193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2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0" name="Google Shape;200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3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2" name="Google Shape;7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4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9" name="Google Shape;7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5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5" name="Google Shape;8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6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7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9" name="Google Shape;9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8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5" name="Google Shape;105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9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2" name="Google Shape;112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11"/>
          <p:cNvSpPr txBox="1"/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4" name="Google Shape;44;p11"/>
          <p:cNvSpPr txBox="1"/>
          <p:nvPr>
            <p:ph idx="1" type="subTitle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5" name="Google Shape;45;p11"/>
          <p:cNvSpPr txBox="1"/>
          <p:nvPr>
            <p:ph idx="2" type="body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6" name="Google Shape;46;p1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2"/>
          <p:cNvSpPr txBox="1"/>
          <p:nvPr>
            <p:ph idx="1" type="body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hasCustomPrompt="1" type="title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omente título 1">
  <p:cSld name="TITLE_ONLY_2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905125" y="2408250"/>
            <a:ext cx="79893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b="1" sz="4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556791" y="6333134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údo Destacado">
  <p:cSld name="TITLE_ONLY_1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905125" y="274650"/>
            <a:ext cx="7989300" cy="572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2" type="sldNum"/>
          </p:nvPr>
        </p:nvSpPr>
        <p:spPr>
          <a:xfrm>
            <a:off x="8556791" y="6333134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/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25" name="Google Shape;25;p6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7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8" name="Google Shape;28;p7"/>
          <p:cNvSpPr txBox="1"/>
          <p:nvPr>
            <p:ph idx="1" type="body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7"/>
          <p:cNvSpPr txBox="1"/>
          <p:nvPr>
            <p:ph idx="2" type="body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7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8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3" name="Google Shape;33;p8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9"/>
          <p:cNvSpPr txBox="1"/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6" name="Google Shape;36;p9"/>
          <p:cNvSpPr txBox="1"/>
          <p:nvPr>
            <p:ph idx="1" type="body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7" name="Google Shape;37;p9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0"/>
          <p:cNvSpPr txBox="1"/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0" name="Google Shape;40;p10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CCCCCC"/>
        </a:solid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5"/>
          <p:cNvSpPr txBox="1"/>
          <p:nvPr>
            <p:ph type="ctrTitle"/>
          </p:nvPr>
        </p:nvSpPr>
        <p:spPr>
          <a:xfrm>
            <a:off x="311700" y="1343275"/>
            <a:ext cx="8520600" cy="2549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b="1" lang="pt-BR"/>
              <a:t>[Adicione o nome da empresa que receberá o orçamento + Super promessa]</a:t>
            </a:r>
            <a:endParaRPr b="1"/>
          </a:p>
        </p:txBody>
      </p:sp>
      <p:sp>
        <p:nvSpPr>
          <p:cNvPr id="61" name="Google Shape;61;p15"/>
          <p:cNvSpPr txBox="1"/>
          <p:nvPr>
            <p:ph idx="1" type="subTitle"/>
          </p:nvPr>
        </p:nvSpPr>
        <p:spPr>
          <a:xfrm>
            <a:off x="311700" y="3825158"/>
            <a:ext cx="8520600" cy="105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pt-BR"/>
              <a:t>[insira o tipo de serviço que será ofertado] </a:t>
            </a:r>
            <a:endParaRPr/>
          </a:p>
        </p:txBody>
      </p:sp>
      <p:sp>
        <p:nvSpPr>
          <p:cNvPr id="62" name="Google Shape;62;p15"/>
          <p:cNvSpPr/>
          <p:nvPr/>
        </p:nvSpPr>
        <p:spPr>
          <a:xfrm>
            <a:off x="6769100" y="5951150"/>
            <a:ext cx="2002800" cy="743400"/>
          </a:xfrm>
          <a:prstGeom prst="rect">
            <a:avLst/>
          </a:prstGeom>
          <a:solidFill>
            <a:srgbClr val="999999"/>
          </a:solidFill>
          <a:ln cap="flat" cmpd="sng" w="952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pt-BR" sz="14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[logo da agência]</a:t>
            </a:r>
            <a:endParaRPr b="0" i="0" sz="1400" u="none" cap="none" strike="noStrik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pt-BR"/>
              <a:t>Entendimento</a:t>
            </a:r>
            <a:r>
              <a:rPr lang="pt-BR"/>
              <a:t> do Projeto</a:t>
            </a:r>
            <a:endParaRPr/>
          </a:p>
        </p:txBody>
      </p:sp>
      <p:sp>
        <p:nvSpPr>
          <p:cNvPr id="121" name="Google Shape;121;p24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45720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pt-BR"/>
              <a:t>[neste ponto, você pode apresentar:]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rPr lang="pt-BR"/>
              <a:t>1. [o que</a:t>
            </a:r>
            <a:r>
              <a:rPr b="1" lang="pt-BR"/>
              <a:t> entendeu das necessidades</a:t>
            </a:r>
            <a:r>
              <a:rPr lang="pt-BR"/>
              <a:t> do possível cliente]</a:t>
            </a:r>
            <a:endParaRPr sz="1700"/>
          </a:p>
        </p:txBody>
      </p:sp>
      <p:sp>
        <p:nvSpPr>
          <p:cNvPr id="122" name="Google Shape;122;p24"/>
          <p:cNvSpPr/>
          <p:nvPr/>
        </p:nvSpPr>
        <p:spPr>
          <a:xfrm>
            <a:off x="6769100" y="5951150"/>
            <a:ext cx="2002800" cy="743400"/>
          </a:xfrm>
          <a:prstGeom prst="rect">
            <a:avLst/>
          </a:prstGeom>
          <a:solidFill>
            <a:srgbClr val="999999"/>
          </a:solidFill>
          <a:ln cap="flat" cmpd="sng" w="952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pt-BR" sz="14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[logo da agência]</a:t>
            </a:r>
            <a:endParaRPr b="0" i="0" sz="1400" u="none" cap="none" strike="noStrik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5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pt-BR"/>
              <a:t>Entendimento </a:t>
            </a:r>
            <a:r>
              <a:rPr lang="pt-BR"/>
              <a:t>do Projeto</a:t>
            </a:r>
            <a:endParaRPr/>
          </a:p>
        </p:txBody>
      </p:sp>
      <p:sp>
        <p:nvSpPr>
          <p:cNvPr id="128" name="Google Shape;128;p25"/>
          <p:cNvSpPr txBox="1"/>
          <p:nvPr>
            <p:ph idx="1" type="body"/>
          </p:nvPr>
        </p:nvSpPr>
        <p:spPr>
          <a:xfrm>
            <a:off x="311700" y="1536630"/>
            <a:ext cx="8520600" cy="17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45720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pt-BR"/>
              <a:t>[continuando… apresente:]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rPr lang="pt-BR"/>
              <a:t>2. [</a:t>
            </a:r>
            <a:r>
              <a:rPr b="1" lang="pt-BR"/>
              <a:t>como irá resolver os problemas </a:t>
            </a:r>
            <a:r>
              <a:rPr lang="pt-BR"/>
              <a:t>encontrados (faça isso de forma superficial, para não entregar o conhecimento da sua agência e não matar a necessidade);</a:t>
            </a:r>
            <a:endParaRPr sz="1700"/>
          </a:p>
        </p:txBody>
      </p:sp>
      <p:sp>
        <p:nvSpPr>
          <p:cNvPr id="129" name="Google Shape;129;p25"/>
          <p:cNvSpPr/>
          <p:nvPr/>
        </p:nvSpPr>
        <p:spPr>
          <a:xfrm>
            <a:off x="6769100" y="5951150"/>
            <a:ext cx="2002800" cy="743400"/>
          </a:xfrm>
          <a:prstGeom prst="rect">
            <a:avLst/>
          </a:prstGeom>
          <a:solidFill>
            <a:srgbClr val="999999"/>
          </a:solidFill>
          <a:ln cap="flat" cmpd="sng" w="952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pt-BR" sz="14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[logo da agência]</a:t>
            </a:r>
            <a:endParaRPr b="0" i="0" sz="1400" u="none" cap="none" strike="noStrik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6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pt-BR"/>
              <a:t>Entendimento </a:t>
            </a:r>
            <a:r>
              <a:rPr lang="pt-BR"/>
              <a:t>do Projeto</a:t>
            </a:r>
            <a:endParaRPr/>
          </a:p>
        </p:txBody>
      </p:sp>
      <p:sp>
        <p:nvSpPr>
          <p:cNvPr id="135" name="Google Shape;135;p26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45720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pt-BR"/>
              <a:t>[</a:t>
            </a:r>
            <a:r>
              <a:rPr b="1" lang="pt-BR"/>
              <a:t>Insights Extras:</a:t>
            </a:r>
            <a:r>
              <a:rPr lang="pt-BR"/>
              <a:t>] </a:t>
            </a:r>
            <a:endParaRPr/>
          </a:p>
          <a:p>
            <a:pPr indent="-342900" lvl="0" marL="457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AutoNum type="alphaLcPeriod"/>
            </a:pPr>
            <a:r>
              <a:rPr lang="pt-BR"/>
              <a:t>se tiver exemplos do problema a ser resolvido, mostre!</a:t>
            </a:r>
            <a:endParaRPr/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LcPeriod"/>
            </a:pPr>
            <a:r>
              <a:rPr lang="pt-BR"/>
              <a:t>lembre o prospect sobre as dores que ele possui e que você/sua agência é a pessoa/empresa certa para resolvê-las.</a:t>
            </a:r>
            <a:endParaRPr/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LcPeriod"/>
            </a:pPr>
            <a:r>
              <a:rPr lang="pt-BR"/>
              <a:t>mostre os serviços que serão prestados]</a:t>
            </a:r>
            <a:endParaRPr/>
          </a:p>
        </p:txBody>
      </p:sp>
      <p:sp>
        <p:nvSpPr>
          <p:cNvPr id="136" name="Google Shape;136;p26"/>
          <p:cNvSpPr/>
          <p:nvPr/>
        </p:nvSpPr>
        <p:spPr>
          <a:xfrm>
            <a:off x="6769100" y="5951150"/>
            <a:ext cx="2002800" cy="743400"/>
          </a:xfrm>
          <a:prstGeom prst="rect">
            <a:avLst/>
          </a:prstGeom>
          <a:solidFill>
            <a:srgbClr val="999999"/>
          </a:solidFill>
          <a:ln cap="flat" cmpd="sng" w="952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pt-BR" sz="14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[logo da agência]</a:t>
            </a:r>
            <a:endParaRPr b="0" i="0" sz="1400" u="none" cap="none" strike="noStrik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D9D9D9"/>
        </a:solidFill>
      </p:bgPr>
    </p:bg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7"/>
          <p:cNvSpPr txBox="1"/>
          <p:nvPr>
            <p:ph type="title"/>
          </p:nvPr>
        </p:nvSpPr>
        <p:spPr>
          <a:xfrm>
            <a:off x="905125" y="2408250"/>
            <a:ext cx="79893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lang="pt-BR"/>
              <a:t>Planejamento do Projeto</a:t>
            </a:r>
            <a:endParaRPr/>
          </a:p>
        </p:txBody>
      </p:sp>
      <p:sp>
        <p:nvSpPr>
          <p:cNvPr id="142" name="Google Shape;142;p27"/>
          <p:cNvSpPr/>
          <p:nvPr/>
        </p:nvSpPr>
        <p:spPr>
          <a:xfrm>
            <a:off x="6769100" y="5951150"/>
            <a:ext cx="2002800" cy="743400"/>
          </a:xfrm>
          <a:prstGeom prst="rect">
            <a:avLst/>
          </a:prstGeom>
          <a:solidFill>
            <a:srgbClr val="999999"/>
          </a:solidFill>
          <a:ln cap="flat" cmpd="sng" w="952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pt-BR" sz="14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[logo da agência]</a:t>
            </a:r>
            <a:endParaRPr b="0" i="0" sz="1400" u="none" cap="none" strike="noStrik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8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pt-BR"/>
              <a:t>Planejamento e Execução</a:t>
            </a:r>
            <a:endParaRPr b="1"/>
          </a:p>
        </p:txBody>
      </p:sp>
      <p:sp>
        <p:nvSpPr>
          <p:cNvPr id="148" name="Google Shape;148;p28"/>
          <p:cNvSpPr txBox="1"/>
          <p:nvPr>
            <p:ph idx="1" type="body"/>
          </p:nvPr>
        </p:nvSpPr>
        <p:spPr>
          <a:xfrm>
            <a:off x="311700" y="1536627"/>
            <a:ext cx="8520600" cy="321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45720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pt-BR">
                <a:highlight>
                  <a:srgbClr val="FFFFFF"/>
                </a:highlight>
              </a:rPr>
              <a:t>[esta é a hora de você apresentar:]</a:t>
            </a:r>
            <a:endParaRPr>
              <a:highlight>
                <a:srgbClr val="FFFFFF"/>
              </a:highlight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pt-BR">
                <a:highlight>
                  <a:srgbClr val="FFFFFF"/>
                </a:highlight>
              </a:rPr>
              <a:t>1. [os </a:t>
            </a:r>
            <a:r>
              <a:rPr b="1" lang="pt-BR">
                <a:highlight>
                  <a:srgbClr val="FFFFFF"/>
                </a:highlight>
              </a:rPr>
              <a:t>passos iniciais</a:t>
            </a:r>
            <a:r>
              <a:rPr lang="pt-BR">
                <a:highlight>
                  <a:srgbClr val="FFFFFF"/>
                </a:highlight>
              </a:rPr>
              <a:t> depois do fechamento de contrato]</a:t>
            </a:r>
            <a:endParaRPr>
              <a:highlight>
                <a:srgbClr val="FFFFFF"/>
              </a:highlight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pt-BR">
                <a:highlight>
                  <a:srgbClr val="FFFFFF"/>
                </a:highlight>
              </a:rPr>
              <a:t>a. [mostre o cenário do projeto, como um cronograma]</a:t>
            </a:r>
            <a:endParaRPr>
              <a:highlight>
                <a:srgbClr val="FFFFFF"/>
              </a:highlight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pt-BR">
                <a:highlight>
                  <a:srgbClr val="FFFFFF"/>
                </a:highlight>
              </a:rPr>
              <a:t>b. [separe em fases: inicial, planejamento, recorrência de entregas]</a:t>
            </a:r>
            <a:endParaRPr>
              <a:highlight>
                <a:srgbClr val="FFFFFF"/>
              </a:highlight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rPr lang="pt-BR">
                <a:highlight>
                  <a:srgbClr val="FFFFFF"/>
                </a:highlight>
              </a:rPr>
              <a:t>c. [sempre mostre a visão macro e nunca em detalhes diários]</a:t>
            </a:r>
            <a:endParaRPr>
              <a:highlight>
                <a:srgbClr val="FFFFFF"/>
              </a:highlight>
            </a:endParaRPr>
          </a:p>
        </p:txBody>
      </p:sp>
      <p:sp>
        <p:nvSpPr>
          <p:cNvPr id="149" name="Google Shape;149;p28"/>
          <p:cNvSpPr/>
          <p:nvPr/>
        </p:nvSpPr>
        <p:spPr>
          <a:xfrm>
            <a:off x="6769100" y="5951150"/>
            <a:ext cx="2002800" cy="743400"/>
          </a:xfrm>
          <a:prstGeom prst="rect">
            <a:avLst/>
          </a:prstGeom>
          <a:solidFill>
            <a:srgbClr val="999999"/>
          </a:solidFill>
          <a:ln cap="flat" cmpd="sng" w="952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pt-BR" sz="14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[logo da agência]</a:t>
            </a:r>
            <a:endParaRPr b="0" i="0" sz="1400" u="none" cap="none" strike="noStrik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9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pt-BR"/>
              <a:t>Planejamento e Execução</a:t>
            </a:r>
            <a:endParaRPr b="1"/>
          </a:p>
        </p:txBody>
      </p:sp>
      <p:sp>
        <p:nvSpPr>
          <p:cNvPr id="155" name="Google Shape;155;p29"/>
          <p:cNvSpPr txBox="1"/>
          <p:nvPr>
            <p:ph idx="1" type="body"/>
          </p:nvPr>
        </p:nvSpPr>
        <p:spPr>
          <a:xfrm>
            <a:off x="311700" y="1536627"/>
            <a:ext cx="8520600" cy="321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45720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pt-BR"/>
              <a:t>[continuando… apresente:]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pt-BR"/>
              <a:t>2. [quem e quantos atenderão o cliente]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pt-BR"/>
              <a:t>a. [crie a visão de que uma equipe irá atender o projeto]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rPr lang="pt-BR"/>
              <a:t>b. [não mostre os nomes das pessoas, foque nas posições (cargos) delas]</a:t>
            </a:r>
            <a:endParaRPr/>
          </a:p>
        </p:txBody>
      </p:sp>
      <p:sp>
        <p:nvSpPr>
          <p:cNvPr id="156" name="Google Shape;156;p29"/>
          <p:cNvSpPr/>
          <p:nvPr/>
        </p:nvSpPr>
        <p:spPr>
          <a:xfrm>
            <a:off x="6769100" y="5951150"/>
            <a:ext cx="2002800" cy="743400"/>
          </a:xfrm>
          <a:prstGeom prst="rect">
            <a:avLst/>
          </a:prstGeom>
          <a:solidFill>
            <a:srgbClr val="999999"/>
          </a:solidFill>
          <a:ln cap="flat" cmpd="sng" w="952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pt-BR" sz="14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[logo da agência]</a:t>
            </a:r>
            <a:endParaRPr b="0" i="0" sz="1400" u="none" cap="none" strike="noStrik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30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pt-BR"/>
              <a:t>Planejamento e Execução</a:t>
            </a:r>
            <a:endParaRPr b="1"/>
          </a:p>
        </p:txBody>
      </p:sp>
      <p:sp>
        <p:nvSpPr>
          <p:cNvPr id="162" name="Google Shape;162;p30"/>
          <p:cNvSpPr txBox="1"/>
          <p:nvPr>
            <p:ph idx="1" type="body"/>
          </p:nvPr>
        </p:nvSpPr>
        <p:spPr>
          <a:xfrm>
            <a:off x="311700" y="1536627"/>
            <a:ext cx="8520600" cy="321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45720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/>
              <a:t>[continuando… apresente:]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rPr lang="pt-BR"/>
              <a:t>3. [em quanto tempo o projeto será executado (apenas uma estimativa)]</a:t>
            </a:r>
            <a:br>
              <a:rPr lang="pt-BR">
                <a:highlight>
                  <a:srgbClr val="FFD966"/>
                </a:highlight>
              </a:rPr>
            </a:br>
            <a:endParaRPr>
              <a:highlight>
                <a:srgbClr val="FFD966"/>
              </a:highlight>
            </a:endParaRPr>
          </a:p>
        </p:txBody>
      </p:sp>
      <p:sp>
        <p:nvSpPr>
          <p:cNvPr id="163" name="Google Shape;163;p30"/>
          <p:cNvSpPr/>
          <p:nvPr/>
        </p:nvSpPr>
        <p:spPr>
          <a:xfrm>
            <a:off x="6769100" y="5951150"/>
            <a:ext cx="2002800" cy="743400"/>
          </a:xfrm>
          <a:prstGeom prst="rect">
            <a:avLst/>
          </a:prstGeom>
          <a:solidFill>
            <a:srgbClr val="999999"/>
          </a:solidFill>
          <a:ln cap="flat" cmpd="sng" w="952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pt-BR" sz="14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[logo da agência]</a:t>
            </a:r>
            <a:endParaRPr b="0" i="0" sz="1400" u="none" cap="none" strike="noStrik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31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pt-BR"/>
              <a:t>Planejamento e Execução</a:t>
            </a:r>
            <a:endParaRPr b="1"/>
          </a:p>
        </p:txBody>
      </p:sp>
      <p:sp>
        <p:nvSpPr>
          <p:cNvPr id="169" name="Google Shape;169;p31"/>
          <p:cNvSpPr txBox="1"/>
          <p:nvPr>
            <p:ph idx="1" type="body"/>
          </p:nvPr>
        </p:nvSpPr>
        <p:spPr>
          <a:xfrm>
            <a:off x="311700" y="1536627"/>
            <a:ext cx="8520600" cy="321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45720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/>
              <a:t>[continuando… apresente:]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pt-BR"/>
              <a:t>4. [quantidade e motivo das reuniões que serão necessárias]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pt-BR"/>
              <a:t>a. [aponte exatamente o total de reuniões]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rPr lang="pt-BR"/>
              <a:t>b. [explique como será o atendimento via email e/ou telefone]</a:t>
            </a:r>
            <a:endParaRPr/>
          </a:p>
        </p:txBody>
      </p:sp>
      <p:sp>
        <p:nvSpPr>
          <p:cNvPr id="170" name="Google Shape;170;p31"/>
          <p:cNvSpPr/>
          <p:nvPr/>
        </p:nvSpPr>
        <p:spPr>
          <a:xfrm>
            <a:off x="6769100" y="5951150"/>
            <a:ext cx="2002800" cy="743400"/>
          </a:xfrm>
          <a:prstGeom prst="rect">
            <a:avLst/>
          </a:prstGeom>
          <a:solidFill>
            <a:srgbClr val="999999"/>
          </a:solidFill>
          <a:ln cap="flat" cmpd="sng" w="952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pt-BR" sz="14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[logo da agência]</a:t>
            </a:r>
            <a:endParaRPr b="0" i="0" sz="1400" u="none" cap="none" strike="noStrik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D9D9D9"/>
        </a:solidFill>
      </p:bgPr>
    </p:bg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32"/>
          <p:cNvSpPr txBox="1"/>
          <p:nvPr>
            <p:ph type="title"/>
          </p:nvPr>
        </p:nvSpPr>
        <p:spPr>
          <a:xfrm>
            <a:off x="905125" y="2408250"/>
            <a:ext cx="79893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lang="pt-BR"/>
              <a:t>Investimento</a:t>
            </a:r>
            <a:endParaRPr/>
          </a:p>
        </p:txBody>
      </p:sp>
      <p:sp>
        <p:nvSpPr>
          <p:cNvPr id="176" name="Google Shape;176;p32"/>
          <p:cNvSpPr/>
          <p:nvPr/>
        </p:nvSpPr>
        <p:spPr>
          <a:xfrm>
            <a:off x="6769100" y="5951150"/>
            <a:ext cx="2002800" cy="743400"/>
          </a:xfrm>
          <a:prstGeom prst="rect">
            <a:avLst/>
          </a:prstGeom>
          <a:solidFill>
            <a:srgbClr val="999999"/>
          </a:solidFill>
          <a:ln cap="flat" cmpd="sng" w="952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pt-BR" sz="14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[logo da agência]</a:t>
            </a:r>
            <a:endParaRPr b="0" i="0" sz="1400" u="none" cap="none" strike="noStrik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33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pt-BR"/>
              <a:t>Investimento</a:t>
            </a:r>
            <a:endParaRPr/>
          </a:p>
        </p:txBody>
      </p:sp>
      <p:sp>
        <p:nvSpPr>
          <p:cNvPr id="182" name="Google Shape;182;p33"/>
          <p:cNvSpPr txBox="1"/>
          <p:nvPr>
            <p:ph idx="1" type="body"/>
          </p:nvPr>
        </p:nvSpPr>
        <p:spPr>
          <a:xfrm>
            <a:off x="311700" y="1536628"/>
            <a:ext cx="8520600" cy="269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800"/>
              <a:buNone/>
            </a:pPr>
            <a:r>
              <a:rPr lang="pt-BR"/>
              <a:t>	[</a:t>
            </a:r>
            <a:r>
              <a:rPr b="1" lang="pt-BR"/>
              <a:t>relembre a necessidade</a:t>
            </a:r>
            <a:r>
              <a:rPr lang="pt-BR"/>
              <a:t> do cliente, seu ponto de dor] </a:t>
            </a:r>
            <a:endParaRPr/>
          </a:p>
        </p:txBody>
      </p:sp>
      <p:sp>
        <p:nvSpPr>
          <p:cNvPr id="183" name="Google Shape;183;p33"/>
          <p:cNvSpPr/>
          <p:nvPr/>
        </p:nvSpPr>
        <p:spPr>
          <a:xfrm>
            <a:off x="6769100" y="5951150"/>
            <a:ext cx="2002800" cy="743400"/>
          </a:xfrm>
          <a:prstGeom prst="rect">
            <a:avLst/>
          </a:prstGeom>
          <a:solidFill>
            <a:srgbClr val="999999"/>
          </a:solidFill>
          <a:ln cap="flat" cmpd="sng" w="952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pt-BR" sz="14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[logo da agência]</a:t>
            </a:r>
            <a:endParaRPr b="0" i="0" sz="1400" u="none" cap="none" strike="noStrik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6"/>
          <p:cNvSpPr txBox="1"/>
          <p:nvPr>
            <p:ph idx="1" type="body"/>
          </p:nvPr>
        </p:nvSpPr>
        <p:spPr>
          <a:xfrm>
            <a:off x="540300" y="1536625"/>
            <a:ext cx="8460300" cy="401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pt-BR"/>
              <a:t>[apresente abaixo:]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342900" lvl="1" marL="914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Char char="○"/>
            </a:pPr>
            <a:r>
              <a:rPr lang="pt-BR" sz="1800"/>
              <a:t>[o que sua agência faz (de preferência apresente isso no formato gráfico)]</a:t>
            </a:r>
            <a:br>
              <a:rPr lang="pt-BR" sz="1800"/>
            </a:br>
            <a:endParaRPr sz="1800"/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pt-BR" sz="1800"/>
              <a:t>[qual a sua </a:t>
            </a:r>
            <a:r>
              <a:rPr b="1" lang="pt-BR" sz="1800"/>
              <a:t>proposta de valor</a:t>
            </a:r>
            <a:r>
              <a:rPr lang="pt-BR" sz="1800"/>
              <a:t>, ou seja: como seus serviços se diferenciam da concorrência e como resolvem os problemas dos clientes]</a:t>
            </a:r>
            <a:br>
              <a:rPr lang="pt-BR" sz="1800"/>
            </a:br>
            <a:endParaRPr sz="1800"/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pt-BR" sz="1800"/>
              <a:t>[possíveis prêmios que a sua agência tenha recebido e que seja relevante para o cliente]</a:t>
            </a:r>
            <a:endParaRPr sz="1800"/>
          </a:p>
        </p:txBody>
      </p:sp>
      <p:sp>
        <p:nvSpPr>
          <p:cNvPr id="68" name="Google Shape;68;p16"/>
          <p:cNvSpPr/>
          <p:nvPr/>
        </p:nvSpPr>
        <p:spPr>
          <a:xfrm>
            <a:off x="6769100" y="5951150"/>
            <a:ext cx="2002800" cy="743400"/>
          </a:xfrm>
          <a:prstGeom prst="rect">
            <a:avLst/>
          </a:prstGeom>
          <a:solidFill>
            <a:srgbClr val="999999"/>
          </a:solidFill>
          <a:ln cap="flat" cmpd="sng" w="952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pt-BR" sz="14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[logo da agência]</a:t>
            </a:r>
            <a:endParaRPr b="0" i="0" sz="1400" u="none" cap="none" strike="noStrik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16"/>
          <p:cNvSpPr txBox="1"/>
          <p:nvPr>
            <p:ph type="title"/>
          </p:nvPr>
        </p:nvSpPr>
        <p:spPr>
          <a:xfrm>
            <a:off x="311700" y="517500"/>
            <a:ext cx="864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pt-BR"/>
              <a:t>Sobre a </a:t>
            </a:r>
            <a:r>
              <a:rPr b="1" lang="pt-BR">
                <a:highlight>
                  <a:srgbClr val="FFFFFF"/>
                </a:highlight>
              </a:rPr>
              <a:t>[insira aqui o nome da sua agência]  </a:t>
            </a:r>
            <a:endParaRPr b="1"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34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pt-BR"/>
              <a:t>Investimento</a:t>
            </a:r>
            <a:endParaRPr/>
          </a:p>
        </p:txBody>
      </p:sp>
      <p:sp>
        <p:nvSpPr>
          <p:cNvPr id="189" name="Google Shape;189;p34"/>
          <p:cNvSpPr txBox="1"/>
          <p:nvPr>
            <p:ph idx="1" type="body"/>
          </p:nvPr>
        </p:nvSpPr>
        <p:spPr>
          <a:xfrm>
            <a:off x="311700" y="1536628"/>
            <a:ext cx="8520600" cy="269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800"/>
              <a:buNone/>
            </a:pPr>
            <a:r>
              <a:rPr lang="pt-BR"/>
              <a:t>	[apresente aqui o </a:t>
            </a:r>
            <a:r>
              <a:rPr b="1" lang="pt-BR"/>
              <a:t>escopo</a:t>
            </a:r>
            <a:r>
              <a:rPr lang="pt-BR"/>
              <a:t> sugerido para as necessidades do cliente] </a:t>
            </a:r>
            <a:endParaRPr/>
          </a:p>
        </p:txBody>
      </p:sp>
      <p:sp>
        <p:nvSpPr>
          <p:cNvPr id="190" name="Google Shape;190;p34"/>
          <p:cNvSpPr/>
          <p:nvPr/>
        </p:nvSpPr>
        <p:spPr>
          <a:xfrm>
            <a:off x="6769100" y="5951150"/>
            <a:ext cx="2002800" cy="743400"/>
          </a:xfrm>
          <a:prstGeom prst="rect">
            <a:avLst/>
          </a:prstGeom>
          <a:solidFill>
            <a:srgbClr val="999999"/>
          </a:solidFill>
          <a:ln cap="flat" cmpd="sng" w="952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pt-BR" sz="14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[logo da agência]</a:t>
            </a:r>
            <a:endParaRPr b="0" i="0" sz="1400" u="none" cap="none" strike="noStrik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35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pt-BR"/>
              <a:t>Investimento</a:t>
            </a:r>
            <a:endParaRPr/>
          </a:p>
        </p:txBody>
      </p:sp>
      <p:sp>
        <p:nvSpPr>
          <p:cNvPr id="196" name="Google Shape;196;p35"/>
          <p:cNvSpPr txBox="1"/>
          <p:nvPr>
            <p:ph idx="1" type="body"/>
          </p:nvPr>
        </p:nvSpPr>
        <p:spPr>
          <a:xfrm>
            <a:off x="311700" y="1536628"/>
            <a:ext cx="8520600" cy="269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pt-BR"/>
              <a:t>Para resolver o problema [insira aqui a principal dor do possível cliente], o investimento será de: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pt-BR"/>
              <a:t>[insira aqui o preço do seu serviço, incluindo: valor numérico, valor por extenso, frequência de pagamento e duração do projeto, conforme o exemplo abaixo]</a:t>
            </a:r>
            <a:endParaRPr/>
          </a:p>
          <a:p>
            <a:pPr indent="0" lvl="0" marL="91440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rPr lang="pt-BR"/>
              <a:t>[Exemplo: R$ 2.000,00 (dois mil reais), mensalmente, durante 12 meses]</a:t>
            </a:r>
            <a:endParaRPr/>
          </a:p>
        </p:txBody>
      </p:sp>
      <p:sp>
        <p:nvSpPr>
          <p:cNvPr id="197" name="Google Shape;197;p35"/>
          <p:cNvSpPr/>
          <p:nvPr/>
        </p:nvSpPr>
        <p:spPr>
          <a:xfrm>
            <a:off x="6769100" y="5951150"/>
            <a:ext cx="2002800" cy="743400"/>
          </a:xfrm>
          <a:prstGeom prst="rect">
            <a:avLst/>
          </a:prstGeom>
          <a:solidFill>
            <a:srgbClr val="999999"/>
          </a:solidFill>
          <a:ln cap="flat" cmpd="sng" w="952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pt-BR" sz="14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[logo da agência]</a:t>
            </a:r>
            <a:endParaRPr b="0" i="0" sz="1400" u="none" cap="none" strike="noStrik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CCCCCC"/>
        </a:solidFill>
      </p:bgPr>
    </p:bg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36"/>
          <p:cNvSpPr txBox="1"/>
          <p:nvPr>
            <p:ph type="title"/>
          </p:nvPr>
        </p:nvSpPr>
        <p:spPr>
          <a:xfrm>
            <a:off x="577350" y="223550"/>
            <a:ext cx="7989300" cy="572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pt-BR"/>
              <a:t>O que falta para você [insira aqui a transformação provocada pelo seu serviço]?</a:t>
            </a:r>
            <a:endParaRPr b="1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pt-BR"/>
              <a:t>Vamos começar hoje mesmo!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pt-BR" sz="2500"/>
              <a:t>[seuemail@suaagencia.com]</a:t>
            </a:r>
            <a:endParaRPr sz="2500"/>
          </a:p>
        </p:txBody>
      </p:sp>
      <p:sp>
        <p:nvSpPr>
          <p:cNvPr id="203" name="Google Shape;203;p36"/>
          <p:cNvSpPr/>
          <p:nvPr/>
        </p:nvSpPr>
        <p:spPr>
          <a:xfrm>
            <a:off x="6769100" y="5951150"/>
            <a:ext cx="2002800" cy="743400"/>
          </a:xfrm>
          <a:prstGeom prst="rect">
            <a:avLst/>
          </a:prstGeom>
          <a:solidFill>
            <a:srgbClr val="999999"/>
          </a:solidFill>
          <a:ln cap="flat" cmpd="sng" w="952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pt-BR" sz="14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[logo da agência]</a:t>
            </a:r>
            <a:endParaRPr b="0" i="0" sz="1400" u="none" cap="none" strike="noStrik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7"/>
          <p:cNvSpPr txBox="1"/>
          <p:nvPr>
            <p:ph idx="1" type="body"/>
          </p:nvPr>
        </p:nvSpPr>
        <p:spPr>
          <a:xfrm>
            <a:off x="311700" y="1536631"/>
            <a:ext cx="8520600" cy="119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pt-BR"/>
              <a:t>[insira neste slide os </a:t>
            </a:r>
            <a:r>
              <a:rPr b="1" lang="pt-BR"/>
              <a:t>logos das empresas </a:t>
            </a:r>
            <a:r>
              <a:rPr lang="pt-BR"/>
              <a:t>que já contrataram sua agência]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rPr lang="pt-BR"/>
              <a:t>[PS.: caso não tenha trabalhado com ninguém ainda, omita este slide]</a:t>
            </a:r>
            <a:endParaRPr/>
          </a:p>
        </p:txBody>
      </p:sp>
      <p:sp>
        <p:nvSpPr>
          <p:cNvPr id="75" name="Google Shape;75;p17"/>
          <p:cNvSpPr txBox="1"/>
          <p:nvPr>
            <p:ph type="title"/>
          </p:nvPr>
        </p:nvSpPr>
        <p:spPr>
          <a:xfrm>
            <a:off x="311700" y="517500"/>
            <a:ext cx="864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/>
              <a:t>Quem já </a:t>
            </a:r>
            <a:r>
              <a:rPr b="1" lang="pt-BR"/>
              <a:t>confiou</a:t>
            </a:r>
            <a:r>
              <a:rPr lang="pt-BR"/>
              <a:t> no nosso trabalho...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  <p:sp>
        <p:nvSpPr>
          <p:cNvPr id="76" name="Google Shape;76;p17"/>
          <p:cNvSpPr/>
          <p:nvPr/>
        </p:nvSpPr>
        <p:spPr>
          <a:xfrm>
            <a:off x="6769100" y="5951150"/>
            <a:ext cx="2002800" cy="743400"/>
          </a:xfrm>
          <a:prstGeom prst="rect">
            <a:avLst/>
          </a:prstGeom>
          <a:solidFill>
            <a:srgbClr val="999999"/>
          </a:solidFill>
          <a:ln cap="flat" cmpd="sng" w="952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pt-BR" sz="14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[logo da agência]</a:t>
            </a:r>
            <a:endParaRPr b="0" i="0" sz="1400" u="none" cap="none" strike="noStrik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D9D9D9"/>
        </a:solid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8"/>
          <p:cNvSpPr txBox="1"/>
          <p:nvPr>
            <p:ph type="title"/>
          </p:nvPr>
        </p:nvSpPr>
        <p:spPr>
          <a:xfrm>
            <a:off x="905125" y="2408250"/>
            <a:ext cx="79893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lang="pt-BR"/>
              <a:t>Cases de Sucesso</a:t>
            </a:r>
            <a:endParaRPr/>
          </a:p>
        </p:txBody>
      </p:sp>
      <p:sp>
        <p:nvSpPr>
          <p:cNvPr id="82" name="Google Shape;82;p18"/>
          <p:cNvSpPr/>
          <p:nvPr/>
        </p:nvSpPr>
        <p:spPr>
          <a:xfrm>
            <a:off x="6769100" y="5951150"/>
            <a:ext cx="2002800" cy="743400"/>
          </a:xfrm>
          <a:prstGeom prst="rect">
            <a:avLst/>
          </a:prstGeom>
          <a:solidFill>
            <a:srgbClr val="999999"/>
          </a:solidFill>
          <a:ln cap="flat" cmpd="sng" w="952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pt-BR" sz="14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[logo da agência]</a:t>
            </a:r>
            <a:endParaRPr b="0" i="0" sz="1400" u="none" cap="none" strike="noStrik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9"/>
          <p:cNvSpPr txBox="1"/>
          <p:nvPr>
            <p:ph idx="1" type="body"/>
          </p:nvPr>
        </p:nvSpPr>
        <p:spPr>
          <a:xfrm>
            <a:off x="311700" y="1536625"/>
            <a:ext cx="8520600" cy="348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pt-BR">
                <a:highlight>
                  <a:srgbClr val="FFFFFF"/>
                </a:highlight>
              </a:rPr>
              <a:t>[apresente aqui]</a:t>
            </a:r>
            <a:endParaRPr>
              <a:highlight>
                <a:srgbClr val="FFFFFF"/>
              </a:highlight>
            </a:endParaRPr>
          </a:p>
          <a:p>
            <a:pPr indent="-342900" lvl="1" marL="914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Char char="○"/>
            </a:pPr>
            <a:r>
              <a:rPr lang="pt-BR" sz="1800">
                <a:highlight>
                  <a:srgbClr val="FFFFFF"/>
                </a:highlight>
              </a:rPr>
              <a:t>[os </a:t>
            </a:r>
            <a:r>
              <a:rPr b="1" lang="pt-BR" sz="1800">
                <a:highlight>
                  <a:srgbClr val="FFFFFF"/>
                </a:highlight>
              </a:rPr>
              <a:t>resultados de um projeto</a:t>
            </a:r>
            <a:r>
              <a:rPr lang="pt-BR" sz="1800">
                <a:highlight>
                  <a:srgbClr val="FFFFFF"/>
                </a:highlight>
              </a:rPr>
              <a:t> cujo cliente seja </a:t>
            </a:r>
            <a:r>
              <a:rPr b="1" lang="pt-BR" sz="1800">
                <a:highlight>
                  <a:srgbClr val="FFFFFF"/>
                </a:highlight>
              </a:rPr>
              <a:t>parecido </a:t>
            </a:r>
            <a:r>
              <a:rPr lang="pt-BR" sz="1800">
                <a:highlight>
                  <a:srgbClr val="FFFFFF"/>
                </a:highlight>
              </a:rPr>
              <a:t>com o da empresa que pediu orçamento (preferencialmente do mesmo segmento)]</a:t>
            </a:r>
            <a:br>
              <a:rPr lang="pt-BR" sz="1800">
                <a:highlight>
                  <a:srgbClr val="FFFFFF"/>
                </a:highlight>
              </a:rPr>
            </a:br>
            <a:endParaRPr sz="1800">
              <a:highlight>
                <a:srgbClr val="FFFFFF"/>
              </a:highlight>
            </a:endParaRPr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pt-BR" sz="1800">
                <a:highlight>
                  <a:srgbClr val="FFFFFF"/>
                </a:highlight>
              </a:rPr>
              <a:t>[mostre ao máximo o diferencial dos seus serviços e a sua </a:t>
            </a:r>
            <a:r>
              <a:rPr b="1" lang="pt-BR" sz="1800">
                <a:highlight>
                  <a:srgbClr val="FFFFFF"/>
                </a:highlight>
              </a:rPr>
              <a:t>capacidade de gerar resultados</a:t>
            </a:r>
            <a:r>
              <a:rPr lang="pt-BR" sz="1800">
                <a:highlight>
                  <a:srgbClr val="FFFFFF"/>
                </a:highlight>
              </a:rPr>
              <a:t>]</a:t>
            </a:r>
            <a:br>
              <a:rPr lang="pt-BR" sz="1800">
                <a:highlight>
                  <a:srgbClr val="FFFFFF"/>
                </a:highlight>
              </a:rPr>
            </a:br>
            <a:endParaRPr sz="1800">
              <a:highlight>
                <a:srgbClr val="FFFFFF"/>
              </a:highlight>
            </a:endParaRPr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pt-BR" sz="1800">
                <a:highlight>
                  <a:srgbClr val="FFFFFF"/>
                </a:highlight>
              </a:rPr>
              <a:t>[dê preferência à apresentação de resultados em </a:t>
            </a:r>
            <a:r>
              <a:rPr b="1" lang="pt-BR" sz="1800">
                <a:highlight>
                  <a:srgbClr val="FFFFFF"/>
                </a:highlight>
              </a:rPr>
              <a:t>números percentuais</a:t>
            </a:r>
            <a:r>
              <a:rPr lang="pt-BR" sz="1800">
                <a:highlight>
                  <a:srgbClr val="FFFFFF"/>
                </a:highlight>
              </a:rPr>
              <a:t>, porque isso favorece a percepção de crescimento/retorno]</a:t>
            </a:r>
            <a:endParaRPr sz="1800">
              <a:highlight>
                <a:srgbClr val="FFFFFF"/>
              </a:highlight>
            </a:endParaRPr>
          </a:p>
        </p:txBody>
      </p:sp>
      <p:sp>
        <p:nvSpPr>
          <p:cNvPr id="88" name="Google Shape;88;p19"/>
          <p:cNvSpPr txBox="1"/>
          <p:nvPr>
            <p:ph type="title"/>
          </p:nvPr>
        </p:nvSpPr>
        <p:spPr>
          <a:xfrm>
            <a:off x="311700" y="517500"/>
            <a:ext cx="8640600" cy="101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pt-BR"/>
              <a:t>Case </a:t>
            </a:r>
            <a:r>
              <a:rPr lang="pt-BR"/>
              <a:t>[insira o nome de uma empresa para qual sua agência entregou ótimos resultados]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  <p:sp>
        <p:nvSpPr>
          <p:cNvPr id="89" name="Google Shape;89;p19"/>
          <p:cNvSpPr/>
          <p:nvPr/>
        </p:nvSpPr>
        <p:spPr>
          <a:xfrm>
            <a:off x="6769100" y="5951150"/>
            <a:ext cx="2002800" cy="743400"/>
          </a:xfrm>
          <a:prstGeom prst="rect">
            <a:avLst/>
          </a:prstGeom>
          <a:solidFill>
            <a:srgbClr val="999999"/>
          </a:solidFill>
          <a:ln cap="flat" cmpd="sng" w="952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pt-BR" sz="14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[logo da agência]</a:t>
            </a:r>
            <a:endParaRPr b="0" i="0" sz="1400" u="none" cap="none" strike="noStrik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0"/>
          <p:cNvSpPr txBox="1"/>
          <p:nvPr>
            <p:ph type="title"/>
          </p:nvPr>
        </p:nvSpPr>
        <p:spPr>
          <a:xfrm>
            <a:off x="311700" y="517500"/>
            <a:ext cx="8640600" cy="101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pt-BR"/>
              <a:t>Case </a:t>
            </a:r>
            <a:r>
              <a:rPr lang="pt-BR"/>
              <a:t>[insira o nome de </a:t>
            </a:r>
            <a:r>
              <a:rPr b="1" lang="pt-BR"/>
              <a:t>outra </a:t>
            </a:r>
            <a:r>
              <a:rPr lang="pt-BR"/>
              <a:t>empresa para qual sua agência entregou ótimos resultados]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  <p:sp>
        <p:nvSpPr>
          <p:cNvPr id="95" name="Google Shape;95;p20"/>
          <p:cNvSpPr txBox="1"/>
          <p:nvPr>
            <p:ph idx="1" type="body"/>
          </p:nvPr>
        </p:nvSpPr>
        <p:spPr>
          <a:xfrm>
            <a:off x="311700" y="1536625"/>
            <a:ext cx="8520600" cy="348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pt-BR"/>
              <a:t>[apresente aqui]</a:t>
            </a:r>
            <a:endParaRPr/>
          </a:p>
          <a:p>
            <a:pPr indent="-342900" lvl="1" marL="914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Char char="○"/>
            </a:pPr>
            <a:r>
              <a:rPr lang="pt-BR" sz="1800"/>
              <a:t>[os </a:t>
            </a:r>
            <a:r>
              <a:rPr b="1" lang="pt-BR" sz="1800"/>
              <a:t>resultados de um projeto</a:t>
            </a:r>
            <a:r>
              <a:rPr lang="pt-BR" sz="1800"/>
              <a:t> cujo cliente seja </a:t>
            </a:r>
            <a:r>
              <a:rPr b="1" lang="pt-BR" sz="1800"/>
              <a:t>parecido </a:t>
            </a:r>
            <a:r>
              <a:rPr lang="pt-BR" sz="1800"/>
              <a:t>com o da empresa que pediu orçamento (preferencialmente do mesmo segmento)]</a:t>
            </a:r>
            <a:br>
              <a:rPr lang="pt-BR" sz="1800"/>
            </a:br>
            <a:endParaRPr sz="1800"/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pt-BR" sz="1800"/>
              <a:t>[mostre ao máximo o diferencial dos seus serviços e a sua </a:t>
            </a:r>
            <a:r>
              <a:rPr b="1" lang="pt-BR" sz="1800"/>
              <a:t>capacidade de gerar resultados</a:t>
            </a:r>
            <a:r>
              <a:rPr lang="pt-BR" sz="1800"/>
              <a:t>]</a:t>
            </a:r>
            <a:br>
              <a:rPr lang="pt-BR" sz="1800"/>
            </a:br>
            <a:endParaRPr sz="1800"/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pt-BR" sz="1800"/>
              <a:t>[dê preferência à apresentação de resultados em </a:t>
            </a:r>
            <a:r>
              <a:rPr b="1" lang="pt-BR" sz="1800"/>
              <a:t>números percentuais</a:t>
            </a:r>
            <a:r>
              <a:rPr lang="pt-BR" sz="1800"/>
              <a:t>, porque isso favorece a percepção de crescimento/retorno]</a:t>
            </a:r>
            <a:endParaRPr sz="1800"/>
          </a:p>
        </p:txBody>
      </p:sp>
      <p:sp>
        <p:nvSpPr>
          <p:cNvPr id="96" name="Google Shape;96;p20"/>
          <p:cNvSpPr/>
          <p:nvPr/>
        </p:nvSpPr>
        <p:spPr>
          <a:xfrm>
            <a:off x="6769100" y="5951150"/>
            <a:ext cx="2002800" cy="743400"/>
          </a:xfrm>
          <a:prstGeom prst="rect">
            <a:avLst/>
          </a:prstGeom>
          <a:solidFill>
            <a:srgbClr val="999999"/>
          </a:solidFill>
          <a:ln cap="flat" cmpd="sng" w="952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pt-BR" sz="14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[logo da agência]</a:t>
            </a:r>
            <a:endParaRPr b="0" i="0" sz="1400" u="none" cap="none" strike="noStrik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D9D9D9"/>
        </a:solidFill>
      </p:bgPr>
    </p:bg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1"/>
          <p:cNvSpPr txBox="1"/>
          <p:nvPr>
            <p:ph type="title"/>
          </p:nvPr>
        </p:nvSpPr>
        <p:spPr>
          <a:xfrm>
            <a:off x="905125" y="2408250"/>
            <a:ext cx="79893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lang="pt-BR"/>
              <a:t>Como Fazemos a Diferença</a:t>
            </a:r>
            <a:endParaRPr/>
          </a:p>
        </p:txBody>
      </p:sp>
      <p:sp>
        <p:nvSpPr>
          <p:cNvPr id="102" name="Google Shape;102;p21"/>
          <p:cNvSpPr/>
          <p:nvPr/>
        </p:nvSpPr>
        <p:spPr>
          <a:xfrm>
            <a:off x="6769100" y="5951150"/>
            <a:ext cx="2002800" cy="743400"/>
          </a:xfrm>
          <a:prstGeom prst="rect">
            <a:avLst/>
          </a:prstGeom>
          <a:solidFill>
            <a:srgbClr val="999999"/>
          </a:solidFill>
          <a:ln cap="flat" cmpd="sng" w="952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pt-BR" sz="14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[logo da agência]</a:t>
            </a:r>
            <a:endParaRPr b="0" i="0" sz="1400" u="none" cap="none" strike="noStrik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pt-BR"/>
              <a:t>Nosso </a:t>
            </a:r>
            <a:r>
              <a:rPr b="1" lang="pt-BR"/>
              <a:t>Diferencial</a:t>
            </a:r>
            <a:endParaRPr b="1"/>
          </a:p>
        </p:txBody>
      </p:sp>
      <p:sp>
        <p:nvSpPr>
          <p:cNvPr id="108" name="Google Shape;108;p22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pt-BR"/>
              <a:t>[apresente aqui a sua </a:t>
            </a:r>
            <a:r>
              <a:rPr b="1" lang="pt-BR"/>
              <a:t>vantagem competitiva</a:t>
            </a:r>
            <a:r>
              <a:rPr lang="pt-BR"/>
              <a:t>]</a:t>
            </a:r>
            <a:endParaRPr/>
          </a:p>
          <a:p>
            <a:pPr indent="-342900" lvl="1" marL="914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Char char="○"/>
            </a:pPr>
            <a:r>
              <a:rPr lang="pt-BR" sz="1800"/>
              <a:t>[mostre por que seus serviços são </a:t>
            </a:r>
            <a:r>
              <a:rPr b="1" lang="pt-BR" sz="1800"/>
              <a:t>diferentes</a:t>
            </a:r>
            <a:r>
              <a:rPr lang="pt-BR" sz="1800"/>
              <a:t>]</a:t>
            </a:r>
            <a:br>
              <a:rPr lang="pt-BR" sz="1800"/>
            </a:br>
            <a:endParaRPr sz="1800"/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pt-BR" sz="1800"/>
              <a:t>[destaque o que sua agência faz e que o cliente </a:t>
            </a:r>
            <a:r>
              <a:rPr b="1" lang="pt-BR" sz="1800"/>
              <a:t>não vai encontrar na concorrência</a:t>
            </a:r>
            <a:r>
              <a:rPr lang="pt-BR" sz="1800"/>
              <a:t>]</a:t>
            </a:r>
            <a:endParaRPr sz="1800"/>
          </a:p>
        </p:txBody>
      </p:sp>
      <p:sp>
        <p:nvSpPr>
          <p:cNvPr id="109" name="Google Shape;109;p22"/>
          <p:cNvSpPr/>
          <p:nvPr/>
        </p:nvSpPr>
        <p:spPr>
          <a:xfrm>
            <a:off x="6769100" y="5951150"/>
            <a:ext cx="2002800" cy="743400"/>
          </a:xfrm>
          <a:prstGeom prst="rect">
            <a:avLst/>
          </a:prstGeom>
          <a:solidFill>
            <a:srgbClr val="999999"/>
          </a:solidFill>
          <a:ln cap="flat" cmpd="sng" w="952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pt-BR" sz="14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[logo da agência]</a:t>
            </a:r>
            <a:endParaRPr b="0" i="0" sz="1400" u="none" cap="none" strike="noStrik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D9D9D9"/>
        </a:solidFill>
      </p:bgPr>
    </p:bg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/>
          <p:nvPr>
            <p:ph type="title"/>
          </p:nvPr>
        </p:nvSpPr>
        <p:spPr>
          <a:xfrm>
            <a:off x="905125" y="2408250"/>
            <a:ext cx="79893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lang="pt-BR"/>
              <a:t>Como Podemos te Ajudar</a:t>
            </a:r>
            <a:endParaRPr/>
          </a:p>
        </p:txBody>
      </p:sp>
      <p:sp>
        <p:nvSpPr>
          <p:cNvPr id="115" name="Google Shape;115;p23"/>
          <p:cNvSpPr/>
          <p:nvPr/>
        </p:nvSpPr>
        <p:spPr>
          <a:xfrm>
            <a:off x="6769100" y="5951150"/>
            <a:ext cx="2002800" cy="743400"/>
          </a:xfrm>
          <a:prstGeom prst="rect">
            <a:avLst/>
          </a:prstGeom>
          <a:solidFill>
            <a:srgbClr val="999999"/>
          </a:solidFill>
          <a:ln cap="flat" cmpd="sng" w="952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pt-BR" sz="14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[logo da agência]</a:t>
            </a:r>
            <a:endParaRPr b="0" i="0" sz="1400" u="none" cap="none" strike="noStrik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