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98" r:id="rId2"/>
    <p:sldId id="399" r:id="rId3"/>
    <p:sldId id="402" r:id="rId4"/>
    <p:sldId id="404" r:id="rId5"/>
    <p:sldId id="400" r:id="rId6"/>
    <p:sldId id="407" r:id="rId7"/>
    <p:sldId id="428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06" r:id="rId29"/>
    <p:sldId id="39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1" d="100"/>
          <a:sy n="91" d="100"/>
        </p:scale>
        <p:origin x="-14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11/03/18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11/03/18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275818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4BACC6"/>
                </a:solidFill>
              </a:rPr>
              <a:t>Programaç</a:t>
            </a:r>
            <a:r>
              <a:rPr lang="en-US" dirty="0" err="1" smtClean="0">
                <a:solidFill>
                  <a:srgbClr val="4BACC6"/>
                </a:solidFill>
              </a:rPr>
              <a:t>ão</a:t>
            </a:r>
            <a:r>
              <a:rPr lang="en-US" dirty="0" smtClean="0">
                <a:solidFill>
                  <a:srgbClr val="4BACC6"/>
                </a:solidFill>
              </a:rPr>
              <a:t> </a:t>
            </a:r>
            <a:r>
              <a:rPr lang="en-US" dirty="0" err="1" smtClean="0">
                <a:solidFill>
                  <a:srgbClr val="4BACC6"/>
                </a:solidFill>
              </a:rPr>
              <a:t>dinâmica</a:t>
            </a:r>
            <a:r>
              <a:rPr lang="en-US" dirty="0" smtClean="0">
                <a:solidFill>
                  <a:srgbClr val="4BACC6"/>
                </a:solidFill>
              </a:rPr>
              <a:t> </a:t>
            </a:r>
            <a:r>
              <a:rPr lang="en-US" dirty="0" err="1" smtClean="0">
                <a:solidFill>
                  <a:srgbClr val="4BACC6"/>
                </a:solidFill>
              </a:rPr>
              <a:t>aplicada</a:t>
            </a:r>
            <a:r>
              <a:rPr lang="en-US" dirty="0" smtClean="0">
                <a:solidFill>
                  <a:srgbClr val="4BACC6"/>
                </a:solidFill>
              </a:rPr>
              <a:t> </a:t>
            </a:r>
            <a:r>
              <a:rPr lang="en-US" dirty="0" err="1" smtClean="0">
                <a:solidFill>
                  <a:srgbClr val="4BACC6"/>
                </a:solidFill>
              </a:rPr>
              <a:t>ao</a:t>
            </a:r>
            <a:r>
              <a:rPr lang="en-US" dirty="0" smtClean="0">
                <a:solidFill>
                  <a:srgbClr val="4BACC6"/>
                </a:solidFill>
              </a:rPr>
              <a:t> </a:t>
            </a:r>
            <a:r>
              <a:rPr lang="en-US" dirty="0" err="1" smtClean="0">
                <a:solidFill>
                  <a:srgbClr val="4BACC6"/>
                </a:solidFill>
              </a:rPr>
              <a:t>alinhamento</a:t>
            </a:r>
            <a:r>
              <a:rPr lang="en-US" dirty="0" smtClean="0">
                <a:solidFill>
                  <a:srgbClr val="4BACC6"/>
                </a:solidFill>
              </a:rPr>
              <a:t> de </a:t>
            </a:r>
            <a:r>
              <a:rPr lang="en-US" dirty="0" err="1" smtClean="0">
                <a:solidFill>
                  <a:srgbClr val="4BACC6"/>
                </a:solidFill>
              </a:rPr>
              <a:t>sequências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4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48638"/>
              </p:ext>
            </p:extLst>
          </p:nvPr>
        </p:nvGraphicFramePr>
        <p:xfrm>
          <a:off x="544243" y="888503"/>
          <a:ext cx="8191580" cy="528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</a:tblGrid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61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34115"/>
              </p:ext>
            </p:extLst>
          </p:nvPr>
        </p:nvGraphicFramePr>
        <p:xfrm>
          <a:off x="544243" y="888503"/>
          <a:ext cx="8191580" cy="528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</a:tblGrid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-48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93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61846"/>
              </p:ext>
            </p:extLst>
          </p:nvPr>
        </p:nvGraphicFramePr>
        <p:xfrm>
          <a:off x="544243" y="888503"/>
          <a:ext cx="8191580" cy="528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</a:tblGrid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-48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283858" y="1437546"/>
            <a:ext cx="1786237" cy="150732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</a:t>
            </a:r>
            <a:r>
              <a:rPr lang="en-US" dirty="0" err="1" smtClean="0"/>
              <a:t>ês</a:t>
            </a:r>
            <a:r>
              <a:rPr lang="en-US" dirty="0" smtClean="0"/>
              <a:t> </a:t>
            </a:r>
            <a:r>
              <a:rPr lang="en-US" dirty="0" err="1" smtClean="0"/>
              <a:t>possíveis</a:t>
            </a:r>
            <a:r>
              <a:rPr lang="en-US" dirty="0" smtClean="0"/>
              <a:t> </a:t>
            </a:r>
            <a:r>
              <a:rPr lang="en-US" dirty="0" err="1" smtClean="0"/>
              <a:t>soluções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</a:t>
            </a:r>
          </a:p>
          <a:p>
            <a:r>
              <a:rPr lang="en-US" dirty="0" smtClean="0"/>
              <a:t>Mismatch</a:t>
            </a:r>
          </a:p>
          <a:p>
            <a:r>
              <a:rPr lang="en-US" dirty="0" smtClean="0"/>
              <a:t>Gap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84264"/>
              </p:ext>
            </p:extLst>
          </p:nvPr>
        </p:nvGraphicFramePr>
        <p:xfrm>
          <a:off x="3373789" y="2260246"/>
          <a:ext cx="5055018" cy="2971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509"/>
                <a:gridCol w="2527509"/>
              </a:tblGrid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0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</a:tr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endParaRPr lang="en-US" sz="6000" baseline="-25000" dirty="0"/>
                    </a:p>
                  </a:txBody>
                  <a:tcPr marL="205808" marR="205808" marT="102904" marB="1029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092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+5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Match</a:t>
            </a:r>
          </a:p>
          <a:p>
            <a:r>
              <a:rPr lang="en-US" dirty="0" smtClean="0"/>
              <a:t>Mismatch</a:t>
            </a:r>
          </a:p>
          <a:p>
            <a:r>
              <a:rPr lang="en-US" dirty="0" smtClean="0"/>
              <a:t>Gap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62664"/>
              </p:ext>
            </p:extLst>
          </p:nvPr>
        </p:nvGraphicFramePr>
        <p:xfrm>
          <a:off x="3373789" y="2260246"/>
          <a:ext cx="5055018" cy="2971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509"/>
                <a:gridCol w="2527509"/>
              </a:tblGrid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0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</a:tr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aseline="0" dirty="0" smtClean="0"/>
                        <a:t>5</a:t>
                      </a:r>
                      <a:endParaRPr lang="en-US" sz="6000" baseline="0" dirty="0"/>
                    </a:p>
                  </a:txBody>
                  <a:tcPr marL="205808" marR="205808" marT="102904" marB="102904"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 rot="13500000">
            <a:off x="5177296" y="3224011"/>
            <a:ext cx="1355192" cy="87542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65639" y="1466386"/>
            <a:ext cx="438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36175" y="4087965"/>
            <a:ext cx="438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5382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 -2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</a:t>
            </a:r>
          </a:p>
          <a:p>
            <a:r>
              <a:rPr lang="en-US" b="1" dirty="0" smtClean="0"/>
              <a:t>Mismatch</a:t>
            </a:r>
          </a:p>
          <a:p>
            <a:r>
              <a:rPr lang="en-US" dirty="0" smtClean="0"/>
              <a:t>Gap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1815"/>
              </p:ext>
            </p:extLst>
          </p:nvPr>
        </p:nvGraphicFramePr>
        <p:xfrm>
          <a:off x="3373789" y="2260246"/>
          <a:ext cx="5055018" cy="2971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509"/>
                <a:gridCol w="2527509"/>
              </a:tblGrid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0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</a:tr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aseline="0" dirty="0" smtClean="0"/>
                        <a:t>-2</a:t>
                      </a:r>
                      <a:endParaRPr lang="en-US" sz="6000" baseline="0" dirty="0"/>
                    </a:p>
                  </a:txBody>
                  <a:tcPr marL="205808" marR="205808" marT="102904" marB="102904"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 rot="13500000">
            <a:off x="5177296" y="3224011"/>
            <a:ext cx="1355192" cy="87542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65639" y="1466386"/>
            <a:ext cx="438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36175" y="4087965"/>
            <a:ext cx="49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4112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-6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</a:t>
            </a:r>
          </a:p>
          <a:p>
            <a:r>
              <a:rPr lang="en-US" dirty="0" smtClean="0"/>
              <a:t>Mismatch</a:t>
            </a:r>
          </a:p>
          <a:p>
            <a:r>
              <a:rPr lang="en-US" b="1" dirty="0" smtClean="0"/>
              <a:t>Gap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01502"/>
              </p:ext>
            </p:extLst>
          </p:nvPr>
        </p:nvGraphicFramePr>
        <p:xfrm>
          <a:off x="3373789" y="2260246"/>
          <a:ext cx="5055018" cy="2971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509"/>
                <a:gridCol w="2527509"/>
              </a:tblGrid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0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</a:tr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aseline="0" dirty="0" smtClean="0"/>
                        <a:t>-12</a:t>
                      </a:r>
                      <a:endParaRPr lang="en-US" sz="6000" baseline="0" dirty="0"/>
                    </a:p>
                  </a:txBody>
                  <a:tcPr marL="205808" marR="205808" marT="102904" marB="102904"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 rot="16200000">
            <a:off x="6924874" y="3342477"/>
            <a:ext cx="710288" cy="64083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-6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</a:t>
            </a:r>
          </a:p>
          <a:p>
            <a:r>
              <a:rPr lang="en-US" dirty="0" smtClean="0"/>
              <a:t>Mismatch</a:t>
            </a:r>
          </a:p>
          <a:p>
            <a:r>
              <a:rPr lang="en-US" b="1" dirty="0" smtClean="0"/>
              <a:t>Gap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35348"/>
              </p:ext>
            </p:extLst>
          </p:nvPr>
        </p:nvGraphicFramePr>
        <p:xfrm>
          <a:off x="3373789" y="2260246"/>
          <a:ext cx="5055018" cy="2971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509"/>
                <a:gridCol w="2527509"/>
              </a:tblGrid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0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</a:tr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aseline="0" dirty="0" smtClean="0"/>
                        <a:t>-12</a:t>
                      </a:r>
                      <a:endParaRPr lang="en-US" sz="6000" baseline="0" dirty="0"/>
                    </a:p>
                  </a:txBody>
                  <a:tcPr marL="205808" marR="205808" marT="102904" marB="102904"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 rot="10800000">
            <a:off x="5585196" y="4096141"/>
            <a:ext cx="710288" cy="64083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1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</a:t>
            </a:r>
            <a:r>
              <a:rPr lang="en-US" dirty="0" err="1" smtClean="0"/>
              <a:t>ês</a:t>
            </a:r>
            <a:r>
              <a:rPr lang="en-US" dirty="0" smtClean="0"/>
              <a:t> </a:t>
            </a:r>
            <a:r>
              <a:rPr lang="en-US" dirty="0" err="1" smtClean="0"/>
              <a:t>possíveis</a:t>
            </a:r>
            <a:r>
              <a:rPr lang="en-US" dirty="0" smtClean="0"/>
              <a:t> </a:t>
            </a:r>
            <a:r>
              <a:rPr lang="en-US" dirty="0" err="1" smtClean="0"/>
              <a:t>origens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Diagonal</a:t>
            </a:r>
          </a:p>
          <a:p>
            <a:r>
              <a:rPr lang="en-US" dirty="0" err="1" smtClean="0"/>
              <a:t>Acima</a:t>
            </a:r>
            <a:endParaRPr lang="en-US" dirty="0" smtClean="0"/>
          </a:p>
          <a:p>
            <a:r>
              <a:rPr lang="en-US" dirty="0" smtClean="0"/>
              <a:t>Lateral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20241"/>
              </p:ext>
            </p:extLst>
          </p:nvPr>
        </p:nvGraphicFramePr>
        <p:xfrm>
          <a:off x="3373789" y="2260246"/>
          <a:ext cx="5055018" cy="2971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509"/>
                <a:gridCol w="2527509"/>
              </a:tblGrid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0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</a:tr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endParaRPr lang="en-US" sz="6000" baseline="0" dirty="0"/>
                    </a:p>
                  </a:txBody>
                  <a:tcPr marL="205808" marR="205808" marT="102904" marB="102904"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 rot="10800000">
            <a:off x="5501466" y="4445061"/>
            <a:ext cx="710288" cy="64083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500000">
            <a:off x="5462184" y="3294666"/>
            <a:ext cx="710288" cy="64083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7303137" y="3438353"/>
            <a:ext cx="710288" cy="64083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03649" y="4101304"/>
            <a:ext cx="59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68724" y="4594303"/>
            <a:ext cx="59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68724" y="3870471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126236" y="3768324"/>
            <a:ext cx="833365" cy="7946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65639" y="1466386"/>
            <a:ext cx="438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36175" y="4087965"/>
            <a:ext cx="438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4148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Maior</a:t>
            </a:r>
            <a:r>
              <a:rPr lang="en-US" dirty="0" smtClean="0"/>
              <a:t> valor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Armazenar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Valor</a:t>
            </a:r>
          </a:p>
          <a:p>
            <a:pPr lvl="1"/>
            <a:r>
              <a:rPr lang="en-US" dirty="0" err="1" smtClean="0"/>
              <a:t>Origem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68122"/>
              </p:ext>
            </p:extLst>
          </p:nvPr>
        </p:nvGraphicFramePr>
        <p:xfrm>
          <a:off x="3373789" y="2260246"/>
          <a:ext cx="5055018" cy="2971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509"/>
                <a:gridCol w="2527509"/>
              </a:tblGrid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0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</a:tr>
              <a:tr h="148559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-6</a:t>
                      </a:r>
                      <a:endParaRPr lang="en-US" sz="6000" dirty="0"/>
                    </a:p>
                  </a:txBody>
                  <a:tcPr marL="205808" marR="205808" marT="102904" marB="102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aseline="0" dirty="0" smtClean="0"/>
                        <a:t>5</a:t>
                      </a:r>
                      <a:endParaRPr lang="en-US" sz="6000" baseline="0" dirty="0"/>
                    </a:p>
                  </a:txBody>
                  <a:tcPr marL="205808" marR="205808" marT="102904" marB="102904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 rot="13369129">
            <a:off x="5462184" y="3294666"/>
            <a:ext cx="710288" cy="64083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Programaç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dinâmica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dirty="0" err="1" smtClean="0"/>
              <a:t>étodo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construção</a:t>
            </a:r>
            <a:r>
              <a:rPr lang="en-US" dirty="0" smtClean="0"/>
              <a:t> de </a:t>
            </a:r>
            <a:r>
              <a:rPr lang="en-US" dirty="0" err="1" smtClean="0"/>
              <a:t>algoritmos</a:t>
            </a:r>
            <a:endParaRPr lang="en-US" dirty="0" smtClean="0"/>
          </a:p>
          <a:p>
            <a:r>
              <a:rPr lang="en-US" dirty="0" err="1" smtClean="0"/>
              <a:t>Soluç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ótima</a:t>
            </a:r>
            <a:endParaRPr lang="en-US" dirty="0" smtClean="0"/>
          </a:p>
          <a:p>
            <a:r>
              <a:rPr lang="en-US" dirty="0"/>
              <a:t>Richard </a:t>
            </a:r>
            <a:r>
              <a:rPr lang="en-US" dirty="0" smtClean="0"/>
              <a:t>Bellman (</a:t>
            </a:r>
            <a:r>
              <a:rPr lang="en-US" dirty="0" err="1" smtClean="0"/>
              <a:t>matem</a:t>
            </a:r>
            <a:r>
              <a:rPr lang="en-US" dirty="0" err="1" smtClean="0"/>
              <a:t>ático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Bioinformática</a:t>
            </a:r>
            <a:endParaRPr lang="en-US" dirty="0" smtClean="0"/>
          </a:p>
          <a:p>
            <a:pPr lvl="1"/>
            <a:r>
              <a:rPr lang="en-US" dirty="0" err="1" smtClean="0"/>
              <a:t>Alinhamento</a:t>
            </a:r>
            <a:r>
              <a:rPr lang="en-US" dirty="0" smtClean="0"/>
              <a:t> de </a:t>
            </a:r>
            <a:r>
              <a:rPr lang="en-US" dirty="0" err="1" smtClean="0"/>
              <a:t>sequências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08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49732"/>
              </p:ext>
            </p:extLst>
          </p:nvPr>
        </p:nvGraphicFramePr>
        <p:xfrm>
          <a:off x="544243" y="888503"/>
          <a:ext cx="8191580" cy="528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</a:tblGrid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-48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283858" y="1437546"/>
            <a:ext cx="1786237" cy="150732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3500000">
            <a:off x="2003760" y="2024675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4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78480"/>
              </p:ext>
            </p:extLst>
          </p:nvPr>
        </p:nvGraphicFramePr>
        <p:xfrm>
          <a:off x="544243" y="888503"/>
          <a:ext cx="8191580" cy="528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</a:tblGrid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-48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07203" y="1437546"/>
            <a:ext cx="1786237" cy="150732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3500000">
            <a:off x="2003760" y="2024675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3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41038"/>
              </p:ext>
            </p:extLst>
          </p:nvPr>
        </p:nvGraphicFramePr>
        <p:xfrm>
          <a:off x="544243" y="888503"/>
          <a:ext cx="8191580" cy="528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</a:tblGrid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-48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07203" y="1437546"/>
            <a:ext cx="1786237" cy="150732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3500000">
            <a:off x="2003760" y="2024675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2780252" y="2476234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79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67667"/>
              </p:ext>
            </p:extLst>
          </p:nvPr>
        </p:nvGraphicFramePr>
        <p:xfrm>
          <a:off x="544243" y="888503"/>
          <a:ext cx="8191580" cy="528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</a:tblGrid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-48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 rot="13500000">
            <a:off x="2003760" y="2024675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2766297" y="2476234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658311" y="2455549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09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71881"/>
              </p:ext>
            </p:extLst>
          </p:nvPr>
        </p:nvGraphicFramePr>
        <p:xfrm>
          <a:off x="544243" y="888503"/>
          <a:ext cx="8191580" cy="528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</a:tblGrid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-48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-37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 rot="13500000">
            <a:off x="2003760" y="2024675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2766297" y="2476234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616446" y="2483463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396820" y="2525335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5262029" y="2551679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6071418" y="2525336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903781" y="2551680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7732060" y="2551680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85902" y="2105901"/>
            <a:ext cx="1786237" cy="150732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69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453033"/>
              </p:ext>
            </p:extLst>
          </p:nvPr>
        </p:nvGraphicFramePr>
        <p:xfrm>
          <a:off x="544243" y="888503"/>
          <a:ext cx="8191580" cy="528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</a:tblGrid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-48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-37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 rot="13500000">
            <a:off x="2003760" y="2024675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2766297" y="2476234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616446" y="2483463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396820" y="2525335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5262029" y="2551679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6071418" y="2525336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903781" y="2551680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7732060" y="2551680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85902" y="2105901"/>
            <a:ext cx="1786237" cy="150732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3500000">
            <a:off x="1947940" y="2663796"/>
            <a:ext cx="393937" cy="3554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2419951" y="2688665"/>
            <a:ext cx="364148" cy="32854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9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02988"/>
              </p:ext>
            </p:extLst>
          </p:nvPr>
        </p:nvGraphicFramePr>
        <p:xfrm>
          <a:off x="544243" y="888503"/>
          <a:ext cx="8191580" cy="528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</a:tblGrid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-48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-37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-26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-15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 rot="13500000">
            <a:off x="2079456" y="2103657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2888680" y="2476234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3500000">
            <a:off x="2030101" y="2701133"/>
            <a:ext cx="247396" cy="223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2468072" y="2752197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3683009" y="2551347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4389273" y="2551347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301787" y="2556803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6125131" y="2618147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6952054" y="2598735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7727861" y="2628634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2845710" y="1958698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3709814" y="1908198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4485853" y="1936112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5328592" y="1913654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6151936" y="1974998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6978859" y="1955586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0800000">
            <a:off x="7754666" y="1985485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0800000">
            <a:off x="2037409" y="1691112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6200000">
            <a:off x="1762730" y="3393083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6200000">
            <a:off x="1720312" y="2767065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6200000">
            <a:off x="1756349" y="4076964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>
            <a:off x="1720311" y="4691342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6200000">
            <a:off x="1720312" y="5374943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3500000">
            <a:off x="2895254" y="2794608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0800000">
            <a:off x="3683007" y="3140627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3500000">
            <a:off x="4538978" y="2806516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5328592" y="3210413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0800000">
            <a:off x="6115374" y="3210413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6959601" y="3210414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0800000">
            <a:off x="7769726" y="3238328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6200000">
            <a:off x="2513904" y="3397177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6200000">
            <a:off x="3265301" y="3444054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3500000">
            <a:off x="2894164" y="3394911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3500000">
            <a:off x="3725053" y="3472509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4473219" y="3778543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3500000">
            <a:off x="5354087" y="3472509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0800000">
            <a:off x="6129329" y="3778544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0800000">
            <a:off x="6952054" y="3828511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10800000">
            <a:off x="7761075" y="3828511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6200000">
            <a:off x="2513904" y="4076964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16200000">
            <a:off x="3302095" y="4085061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6200000">
            <a:off x="4154047" y="4075079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13500000">
            <a:off x="4529223" y="4113515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3500000">
            <a:off x="5358285" y="4101647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5282888" y="4501464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13500000">
            <a:off x="6167178" y="4127471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0800000">
            <a:off x="6952053" y="4445636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13500000">
            <a:off x="6968869" y="4115976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13500000">
            <a:off x="7796713" y="4115976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16200000">
            <a:off x="2531826" y="4726268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3500000">
            <a:off x="2079455" y="4745689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13500000">
            <a:off x="2902060" y="4756753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16200000">
            <a:off x="3330006" y="4745506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16200000">
            <a:off x="4122309" y="4745505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13500000">
            <a:off x="4527900" y="4749968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13500000">
            <a:off x="5354087" y="4806093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3500000">
            <a:off x="6193158" y="4756753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0800000">
            <a:off x="6151111" y="5116532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13500000">
            <a:off x="6994100" y="4806094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10800000">
            <a:off x="7758295" y="5099463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 rot="16200000">
            <a:off x="2523893" y="5386899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 rot="13500000">
            <a:off x="2866603" y="5403125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 rot="16200000">
            <a:off x="3302095" y="5386898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 rot="16200000">
            <a:off x="4115764" y="5386899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 rot="16200000">
            <a:off x="4916639" y="5386899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 rot="13500000">
            <a:off x="5370639" y="5429309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13500000">
            <a:off x="6167178" y="5417353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13500000">
            <a:off x="7813791" y="5417353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 rot="16200000">
            <a:off x="7386671" y="5373082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3500000">
            <a:off x="2894164" y="4061663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 rot="16200000">
            <a:off x="1659576" y="2073153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69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08032"/>
              </p:ext>
            </p:extLst>
          </p:nvPr>
        </p:nvGraphicFramePr>
        <p:xfrm>
          <a:off x="544243" y="888503"/>
          <a:ext cx="8191580" cy="528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  <a:gridCol w="819158"/>
              </a:tblGrid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-48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</a:t>
                      </a:r>
                      <a:endParaRPr lang="en-US" sz="3200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-7</a:t>
                      </a:r>
                      <a:endParaRPr lang="en-US" sz="3200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-37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</a:t>
                      </a:r>
                      <a:endParaRPr lang="en-US" sz="3200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-26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-15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</a:tr>
              <a:tr h="6600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</a:t>
                      </a:r>
                      <a:endParaRPr lang="en-US" sz="3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 rot="13500000">
            <a:off x="2079456" y="2103657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2888680" y="2476234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3500000">
            <a:off x="2030101" y="2701133"/>
            <a:ext cx="247396" cy="223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2468072" y="2752197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3683009" y="2551347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4389273" y="2551347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301787" y="2556803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6125131" y="2618147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6952054" y="2598735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7727861" y="2628634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2845710" y="1958698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3709814" y="1908198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4485853" y="1936112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5328592" y="1913654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6151936" y="1974998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6978859" y="1955586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0800000">
            <a:off x="7754666" y="1985485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0800000">
            <a:off x="2037409" y="1691112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6200000">
            <a:off x="1762730" y="3393083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6200000">
            <a:off x="1720312" y="2767065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6200000">
            <a:off x="1756349" y="4076964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>
            <a:off x="1720311" y="4691342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6200000">
            <a:off x="1720312" y="5374943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3500000">
            <a:off x="2895254" y="2794608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0800000">
            <a:off x="3683007" y="3140627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3500000">
            <a:off x="4538978" y="2806516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5328592" y="3210413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0800000">
            <a:off x="6115374" y="3210413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6959601" y="3210414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0800000">
            <a:off x="7769726" y="3238328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6200000">
            <a:off x="2513904" y="3397177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6200000">
            <a:off x="3265301" y="3444054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3500000">
            <a:off x="2894164" y="3394911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3500000">
            <a:off x="3725053" y="3472509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4473219" y="3778543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3500000">
            <a:off x="5354087" y="3472509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0800000">
            <a:off x="6129329" y="3778544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0800000">
            <a:off x="6952054" y="3828511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10800000">
            <a:off x="7761075" y="3828511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6200000">
            <a:off x="2513904" y="4076964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16200000">
            <a:off x="3302095" y="4085061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6200000">
            <a:off x="4154047" y="4075079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13500000">
            <a:off x="4529223" y="4113515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3500000">
            <a:off x="5358285" y="4101647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5282888" y="4501464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13500000">
            <a:off x="6167178" y="4127471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0800000">
            <a:off x="6952053" y="4445636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13500000">
            <a:off x="6968869" y="4115976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13500000">
            <a:off x="7796713" y="4115976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16200000">
            <a:off x="2531826" y="4726268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3500000">
            <a:off x="2079455" y="4745689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13500000">
            <a:off x="2902060" y="4756753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16200000">
            <a:off x="3330006" y="4745506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16200000">
            <a:off x="4122309" y="4745505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13500000">
            <a:off x="4527900" y="4749968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13500000">
            <a:off x="5354087" y="4806093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3500000">
            <a:off x="6193158" y="4756753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0800000">
            <a:off x="6151111" y="5116532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13500000">
            <a:off x="6994100" y="4806094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10800000">
            <a:off x="7758295" y="5099463"/>
            <a:ext cx="271553" cy="24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 rot="16200000">
            <a:off x="2523893" y="5386899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 rot="13500000">
            <a:off x="2866603" y="5403125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 rot="16200000">
            <a:off x="3302095" y="5386898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 rot="16200000">
            <a:off x="4115764" y="5386899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 rot="16200000">
            <a:off x="4916639" y="5386899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 rot="13500000">
            <a:off x="5370639" y="5429309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13500000">
            <a:off x="6167178" y="5417353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13500000">
            <a:off x="7813791" y="5417353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 rot="16200000">
            <a:off x="7386671" y="5373082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3500000">
            <a:off x="2894164" y="4061663"/>
            <a:ext cx="243697" cy="2198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 rot="16200000">
            <a:off x="1659576" y="2073153"/>
            <a:ext cx="236235" cy="213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12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Construindo</a:t>
            </a:r>
            <a:r>
              <a:rPr lang="en-US" sz="3600" dirty="0" smtClean="0"/>
              <a:t> o </a:t>
            </a:r>
            <a:r>
              <a:rPr lang="en-US" sz="3600" dirty="0" err="1" smtClean="0"/>
              <a:t>alinhamento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>
                <a:latin typeface="Consolas"/>
                <a:cs typeface="Consolas"/>
              </a:rPr>
              <a:t>TGCTCGTA</a:t>
            </a:r>
          </a:p>
          <a:p>
            <a:pPr marL="0" indent="0">
              <a:buNone/>
            </a:pPr>
            <a:r>
              <a:rPr lang="en-US" sz="8800" dirty="0" smtClean="0">
                <a:latin typeface="Consolas"/>
                <a:cs typeface="Consolas"/>
              </a:rPr>
              <a:t>T--TCATA</a:t>
            </a:r>
          </a:p>
          <a:p>
            <a:pPr marL="0" indent="0">
              <a:buNone/>
            </a:pPr>
            <a:r>
              <a:rPr lang="en-US" sz="4600" dirty="0" smtClean="0">
                <a:latin typeface="Consolas"/>
                <a:cs typeface="Consolas"/>
              </a:rPr>
              <a:t>5-6-6+5+5-2+5+5 = 11</a:t>
            </a:r>
            <a:endParaRPr lang="en-US" sz="46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83" y="512166"/>
            <a:ext cx="3138258" cy="24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23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29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Alinhamentos</a:t>
            </a:r>
            <a:r>
              <a:rPr lang="en-US" dirty="0" smtClean="0"/>
              <a:t> de </a:t>
            </a:r>
            <a:r>
              <a:rPr lang="en-US" dirty="0" err="1" smtClean="0"/>
              <a:t>sequências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comparações</a:t>
            </a:r>
            <a:r>
              <a:rPr lang="en-US" dirty="0" smtClean="0"/>
              <a:t> entre </a:t>
            </a:r>
            <a:r>
              <a:rPr lang="en-US" dirty="0" err="1" smtClean="0"/>
              <a:t>sequências</a:t>
            </a:r>
            <a:endParaRPr lang="en-US" dirty="0" smtClean="0"/>
          </a:p>
          <a:p>
            <a:r>
              <a:rPr lang="en-US" dirty="0" err="1" smtClean="0"/>
              <a:t>Inferir</a:t>
            </a:r>
            <a:r>
              <a:rPr lang="en-US" dirty="0" smtClean="0"/>
              <a:t> </a:t>
            </a:r>
            <a:r>
              <a:rPr lang="en-US" dirty="0" err="1" smtClean="0"/>
              <a:t>homologia</a:t>
            </a:r>
            <a:endParaRPr lang="en-US" dirty="0" smtClean="0"/>
          </a:p>
          <a:p>
            <a:pPr lvl="1"/>
            <a:r>
              <a:rPr lang="en-US" dirty="0" err="1" smtClean="0"/>
              <a:t>Ancestrais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20" y="4973396"/>
            <a:ext cx="7983291" cy="14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0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Alinhamento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24" y="1808837"/>
            <a:ext cx="6477000" cy="375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88" y="6595149"/>
            <a:ext cx="36086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rgbClr val="7F7F7F"/>
                </a:solidFill>
              </a:rPr>
              <a:t>Fonte</a:t>
            </a:r>
            <a:r>
              <a:rPr lang="en-US" sz="800" dirty="0" smtClean="0">
                <a:solidFill>
                  <a:srgbClr val="7F7F7F"/>
                </a:solidFill>
              </a:rPr>
              <a:t>: http</a:t>
            </a:r>
            <a:r>
              <a:rPr lang="en-US" sz="800" dirty="0">
                <a:solidFill>
                  <a:srgbClr val="7F7F7F"/>
                </a:solidFill>
              </a:rPr>
              <a:t>://</a:t>
            </a:r>
            <a:r>
              <a:rPr lang="en-US" sz="800" dirty="0" err="1">
                <a:solidFill>
                  <a:srgbClr val="7F7F7F"/>
                </a:solidFill>
              </a:rPr>
              <a:t>www.lge.ibi.unicamp.br</a:t>
            </a:r>
            <a:r>
              <a:rPr lang="en-US" sz="800" dirty="0">
                <a:solidFill>
                  <a:srgbClr val="7F7F7F"/>
                </a:solidFill>
              </a:rPr>
              <a:t>/lgeextensao2008/</a:t>
            </a:r>
            <a:r>
              <a:rPr lang="en-US" sz="800" dirty="0" err="1">
                <a:solidFill>
                  <a:srgbClr val="7F7F7F"/>
                </a:solidFill>
              </a:rPr>
              <a:t>extsup</a:t>
            </a:r>
            <a:r>
              <a:rPr lang="en-US" sz="800" dirty="0">
                <a:solidFill>
                  <a:srgbClr val="7F7F7F"/>
                </a:solidFill>
              </a:rPr>
              <a:t>/</a:t>
            </a:r>
            <a:r>
              <a:rPr lang="en-US" sz="800" dirty="0" err="1">
                <a:solidFill>
                  <a:srgbClr val="7F7F7F"/>
                </a:solidFill>
              </a:rPr>
              <a:t>alinhamentos.pdf</a:t>
            </a:r>
            <a:endParaRPr lang="en-US" sz="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4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Alinhamento</a:t>
            </a:r>
            <a:r>
              <a:rPr lang="en-US" dirty="0" smtClean="0"/>
              <a:t> de </a:t>
            </a:r>
            <a:r>
              <a:rPr lang="en-US" dirty="0" err="1" smtClean="0"/>
              <a:t>sequ</a:t>
            </a:r>
            <a:r>
              <a:rPr lang="en-US" dirty="0" err="1" smtClean="0"/>
              <a:t>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 smtClean="0"/>
              <a:t>Problema complexo</a:t>
            </a:r>
          </a:p>
          <a:p>
            <a:r>
              <a:rPr lang="mr-IN" dirty="0" smtClean="0"/>
              <a:t>2</a:t>
            </a:r>
            <a:r>
              <a:rPr lang="mr-IN" baseline="30000" dirty="0" smtClean="0"/>
              <a:t>2N</a:t>
            </a:r>
            <a:r>
              <a:rPr lang="mr-IN" dirty="0" smtClean="0"/>
              <a:t>/√ 2πN</a:t>
            </a:r>
          </a:p>
          <a:p>
            <a:r>
              <a:rPr lang="fi-FI" dirty="0" smtClean="0"/>
              <a:t>N = 300</a:t>
            </a:r>
          </a:p>
          <a:p>
            <a:pPr lvl="1"/>
            <a:r>
              <a:rPr lang="fi-FI" dirty="0" smtClean="0"/>
              <a:t>10</a:t>
            </a:r>
            <a:r>
              <a:rPr lang="fi-FI" baseline="30000" dirty="0" smtClean="0"/>
              <a:t>179 </a:t>
            </a:r>
            <a:r>
              <a:rPr lang="fi-FI" dirty="0" err="1" smtClean="0"/>
              <a:t>poss</a:t>
            </a:r>
            <a:r>
              <a:rPr lang="fi-FI" dirty="0" err="1" smtClean="0"/>
              <a:t>íveis</a:t>
            </a:r>
            <a:r>
              <a:rPr lang="fi-FI" dirty="0" smtClean="0"/>
              <a:t> </a:t>
            </a:r>
            <a:r>
              <a:rPr lang="fi-FI" dirty="0" err="1" smtClean="0"/>
              <a:t>alinhamentos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48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18849"/>
            <a:ext cx="8229600" cy="51779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accent5"/>
                </a:solidFill>
              </a:rPr>
              <a:t>1. </a:t>
            </a:r>
            <a:r>
              <a:rPr lang="en-US" sz="2800" dirty="0" err="1" smtClean="0">
                <a:solidFill>
                  <a:schemeClr val="accent5"/>
                </a:solidFill>
              </a:rPr>
              <a:t>Resolvendo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subproblemas</a:t>
            </a:r>
            <a:r>
              <a:rPr lang="en-US" sz="2800" dirty="0" smtClean="0">
                <a:solidFill>
                  <a:schemeClr val="accent5"/>
                </a:solidFill>
              </a:rPr>
              <a:t> com </a:t>
            </a:r>
            <a:r>
              <a:rPr lang="en-US" sz="2800" dirty="0" err="1" smtClean="0">
                <a:solidFill>
                  <a:schemeClr val="accent5"/>
                </a:solidFill>
              </a:rPr>
              <a:t>recursividade</a:t>
            </a:r>
            <a:r>
              <a:rPr lang="en-US" sz="2800" dirty="0" smtClean="0">
                <a:solidFill>
                  <a:schemeClr val="accent5"/>
                </a:solidFill>
              </a:rPr>
              <a:t/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2800" dirty="0" smtClean="0">
                <a:solidFill>
                  <a:schemeClr val="accent5"/>
                </a:solidFill>
              </a:rPr>
              <a:t>2. </a:t>
            </a:r>
            <a:r>
              <a:rPr lang="en-US" sz="2800" dirty="0" err="1" smtClean="0">
                <a:solidFill>
                  <a:schemeClr val="accent5"/>
                </a:solidFill>
              </a:rPr>
              <a:t>Definiç</a:t>
            </a:r>
            <a:r>
              <a:rPr lang="en-US" sz="2800" dirty="0" err="1" smtClean="0">
                <a:solidFill>
                  <a:schemeClr val="accent5"/>
                </a:solidFill>
              </a:rPr>
              <a:t>ão</a:t>
            </a:r>
            <a:r>
              <a:rPr lang="en-US" sz="2800" dirty="0" smtClean="0">
                <a:solidFill>
                  <a:schemeClr val="accent5"/>
                </a:solidFill>
              </a:rPr>
              <a:t> da </a:t>
            </a:r>
            <a:r>
              <a:rPr lang="en-US" sz="2800" dirty="0" err="1" smtClean="0">
                <a:solidFill>
                  <a:schemeClr val="accent5"/>
                </a:solidFill>
              </a:rPr>
              <a:t>matriz</a:t>
            </a:r>
            <a:r>
              <a:rPr lang="en-US" sz="2800" dirty="0" smtClean="0">
                <a:solidFill>
                  <a:schemeClr val="accent5"/>
                </a:solidFill>
              </a:rPr>
              <a:t> de PD</a:t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2800" dirty="0" smtClean="0">
                <a:solidFill>
                  <a:schemeClr val="accent5"/>
                </a:solidFill>
              </a:rPr>
              <a:t>3. </a:t>
            </a:r>
            <a:r>
              <a:rPr lang="en-US" sz="2800" dirty="0" err="1" smtClean="0">
                <a:solidFill>
                  <a:schemeClr val="accent5"/>
                </a:solidFill>
              </a:rPr>
              <a:t>Preenchimento</a:t>
            </a:r>
            <a:r>
              <a:rPr lang="en-US" sz="2800" dirty="0" smtClean="0">
                <a:solidFill>
                  <a:schemeClr val="accent5"/>
                </a:solidFill>
              </a:rPr>
              <a:t> da </a:t>
            </a:r>
            <a:r>
              <a:rPr lang="en-US" sz="2800" dirty="0" err="1" smtClean="0">
                <a:solidFill>
                  <a:schemeClr val="accent5"/>
                </a:solidFill>
              </a:rPr>
              <a:t>matriz</a:t>
            </a:r>
            <a:r>
              <a:rPr lang="en-US" sz="2800" dirty="0" smtClean="0">
                <a:solidFill>
                  <a:schemeClr val="accent5"/>
                </a:solidFill>
              </a:rPr>
              <a:t> de PD</a:t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2800" dirty="0" smtClean="0">
                <a:solidFill>
                  <a:schemeClr val="accent5"/>
                </a:solidFill>
              </a:rPr>
              <a:t>4. </a:t>
            </a:r>
            <a:r>
              <a:rPr lang="en-US" sz="2800" dirty="0" err="1" smtClean="0">
                <a:solidFill>
                  <a:schemeClr val="accent5"/>
                </a:solidFill>
              </a:rPr>
              <a:t>Rastreamento</a:t>
            </a:r>
            <a:r>
              <a:rPr lang="en-US" sz="2800" dirty="0" smtClean="0">
                <a:solidFill>
                  <a:schemeClr val="accent5"/>
                </a:solidFill>
              </a:rPr>
              <a:t> do </a:t>
            </a:r>
            <a:r>
              <a:rPr lang="en-US" sz="2800" dirty="0" err="1" smtClean="0">
                <a:solidFill>
                  <a:schemeClr val="accent5"/>
                </a:solidFill>
              </a:rPr>
              <a:t>melhor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alinhamento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5191" y="835253"/>
            <a:ext cx="457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3"/>
                </a:solidFill>
              </a:rPr>
              <a:t>Programaç</a:t>
            </a:r>
            <a:r>
              <a:rPr lang="en-US" sz="3600" b="1" dirty="0" err="1" smtClean="0">
                <a:solidFill>
                  <a:schemeClr val="accent3"/>
                </a:solidFill>
              </a:rPr>
              <a:t>ão</a:t>
            </a:r>
            <a:r>
              <a:rPr lang="en-US" sz="3600" b="1" dirty="0" smtClean="0">
                <a:solidFill>
                  <a:schemeClr val="accent3"/>
                </a:solidFill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</a:rPr>
              <a:t>dinâmica</a:t>
            </a:r>
            <a:endParaRPr lang="en-US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3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&gt;Seq_1</a:t>
            </a:r>
          </a:p>
          <a:p>
            <a:pPr marL="0" indent="0">
              <a:buNone/>
            </a:pPr>
            <a:r>
              <a:rPr lang="en-US" dirty="0" smtClean="0"/>
              <a:t>TTCATA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&gt;Seq_2</a:t>
            </a:r>
          </a:p>
          <a:p>
            <a:pPr marL="0" indent="0">
              <a:buNone/>
            </a:pPr>
            <a:r>
              <a:rPr lang="en-US" dirty="0" smtClean="0"/>
              <a:t>TGCTCGTA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Pontuaç</a:t>
            </a:r>
            <a:r>
              <a:rPr lang="en-US" dirty="0" err="1" smtClean="0"/>
              <a:t>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 = 5</a:t>
            </a:r>
          </a:p>
          <a:p>
            <a:r>
              <a:rPr lang="en-US" dirty="0" smtClean="0"/>
              <a:t>Mismatch = -2</a:t>
            </a:r>
          </a:p>
          <a:p>
            <a:r>
              <a:rPr lang="en-US" dirty="0" smtClean="0"/>
              <a:t>Gap = -6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1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53014</TotalTime>
  <Words>890</Words>
  <Application>Microsoft Macintosh PowerPoint</Application>
  <PresentationFormat>On-screen Show (4:3)</PresentationFormat>
  <Paragraphs>553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Programação dinâmica aplicada ao alinhamento de sequências</vt:lpstr>
      <vt:lpstr>Programação dinâmica</vt:lpstr>
      <vt:lpstr>Alinhamentos de sequências</vt:lpstr>
      <vt:lpstr>Alinhamento</vt:lpstr>
      <vt:lpstr>Alinhamento de sequências</vt:lpstr>
      <vt:lpstr>PowerPoint Presentation</vt:lpstr>
      <vt:lpstr>1. Resolvendo subproblemas com recursividade 2. Definição da matriz de PD 3. Preenchimento da matriz de PD 4. Rastreamento do melhor alinhamento</vt:lpstr>
      <vt:lpstr>Exemplo</vt:lpstr>
      <vt:lpstr>Pontuações</vt:lpstr>
      <vt:lpstr>PowerPoint Presentation</vt:lpstr>
      <vt:lpstr>PowerPoint Presentation</vt:lpstr>
      <vt:lpstr>PowerPoint Presentation</vt:lpstr>
      <vt:lpstr>Três possíveis soluções</vt:lpstr>
      <vt:lpstr>Match +5</vt:lpstr>
      <vt:lpstr>Mismatch -2</vt:lpstr>
      <vt:lpstr>Gap -6</vt:lpstr>
      <vt:lpstr>Gap -6</vt:lpstr>
      <vt:lpstr>Três possíveis origens</vt:lpstr>
      <vt:lpstr>Maior valor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Construindo o alinhamento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1348</cp:revision>
  <cp:lastPrinted>2018-02-24T14:34:49Z</cp:lastPrinted>
  <dcterms:created xsi:type="dcterms:W3CDTF">2014-12-19T17:20:08Z</dcterms:created>
  <dcterms:modified xsi:type="dcterms:W3CDTF">2018-03-12T23:17:53Z</dcterms:modified>
</cp:coreProperties>
</file>