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ink/ink2.xml" ContentType="application/inkml+xml"/>
  <Override PartName="/ppt/media/image56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notesSlides/notesSlide118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0"/>
  </p:notesMasterIdLst>
  <p:sldIdLst>
    <p:sldId id="406" r:id="rId2"/>
    <p:sldId id="410" r:id="rId3"/>
    <p:sldId id="411" r:id="rId4"/>
    <p:sldId id="412" r:id="rId5"/>
    <p:sldId id="327" r:id="rId6"/>
    <p:sldId id="414" r:id="rId7"/>
    <p:sldId id="475" r:id="rId8"/>
    <p:sldId id="333" r:id="rId9"/>
    <p:sldId id="409" r:id="rId10"/>
    <p:sldId id="416" r:id="rId11"/>
    <p:sldId id="490" r:id="rId12"/>
    <p:sldId id="488" r:id="rId13"/>
    <p:sldId id="487" r:id="rId14"/>
    <p:sldId id="489" r:id="rId15"/>
    <p:sldId id="329" r:id="rId16"/>
    <p:sldId id="508" r:id="rId17"/>
    <p:sldId id="509" r:id="rId18"/>
    <p:sldId id="510" r:id="rId19"/>
    <p:sldId id="341" r:id="rId20"/>
    <p:sldId id="473" r:id="rId21"/>
    <p:sldId id="492" r:id="rId22"/>
    <p:sldId id="472" r:id="rId23"/>
    <p:sldId id="433" r:id="rId24"/>
    <p:sldId id="486" r:id="rId25"/>
    <p:sldId id="494" r:id="rId26"/>
    <p:sldId id="503" r:id="rId27"/>
    <p:sldId id="501" r:id="rId28"/>
    <p:sldId id="498" r:id="rId29"/>
    <p:sldId id="504" r:id="rId30"/>
    <p:sldId id="505" r:id="rId31"/>
    <p:sldId id="495" r:id="rId32"/>
    <p:sldId id="496" r:id="rId33"/>
    <p:sldId id="500" r:id="rId34"/>
    <p:sldId id="502" r:id="rId35"/>
    <p:sldId id="497" r:id="rId36"/>
    <p:sldId id="499" r:id="rId37"/>
    <p:sldId id="506" r:id="rId38"/>
    <p:sldId id="345" r:id="rId39"/>
    <p:sldId id="477" r:id="rId40"/>
    <p:sldId id="478" r:id="rId41"/>
    <p:sldId id="479" r:id="rId42"/>
    <p:sldId id="480" r:id="rId43"/>
    <p:sldId id="481" r:id="rId44"/>
    <p:sldId id="485" r:id="rId45"/>
    <p:sldId id="483" r:id="rId46"/>
    <p:sldId id="484" r:id="rId47"/>
    <p:sldId id="348" r:id="rId48"/>
    <p:sldId id="349" r:id="rId49"/>
    <p:sldId id="350" r:id="rId50"/>
    <p:sldId id="352" r:id="rId51"/>
    <p:sldId id="353" r:id="rId52"/>
    <p:sldId id="354" r:id="rId53"/>
    <p:sldId id="434" r:id="rId54"/>
    <p:sldId id="435" r:id="rId55"/>
    <p:sldId id="436" r:id="rId56"/>
    <p:sldId id="437" r:id="rId57"/>
    <p:sldId id="438" r:id="rId58"/>
    <p:sldId id="507" r:id="rId59"/>
    <p:sldId id="356" r:id="rId60"/>
    <p:sldId id="357" r:id="rId61"/>
    <p:sldId id="358" r:id="rId62"/>
    <p:sldId id="359" r:id="rId63"/>
    <p:sldId id="360" r:id="rId64"/>
    <p:sldId id="426" r:id="rId65"/>
    <p:sldId id="362" r:id="rId66"/>
    <p:sldId id="369" r:id="rId67"/>
    <p:sldId id="363" r:id="rId68"/>
    <p:sldId id="427" r:id="rId69"/>
    <p:sldId id="365" r:id="rId70"/>
    <p:sldId id="367" r:id="rId71"/>
    <p:sldId id="474" r:id="rId72"/>
    <p:sldId id="366" r:id="rId73"/>
    <p:sldId id="368" r:id="rId74"/>
    <p:sldId id="370" r:id="rId75"/>
    <p:sldId id="371" r:id="rId76"/>
    <p:sldId id="372" r:id="rId77"/>
    <p:sldId id="373" r:id="rId78"/>
    <p:sldId id="374" r:id="rId79"/>
    <p:sldId id="375" r:id="rId80"/>
    <p:sldId id="376" r:id="rId81"/>
    <p:sldId id="377" r:id="rId82"/>
    <p:sldId id="378" r:id="rId83"/>
    <p:sldId id="379" r:id="rId84"/>
    <p:sldId id="380" r:id="rId85"/>
    <p:sldId id="428" r:id="rId86"/>
    <p:sldId id="431" r:id="rId87"/>
    <p:sldId id="430" r:id="rId88"/>
    <p:sldId id="382" r:id="rId89"/>
    <p:sldId id="324" r:id="rId90"/>
    <p:sldId id="394" r:id="rId91"/>
    <p:sldId id="395" r:id="rId92"/>
    <p:sldId id="399" r:id="rId93"/>
    <p:sldId id="400" r:id="rId94"/>
    <p:sldId id="401" r:id="rId95"/>
    <p:sldId id="402" r:id="rId96"/>
    <p:sldId id="403" r:id="rId97"/>
    <p:sldId id="404" r:id="rId98"/>
    <p:sldId id="405" r:id="rId99"/>
    <p:sldId id="452" r:id="rId100"/>
    <p:sldId id="453" r:id="rId101"/>
    <p:sldId id="454" r:id="rId102"/>
    <p:sldId id="455" r:id="rId103"/>
    <p:sldId id="456" r:id="rId104"/>
    <p:sldId id="457" r:id="rId105"/>
    <p:sldId id="458" r:id="rId106"/>
    <p:sldId id="459" r:id="rId107"/>
    <p:sldId id="460" r:id="rId108"/>
    <p:sldId id="461" r:id="rId109"/>
    <p:sldId id="462" r:id="rId110"/>
    <p:sldId id="463" r:id="rId111"/>
    <p:sldId id="464" r:id="rId112"/>
    <p:sldId id="465" r:id="rId113"/>
    <p:sldId id="466" r:id="rId114"/>
    <p:sldId id="467" r:id="rId115"/>
    <p:sldId id="468" r:id="rId116"/>
    <p:sldId id="469" r:id="rId117"/>
    <p:sldId id="470" r:id="rId118"/>
    <p:sldId id="471" r:id="rId119"/>
  </p:sldIdLst>
  <p:sldSz cx="9144000" cy="5143500" type="screen16x9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I9CQljdptV/Yz2N6n9LU7A==" hashData="f92S1YY1D74H8ydTDp8dGOcl/mfAvaDrSjFbHiUTuLAOu3kDysWl1Fp6n5pSr/XV8F8yYFni4sjURJFpzhEboA=="/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808185"/>
    <a:srgbClr val="5F9F11"/>
    <a:srgbClr val="60AD03"/>
    <a:srgbClr val="006600"/>
    <a:srgbClr val="FFFFCC"/>
    <a:srgbClr val="FF0000"/>
    <a:srgbClr val="C6813D"/>
    <a:srgbClr val="F7F7DB"/>
    <a:srgbClr val="FC4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6" autoAdjust="0"/>
    <p:restoredTop sz="96953" autoAdjust="0"/>
  </p:normalViewPr>
  <p:slideViewPr>
    <p:cSldViewPr>
      <p:cViewPr varScale="1">
        <p:scale>
          <a:sx n="60" d="100"/>
          <a:sy n="60" d="100"/>
        </p:scale>
        <p:origin x="906" y="28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0" d="100"/>
        <a:sy n="140" d="100"/>
      </p:scale>
      <p:origin x="0" y="-3828"/>
    </p:cViewPr>
  </p:sorterViewPr>
  <p:gridSpacing cx="72008" cy="72008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slide" Target="slides/slide77.xml"/><Relationship Id="rId79" Type="http://schemas.openxmlformats.org/officeDocument/2006/relationships/slide" Target="slides/slide78.xml"/><Relationship Id="rId80" Type="http://schemas.openxmlformats.org/officeDocument/2006/relationships/slide" Target="slides/slide79.xml"/><Relationship Id="rId81" Type="http://schemas.openxmlformats.org/officeDocument/2006/relationships/slide" Target="slides/slide80.xml"/><Relationship Id="rId82" Type="http://schemas.openxmlformats.org/officeDocument/2006/relationships/slide" Target="slides/slide81.xml"/><Relationship Id="rId83" Type="http://schemas.openxmlformats.org/officeDocument/2006/relationships/slide" Target="slides/slide82.xml"/><Relationship Id="rId84" Type="http://schemas.openxmlformats.org/officeDocument/2006/relationships/slide" Target="slides/slide83.xml"/><Relationship Id="rId85" Type="http://schemas.openxmlformats.org/officeDocument/2006/relationships/slide" Target="slides/slide84.xml"/><Relationship Id="rId86" Type="http://schemas.openxmlformats.org/officeDocument/2006/relationships/slide" Target="slides/slide85.xml"/><Relationship Id="rId87" Type="http://schemas.openxmlformats.org/officeDocument/2006/relationships/slide" Target="slides/slide86.xml"/><Relationship Id="rId88" Type="http://schemas.openxmlformats.org/officeDocument/2006/relationships/slide" Target="slides/slide87.xml"/><Relationship Id="rId89" Type="http://schemas.openxmlformats.org/officeDocument/2006/relationships/slide" Target="slides/slide88.xml"/><Relationship Id="rId90" Type="http://schemas.openxmlformats.org/officeDocument/2006/relationships/slide" Target="slides/slide89.xml"/><Relationship Id="rId91" Type="http://schemas.openxmlformats.org/officeDocument/2006/relationships/slide" Target="slides/slide90.xml"/><Relationship Id="rId92" Type="http://schemas.openxmlformats.org/officeDocument/2006/relationships/slide" Target="slides/slide91.xml"/><Relationship Id="rId93" Type="http://schemas.openxmlformats.org/officeDocument/2006/relationships/slide" Target="slides/slide92.xml"/><Relationship Id="rId94" Type="http://schemas.openxmlformats.org/officeDocument/2006/relationships/slide" Target="slides/slide93.xml"/><Relationship Id="rId95" Type="http://schemas.openxmlformats.org/officeDocument/2006/relationships/slide" Target="slides/slide94.xml"/><Relationship Id="rId96" Type="http://schemas.openxmlformats.org/officeDocument/2006/relationships/slide" Target="slides/slide95.xml"/><Relationship Id="rId97" Type="http://schemas.openxmlformats.org/officeDocument/2006/relationships/slide" Target="slides/slide96.xml"/><Relationship Id="rId98" Type="http://schemas.openxmlformats.org/officeDocument/2006/relationships/slide" Target="slides/slide97.xml"/><Relationship Id="rId99" Type="http://schemas.openxmlformats.org/officeDocument/2006/relationships/slide" Target="slides/slide98.xml"/><Relationship Id="rId100" Type="http://schemas.openxmlformats.org/officeDocument/2006/relationships/slide" Target="slides/slide99.xml"/><Relationship Id="rId101" Type="http://schemas.openxmlformats.org/officeDocument/2006/relationships/slide" Target="slides/slide100.xml"/><Relationship Id="rId102" Type="http://schemas.openxmlformats.org/officeDocument/2006/relationships/slide" Target="slides/slide101.xml"/><Relationship Id="rId103" Type="http://schemas.openxmlformats.org/officeDocument/2006/relationships/slide" Target="slides/slide102.xml"/><Relationship Id="rId104" Type="http://schemas.openxmlformats.org/officeDocument/2006/relationships/slide" Target="slides/slide103.xml"/><Relationship Id="rId105" Type="http://schemas.openxmlformats.org/officeDocument/2006/relationships/slide" Target="slides/slide104.xml"/><Relationship Id="rId106" Type="http://schemas.openxmlformats.org/officeDocument/2006/relationships/slide" Target="slides/slide105.xml"/><Relationship Id="rId107" Type="http://schemas.openxmlformats.org/officeDocument/2006/relationships/slide" Target="slides/slide106.xml"/><Relationship Id="rId108" Type="http://schemas.openxmlformats.org/officeDocument/2006/relationships/slide" Target="slides/slide107.xml"/><Relationship Id="rId109" Type="http://schemas.openxmlformats.org/officeDocument/2006/relationships/slide" Target="slides/slide108.xml"/><Relationship Id="rId110" Type="http://schemas.openxmlformats.org/officeDocument/2006/relationships/slide" Target="slides/slide109.xml"/><Relationship Id="rId111" Type="http://schemas.openxmlformats.org/officeDocument/2006/relationships/slide" Target="slides/slide110.xml"/><Relationship Id="rId112" Type="http://schemas.openxmlformats.org/officeDocument/2006/relationships/slide" Target="slides/slide111.xml"/><Relationship Id="rId113" Type="http://schemas.openxmlformats.org/officeDocument/2006/relationships/slide" Target="slides/slide112.xml"/><Relationship Id="rId114" Type="http://schemas.openxmlformats.org/officeDocument/2006/relationships/slide" Target="slides/slide113.xml"/><Relationship Id="rId115" Type="http://schemas.openxmlformats.org/officeDocument/2006/relationships/slide" Target="slides/slide114.xml"/><Relationship Id="rId116" Type="http://schemas.openxmlformats.org/officeDocument/2006/relationships/slide" Target="slides/slide115.xml"/><Relationship Id="rId117" Type="http://schemas.openxmlformats.org/officeDocument/2006/relationships/slide" Target="slides/slide116.xml"/><Relationship Id="rId118" Type="http://schemas.openxmlformats.org/officeDocument/2006/relationships/slide" Target="slides/slide117.xml"/><Relationship Id="rId119" Type="http://schemas.openxmlformats.org/officeDocument/2006/relationships/slide" Target="slides/slide118.xml"/><Relationship Id="rId120" Type="http://schemas.openxmlformats.org/officeDocument/2006/relationships/notesMaster" Target="notesMasters/notesMaster1.xml"/><Relationship Id="rId121" Type="http://schemas.openxmlformats.org/officeDocument/2006/relationships/presProps" Target="presProps.xml"/><Relationship Id="rId122" Type="http://schemas.openxmlformats.org/officeDocument/2006/relationships/viewProps" Target="viewProps.xml"/><Relationship Id="rId123" Type="http://schemas.openxmlformats.org/officeDocument/2006/relationships/theme" Target="theme/theme1.xml"/><Relationship Id="rId12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12T16:25:02.82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1 673,'10'3'1153,"-10"0"-961,0 0-224,0 0-64,0 0-64,0 4-1,0 2-95,14 7-352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12T16:25:09.17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212 1 1890,'-28'0'160,"-10"3"-96,-3 0-192,3 10 32,6 2-128,12 4-193,6 9-384</inkml:trace>
</inkml:ink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564303-FDB9-49DD-B6AB-93FB1A784DD9}" type="datetimeFigureOut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 dirty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7B7FC-D94D-4A8A-BDE8-6A93F372643C}" type="slidenum">
              <a:rPr lang="pt-BR" smtClean="0"/>
              <a:pPr/>
              <a:t>‹nº›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60117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5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5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6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6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6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6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6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6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6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6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6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7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0.xml"/></Relationships>
</file>

<file path=ppt/notesSlides/_rels/notesSlide7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7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7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3.xml"/></Relationships>
</file>

<file path=ppt/notesSlides/_rels/notesSlide7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4.xml"/></Relationships>
</file>

<file path=ppt/notesSlides/_rels/notesSlide7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7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6.xml"/></Relationships>
</file>

<file path=ppt/notesSlides/_rels/notesSlide7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7.xml"/></Relationships>
</file>

<file path=ppt/notesSlides/_rels/notesSlide7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8.xml"/></Relationships>
</file>

<file path=ppt/notesSlides/_rels/notesSlide7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9.xml"/></Relationships>
</file>

<file path=ppt/notesSlides/_rels/notesSlide8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0.xml"/></Relationships>
</file>

<file path=ppt/notesSlides/_rels/notesSlide8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8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2.xml"/></Relationships>
</file>

<file path=ppt/notesSlides/_rels/notesSlide8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3.xml"/></Relationships>
</file>

<file path=ppt/notesSlides/_rels/notesSlide8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8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5.xml"/></Relationships>
</file>

<file path=ppt/notesSlides/_rels/notesSlide8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6.xml"/></Relationships>
</file>

<file path=ppt/notesSlides/_rels/notesSlide8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7.xml"/></Relationships>
</file>

<file path=ppt/notesSlides/_rels/notesSlide8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8.xml"/></Relationships>
</file>

<file path=ppt/notesSlides/_rels/notesSlide8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9.xml"/></Relationships>
</file>

<file path=ppt/notesSlides/_rels/notesSlide9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0.xml"/></Relationships>
</file>

<file path=ppt/notesSlides/_rels/notesSlide9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1.xml"/></Relationships>
</file>

<file path=ppt/notesSlides/_rels/notesSlide9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9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3.xml"/></Relationships>
</file>

<file path=ppt/notesSlides/_rels/notesSlide9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4.xml"/></Relationships>
</file>

<file path=ppt/notesSlides/_rels/notesSlide9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5.xml"/></Relationships>
</file>

<file path=ppt/notesSlides/_rels/notesSlide9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6.xml"/></Relationships>
</file>

<file path=ppt/notesSlides/_rels/notesSlide9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7.xml"/></Relationships>
</file>

<file path=ppt/notesSlides/_rels/notesSlide9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8.xml"/></Relationships>
</file>

<file path=ppt/notesSlides/_rels/notesSlide9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9.xml"/></Relationships>
</file>

<file path=ppt/notesSlides/_rels/notesSlide10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0.xml"/></Relationships>
</file>

<file path=ppt/notesSlides/_rels/notesSlide10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1.xml"/></Relationships>
</file>

<file path=ppt/notesSlides/_rels/notesSlide10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2.xml"/></Relationships>
</file>

<file path=ppt/notesSlides/_rels/notesSlide10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3.xml"/></Relationships>
</file>

<file path=ppt/notesSlides/_rels/notesSlide10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4.xml"/></Relationships>
</file>

<file path=ppt/notesSlides/_rels/notesSlide10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5.xml"/></Relationships>
</file>

<file path=ppt/notesSlides/_rels/notesSlide10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6.xml"/></Relationships>
</file>

<file path=ppt/notesSlides/_rels/notesSlide10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7.xml"/></Relationships>
</file>

<file path=ppt/notesSlides/_rels/notesSlide10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8.xml"/></Relationships>
</file>

<file path=ppt/notesSlides/_rels/notesSlide10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9.xml"/></Relationships>
</file>

<file path=ppt/notesSlides/_rels/notesSlide1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0.xml"/></Relationships>
</file>

<file path=ppt/notesSlides/_rels/notesSlide1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1.xml"/></Relationships>
</file>

<file path=ppt/notesSlides/_rels/notesSlide11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2.xml"/></Relationships>
</file>

<file path=ppt/notesSlides/_rels/notesSlide11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3.xml"/></Relationships>
</file>

<file path=ppt/notesSlides/_rels/notesSlide11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4.xml"/></Relationships>
</file>

<file path=ppt/notesSlides/_rels/notesSlide11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5.xml"/></Relationships>
</file>

<file path=ppt/notesSlides/_rels/notesSlide11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6.xml"/></Relationships>
</file>

<file path=ppt/notesSlides/_rels/notesSlide11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7.xml"/></Relationships>
</file>

<file path=ppt/notesSlides/_rels/notesSlide11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85234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93944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64522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44218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28805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34226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382695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72946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123687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175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B682B2-7C21-0F93-76D5-611C4476B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602D6DB-427E-DFC9-E3AE-3C65986FF1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FEDCC68-4635-F3A8-262B-5BC1D9B32A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8273F6A-D53C-35BD-77EE-5DBFC7D9D9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79165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7441E-100D-E84A-A061-871CDD01A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A8DFCA4-DED9-C5C5-7999-A59658E347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80B6852-993F-965B-E4F0-E3B03DD82B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58A39FB-0ECD-7551-17FE-5D5D32984F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05270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2CF23-88C7-0997-F504-01D4F986A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6F49532-2947-6857-12C0-A916D696A4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EA74369-E4C1-2F91-17B7-7537BDB6EC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E5F4C00-8E00-12F1-12B7-BDCDF35A8A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227394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E9943-029E-6806-4576-2681D68B1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35774A9-E282-202C-8160-D685AE7414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6A04B1B-E868-922E-A68D-6FB46C840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3F5A98D-036D-EA67-4316-6159AEF5FB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972056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974960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DC17E2-F7C2-5A65-8407-71AAADF85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0708C63-DF3F-3546-8011-C97E94FF1A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6D5C061-F0A4-F32E-D47B-2A46141175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5B2F7F2-3D71-9E5B-AE25-E74EFE79D1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370195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86379-1B28-54B9-AC2B-8878BEEE0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2375EE1-99F0-B039-4781-8F3CADFB38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82B1C01-AD34-2D29-EE6C-AAF0267385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B839599-E7D6-DF80-D949-DE56E82FF95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367927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18B78-818A-5512-F3B2-81EEC0F49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FB576F6-D159-4C21-CEE2-7A8E379103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AACA2D3-AF09-1FA7-0B23-5C21FE205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9C3028F-35A6-78AB-64F9-8ACBDE043F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26045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19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37573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425335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ED0E3-DB62-388B-DFB7-0898E9EE3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44D8E4A-9D4C-D710-E6DF-D15927BA93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6F51C19-67B9-6467-F26D-C0773BDF4F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81107A3-8B55-A3AB-22F0-21F291381E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675671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889271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155074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9D43EA-94C0-CF51-04FE-BC3ABEA51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895D8FF-682A-BED4-7351-BC1EA3BC82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9F9FD4D-6909-26F3-C7C9-C7D44C8D4C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388D34D-4901-FA92-AB14-73F3E44DBFF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171850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D3CFF-8AF2-1CBC-451F-EE990C5DD4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B482B7A-3A11-BB6E-CB99-4611CAD78A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13468F9-F60A-A30A-D516-693D0610C0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2004798-7033-435E-734F-6DBCB6A148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127140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13BF18-EE06-C7BD-D0C1-6BAA619E1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4295B8F-595F-2C67-0EC4-96170E32B1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9C7E1C-3F2F-7BDC-A641-3F4F296F50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F591CB0-720A-71EE-8EB4-53B09DBF2C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9109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81880-9E8D-E091-ABFA-BEEB9C54A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99AAD64-FFE1-E23D-8B13-89EF29FA3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B9CDF76-54A7-78DF-7155-8F70C479BF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D7C14B8-D288-66E3-6BAB-06A2C15A83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86692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04463-6B27-C0F0-7BC8-7F962FBC9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1A3ECAF-168E-0962-8E56-EA92DCF34D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4812AF7-D248-2690-32BD-122263353D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F04699E-57B6-6EB3-9689-CB0C8F4342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738138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B2B98-5869-56DD-8FB4-66068AEFA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D8778EF-2DDF-6E26-674E-22072D5E0E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5084ACE-99D7-6170-B091-FDB4839513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A785E32-C0C8-EE80-E519-00CC612616A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29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067758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30806-E374-BD5E-1404-0B630B79C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F40CA07-E385-7CFA-90CA-BF8033174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BB05B90-55B2-EC89-55CD-FBC2E2F69E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E548A66-9FC9-3ABB-A09F-5AD427E92C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767620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EFF41-53B3-4A17-6C32-43812DB8D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15C53CB-57EB-BA31-97A9-2964A19C3A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CDDDA92-B28F-61C1-7318-906D1544A9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1C09E11-8751-AB0B-A298-915C25E0A7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208414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A69D5-0217-BE7B-63D1-ECB3C510E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AA6AC5C-4085-2A44-A5CF-367912C76C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8866933-B3F5-58FB-6F50-4DBA3DF65F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1BC7DB4-5C4D-EF7E-BBF8-7CA815DE060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092618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88431-7F66-24BE-DB6D-4DA8BCA12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AF91BEE-6EFA-7844-FD27-BC33E1895A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8A02D5D-3964-0A0F-2095-08765D3DB8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8456C9-D1BC-4EBB-8053-41CB3E342F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6316800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18D7B5-A296-6488-4BC0-F33BAC387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C7E8196-4E0A-B5E5-FE03-202F36D8B6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85FC3AD-78D5-24D7-C5B1-541BBE1C3D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AA36E41-7A95-FB1C-354C-4742431FDD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2304075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0931-2B46-F7C1-CE88-B2AF92FCC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A0652C8-87E9-ACD0-B4AF-1772A3361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54D17A2-F47A-AE0B-CD5C-534D146C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B181A0C-DBD5-BD8B-0745-720645F0095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6273302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92F89-C4A0-2EF6-69BE-37B5F8A31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5DF42A3-F11F-1E6E-A1D2-89850BD797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4A64063-DAE0-4816-4CFD-AE152184BF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D1B683B-3787-67A7-932A-F7BC14C5A8B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252378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28541-58C8-7D85-B598-2D02A7F96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65E1982-93C5-43D6-E089-E9184F3B4C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19D7A4E-2E4D-FBAF-577F-9BE5886866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8A9780B-79D5-8A5C-2599-4CFB7ACD07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094362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349489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39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3974212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6237349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1715528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6062984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7777301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62749547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07142432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83901012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2637212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8981326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49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1919413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7984507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7030473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6188547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7829684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9907672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5341029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0498469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5250859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52E89-DD61-55D8-6072-C0398F99A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3162A38-65F1-6E1A-2826-EF1C76BC3D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692A657-4676-EA51-8FFD-50529BE714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374E662-7478-66AB-1299-5F2E73DA6AB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5534471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59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92177249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87169938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6344040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59479507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3966470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30380257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4499361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5265972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0085265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6228261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69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3299320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4143009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034758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5463231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031223323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76131103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47560796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0345706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50785996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03668314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79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98510822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0065689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96676763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45151888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00192257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87101610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56344016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32574961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84368449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19286236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89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07283455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90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21056926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91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51473492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92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08341826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05121808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94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93927298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95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62742701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96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78486080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97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64285852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7B7FC-D94D-4A8A-BDE8-6A93F372643C}" type="slidenum">
              <a:rPr lang="pt-BR" smtClean="0"/>
              <a:pPr/>
              <a:t>98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40332589"/>
      </p:ext>
    </p:extLst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4" name="Google Shape;10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99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4641670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0" name="Google Shape;11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100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6754190"/>
      </p:ext>
    </p:extLst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101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5249489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2" name="Google Shape;12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102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3304045"/>
      </p:ext>
    </p:extLst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7" name="Google Shape;16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103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3197233"/>
      </p:ext>
    </p:extLst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9" name="Google Shape;179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104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9607783"/>
      </p:ext>
    </p:extLst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3" name="Google Shape;203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105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0546715"/>
      </p:ext>
    </p:extLst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5" name="Google Shape;215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106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9141715"/>
      </p:ext>
    </p:extLst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9" name="Google Shape;259;p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107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0778543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7" name="Google Shape;277;p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3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108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0484155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08" name="Google Shape;508;p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9" name="Google Shape;509;p6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109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519255"/>
      </p:ext>
    </p:extLst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0" name="Google Shape;520;p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1" name="Google Shape;521;p6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110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3403141"/>
      </p:ext>
    </p:extLst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6" name="Google Shape;526;p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7" name="Google Shape;527;p7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111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2642856"/>
      </p:ext>
    </p:extLst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2" name="Google Shape;532;p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3" name="Google Shape;533;p7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112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63408624"/>
      </p:ext>
    </p:extLst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8" name="Google Shape;538;p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9" name="Google Shape;539;p7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113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5524826"/>
      </p:ext>
    </p:extLst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2" name="Google Shape;562;p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3" name="Google Shape;563;p7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114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11059609"/>
      </p:ext>
    </p:extLst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1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12" name="Google Shape;712;p1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3" name="Google Shape;713;p10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115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4943022"/>
      </p:ext>
    </p:extLst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" name="Google Shape;1439;p2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40" name="Google Shape;1440;p2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1" name="Google Shape;1441;p2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116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1002187"/>
      </p:ext>
    </p:extLst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3" name="Google Shape;1493;p2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94" name="Google Shape;1494;p2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5" name="Google Shape;1495;p23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117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0901957"/>
      </p:ext>
    </p:extLst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3" name="Google Shape;1633;p2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34" name="Google Shape;1634;p2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5" name="Google Shape;1635;p25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pt-BR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118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0376402"/>
      </p:ext>
    </p:extLst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</p:spPr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5C93-0C39-4ACD-923F-3E095F09F9E9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8D3F-4BF3-4056-8ED3-D8EFB039C973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954F7-1576-4FD7-AB15-210A59CA1F3E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03B66-7125-4DB3-8FBA-297446F79A50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4645030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4645030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2FDA-9365-43B0-9F1F-BD7E3C456583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E8152-CC9C-49B4-A9FA-B3ACA18BF76E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6D06C-3BC0-4826-B94F-53B94033CA17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5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457205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42C5B-4CC0-4F99-B6E6-CE58C1EF0FED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0EE9-826E-443C-80BB-D7BBB9F61184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47F32-15D0-4408-9D2D-555325755275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EBFE-1A1B-4617-99C0-BFBE815556BE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2FF0E2-B3EC-4F90-A09C-620B163CD7BE}" type="datetime1">
              <a:rPr lang="pt-BR" smtClean="0"/>
              <a:pPr/>
              <a:t>01/04/2025</a:t>
            </a:fld>
            <a:endParaRPr lang="pt-BR" dirty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A2AAD-C6C1-40B1-8C3A-3143E35890C2}" type="slidenum">
              <a:rPr lang="pt-BR" smtClean="0"/>
              <a:pPr/>
              <a:t>‹nº›</a:t>
            </a:fld>
            <a:endParaRPr lang="pt-BR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5" Type="http://schemas.openxmlformats.org/officeDocument/2006/relationships/image" Target="../media/image168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jpg"/><Relationship Id="rId4" Type="http://schemas.openxmlformats.org/officeDocument/2006/relationships/image" Target="../media/image5.jpeg"/><Relationship Id="rId5" Type="http://schemas.openxmlformats.org/officeDocument/2006/relationships/image" Target="../media/image6.jpeg"/><Relationship Id="rId6" Type="http://schemas.openxmlformats.org/officeDocument/2006/relationships/image" Target="../media/image168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g"/><Relationship Id="rId4" Type="http://schemas.openxmlformats.org/officeDocument/2006/relationships/image" Target="../media/image9.jpg"/><Relationship Id="rId5" Type="http://schemas.openxmlformats.org/officeDocument/2006/relationships/image" Target="../media/image10.jpg"/><Relationship Id="rId6" Type="http://schemas.openxmlformats.org/officeDocument/2006/relationships/image" Target="../media/image168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1.jpeg"/><Relationship Id="rId4" Type="http://schemas.openxmlformats.org/officeDocument/2006/relationships/image" Target="../media/image12.jp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5.jpg"/><Relationship Id="rId4" Type="http://schemas.openxmlformats.org/officeDocument/2006/relationships/image" Target="../media/image16.png"/><Relationship Id="rId5" Type="http://schemas.microsoft.com/office/2007/relationships/hdphoto" Target="../media/hdphoto1.wdp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8" Type="http://schemas.microsoft.com/office/2007/relationships/hdphoto" Target="../media/hdphoto2.wdp"/><Relationship Id="rId9" Type="http://schemas.openxmlformats.org/officeDocument/2006/relationships/image" Target="../media/image4.jpg"/><Relationship Id="rId10" Type="http://schemas.openxmlformats.org/officeDocument/2006/relationships/image" Target="../media/image19.png"/><Relationship Id="rId11" Type="http://schemas.openxmlformats.org/officeDocument/2006/relationships/image" Target="../media/image168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0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1.jpeg"/><Relationship Id="rId4" Type="http://schemas.openxmlformats.org/officeDocument/2006/relationships/image" Target="../media/image22.jpeg"/><Relationship Id="rId5" Type="http://schemas.openxmlformats.org/officeDocument/2006/relationships/image" Target="../media/image23.gif"/><Relationship Id="rId6" Type="http://schemas.openxmlformats.org/officeDocument/2006/relationships/image" Target="../media/image24.png"/><Relationship Id="rId7" Type="http://schemas.openxmlformats.org/officeDocument/2006/relationships/image" Target="../media/image25.jpeg"/><Relationship Id="rId8" Type="http://schemas.openxmlformats.org/officeDocument/2006/relationships/image" Target="../media/image4.jpg"/><Relationship Id="rId9" Type="http://schemas.openxmlformats.org/officeDocument/2006/relationships/image" Target="../media/image168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jpg"/><Relationship Id="rId4" Type="http://schemas.openxmlformats.org/officeDocument/2006/relationships/image" Target="../media/image26.jpeg"/><Relationship Id="rId5" Type="http://schemas.openxmlformats.org/officeDocument/2006/relationships/image" Target="../media/image27.png"/><Relationship Id="rId6" Type="http://schemas.openxmlformats.org/officeDocument/2006/relationships/image" Target="../media/image168.png"/></Relationships>
</file>

<file path=ppt/slides/_rels/slide11.xml.rels><?xml version='1.0' encoding='UTF-8' standalone='yes'?>
<Relationships xmlns="http://schemas.openxmlformats.org/package/2006/relationships"><Relationship Id="rId1" Type="http://schemas.microsoft.com/office/2007/relationships/media" Target="../media/media1.mp4"/><Relationship Id="rId2" Type="http://schemas.openxmlformats.org/officeDocument/2006/relationships/video" Target="../media/media1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1.xml"/><Relationship Id="rId5" Type="http://schemas.openxmlformats.org/officeDocument/2006/relationships/image" Target="../media/image4.jpg"/><Relationship Id="rId6" Type="http://schemas.openxmlformats.org/officeDocument/2006/relationships/image" Target="../media/image28.png"/><Relationship Id="rId7" Type="http://schemas.openxmlformats.org/officeDocument/2006/relationships/image" Target="../media/image27.png"/><Relationship Id="rId8" Type="http://schemas.openxmlformats.org/officeDocument/2006/relationships/image" Target="../media/image168.png"/></Relationships>
</file>

<file path=ppt/slides/_rels/slide12.xml.rels><?xml version='1.0' encoding='UTF-8' standalone='yes'?>
<Relationships xmlns="http://schemas.openxmlformats.org/package/2006/relationships"><Relationship Id="rId1" Type="http://schemas.microsoft.com/office/2007/relationships/media" Target="../media/media2.mp4"/><Relationship Id="rId2" Type="http://schemas.openxmlformats.org/officeDocument/2006/relationships/video" Target="../media/media2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2.xml"/><Relationship Id="rId5" Type="http://schemas.openxmlformats.org/officeDocument/2006/relationships/image" Target="../media/image4.jpg"/><Relationship Id="rId6" Type="http://schemas.openxmlformats.org/officeDocument/2006/relationships/image" Target="../media/image29.png"/><Relationship Id="rId7" Type="http://schemas.openxmlformats.org/officeDocument/2006/relationships/image" Target="../media/image27.png"/><Relationship Id="rId8" Type="http://schemas.openxmlformats.org/officeDocument/2006/relationships/image" Target="../media/image168.png"/></Relationships>
</file>

<file path=ppt/slides/_rels/slide13.xml.rels><?xml version='1.0' encoding='UTF-8' standalone='yes'?>
<Relationships xmlns="http://schemas.openxmlformats.org/package/2006/relationships"><Relationship Id="rId1" Type="http://schemas.microsoft.com/office/2007/relationships/media" Target="../media/media3.mp4"/><Relationship Id="rId2" Type="http://schemas.openxmlformats.org/officeDocument/2006/relationships/video" Target="../media/media3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3.xml"/><Relationship Id="rId5" Type="http://schemas.openxmlformats.org/officeDocument/2006/relationships/image" Target="../media/image4.jpg"/><Relationship Id="rId6" Type="http://schemas.openxmlformats.org/officeDocument/2006/relationships/image" Target="../media/image27.png"/><Relationship Id="rId7" Type="http://schemas.openxmlformats.org/officeDocument/2006/relationships/image" Target="../media/image30.png"/><Relationship Id="rId8" Type="http://schemas.openxmlformats.org/officeDocument/2006/relationships/image" Target="../media/image168.png"/></Relationships>
</file>

<file path=ppt/slides/_rels/slide14.xml.rels><?xml version='1.0' encoding='UTF-8' standalone='yes'?>
<Relationships xmlns="http://schemas.openxmlformats.org/package/2006/relationships"><Relationship Id="rId1" Type="http://schemas.microsoft.com/office/2007/relationships/media" Target="../media/media4.mp4"/><Relationship Id="rId2" Type="http://schemas.openxmlformats.org/officeDocument/2006/relationships/video" Target="../media/media4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4.xml"/><Relationship Id="rId5" Type="http://schemas.openxmlformats.org/officeDocument/2006/relationships/image" Target="../media/image4.jpg"/><Relationship Id="rId6" Type="http://schemas.openxmlformats.org/officeDocument/2006/relationships/image" Target="../media/image31.png"/><Relationship Id="rId7" Type="http://schemas.openxmlformats.org/officeDocument/2006/relationships/image" Target="../media/image168.png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2.jpeg"/><Relationship Id="rId4" Type="http://schemas.openxmlformats.org/officeDocument/2006/relationships/image" Target="../media/image33.jpeg"/><Relationship Id="rId5" Type="http://schemas.openxmlformats.org/officeDocument/2006/relationships/image" Target="../media/image34.jpeg"/><Relationship Id="rId6" Type="http://schemas.openxmlformats.org/officeDocument/2006/relationships/image" Target="../media/image4.jpg"/><Relationship Id="rId7" Type="http://schemas.openxmlformats.org/officeDocument/2006/relationships/image" Target="../media/image35.jpeg"/><Relationship Id="rId8" Type="http://schemas.openxmlformats.org/officeDocument/2006/relationships/image" Target="../media/image168.png"/></Relationships>
</file>

<file path=ppt/slides/_rels/slide16.xml.rels><?xml version='1.0' encoding='UTF-8' standalone='yes'?>
<Relationships xmlns="http://schemas.openxmlformats.org/package/2006/relationships"><Relationship Id="rId1" Type="http://schemas.microsoft.com/office/2007/relationships/media" Target="../media/media5.mp4"/><Relationship Id="rId2" Type="http://schemas.openxmlformats.org/officeDocument/2006/relationships/video" Target="../media/media5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6.xml"/><Relationship Id="rId5" Type="http://schemas.openxmlformats.org/officeDocument/2006/relationships/image" Target="../media/image4.jpg"/><Relationship Id="rId6" Type="http://schemas.openxmlformats.org/officeDocument/2006/relationships/image" Target="../media/image36.png"/><Relationship Id="rId7" Type="http://schemas.openxmlformats.org/officeDocument/2006/relationships/image" Target="../media/image168.png"/></Relationships>
</file>

<file path=ppt/slides/_rels/slide1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.jpg"/><Relationship Id="rId4" Type="http://schemas.openxmlformats.org/officeDocument/2006/relationships/image" Target="../media/image37.png"/><Relationship Id="rId5" Type="http://schemas.openxmlformats.org/officeDocument/2006/relationships/image" Target="../media/image168.png"/></Relationships>
</file>

<file path=ppt/slides/_rels/slide1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4.jpg"/><Relationship Id="rId4" Type="http://schemas.openxmlformats.org/officeDocument/2006/relationships/image" Target="../media/image38.png"/><Relationship Id="rId5" Type="http://schemas.openxmlformats.org/officeDocument/2006/relationships/image" Target="../media/image168.png"/></Relationships>
</file>

<file path=ppt/slides/_rels/slide1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9.jpeg"/><Relationship Id="rId4" Type="http://schemas.openxmlformats.org/officeDocument/2006/relationships/image" Target="../media/image40.jpeg"/><Relationship Id="rId5" Type="http://schemas.openxmlformats.org/officeDocument/2006/relationships/image" Target="../media/image41.jpeg"/><Relationship Id="rId6" Type="http://schemas.openxmlformats.org/officeDocument/2006/relationships/image" Target="../media/image4.jpg"/><Relationship Id="rId7" Type="http://schemas.openxmlformats.org/officeDocument/2006/relationships/image" Target="../media/image168.png"/></Relationships>
</file>

<file path=ppt/slides/_rels/slide2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4.jpg"/><Relationship Id="rId4" Type="http://schemas.openxmlformats.org/officeDocument/2006/relationships/image" Target="../media/image42.png"/><Relationship Id="rId5" Type="http://schemas.openxmlformats.org/officeDocument/2006/relationships/image" Target="../media/image43.gif"/><Relationship Id="rId6" Type="http://schemas.openxmlformats.org/officeDocument/2006/relationships/image" Target="../media/image44.jpeg"/><Relationship Id="rId7" Type="http://schemas.openxmlformats.org/officeDocument/2006/relationships/image" Target="../media/image168.png"/></Relationships>
</file>

<file path=ppt/slides/_rels/slide2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45.jpeg"/><Relationship Id="rId4" Type="http://schemas.openxmlformats.org/officeDocument/2006/relationships/image" Target="../media/image4.jpg"/><Relationship Id="rId5" Type="http://schemas.openxmlformats.org/officeDocument/2006/relationships/image" Target="../media/image46.png"/><Relationship Id="rId6" Type="http://schemas.openxmlformats.org/officeDocument/2006/relationships/image" Target="../media/image168.png"/></Relationships>
</file>

<file path=ppt/slides/_rels/slide2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5.jpg"/><Relationship Id="rId4" Type="http://schemas.openxmlformats.org/officeDocument/2006/relationships/image" Target="../media/image4.jpg"/><Relationship Id="rId5" Type="http://schemas.openxmlformats.org/officeDocument/2006/relationships/image" Target="../media/image47.png"/><Relationship Id="rId6" Type="http://schemas.openxmlformats.org/officeDocument/2006/relationships/image" Target="../media/image48.png"/><Relationship Id="rId7" Type="http://schemas.openxmlformats.org/officeDocument/2006/relationships/image" Target="../media/image49.png"/><Relationship Id="rId8" Type="http://schemas.openxmlformats.org/officeDocument/2006/relationships/image" Target="../media/image50.png"/><Relationship Id="rId9" Type="http://schemas.openxmlformats.org/officeDocument/2006/relationships/image" Target="../media/image51.jpeg"/><Relationship Id="rId10" Type="http://schemas.openxmlformats.org/officeDocument/2006/relationships/image" Target="../media/image52.png"/><Relationship Id="rId11" Type="http://schemas.openxmlformats.org/officeDocument/2006/relationships/image" Target="../media/image53.png"/><Relationship Id="rId12" Type="http://schemas.microsoft.com/office/2007/relationships/hdphoto" Target="../media/hdphoto3.wdp"/><Relationship Id="rId13" Type="http://schemas.openxmlformats.org/officeDocument/2006/relationships/image" Target="../media/image54.png"/><Relationship Id="rId14" Type="http://schemas.openxmlformats.org/officeDocument/2006/relationships/image" Target="../media/image55.png"/><Relationship Id="rId15" Type="http://schemas.openxmlformats.org/officeDocument/2006/relationships/image" Target="../media/image56.svg"/><Relationship Id="rId16" Type="http://schemas.openxmlformats.org/officeDocument/2006/relationships/image" Target="../media/image57.png"/><Relationship Id="rId17" Type="http://schemas.openxmlformats.org/officeDocument/2006/relationships/image" Target="../media/image58.png"/><Relationship Id="rId18" Type="http://schemas.openxmlformats.org/officeDocument/2006/relationships/image" Target="../media/image59.png"/><Relationship Id="rId19" Type="http://schemas.openxmlformats.org/officeDocument/2006/relationships/image" Target="../media/image168.png"/></Relationships>
</file>

<file path=ppt/slides/_rels/slide2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60.jp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24.xml.rels><?xml version='1.0' encoding='UTF-8' standalone='yes'?>
<Relationships xmlns="http://schemas.openxmlformats.org/package/2006/relationships"><Relationship Id="rId1" Type="http://schemas.microsoft.com/office/2007/relationships/media" Target="../media/media6.mp4"/><Relationship Id="rId2" Type="http://schemas.openxmlformats.org/officeDocument/2006/relationships/video" Target="../media/media6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4.xml"/><Relationship Id="rId5" Type="http://schemas.openxmlformats.org/officeDocument/2006/relationships/image" Target="../media/image4.jpg"/><Relationship Id="rId6" Type="http://schemas.openxmlformats.org/officeDocument/2006/relationships/image" Target="../media/image61.png"/><Relationship Id="rId7" Type="http://schemas.openxmlformats.org/officeDocument/2006/relationships/image" Target="../media/image168.png"/></Relationships>
</file>

<file path=ppt/slides/_rels/slide25.xml.rels><?xml version='1.0' encoding='UTF-8' standalone='yes'?>
<Relationships xmlns="http://schemas.openxmlformats.org/package/2006/relationships"><Relationship Id="rId1" Type="http://schemas.microsoft.com/office/2007/relationships/media" Target="../media/media7.mp4"/><Relationship Id="rId2" Type="http://schemas.openxmlformats.org/officeDocument/2006/relationships/video" Target="../media/media7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5.xml"/><Relationship Id="rId5" Type="http://schemas.openxmlformats.org/officeDocument/2006/relationships/image" Target="../media/image4.jpg"/><Relationship Id="rId6" Type="http://schemas.openxmlformats.org/officeDocument/2006/relationships/image" Target="../media/image62.png"/><Relationship Id="rId7" Type="http://schemas.openxmlformats.org/officeDocument/2006/relationships/image" Target="../media/image168.png"/></Relationships>
</file>

<file path=ppt/slides/_rels/slide26.xml.rels><?xml version='1.0' encoding='UTF-8' standalone='yes'?>
<Relationships xmlns="http://schemas.openxmlformats.org/package/2006/relationships"><Relationship Id="rId1" Type="http://schemas.microsoft.com/office/2007/relationships/media" Target="../media/media8.mp4"/><Relationship Id="rId2" Type="http://schemas.openxmlformats.org/officeDocument/2006/relationships/video" Target="../media/media8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6.xml"/><Relationship Id="rId5" Type="http://schemas.openxmlformats.org/officeDocument/2006/relationships/image" Target="../media/image4.jpg"/><Relationship Id="rId6" Type="http://schemas.openxmlformats.org/officeDocument/2006/relationships/image" Target="../media/image63.png"/><Relationship Id="rId7" Type="http://schemas.openxmlformats.org/officeDocument/2006/relationships/image" Target="../media/image168.png"/></Relationships>
</file>

<file path=ppt/slides/_rels/slide27.xml.rels><?xml version='1.0' encoding='UTF-8' standalone='yes'?>
<Relationships xmlns="http://schemas.openxmlformats.org/package/2006/relationships"><Relationship Id="rId1" Type="http://schemas.microsoft.com/office/2007/relationships/media" Target="../media/media9.mp4"/><Relationship Id="rId2" Type="http://schemas.openxmlformats.org/officeDocument/2006/relationships/video" Target="../media/media9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7.xml"/><Relationship Id="rId5" Type="http://schemas.openxmlformats.org/officeDocument/2006/relationships/image" Target="../media/image4.jpg"/><Relationship Id="rId6" Type="http://schemas.openxmlformats.org/officeDocument/2006/relationships/image" Target="../media/image64.png"/><Relationship Id="rId7" Type="http://schemas.openxmlformats.org/officeDocument/2006/relationships/image" Target="../media/image168.png"/></Relationships>
</file>

<file path=ppt/slides/_rels/slide28.xml.rels><?xml version='1.0' encoding='UTF-8' standalone='yes'?>
<Relationships xmlns="http://schemas.openxmlformats.org/package/2006/relationships"><Relationship Id="rId1" Type="http://schemas.microsoft.com/office/2007/relationships/media" Target="../media/media10.mp4"/><Relationship Id="rId2" Type="http://schemas.openxmlformats.org/officeDocument/2006/relationships/video" Target="../media/media10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8.xml"/><Relationship Id="rId5" Type="http://schemas.openxmlformats.org/officeDocument/2006/relationships/image" Target="../media/image4.jpg"/><Relationship Id="rId6" Type="http://schemas.openxmlformats.org/officeDocument/2006/relationships/image" Target="../media/image65.png"/><Relationship Id="rId7" Type="http://schemas.openxmlformats.org/officeDocument/2006/relationships/image" Target="../media/image168.png"/></Relationships>
</file>

<file path=ppt/slides/_rels/slide29.xml.rels><?xml version='1.0' encoding='UTF-8' standalone='yes'?>
<Relationships xmlns="http://schemas.openxmlformats.org/package/2006/relationships"><Relationship Id="rId1" Type="http://schemas.microsoft.com/office/2007/relationships/media" Target="../media/media11.mp4"/><Relationship Id="rId2" Type="http://schemas.openxmlformats.org/officeDocument/2006/relationships/video" Target="../media/media11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9.xml"/><Relationship Id="rId5" Type="http://schemas.openxmlformats.org/officeDocument/2006/relationships/image" Target="../media/image4.jpg"/><Relationship Id="rId6" Type="http://schemas.openxmlformats.org/officeDocument/2006/relationships/image" Target="../media/image66.png"/><Relationship Id="rId7" Type="http://schemas.openxmlformats.org/officeDocument/2006/relationships/image" Target="../media/image168.png"/></Relationships>
</file>

<file path=ppt/slides/_rels/slide30.xml.rels><?xml version='1.0' encoding='UTF-8' standalone='yes'?>
<Relationships xmlns="http://schemas.openxmlformats.org/package/2006/relationships"><Relationship Id="rId1" Type="http://schemas.microsoft.com/office/2007/relationships/media" Target="../media/media11.mp4"/><Relationship Id="rId2" Type="http://schemas.openxmlformats.org/officeDocument/2006/relationships/video" Target="../media/media11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0.xml"/><Relationship Id="rId5" Type="http://schemas.openxmlformats.org/officeDocument/2006/relationships/image" Target="../media/image4.jpg"/><Relationship Id="rId6" Type="http://schemas.openxmlformats.org/officeDocument/2006/relationships/image" Target="../media/image66.png"/><Relationship Id="rId7" Type="http://schemas.openxmlformats.org/officeDocument/2006/relationships/image" Target="../media/image168.png"/></Relationships>
</file>

<file path=ppt/slides/_rels/slide31.xml.rels><?xml version='1.0' encoding='UTF-8' standalone='yes'?>
<Relationships xmlns="http://schemas.openxmlformats.org/package/2006/relationships"><Relationship Id="rId1" Type="http://schemas.microsoft.com/office/2007/relationships/media" Target="../media/media12.mp4"/><Relationship Id="rId2" Type="http://schemas.openxmlformats.org/officeDocument/2006/relationships/video" Target="../media/media12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1.xml"/><Relationship Id="rId5" Type="http://schemas.openxmlformats.org/officeDocument/2006/relationships/image" Target="../media/image4.jpg"/><Relationship Id="rId6" Type="http://schemas.openxmlformats.org/officeDocument/2006/relationships/image" Target="../media/image67.png"/><Relationship Id="rId7" Type="http://schemas.openxmlformats.org/officeDocument/2006/relationships/image" Target="../media/image168.png"/></Relationships>
</file>

<file path=ppt/slides/_rels/slide32.xml.rels><?xml version='1.0' encoding='UTF-8' standalone='yes'?>
<Relationships xmlns="http://schemas.openxmlformats.org/package/2006/relationships"><Relationship Id="rId1" Type="http://schemas.microsoft.com/office/2007/relationships/media" Target="../media/media13.mp4"/><Relationship Id="rId2" Type="http://schemas.openxmlformats.org/officeDocument/2006/relationships/video" Target="../media/media13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2.xml"/><Relationship Id="rId5" Type="http://schemas.openxmlformats.org/officeDocument/2006/relationships/image" Target="../media/image4.jpg"/><Relationship Id="rId6" Type="http://schemas.openxmlformats.org/officeDocument/2006/relationships/image" Target="../media/image68.png"/><Relationship Id="rId7" Type="http://schemas.openxmlformats.org/officeDocument/2006/relationships/image" Target="../media/image168.png"/></Relationships>
</file>

<file path=ppt/slides/_rels/slide33.xml.rels><?xml version='1.0' encoding='UTF-8' standalone='yes'?>
<Relationships xmlns="http://schemas.openxmlformats.org/package/2006/relationships"><Relationship Id="rId1" Type="http://schemas.microsoft.com/office/2007/relationships/media" Target="../media/media14.mp4"/><Relationship Id="rId2" Type="http://schemas.openxmlformats.org/officeDocument/2006/relationships/video" Target="../media/media14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3.xml"/><Relationship Id="rId5" Type="http://schemas.openxmlformats.org/officeDocument/2006/relationships/image" Target="../media/image4.jpg"/><Relationship Id="rId6" Type="http://schemas.openxmlformats.org/officeDocument/2006/relationships/image" Target="../media/image69.png"/><Relationship Id="rId7" Type="http://schemas.openxmlformats.org/officeDocument/2006/relationships/image" Target="../media/image168.png"/></Relationships>
</file>

<file path=ppt/slides/_rels/slide34.xml.rels><?xml version='1.0' encoding='UTF-8' standalone='yes'?>
<Relationships xmlns="http://schemas.openxmlformats.org/package/2006/relationships"><Relationship Id="rId1" Type="http://schemas.microsoft.com/office/2007/relationships/media" Target="../media/media15.mp4"/><Relationship Id="rId2" Type="http://schemas.openxmlformats.org/officeDocument/2006/relationships/video" Target="../media/media15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4.xml"/><Relationship Id="rId5" Type="http://schemas.openxmlformats.org/officeDocument/2006/relationships/image" Target="../media/image4.jpg"/><Relationship Id="rId6" Type="http://schemas.openxmlformats.org/officeDocument/2006/relationships/image" Target="../media/image70.png"/><Relationship Id="rId7" Type="http://schemas.openxmlformats.org/officeDocument/2006/relationships/image" Target="../media/image168.png"/></Relationships>
</file>

<file path=ppt/slides/_rels/slide35.xml.rels><?xml version='1.0' encoding='UTF-8' standalone='yes'?>
<Relationships xmlns="http://schemas.openxmlformats.org/package/2006/relationships"><Relationship Id="rId1" Type="http://schemas.microsoft.com/office/2007/relationships/media" Target="../media/media16.mp4"/><Relationship Id="rId2" Type="http://schemas.openxmlformats.org/officeDocument/2006/relationships/video" Target="../media/media16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5.xml"/><Relationship Id="rId5" Type="http://schemas.openxmlformats.org/officeDocument/2006/relationships/image" Target="../media/image4.jpg"/><Relationship Id="rId6" Type="http://schemas.openxmlformats.org/officeDocument/2006/relationships/image" Target="../media/image71.png"/><Relationship Id="rId7" Type="http://schemas.openxmlformats.org/officeDocument/2006/relationships/image" Target="../media/image168.png"/></Relationships>
</file>

<file path=ppt/slides/_rels/slide36.xml.rels><?xml version='1.0' encoding='UTF-8' standalone='yes'?>
<Relationships xmlns="http://schemas.openxmlformats.org/package/2006/relationships"><Relationship Id="rId1" Type="http://schemas.microsoft.com/office/2007/relationships/media" Target="../media/media17.mp4"/><Relationship Id="rId2" Type="http://schemas.openxmlformats.org/officeDocument/2006/relationships/video" Target="../media/media17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6.xml"/><Relationship Id="rId5" Type="http://schemas.openxmlformats.org/officeDocument/2006/relationships/image" Target="../media/image4.jpg"/><Relationship Id="rId6" Type="http://schemas.openxmlformats.org/officeDocument/2006/relationships/image" Target="../media/image72.png"/><Relationship Id="rId7" Type="http://schemas.openxmlformats.org/officeDocument/2006/relationships/image" Target="../media/image168.png"/></Relationships>
</file>

<file path=ppt/slides/_rels/slide3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.jpg"/><Relationship Id="rId4" Type="http://schemas.openxmlformats.org/officeDocument/2006/relationships/image" Target="../media/image73.jpeg"/><Relationship Id="rId5" Type="http://schemas.openxmlformats.org/officeDocument/2006/relationships/image" Target="../media/image74.jpeg"/><Relationship Id="rId6" Type="http://schemas.openxmlformats.org/officeDocument/2006/relationships/image" Target="../media/image75.png"/><Relationship Id="rId7" Type="http://schemas.openxmlformats.org/officeDocument/2006/relationships/image" Target="../media/image168.png"/></Relationships>
</file>

<file path=ppt/slides/_rels/slide38.xml.rels><?xml version='1.0' encoding='UTF-8' standalone='yes'?>
<Relationships xmlns="http://schemas.openxmlformats.org/package/2006/relationships"><Relationship Id="rId1" Type="http://schemas.microsoft.com/office/2007/relationships/media" Target="../media/media18.mp4"/><Relationship Id="rId2" Type="http://schemas.openxmlformats.org/officeDocument/2006/relationships/video" Target="../media/media18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8.xml"/><Relationship Id="rId5" Type="http://schemas.openxmlformats.org/officeDocument/2006/relationships/image" Target="../media/image4.jpg"/><Relationship Id="rId6" Type="http://schemas.openxmlformats.org/officeDocument/2006/relationships/image" Target="../media/image76.png"/><Relationship Id="rId7" Type="http://schemas.openxmlformats.org/officeDocument/2006/relationships/image" Target="../media/image168.png"/></Relationships>
</file>

<file path=ppt/slides/_rels/slide39.xml.rels><?xml version='1.0' encoding='UTF-8' standalone='yes'?>
<Relationships xmlns="http://schemas.openxmlformats.org/package/2006/relationships"><Relationship Id="rId1" Type="http://schemas.microsoft.com/office/2007/relationships/media" Target="../media/media19.mp4"/><Relationship Id="rId2" Type="http://schemas.openxmlformats.org/officeDocument/2006/relationships/video" Target="../media/media19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9.xml"/><Relationship Id="rId5" Type="http://schemas.openxmlformats.org/officeDocument/2006/relationships/image" Target="../media/image4.jpg"/><Relationship Id="rId6" Type="http://schemas.openxmlformats.org/officeDocument/2006/relationships/image" Target="../media/image77.png"/><Relationship Id="rId7" Type="http://schemas.openxmlformats.org/officeDocument/2006/relationships/image" Target="../media/image168.png"/></Relationships>
</file>

<file path=ppt/slides/_rels/slide40.xml.rels><?xml version='1.0' encoding='UTF-8' standalone='yes'?>
<Relationships xmlns="http://schemas.openxmlformats.org/package/2006/relationships"><Relationship Id="rId1" Type="http://schemas.microsoft.com/office/2007/relationships/media" Target="../media/media20.mp4"/><Relationship Id="rId2" Type="http://schemas.openxmlformats.org/officeDocument/2006/relationships/video" Target="../media/media20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0.xml"/><Relationship Id="rId5" Type="http://schemas.openxmlformats.org/officeDocument/2006/relationships/image" Target="../media/image78.png"/><Relationship Id="rId6" Type="http://schemas.openxmlformats.org/officeDocument/2006/relationships/image" Target="../media/image4.jpg"/><Relationship Id="rId7" Type="http://schemas.openxmlformats.org/officeDocument/2006/relationships/image" Target="../media/image168.png"/></Relationships>
</file>

<file path=ppt/slides/_rels/slide41.xml.rels><?xml version='1.0' encoding='UTF-8' standalone='yes'?>
<Relationships xmlns="http://schemas.openxmlformats.org/package/2006/relationships"><Relationship Id="rId1" Type="http://schemas.microsoft.com/office/2007/relationships/media" Target="../media/media21.mp4"/><Relationship Id="rId2" Type="http://schemas.openxmlformats.org/officeDocument/2006/relationships/video" Target="../media/media21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1.xml"/><Relationship Id="rId5" Type="http://schemas.openxmlformats.org/officeDocument/2006/relationships/image" Target="../media/image4.jpg"/><Relationship Id="rId6" Type="http://schemas.openxmlformats.org/officeDocument/2006/relationships/image" Target="../media/image79.png"/><Relationship Id="rId7" Type="http://schemas.openxmlformats.org/officeDocument/2006/relationships/image" Target="../media/image168.png"/></Relationships>
</file>

<file path=ppt/slides/_rels/slide42.xml.rels><?xml version='1.0' encoding='UTF-8' standalone='yes'?>
<Relationships xmlns="http://schemas.openxmlformats.org/package/2006/relationships"><Relationship Id="rId1" Type="http://schemas.microsoft.com/office/2007/relationships/media" Target="../media/media22.mp4"/><Relationship Id="rId2" Type="http://schemas.openxmlformats.org/officeDocument/2006/relationships/video" Target="../media/media22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2.xml"/><Relationship Id="rId5" Type="http://schemas.openxmlformats.org/officeDocument/2006/relationships/image" Target="../media/image4.jpg"/><Relationship Id="rId6" Type="http://schemas.openxmlformats.org/officeDocument/2006/relationships/image" Target="../media/image80.png"/><Relationship Id="rId7" Type="http://schemas.openxmlformats.org/officeDocument/2006/relationships/image" Target="../media/image168.png"/></Relationships>
</file>

<file path=ppt/slides/_rels/slide43.xml.rels><?xml version='1.0' encoding='UTF-8' standalone='yes'?>
<Relationships xmlns="http://schemas.openxmlformats.org/package/2006/relationships"><Relationship Id="rId1" Type="http://schemas.microsoft.com/office/2007/relationships/media" Target="../media/media23.mp4"/><Relationship Id="rId2" Type="http://schemas.openxmlformats.org/officeDocument/2006/relationships/video" Target="../media/media23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3.xml"/><Relationship Id="rId5" Type="http://schemas.openxmlformats.org/officeDocument/2006/relationships/image" Target="../media/image4.jpg"/><Relationship Id="rId6" Type="http://schemas.openxmlformats.org/officeDocument/2006/relationships/image" Target="../media/image81.png"/><Relationship Id="rId7" Type="http://schemas.openxmlformats.org/officeDocument/2006/relationships/image" Target="../media/image168.png"/></Relationships>
</file>

<file path=ppt/slides/_rels/slide44.xml.rels><?xml version='1.0' encoding='UTF-8' standalone='yes'?>
<Relationships xmlns="http://schemas.openxmlformats.org/package/2006/relationships"><Relationship Id="rId1" Type="http://schemas.microsoft.com/office/2007/relationships/media" Target="../media/media24.mp4"/><Relationship Id="rId2" Type="http://schemas.openxmlformats.org/officeDocument/2006/relationships/video" Target="../media/media24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4.xml"/><Relationship Id="rId5" Type="http://schemas.openxmlformats.org/officeDocument/2006/relationships/image" Target="../media/image4.jpg"/><Relationship Id="rId6" Type="http://schemas.openxmlformats.org/officeDocument/2006/relationships/image" Target="../media/image82.png"/><Relationship Id="rId7" Type="http://schemas.openxmlformats.org/officeDocument/2006/relationships/image" Target="../media/image168.png"/></Relationships>
</file>

<file path=ppt/slides/_rels/slide45.xml.rels><?xml version='1.0' encoding='UTF-8' standalone='yes'?>
<Relationships xmlns="http://schemas.openxmlformats.org/package/2006/relationships"><Relationship Id="rId1" Type="http://schemas.microsoft.com/office/2007/relationships/media" Target="../media/media25.mp4"/><Relationship Id="rId2" Type="http://schemas.openxmlformats.org/officeDocument/2006/relationships/video" Target="../media/media25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5.xml"/><Relationship Id="rId5" Type="http://schemas.openxmlformats.org/officeDocument/2006/relationships/image" Target="../media/image4.jpg"/><Relationship Id="rId6" Type="http://schemas.openxmlformats.org/officeDocument/2006/relationships/image" Target="../media/image83.png"/><Relationship Id="rId7" Type="http://schemas.openxmlformats.org/officeDocument/2006/relationships/image" Target="../media/image168.png"/></Relationships>
</file>

<file path=ppt/slides/_rels/slide46.xml.rels><?xml version='1.0' encoding='UTF-8' standalone='yes'?>
<Relationships xmlns="http://schemas.openxmlformats.org/package/2006/relationships"><Relationship Id="rId1" Type="http://schemas.microsoft.com/office/2007/relationships/media" Target="../media/media26.mp4"/><Relationship Id="rId2" Type="http://schemas.openxmlformats.org/officeDocument/2006/relationships/video" Target="../media/media26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6.xml"/><Relationship Id="rId5" Type="http://schemas.openxmlformats.org/officeDocument/2006/relationships/image" Target="../media/image4.jpg"/><Relationship Id="rId6" Type="http://schemas.openxmlformats.org/officeDocument/2006/relationships/image" Target="../media/image84.png"/><Relationship Id="rId7" Type="http://schemas.openxmlformats.org/officeDocument/2006/relationships/image" Target="../media/image168.png"/></Relationships>
</file>

<file path=ppt/slides/_rels/slide47.xml.rels><?xml version='1.0' encoding='UTF-8' standalone='yes'?>
<Relationships xmlns="http://schemas.openxmlformats.org/package/2006/relationships"><Relationship Id="rId1" Type="http://schemas.microsoft.com/office/2007/relationships/media" Target="../media/media27.mp4"/><Relationship Id="rId2" Type="http://schemas.openxmlformats.org/officeDocument/2006/relationships/video" Target="../media/media27.mp4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7.xml"/><Relationship Id="rId5" Type="http://schemas.openxmlformats.org/officeDocument/2006/relationships/image" Target="../media/image4.jpg"/><Relationship Id="rId6" Type="http://schemas.openxmlformats.org/officeDocument/2006/relationships/image" Target="../media/image85.png"/><Relationship Id="rId7" Type="http://schemas.openxmlformats.org/officeDocument/2006/relationships/image" Target="../media/image168.png"/></Relationships>
</file>

<file path=ppt/slides/_rels/slide4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86.pn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4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87.jpeg"/><Relationship Id="rId4" Type="http://schemas.openxmlformats.org/officeDocument/2006/relationships/image" Target="../media/image88.jpeg"/><Relationship Id="rId5" Type="http://schemas.openxmlformats.org/officeDocument/2006/relationships/image" Target="../media/image89.png"/><Relationship Id="rId6" Type="http://schemas.openxmlformats.org/officeDocument/2006/relationships/image" Target="../media/image4.jpg"/><Relationship Id="rId7" Type="http://schemas.openxmlformats.org/officeDocument/2006/relationships/image" Target="../media/image168.png"/></Relationships>
</file>

<file path=ppt/slides/_rels/slide5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12.jpg"/><Relationship Id="rId4" Type="http://schemas.openxmlformats.org/officeDocument/2006/relationships/image" Target="../media/image90.pn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5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91.png"/><Relationship Id="rId4" Type="http://schemas.openxmlformats.org/officeDocument/2006/relationships/image" Target="../media/image92.pn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5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93.pn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5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94.png"/><Relationship Id="rId4" Type="http://schemas.openxmlformats.org/officeDocument/2006/relationships/image" Target="../media/image4.jpg"/><Relationship Id="rId5" Type="http://schemas.openxmlformats.org/officeDocument/2006/relationships/image" Target="../media/image75.png"/><Relationship Id="rId6" Type="http://schemas.openxmlformats.org/officeDocument/2006/relationships/image" Target="../media/image168.png"/></Relationships>
</file>

<file path=ppt/slides/_rels/slide5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95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5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96.jpg"/><Relationship Id="rId4" Type="http://schemas.openxmlformats.org/officeDocument/2006/relationships/image" Target="../media/image4.jpg"/><Relationship Id="rId5" Type="http://schemas.openxmlformats.org/officeDocument/2006/relationships/image" Target="../media/image75.png"/><Relationship Id="rId6" Type="http://schemas.openxmlformats.org/officeDocument/2006/relationships/image" Target="../media/image168.png"/></Relationships>
</file>

<file path=ppt/slides/_rels/slide5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97.jp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5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98.jpeg"/><Relationship Id="rId4" Type="http://schemas.openxmlformats.org/officeDocument/2006/relationships/image" Target="../media/image4.jpg"/><Relationship Id="rId5" Type="http://schemas.openxmlformats.org/officeDocument/2006/relationships/image" Target="../media/image75.png"/><Relationship Id="rId6" Type="http://schemas.openxmlformats.org/officeDocument/2006/relationships/image" Target="../media/image168.png"/></Relationships>
</file>

<file path=ppt/slides/_rels/slide5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99.png"/><Relationship Id="rId4" Type="http://schemas.openxmlformats.org/officeDocument/2006/relationships/image" Target="../media/image4.jpg"/><Relationship Id="rId5" Type="http://schemas.openxmlformats.org/officeDocument/2006/relationships/image" Target="../media/image100.png"/><Relationship Id="rId6" Type="http://schemas.openxmlformats.org/officeDocument/2006/relationships/image" Target="../media/image101.jpeg"/><Relationship Id="rId7" Type="http://schemas.openxmlformats.org/officeDocument/2006/relationships/image" Target="../media/image168.png"/></Relationships>
</file>

<file path=ppt/slides/_rels/slide5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102.pn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4.jpg"/><Relationship Id="rId4" Type="http://schemas.openxmlformats.org/officeDocument/2006/relationships/image" Target="../media/image103.png"/><Relationship Id="rId5" Type="http://schemas.openxmlformats.org/officeDocument/2006/relationships/image" Target="../media/image104.png"/><Relationship Id="rId6" Type="http://schemas.openxmlformats.org/officeDocument/2006/relationships/image" Target="../media/image168.png"/></Relationships>
</file>

<file path=ppt/slides/_rels/slide6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1.xml"/><Relationship Id="rId3" Type="http://schemas.openxmlformats.org/officeDocument/2006/relationships/image" Target="../media/image105.pn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2.xml"/><Relationship Id="rId3" Type="http://schemas.openxmlformats.org/officeDocument/2006/relationships/image" Target="../media/image106.pn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3.xml"/><Relationship Id="rId3" Type="http://schemas.openxmlformats.org/officeDocument/2006/relationships/image" Target="../media/image107.jpeg"/><Relationship Id="rId4" Type="http://schemas.openxmlformats.org/officeDocument/2006/relationships/image" Target="../media/image108.pn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6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4.xml"/><Relationship Id="rId3" Type="http://schemas.openxmlformats.org/officeDocument/2006/relationships/image" Target="../media/image109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5.xml"/><Relationship Id="rId3" Type="http://schemas.openxmlformats.org/officeDocument/2006/relationships/image" Target="../media/image110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6.xml"/><Relationship Id="rId3" Type="http://schemas.openxmlformats.org/officeDocument/2006/relationships/image" Target="../media/image111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7.xml"/><Relationship Id="rId3" Type="http://schemas.openxmlformats.org/officeDocument/2006/relationships/image" Target="../media/image112.jpeg"/><Relationship Id="rId4" Type="http://schemas.openxmlformats.org/officeDocument/2006/relationships/image" Target="../media/image4.jpg"/><Relationship Id="rId5" Type="http://schemas.openxmlformats.org/officeDocument/2006/relationships/image" Target="../media/image168.png"/></Relationships>
</file>

<file path=ppt/slides/_rels/slide6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8.xml"/><Relationship Id="rId3" Type="http://schemas.openxmlformats.org/officeDocument/2006/relationships/image" Target="../media/image113.jpeg"/><Relationship Id="rId4" Type="http://schemas.openxmlformats.org/officeDocument/2006/relationships/image" Target="../media/image114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6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9.xml"/><Relationship Id="rId3" Type="http://schemas.openxmlformats.org/officeDocument/2006/relationships/image" Target="../media/image115.gif"/><Relationship Id="rId4" Type="http://schemas.openxmlformats.org/officeDocument/2006/relationships/image" Target="../media/image116.jpeg"/><Relationship Id="rId5" Type="http://schemas.openxmlformats.org/officeDocument/2006/relationships/image" Target="../media/image117.jpeg"/><Relationship Id="rId6" Type="http://schemas.openxmlformats.org/officeDocument/2006/relationships/image" Target="../media/image118.jpeg"/><Relationship Id="rId7" Type="http://schemas.openxmlformats.org/officeDocument/2006/relationships/image" Target="../media/image4.jpg"/><Relationship Id="rId8" Type="http://schemas.openxmlformats.org/officeDocument/2006/relationships/image" Target="../media/image119.png"/><Relationship Id="rId9" Type="http://schemas.openxmlformats.org/officeDocument/2006/relationships/image" Target="../media/image168.png"/></Relationships>
</file>

<file path=ppt/slides/_rels/slide7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120.jpeg"/><Relationship Id="rId4" Type="http://schemas.openxmlformats.org/officeDocument/2006/relationships/image" Target="../media/image121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7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1.xml"/><Relationship Id="rId3" Type="http://schemas.openxmlformats.org/officeDocument/2006/relationships/image" Target="../media/image122.jpeg"/><Relationship Id="rId4" Type="http://schemas.openxmlformats.org/officeDocument/2006/relationships/image" Target="../media/image4.jpg"/><Relationship Id="rId5" Type="http://schemas.openxmlformats.org/officeDocument/2006/relationships/image" Target="../media/image123.jpeg"/><Relationship Id="rId6" Type="http://schemas.openxmlformats.org/officeDocument/2006/relationships/image" Target="../media/image168.png"/></Relationships>
</file>

<file path=ppt/slides/_rels/slide7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2.xml"/><Relationship Id="rId3" Type="http://schemas.openxmlformats.org/officeDocument/2006/relationships/image" Target="../media/image124.gif"/><Relationship Id="rId4" Type="http://schemas.openxmlformats.org/officeDocument/2006/relationships/image" Target="../media/image4.jpg"/><Relationship Id="rId5" Type="http://schemas.openxmlformats.org/officeDocument/2006/relationships/image" Target="../media/image75.png"/><Relationship Id="rId6" Type="http://schemas.openxmlformats.org/officeDocument/2006/relationships/image" Target="../media/image168.png"/></Relationships>
</file>

<file path=ppt/slides/_rels/slide7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3.xml"/><Relationship Id="rId3" Type="http://schemas.openxmlformats.org/officeDocument/2006/relationships/image" Target="../media/image4.jpg"/><Relationship Id="rId4" Type="http://schemas.openxmlformats.org/officeDocument/2006/relationships/image" Target="../media/image125.jpeg"/><Relationship Id="rId5" Type="http://schemas.openxmlformats.org/officeDocument/2006/relationships/image" Target="../media/image126.jpeg"/><Relationship Id="rId6" Type="http://schemas.openxmlformats.org/officeDocument/2006/relationships/image" Target="../media/image168.png"/></Relationships>
</file>

<file path=ppt/slides/_rels/slide7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4.xml"/><Relationship Id="rId3" Type="http://schemas.openxmlformats.org/officeDocument/2006/relationships/image" Target="../media/image4.jpg"/><Relationship Id="rId4" Type="http://schemas.openxmlformats.org/officeDocument/2006/relationships/image" Target="../media/image127.png"/><Relationship Id="rId5" Type="http://schemas.openxmlformats.org/officeDocument/2006/relationships/image" Target="../media/image128.png"/><Relationship Id="rId6" Type="http://schemas.openxmlformats.org/officeDocument/2006/relationships/image" Target="../media/image168.png"/></Relationships>
</file>

<file path=ppt/slides/_rels/slide7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5.xml"/><Relationship Id="rId3" Type="http://schemas.openxmlformats.org/officeDocument/2006/relationships/image" Target="../media/image129.jpeg"/><Relationship Id="rId4" Type="http://schemas.openxmlformats.org/officeDocument/2006/relationships/image" Target="../media/image4.jpg"/><Relationship Id="rId5" Type="http://schemas.openxmlformats.org/officeDocument/2006/relationships/image" Target="../media/image130.png"/><Relationship Id="rId6" Type="http://schemas.openxmlformats.org/officeDocument/2006/relationships/image" Target="../media/image131.png"/><Relationship Id="rId7" Type="http://schemas.microsoft.com/office/2007/relationships/hdphoto" Target="../media/hdphoto4.wdp"/><Relationship Id="rId8" Type="http://schemas.openxmlformats.org/officeDocument/2006/relationships/image" Target="../media/image16.png"/><Relationship Id="rId9" Type="http://schemas.microsoft.com/office/2007/relationships/hdphoto" Target="../media/hdphoto1.wdp"/><Relationship Id="rId10" Type="http://schemas.openxmlformats.org/officeDocument/2006/relationships/image" Target="../media/image17.png"/><Relationship Id="rId11" Type="http://schemas.openxmlformats.org/officeDocument/2006/relationships/image" Target="../media/image168.png"/></Relationships>
</file>

<file path=ppt/slides/_rels/slide7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6.xml"/><Relationship Id="rId3" Type="http://schemas.openxmlformats.org/officeDocument/2006/relationships/image" Target="../media/image132.jpeg"/><Relationship Id="rId4" Type="http://schemas.openxmlformats.org/officeDocument/2006/relationships/image" Target="../media/image133.jpeg"/><Relationship Id="rId5" Type="http://schemas.openxmlformats.org/officeDocument/2006/relationships/image" Target="../media/image134.jpeg"/><Relationship Id="rId6" Type="http://schemas.openxmlformats.org/officeDocument/2006/relationships/image" Target="../media/image4.jpg"/><Relationship Id="rId7" Type="http://schemas.openxmlformats.org/officeDocument/2006/relationships/image" Target="../media/image135.jpeg"/><Relationship Id="rId8" Type="http://schemas.openxmlformats.org/officeDocument/2006/relationships/image" Target="../media/image168.png"/></Relationships>
</file>

<file path=ppt/slides/_rels/slide7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7.xml"/><Relationship Id="rId3" Type="http://schemas.openxmlformats.org/officeDocument/2006/relationships/image" Target="../media/image136.jpeg"/><Relationship Id="rId4" Type="http://schemas.openxmlformats.org/officeDocument/2006/relationships/image" Target="../media/image137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7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8.xml"/><Relationship Id="rId3" Type="http://schemas.openxmlformats.org/officeDocument/2006/relationships/image" Target="../media/image138.jpeg"/><Relationship Id="rId4" Type="http://schemas.openxmlformats.org/officeDocument/2006/relationships/image" Target="../media/image139.jpeg"/><Relationship Id="rId5" Type="http://schemas.openxmlformats.org/officeDocument/2006/relationships/image" Target="../media/image140.jpeg"/><Relationship Id="rId6" Type="http://schemas.openxmlformats.org/officeDocument/2006/relationships/image" Target="../media/image141.png"/><Relationship Id="rId7" Type="http://schemas.microsoft.com/office/2007/relationships/hdphoto" Target="../media/hdphoto5.wdp"/><Relationship Id="rId8" Type="http://schemas.openxmlformats.org/officeDocument/2006/relationships/image" Target="../media/image142.png"/><Relationship Id="rId9" Type="http://schemas.openxmlformats.org/officeDocument/2006/relationships/image" Target="../media/image4.jpg"/><Relationship Id="rId10" Type="http://schemas.openxmlformats.org/officeDocument/2006/relationships/image" Target="../media/image168.png"/></Relationships>
</file>

<file path=ppt/slides/_rels/slide7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9.xml"/><Relationship Id="rId3" Type="http://schemas.openxmlformats.org/officeDocument/2006/relationships/image" Target="../media/image143.jpeg"/><Relationship Id="rId4" Type="http://schemas.openxmlformats.org/officeDocument/2006/relationships/image" Target="../media/image4.jpg"/><Relationship Id="rId5" Type="http://schemas.openxmlformats.org/officeDocument/2006/relationships/image" Target="../media/image144.png"/><Relationship Id="rId6" Type="http://schemas.openxmlformats.org/officeDocument/2006/relationships/image" Target="../media/image168.png"/></Relationships>
</file>

<file path=ppt/slides/_rels/slide8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0.xml"/><Relationship Id="rId3" Type="http://schemas.openxmlformats.org/officeDocument/2006/relationships/image" Target="../media/image145.jpeg"/><Relationship Id="rId4" Type="http://schemas.openxmlformats.org/officeDocument/2006/relationships/image" Target="../media/image146.jpeg"/><Relationship Id="rId5" Type="http://schemas.openxmlformats.org/officeDocument/2006/relationships/image" Target="../media/image147.jpeg"/><Relationship Id="rId6" Type="http://schemas.openxmlformats.org/officeDocument/2006/relationships/image" Target="../media/image4.jpg"/><Relationship Id="rId7" Type="http://schemas.openxmlformats.org/officeDocument/2006/relationships/image" Target="../media/image168.png"/></Relationships>
</file>

<file path=ppt/slides/_rels/slide8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1.xml"/><Relationship Id="rId3" Type="http://schemas.openxmlformats.org/officeDocument/2006/relationships/image" Target="../media/image148.jpeg"/><Relationship Id="rId4" Type="http://schemas.openxmlformats.org/officeDocument/2006/relationships/image" Target="../media/image149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8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2.xml"/><Relationship Id="rId3" Type="http://schemas.openxmlformats.org/officeDocument/2006/relationships/image" Target="../media/image4.jpg"/><Relationship Id="rId4" Type="http://schemas.openxmlformats.org/officeDocument/2006/relationships/image" Target="../media/image150.jpeg"/><Relationship Id="rId5" Type="http://schemas.openxmlformats.org/officeDocument/2006/relationships/image" Target="../media/image168.png"/></Relationships>
</file>

<file path=ppt/slides/_rels/slide8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3.xml"/><Relationship Id="rId3" Type="http://schemas.openxmlformats.org/officeDocument/2006/relationships/image" Target="../media/image4.jpg"/><Relationship Id="rId4" Type="http://schemas.openxmlformats.org/officeDocument/2006/relationships/image" Target="../media/image151.jpg"/><Relationship Id="rId5" Type="http://schemas.openxmlformats.org/officeDocument/2006/relationships/image" Target="../media/image168.png"/></Relationships>
</file>

<file path=ppt/slides/_rels/slide8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4.xml"/><Relationship Id="rId3" Type="http://schemas.openxmlformats.org/officeDocument/2006/relationships/image" Target="../media/image152.jpeg"/><Relationship Id="rId4" Type="http://schemas.openxmlformats.org/officeDocument/2006/relationships/image" Target="../media/image153.jpeg"/><Relationship Id="rId5" Type="http://schemas.openxmlformats.org/officeDocument/2006/relationships/image" Target="../media/image4.jpg"/><Relationship Id="rId6" Type="http://schemas.openxmlformats.org/officeDocument/2006/relationships/image" Target="../media/image168.png"/></Relationships>
</file>

<file path=ppt/slides/_rels/slide8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5.xml"/><Relationship Id="rId3" Type="http://schemas.openxmlformats.org/officeDocument/2006/relationships/image" Target="../media/image4.jpg"/><Relationship Id="rId4" Type="http://schemas.openxmlformats.org/officeDocument/2006/relationships/image" Target="../media/image154.png"/><Relationship Id="rId5" Type="http://schemas.microsoft.com/office/2007/relationships/hdphoto" Target="../media/hdphoto6.wdp"/><Relationship Id="rId6" Type="http://schemas.openxmlformats.org/officeDocument/2006/relationships/image" Target="../media/image155.png"/><Relationship Id="rId7" Type="http://schemas.microsoft.com/office/2007/relationships/hdphoto" Target="../media/hdphoto7.wdp"/><Relationship Id="rId8" Type="http://schemas.openxmlformats.org/officeDocument/2006/relationships/image" Target="../media/image156.png"/><Relationship Id="rId9" Type="http://schemas.microsoft.com/office/2007/relationships/hdphoto" Target="../media/hdphoto8.wdp"/><Relationship Id="rId10" Type="http://schemas.openxmlformats.org/officeDocument/2006/relationships/image" Target="../media/image157.png"/><Relationship Id="rId11" Type="http://schemas.microsoft.com/office/2007/relationships/hdphoto" Target="../media/hdphoto9.wdp"/><Relationship Id="rId12" Type="http://schemas.openxmlformats.org/officeDocument/2006/relationships/image" Target="../media/image168.png"/></Relationships>
</file>

<file path=ppt/slides/_rels/slide8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6.xml"/><Relationship Id="rId3" Type="http://schemas.openxmlformats.org/officeDocument/2006/relationships/image" Target="../media/image4.jpg"/><Relationship Id="rId4" Type="http://schemas.openxmlformats.org/officeDocument/2006/relationships/image" Target="../media/image158.jpeg"/><Relationship Id="rId5" Type="http://schemas.openxmlformats.org/officeDocument/2006/relationships/image" Target="../media/image159.jpeg"/><Relationship Id="rId6" Type="http://schemas.openxmlformats.org/officeDocument/2006/relationships/image" Target="../media/image160.jpeg"/><Relationship Id="rId7" Type="http://schemas.openxmlformats.org/officeDocument/2006/relationships/image" Target="../media/image161.jpeg"/><Relationship Id="rId8" Type="http://schemas.openxmlformats.org/officeDocument/2006/relationships/customXml" Target="../ink/ink1.xml"/><Relationship Id="rId9" Type="http://schemas.openxmlformats.org/officeDocument/2006/relationships/image" Target="../media/image159.png"/><Relationship Id="rId10" Type="http://schemas.openxmlformats.org/officeDocument/2006/relationships/customXml" Target="../ink/ink2.xml"/><Relationship Id="rId11" Type="http://schemas.openxmlformats.org/officeDocument/2006/relationships/image" Target="../media/image160.png"/><Relationship Id="rId12" Type="http://schemas.openxmlformats.org/officeDocument/2006/relationships/image" Target="../media/image168.png"/></Relationships>
</file>

<file path=ppt/slides/_rels/slide8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7.xml"/><Relationship Id="rId3" Type="http://schemas.openxmlformats.org/officeDocument/2006/relationships/image" Target="../media/image4.jpg"/><Relationship Id="rId4" Type="http://schemas.openxmlformats.org/officeDocument/2006/relationships/image" Target="../media/image162.jpeg"/><Relationship Id="rId5" Type="http://schemas.openxmlformats.org/officeDocument/2006/relationships/image" Target="../media/image163.jpeg"/><Relationship Id="rId6" Type="http://schemas.openxmlformats.org/officeDocument/2006/relationships/image" Target="../media/image164.jpeg"/><Relationship Id="rId7" Type="http://schemas.openxmlformats.org/officeDocument/2006/relationships/image" Target="../media/image168.png"/></Relationships>
</file>

<file path=ppt/slides/_rels/slide8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8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8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9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0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1.xml"/><Relationship Id="rId3" Type="http://schemas.openxmlformats.org/officeDocument/2006/relationships/image" Target="../media/image4.jpg"/><Relationship Id="rId4" Type="http://schemas.openxmlformats.org/officeDocument/2006/relationships/image" Target="../media/image165.png"/><Relationship Id="rId5" Type="http://schemas.openxmlformats.org/officeDocument/2006/relationships/image" Target="../media/image168.png"/></Relationships>
</file>

<file path=ppt/slides/_rels/slide9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2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3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4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5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6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7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8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9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9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0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1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2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3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4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5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6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7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8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0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9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0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1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2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3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4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5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6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7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_rels/slide11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8.xml"/><Relationship Id="rId3" Type="http://schemas.openxmlformats.org/officeDocument/2006/relationships/image" Target="../media/image4.jpg"/><Relationship Id="rId4" Type="http://schemas.openxmlformats.org/officeDocument/2006/relationships/image" Target="../media/image1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406376"/>
            <a:ext cx="4584294" cy="1290159"/>
          </a:xfrm>
          <a:prstGeom prst="rect">
            <a:avLst/>
          </a:prstGeom>
        </p:spPr>
      </p:pic>
      <p:sp>
        <p:nvSpPr>
          <p:cNvPr id="5" name="Retângulo 4"/>
          <p:cNvSpPr/>
          <p:nvPr/>
        </p:nvSpPr>
        <p:spPr>
          <a:xfrm>
            <a:off x="1045374" y="627534"/>
            <a:ext cx="711669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pt-BR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Normas de Circulação</a:t>
            </a:r>
            <a:endParaRPr lang="pt-BR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Imagem 5" descr="Imagem digital fictícia de personagem de desenho animado&#10;&#10;Descrição gerada automaticamente">
            <a:extLst>
              <a:ext uri="{FF2B5EF4-FFF2-40B4-BE49-F238E27FC236}">
                <a16:creationId xmlns:a16="http://schemas.microsoft.com/office/drawing/2014/main" id="{CCB9DE98-E545-41DD-89CC-E784EEF0B69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09" t="12210" r="24975" b="3658"/>
          <a:stretch/>
        </p:blipFill>
        <p:spPr>
          <a:xfrm>
            <a:off x="1691680" y="1491630"/>
            <a:ext cx="1584176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48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Retângulo de cantos arredondados 9"/>
          <p:cNvSpPr/>
          <p:nvPr/>
        </p:nvSpPr>
        <p:spPr>
          <a:xfrm>
            <a:off x="342737" y="1851670"/>
            <a:ext cx="5365830" cy="1189758"/>
          </a:xfrm>
          <a:prstGeom prst="roundRect">
            <a:avLst>
              <a:gd name="adj" fmla="val 384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2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...de todo ato que possa constituir PERIGO ou OBSTÁCULO para o trânsito de </a:t>
            </a:r>
            <a:r>
              <a:rPr lang="pt-BR" sz="22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veículos</a:t>
            </a:r>
            <a:r>
              <a:rPr lang="pt-BR" sz="22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pt-BR" sz="22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pessoas</a:t>
            </a:r>
            <a:r>
              <a:rPr lang="pt-BR" sz="22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ou </a:t>
            </a:r>
            <a:r>
              <a:rPr lang="pt-BR" sz="22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animais</a:t>
            </a:r>
            <a:r>
              <a:rPr lang="pt-BR" sz="22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... </a:t>
            </a: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5" name="CaixaDeTexto 14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Disposições Introdutórias</a:t>
            </a:r>
          </a:p>
        </p:txBody>
      </p:sp>
      <p:sp>
        <p:nvSpPr>
          <p:cNvPr id="2" name="Retângulo 1"/>
          <p:cNvSpPr/>
          <p:nvPr/>
        </p:nvSpPr>
        <p:spPr>
          <a:xfrm>
            <a:off x="289776" y="1196233"/>
            <a:ext cx="5362750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500" b="1" i="1" dirty="0"/>
              <a:t>Os </a:t>
            </a:r>
            <a:r>
              <a:rPr lang="pt-BR" sz="2500" b="1" i="1" dirty="0">
                <a:highlight>
                  <a:srgbClr val="FFFF00"/>
                </a:highlight>
              </a:rPr>
              <a:t>usuários</a:t>
            </a:r>
            <a:r>
              <a:rPr lang="pt-BR" sz="2500" b="1" i="1" dirty="0"/>
              <a:t> das vias </a:t>
            </a:r>
            <a:r>
              <a:rPr lang="pt-BR" sz="2500" b="1" i="1" dirty="0">
                <a:solidFill>
                  <a:srgbClr val="FF6600"/>
                </a:solidFill>
              </a:rPr>
              <a:t>devem </a:t>
            </a:r>
            <a:r>
              <a:rPr lang="pt-BR" sz="2500" b="1" i="1" dirty="0"/>
              <a:t>abster-se...</a:t>
            </a:r>
            <a:endParaRPr lang="pt-BR" sz="2500" b="1" dirty="0"/>
          </a:p>
        </p:txBody>
      </p:sp>
      <p:sp>
        <p:nvSpPr>
          <p:cNvPr id="16" name="Retângulo de cantos arredondados 15"/>
          <p:cNvSpPr/>
          <p:nvPr/>
        </p:nvSpPr>
        <p:spPr>
          <a:xfrm>
            <a:off x="3557770" y="3443901"/>
            <a:ext cx="5334710" cy="1189758"/>
          </a:xfrm>
          <a:prstGeom prst="roundRect">
            <a:avLst>
              <a:gd name="adj" fmla="val 384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...de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atirar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depositar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ou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abandonar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na via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objetos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ou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substâncias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ou nela criando qualquer outro obstáculo.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194" y="1040342"/>
            <a:ext cx="3161294" cy="2106212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3"/>
          <a:stretch/>
        </p:blipFill>
        <p:spPr>
          <a:xfrm>
            <a:off x="308734" y="3219811"/>
            <a:ext cx="3168352" cy="1637939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sp>
        <p:nvSpPr>
          <p:cNvPr id="3" name="Símbolo de 'Não' 3">
            <a:extLst>
              <a:ext uri="{FF2B5EF4-FFF2-40B4-BE49-F238E27FC236}">
                <a16:creationId xmlns:a16="http://schemas.microsoft.com/office/drawing/2014/main" id="{D04DEDDC-B552-EEA8-D446-5501A7650FC5}"/>
              </a:ext>
            </a:extLst>
          </p:cNvPr>
          <p:cNvSpPr/>
          <p:nvPr/>
        </p:nvSpPr>
        <p:spPr>
          <a:xfrm>
            <a:off x="1122236" y="3117770"/>
            <a:ext cx="1842019" cy="1842019"/>
          </a:xfrm>
          <a:prstGeom prst="noSmoking">
            <a:avLst>
              <a:gd name="adj" fmla="val 7712"/>
            </a:avLst>
          </a:prstGeom>
          <a:solidFill>
            <a:srgbClr val="FF0000">
              <a:alpha val="50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28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/>
      <p:bldP spid="16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2339515" y="2048981"/>
            <a:ext cx="6413127" cy="928694"/>
          </a:xfrm>
          <a:prstGeom prst="roundRect">
            <a:avLst>
              <a:gd name="adj" fmla="val 556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pt-BR" sz="22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...verificar a EXISTÊNCIA e o correto FUNCIONAMENTO dos 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equipamentos</a:t>
            </a:r>
            <a:r>
              <a:rPr lang="pt-BR" sz="22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de uso obrigatório e...</a:t>
            </a:r>
            <a:endParaRPr lang="pt-BR" sz="2200" dirty="0">
              <a:solidFill>
                <a:schemeClr val="tx2"/>
              </a:solidFill>
            </a:endParaRPr>
          </a:p>
        </p:txBody>
      </p:sp>
      <p:pic>
        <p:nvPicPr>
          <p:cNvPr id="13" name="Imagem 12" descr="equipamentos obrigatorio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710558"/>
            <a:ext cx="1789710" cy="1581272"/>
          </a:xfrm>
          <a:prstGeom prst="rect">
            <a:avLst/>
          </a:prstGeom>
        </p:spPr>
      </p:pic>
      <p:pic>
        <p:nvPicPr>
          <p:cNvPr id="14" name="Imagem 13" descr="marcador de combustív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29454" y="3395834"/>
            <a:ext cx="1785950" cy="13361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Retângulo de cantos arredondados 14"/>
          <p:cNvSpPr/>
          <p:nvPr/>
        </p:nvSpPr>
        <p:spPr>
          <a:xfrm>
            <a:off x="285720" y="3538710"/>
            <a:ext cx="6429420" cy="1071570"/>
          </a:xfrm>
          <a:prstGeom prst="roundRect">
            <a:avLst>
              <a:gd name="adj" fmla="val 6401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pt-BR" sz="22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...certificar-se da existência  de 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combustível</a:t>
            </a:r>
            <a:r>
              <a:rPr lang="pt-BR" sz="22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suficiente para  chegar ao local de destino.</a:t>
            </a:r>
            <a:endParaRPr lang="pt-BR" sz="2200" dirty="0">
              <a:solidFill>
                <a:schemeClr val="tx1"/>
              </a:solidFill>
            </a:endParaRPr>
          </a:p>
        </p:txBody>
      </p:sp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0" name="CaixaDeTexto 19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Disposições Introdutórias</a:t>
            </a:r>
          </a:p>
        </p:txBody>
      </p:sp>
      <p:sp>
        <p:nvSpPr>
          <p:cNvPr id="21" name="Retângulo 20"/>
          <p:cNvSpPr/>
          <p:nvPr/>
        </p:nvSpPr>
        <p:spPr>
          <a:xfrm>
            <a:off x="289776" y="1158592"/>
            <a:ext cx="7966861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500" b="1" i="1" dirty="0"/>
              <a:t>Antes de colocar o veículo em circulação o condutor </a:t>
            </a:r>
            <a:r>
              <a:rPr lang="pt-BR" sz="2500" b="1" i="1" dirty="0">
                <a:solidFill>
                  <a:srgbClr val="FF0000"/>
                </a:solidFill>
              </a:rPr>
              <a:t>deve</a:t>
            </a:r>
            <a:r>
              <a:rPr lang="pt-BR" sz="2500" b="1" i="1" dirty="0"/>
              <a:t>...</a:t>
            </a:r>
            <a:endParaRPr lang="pt-BR" sz="2500" b="1" dirty="0"/>
          </a:p>
        </p:txBody>
      </p:sp>
    </p:spTree>
    <p:extLst>
      <p:ext uri="{BB962C8B-B14F-4D97-AF65-F5344CB8AC3E}">
        <p14:creationId xmlns:p14="http://schemas.microsoft.com/office/powerpoint/2010/main" val="16508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Disposições Introdutórias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82" y="1199430"/>
            <a:ext cx="3393934" cy="14141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Retângulo 17"/>
          <p:cNvSpPr/>
          <p:nvPr/>
        </p:nvSpPr>
        <p:spPr>
          <a:xfrm>
            <a:off x="3779912" y="1351483"/>
            <a:ext cx="5112568" cy="1110034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condutor deverá, a todo momento, ter </a:t>
            </a:r>
            <a:r>
              <a:rPr lang="pt-BR" sz="25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domínio</a:t>
            </a:r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sobre o seu veículo...</a:t>
            </a:r>
            <a:endParaRPr lang="pt-BR" sz="2500" i="1" dirty="0">
              <a:solidFill>
                <a:schemeClr val="tx1"/>
              </a:solidFill>
            </a:endParaRPr>
          </a:p>
        </p:txBody>
      </p:sp>
      <p:sp>
        <p:nvSpPr>
          <p:cNvPr id="20" name="Retângulo 19"/>
          <p:cNvSpPr/>
          <p:nvPr/>
        </p:nvSpPr>
        <p:spPr>
          <a:xfrm>
            <a:off x="503548" y="3342156"/>
            <a:ext cx="5436604" cy="1110034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...dirigindo-o com ATENÇÃO e os CUIDADOS indispensáveis à segurança.</a:t>
            </a:r>
            <a:endParaRPr lang="pt-BR" sz="2500" i="1" dirty="0">
              <a:solidFill>
                <a:schemeClr val="tx1"/>
              </a:solidFill>
            </a:endParaRPr>
          </a:p>
        </p:txBody>
      </p:sp>
      <p:grpSp>
        <p:nvGrpSpPr>
          <p:cNvPr id="5" name="Grupo 4"/>
          <p:cNvGrpSpPr/>
          <p:nvPr/>
        </p:nvGrpSpPr>
        <p:grpSpPr>
          <a:xfrm>
            <a:off x="5869671" y="2872088"/>
            <a:ext cx="3022809" cy="1842019"/>
            <a:chOff x="5869671" y="2872088"/>
            <a:chExt cx="3022809" cy="1842019"/>
          </a:xfrm>
        </p:grpSpPr>
        <p:pic>
          <p:nvPicPr>
            <p:cNvPr id="3" name="Imagem 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9671" y="2931791"/>
              <a:ext cx="3022809" cy="178231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4" name="Símbolo de 'Não' 3"/>
            <p:cNvSpPr/>
            <p:nvPr/>
          </p:nvSpPr>
          <p:spPr>
            <a:xfrm>
              <a:off x="6528572" y="2872088"/>
              <a:ext cx="1842019" cy="1842019"/>
            </a:xfrm>
            <a:prstGeom prst="noSmoking">
              <a:avLst>
                <a:gd name="adj" fmla="val 7712"/>
              </a:avLst>
            </a:prstGeom>
            <a:solidFill>
              <a:srgbClr val="FF0000">
                <a:alpha val="50000"/>
              </a:srgb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0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122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Retângulo de cantos arredondados 9"/>
          <p:cNvSpPr/>
          <p:nvPr/>
        </p:nvSpPr>
        <p:spPr>
          <a:xfrm>
            <a:off x="3275856" y="3308659"/>
            <a:ext cx="5256584" cy="1285884"/>
          </a:xfrm>
          <a:prstGeom prst="roundRect">
            <a:avLst>
              <a:gd name="adj" fmla="val 543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Obs.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Em vias de sentido único </a:t>
            </a:r>
            <a:r>
              <a:rPr lang="pt-BR" sz="22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é permitido transitar pela esquerda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sendo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DEVER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u="sng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dar passagem pela ESQUERDA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a quem solicita.</a:t>
            </a:r>
            <a:endParaRPr lang="pt-BR" dirty="0">
              <a:solidFill>
                <a:schemeClr val="tx1"/>
              </a:solidFill>
            </a:endParaRPr>
          </a:p>
        </p:txBody>
      </p:sp>
      <p:sp>
        <p:nvSpPr>
          <p:cNvPr id="9" name="Retângulo de cantos arredondados 8"/>
          <p:cNvSpPr/>
          <p:nvPr/>
        </p:nvSpPr>
        <p:spPr>
          <a:xfrm>
            <a:off x="285720" y="1471274"/>
            <a:ext cx="6500858" cy="1171914"/>
          </a:xfrm>
          <a:prstGeom prst="roundRect">
            <a:avLst>
              <a:gd name="adj" fmla="val 610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2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Mão de Direção -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A circulação deve ser realizada pelo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lado DIREITO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da via;</a:t>
            </a:r>
            <a:endParaRPr lang="pt-BR" i="1" dirty="0"/>
          </a:p>
        </p:txBody>
      </p:sp>
      <p:pic>
        <p:nvPicPr>
          <p:cNvPr id="13" name="Imagem 12" descr="conserve-se a direita.jpg"/>
          <p:cNvPicPr>
            <a:picLocks noChangeAspect="1"/>
          </p:cNvPicPr>
          <p:nvPr/>
        </p:nvPicPr>
        <p:blipFill rotWithShape="1">
          <a:blip r:embed="rId3" cstate="print"/>
          <a:srcRect l="9831" t="11113" r="8248" b="10243"/>
          <a:stretch/>
        </p:blipFill>
        <p:spPr>
          <a:xfrm>
            <a:off x="6948264" y="1203597"/>
            <a:ext cx="1800200" cy="1728193"/>
          </a:xfrm>
          <a:prstGeom prst="rect">
            <a:avLst/>
          </a:prstGeom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5720" y="3074812"/>
            <a:ext cx="2751428" cy="1742253"/>
          </a:xfrm>
          <a:prstGeom prst="rect">
            <a:avLst/>
          </a:prstGeom>
          <a:ln>
            <a:noFill/>
          </a:ln>
          <a:effectLst>
            <a:softEdge rad="0"/>
          </a:effectLst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6" name="CaixaDeTexto 15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PERCURSO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m 10" descr="distancia lateral e front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6411" y="2203835"/>
            <a:ext cx="3882002" cy="1513168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sp>
        <p:nvSpPr>
          <p:cNvPr id="14" name="Retângulo 13"/>
          <p:cNvSpPr/>
          <p:nvPr/>
        </p:nvSpPr>
        <p:spPr>
          <a:xfrm>
            <a:off x="4180477" y="2776397"/>
            <a:ext cx="2357454" cy="357190"/>
          </a:xfrm>
          <a:prstGeom prst="rect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Distância LATERAL</a:t>
            </a:r>
          </a:p>
        </p:txBody>
      </p:sp>
      <p:sp>
        <p:nvSpPr>
          <p:cNvPr id="15" name="Retângulo 14"/>
          <p:cNvSpPr/>
          <p:nvPr/>
        </p:nvSpPr>
        <p:spPr>
          <a:xfrm>
            <a:off x="4180477" y="3260730"/>
            <a:ext cx="2357454" cy="357190"/>
          </a:xfrm>
          <a:prstGeom prst="rect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Distância FRONTAL</a:t>
            </a:r>
          </a:p>
        </p:txBody>
      </p:sp>
      <p:grpSp>
        <p:nvGrpSpPr>
          <p:cNvPr id="22" name="Grupo 21"/>
          <p:cNvGrpSpPr/>
          <p:nvPr/>
        </p:nvGrpSpPr>
        <p:grpSpPr>
          <a:xfrm>
            <a:off x="6592750" y="2765764"/>
            <a:ext cx="2378063" cy="367823"/>
            <a:chOff x="2769431" y="2561117"/>
            <a:chExt cx="1874007" cy="367823"/>
          </a:xfrm>
        </p:grpSpPr>
        <p:sp>
          <p:nvSpPr>
            <p:cNvPr id="16" name="Seta para a direita 15"/>
            <p:cNvSpPr/>
            <p:nvPr/>
          </p:nvSpPr>
          <p:spPr>
            <a:xfrm>
              <a:off x="2769431" y="2561117"/>
              <a:ext cx="357190" cy="357190"/>
            </a:xfrm>
            <a:prstGeom prst="rightArrow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7" name="Retângulo 16"/>
            <p:cNvSpPr/>
            <p:nvPr/>
          </p:nvSpPr>
          <p:spPr>
            <a:xfrm>
              <a:off x="3214678" y="2571750"/>
              <a:ext cx="1428760" cy="357190"/>
            </a:xfrm>
            <a:prstGeom prst="rect">
              <a:avLst/>
            </a:prstGeom>
            <a:solidFill>
              <a:srgbClr val="006600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b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1,5 Metros</a:t>
              </a:r>
            </a:p>
          </p:txBody>
        </p:sp>
      </p:grpSp>
      <p:grpSp>
        <p:nvGrpSpPr>
          <p:cNvPr id="21" name="Grupo 20"/>
          <p:cNvGrpSpPr/>
          <p:nvPr/>
        </p:nvGrpSpPr>
        <p:grpSpPr>
          <a:xfrm>
            <a:off x="6592750" y="3250097"/>
            <a:ext cx="2378063" cy="367823"/>
            <a:chOff x="2769431" y="3132621"/>
            <a:chExt cx="1874007" cy="367823"/>
          </a:xfrm>
        </p:grpSpPr>
        <p:sp>
          <p:nvSpPr>
            <p:cNvPr id="18" name="Seta para a direita 17"/>
            <p:cNvSpPr/>
            <p:nvPr/>
          </p:nvSpPr>
          <p:spPr>
            <a:xfrm>
              <a:off x="2769431" y="3132621"/>
              <a:ext cx="357190" cy="357190"/>
            </a:xfrm>
            <a:prstGeom prst="rightArrow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0" name="Retângulo 19"/>
            <p:cNvSpPr/>
            <p:nvPr/>
          </p:nvSpPr>
          <p:spPr>
            <a:xfrm>
              <a:off x="3214678" y="3143254"/>
              <a:ext cx="1428760" cy="357190"/>
            </a:xfrm>
            <a:prstGeom prst="rect">
              <a:avLst/>
            </a:prstGeom>
            <a:solidFill>
              <a:srgbClr val="006600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b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2 Segundos</a:t>
              </a:r>
            </a:p>
          </p:txBody>
        </p:sp>
      </p:grpSp>
      <p:pic>
        <p:nvPicPr>
          <p:cNvPr id="13" name="Imagem 12" descr="dirigindo na chuva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3749300"/>
            <a:ext cx="3116658" cy="1198714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sp>
        <p:nvSpPr>
          <p:cNvPr id="19" name="Retângulo 18"/>
          <p:cNvSpPr/>
          <p:nvPr/>
        </p:nvSpPr>
        <p:spPr>
          <a:xfrm>
            <a:off x="4180477" y="2264558"/>
            <a:ext cx="4790336" cy="35719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Recomendável - Direção Defensiva</a:t>
            </a:r>
          </a:p>
        </p:txBody>
      </p:sp>
      <p:pic>
        <p:nvPicPr>
          <p:cNvPr id="27" name="Imagem 2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8" name="CaixaDeTexto 2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PERCURSO</a:t>
            </a:r>
          </a:p>
        </p:txBody>
      </p:sp>
      <p:sp>
        <p:nvSpPr>
          <p:cNvPr id="30" name="Retângulo de cantos arredondados 29"/>
          <p:cNvSpPr/>
          <p:nvPr/>
        </p:nvSpPr>
        <p:spPr>
          <a:xfrm>
            <a:off x="292045" y="1141373"/>
            <a:ext cx="8678768" cy="848941"/>
          </a:xfrm>
          <a:prstGeom prst="roundRect">
            <a:avLst>
              <a:gd name="adj" fmla="val 704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sz="22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Distância de Segurança -</a:t>
            </a:r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O condutor deverá manter </a:t>
            </a:r>
            <a:r>
              <a:rPr lang="pt-BR" sz="22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DISTÂNCIA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entre o seu e os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demais veículos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bem como em relação ao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bordo da pista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...</a:t>
            </a:r>
            <a:endParaRPr lang="pt-BR" sz="2200" i="1" dirty="0"/>
          </a:p>
        </p:txBody>
      </p:sp>
      <p:sp>
        <p:nvSpPr>
          <p:cNvPr id="24" name="Retângulo de cantos arredondados 23"/>
          <p:cNvSpPr/>
          <p:nvPr/>
        </p:nvSpPr>
        <p:spPr>
          <a:xfrm>
            <a:off x="310856" y="3901289"/>
            <a:ext cx="5491512" cy="848941"/>
          </a:xfrm>
          <a:prstGeom prst="roundRect">
            <a:avLst>
              <a:gd name="adj" fmla="val 704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...considerando-se as condições</a:t>
            </a:r>
          </a:p>
          <a:p>
            <a:pPr algn="ctr"/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climáticas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do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trânsito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do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veículo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 da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carga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pt-BR" sz="22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5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9" grpId="0" animBg="1"/>
      <p:bldP spid="30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 descr="BASE - Instrutor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2" name="Retângulo 21"/>
          <p:cNvSpPr/>
          <p:nvPr/>
        </p:nvSpPr>
        <p:spPr>
          <a:xfrm>
            <a:off x="214282" y="1076624"/>
            <a:ext cx="399767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500" i="1" dirty="0"/>
              <a:t>Em pista com várias faixas no mesmo sentido, são as da...</a:t>
            </a:r>
            <a:endParaRPr lang="pt-BR" sz="2500" dirty="0"/>
          </a:p>
        </p:txBody>
      </p:sp>
      <p:sp>
        <p:nvSpPr>
          <p:cNvPr id="37" name="Retângulo de cantos arredondados 36"/>
          <p:cNvSpPr/>
          <p:nvPr/>
        </p:nvSpPr>
        <p:spPr>
          <a:xfrm>
            <a:off x="210122" y="2139703"/>
            <a:ext cx="4649910" cy="1080119"/>
          </a:xfrm>
          <a:prstGeom prst="roundRect">
            <a:avLst>
              <a:gd name="adj" fmla="val 610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5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...</a:t>
            </a:r>
            <a:r>
              <a:rPr lang="pt-BR" sz="25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DIREITA </a:t>
            </a:r>
            <a:r>
              <a:rPr lang="pt-BR" sz="25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destinadas aos veículos mais </a:t>
            </a:r>
            <a:r>
              <a:rPr lang="pt-BR" sz="25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lentos</a:t>
            </a:r>
            <a:r>
              <a:rPr lang="pt-BR" sz="25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e de </a:t>
            </a:r>
            <a:r>
              <a:rPr lang="pt-BR" sz="25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maior porte</a:t>
            </a:r>
            <a:r>
              <a:rPr lang="pt-BR" sz="25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; </a:t>
            </a:r>
            <a:endParaRPr lang="pt-BR" sz="2500" i="1" dirty="0">
              <a:solidFill>
                <a:schemeClr val="tx2"/>
              </a:solidFill>
            </a:endParaRPr>
          </a:p>
        </p:txBody>
      </p:sp>
      <p:pic>
        <p:nvPicPr>
          <p:cNvPr id="4" name="Imagem 1" descr="Imagem em preto e branco&#10;&#10;Descrição gerada automaticamente">
            <a:extLst>
              <a:ext uri="{FF2B5EF4-FFF2-40B4-BE49-F238E27FC236}">
                <a16:creationId xmlns:a16="http://schemas.microsoft.com/office/drawing/2014/main" id="{8F34A727-0D91-5AAF-EF21-8875CC1E9F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743396"/>
            <a:ext cx="2160240" cy="4041031"/>
          </a:xfrm>
          <a:prstGeom prst="rect">
            <a:avLst/>
          </a:prstGeom>
        </p:spPr>
      </p:pic>
      <p:pic>
        <p:nvPicPr>
          <p:cNvPr id="6" name="Imagem 3" descr="Uma imagem contendo Ícone&#10;&#10;Descrição gerada automaticamente">
            <a:extLst>
              <a:ext uri="{FF2B5EF4-FFF2-40B4-BE49-F238E27FC236}">
                <a16:creationId xmlns:a16="http://schemas.microsoft.com/office/drawing/2014/main" id="{91D64319-0241-CE7A-94C5-585C69338A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17" b="98323" l="9753" r="89973">
                        <a14:foregroundMark x1="65522" y1="2875" x2="28846" y2="5351"/>
                        <a14:foregroundMark x1="28846" y1="5351" x2="19505" y2="27796"/>
                        <a14:foregroundMark x1="43819" y1="1917" x2="18407" y2="7588"/>
                        <a14:foregroundMark x1="68269" y1="2556" x2="84615" y2="23642"/>
                        <a14:foregroundMark x1="84615" y1="23642" x2="81456" y2="80032"/>
                        <a14:foregroundMark x1="81456" y1="80032" x2="57418" y2="98802"/>
                        <a14:foregroundMark x1="57418" y1="98802" x2="17170" y2="92732"/>
                        <a14:foregroundMark x1="17170" y1="92732" x2="18956" y2="31550"/>
                        <a14:foregroundMark x1="76374" y1="97045" x2="28709" y2="98323"/>
                        <a14:foregroundMark x1="88324" y1="32508" x2="88324" y2="32508"/>
                        <a14:foregroundMark x1="88324" y1="32508" x2="88324" y2="32508"/>
                        <a14:foregroundMark x1="88324" y1="32508" x2="71978" y2="30272"/>
                        <a14:foregroundMark x1="10852" y1="32827" x2="24863" y2="312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155" y="3581971"/>
            <a:ext cx="563050" cy="871489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F95B896A-A093-C99C-7A13-0F40F0216B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646764" y="2101295"/>
            <a:ext cx="1080120" cy="580871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B80AC641-A9CE-586C-65EE-154E75F21B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12" b="64058" l="76441" r="97119">
                        <a14:foregroundMark x1="86949" y1="5112" x2="86441" y2="22524"/>
                        <a14:foregroundMark x1="86441" y1="22524" x2="86441" y2="22524"/>
                        <a14:foregroundMark x1="84915" y1="64058" x2="84915" y2="458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987" b="32980"/>
          <a:stretch/>
        </p:blipFill>
        <p:spPr bwMode="auto">
          <a:xfrm>
            <a:off x="7494852" y="1563638"/>
            <a:ext cx="864089" cy="236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agem 26">
            <a:extLst>
              <a:ext uri="{FF2B5EF4-FFF2-40B4-BE49-F238E27FC236}">
                <a16:creationId xmlns:a16="http://schemas.microsoft.com/office/drawing/2014/main" id="{C77FB226-D9F4-8BB1-E6B0-D5A37ECAA55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9" name="CaixaDeTexto 27">
            <a:extLst>
              <a:ext uri="{FF2B5EF4-FFF2-40B4-BE49-F238E27FC236}">
                <a16:creationId xmlns:a16="http://schemas.microsoft.com/office/drawing/2014/main" id="{F4EE37C2-73AA-A76C-078A-04308F966F06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PERCURSO</a:t>
            </a:r>
          </a:p>
        </p:txBody>
      </p:sp>
      <p:sp>
        <p:nvSpPr>
          <p:cNvPr id="10" name="Retângulo de cantos arredondados 37">
            <a:extLst>
              <a:ext uri="{FF2B5EF4-FFF2-40B4-BE49-F238E27FC236}">
                <a16:creationId xmlns:a16="http://schemas.microsoft.com/office/drawing/2014/main" id="{592B8701-0227-6B69-78EA-6FCA35ABFAD7}"/>
              </a:ext>
            </a:extLst>
          </p:cNvPr>
          <p:cNvSpPr/>
          <p:nvPr/>
        </p:nvSpPr>
        <p:spPr>
          <a:xfrm>
            <a:off x="210123" y="3440342"/>
            <a:ext cx="4649909" cy="1308192"/>
          </a:xfrm>
          <a:prstGeom prst="roundRect">
            <a:avLst>
              <a:gd name="adj" fmla="val 610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...e as da </a:t>
            </a:r>
            <a:r>
              <a:rPr lang="pt-BR" sz="25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ESQUERDA</a:t>
            </a:r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aos veículos em </a:t>
            </a:r>
            <a:r>
              <a:rPr lang="pt-BR" sz="25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ultrapassagem</a:t>
            </a:r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 </a:t>
            </a:r>
            <a:r>
              <a:rPr lang="pt-BR" sz="25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maior velocidade</a:t>
            </a:r>
            <a:r>
              <a:rPr lang="pt-BR" sz="25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pt-BR" sz="2500" i="1" dirty="0">
              <a:solidFill>
                <a:schemeClr val="tx1"/>
              </a:solidFill>
            </a:endParaRPr>
          </a:p>
        </p:txBody>
      </p:sp>
      <p:pic>
        <p:nvPicPr>
          <p:cNvPr id="12" name="Imagem 2" descr="Ícone&#10;&#10;Descrição gerada automaticamente">
            <a:extLst>
              <a:ext uri="{FF2B5EF4-FFF2-40B4-BE49-F238E27FC236}">
                <a16:creationId xmlns:a16="http://schemas.microsoft.com/office/drawing/2014/main" id="{601F12AF-E029-50CC-8C6C-C2E8506E421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14"/>
          <a:stretch/>
        </p:blipFill>
        <p:spPr>
          <a:xfrm rot="16200000">
            <a:off x="5993856" y="1236509"/>
            <a:ext cx="869071" cy="4767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10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10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Retângulo de cantos arredondados 7"/>
          <p:cNvSpPr/>
          <p:nvPr/>
        </p:nvSpPr>
        <p:spPr>
          <a:xfrm>
            <a:off x="90000" y="1152000"/>
            <a:ext cx="4796979" cy="39600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b="1" i="1" dirty="0">
                <a:latin typeface="Calibri" pitchFamily="34" charset="0"/>
                <a:cs typeface="Calibri" pitchFamily="34" charset="0"/>
              </a:rPr>
              <a:t>Trânsito sobre calçadas e passeios:</a:t>
            </a:r>
          </a:p>
        </p:txBody>
      </p:sp>
      <p:grpSp>
        <p:nvGrpSpPr>
          <p:cNvPr id="14" name="Grupo 13"/>
          <p:cNvGrpSpPr/>
          <p:nvPr/>
        </p:nvGrpSpPr>
        <p:grpSpPr>
          <a:xfrm>
            <a:off x="214282" y="1785932"/>
            <a:ext cx="8715436" cy="2928958"/>
            <a:chOff x="214282" y="2000246"/>
            <a:chExt cx="8286808" cy="2767019"/>
          </a:xfrm>
        </p:grpSpPr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48728" y="3186529"/>
              <a:ext cx="3850839" cy="1580736"/>
            </a:xfrm>
            <a:prstGeom prst="rect">
              <a:avLst/>
            </a:prstGeom>
            <a:ln>
              <a:noFill/>
            </a:ln>
            <a:effectLst>
              <a:softEdge rad="0"/>
            </a:effectLst>
          </p:spPr>
        </p:pic>
        <p:sp>
          <p:nvSpPr>
            <p:cNvPr id="11" name="Retângulo 10"/>
            <p:cNvSpPr/>
            <p:nvPr/>
          </p:nvSpPr>
          <p:spPr>
            <a:xfrm>
              <a:off x="214282" y="2000246"/>
              <a:ext cx="8286808" cy="107157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just"/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►O trânsito de veículos </a:t>
              </a:r>
              <a:r>
                <a:rPr lang="pt-BR" sz="2200" i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sobre calçadas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e passeios só poderá ocorrer para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entrar ou sair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de </a:t>
              </a:r>
              <a:r>
                <a:rPr lang="pt-BR" sz="22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garagens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e </a:t>
              </a:r>
              <a:r>
                <a:rPr lang="pt-BR" sz="22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áreas especiais de estacionamento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.</a:t>
              </a:r>
              <a:endParaRPr lang="pt-BR" sz="2200" i="1" dirty="0"/>
            </a:p>
          </p:txBody>
        </p:sp>
        <p:sp>
          <p:nvSpPr>
            <p:cNvPr id="13" name="Seta para a direita 12"/>
            <p:cNvSpPr/>
            <p:nvPr/>
          </p:nvSpPr>
          <p:spPr>
            <a:xfrm>
              <a:off x="1230809" y="3571882"/>
              <a:ext cx="1357322" cy="857256"/>
            </a:xfrm>
            <a:prstGeom prst="rightArrow">
              <a:avLst/>
            </a:prstGeom>
            <a:solidFill>
              <a:srgbClr val="FFFF00">
                <a:alpha val="50000"/>
              </a:srgbClr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pic>
        <p:nvPicPr>
          <p:cNvPr id="16" name="Imagem 1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PERCURSO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 descr="BASE - Instrutor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31" name="Grupo 30"/>
          <p:cNvGrpSpPr/>
          <p:nvPr/>
        </p:nvGrpSpPr>
        <p:grpSpPr>
          <a:xfrm>
            <a:off x="307418" y="1201270"/>
            <a:ext cx="1200159" cy="1291186"/>
            <a:chOff x="307418" y="1201270"/>
            <a:chExt cx="1200159" cy="1291186"/>
          </a:xfrm>
        </p:grpSpPr>
        <p:pic>
          <p:nvPicPr>
            <p:cNvPr id="14" name="Imagem 13" descr="caminhão2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7418" y="1492324"/>
              <a:ext cx="1200159" cy="1000132"/>
            </a:xfrm>
            <a:prstGeom prst="rect">
              <a:avLst/>
            </a:prstGeom>
          </p:spPr>
        </p:pic>
        <p:sp>
          <p:nvSpPr>
            <p:cNvPr id="12" name="CaixaDeTexto 11"/>
            <p:cNvSpPr txBox="1"/>
            <p:nvPr/>
          </p:nvSpPr>
          <p:spPr>
            <a:xfrm>
              <a:off x="367217" y="1201270"/>
              <a:ext cx="10913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MAIORES</a:t>
              </a:r>
            </a:p>
          </p:txBody>
        </p:sp>
      </p:grpSp>
      <p:grpSp>
        <p:nvGrpSpPr>
          <p:cNvPr id="32" name="Grupo 31"/>
          <p:cNvGrpSpPr/>
          <p:nvPr/>
        </p:nvGrpSpPr>
        <p:grpSpPr>
          <a:xfrm>
            <a:off x="2702536" y="1202957"/>
            <a:ext cx="1584880" cy="1147339"/>
            <a:chOff x="2702536" y="1202957"/>
            <a:chExt cx="1584880" cy="1147339"/>
          </a:xfrm>
        </p:grpSpPr>
        <p:pic>
          <p:nvPicPr>
            <p:cNvPr id="15" name="Imagem 14" descr="carro e moto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02536" y="1514259"/>
              <a:ext cx="1584880" cy="836037"/>
            </a:xfrm>
            <a:prstGeom prst="rect">
              <a:avLst/>
            </a:prstGeom>
          </p:spPr>
        </p:pic>
        <p:sp>
          <p:nvSpPr>
            <p:cNvPr id="23" name="CaixaDeTexto 22"/>
            <p:cNvSpPr txBox="1"/>
            <p:nvPr/>
          </p:nvSpPr>
          <p:spPr>
            <a:xfrm>
              <a:off x="2944748" y="1202957"/>
              <a:ext cx="11554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MENORES</a:t>
              </a:r>
            </a:p>
          </p:txBody>
        </p:sp>
      </p:grpSp>
      <p:sp>
        <p:nvSpPr>
          <p:cNvPr id="26" name="Seta para a direita 25"/>
          <p:cNvSpPr/>
          <p:nvPr/>
        </p:nvSpPr>
        <p:spPr>
          <a:xfrm>
            <a:off x="1745651" y="1586547"/>
            <a:ext cx="720080" cy="502469"/>
          </a:xfrm>
          <a:prstGeom prst="rightArrow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33" name="Grupo 32"/>
          <p:cNvGrpSpPr/>
          <p:nvPr/>
        </p:nvGrpSpPr>
        <p:grpSpPr>
          <a:xfrm>
            <a:off x="121703" y="1149155"/>
            <a:ext cx="4258016" cy="1830830"/>
            <a:chOff x="121703" y="1149155"/>
            <a:chExt cx="4258016" cy="1830830"/>
          </a:xfrm>
        </p:grpSpPr>
        <p:sp>
          <p:nvSpPr>
            <p:cNvPr id="25" name="Retângulo de cantos arredondados 24"/>
            <p:cNvSpPr/>
            <p:nvPr/>
          </p:nvSpPr>
          <p:spPr>
            <a:xfrm>
              <a:off x="121703" y="1149155"/>
              <a:ext cx="4258016" cy="1830830"/>
            </a:xfrm>
            <a:prstGeom prst="roundRect">
              <a:avLst>
                <a:gd name="adj" fmla="val 5379"/>
              </a:avLst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7" name="CaixaDeTexto 26"/>
            <p:cNvSpPr txBox="1"/>
            <p:nvPr/>
          </p:nvSpPr>
          <p:spPr>
            <a:xfrm>
              <a:off x="121703" y="2496312"/>
              <a:ext cx="4258016" cy="368394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</a:rPr>
                <a:t>MOTORIZADOS</a:t>
              </a:r>
            </a:p>
          </p:txBody>
        </p:sp>
      </p:grpSp>
      <p:grpSp>
        <p:nvGrpSpPr>
          <p:cNvPr id="34" name="Grupo 33"/>
          <p:cNvGrpSpPr/>
          <p:nvPr/>
        </p:nvGrpSpPr>
        <p:grpSpPr>
          <a:xfrm>
            <a:off x="2195736" y="3107048"/>
            <a:ext cx="3177444" cy="1704378"/>
            <a:chOff x="2195736" y="3107048"/>
            <a:chExt cx="3177444" cy="1704378"/>
          </a:xfrm>
        </p:grpSpPr>
        <p:pic>
          <p:nvPicPr>
            <p:cNvPr id="2" name="Imagem 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699" b="37864"/>
            <a:stretch/>
          </p:blipFill>
          <p:spPr>
            <a:xfrm flipH="1">
              <a:off x="3456384" y="3266612"/>
              <a:ext cx="1475656" cy="936104"/>
            </a:xfrm>
            <a:prstGeom prst="rect">
              <a:avLst/>
            </a:prstGeom>
          </p:spPr>
        </p:pic>
        <p:pic>
          <p:nvPicPr>
            <p:cNvPr id="5" name="Imagem 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519000" y="3328523"/>
              <a:ext cx="936104" cy="878242"/>
            </a:xfrm>
            <a:prstGeom prst="rect">
              <a:avLst/>
            </a:prstGeom>
          </p:spPr>
        </p:pic>
        <p:sp>
          <p:nvSpPr>
            <p:cNvPr id="24" name="Retângulo de cantos arredondados 23"/>
            <p:cNvSpPr/>
            <p:nvPr/>
          </p:nvSpPr>
          <p:spPr>
            <a:xfrm>
              <a:off x="2195736" y="3107048"/>
              <a:ext cx="3177444" cy="1704378"/>
            </a:xfrm>
            <a:prstGeom prst="roundRect">
              <a:avLst>
                <a:gd name="adj" fmla="val 5379"/>
              </a:avLst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9" name="CaixaDeTexto 28"/>
            <p:cNvSpPr txBox="1"/>
            <p:nvPr/>
          </p:nvSpPr>
          <p:spPr>
            <a:xfrm>
              <a:off x="2195736" y="4354912"/>
              <a:ext cx="3177444" cy="369332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</a:rPr>
                <a:t>NÃO MOTORIZADOS</a:t>
              </a:r>
            </a:p>
          </p:txBody>
        </p:sp>
      </p:grpSp>
      <p:sp>
        <p:nvSpPr>
          <p:cNvPr id="35" name="Seta dobrada 34"/>
          <p:cNvSpPr/>
          <p:nvPr/>
        </p:nvSpPr>
        <p:spPr>
          <a:xfrm flipV="1">
            <a:off x="1003521" y="3167058"/>
            <a:ext cx="1008112" cy="1044805"/>
          </a:xfrm>
          <a:prstGeom prst="bentArrow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38" name="Grupo 37"/>
          <p:cNvGrpSpPr/>
          <p:nvPr/>
        </p:nvGrpSpPr>
        <p:grpSpPr>
          <a:xfrm>
            <a:off x="6444208" y="1201270"/>
            <a:ext cx="2376264" cy="3610155"/>
            <a:chOff x="6444208" y="1201270"/>
            <a:chExt cx="2376264" cy="3610155"/>
          </a:xfrm>
        </p:grpSpPr>
        <p:pic>
          <p:nvPicPr>
            <p:cNvPr id="19" name="Imagem 18" descr="Placa Travessia Pedestres.jpg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539892" y="1707654"/>
              <a:ext cx="2160240" cy="2160240"/>
            </a:xfrm>
            <a:prstGeom prst="rect">
              <a:avLst/>
            </a:prstGeom>
          </p:spPr>
        </p:pic>
        <p:sp>
          <p:nvSpPr>
            <p:cNvPr id="36" name="Retângulo de cantos arredondados 35"/>
            <p:cNvSpPr/>
            <p:nvPr/>
          </p:nvSpPr>
          <p:spPr>
            <a:xfrm>
              <a:off x="6444208" y="1201270"/>
              <a:ext cx="2376264" cy="3610155"/>
            </a:xfrm>
            <a:prstGeom prst="roundRect">
              <a:avLst>
                <a:gd name="adj" fmla="val 5379"/>
              </a:avLst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37" name="CaixaDeTexto 36"/>
            <p:cNvSpPr txBox="1"/>
            <p:nvPr/>
          </p:nvSpPr>
          <p:spPr>
            <a:xfrm>
              <a:off x="6444208" y="4244980"/>
              <a:ext cx="2376264" cy="369332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pt-BR" b="1" dirty="0">
                  <a:solidFill>
                    <a:schemeClr val="bg1"/>
                  </a:solidFill>
                </a:rPr>
                <a:t>PEDESTRES</a:t>
              </a:r>
            </a:p>
          </p:txBody>
        </p:sp>
      </p:grpSp>
      <p:sp>
        <p:nvSpPr>
          <p:cNvPr id="39" name="Seta para a direita 38"/>
          <p:cNvSpPr/>
          <p:nvPr/>
        </p:nvSpPr>
        <p:spPr>
          <a:xfrm>
            <a:off x="4751226" y="1829446"/>
            <a:ext cx="720080" cy="502469"/>
          </a:xfrm>
          <a:prstGeom prst="rightArrow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0" name="Seta para a direita 39"/>
          <p:cNvSpPr/>
          <p:nvPr/>
        </p:nvSpPr>
        <p:spPr>
          <a:xfrm>
            <a:off x="5557283" y="3662308"/>
            <a:ext cx="720080" cy="502469"/>
          </a:xfrm>
          <a:prstGeom prst="rightArrow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1" name="Imagem 4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42" name="CaixaDeTexto 4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Responsabilidade Hierárquica</a:t>
            </a:r>
          </a:p>
        </p:txBody>
      </p:sp>
    </p:spTree>
    <p:extLst>
      <p:ext uri="{BB962C8B-B14F-4D97-AF65-F5344CB8AC3E}">
        <p14:creationId xmlns:p14="http://schemas.microsoft.com/office/powerpoint/2010/main" val="82052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5" grpId="0" animBg="1"/>
      <p:bldP spid="39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30FFAE4-B9DD-D21A-5D58-3F7CE92040FD}"/>
              </a:ext>
            </a:extLst>
          </p:cNvPr>
          <p:cNvSpPr txBox="1"/>
          <p:nvPr/>
        </p:nvSpPr>
        <p:spPr>
          <a:xfrm>
            <a:off x="276046" y="1851670"/>
            <a:ext cx="3964514" cy="1994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[...] quando veículos, transitando por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fluxos que se cruzem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se aproximarem de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local não sinalizado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terá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de passagem:</a:t>
            </a:r>
          </a:p>
        </p:txBody>
      </p:sp>
      <p:pic>
        <p:nvPicPr>
          <p:cNvPr id="3" name="Imagem 2" descr="Carro de corrida na rua&#10;&#10;Descrição gerada automaticamente">
            <a:extLst>
              <a:ext uri="{FF2B5EF4-FFF2-40B4-BE49-F238E27FC236}">
                <a16:creationId xmlns:a16="http://schemas.microsoft.com/office/drawing/2014/main" id="{7BD8BBE8-A984-B170-A6BE-1415F99CF0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477808"/>
            <a:ext cx="4431838" cy="2534102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14687B36-AD76-5262-B547-E4DDCB3421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469757"/>
            <a:ext cx="539552" cy="48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478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D5E44-9580-46E9-C3D5-92D8A5DFD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DFB7B1B-E221-E154-656C-F0823399B6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CB9C31F-56AF-D849-4293-1B415F190059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</p:txBody>
      </p:sp>
      <p:pic>
        <p:nvPicPr>
          <p:cNvPr id="8" name="Preferência - Rodovia">
            <a:hlinkClick r:id="" action="ppaction://media"/>
            <a:extLst>
              <a:ext uri="{FF2B5EF4-FFF2-40B4-BE49-F238E27FC236}">
                <a16:creationId xmlns:a16="http://schemas.microsoft.com/office/drawing/2014/main" id="{57AB0ACC-743F-01B1-9FB1-DE493FF4BD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5400000">
            <a:off x="4752000" y="576000"/>
            <a:ext cx="4320000" cy="4320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E4B29DDC-A2AC-A0BF-F535-0BAF500CB97A}"/>
              </a:ext>
            </a:extLst>
          </p:cNvPr>
          <p:cNvSpPr txBox="1"/>
          <p:nvPr/>
        </p:nvSpPr>
        <p:spPr>
          <a:xfrm>
            <a:off x="214282" y="1931228"/>
            <a:ext cx="3853662" cy="1994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pt-BR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1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No caso de apenas um fluxo ser proveniente de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RODOVIA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será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daquele que estiver circulando por ela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11EC48B-086F-2F6C-6A39-DC8ED291C8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469757"/>
            <a:ext cx="539552" cy="48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30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FACA6-4E9E-F204-6FF0-AC06BE5BE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53757308-C565-C60D-57AB-A090D083282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A91D11BE-9708-6CB6-8A8D-3C0474DA05C7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58B0EE89-9502-01E8-7DA0-F02DD2A2A14B}"/>
              </a:ext>
            </a:extLst>
          </p:cNvPr>
          <p:cNvSpPr txBox="1"/>
          <p:nvPr/>
        </p:nvSpPr>
        <p:spPr>
          <a:xfrm>
            <a:off x="214282" y="1931228"/>
            <a:ext cx="3853662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pt-BR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No caso de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ROTATÓRIA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será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daquele que estiver circulando por ela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2" name="Preferência - 2 Rotatória">
            <a:hlinkClick r:id="" action="ppaction://media"/>
            <a:extLst>
              <a:ext uri="{FF2B5EF4-FFF2-40B4-BE49-F238E27FC236}">
                <a16:creationId xmlns:a16="http://schemas.microsoft.com/office/drawing/2014/main" id="{F3CCA5BF-21B6-6C93-A33E-B1CFB89824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C1C4FDF4-EB32-4966-9B9D-7D5E11AA16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469757"/>
            <a:ext cx="539552" cy="48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1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DA7C4E-7857-8B27-5A79-C60F810E5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5465591-0B62-E754-A3F1-E1B29CC527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795A5FF-9796-E6CA-772D-79A2A66301E5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201C4AA4-DADD-288A-4934-2191387FD605}"/>
              </a:ext>
            </a:extLst>
          </p:cNvPr>
          <p:cNvSpPr txBox="1"/>
          <p:nvPr/>
        </p:nvSpPr>
        <p:spPr>
          <a:xfrm>
            <a:off x="214282" y="1931228"/>
            <a:ext cx="3853662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pt-BR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3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Nos </a:t>
            </a:r>
            <a:r>
              <a:rPr lang="pt-BR" sz="2200" i="1" dirty="0"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demais casos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será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daquele que se aproximar pela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do condutor.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E37919C2-25A7-52DE-21A9-83767D9A4B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469757"/>
            <a:ext cx="539552" cy="486998"/>
          </a:xfrm>
          <a:prstGeom prst="rect">
            <a:avLst/>
          </a:prstGeom>
        </p:spPr>
      </p:pic>
      <p:pic>
        <p:nvPicPr>
          <p:cNvPr id="3" name="Preferência - Carro do Lado Esquerdo">
            <a:hlinkClick r:id="" action="ppaction://media"/>
            <a:extLst>
              <a:ext uri="{FF2B5EF4-FFF2-40B4-BE49-F238E27FC236}">
                <a16:creationId xmlns:a16="http://schemas.microsoft.com/office/drawing/2014/main" id="{543F1547-BEA3-702C-3571-7D8C8BDD38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3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30619-A732-C783-637A-399374A21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2FD4E8A2-85D5-1CC8-0550-1C88F4B2EC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32686505-CB1D-D95F-C059-84BD6B8A5182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E1615BEE-F34D-EED6-2130-6F02169118C9}"/>
              </a:ext>
            </a:extLst>
          </p:cNvPr>
          <p:cNvSpPr txBox="1"/>
          <p:nvPr/>
        </p:nvSpPr>
        <p:spPr>
          <a:xfrm>
            <a:off x="214282" y="1931228"/>
            <a:ext cx="3997678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b="1" i="1" dirty="0">
                <a:solidFill>
                  <a:schemeClr val="bg1"/>
                </a:solidFill>
                <a:highlight>
                  <a:srgbClr val="FF0000"/>
                </a:highlight>
                <a:latin typeface="Calibri" pitchFamily="34" charset="0"/>
                <a:cs typeface="Calibri" pitchFamily="34" charset="0"/>
              </a:rPr>
              <a:t> ATENÇÃO   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Os veículos que se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deslocam sobre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TRILHOS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terão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de passagem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sobre os demais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3" name="Preferência - Trem">
            <a:hlinkClick r:id="" action="ppaction://media"/>
            <a:extLst>
              <a:ext uri="{FF2B5EF4-FFF2-40B4-BE49-F238E27FC236}">
                <a16:creationId xmlns:a16="http://schemas.microsoft.com/office/drawing/2014/main" id="{9E7B00C3-0A2A-9E53-9DAE-4240433BCA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15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 descr="BASE - Instruto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13" name="Grupo 12"/>
          <p:cNvGrpSpPr/>
          <p:nvPr/>
        </p:nvGrpSpPr>
        <p:grpSpPr>
          <a:xfrm>
            <a:off x="309278" y="1603944"/>
            <a:ext cx="2174490" cy="1615878"/>
            <a:chOff x="571472" y="1357304"/>
            <a:chExt cx="2170449" cy="1669610"/>
          </a:xfrm>
        </p:grpSpPr>
        <p:pic>
          <p:nvPicPr>
            <p:cNvPr id="19" name="Imagem 18"/>
            <p:cNvPicPr preferRelativeResize="0"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1921" y="1765427"/>
              <a:ext cx="2160000" cy="125847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Retângulo 20"/>
            <p:cNvSpPr/>
            <p:nvPr/>
          </p:nvSpPr>
          <p:spPr>
            <a:xfrm>
              <a:off x="571472" y="1357304"/>
              <a:ext cx="2160000" cy="166961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t"/>
            <a:lstStyle/>
            <a:p>
              <a:pPr algn="ctr"/>
              <a:r>
                <a:rPr lang="pt-BR" sz="2400" b="1" dirty="0">
                  <a:latin typeface="Calibri" pitchFamily="34" charset="0"/>
                  <a:cs typeface="Calibri" pitchFamily="34" charset="0"/>
                </a:rPr>
                <a:t>RODOVIA</a:t>
              </a:r>
            </a:p>
          </p:txBody>
        </p:sp>
      </p:grpSp>
      <p:grpSp>
        <p:nvGrpSpPr>
          <p:cNvPr id="22" name="Grupo 21"/>
          <p:cNvGrpSpPr/>
          <p:nvPr/>
        </p:nvGrpSpPr>
        <p:grpSpPr>
          <a:xfrm>
            <a:off x="3483373" y="1603944"/>
            <a:ext cx="2174489" cy="1615878"/>
            <a:chOff x="3357554" y="1357304"/>
            <a:chExt cx="2160000" cy="1688628"/>
          </a:xfrm>
        </p:grpSpPr>
        <p:pic>
          <p:nvPicPr>
            <p:cNvPr id="23" name="Imagem 22"/>
            <p:cNvPicPr preferRelativeResize="0">
              <a:picLocks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357602" y="1785932"/>
              <a:ext cx="2159903" cy="1260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" name="Retângulo 23"/>
            <p:cNvSpPr/>
            <p:nvPr/>
          </p:nvSpPr>
          <p:spPr>
            <a:xfrm>
              <a:off x="3357554" y="1357304"/>
              <a:ext cx="2160000" cy="166961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t"/>
            <a:lstStyle/>
            <a:p>
              <a:pPr algn="ctr"/>
              <a:r>
                <a:rPr lang="pt-BR" sz="2400" b="1" dirty="0">
                  <a:latin typeface="Calibri" pitchFamily="34" charset="0"/>
                  <a:cs typeface="Calibri" pitchFamily="34" charset="0"/>
                </a:rPr>
                <a:t>ROTATÓRIA</a:t>
              </a:r>
            </a:p>
          </p:txBody>
        </p:sp>
      </p:grpSp>
      <p:grpSp>
        <p:nvGrpSpPr>
          <p:cNvPr id="25" name="Grupo 24"/>
          <p:cNvGrpSpPr/>
          <p:nvPr/>
        </p:nvGrpSpPr>
        <p:grpSpPr>
          <a:xfrm>
            <a:off x="6573974" y="1603944"/>
            <a:ext cx="2174490" cy="1615878"/>
            <a:chOff x="6215074" y="1357304"/>
            <a:chExt cx="2160000" cy="1669610"/>
          </a:xfrm>
        </p:grpSpPr>
        <p:pic>
          <p:nvPicPr>
            <p:cNvPr id="26" name="Imagem 25"/>
            <p:cNvPicPr preferRelativeResize="0">
              <a:picLocks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215074" y="1765043"/>
              <a:ext cx="2160000" cy="125924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7" name="Retângulo 26"/>
            <p:cNvSpPr/>
            <p:nvPr/>
          </p:nvSpPr>
          <p:spPr>
            <a:xfrm>
              <a:off x="6215074" y="1357304"/>
              <a:ext cx="2160000" cy="1669610"/>
            </a:xfrm>
            <a:prstGeom prst="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t"/>
            <a:lstStyle/>
            <a:p>
              <a:pPr algn="ctr"/>
              <a:r>
                <a:rPr lang="pt-BR" sz="2400" b="1" dirty="0">
                  <a:latin typeface="Calibri" pitchFamily="34" charset="0"/>
                  <a:cs typeface="Calibri" pitchFamily="34" charset="0"/>
                </a:rPr>
                <a:t>DIREITA</a:t>
              </a:r>
            </a:p>
          </p:txBody>
        </p:sp>
      </p:grpSp>
      <p:pic>
        <p:nvPicPr>
          <p:cNvPr id="18" name="Imagem 1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5"/>
            <a:ext cx="3296759" cy="791213"/>
          </a:xfrm>
          <a:prstGeom prst="rect">
            <a:avLst/>
          </a:prstGeom>
        </p:spPr>
      </p:pic>
      <p:sp>
        <p:nvSpPr>
          <p:cNvPr id="20" name="CaixaDeTexto 19"/>
          <p:cNvSpPr txBox="1"/>
          <p:nvPr/>
        </p:nvSpPr>
        <p:spPr>
          <a:xfrm>
            <a:off x="214282" y="577298"/>
            <a:ext cx="30786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Regras de PREFERÊNCIA</a:t>
            </a:r>
          </a:p>
          <a:p>
            <a:r>
              <a:rPr lang="pt-BR" sz="2200" i="1" dirty="0"/>
              <a:t>Resumo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4999CBA5-2D43-57C5-69E2-6176FFFBF2ED}"/>
              </a:ext>
            </a:extLst>
          </p:cNvPr>
          <p:cNvSpPr/>
          <p:nvPr/>
        </p:nvSpPr>
        <p:spPr>
          <a:xfrm>
            <a:off x="0" y="3405895"/>
            <a:ext cx="9144000" cy="1470111"/>
          </a:xfrm>
          <a:prstGeom prst="rect">
            <a:avLst/>
          </a:prstGeom>
          <a:solidFill>
            <a:srgbClr val="FFFF00">
              <a:alpha val="3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5" name="Grupo 30"/>
          <p:cNvGrpSpPr/>
          <p:nvPr/>
        </p:nvGrpSpPr>
        <p:grpSpPr>
          <a:xfrm>
            <a:off x="2571736" y="3581416"/>
            <a:ext cx="6286544" cy="1260000"/>
            <a:chOff x="2571736" y="3429006"/>
            <a:chExt cx="6286544" cy="1260000"/>
          </a:xfrm>
          <a:solidFill>
            <a:srgbClr val="FFFF00">
              <a:alpha val="20000"/>
            </a:srgbClr>
          </a:solidFill>
        </p:grpSpPr>
        <p:sp>
          <p:nvSpPr>
            <p:cNvPr id="6" name="Retângulo 5"/>
            <p:cNvSpPr/>
            <p:nvPr/>
          </p:nvSpPr>
          <p:spPr>
            <a:xfrm>
              <a:off x="3143240" y="3429006"/>
              <a:ext cx="5715040" cy="1260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pt-BR" sz="22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Os veículos que se </a:t>
              </a:r>
              <a:r>
                <a:rPr lang="pt-BR" sz="2200" b="1" i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deslocam sobre trilhos</a:t>
              </a:r>
              <a:r>
                <a:rPr lang="pt-BR" sz="22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 terão </a:t>
              </a:r>
              <a:r>
                <a:rPr lang="pt-BR" sz="2200" b="1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preferência</a:t>
              </a:r>
              <a:r>
                <a:rPr lang="pt-BR" sz="22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 em relação aos demais. </a:t>
              </a:r>
              <a:r>
                <a:rPr lang="pt-BR" sz="1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CTB, art. 29 XII</a:t>
              </a:r>
              <a:endParaRPr lang="pt-BR" sz="1000" i="1" dirty="0">
                <a:solidFill>
                  <a:schemeClr val="tx1"/>
                </a:solidFill>
              </a:endParaRPr>
            </a:p>
          </p:txBody>
        </p:sp>
        <p:sp>
          <p:nvSpPr>
            <p:cNvPr id="7" name="Seta para a direita 32"/>
            <p:cNvSpPr/>
            <p:nvPr/>
          </p:nvSpPr>
          <p:spPr>
            <a:xfrm>
              <a:off x="2571736" y="3786196"/>
              <a:ext cx="500066" cy="571504"/>
            </a:xfrm>
            <a:prstGeom prst="rightArrow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pt-BR" sz="2200" i="1">
                <a:solidFill>
                  <a:schemeClr val="tx1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pic>
        <p:nvPicPr>
          <p:cNvPr id="8" name="Imagem 7"/>
          <p:cNvPicPr preferRelativeResize="0">
            <a:picLocks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9921" y="3402419"/>
            <a:ext cx="1983332" cy="1476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Elipse 1">
            <a:extLst>
              <a:ext uri="{FF2B5EF4-FFF2-40B4-BE49-F238E27FC236}">
                <a16:creationId xmlns:a16="http://schemas.microsoft.com/office/drawing/2014/main" id="{C4AFFA52-8FA0-5CFC-F63A-6D4D5842F71A}"/>
              </a:ext>
            </a:extLst>
          </p:cNvPr>
          <p:cNvSpPr/>
          <p:nvPr/>
        </p:nvSpPr>
        <p:spPr>
          <a:xfrm>
            <a:off x="159862" y="1464332"/>
            <a:ext cx="360000" cy="360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1</a:t>
            </a:r>
          </a:p>
        </p:txBody>
      </p:sp>
      <p:sp>
        <p:nvSpPr>
          <p:cNvPr id="3" name="Elipse 2">
            <a:extLst>
              <a:ext uri="{FF2B5EF4-FFF2-40B4-BE49-F238E27FC236}">
                <a16:creationId xmlns:a16="http://schemas.microsoft.com/office/drawing/2014/main" id="{E82F7B0E-ABFE-35C5-DC0B-B4EDA5F0A5BC}"/>
              </a:ext>
            </a:extLst>
          </p:cNvPr>
          <p:cNvSpPr/>
          <p:nvPr/>
        </p:nvSpPr>
        <p:spPr>
          <a:xfrm>
            <a:off x="3292905" y="1449834"/>
            <a:ext cx="360000" cy="360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</a:t>
            </a:r>
          </a:p>
        </p:txBody>
      </p:sp>
      <p:sp>
        <p:nvSpPr>
          <p:cNvPr id="9" name="Elipse 8">
            <a:extLst>
              <a:ext uri="{FF2B5EF4-FFF2-40B4-BE49-F238E27FC236}">
                <a16:creationId xmlns:a16="http://schemas.microsoft.com/office/drawing/2014/main" id="{ACBE8147-7420-677B-EDBB-B62A16706764}"/>
              </a:ext>
            </a:extLst>
          </p:cNvPr>
          <p:cNvSpPr/>
          <p:nvPr/>
        </p:nvSpPr>
        <p:spPr>
          <a:xfrm>
            <a:off x="6444248" y="1432322"/>
            <a:ext cx="360000" cy="360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3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48551-26F8-76A9-BA4C-2EAAF45CF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39376169-E3CF-0329-6D3A-05D02D60BBC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923FF5C7-D7DC-52CE-DFB2-D07CC04FD628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EA693353-8102-BC35-A51F-5AA4EE885555}"/>
              </a:ext>
            </a:extLst>
          </p:cNvPr>
          <p:cNvSpPr txBox="1"/>
          <p:nvPr/>
        </p:nvSpPr>
        <p:spPr>
          <a:xfrm>
            <a:off x="214282" y="1931228"/>
            <a:ext cx="4431838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Os veículos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precedidos de batedores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terão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prioridade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de passagem, respeitadas as demais normas de circulação.</a:t>
            </a:r>
          </a:p>
        </p:txBody>
      </p:sp>
      <p:pic>
        <p:nvPicPr>
          <p:cNvPr id="4" name="Prioridade - Batedores">
            <a:hlinkClick r:id="" action="ppaction://media"/>
            <a:extLst>
              <a:ext uri="{FF2B5EF4-FFF2-40B4-BE49-F238E27FC236}">
                <a16:creationId xmlns:a16="http://schemas.microsoft.com/office/drawing/2014/main" id="{1BB1AC89-7374-559E-7189-60A969E210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61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88F99-B91D-2715-4E31-CCEB2F5AE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DF102764-4D2C-5315-55C6-9BCB55DE09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F80B5A8-BA31-39F9-CFEF-C5D2137C63B2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21AFC9D-80DB-6352-F565-7F128E617BF7}"/>
              </a:ext>
            </a:extLst>
          </p:cNvPr>
          <p:cNvSpPr txBox="1"/>
          <p:nvPr/>
        </p:nvSpPr>
        <p:spPr>
          <a:xfrm>
            <a:off x="98830" y="1059582"/>
            <a:ext cx="8964488" cy="3533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Os veículos de </a:t>
            </a:r>
            <a:r>
              <a:rPr lang="pt-BR" sz="22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urgência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</a:t>
            </a:r>
            <a:r>
              <a:rPr lang="pt-BR" sz="22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policiamento ostensivo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e </a:t>
            </a:r>
            <a:r>
              <a:rPr lang="pt-BR" sz="22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ordem pública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têm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prioridade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no trânsito e gozam de livre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circulação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estacionamento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e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parada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: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Socorro de incêndio e salvamento,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Polícia,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Fiscalização e operação de trânsito,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Ambulâncias,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Defesa civil,</a:t>
            </a:r>
          </a:p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→ Carceragem</a:t>
            </a:r>
          </a:p>
        </p:txBody>
      </p:sp>
      <p:pic>
        <p:nvPicPr>
          <p:cNvPr id="4" name="Imagem 3" descr="Carro de corrida na frente de um caminhão&#10;&#10;O conteúdo gerado por IA pode estar incorreto.">
            <a:extLst>
              <a:ext uri="{FF2B5EF4-FFF2-40B4-BE49-F238E27FC236}">
                <a16:creationId xmlns:a16="http://schemas.microsoft.com/office/drawing/2014/main" id="{4AA59411-F119-6033-D302-5948AE6833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32" y="2067694"/>
            <a:ext cx="4073649" cy="2715766"/>
          </a:xfrm>
          <a:prstGeom prst="rect">
            <a:avLst/>
          </a:prstGeom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85632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FE8DF-616D-BEB4-D2A3-E9B04DABF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1026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27FD59C8-C7E3-C5DA-C6E9-FCF34DC94E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955CCF94-7ADE-B88E-21FF-8506EEDA4338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A258B00-DE5A-D911-5CF9-041C4C0A15FB}"/>
              </a:ext>
            </a:extLst>
          </p:cNvPr>
          <p:cNvSpPr txBox="1"/>
          <p:nvPr/>
        </p:nvSpPr>
        <p:spPr>
          <a:xfrm>
            <a:off x="214282" y="1800605"/>
            <a:ext cx="4608512" cy="1994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Os veículos prestadores de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serviço de UTILIDADE PÚBLICA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quando em atendimento na via, gozam de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livre PARADA e ESTACIONAMENTO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no local da prestação de serviço [...].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65E3193-93D0-C052-05EB-0B371A6D84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2" r="10262"/>
          <a:stretch/>
        </p:blipFill>
        <p:spPr bwMode="auto">
          <a:xfrm>
            <a:off x="5076056" y="1347614"/>
            <a:ext cx="3760588" cy="3148426"/>
          </a:xfrm>
          <a:prstGeom prst="rect">
            <a:avLst/>
          </a:prstGeom>
          <a:noFill/>
          <a:effectLst>
            <a:softEdge rad="38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837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9" name="Grupo 28"/>
          <p:cNvGrpSpPr/>
          <p:nvPr/>
        </p:nvGrpSpPr>
        <p:grpSpPr>
          <a:xfrm>
            <a:off x="357158" y="1142990"/>
            <a:ext cx="8429684" cy="1143008"/>
            <a:chOff x="214282" y="1285866"/>
            <a:chExt cx="8429684" cy="1143008"/>
          </a:xfrm>
        </p:grpSpPr>
        <p:sp>
          <p:nvSpPr>
            <p:cNvPr id="13" name="Retângulo 12"/>
            <p:cNvSpPr/>
            <p:nvPr/>
          </p:nvSpPr>
          <p:spPr>
            <a:xfrm>
              <a:off x="214282" y="1285866"/>
              <a:ext cx="8429684" cy="1143008"/>
            </a:xfrm>
            <a:prstGeom prst="rect">
              <a:avLst/>
            </a:prstGeom>
            <a:solidFill>
              <a:srgbClr val="006600">
                <a:alpha val="20000"/>
              </a:srgbClr>
            </a:solidFill>
            <a:ln w="25400">
              <a:solidFill>
                <a:srgbClr val="00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9" name="Imagem 8" descr="preferencia cruzamento 2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5720" y="1358780"/>
              <a:ext cx="2428892" cy="99865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" name="Retângulo 15"/>
            <p:cNvSpPr/>
            <p:nvPr/>
          </p:nvSpPr>
          <p:spPr>
            <a:xfrm>
              <a:off x="2857488" y="1357304"/>
              <a:ext cx="5643602" cy="285752"/>
            </a:xfrm>
            <a:prstGeom prst="rect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b="1" dirty="0">
                  <a:latin typeface="Calibri" pitchFamily="34" charset="0"/>
                  <a:cs typeface="Calibri" pitchFamily="34" charset="0"/>
                </a:rPr>
                <a:t>Precedidos de Batedores</a:t>
              </a:r>
            </a:p>
          </p:txBody>
        </p:sp>
      </p:grpSp>
      <p:grpSp>
        <p:nvGrpSpPr>
          <p:cNvPr id="30" name="Grupo 29"/>
          <p:cNvGrpSpPr/>
          <p:nvPr/>
        </p:nvGrpSpPr>
        <p:grpSpPr>
          <a:xfrm>
            <a:off x="357158" y="2479046"/>
            <a:ext cx="8429684" cy="1143008"/>
            <a:chOff x="214282" y="2500312"/>
            <a:chExt cx="8429684" cy="1143008"/>
          </a:xfrm>
        </p:grpSpPr>
        <p:sp>
          <p:nvSpPr>
            <p:cNvPr id="14" name="Retângulo 13"/>
            <p:cNvSpPr/>
            <p:nvPr/>
          </p:nvSpPr>
          <p:spPr>
            <a:xfrm>
              <a:off x="214282" y="2500312"/>
              <a:ext cx="8429684" cy="1143008"/>
            </a:xfrm>
            <a:prstGeom prst="rect">
              <a:avLst/>
            </a:prstGeom>
            <a:solidFill>
              <a:schemeClr val="tx2">
                <a:alpha val="20000"/>
              </a:schemeClr>
            </a:solidFill>
            <a:ln w="2540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0" name="Imagem 9" descr="serviço de utilidade pública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5720" y="2571750"/>
              <a:ext cx="2428892" cy="10228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Retângulo 16"/>
            <p:cNvSpPr/>
            <p:nvPr/>
          </p:nvSpPr>
          <p:spPr>
            <a:xfrm>
              <a:off x="2857488" y="2571750"/>
              <a:ext cx="5643602" cy="285752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b="1" dirty="0">
                  <a:latin typeface="Calibri" pitchFamily="34" charset="0"/>
                  <a:cs typeface="Calibri" pitchFamily="34" charset="0"/>
                </a:rPr>
                <a:t>Prestadores de Serviços de utilidade Pública</a:t>
              </a:r>
            </a:p>
          </p:txBody>
        </p:sp>
      </p:grpSp>
      <p:grpSp>
        <p:nvGrpSpPr>
          <p:cNvPr id="31" name="Grupo 30"/>
          <p:cNvGrpSpPr/>
          <p:nvPr/>
        </p:nvGrpSpPr>
        <p:grpSpPr>
          <a:xfrm>
            <a:off x="357158" y="3786196"/>
            <a:ext cx="8429684" cy="1071570"/>
            <a:chOff x="214282" y="3714758"/>
            <a:chExt cx="8429684" cy="1071570"/>
          </a:xfrm>
        </p:grpSpPr>
        <p:sp>
          <p:nvSpPr>
            <p:cNvPr id="15" name="Retângulo 14"/>
            <p:cNvSpPr/>
            <p:nvPr/>
          </p:nvSpPr>
          <p:spPr>
            <a:xfrm>
              <a:off x="214282" y="3714758"/>
              <a:ext cx="8429684" cy="1071570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 w="2540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11" name="Imagem 10" descr="bombeiro 2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5720" y="3759116"/>
              <a:ext cx="2286016" cy="96678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Retângulo 17"/>
            <p:cNvSpPr/>
            <p:nvPr/>
          </p:nvSpPr>
          <p:spPr>
            <a:xfrm>
              <a:off x="2857488" y="3786196"/>
              <a:ext cx="5643602" cy="285752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b="1" dirty="0">
                  <a:latin typeface="Calibri" pitchFamily="34" charset="0"/>
                  <a:cs typeface="Calibri" pitchFamily="34" charset="0"/>
                </a:rPr>
                <a:t>Urgência, Policiamento ostensivo e Ordem pública</a:t>
              </a:r>
            </a:p>
          </p:txBody>
        </p:sp>
      </p:grpSp>
      <p:grpSp>
        <p:nvGrpSpPr>
          <p:cNvPr id="26" name="Grupo 25"/>
          <p:cNvGrpSpPr/>
          <p:nvPr/>
        </p:nvGrpSpPr>
        <p:grpSpPr>
          <a:xfrm>
            <a:off x="3000364" y="1643056"/>
            <a:ext cx="5558538" cy="430887"/>
            <a:chOff x="2857488" y="1846737"/>
            <a:chExt cx="5558538" cy="430887"/>
          </a:xfrm>
        </p:grpSpPr>
        <p:sp>
          <p:nvSpPr>
            <p:cNvPr id="20" name="Seta para a direita 19"/>
            <p:cNvSpPr/>
            <p:nvPr/>
          </p:nvSpPr>
          <p:spPr>
            <a:xfrm>
              <a:off x="2857488" y="1928808"/>
              <a:ext cx="357190" cy="285752"/>
            </a:xfrm>
            <a:prstGeom prst="rightArrow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3" name="CaixaDeTexto 22"/>
            <p:cNvSpPr txBox="1"/>
            <p:nvPr/>
          </p:nvSpPr>
          <p:spPr>
            <a:xfrm>
              <a:off x="3272490" y="1846737"/>
              <a:ext cx="5143536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200" i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Livre </a:t>
              </a:r>
              <a:r>
                <a:rPr lang="pt-BR" sz="2200" b="1" i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Passagem</a:t>
              </a:r>
            </a:p>
          </p:txBody>
        </p:sp>
      </p:grpSp>
      <p:grpSp>
        <p:nvGrpSpPr>
          <p:cNvPr id="27" name="Grupo 26"/>
          <p:cNvGrpSpPr/>
          <p:nvPr/>
        </p:nvGrpSpPr>
        <p:grpSpPr>
          <a:xfrm>
            <a:off x="3000364" y="2968479"/>
            <a:ext cx="5572164" cy="430887"/>
            <a:chOff x="2857488" y="2989745"/>
            <a:chExt cx="5572164" cy="430887"/>
          </a:xfrm>
        </p:grpSpPr>
        <p:sp>
          <p:nvSpPr>
            <p:cNvPr id="21" name="Seta para a direita 20"/>
            <p:cNvSpPr/>
            <p:nvPr/>
          </p:nvSpPr>
          <p:spPr>
            <a:xfrm>
              <a:off x="2857488" y="3071816"/>
              <a:ext cx="357190" cy="285752"/>
            </a:xfrm>
            <a:prstGeom prst="rightArrow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4" name="CaixaDeTexto 23"/>
            <p:cNvSpPr txBox="1"/>
            <p:nvPr/>
          </p:nvSpPr>
          <p:spPr>
            <a:xfrm>
              <a:off x="3286116" y="2989745"/>
              <a:ext cx="5143536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200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Livre </a:t>
              </a:r>
              <a:r>
                <a:rPr lang="pt-BR" sz="2200" b="1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Parada</a:t>
              </a:r>
              <a:r>
                <a:rPr lang="pt-BR" sz="2200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 e </a:t>
              </a:r>
              <a:r>
                <a:rPr lang="pt-BR" sz="2200" b="1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Estacionamento</a:t>
              </a:r>
            </a:p>
          </p:txBody>
        </p:sp>
      </p:grpSp>
      <p:grpSp>
        <p:nvGrpSpPr>
          <p:cNvPr id="28" name="Grupo 27"/>
          <p:cNvGrpSpPr/>
          <p:nvPr/>
        </p:nvGrpSpPr>
        <p:grpSpPr>
          <a:xfrm>
            <a:off x="3000364" y="4155926"/>
            <a:ext cx="5572164" cy="430887"/>
            <a:chOff x="2857488" y="4180666"/>
            <a:chExt cx="5572164" cy="430887"/>
          </a:xfrm>
        </p:grpSpPr>
        <p:sp>
          <p:nvSpPr>
            <p:cNvPr id="22" name="Seta para a direita 21"/>
            <p:cNvSpPr/>
            <p:nvPr/>
          </p:nvSpPr>
          <p:spPr>
            <a:xfrm>
              <a:off x="2857488" y="4286262"/>
              <a:ext cx="357190" cy="285752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5" name="CaixaDeTexto 24"/>
            <p:cNvSpPr txBox="1"/>
            <p:nvPr/>
          </p:nvSpPr>
          <p:spPr>
            <a:xfrm>
              <a:off x="3286116" y="4180666"/>
              <a:ext cx="5143536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200" i="1" dirty="0">
                  <a:solidFill>
                    <a:srgbClr val="C00000"/>
                  </a:solidFill>
                  <a:latin typeface="Calibri" pitchFamily="34" charset="0"/>
                  <a:cs typeface="Calibri" pitchFamily="34" charset="0"/>
                </a:rPr>
                <a:t>Livre </a:t>
              </a:r>
              <a:r>
                <a:rPr lang="pt-BR" sz="2200" b="1" i="1" dirty="0">
                  <a:solidFill>
                    <a:srgbClr val="C00000"/>
                  </a:solidFill>
                  <a:latin typeface="Calibri" pitchFamily="34" charset="0"/>
                  <a:cs typeface="Calibri" pitchFamily="34" charset="0"/>
                </a:rPr>
                <a:t>Passagem, Parada</a:t>
              </a:r>
              <a:r>
                <a:rPr lang="pt-BR" sz="2200" i="1" dirty="0">
                  <a:solidFill>
                    <a:srgbClr val="C00000"/>
                  </a:solidFill>
                  <a:latin typeface="Calibri" pitchFamily="34" charset="0"/>
                  <a:cs typeface="Calibri" pitchFamily="34" charset="0"/>
                </a:rPr>
                <a:t> e </a:t>
              </a:r>
              <a:r>
                <a:rPr lang="pt-BR" sz="2200" b="1" i="1" dirty="0">
                  <a:solidFill>
                    <a:srgbClr val="C00000"/>
                  </a:solidFill>
                  <a:latin typeface="Calibri" pitchFamily="34" charset="0"/>
                  <a:cs typeface="Calibri" pitchFamily="34" charset="0"/>
                </a:rPr>
                <a:t>Estacionamento</a:t>
              </a:r>
            </a:p>
          </p:txBody>
        </p:sp>
      </p:grpSp>
      <p:pic>
        <p:nvPicPr>
          <p:cNvPr id="32" name="Imagem 3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33" name="CaixaDeTexto 3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</a:t>
            </a:r>
            <a:r>
              <a:rPr lang="pt-BR" sz="2200" i="1" dirty="0"/>
              <a:t>- Resumo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1611EF2C-59F9-44EF-B495-97CE913E5659}"/>
              </a:ext>
            </a:extLst>
          </p:cNvPr>
          <p:cNvSpPr txBox="1"/>
          <p:nvPr/>
        </p:nvSpPr>
        <p:spPr>
          <a:xfrm>
            <a:off x="2987824" y="4545117"/>
            <a:ext cx="585791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500" i="1" dirty="0">
                <a:latin typeface="Calibri" pitchFamily="34" charset="0"/>
                <a:cs typeface="Calibri" pitchFamily="34" charset="0"/>
              </a:rPr>
              <a:t>(Bombeiro, Ambulância, Polícia, Fiscalização, Defesa Civil e Carceragem) </a:t>
            </a:r>
          </a:p>
        </p:txBody>
      </p:sp>
    </p:spTree>
    <p:extLst>
      <p:ext uri="{BB962C8B-B14F-4D97-AF65-F5344CB8AC3E}">
        <p14:creationId xmlns:p14="http://schemas.microsoft.com/office/powerpoint/2010/main" val="1353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1181295" y="1249795"/>
            <a:ext cx="7639177" cy="938510"/>
          </a:xfrm>
          <a:prstGeom prst="roundRect">
            <a:avLst>
              <a:gd name="adj" fmla="val 9170"/>
            </a:avLst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CaixaDeTexto 12"/>
          <p:cNvSpPr txBox="1"/>
          <p:nvPr/>
        </p:nvSpPr>
        <p:spPr>
          <a:xfrm>
            <a:off x="1253303" y="1275606"/>
            <a:ext cx="68603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A livre </a:t>
            </a:r>
            <a:r>
              <a:rPr lang="pt-BR" sz="24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circulação</a:t>
            </a:r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e </a:t>
            </a:r>
            <a:r>
              <a:rPr lang="pt-BR" sz="24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parada</a:t>
            </a:r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se dará somente quando na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efetiva prestação de serviços</a:t>
            </a:r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de urgência [...]</a:t>
            </a:r>
          </a:p>
        </p:txBody>
      </p:sp>
      <p:sp>
        <p:nvSpPr>
          <p:cNvPr id="14" name="Retângulo de cantos arredondados 13"/>
          <p:cNvSpPr/>
          <p:nvPr/>
        </p:nvSpPr>
        <p:spPr>
          <a:xfrm>
            <a:off x="389534" y="2353349"/>
            <a:ext cx="7462042" cy="998545"/>
          </a:xfrm>
          <a:prstGeom prst="roundRect">
            <a:avLst>
              <a:gd name="adj" fmla="val 10050"/>
            </a:avLst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/>
          <p:cNvSpPr txBox="1"/>
          <p:nvPr/>
        </p:nvSpPr>
        <p:spPr>
          <a:xfrm>
            <a:off x="530688" y="2434498"/>
            <a:ext cx="5625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...identificado por dispositivo de sinalização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sonora</a:t>
            </a:r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e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luminosa</a:t>
            </a:r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(sirene e giroflex).</a:t>
            </a:r>
          </a:p>
        </p:txBody>
      </p:sp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2" name="CaixaDeTexto 2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sp>
        <p:nvSpPr>
          <p:cNvPr id="16" name="Divisa 15"/>
          <p:cNvSpPr/>
          <p:nvPr/>
        </p:nvSpPr>
        <p:spPr>
          <a:xfrm flipH="1">
            <a:off x="7956376" y="2490001"/>
            <a:ext cx="472922" cy="780688"/>
          </a:xfrm>
          <a:prstGeom prst="chevron">
            <a:avLst/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ivisa 16"/>
          <p:cNvSpPr/>
          <p:nvPr/>
        </p:nvSpPr>
        <p:spPr>
          <a:xfrm flipH="1">
            <a:off x="8316416" y="2499983"/>
            <a:ext cx="472922" cy="780688"/>
          </a:xfrm>
          <a:prstGeom prst="chevron">
            <a:avLst/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Divisa 23"/>
          <p:cNvSpPr/>
          <p:nvPr/>
        </p:nvSpPr>
        <p:spPr>
          <a:xfrm>
            <a:off x="620253" y="1321181"/>
            <a:ext cx="457502" cy="780688"/>
          </a:xfrm>
          <a:prstGeom prst="chevron">
            <a:avLst/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Divisa 25"/>
          <p:cNvSpPr/>
          <p:nvPr/>
        </p:nvSpPr>
        <p:spPr>
          <a:xfrm>
            <a:off x="268295" y="1325915"/>
            <a:ext cx="457502" cy="780688"/>
          </a:xfrm>
          <a:prstGeom prst="chevron">
            <a:avLst/>
          </a:prstGeom>
          <a:solidFill>
            <a:srgbClr val="006600">
              <a:alpha val="20000"/>
            </a:srgb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eta dobrada 34">
            <a:extLst>
              <a:ext uri="{FF2B5EF4-FFF2-40B4-BE49-F238E27FC236}">
                <a16:creationId xmlns:a16="http://schemas.microsoft.com/office/drawing/2014/main" id="{325EA9B7-10CE-4D31-B224-52EFC80389C3}"/>
              </a:ext>
            </a:extLst>
          </p:cNvPr>
          <p:cNvSpPr/>
          <p:nvPr/>
        </p:nvSpPr>
        <p:spPr>
          <a:xfrm flipV="1">
            <a:off x="497046" y="3521397"/>
            <a:ext cx="1008112" cy="1044805"/>
          </a:xfrm>
          <a:prstGeom prst="bentArrow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7" name="Picture 6">
            <a:extLst>
              <a:ext uri="{FF2B5EF4-FFF2-40B4-BE49-F238E27FC236}">
                <a16:creationId xmlns:a16="http://schemas.microsoft.com/office/drawing/2014/main" id="{4DEA9337-F38A-4D00-A784-E2514246A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33327" y="1279006"/>
            <a:ext cx="964612" cy="88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m 2" descr="Luz do sol&#10;&#10;Descrição gerada automaticamente com confiança média">
            <a:extLst>
              <a:ext uri="{FF2B5EF4-FFF2-40B4-BE49-F238E27FC236}">
                <a16:creationId xmlns:a16="http://schemas.microsoft.com/office/drawing/2014/main" id="{B0074A0D-F7B5-4D19-9A1F-732DBB33FE7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0390" y="2437715"/>
            <a:ext cx="1557268" cy="842956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89C73F25-3AFE-40D8-A769-E5182E8689B7}"/>
              </a:ext>
            </a:extLst>
          </p:cNvPr>
          <p:cNvSpPr/>
          <p:nvPr/>
        </p:nvSpPr>
        <p:spPr>
          <a:xfrm>
            <a:off x="1492221" y="3598640"/>
            <a:ext cx="5600059" cy="1197874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Para o livre </a:t>
            </a:r>
            <a:r>
              <a:rPr lang="pt-BR" sz="2400" b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estacionamento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é obrigatório acionar o dispositivo de 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iluminação intermitente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sendo </a:t>
            </a:r>
            <a:r>
              <a:rPr lang="pt-BR" sz="2400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dispensado do sonoro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4" name="Imagem 3" descr="Uma imagem contendo mesa, no interior, luz, aceso&#10;&#10;Descrição gerada automaticamente">
            <a:extLst>
              <a:ext uri="{FF2B5EF4-FFF2-40B4-BE49-F238E27FC236}">
                <a16:creationId xmlns:a16="http://schemas.microsoft.com/office/drawing/2014/main" id="{A283FFC3-0294-4223-A3AF-CEDD4BE8F03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3663572"/>
            <a:ext cx="1790328" cy="1132942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402989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16" grpId="0" animBg="1"/>
      <p:bldP spid="17" grpId="0" animBg="1"/>
      <p:bldP spid="18" grpId="0" animBg="1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F514E-B6E4-7DCA-D64E-F1AE2737D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1026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95340978-45A7-1C4D-C197-EDD518F85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" r="89"/>
          <a:stretch/>
        </p:blipFill>
        <p:spPr bwMode="auto">
          <a:xfrm>
            <a:off x="6205190" y="1999279"/>
            <a:ext cx="2764869" cy="2877116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FCB80863-5156-D481-D47B-11FAEB722F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AE8F02F9-F020-9760-CA93-287E22782AB6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CE3EB0AE-A665-A047-EBED-97E035E4354B}"/>
              </a:ext>
            </a:extLst>
          </p:cNvPr>
          <p:cNvSpPr/>
          <p:nvPr/>
        </p:nvSpPr>
        <p:spPr>
          <a:xfrm>
            <a:off x="214282" y="797812"/>
            <a:ext cx="7454062" cy="3574138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12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CTB, art. 280, § 6º</a:t>
            </a:r>
            <a:endParaRPr lang="pt-BR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Não </a:t>
            </a:r>
            <a:r>
              <a:rPr lang="pt-BR" sz="2400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há infração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de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circulação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parada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ou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estacionamento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relativa aos veículos destinados a ...</a:t>
            </a:r>
          </a:p>
          <a:p>
            <a:pPr>
              <a:lnSpc>
                <a:spcPts val="3000"/>
              </a:lnSpc>
            </a:pPr>
            <a:endParaRPr lang="pt-BR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→ socorro de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incêndio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salvamento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</a:t>
            </a: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→ aos de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polícia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</a:t>
            </a: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→ aos de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fiscalização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operação de trânsito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</a:t>
            </a: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→ às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ambulâncias.</a:t>
            </a:r>
            <a:endParaRPr lang="pt-BR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Imagem 5" descr="Logotipo&#10;&#10;O conteúdo gerado por IA pode estar incorreto.">
            <a:extLst>
              <a:ext uri="{FF2B5EF4-FFF2-40B4-BE49-F238E27FC236}">
                <a16:creationId xmlns:a16="http://schemas.microsoft.com/office/drawing/2014/main" id="{8F889AE4-1C89-673F-CDE9-5DE495D374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240" y="1419622"/>
            <a:ext cx="1395796" cy="141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21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1026" descr="BASE - Instrutor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1" name="Imagem 30" descr="Imagem em preto e branco&#10;&#10;Descrição gerada automaticamente">
            <a:extLst>
              <a:ext uri="{FF2B5EF4-FFF2-40B4-BE49-F238E27FC236}">
                <a16:creationId xmlns:a16="http://schemas.microsoft.com/office/drawing/2014/main" id="{2CFFEAA0-62F7-4374-B29F-1F076F06F3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098" y="1131590"/>
            <a:ext cx="2733965" cy="3723878"/>
          </a:xfrm>
          <a:prstGeom prst="rect">
            <a:avLst/>
          </a:prstGeom>
        </p:spPr>
      </p:pic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2" name="CaixaDeTexto 2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PRIORIDADES no Trânsito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B7C2EDBB-4156-4670-817C-ECF2C7AB62D2}"/>
              </a:ext>
            </a:extLst>
          </p:cNvPr>
          <p:cNvPicPr preferRelativeResize="0"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76823" y="3827710"/>
            <a:ext cx="668742" cy="360040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E71BE246-BE4D-48EA-92AA-6BEA98ECA98E}"/>
              </a:ext>
            </a:extLst>
          </p:cNvPr>
          <p:cNvPicPr preferRelativeResize="0"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7717" y="1675625"/>
            <a:ext cx="397118" cy="648614"/>
          </a:xfrm>
          <a:prstGeom prst="rect">
            <a:avLst/>
          </a:prstGeom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E5E8F71F-6C99-4A26-B4B2-305BD77057B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477" y="3856090"/>
            <a:ext cx="397118" cy="839930"/>
          </a:xfrm>
          <a:prstGeom prst="rect">
            <a:avLst/>
          </a:prstGeom>
        </p:spPr>
      </p:pic>
      <p:cxnSp>
        <p:nvCxnSpPr>
          <p:cNvPr id="9" name="Conector: Angulado 8">
            <a:extLst>
              <a:ext uri="{FF2B5EF4-FFF2-40B4-BE49-F238E27FC236}">
                <a16:creationId xmlns:a16="http://schemas.microsoft.com/office/drawing/2014/main" id="{1E4344F1-1032-46B1-9991-A202A0A447E5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3441562" y="1467438"/>
            <a:ext cx="818214" cy="722583"/>
          </a:xfrm>
          <a:prstGeom prst="bentConnector3">
            <a:avLst>
              <a:gd name="adj1" fmla="val 32673"/>
            </a:avLst>
          </a:prstGeom>
          <a:ln w="88900">
            <a:solidFill>
              <a:srgbClr val="FFFF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Imagem 24">
            <a:extLst>
              <a:ext uri="{FF2B5EF4-FFF2-40B4-BE49-F238E27FC236}">
                <a16:creationId xmlns:a16="http://schemas.microsoft.com/office/drawing/2014/main" id="{6DA19472-EAEE-406A-8F75-F6BAFEBA13A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974774" y="3132096"/>
            <a:ext cx="720080" cy="360041"/>
          </a:xfrm>
          <a:prstGeom prst="rect">
            <a:avLst/>
          </a:prstGeom>
        </p:spPr>
      </p:pic>
      <p:sp>
        <p:nvSpPr>
          <p:cNvPr id="27" name="Retângulo 26">
            <a:extLst>
              <a:ext uri="{FF2B5EF4-FFF2-40B4-BE49-F238E27FC236}">
                <a16:creationId xmlns:a16="http://schemas.microsoft.com/office/drawing/2014/main" id="{024EC1F4-03EA-46EB-8512-7C4BDB13445F}"/>
              </a:ext>
            </a:extLst>
          </p:cNvPr>
          <p:cNvSpPr/>
          <p:nvPr/>
        </p:nvSpPr>
        <p:spPr>
          <a:xfrm>
            <a:off x="5724064" y="1131590"/>
            <a:ext cx="432111" cy="3723878"/>
          </a:xfrm>
          <a:prstGeom prst="rect">
            <a:avLst/>
          </a:prstGeom>
          <a:blipFill dpi="0" rotWithShape="1">
            <a:blip r:embed="rId9"/>
            <a:srcRect/>
            <a:tile tx="0" ty="0" sx="20000" sy="20000" flip="none" algn="tl"/>
          </a:blip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A39297FF-B795-4C97-A257-3FED1C86966D}"/>
              </a:ext>
            </a:extLst>
          </p:cNvPr>
          <p:cNvSpPr/>
          <p:nvPr/>
        </p:nvSpPr>
        <p:spPr>
          <a:xfrm flipH="1">
            <a:off x="5724063" y="1131590"/>
            <a:ext cx="36000" cy="372387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2" name="Imagem 31">
            <a:extLst>
              <a:ext uri="{FF2B5EF4-FFF2-40B4-BE49-F238E27FC236}">
                <a16:creationId xmlns:a16="http://schemas.microsoft.com/office/drawing/2014/main" id="{0576C0A0-A932-4CA3-A073-D8034317ACE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34"/>
          <a:stretch/>
        </p:blipFill>
        <p:spPr>
          <a:xfrm rot="16200000">
            <a:off x="3158585" y="2575270"/>
            <a:ext cx="668741" cy="349279"/>
          </a:xfrm>
          <a:prstGeom prst="rect">
            <a:avLst/>
          </a:prstGeom>
        </p:spPr>
      </p:pic>
      <p:sp>
        <p:nvSpPr>
          <p:cNvPr id="37" name="CaixaDeTexto 36">
            <a:extLst>
              <a:ext uri="{FF2B5EF4-FFF2-40B4-BE49-F238E27FC236}">
                <a16:creationId xmlns:a16="http://schemas.microsoft.com/office/drawing/2014/main" id="{6B0BF2BB-CCD7-48A4-897D-EC0AA6B7CAB7}"/>
              </a:ext>
            </a:extLst>
          </p:cNvPr>
          <p:cNvSpPr txBox="1"/>
          <p:nvPr/>
        </p:nvSpPr>
        <p:spPr>
          <a:xfrm>
            <a:off x="999523" y="1385573"/>
            <a:ext cx="19754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  <a:spcBef>
                <a:spcPts val="600"/>
              </a:spcBef>
              <a:spcAft>
                <a:spcPts val="600"/>
              </a:spcAft>
            </a:pPr>
            <a:r>
              <a:rPr lang="pt-BR" sz="2000" b="1" i="1" dirty="0">
                <a:latin typeface="Calibri" pitchFamily="34" charset="0"/>
                <a:cs typeface="Calibri" pitchFamily="34" charset="0"/>
              </a:rPr>
              <a:t>CONDUTORES </a:t>
            </a:r>
            <a:br>
              <a:rPr lang="pt-BR" sz="2000" b="1" i="1" dirty="0">
                <a:latin typeface="Calibri" pitchFamily="34" charset="0"/>
                <a:cs typeface="Calibri" pitchFamily="34" charset="0"/>
              </a:rPr>
            </a:br>
            <a:r>
              <a:rPr lang="pt-BR" sz="2000" i="1" dirty="0">
                <a:latin typeface="Calibri" pitchFamily="34" charset="0"/>
                <a:cs typeface="Calibri" pitchFamily="34" charset="0"/>
              </a:rPr>
              <a:t>Ir para a </a:t>
            </a:r>
            <a:r>
              <a:rPr lang="pt-BR" sz="2000" b="1" i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e deixar livre a passagem pela</a:t>
            </a:r>
            <a:r>
              <a:rPr lang="pt-BR" sz="2000" b="1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b="1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esquerda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023C3681-63E3-4BD1-9A9F-B222A710BBB8}"/>
              </a:ext>
            </a:extLst>
          </p:cNvPr>
          <p:cNvSpPr txBox="1"/>
          <p:nvPr/>
        </p:nvSpPr>
        <p:spPr>
          <a:xfrm>
            <a:off x="6374451" y="2531727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  <a:spcBef>
                <a:spcPts val="600"/>
              </a:spcBef>
              <a:spcAft>
                <a:spcPts val="600"/>
              </a:spcAft>
            </a:pPr>
            <a:r>
              <a:rPr lang="pt-BR" sz="2000" b="1" i="1" dirty="0">
                <a:latin typeface="Calibri" pitchFamily="34" charset="0"/>
                <a:cs typeface="Calibri" pitchFamily="34" charset="0"/>
              </a:rPr>
              <a:t>PEDESTRES </a:t>
            </a:r>
            <a:br>
              <a:rPr lang="pt-BR" sz="2000" b="1" i="1" dirty="0">
                <a:latin typeface="Calibri" pitchFamily="34" charset="0"/>
                <a:cs typeface="Calibri" pitchFamily="34" charset="0"/>
              </a:rPr>
            </a:br>
            <a:r>
              <a:rPr lang="pt-BR" sz="2000" i="1" dirty="0">
                <a:latin typeface="Calibri" pitchFamily="34" charset="0"/>
                <a:cs typeface="Calibri" pitchFamily="34" charset="0"/>
              </a:rPr>
              <a:t>Aguardar na </a:t>
            </a:r>
            <a:r>
              <a:rPr lang="pt-BR" sz="2000" b="1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calçada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9D4496A-4A3C-4223-BB88-2BEBDDDBE8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140" b="94624" l="60741" r="93704">
                        <a14:foregroundMark x1="76296" y1="12366" x2="76296" y2="12366"/>
                        <a14:foregroundMark x1="61481" y1="50538" x2="61481" y2="50538"/>
                        <a14:foregroundMark x1="73333" y1="91935" x2="73333" y2="91935"/>
                        <a14:foregroundMark x1="81852" y1="93011" x2="81852" y2="93011"/>
                        <a14:foregroundMark x1="74444" y1="94624" x2="74444" y2="94624"/>
                        <a14:foregroundMark x1="80741" y1="94624" x2="80741" y2="946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87" r="2213"/>
          <a:stretch/>
        </p:blipFill>
        <p:spPr bwMode="auto">
          <a:xfrm>
            <a:off x="5769099" y="1491630"/>
            <a:ext cx="371077" cy="6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>
            <a:extLst>
              <a:ext uri="{FF2B5EF4-FFF2-40B4-BE49-F238E27FC236}">
                <a16:creationId xmlns:a16="http://schemas.microsoft.com/office/drawing/2014/main" id="{E39906BD-55EC-4456-A9A0-F5928D4FA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452" b="93548" l="8519" r="40000">
                        <a14:foregroundMark x1="22593" y1="12366" x2="22593" y2="12366"/>
                        <a14:foregroundMark x1="23704" y1="6452" x2="23704" y2="6452"/>
                        <a14:foregroundMark x1="18889" y1="92473" x2="18889" y2="92473"/>
                        <a14:foregroundMark x1="28519" y1="93548" x2="28519" y2="935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53" r="55949"/>
          <a:stretch/>
        </p:blipFill>
        <p:spPr bwMode="auto">
          <a:xfrm>
            <a:off x="5757232" y="3661231"/>
            <a:ext cx="432111" cy="75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Seta: para a Direita 53">
            <a:extLst>
              <a:ext uri="{FF2B5EF4-FFF2-40B4-BE49-F238E27FC236}">
                <a16:creationId xmlns:a16="http://schemas.microsoft.com/office/drawing/2014/main" id="{E9659A5A-6AAD-4418-BC3C-28401EFE1AB3}"/>
              </a:ext>
            </a:extLst>
          </p:cNvPr>
          <p:cNvSpPr/>
          <p:nvPr/>
        </p:nvSpPr>
        <p:spPr>
          <a:xfrm>
            <a:off x="2648432" y="4103157"/>
            <a:ext cx="504056" cy="396638"/>
          </a:xfrm>
          <a:prstGeom prst="rightArrow">
            <a:avLst/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F4586B41-A71B-408F-880D-46807A7D4D12}"/>
              </a:ext>
            </a:extLst>
          </p:cNvPr>
          <p:cNvSpPr txBox="1"/>
          <p:nvPr/>
        </p:nvSpPr>
        <p:spPr>
          <a:xfrm>
            <a:off x="1345975" y="3799459"/>
            <a:ext cx="1865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  <a:spcBef>
                <a:spcPts val="600"/>
              </a:spcBef>
              <a:spcAft>
                <a:spcPts val="600"/>
              </a:spcAft>
            </a:pPr>
            <a:r>
              <a:rPr lang="pt-BR" sz="2000" b="1" i="1" dirty="0">
                <a:latin typeface="Calibri" pitchFamily="34" charset="0"/>
                <a:cs typeface="Calibri" pitchFamily="34" charset="0"/>
              </a:rPr>
              <a:t>Veículo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em serviço de urgência</a:t>
            </a:r>
            <a:endParaRPr lang="pt-BR" sz="2000" b="1" i="1" dirty="0">
              <a:solidFill>
                <a:srgbClr val="FF66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7" name="Gráfico 56" descr="Sirene com preenchimento sólido">
            <a:extLst>
              <a:ext uri="{FF2B5EF4-FFF2-40B4-BE49-F238E27FC236}">
                <a16:creationId xmlns:a16="http://schemas.microsoft.com/office/drawing/2014/main" id="{4CFCB7C6-2D30-411C-B116-5BAC66D7495C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621913" y="4114903"/>
            <a:ext cx="302976" cy="302976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E49B7713-7409-42A8-88D9-28E3E308165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297741" y="2355900"/>
            <a:ext cx="1585097" cy="829128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57241A0-AE3E-403A-8D67-E71EC22C1B4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369398" y="1241163"/>
            <a:ext cx="1676545" cy="1591194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162C64C9-ABF0-4D19-921A-94739934607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396854" y="3005239"/>
            <a:ext cx="1646063" cy="16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22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18" name="Grupo 17"/>
          <p:cNvGrpSpPr/>
          <p:nvPr/>
        </p:nvGrpSpPr>
        <p:grpSpPr>
          <a:xfrm>
            <a:off x="428596" y="1214428"/>
            <a:ext cx="3714776" cy="1714512"/>
            <a:chOff x="214282" y="1285866"/>
            <a:chExt cx="3429024" cy="1714512"/>
          </a:xfrm>
        </p:grpSpPr>
        <p:sp>
          <p:nvSpPr>
            <p:cNvPr id="9" name="Retângulo 8"/>
            <p:cNvSpPr/>
            <p:nvPr/>
          </p:nvSpPr>
          <p:spPr>
            <a:xfrm>
              <a:off x="214282" y="1285866"/>
              <a:ext cx="3429024" cy="171451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Retângulo 9"/>
            <p:cNvSpPr/>
            <p:nvPr/>
          </p:nvSpPr>
          <p:spPr>
            <a:xfrm>
              <a:off x="214282" y="1285866"/>
              <a:ext cx="3429024" cy="357190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b="1" dirty="0">
                  <a:latin typeface="Calibri" pitchFamily="34" charset="0"/>
                  <a:cs typeface="Calibri" pitchFamily="34" charset="0"/>
                </a:rPr>
                <a:t>PREFERÊNCIA</a:t>
              </a:r>
            </a:p>
          </p:txBody>
        </p:sp>
      </p:grpSp>
      <p:grpSp>
        <p:nvGrpSpPr>
          <p:cNvPr id="15" name="Grupo 14"/>
          <p:cNvGrpSpPr/>
          <p:nvPr/>
        </p:nvGrpSpPr>
        <p:grpSpPr>
          <a:xfrm>
            <a:off x="4786314" y="1214428"/>
            <a:ext cx="3857652" cy="3643338"/>
            <a:chOff x="4500562" y="1285866"/>
            <a:chExt cx="3429024" cy="3345923"/>
          </a:xfrm>
        </p:grpSpPr>
        <p:sp>
          <p:nvSpPr>
            <p:cNvPr id="11" name="Retângulo 10"/>
            <p:cNvSpPr/>
            <p:nvPr/>
          </p:nvSpPr>
          <p:spPr>
            <a:xfrm>
              <a:off x="4500562" y="1285866"/>
              <a:ext cx="3429024" cy="3345923"/>
            </a:xfrm>
            <a:prstGeom prst="rect">
              <a:avLst/>
            </a:pr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/>
            <a:lstStyle/>
            <a:p>
              <a:pPr>
                <a:buFont typeface="Wingdings" pitchFamily="2" charset="2"/>
                <a:buChar char="ü"/>
              </a:pPr>
              <a:endParaRPr lang="pt-BR" sz="2000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13" name="Retângulo 12"/>
            <p:cNvSpPr/>
            <p:nvPr/>
          </p:nvSpPr>
          <p:spPr>
            <a:xfrm>
              <a:off x="4500562" y="1285866"/>
              <a:ext cx="3429024" cy="35719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000" b="1" dirty="0">
                  <a:latin typeface="Calibri" pitchFamily="34" charset="0"/>
                  <a:cs typeface="Calibri" pitchFamily="34" charset="0"/>
                </a:rPr>
                <a:t>PRIORIDADE</a:t>
              </a:r>
            </a:p>
          </p:txBody>
        </p:sp>
      </p:grpSp>
      <p:sp>
        <p:nvSpPr>
          <p:cNvPr id="14" name="CaixaDeTexto 13"/>
          <p:cNvSpPr txBox="1"/>
          <p:nvPr/>
        </p:nvSpPr>
        <p:spPr>
          <a:xfrm>
            <a:off x="4929190" y="1693174"/>
            <a:ext cx="3500462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►Socorro de Incêndio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►Salvamento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►Polícia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►Fiscalização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►Operação de Trânsito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►Ambulância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►Batedores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►Serviços de Utilidade Pública</a:t>
            </a:r>
            <a:endParaRPr lang="pt-BR" sz="2000" dirty="0">
              <a:solidFill>
                <a:srgbClr val="00B050"/>
              </a:solidFill>
            </a:endParaRPr>
          </a:p>
        </p:txBody>
      </p:sp>
      <p:sp>
        <p:nvSpPr>
          <p:cNvPr id="17" name="CaixaDeTexto 16"/>
          <p:cNvSpPr txBox="1"/>
          <p:nvPr/>
        </p:nvSpPr>
        <p:spPr>
          <a:xfrm>
            <a:off x="428596" y="1643056"/>
            <a:ext cx="335758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►Rodovia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►Rotatória</a:t>
            </a:r>
          </a:p>
          <a:p>
            <a:pPr>
              <a:spcAft>
                <a:spcPts val="600"/>
              </a:spcAft>
            </a:pP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►Direita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036097"/>
            <a:ext cx="2269952" cy="1801637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6" name="CaixaDeTexto 15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Quadro Comparativo</a:t>
            </a:r>
          </a:p>
        </p:txBody>
      </p:sp>
    </p:spTree>
    <p:extLst>
      <p:ext uri="{BB962C8B-B14F-4D97-AF65-F5344CB8AC3E}">
        <p14:creationId xmlns:p14="http://schemas.microsoft.com/office/powerpoint/2010/main" val="128752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FEA52-A0C4-C811-A0AA-C8804E883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D3304C1B-6DC9-0FF6-8BA5-9754E1103C8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23C63ADA-71D4-31D5-7E38-3B24D43C0FEC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pic>
        <p:nvPicPr>
          <p:cNvPr id="3" name="Preferência - Ambulância Desligado">
            <a:hlinkClick r:id="" action="ppaction://media"/>
            <a:extLst>
              <a:ext uri="{FF2B5EF4-FFF2-40B4-BE49-F238E27FC236}">
                <a16:creationId xmlns:a16="http://schemas.microsoft.com/office/drawing/2014/main" id="{0F8D0AC9-1D76-C00E-CC12-C1A25F3452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8669CD8-1208-7156-DD57-716EB012E370}"/>
              </a:ext>
            </a:extLst>
          </p:cNvPr>
          <p:cNvSpPr/>
          <p:nvPr/>
        </p:nvSpPr>
        <p:spPr>
          <a:xfrm>
            <a:off x="179512" y="1877932"/>
            <a:ext cx="4248472" cy="1917954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azul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de passagem,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da ambulância.</a:t>
            </a:r>
          </a:p>
          <a:p>
            <a:pPr>
              <a:lnSpc>
                <a:spcPts val="30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5E2E9541-87F6-41B0-6484-0C67484F6984}"/>
              </a:ext>
            </a:extLst>
          </p:cNvPr>
          <p:cNvSpPr/>
          <p:nvPr/>
        </p:nvSpPr>
        <p:spPr>
          <a:xfrm>
            <a:off x="179512" y="1275606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9563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6A095-4575-DD0F-F1AC-D9CA76BF3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1A477441-6A9E-7837-F423-CCB3071601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8A7A55E1-62E1-940F-72F6-EE92213A90A9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A7DEB838-C731-6F42-45AD-74F0F1453411}"/>
              </a:ext>
            </a:extLst>
          </p:cNvPr>
          <p:cNvSpPr/>
          <p:nvPr/>
        </p:nvSpPr>
        <p:spPr>
          <a:xfrm>
            <a:off x="179512" y="1877932"/>
            <a:ext cx="4320000" cy="268827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ambulância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prioridade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de passagem, pois está em serviço de urgência com os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dispositivos sonoro e luminoso acionados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lnSpc>
                <a:spcPts val="30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VII)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F1D809EE-AB35-21E0-5841-0A25A0ECD047}"/>
              </a:ext>
            </a:extLst>
          </p:cNvPr>
          <p:cNvSpPr/>
          <p:nvPr/>
        </p:nvSpPr>
        <p:spPr>
          <a:xfrm>
            <a:off x="179512" y="1275606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prioridade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pic>
        <p:nvPicPr>
          <p:cNvPr id="2" name="Preferência - Ambulância Ligado">
            <a:hlinkClick r:id="" action="ppaction://media"/>
            <a:extLst>
              <a:ext uri="{FF2B5EF4-FFF2-40B4-BE49-F238E27FC236}">
                <a16:creationId xmlns:a16="http://schemas.microsoft.com/office/drawing/2014/main" id="{76D9734B-58AE-4B17-FE37-2F76214F55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6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B285C-E20F-F85B-2CAD-B2FF02908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C01B3F6-5D8A-DFAA-7155-072282D3D53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7EB82D5C-847A-691E-A8A0-42F1DADAD588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EA5840B6-46CB-8CFD-54E0-891AEDCC1273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CC86911E-8787-65A0-9A9E-ACD80BA64DCC}"/>
              </a:ext>
            </a:extLst>
          </p:cNvPr>
          <p:cNvSpPr/>
          <p:nvPr/>
        </p:nvSpPr>
        <p:spPr>
          <a:xfrm>
            <a:off x="150832" y="1726894"/>
            <a:ext cx="4601168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laranja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veículo verde.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3" name="Preferência - Confluência a Esquerda">
            <a:hlinkClick r:id="" action="ppaction://media"/>
            <a:extLst>
              <a:ext uri="{FF2B5EF4-FFF2-40B4-BE49-F238E27FC236}">
                <a16:creationId xmlns:a16="http://schemas.microsoft.com/office/drawing/2014/main" id="{44102788-D3AB-AF43-D846-DEFB05251F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02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C774D-49F7-A21A-D01A-61A26954F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98C509F8-D890-84FC-5B15-A043A71528B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3AA46EB5-396C-A20D-06A5-7A7A8022CB7D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54FB64D4-1462-2D5B-5333-1062B2E64A3E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0AAC43A7-7AB7-5E64-CE04-697C935EC638}"/>
              </a:ext>
            </a:extLst>
          </p:cNvPr>
          <p:cNvSpPr/>
          <p:nvPr/>
        </p:nvSpPr>
        <p:spPr>
          <a:xfrm>
            <a:off x="150832" y="1726894"/>
            <a:ext cx="4320000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rosa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veículo azul.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2" name="Preferência - Entroncamento a Direita">
            <a:hlinkClick r:id="" action="ppaction://media"/>
            <a:extLst>
              <a:ext uri="{FF2B5EF4-FFF2-40B4-BE49-F238E27FC236}">
                <a16:creationId xmlns:a16="http://schemas.microsoft.com/office/drawing/2014/main" id="{39729110-15BB-0C75-8383-0015A60485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40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50B15-46F1-756C-19C0-5FBB23117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742565D-7FEB-1BEE-95B6-DF675A7EBAE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31C5BCA5-A975-01E0-51FE-004FC38427E5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24DB0CB4-8202-27EC-C5C6-36C5D4F4375A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43F0D069-7AC1-E577-80DA-8C9D120CEDC6}"/>
              </a:ext>
            </a:extLst>
          </p:cNvPr>
          <p:cNvSpPr/>
          <p:nvPr/>
        </p:nvSpPr>
        <p:spPr>
          <a:xfrm>
            <a:off x="150832" y="1726894"/>
            <a:ext cx="4320000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rosa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veículo azul.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7" name="Preferência - Bifurcação em Y">
            <a:hlinkClick r:id="" action="ppaction://media"/>
            <a:extLst>
              <a:ext uri="{FF2B5EF4-FFF2-40B4-BE49-F238E27FC236}">
                <a16:creationId xmlns:a16="http://schemas.microsoft.com/office/drawing/2014/main" id="{4C2856C1-B567-F24E-A37C-53F2B94469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26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CEF9F3-0878-D159-21D5-F5E4AFAA3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4681F1E8-53BB-34D4-DBE3-F32B4960F72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665DD53E-6BFD-41FD-1FDA-0BB896D0C339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458F3D1B-BC4A-D1FB-6B1F-C78D21181A40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585147DE-3A97-B1D4-85C2-B5C1FE0C1935}"/>
              </a:ext>
            </a:extLst>
          </p:cNvPr>
          <p:cNvSpPr/>
          <p:nvPr/>
        </p:nvSpPr>
        <p:spPr>
          <a:xfrm>
            <a:off x="150832" y="1726894"/>
            <a:ext cx="4277152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amarelo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veículo vermelho.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2" name="Preferência - 3 Carros">
            <a:hlinkClick r:id="" action="ppaction://media"/>
            <a:extLst>
              <a:ext uri="{FF2B5EF4-FFF2-40B4-BE49-F238E27FC236}">
                <a16:creationId xmlns:a16="http://schemas.microsoft.com/office/drawing/2014/main" id="{23357210-079B-6CDF-F487-15FFAF5FEB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69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CACB1A-A7C6-434E-EED3-D0F88E52A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887A6B9C-2B05-CA92-C04D-9464723127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2D85DEE9-ACC6-6C51-01B6-012E83869DEA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7A660219-5CEE-EF56-AC46-600DDF52C70C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EC13707E-0454-901B-F224-1D5DC05A27A3}"/>
              </a:ext>
            </a:extLst>
          </p:cNvPr>
          <p:cNvSpPr/>
          <p:nvPr/>
        </p:nvSpPr>
        <p:spPr>
          <a:xfrm>
            <a:off x="150832" y="1726894"/>
            <a:ext cx="4277152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amarelo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pois se aproxima pela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veículo vermelho.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2" name="Preferência - 3 Carros">
            <a:hlinkClick r:id="" action="ppaction://media"/>
            <a:extLst>
              <a:ext uri="{FF2B5EF4-FFF2-40B4-BE49-F238E27FC236}">
                <a16:creationId xmlns:a16="http://schemas.microsoft.com/office/drawing/2014/main" id="{DF38CBA2-0BDC-C4A1-7C59-A789DDE286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5400000"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4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9C22D-D4A7-3B3B-766D-1A9162AA9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53101968-46EC-C871-3BAF-179C19DAB16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1BAE7EE9-9528-59B6-DB09-F5B3427764CE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34C526AD-01F8-FFA1-BF20-BD8A596D0E82}"/>
              </a:ext>
            </a:extLst>
          </p:cNvPr>
          <p:cNvSpPr/>
          <p:nvPr/>
        </p:nvSpPr>
        <p:spPr>
          <a:xfrm>
            <a:off x="179512" y="1877932"/>
            <a:ext cx="4572488" cy="268827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branco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de passagem, pois está à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laranja e o vermelho é obrigado a aguardar a travessia do pedestre.</a:t>
            </a:r>
          </a:p>
          <a:p>
            <a:pPr>
              <a:lnSpc>
                <a:spcPts val="30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73CA07E9-08A7-B22A-C1C0-8C6F5DCEDBC5}"/>
              </a:ext>
            </a:extLst>
          </p:cNvPr>
          <p:cNvSpPr/>
          <p:nvPr/>
        </p:nvSpPr>
        <p:spPr>
          <a:xfrm>
            <a:off x="179512" y="1275606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pic>
        <p:nvPicPr>
          <p:cNvPr id="3" name="Preferência - 4 Carros Pedestre">
            <a:hlinkClick r:id="" action="ppaction://media"/>
            <a:extLst>
              <a:ext uri="{FF2B5EF4-FFF2-40B4-BE49-F238E27FC236}">
                <a16:creationId xmlns:a16="http://schemas.microsoft.com/office/drawing/2014/main" id="{4F7EC778-2BE7-C891-13DD-54A2909C30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418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EBB3F-AB12-61CF-7C96-262B8C8FC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762D7B8A-A0DB-AFB9-9D70-9E3AB168EE0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187C3C1F-10E5-A8CA-A64B-DC862925F4EC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04EEB467-A924-82BA-2AE2-7F4DC30221A6}"/>
              </a:ext>
            </a:extLst>
          </p:cNvPr>
          <p:cNvSpPr/>
          <p:nvPr/>
        </p:nvSpPr>
        <p:spPr>
          <a:xfrm>
            <a:off x="179512" y="1635646"/>
            <a:ext cx="4431838" cy="1656184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5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veículo vermelho é obrigado a aguardar o que vem em sentido contrário na mesma pista ... 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38, P.U.)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A256E3FF-A029-8D02-8F85-39D5CCFFCCED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pic>
        <p:nvPicPr>
          <p:cNvPr id="2" name="Preferência - 4 Carros Conversão">
            <a:hlinkClick r:id="" action="ppaction://media"/>
            <a:extLst>
              <a:ext uri="{FF2B5EF4-FFF2-40B4-BE49-F238E27FC236}">
                <a16:creationId xmlns:a16="http://schemas.microsoft.com/office/drawing/2014/main" id="{555C72DB-5B7A-CD42-63B5-E8EC1C93DC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268152BA-3391-64FE-29A2-F3E4EBD641FC}"/>
              </a:ext>
            </a:extLst>
          </p:cNvPr>
          <p:cNvSpPr/>
          <p:nvPr/>
        </p:nvSpPr>
        <p:spPr>
          <a:xfrm>
            <a:off x="158154" y="3226388"/>
            <a:ext cx="4453196" cy="171506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5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 assim o </a:t>
            </a:r>
            <a:r>
              <a:rPr lang="pt-BR" sz="22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azul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pois se aproxima pela </a:t>
            </a:r>
            <a:r>
              <a:rPr lang="pt-BR" sz="22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amarelo.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</p:spTree>
    <p:extLst>
      <p:ext uri="{BB962C8B-B14F-4D97-AF65-F5344CB8AC3E}">
        <p14:creationId xmlns:p14="http://schemas.microsoft.com/office/powerpoint/2010/main" val="406205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8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7E4FAB-4167-CBC7-5802-54DB26073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229E5FF4-51D1-6264-56E5-C14449F6FCF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2D306989-78D4-6C01-5559-03395ADE3F3B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BCCB1C77-572E-9D65-25DE-417E430AC1BC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Quem deve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passar primeiro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AE4F8B36-2C84-0FBB-6C4A-23BA520E1741}"/>
              </a:ext>
            </a:extLst>
          </p:cNvPr>
          <p:cNvSpPr/>
          <p:nvPr/>
        </p:nvSpPr>
        <p:spPr>
          <a:xfrm>
            <a:off x="150832" y="1635646"/>
            <a:ext cx="4601168" cy="3169106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Durante a manobra de </a:t>
            </a:r>
            <a:r>
              <a:rPr lang="pt-BR" sz="20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mudança de direção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o condutor </a:t>
            </a:r>
            <a:r>
              <a:rPr lang="pt-BR" sz="20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deverá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ceder passagem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aos pedestres e ciclistas, aos </a:t>
            </a:r>
            <a:r>
              <a:rPr lang="pt-BR" sz="20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veículos que transitem em </a:t>
            </a:r>
            <a:r>
              <a:rPr lang="pt-BR" sz="2000" b="1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sentido contrário</a:t>
            </a:r>
            <a:r>
              <a:rPr lang="pt-BR" sz="20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i="1" dirty="0">
                <a:solidFill>
                  <a:schemeClr val="tx1"/>
                </a:solidFill>
                <a:highlight>
                  <a:srgbClr val="C0C0C0"/>
                </a:highlight>
                <a:latin typeface="Calibri" pitchFamily="34" charset="0"/>
                <a:cs typeface="Calibri" pitchFamily="34" charset="0"/>
              </a:rPr>
              <a:t>pela pista da qual vai sair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respeitadas as normas de preferência.</a:t>
            </a:r>
            <a:b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38, P.U.)</a:t>
            </a:r>
          </a:p>
        </p:txBody>
      </p:sp>
      <p:pic>
        <p:nvPicPr>
          <p:cNvPr id="2" name="Preferência - 2 Carros De frente">
            <a:hlinkClick r:id="" action="ppaction://media"/>
            <a:extLst>
              <a:ext uri="{FF2B5EF4-FFF2-40B4-BE49-F238E27FC236}">
                <a16:creationId xmlns:a16="http://schemas.microsoft.com/office/drawing/2014/main" id="{30AE946F-EF21-4D13-6B28-0E83CD1B83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10800000"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13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CDC12-E780-39EF-074B-3932BDA6B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07C3019-603E-3D76-091F-582D5901CC5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4558779F-BF1E-4166-6606-35A67F4D816A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D752B7B5-859A-DB00-290B-5D2C15A757CD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13889DDD-74B9-4632-912F-BF54D3C3298C}"/>
              </a:ext>
            </a:extLst>
          </p:cNvPr>
          <p:cNvSpPr/>
          <p:nvPr/>
        </p:nvSpPr>
        <p:spPr>
          <a:xfrm>
            <a:off x="150832" y="1726894"/>
            <a:ext cx="4565184" cy="171506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5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2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vermelho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pois se aproxima pela </a:t>
            </a:r>
            <a:r>
              <a:rPr lang="pt-BR" sz="22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azul.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3" name="Preferência - Carro Virando a Direita">
            <a:hlinkClick r:id="" action="ppaction://media"/>
            <a:extLst>
              <a:ext uri="{FF2B5EF4-FFF2-40B4-BE49-F238E27FC236}">
                <a16:creationId xmlns:a16="http://schemas.microsoft.com/office/drawing/2014/main" id="{04E2BA95-DC42-7B01-D6DB-12C93323FC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6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771B8-D90A-63F9-61C9-46612EA2C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EAD71939-026D-7960-DF1A-8EB2220485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E4E5167D-80F0-6D9D-B664-D00D551CB13D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DA6517D3-DCBA-65D2-E4A1-88F453410725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quem é a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78E36047-5C78-148B-8C81-AA4E3E3BDC4E}"/>
              </a:ext>
            </a:extLst>
          </p:cNvPr>
          <p:cNvSpPr/>
          <p:nvPr/>
        </p:nvSpPr>
        <p:spPr>
          <a:xfrm>
            <a:off x="150832" y="1726894"/>
            <a:ext cx="4565184" cy="171506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5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pt-BR" sz="22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azul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tem a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preferência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pois se aproxima pela </a:t>
            </a:r>
            <a:r>
              <a:rPr lang="pt-BR" sz="22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do vermelho.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29, III, c)</a:t>
            </a:r>
          </a:p>
        </p:txBody>
      </p:sp>
      <p:pic>
        <p:nvPicPr>
          <p:cNvPr id="3" name="Preferência - Interseção em T">
            <a:hlinkClick r:id="" action="ppaction://media"/>
            <a:extLst>
              <a:ext uri="{FF2B5EF4-FFF2-40B4-BE49-F238E27FC236}">
                <a16:creationId xmlns:a16="http://schemas.microsoft.com/office/drawing/2014/main" id="{346664C2-DBA8-D801-A731-4949560962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58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23C4C-452B-23BA-CA90-6A1448DC9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6CCB1F3D-4A14-0BCB-F2C5-B5B3DC78E4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0F13AAE2-FCF3-D373-9F48-F29D91CB461E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PREFERÊNCIA x PRIORIDADE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9AD7F43C-DAE3-6A0E-B640-C113A72496C9}"/>
              </a:ext>
            </a:extLst>
          </p:cNvPr>
          <p:cNvSpPr/>
          <p:nvPr/>
        </p:nvSpPr>
        <p:spPr>
          <a:xfrm>
            <a:off x="179512" y="1059582"/>
            <a:ext cx="4177719" cy="64807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Quem deve </a:t>
            </a:r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passar primeiro</a:t>
            </a:r>
            <a:r>
              <a:rPr lang="pt-BR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7F29D992-D197-AAB2-2AFB-0DEEDB17D889}"/>
              </a:ext>
            </a:extLst>
          </p:cNvPr>
          <p:cNvSpPr/>
          <p:nvPr/>
        </p:nvSpPr>
        <p:spPr>
          <a:xfrm>
            <a:off x="150832" y="1726894"/>
            <a:ext cx="4061128" cy="2501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3000"/>
              </a:lnSpc>
            </a:pP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veículo laranja vai mudar de direção e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deve ceder a passagem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para o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veículo rosa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quem </a:t>
            </a:r>
            <a:r>
              <a:rPr lang="pt-BR" sz="2400" i="1" dirty="0">
                <a:solidFill>
                  <a:schemeClr val="tx1"/>
                </a:solidFill>
                <a:highlight>
                  <a:srgbClr val="00FFFF"/>
                </a:highlight>
                <a:latin typeface="Calibri" pitchFamily="34" charset="0"/>
                <a:cs typeface="Calibri" pitchFamily="34" charset="0"/>
              </a:rPr>
              <a:t>vem em sentido contrário pela mesma pista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lnSpc>
                <a:spcPts val="2500"/>
              </a:lnSpc>
            </a:pPr>
            <a:r>
              <a:rPr lang="pt-BR" sz="1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(CTB, art. 38, P.U.)</a:t>
            </a:r>
          </a:p>
        </p:txBody>
      </p:sp>
      <p:pic>
        <p:nvPicPr>
          <p:cNvPr id="3" name="Preferência - Interseção em T Mesmo LADO">
            <a:hlinkClick r:id="" action="ppaction://media"/>
            <a:extLst>
              <a:ext uri="{FF2B5EF4-FFF2-40B4-BE49-F238E27FC236}">
                <a16:creationId xmlns:a16="http://schemas.microsoft.com/office/drawing/2014/main" id="{3534F318-4F16-CF2A-21AF-AC1A2AE68F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52000" y="576000"/>
            <a:ext cx="4320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55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D8793-7205-EE0E-4120-498B9B199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A5C82C01-7ED2-4F44-29B2-2017B1797FE8}"/>
              </a:ext>
            </a:extLst>
          </p:cNvPr>
          <p:cNvSpPr txBox="1"/>
          <p:nvPr/>
        </p:nvSpPr>
        <p:spPr>
          <a:xfrm>
            <a:off x="209098" y="1500024"/>
            <a:ext cx="4500600" cy="1224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Conversão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é o movimento em ângulo, à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esquerda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ou à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de </a:t>
            </a:r>
            <a:r>
              <a:rPr lang="pt-BR" sz="2200" i="1" u="sng" dirty="0">
                <a:latin typeface="Calibri" pitchFamily="34" charset="0"/>
                <a:cs typeface="Calibri" pitchFamily="34" charset="0"/>
              </a:rPr>
              <a:t>mudança da direção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original do veículo.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6A875756-35F9-756F-852F-542962AFA5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BD3CB8C4-F6DC-5957-9662-3698733D11C7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MUDANÇA DE DIREÇÃO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BBD0FBC2-1E35-CBFF-DF73-5CA747DA25A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095" y="987574"/>
            <a:ext cx="1690129" cy="1744719"/>
          </a:xfrm>
          <a:prstGeom prst="rect">
            <a:avLst/>
          </a:prstGeom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F419F520-D810-89B0-03A1-912C670903C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417" y="987574"/>
            <a:ext cx="1679047" cy="1744719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1DBFD0B5-51AE-BE7D-6480-C3211524668E}"/>
              </a:ext>
            </a:extLst>
          </p:cNvPr>
          <p:cNvSpPr/>
          <p:nvPr/>
        </p:nvSpPr>
        <p:spPr>
          <a:xfrm>
            <a:off x="-3854" y="3435847"/>
            <a:ext cx="914785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Imagem 8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93BE11F6-EECB-F2C4-C2AF-60A6343FDF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030123"/>
            <a:ext cx="1896452" cy="1934047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8DC46239-DAD7-B70E-409D-12F793FBC126}"/>
              </a:ext>
            </a:extLst>
          </p:cNvPr>
          <p:cNvSpPr txBox="1"/>
          <p:nvPr/>
        </p:nvSpPr>
        <p:spPr>
          <a:xfrm>
            <a:off x="209098" y="3586037"/>
            <a:ext cx="7099206" cy="1041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Deixar de deslocar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com antecedência, o veículo para a faixa mais à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esquerda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ou mais à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dentro da respectiva mão de direção, quando for manobrar para um desses lados é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infração MÉDIA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71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179512" y="1719802"/>
            <a:ext cx="4320480" cy="1994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Ao sair da via pelo lado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direito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o condutor deverá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aproximar-se o máximo possível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bordo direito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da pista e executar sua manobra no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menor espaço possível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Conversão à DIREITA</a:t>
            </a:r>
          </a:p>
        </p:txBody>
      </p:sp>
      <p:pic>
        <p:nvPicPr>
          <p:cNvPr id="3" name="Conversão à Direita">
            <a:hlinkClick r:id="" action="ppaction://media"/>
            <a:extLst>
              <a:ext uri="{FF2B5EF4-FFF2-40B4-BE49-F238E27FC236}">
                <a16:creationId xmlns:a16="http://schemas.microsoft.com/office/drawing/2014/main" id="{1B4F941E-FA01-C8D2-F0F7-F7845C6327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000" y="555526"/>
            <a:ext cx="2457644" cy="435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51520" y="1719802"/>
            <a:ext cx="5004655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Ao sair da via pelo lado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esquerdo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o condutor deverá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aproximar-se o máximo possível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eixo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ou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linha divisória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da pista quando a via for de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sentido </a:t>
            </a:r>
            <a:r>
              <a:rPr lang="pt-BR" sz="2200" b="1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duplo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791213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56032"/>
            <a:ext cx="39976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Conversão à ESQUERDA</a:t>
            </a:r>
          </a:p>
          <a:p>
            <a:r>
              <a:rPr lang="pt-BR" sz="2200" dirty="0"/>
              <a:t>Em via de MÃO DUPLA</a:t>
            </a:r>
          </a:p>
        </p:txBody>
      </p:sp>
      <p:pic>
        <p:nvPicPr>
          <p:cNvPr id="2" name="Conversão à Esquerda M. Dupla">
            <a:hlinkClick r:id="" action="ppaction://media"/>
            <a:extLst>
              <a:ext uri="{FF2B5EF4-FFF2-40B4-BE49-F238E27FC236}">
                <a16:creationId xmlns:a16="http://schemas.microsoft.com/office/drawing/2014/main" id="{924A3991-F797-5666-BCA1-2498B34B22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000" y="576000"/>
            <a:ext cx="2457645" cy="43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59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15417" y="1898311"/>
            <a:ext cx="5004655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Ao sair da via pelo lado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esquerdo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o condutor deverá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aproximar-se o máximo possível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bordo esquerdo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da pista quando a via for de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sentido </a:t>
            </a:r>
            <a:r>
              <a:rPr lang="pt-BR" sz="2200" b="1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único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3" name="Conversão à esquerda M. Única">
            <a:hlinkClick r:id="" action="ppaction://media"/>
            <a:extLst>
              <a:ext uri="{FF2B5EF4-FFF2-40B4-BE49-F238E27FC236}">
                <a16:creationId xmlns:a16="http://schemas.microsoft.com/office/drawing/2014/main" id="{4B3C004F-A710-278E-BE20-8EC21266FE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60000" y="577297"/>
            <a:ext cx="2457645" cy="4356000"/>
          </a:xfrm>
          <a:prstGeom prst="rect">
            <a:avLst/>
          </a:prstGeom>
        </p:spPr>
      </p:pic>
      <p:pic>
        <p:nvPicPr>
          <p:cNvPr id="4" name="Imagem 6">
            <a:extLst>
              <a:ext uri="{FF2B5EF4-FFF2-40B4-BE49-F238E27FC236}">
                <a16:creationId xmlns:a16="http://schemas.microsoft.com/office/drawing/2014/main" id="{3BE85AD9-0E30-5819-F19D-8E6BC00BF14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791213"/>
          </a:xfrm>
          <a:prstGeom prst="rect">
            <a:avLst/>
          </a:prstGeom>
        </p:spPr>
      </p:pic>
      <p:sp>
        <p:nvSpPr>
          <p:cNvPr id="5" name="CaixaDeTexto 11">
            <a:extLst>
              <a:ext uri="{FF2B5EF4-FFF2-40B4-BE49-F238E27FC236}">
                <a16:creationId xmlns:a16="http://schemas.microsoft.com/office/drawing/2014/main" id="{C4682472-56EE-F27B-AD7E-1B7DE19504DF}"/>
              </a:ext>
            </a:extLst>
          </p:cNvPr>
          <p:cNvSpPr txBox="1"/>
          <p:nvPr/>
        </p:nvSpPr>
        <p:spPr>
          <a:xfrm>
            <a:off x="214282" y="556032"/>
            <a:ext cx="39976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Conversão à ESQUERDA</a:t>
            </a:r>
          </a:p>
          <a:p>
            <a:r>
              <a:rPr lang="pt-BR" sz="2200" dirty="0"/>
              <a:t>Em via de MÃO ÚNICA</a:t>
            </a:r>
          </a:p>
        </p:txBody>
      </p:sp>
    </p:spTree>
    <p:extLst>
      <p:ext uri="{BB962C8B-B14F-4D97-AF65-F5344CB8AC3E}">
        <p14:creationId xmlns:p14="http://schemas.microsoft.com/office/powerpoint/2010/main" val="307839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51520" y="1394255"/>
            <a:ext cx="4680520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Nas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vias providas de </a:t>
            </a:r>
            <a:r>
              <a:rPr lang="pt-BR" sz="2200" b="1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acostamento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a conversão à </a:t>
            </a:r>
            <a:r>
              <a:rPr lang="pt-BR" sz="22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esquerda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e a operação de retorno deverão ser feitas nos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locais apropriados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...</a:t>
            </a:r>
          </a:p>
        </p:txBody>
      </p:sp>
      <p:pic>
        <p:nvPicPr>
          <p:cNvPr id="2" name="Imagem 6">
            <a:extLst>
              <a:ext uri="{FF2B5EF4-FFF2-40B4-BE49-F238E27FC236}">
                <a16:creationId xmlns:a16="http://schemas.microsoft.com/office/drawing/2014/main" id="{C381FEE7-F5B3-27EB-38A8-946E667D023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791213"/>
          </a:xfrm>
          <a:prstGeom prst="rect">
            <a:avLst/>
          </a:prstGeom>
        </p:spPr>
      </p:pic>
      <p:sp>
        <p:nvSpPr>
          <p:cNvPr id="4" name="CaixaDeTexto 11">
            <a:extLst>
              <a:ext uri="{FF2B5EF4-FFF2-40B4-BE49-F238E27FC236}">
                <a16:creationId xmlns:a16="http://schemas.microsoft.com/office/drawing/2014/main" id="{0F21EE54-E277-1787-84FD-952C801EF380}"/>
              </a:ext>
            </a:extLst>
          </p:cNvPr>
          <p:cNvSpPr txBox="1"/>
          <p:nvPr/>
        </p:nvSpPr>
        <p:spPr>
          <a:xfrm>
            <a:off x="214282" y="556032"/>
            <a:ext cx="39976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Conversão à EQUERDA</a:t>
            </a:r>
          </a:p>
          <a:p>
            <a:r>
              <a:rPr lang="pt-BR" sz="2200" dirty="0"/>
              <a:t>Em via com ACOSTAMENTO</a:t>
            </a:r>
          </a:p>
        </p:txBody>
      </p:sp>
      <p:pic>
        <p:nvPicPr>
          <p:cNvPr id="3" name="Conversão à esquerda acostamento">
            <a:hlinkClick r:id="" action="ppaction://media"/>
            <a:extLst>
              <a:ext uri="{FF2B5EF4-FFF2-40B4-BE49-F238E27FC236}">
                <a16:creationId xmlns:a16="http://schemas.microsoft.com/office/drawing/2014/main" id="{003C838C-05AC-D1A9-05AF-62EBF905C2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000" y="576000"/>
            <a:ext cx="2457644" cy="43560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02F934CA-5AE9-4B41-8BDB-93530417D5DA}"/>
              </a:ext>
            </a:extLst>
          </p:cNvPr>
          <p:cNvSpPr txBox="1"/>
          <p:nvPr/>
        </p:nvSpPr>
        <p:spPr>
          <a:xfrm>
            <a:off x="251520" y="3194455"/>
            <a:ext cx="4680520" cy="1609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...e, onde estes não existirem,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o condutor deverá aguardar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no acostamento, à direita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para cruzar a pista com segurança.</a:t>
            </a:r>
          </a:p>
        </p:txBody>
      </p:sp>
    </p:spTree>
    <p:extLst>
      <p:ext uri="{BB962C8B-B14F-4D97-AF65-F5344CB8AC3E}">
        <p14:creationId xmlns:p14="http://schemas.microsoft.com/office/powerpoint/2010/main" val="6186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83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51520" y="1736324"/>
            <a:ext cx="27363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  <a:cs typeface="Calibri" pitchFamily="34" charset="0"/>
              </a:rPr>
              <a:t>O </a:t>
            </a:r>
            <a:r>
              <a:rPr lang="pt-BR" sz="22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Retorno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deverá ser executado em </a:t>
            </a:r>
            <a:r>
              <a:rPr lang="pt-BR" sz="22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locais apropriados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como trevos, canteiros centrais, rotatórias, praças e viadutos;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Manobra de RETORNO</a:t>
            </a:r>
          </a:p>
        </p:txBody>
      </p:sp>
      <p:pic>
        <p:nvPicPr>
          <p:cNvPr id="2" name="Retorno na Rotatória">
            <a:hlinkClick r:id="" action="ppaction://media"/>
            <a:extLst>
              <a:ext uri="{FF2B5EF4-FFF2-40B4-BE49-F238E27FC236}">
                <a16:creationId xmlns:a16="http://schemas.microsoft.com/office/drawing/2014/main" id="{288BFB66-40F6-1AA5-0551-EF8C10E8D0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04170" y="1326202"/>
            <a:ext cx="57600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92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CaixaDeTexto 13"/>
          <p:cNvSpPr txBox="1"/>
          <p:nvPr/>
        </p:nvSpPr>
        <p:spPr>
          <a:xfrm>
            <a:off x="284580" y="1995686"/>
            <a:ext cx="263123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  <a:cs typeface="Calibri" pitchFamily="34" charset="0"/>
              </a:rPr>
              <a:t>Onde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não houver locais apropriados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Retorno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poderá ser feito utilizando as </a:t>
            </a:r>
            <a:r>
              <a:rPr lang="pt-BR" sz="22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áreas de interseção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Manobra de RETORNO</a:t>
            </a:r>
          </a:p>
        </p:txBody>
      </p:sp>
      <p:pic>
        <p:nvPicPr>
          <p:cNvPr id="2" name="Retorno Cruzamento">
            <a:hlinkClick r:id="" action="ppaction://media"/>
            <a:extLst>
              <a:ext uri="{FF2B5EF4-FFF2-40B4-BE49-F238E27FC236}">
                <a16:creationId xmlns:a16="http://schemas.microsoft.com/office/drawing/2014/main" id="{A9565034-1DBB-5851-6886-1FF37272A3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04487" y="1300235"/>
            <a:ext cx="5760001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2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Espaço Reservado para Conteúdo 15"/>
          <p:cNvSpPr>
            <a:spLocks noGrp="1"/>
          </p:cNvSpPr>
          <p:nvPr>
            <p:ph idx="1"/>
          </p:nvPr>
        </p:nvSpPr>
        <p:spPr>
          <a:xfrm>
            <a:off x="251520" y="1500174"/>
            <a:ext cx="3782794" cy="2511736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  <a:tabLst>
                <a:tab pos="3773488" algn="l"/>
              </a:tabLst>
            </a:pPr>
            <a:r>
              <a:rPr lang="pt-BR" sz="24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Passagem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: </a:t>
            </a:r>
            <a:r>
              <a:rPr lang="pt-BR" sz="24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avançar à frente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de outro veículo que se desloca no mesmo sentido mas em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faixas distintas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,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sem mudar de faixa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de trânsito.</a:t>
            </a:r>
          </a:p>
        </p:txBody>
      </p:sp>
      <p:pic>
        <p:nvPicPr>
          <p:cNvPr id="2" name="Imagem 6">
            <a:extLst>
              <a:ext uri="{FF2B5EF4-FFF2-40B4-BE49-F238E27FC236}">
                <a16:creationId xmlns:a16="http://schemas.microsoft.com/office/drawing/2014/main" id="{5BBA01F6-C0E7-22E8-54F0-D61A317F443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3" name="CaixaDeTexto 8">
            <a:extLst>
              <a:ext uri="{FF2B5EF4-FFF2-40B4-BE49-F238E27FC236}">
                <a16:creationId xmlns:a16="http://schemas.microsoft.com/office/drawing/2014/main" id="{86020C63-369E-938C-EFE2-EDFA661850B5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PASSAGEM x ULTRAPASSAGEM</a:t>
            </a:r>
          </a:p>
        </p:txBody>
      </p:sp>
      <p:pic>
        <p:nvPicPr>
          <p:cNvPr id="4" name="Passagem">
            <a:hlinkClick r:id="" action="ppaction://media"/>
            <a:extLst>
              <a:ext uri="{FF2B5EF4-FFF2-40B4-BE49-F238E27FC236}">
                <a16:creationId xmlns:a16="http://schemas.microsoft.com/office/drawing/2014/main" id="{830C857B-9BA1-559B-ECBE-EFB04B94EE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68000" y="594000"/>
            <a:ext cx="2437333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CaixaDeTexto 14"/>
          <p:cNvSpPr txBox="1"/>
          <p:nvPr/>
        </p:nvSpPr>
        <p:spPr>
          <a:xfrm>
            <a:off x="251520" y="1563638"/>
            <a:ext cx="4968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Ultrapassagem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: </a:t>
            </a:r>
            <a:r>
              <a:rPr lang="pt-BR" sz="24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avançar à frente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de outro veículo que se desloca no mesmo sentido e na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mesma faixa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,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saindo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e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retornando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à faixa de origem.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9" name="CaixaDeTexto 8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PASSAGEM x ULTRAPASSAGEM</a:t>
            </a:r>
          </a:p>
        </p:txBody>
      </p:sp>
      <p:pic>
        <p:nvPicPr>
          <p:cNvPr id="4" name="Ultrapassagem">
            <a:hlinkClick r:id="" action="ppaction://media"/>
            <a:extLst>
              <a:ext uri="{FF2B5EF4-FFF2-40B4-BE49-F238E27FC236}">
                <a16:creationId xmlns:a16="http://schemas.microsoft.com/office/drawing/2014/main" id="{610B6889-8D56-714F-1E74-B8D5B7BDD1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000" y="594000"/>
            <a:ext cx="2437333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3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CaixaDeTexto 14"/>
          <p:cNvSpPr txBox="1"/>
          <p:nvPr/>
        </p:nvSpPr>
        <p:spPr>
          <a:xfrm>
            <a:off x="179512" y="1875477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Transposição de Faixa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: </a:t>
            </a:r>
            <a:r>
              <a:rPr lang="pt-BR" sz="24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mudança de uma faixa para outra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(da direita ou da esquerda)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sem voltar à faixa de origem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9" name="CaixaDeTexto 8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TRANSPOSIÇÃO DE FAIXA</a:t>
            </a:r>
          </a:p>
        </p:txBody>
      </p:sp>
      <p:pic>
        <p:nvPicPr>
          <p:cNvPr id="2" name="Transposição de faixa">
            <a:hlinkClick r:id="" action="ppaction://media"/>
            <a:extLst>
              <a:ext uri="{FF2B5EF4-FFF2-40B4-BE49-F238E27FC236}">
                <a16:creationId xmlns:a16="http://schemas.microsoft.com/office/drawing/2014/main" id="{82BBA85C-823F-338B-3E4D-2EBA3D1C03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67115" y="594000"/>
            <a:ext cx="2437333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9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77028" y="1343600"/>
            <a:ext cx="40256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  <a:cs typeface="Calibri" pitchFamily="34" charset="0"/>
              </a:rPr>
              <a:t>As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ultrapassagens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devem ser realizadas pelo </a:t>
            </a:r>
            <a:r>
              <a:rPr lang="pt-BR" sz="24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lado </a:t>
            </a:r>
            <a:r>
              <a:rPr lang="pt-BR" sz="2400" b="1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esquerdo</a:t>
            </a:r>
            <a:r>
              <a:rPr lang="pt-BR" sz="2400" i="1" dirty="0"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da via [...]</a:t>
            </a:r>
          </a:p>
          <a:p>
            <a:endParaRPr lang="pt-BR" dirty="0"/>
          </a:p>
        </p:txBody>
      </p:sp>
      <p:sp>
        <p:nvSpPr>
          <p:cNvPr id="13" name="CaixaDeTexto 12"/>
          <p:cNvSpPr txBox="1"/>
          <p:nvPr/>
        </p:nvSpPr>
        <p:spPr>
          <a:xfrm>
            <a:off x="251520" y="2859782"/>
            <a:ext cx="4752528" cy="1835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pt-BR" sz="2400" i="1" dirty="0">
                <a:latin typeface="Calibri" pitchFamily="34" charset="0"/>
                <a:cs typeface="Calibri" pitchFamily="34" charset="0"/>
              </a:rPr>
              <a:t>[...] sendo permitido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ultrapassar  </a:t>
            </a:r>
            <a:r>
              <a:rPr lang="pt-BR" sz="2400" i="1" dirty="0">
                <a:solidFill>
                  <a:srgbClr val="FF0000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pela </a:t>
            </a:r>
            <a:r>
              <a:rPr lang="pt-BR" sz="2400" b="1" i="1" dirty="0">
                <a:solidFill>
                  <a:srgbClr val="FF0000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direita</a:t>
            </a:r>
            <a:r>
              <a:rPr lang="pt-BR" sz="24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somente</a:t>
            </a:r>
            <a:r>
              <a:rPr lang="pt-BR" sz="24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quando o </a:t>
            </a:r>
            <a:r>
              <a:rPr lang="pt-BR" sz="2400" i="1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veículo da frente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indicar que  vai </a:t>
            </a:r>
            <a:r>
              <a:rPr lang="pt-BR" sz="2400" b="1" i="1" dirty="0">
                <a:latin typeface="Calibri" pitchFamily="34" charset="0"/>
                <a:cs typeface="Calibri" pitchFamily="34" charset="0"/>
              </a:rPr>
              <a:t>entrar para a esquerda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</a:t>
            </a:r>
          </a:p>
        </p:txBody>
      </p:sp>
      <p:pic>
        <p:nvPicPr>
          <p:cNvPr id="2" name="Ultrapassagem Direita">
            <a:hlinkClick r:id="" action="ppaction://media"/>
            <a:extLst>
              <a:ext uri="{FF2B5EF4-FFF2-40B4-BE49-F238E27FC236}">
                <a16:creationId xmlns:a16="http://schemas.microsoft.com/office/drawing/2014/main" id="{65F0FC41-61C7-84CE-3BEC-2285E908A0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000" y="594000"/>
            <a:ext cx="2437333" cy="432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59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30134" y="2285998"/>
            <a:ext cx="3882304" cy="2399143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11" name="CaixaDeTexto 10"/>
          <p:cNvSpPr txBox="1"/>
          <p:nvPr/>
        </p:nvSpPr>
        <p:spPr>
          <a:xfrm>
            <a:off x="214282" y="1357304"/>
            <a:ext cx="8215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  <a:cs typeface="Calibri" pitchFamily="34" charset="0"/>
              </a:rPr>
              <a:t>Ao ultrapassar, o condutor deve </a:t>
            </a:r>
            <a:r>
              <a:rPr lang="pt-BR" sz="2400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SINALIZAR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com a </a:t>
            </a:r>
            <a:r>
              <a:rPr lang="pt-BR" sz="24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luz indicadora de direção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(seta) ou gesto de </a:t>
            </a:r>
            <a:r>
              <a:rPr lang="pt-BR" sz="24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braço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 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Retângulo de cantos arredondados 9"/>
          <p:cNvSpPr/>
          <p:nvPr/>
        </p:nvSpPr>
        <p:spPr>
          <a:xfrm>
            <a:off x="214282" y="1092818"/>
            <a:ext cx="4643470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latin typeface="Calibri" pitchFamily="34" charset="0"/>
                <a:cs typeface="Calibri" pitchFamily="34" charset="0"/>
              </a:rPr>
              <a:t>Antes de </a:t>
            </a:r>
            <a:r>
              <a:rPr lang="pt-BR" sz="2200" b="1" dirty="0">
                <a:solidFill>
                  <a:srgbClr val="FFFF99"/>
                </a:solidFill>
                <a:latin typeface="Calibri" pitchFamily="34" charset="0"/>
                <a:cs typeface="Calibri" pitchFamily="34" charset="0"/>
              </a:rPr>
              <a:t>ultrapassar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 o condutor deve:</a:t>
            </a:r>
          </a:p>
        </p:txBody>
      </p:sp>
      <p:grpSp>
        <p:nvGrpSpPr>
          <p:cNvPr id="18" name="Grupo 17"/>
          <p:cNvGrpSpPr/>
          <p:nvPr/>
        </p:nvGrpSpPr>
        <p:grpSpPr>
          <a:xfrm>
            <a:off x="216584" y="1571798"/>
            <a:ext cx="8355944" cy="856895"/>
            <a:chOff x="216584" y="1714674"/>
            <a:chExt cx="8355944" cy="856895"/>
          </a:xfrm>
        </p:grpSpPr>
        <p:pic>
          <p:nvPicPr>
            <p:cNvPr id="11" name="Imagem 1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16584" y="1714674"/>
              <a:ext cx="1732833" cy="856895"/>
            </a:xfrm>
            <a:prstGeom prst="rect">
              <a:avLst/>
            </a:prstGeom>
            <a:ln>
              <a:noFill/>
            </a:ln>
            <a:effectLst>
              <a:softEdge rad="38100"/>
            </a:effectLst>
          </p:spPr>
        </p:pic>
        <p:sp>
          <p:nvSpPr>
            <p:cNvPr id="15" name="Retângulo de cantos arredondados 14"/>
            <p:cNvSpPr/>
            <p:nvPr/>
          </p:nvSpPr>
          <p:spPr>
            <a:xfrm>
              <a:off x="2071670" y="1785932"/>
              <a:ext cx="6500858" cy="714380"/>
            </a:xfrm>
            <a:prstGeom prst="roundRect">
              <a:avLst>
                <a:gd name="adj" fmla="val 10893"/>
              </a:avLst>
            </a:prstGeom>
            <a:solidFill>
              <a:srgbClr val="0066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►Verificar se nenhum condutor </a:t>
              </a:r>
              <a:r>
                <a:rPr lang="pt-BR" sz="2000" b="1" i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que o esteja seguindo </a:t>
              </a:r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tenha iniciado a ultrapassagem primeiro.</a:t>
              </a:r>
              <a:endParaRPr lang="pt-BR" sz="2000" i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Grupo 19"/>
          <p:cNvGrpSpPr/>
          <p:nvPr/>
        </p:nvGrpSpPr>
        <p:grpSpPr>
          <a:xfrm>
            <a:off x="217630" y="2746525"/>
            <a:ext cx="8354898" cy="910835"/>
            <a:chOff x="217630" y="2714626"/>
            <a:chExt cx="8354898" cy="910835"/>
          </a:xfrm>
        </p:grpSpPr>
        <p:pic>
          <p:nvPicPr>
            <p:cNvPr id="13" name="Imagem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17630" y="2714626"/>
              <a:ext cx="1707815" cy="910835"/>
            </a:xfrm>
            <a:prstGeom prst="rect">
              <a:avLst/>
            </a:prstGeom>
            <a:ln>
              <a:noFill/>
            </a:ln>
            <a:effectLst>
              <a:softEdge rad="38100"/>
            </a:effectLst>
          </p:spPr>
        </p:pic>
        <p:sp>
          <p:nvSpPr>
            <p:cNvPr id="16" name="Retângulo de cantos arredondados 15"/>
            <p:cNvSpPr/>
            <p:nvPr/>
          </p:nvSpPr>
          <p:spPr>
            <a:xfrm>
              <a:off x="2071670" y="2807330"/>
              <a:ext cx="6500858" cy="714380"/>
            </a:xfrm>
            <a:prstGeom prst="roundRect">
              <a:avLst>
                <a:gd name="adj" fmla="val 10893"/>
              </a:avLst>
            </a:prstGeom>
            <a:solidFill>
              <a:srgbClr val="0066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►Verificar se o </a:t>
              </a:r>
              <a:r>
                <a:rPr lang="pt-BR" sz="2000" b="1" i="1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veículo da frente</a:t>
              </a:r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 não indicou a intenção de ultrapassar um terceiro.</a:t>
              </a:r>
              <a:endParaRPr lang="pt-BR" sz="2000" i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1" name="Grupo 20"/>
          <p:cNvGrpSpPr/>
          <p:nvPr/>
        </p:nvGrpSpPr>
        <p:grpSpPr>
          <a:xfrm>
            <a:off x="219932" y="3943905"/>
            <a:ext cx="8352596" cy="913861"/>
            <a:chOff x="219932" y="3783170"/>
            <a:chExt cx="8352596" cy="913861"/>
          </a:xfrm>
        </p:grpSpPr>
        <p:pic>
          <p:nvPicPr>
            <p:cNvPr id="14" name="Imagem 1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19932" y="3786196"/>
              <a:ext cx="1707815" cy="910835"/>
            </a:xfrm>
            <a:prstGeom prst="rect">
              <a:avLst/>
            </a:prstGeom>
            <a:ln>
              <a:noFill/>
            </a:ln>
            <a:effectLst>
              <a:softEdge rad="38100"/>
            </a:effectLst>
          </p:spPr>
        </p:pic>
        <p:sp>
          <p:nvSpPr>
            <p:cNvPr id="17" name="Retângulo de cantos arredondados 16"/>
            <p:cNvSpPr/>
            <p:nvPr/>
          </p:nvSpPr>
          <p:spPr>
            <a:xfrm>
              <a:off x="2071670" y="3783170"/>
              <a:ext cx="6500858" cy="910835"/>
            </a:xfrm>
            <a:prstGeom prst="roundRect">
              <a:avLst>
                <a:gd name="adj" fmla="val 11855"/>
              </a:avLst>
            </a:prstGeom>
            <a:solidFill>
              <a:srgbClr val="0066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►Observar se a </a:t>
              </a:r>
              <a:r>
                <a:rPr lang="pt-BR" sz="2000" b="1" i="1" dirty="0">
                  <a:solidFill>
                    <a:srgbClr val="0070C0"/>
                  </a:solidFill>
                  <a:latin typeface="Calibri" pitchFamily="34" charset="0"/>
                  <a:cs typeface="Calibri" pitchFamily="34" charset="0"/>
                </a:rPr>
                <a:t>faixa à esquerda</a:t>
              </a:r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 está livre numa </a:t>
              </a:r>
              <a:r>
                <a:rPr lang="pt-BR" sz="2000" b="1" i="1" dirty="0">
                  <a:solidFill>
                    <a:srgbClr val="FF6600"/>
                  </a:solidFill>
                  <a:latin typeface="Calibri" pitchFamily="34" charset="0"/>
                  <a:cs typeface="Calibri" pitchFamily="34" charset="0"/>
                </a:rPr>
                <a:t>extensão suficiente</a:t>
              </a:r>
              <a:r>
                <a:rPr lang="pt-BR" sz="2000" i="1" dirty="0">
                  <a:solidFill>
                    <a:schemeClr val="tx1"/>
                  </a:solidFill>
                  <a:latin typeface="Calibri" pitchFamily="34" charset="0"/>
                  <a:cs typeface="Calibri" pitchFamily="34" charset="0"/>
                </a:rPr>
                <a:t> para que a manobra possa ser executada com segurança</a:t>
              </a:r>
              <a:endParaRPr lang="pt-BR" sz="2000" i="1" dirty="0">
                <a:solidFill>
                  <a:schemeClr val="tx1"/>
                </a:solidFill>
              </a:endParaRPr>
            </a:p>
          </p:txBody>
        </p:sp>
      </p:grpSp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2" name="CaixaDeTexto 2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303993" y="1142990"/>
            <a:ext cx="4643470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latin typeface="Calibri" pitchFamily="34" charset="0"/>
                <a:cs typeface="Calibri" pitchFamily="34" charset="0"/>
              </a:rPr>
              <a:t>Ao </a:t>
            </a:r>
            <a:r>
              <a:rPr lang="pt-BR" sz="2200" b="1" dirty="0">
                <a:solidFill>
                  <a:srgbClr val="FFFF99"/>
                </a:solidFill>
                <a:latin typeface="Calibri" pitchFamily="34" charset="0"/>
                <a:cs typeface="Calibri" pitchFamily="34" charset="0"/>
              </a:rPr>
              <a:t>ser ultrapassado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 o condutor deve:</a:t>
            </a:r>
          </a:p>
        </p:txBody>
      </p:sp>
      <p:grpSp>
        <p:nvGrpSpPr>
          <p:cNvPr id="14" name="Grupo 13"/>
          <p:cNvGrpSpPr/>
          <p:nvPr/>
        </p:nvGrpSpPr>
        <p:grpSpPr>
          <a:xfrm>
            <a:off x="428596" y="1251656"/>
            <a:ext cx="8429684" cy="1764197"/>
            <a:chOff x="214282" y="1357986"/>
            <a:chExt cx="8429684" cy="1764197"/>
          </a:xfrm>
        </p:grpSpPr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7884" y="1357986"/>
              <a:ext cx="2786082" cy="1764197"/>
            </a:xfrm>
            <a:prstGeom prst="rect">
              <a:avLst/>
            </a:prstGeom>
            <a:ln>
              <a:noFill/>
            </a:ln>
            <a:effectLst>
              <a:softEdge rad="38100"/>
            </a:effectLst>
          </p:spPr>
        </p:pic>
        <p:sp>
          <p:nvSpPr>
            <p:cNvPr id="13" name="CaixaDeTexto 12"/>
            <p:cNvSpPr txBox="1"/>
            <p:nvPr/>
          </p:nvSpPr>
          <p:spPr>
            <a:xfrm>
              <a:off x="214282" y="1785932"/>
              <a:ext cx="550072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►Se estiver na </a:t>
              </a:r>
              <a:r>
                <a:rPr lang="pt-BR" sz="22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faixa da esquerda 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deslocar-se para a da direita sem acelerar a marcha.</a:t>
              </a:r>
              <a:endParaRPr lang="pt-BR" sz="2200" i="1" dirty="0"/>
            </a:p>
          </p:txBody>
        </p:sp>
      </p:grpSp>
      <p:grpSp>
        <p:nvGrpSpPr>
          <p:cNvPr id="16" name="Grupo 15"/>
          <p:cNvGrpSpPr/>
          <p:nvPr/>
        </p:nvGrpSpPr>
        <p:grpSpPr>
          <a:xfrm>
            <a:off x="357158" y="2931299"/>
            <a:ext cx="8429684" cy="1781231"/>
            <a:chOff x="142844" y="3002737"/>
            <a:chExt cx="8429684" cy="1781231"/>
          </a:xfrm>
        </p:grpSpPr>
        <p:pic>
          <p:nvPicPr>
            <p:cNvPr id="11" name="Imagem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844" y="3002737"/>
              <a:ext cx="3123256" cy="1781231"/>
            </a:xfrm>
            <a:prstGeom prst="rect">
              <a:avLst/>
            </a:prstGeom>
            <a:effectLst>
              <a:softEdge rad="38100"/>
            </a:effectLst>
          </p:spPr>
        </p:pic>
        <p:sp>
          <p:nvSpPr>
            <p:cNvPr id="15" name="CaixaDeTexto 14"/>
            <p:cNvSpPr txBox="1"/>
            <p:nvPr/>
          </p:nvSpPr>
          <p:spPr>
            <a:xfrm>
              <a:off x="3357554" y="3571882"/>
              <a:ext cx="521497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►Se estiver </a:t>
              </a:r>
              <a:r>
                <a:rPr lang="pt-BR" sz="22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em outra faixa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permanecer onde está sem acelerar a marcha.</a:t>
              </a:r>
              <a:endParaRPr lang="pt-BR" sz="2200" i="1" dirty="0"/>
            </a:p>
          </p:txBody>
        </p:sp>
      </p:grp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332899" y="1103451"/>
            <a:ext cx="6522124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latin typeface="Calibri" pitchFamily="34" charset="0"/>
                <a:cs typeface="Calibri" pitchFamily="34" charset="0"/>
              </a:rPr>
              <a:t>É </a:t>
            </a:r>
            <a:r>
              <a:rPr lang="pt-BR" sz="2200" b="1" dirty="0">
                <a:solidFill>
                  <a:srgbClr val="FFFF99"/>
                </a:solidFill>
                <a:latin typeface="Calibri" pitchFamily="34" charset="0"/>
                <a:cs typeface="Calibri" pitchFamily="34" charset="0"/>
              </a:rPr>
              <a:t>proibido ultrapassar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 em vias de mão dupla quando:</a:t>
            </a:r>
          </a:p>
        </p:txBody>
      </p:sp>
      <p:grpSp>
        <p:nvGrpSpPr>
          <p:cNvPr id="15" name="Grupo 14"/>
          <p:cNvGrpSpPr/>
          <p:nvPr/>
        </p:nvGrpSpPr>
        <p:grpSpPr>
          <a:xfrm>
            <a:off x="428596" y="1641080"/>
            <a:ext cx="8429684" cy="1712478"/>
            <a:chOff x="214282" y="1715511"/>
            <a:chExt cx="8429684" cy="1712478"/>
          </a:xfrm>
        </p:grpSpPr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14282" y="1715511"/>
              <a:ext cx="3074296" cy="1712478"/>
            </a:xfrm>
            <a:prstGeom prst="rect">
              <a:avLst/>
            </a:prstGeom>
            <a:effectLst>
              <a:softEdge rad="50800"/>
            </a:effectLst>
          </p:spPr>
        </p:pic>
        <p:sp>
          <p:nvSpPr>
            <p:cNvPr id="13" name="CaixaDeTexto 12"/>
            <p:cNvSpPr txBox="1"/>
            <p:nvPr/>
          </p:nvSpPr>
          <p:spPr>
            <a:xfrm>
              <a:off x="3357554" y="1785932"/>
              <a:ext cx="52864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Nos trechos em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curvas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e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aclives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sem visibilidade,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pontes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,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viadutos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,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passagens de nível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e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travessias de pedestres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...</a:t>
              </a:r>
              <a:endParaRPr lang="pt-BR" sz="2200" i="1" dirty="0"/>
            </a:p>
          </p:txBody>
        </p:sp>
      </p:grpSp>
      <p:grpSp>
        <p:nvGrpSpPr>
          <p:cNvPr id="16" name="Grupo 15"/>
          <p:cNvGrpSpPr/>
          <p:nvPr/>
        </p:nvGrpSpPr>
        <p:grpSpPr>
          <a:xfrm>
            <a:off x="1214414" y="3131463"/>
            <a:ext cx="7450818" cy="1655910"/>
            <a:chOff x="1214414" y="3131463"/>
            <a:chExt cx="7450818" cy="1655910"/>
          </a:xfrm>
        </p:grpSpPr>
        <p:pic>
          <p:nvPicPr>
            <p:cNvPr id="11" name="Imagem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593398" y="3131463"/>
              <a:ext cx="3071834" cy="1655910"/>
            </a:xfrm>
            <a:prstGeom prst="rect">
              <a:avLst/>
            </a:prstGeom>
            <a:effectLst>
              <a:softEdge rad="50800"/>
            </a:effectLst>
          </p:spPr>
        </p:pic>
        <p:sp>
          <p:nvSpPr>
            <p:cNvPr id="14" name="CaixaDeTexto 13"/>
            <p:cNvSpPr txBox="1"/>
            <p:nvPr/>
          </p:nvSpPr>
          <p:spPr>
            <a:xfrm>
              <a:off x="1214414" y="3855375"/>
              <a:ext cx="4286280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...nas </a:t>
              </a:r>
              <a:r>
                <a:rPr lang="pt-BR" sz="2200" b="1" i="1" dirty="0">
                  <a:latin typeface="Calibri" pitchFamily="34" charset="0"/>
                  <a:cs typeface="Calibri" pitchFamily="34" charset="0"/>
                </a:rPr>
                <a:t>interseções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ou próximo à elas.</a:t>
              </a:r>
              <a:endParaRPr lang="pt-BR" sz="2200" i="1" dirty="0"/>
            </a:p>
          </p:txBody>
        </p:sp>
      </p:grpSp>
      <p:pic>
        <p:nvPicPr>
          <p:cNvPr id="18" name="Imagem 1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9" name="CaixaDeTexto 18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Retângulo de cantos arredondados 9"/>
          <p:cNvSpPr/>
          <p:nvPr/>
        </p:nvSpPr>
        <p:spPr>
          <a:xfrm>
            <a:off x="193016" y="1356305"/>
            <a:ext cx="8450950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Ao 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ultrapassar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um veículo de </a:t>
            </a:r>
            <a:r>
              <a:rPr lang="pt-BR" sz="2200" b="1" dirty="0">
                <a:solidFill>
                  <a:srgbClr val="FFFF99"/>
                </a:solidFill>
                <a:latin typeface="Calibri" pitchFamily="34" charset="0"/>
                <a:cs typeface="Calibri" pitchFamily="34" charset="0"/>
              </a:rPr>
              <a:t>Transporte Coletivo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de passageiros...</a:t>
            </a:r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4282" y="2253793"/>
            <a:ext cx="4214842" cy="1998757"/>
          </a:xfrm>
          <a:prstGeom prst="rect">
            <a:avLst/>
          </a:prstGeom>
          <a:effectLst>
            <a:softEdge rad="50800"/>
          </a:effectLst>
        </p:spPr>
      </p:pic>
      <p:sp>
        <p:nvSpPr>
          <p:cNvPr id="11" name="CaixaDeTexto 10"/>
          <p:cNvSpPr txBox="1"/>
          <p:nvPr/>
        </p:nvSpPr>
        <p:spPr>
          <a:xfrm>
            <a:off x="4538916" y="2019638"/>
            <a:ext cx="4143404" cy="2378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...que esteja parado efetuando embarque ou desembarque de passageiros, </a:t>
            </a:r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reduza a velocidade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e </a:t>
            </a:r>
            <a:r>
              <a:rPr lang="pt-BR" sz="22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redobre a atenção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ou, até mesmo, pare o veículo com vistas à segurança.</a:t>
            </a:r>
            <a:endParaRPr lang="pt-BR" sz="22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- CUIDADOS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367296" y="3510176"/>
            <a:ext cx="38446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►Infração Média (4 pontos)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►Penalidade Multa de R$ 130,16</a:t>
            </a:r>
            <a:endParaRPr lang="pt-BR" sz="2000" b="1" dirty="0">
              <a:solidFill>
                <a:srgbClr val="C00000"/>
              </a:solidFill>
            </a:endParaRP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740" y="915566"/>
            <a:ext cx="3587562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PROIBIDA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366375" y="1347614"/>
            <a:ext cx="4302717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000" dirty="0"/>
              <a:t>CTB - Art. 199.</a:t>
            </a:r>
            <a:r>
              <a:rPr lang="pt-BR" sz="2500" dirty="0"/>
              <a:t> </a:t>
            </a:r>
            <a:r>
              <a:rPr lang="pt-BR" sz="2200" dirty="0">
                <a:solidFill>
                  <a:srgbClr val="0070C0"/>
                </a:solidFill>
              </a:rPr>
              <a:t>Ultrapassar pela </a:t>
            </a:r>
            <a:r>
              <a:rPr lang="pt-BR" sz="2200" b="1" dirty="0">
                <a:solidFill>
                  <a:srgbClr val="0070C0"/>
                </a:solidFill>
              </a:rPr>
              <a:t>direita</a:t>
            </a:r>
            <a:r>
              <a:rPr lang="pt-BR" sz="2200" dirty="0"/>
              <a:t>, salvo quando o veículo da frente estiver colocado na faixa apropriada e der sinal de que vai entrar à esquerda:</a:t>
            </a:r>
            <a:endParaRPr lang="pt-BR" sz="2200" b="1" dirty="0">
              <a:solidFill>
                <a:srgbClr val="FF6600"/>
              </a:solidFill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AF05CCAF-18B4-E938-C684-3B97A1B76CAF}"/>
              </a:ext>
            </a:extLst>
          </p:cNvPr>
          <p:cNvSpPr/>
          <p:nvPr/>
        </p:nvSpPr>
        <p:spPr>
          <a:xfrm>
            <a:off x="4211960" y="3435847"/>
            <a:ext cx="4932040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Imagem 5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DC10D707-BD58-C4C3-FA16-1549C828B0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488" y="3030123"/>
            <a:ext cx="1896452" cy="1934047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0AC891DC-DB6E-50AC-3EA1-B61321DE2088}"/>
              </a:ext>
            </a:extLst>
          </p:cNvPr>
          <p:cNvSpPr txBox="1"/>
          <p:nvPr/>
        </p:nvSpPr>
        <p:spPr>
          <a:xfrm>
            <a:off x="4325035" y="3481566"/>
            <a:ext cx="3210774" cy="1362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Se esta ultrapassagem for num veículo de transporte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coletivo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: GRAVÍSSIMA</a:t>
            </a:r>
          </a:p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Multa de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R$ 293,47</a:t>
            </a:r>
          </a:p>
        </p:txBody>
      </p:sp>
    </p:spTree>
    <p:extLst>
      <p:ext uri="{BB962C8B-B14F-4D97-AF65-F5344CB8AC3E}">
        <p14:creationId xmlns:p14="http://schemas.microsoft.com/office/powerpoint/2010/main" val="171083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323528" y="2859782"/>
            <a:ext cx="42170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►Infração Gravíssima (7 pontos)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►Penalidade Multa x5  R$ 1.467,35</a:t>
            </a:r>
            <a:endParaRPr lang="pt-BR" sz="2000" b="1" dirty="0">
              <a:solidFill>
                <a:srgbClr val="C00000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2040" y="1491630"/>
            <a:ext cx="3810000" cy="2524125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PROIBIDA</a:t>
            </a:r>
          </a:p>
        </p:txBody>
      </p:sp>
      <p:sp>
        <p:nvSpPr>
          <p:cNvPr id="8" name="CaixaDeTexto 7"/>
          <p:cNvSpPr txBox="1"/>
          <p:nvPr/>
        </p:nvSpPr>
        <p:spPr>
          <a:xfrm>
            <a:off x="323528" y="1491630"/>
            <a:ext cx="4608512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000" dirty="0"/>
              <a:t>CTB - Art. 202.</a:t>
            </a:r>
            <a:r>
              <a:rPr lang="pt-BR" sz="2500" dirty="0"/>
              <a:t> </a:t>
            </a:r>
            <a:r>
              <a:rPr lang="pt-BR" sz="2200" dirty="0"/>
              <a:t>Ultrapassar pelo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acostamento</a:t>
            </a:r>
            <a:r>
              <a:rPr lang="pt-BR" sz="2200" dirty="0"/>
              <a:t>, em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interseções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/>
              <a:t>e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passagem de nível</a:t>
            </a:r>
            <a:r>
              <a:rPr lang="pt-BR" sz="2200" dirty="0"/>
              <a:t>:</a:t>
            </a:r>
            <a:endParaRPr lang="pt-BR" sz="2200" b="1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2508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60416" y="3435846"/>
            <a:ext cx="50091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►Infração Gravíssima (7 pontos)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►Penalidade Multa x5  R$ 1.467,35</a:t>
            </a:r>
            <a:endParaRPr lang="pt-BR" sz="2000" b="1" dirty="0">
              <a:solidFill>
                <a:srgbClr val="C00000"/>
              </a:solidFill>
            </a:endParaRP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171" y="843558"/>
            <a:ext cx="3597252" cy="2062940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PROIBIDA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235480" y="1296217"/>
            <a:ext cx="4534542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000" dirty="0"/>
              <a:t>CTB - Art. 203.</a:t>
            </a:r>
            <a:r>
              <a:rPr lang="pt-BR" sz="2500" dirty="0"/>
              <a:t> </a:t>
            </a:r>
            <a:r>
              <a:rPr lang="pt-BR" sz="2200" dirty="0"/>
              <a:t>Ultrapassar pela</a:t>
            </a:r>
            <a:r>
              <a:rPr lang="pt-BR" sz="2200" dirty="0">
                <a:solidFill>
                  <a:srgbClr val="00B050"/>
                </a:solidFill>
              </a:rPr>
              <a:t> </a:t>
            </a:r>
            <a:r>
              <a:rPr lang="pt-BR" sz="2200" b="1" dirty="0">
                <a:solidFill>
                  <a:srgbClr val="00B050"/>
                </a:solidFill>
              </a:rPr>
              <a:t>contramão</a:t>
            </a:r>
            <a:r>
              <a:rPr lang="pt-BR" sz="2200" dirty="0">
                <a:solidFill>
                  <a:srgbClr val="00B050"/>
                </a:solidFill>
              </a:rPr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/>
              <a:t>em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curvas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/>
              <a:t>e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aclives</a:t>
            </a:r>
            <a:r>
              <a:rPr lang="pt-BR" sz="2200" dirty="0"/>
              <a:t> e </a:t>
            </a:r>
            <a:r>
              <a:rPr lang="pt-BR" sz="2200" dirty="0">
                <a:solidFill>
                  <a:srgbClr val="0070C0"/>
                </a:solidFill>
              </a:rPr>
              <a:t>declives</a:t>
            </a:r>
            <a:r>
              <a:rPr lang="pt-BR" sz="2200" dirty="0"/>
              <a:t>, </a:t>
            </a:r>
            <a:r>
              <a:rPr lang="pt-BR" sz="2200" dirty="0">
                <a:solidFill>
                  <a:srgbClr val="0070C0"/>
                </a:solidFill>
              </a:rPr>
              <a:t>faixa de pedestres</a:t>
            </a:r>
            <a:r>
              <a:rPr lang="pt-BR" sz="2200" dirty="0"/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pontes</a:t>
            </a:r>
            <a:r>
              <a:rPr lang="pt-BR" sz="2200" dirty="0"/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viadutos</a:t>
            </a:r>
            <a:r>
              <a:rPr lang="pt-BR" sz="2200" dirty="0"/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túneis</a:t>
            </a:r>
            <a:r>
              <a:rPr lang="pt-BR" sz="2200" dirty="0"/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veículos parados ao semáforo</a:t>
            </a:r>
            <a:r>
              <a:rPr lang="pt-BR" sz="2200" dirty="0"/>
              <a:t>,</a:t>
            </a:r>
            <a:r>
              <a:rPr lang="pt-BR" sz="2200" dirty="0">
                <a:solidFill>
                  <a:srgbClr val="00B0F0"/>
                </a:solidFill>
              </a:rPr>
              <a:t> </a:t>
            </a:r>
            <a:r>
              <a:rPr lang="pt-BR" sz="2200" dirty="0">
                <a:solidFill>
                  <a:srgbClr val="0070C0"/>
                </a:solidFill>
              </a:rPr>
              <a:t>locais com faixa contínua</a:t>
            </a:r>
            <a:r>
              <a:rPr lang="pt-BR" sz="2200" dirty="0"/>
              <a:t>:</a:t>
            </a:r>
            <a:endParaRPr lang="pt-BR" sz="2200" b="1" dirty="0">
              <a:solidFill>
                <a:srgbClr val="FF6600"/>
              </a:solidFill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5701C29D-8F0E-340E-93C2-85972727D351}"/>
              </a:ext>
            </a:extLst>
          </p:cNvPr>
          <p:cNvSpPr/>
          <p:nvPr/>
        </p:nvSpPr>
        <p:spPr>
          <a:xfrm>
            <a:off x="4211960" y="3435847"/>
            <a:ext cx="4932040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Imagem 3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1EE51236-4195-C277-9980-507825722E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488" y="3030123"/>
            <a:ext cx="1896452" cy="1934047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C887FDC5-B1BF-D88C-1DDC-F99CD0AED294}"/>
              </a:ext>
            </a:extLst>
          </p:cNvPr>
          <p:cNvSpPr txBox="1"/>
          <p:nvPr/>
        </p:nvSpPr>
        <p:spPr>
          <a:xfrm>
            <a:off x="4325035" y="3481566"/>
            <a:ext cx="3210774" cy="1362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Aplica-se a multa em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dobro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se houver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reincidência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no período de 12 meses.</a:t>
            </a:r>
          </a:p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Multa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R$ 2.934,70</a:t>
            </a:r>
          </a:p>
        </p:txBody>
      </p:sp>
    </p:spTree>
    <p:extLst>
      <p:ext uri="{BB962C8B-B14F-4D97-AF65-F5344CB8AC3E}">
        <p14:creationId xmlns:p14="http://schemas.microsoft.com/office/powerpoint/2010/main" val="333370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71136" y="3147814"/>
            <a:ext cx="40938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►Infração Leve (3 pontos)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►Penalidade Multa R$ 88,38</a:t>
            </a:r>
            <a:endParaRPr lang="pt-BR" sz="2000" b="1" dirty="0">
              <a:solidFill>
                <a:srgbClr val="C00000"/>
              </a:solidFill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37838"/>
            <a:ext cx="3429000" cy="2571750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PROIBIDA</a:t>
            </a:r>
          </a:p>
        </p:txBody>
      </p:sp>
      <p:sp>
        <p:nvSpPr>
          <p:cNvPr id="8" name="CaixaDeTexto 7"/>
          <p:cNvSpPr txBox="1"/>
          <p:nvPr/>
        </p:nvSpPr>
        <p:spPr>
          <a:xfrm>
            <a:off x="231236" y="1275606"/>
            <a:ext cx="4173633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000" dirty="0"/>
              <a:t>CTB - Art. 205.</a:t>
            </a:r>
            <a:r>
              <a:rPr lang="pt-BR" sz="2500" dirty="0"/>
              <a:t> </a:t>
            </a:r>
            <a:r>
              <a:rPr lang="pt-BR" sz="2200" dirty="0"/>
              <a:t>Ultrapassar veículo em movimento que integre </a:t>
            </a:r>
            <a:r>
              <a:rPr lang="pt-BR" sz="2200" dirty="0">
                <a:solidFill>
                  <a:srgbClr val="0070C0"/>
                </a:solidFill>
              </a:rPr>
              <a:t>cortejo</a:t>
            </a:r>
            <a:r>
              <a:rPr lang="pt-BR" sz="2200" dirty="0"/>
              <a:t>, </a:t>
            </a:r>
            <a:r>
              <a:rPr lang="pt-BR" sz="2200" dirty="0">
                <a:solidFill>
                  <a:srgbClr val="0070C0"/>
                </a:solidFill>
              </a:rPr>
              <a:t>préstito</a:t>
            </a:r>
            <a:r>
              <a:rPr lang="pt-BR" sz="2200" dirty="0"/>
              <a:t>, </a:t>
            </a:r>
            <a:r>
              <a:rPr lang="pt-BR" sz="2200" dirty="0">
                <a:solidFill>
                  <a:srgbClr val="0070C0"/>
                </a:solidFill>
              </a:rPr>
              <a:t>desfile</a:t>
            </a:r>
            <a:r>
              <a:rPr lang="pt-BR" sz="2200" dirty="0"/>
              <a:t> e </a:t>
            </a:r>
            <a:r>
              <a:rPr lang="pt-BR" sz="2200" dirty="0">
                <a:solidFill>
                  <a:srgbClr val="0070C0"/>
                </a:solidFill>
              </a:rPr>
              <a:t>formações militares</a:t>
            </a:r>
            <a:r>
              <a:rPr lang="pt-BR" sz="2200" dirty="0"/>
              <a:t>...</a:t>
            </a:r>
            <a:endParaRPr lang="pt-BR" sz="2200" b="1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1461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46956" y="3350190"/>
            <a:ext cx="5009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►Infração Gravíssima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►Penalidade Multa x10 (R$ 2.934,70)</a:t>
            </a:r>
          </a:p>
          <a:p>
            <a:pPr>
              <a:spcAft>
                <a:spcPts val="1200"/>
              </a:spcAft>
            </a:pPr>
            <a:r>
              <a:rPr lang="pt-BR" sz="2000" dirty="0">
                <a:solidFill>
                  <a:srgbClr val="C00000"/>
                </a:solidFill>
              </a:rPr>
              <a:t>►Suspensão Direito Dirigir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44491" y="628118"/>
            <a:ext cx="3419997" cy="2313842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ULTRAPASSAGEM PROIBIDA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228122" y="1190298"/>
            <a:ext cx="5135965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pt-BR" sz="1000" dirty="0"/>
              <a:t>CTB - Art. 191.</a:t>
            </a:r>
            <a:r>
              <a:rPr lang="pt-BR" sz="2500" dirty="0"/>
              <a:t> </a:t>
            </a:r>
            <a:r>
              <a:rPr lang="pt-BR" sz="2200" dirty="0">
                <a:solidFill>
                  <a:srgbClr val="0070C0"/>
                </a:solidFill>
              </a:rPr>
              <a:t>Forçar passagem</a:t>
            </a:r>
            <a:r>
              <a:rPr lang="pt-BR" sz="2200" dirty="0"/>
              <a:t> entre veículos que, transitando em sentidos opostos, estejam na iminência de passar um pelo outro ao realizar operação de ultrapassagem:</a:t>
            </a:r>
            <a:endParaRPr lang="pt-BR" sz="2200" dirty="0">
              <a:solidFill>
                <a:srgbClr val="FF6600"/>
              </a:solidFill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C330D394-91DB-41C2-3387-54F6696D0214}"/>
              </a:ext>
            </a:extLst>
          </p:cNvPr>
          <p:cNvSpPr/>
          <p:nvPr/>
        </p:nvSpPr>
        <p:spPr>
          <a:xfrm>
            <a:off x="4572000" y="3435847"/>
            <a:ext cx="4572000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Imagem 3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1F6C235D-A7A7-7FFC-AB2F-A9EF232E9D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488" y="3030123"/>
            <a:ext cx="1896452" cy="1934047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C5005E9A-E53E-FEB8-6F8B-3893E4AA3BC3}"/>
              </a:ext>
            </a:extLst>
          </p:cNvPr>
          <p:cNvSpPr txBox="1"/>
          <p:nvPr/>
        </p:nvSpPr>
        <p:spPr>
          <a:xfrm>
            <a:off x="4644008" y="3481566"/>
            <a:ext cx="3210774" cy="1362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Aplica-se a multa em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dobro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se houver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reincidência</a:t>
            </a: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no período de 12 meses.</a:t>
            </a:r>
          </a:p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Multa </a:t>
            </a: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R$ 5.869,40</a:t>
            </a:r>
          </a:p>
        </p:txBody>
      </p:sp>
    </p:spTree>
    <p:extLst>
      <p:ext uri="{BB962C8B-B14F-4D97-AF65-F5344CB8AC3E}">
        <p14:creationId xmlns:p14="http://schemas.microsoft.com/office/powerpoint/2010/main" val="298935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340528-8873-93D9-F253-1BA27425C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1026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B6CCE349-3E0B-B5E8-389D-2E0459C60569}"/>
              </a:ext>
            </a:extLst>
          </p:cNvPr>
          <p:cNvSpPr txBox="1"/>
          <p:nvPr/>
        </p:nvSpPr>
        <p:spPr>
          <a:xfrm>
            <a:off x="428596" y="1428742"/>
            <a:ext cx="49112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Parar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é imobilizar o veículo pelo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tempo necessário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ao </a:t>
            </a:r>
            <a:r>
              <a:rPr lang="pt-BR" sz="2200" b="1" i="1" dirty="0">
                <a:latin typeface="Calibri" pitchFamily="34" charset="0"/>
                <a:cs typeface="Calibri" pitchFamily="34" charset="0"/>
              </a:rPr>
              <a:t>embarque e desembarque 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de passageiros.</a:t>
            </a:r>
            <a:endParaRPr lang="pt-BR" sz="2200" i="1" dirty="0"/>
          </a:p>
        </p:txBody>
      </p:sp>
      <p:grpSp>
        <p:nvGrpSpPr>
          <p:cNvPr id="20" name="Grupo 19">
            <a:extLst>
              <a:ext uri="{FF2B5EF4-FFF2-40B4-BE49-F238E27FC236}">
                <a16:creationId xmlns:a16="http://schemas.microsoft.com/office/drawing/2014/main" id="{4BDDD252-F033-63C9-7216-50F24EC416BC}"/>
              </a:ext>
            </a:extLst>
          </p:cNvPr>
          <p:cNvGrpSpPr/>
          <p:nvPr/>
        </p:nvGrpSpPr>
        <p:grpSpPr>
          <a:xfrm>
            <a:off x="285726" y="3000378"/>
            <a:ext cx="8572554" cy="1762130"/>
            <a:chOff x="142850" y="3000378"/>
            <a:chExt cx="8572554" cy="1762130"/>
          </a:xfrm>
        </p:grpSpPr>
        <p:pic>
          <p:nvPicPr>
            <p:cNvPr id="9" name="Imagem 8">
              <a:extLst>
                <a:ext uri="{FF2B5EF4-FFF2-40B4-BE49-F238E27FC236}">
                  <a16:creationId xmlns:a16="http://schemas.microsoft.com/office/drawing/2014/main" id="{736B1665-0118-593E-9694-CF3DB1AAE73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850" y="3000378"/>
              <a:ext cx="2714632" cy="1762130"/>
            </a:xfrm>
            <a:prstGeom prst="rect">
              <a:avLst/>
            </a:prstGeom>
          </p:spPr>
        </p:pic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1921DF33-8F25-CD0B-80BF-ABF71FE6B901}"/>
                </a:ext>
              </a:extLst>
            </p:cNvPr>
            <p:cNvSpPr txBox="1"/>
            <p:nvPr/>
          </p:nvSpPr>
          <p:spPr>
            <a:xfrm>
              <a:off x="2928926" y="3571882"/>
              <a:ext cx="578647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pt-BR" sz="2200" b="1" i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Estacionar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é a imobilização por </a:t>
              </a:r>
              <a:r>
                <a:rPr lang="pt-BR" sz="22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tempo superior</a:t>
              </a:r>
              <a:r>
                <a:rPr lang="pt-BR" sz="2200" i="1" dirty="0">
                  <a:latin typeface="Calibri" pitchFamily="34" charset="0"/>
                  <a:cs typeface="Calibri" pitchFamily="34" charset="0"/>
                </a:rPr>
                <a:t> ao necessário para o embarque e desembarque.</a:t>
              </a:r>
              <a:endParaRPr lang="pt-BR" sz="2200" i="1" dirty="0"/>
            </a:p>
          </p:txBody>
        </p:sp>
      </p:grpSp>
      <p:pic>
        <p:nvPicPr>
          <p:cNvPr id="19" name="Imagem 18">
            <a:extLst>
              <a:ext uri="{FF2B5EF4-FFF2-40B4-BE49-F238E27FC236}">
                <a16:creationId xmlns:a16="http://schemas.microsoft.com/office/drawing/2014/main" id="{BDB7B49A-124B-276E-4FD3-C3DEE9DB14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1" name="CaixaDeTexto 20">
            <a:extLst>
              <a:ext uri="{FF2B5EF4-FFF2-40B4-BE49-F238E27FC236}">
                <a16:creationId xmlns:a16="http://schemas.microsoft.com/office/drawing/2014/main" id="{BF91BA87-6A15-5F4D-465E-652453264278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PARADA e ESTACIONAMENTO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9F6490-F3F5-9EBC-F2B7-0C01E84A0B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339848" y="1006227"/>
            <a:ext cx="3518432" cy="177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Imagem 23" descr="Proibido Estacionar.jpg">
            <a:extLst>
              <a:ext uri="{FF2B5EF4-FFF2-40B4-BE49-F238E27FC236}">
                <a16:creationId xmlns:a16="http://schemas.microsoft.com/office/drawing/2014/main" id="{7D90E273-D8BE-2B7B-7B0C-C9F2C1A57EC7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 l="10544" t="5328" r="5567" b="4853"/>
          <a:stretch>
            <a:fillRect/>
          </a:stretch>
        </p:blipFill>
        <p:spPr>
          <a:xfrm>
            <a:off x="8283046" y="1236968"/>
            <a:ext cx="288032" cy="288032"/>
          </a:xfrm>
          <a:custGeom>
            <a:avLst/>
            <a:gdLst>
              <a:gd name="connsiteX0" fmla="*/ 450000 w 900000"/>
              <a:gd name="connsiteY0" fmla="*/ 0 h 900000"/>
              <a:gd name="connsiteX1" fmla="*/ 900000 w 900000"/>
              <a:gd name="connsiteY1" fmla="*/ 450000 h 900000"/>
              <a:gd name="connsiteX2" fmla="*/ 450000 w 900000"/>
              <a:gd name="connsiteY2" fmla="*/ 900000 h 900000"/>
              <a:gd name="connsiteX3" fmla="*/ 0 w 900000"/>
              <a:gd name="connsiteY3" fmla="*/ 450000 h 900000"/>
              <a:gd name="connsiteX4" fmla="*/ 450000 w 900000"/>
              <a:gd name="connsiteY4" fmla="*/ 0 h 9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0000" h="900000">
                <a:moveTo>
                  <a:pt x="450000" y="0"/>
                </a:moveTo>
                <a:cubicBezTo>
                  <a:pt x="698528" y="0"/>
                  <a:pt x="900000" y="201472"/>
                  <a:pt x="900000" y="450000"/>
                </a:cubicBezTo>
                <a:cubicBezTo>
                  <a:pt x="900000" y="698528"/>
                  <a:pt x="698528" y="900000"/>
                  <a:pt x="450000" y="900000"/>
                </a:cubicBezTo>
                <a:cubicBezTo>
                  <a:pt x="201472" y="900000"/>
                  <a:pt x="0" y="698528"/>
                  <a:pt x="0" y="450000"/>
                </a:cubicBezTo>
                <a:cubicBezTo>
                  <a:pt x="0" y="201472"/>
                  <a:pt x="201472" y="0"/>
                  <a:pt x="450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605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8770" y="1851670"/>
            <a:ext cx="2692150" cy="2388326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sp>
        <p:nvSpPr>
          <p:cNvPr id="10" name="Retângulo de cantos arredondados 9"/>
          <p:cNvSpPr/>
          <p:nvPr/>
        </p:nvSpPr>
        <p:spPr>
          <a:xfrm>
            <a:off x="344044" y="1203598"/>
            <a:ext cx="3736042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latin typeface="Calibri" pitchFamily="34" charset="0"/>
                <a:cs typeface="Calibri" pitchFamily="34" charset="0"/>
              </a:rPr>
              <a:t>Operação de Carga e Descarga</a:t>
            </a:r>
          </a:p>
        </p:txBody>
      </p:sp>
      <p:sp>
        <p:nvSpPr>
          <p:cNvPr id="13" name="CaixaDeTexto 12"/>
          <p:cNvSpPr txBox="1"/>
          <p:nvPr/>
        </p:nvSpPr>
        <p:spPr>
          <a:xfrm>
            <a:off x="3923928" y="2355726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latin typeface="Calibri" pitchFamily="34" charset="0"/>
                <a:cs typeface="Calibri" pitchFamily="34" charset="0"/>
              </a:rPr>
              <a:t>A operação de </a:t>
            </a:r>
            <a:r>
              <a:rPr lang="pt-BR" sz="2400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carga e descarga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 de </a:t>
            </a:r>
            <a:r>
              <a:rPr lang="pt-BR" sz="2400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mercadorias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 ou de </a:t>
            </a:r>
            <a:r>
              <a:rPr lang="pt-BR" sz="2400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animais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 é considerada 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estacionamento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.</a:t>
            </a:r>
            <a:endParaRPr lang="pt-BR" sz="2400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ESTACIONAMENTO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1492471" y="3363838"/>
            <a:ext cx="54389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  <a:cs typeface="Calibri" pitchFamily="34" charset="0"/>
              </a:rPr>
              <a:t>...permitida a </a:t>
            </a:r>
            <a:r>
              <a:rPr lang="pt-BR" sz="24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PARADA no acostamento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para manobras de </a:t>
            </a:r>
            <a:r>
              <a:rPr lang="pt-BR" sz="24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mudança de direção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</a:t>
            </a:r>
            <a:endParaRPr lang="pt-BR" sz="2400" i="1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Estacionamento em Rodovias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2930" y="2385828"/>
            <a:ext cx="1679510" cy="2483468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3203848" y="1313241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  <a:cs typeface="Calibri" pitchFamily="34" charset="0"/>
              </a:rPr>
              <a:t>...nas </a:t>
            </a:r>
            <a:r>
              <a:rPr lang="pt-BR" sz="24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rodovias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os veículos parados ou estacionados devem posicionar-se </a:t>
            </a:r>
            <a:r>
              <a:rPr lang="pt-BR" sz="2400" b="1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FORA da pista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...</a:t>
            </a:r>
            <a:endParaRPr lang="pt-BR" sz="2400" i="1" dirty="0"/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" b="-2088"/>
          <a:stretch/>
        </p:blipFill>
        <p:spPr>
          <a:xfrm rot="5400000">
            <a:off x="920417" y="534702"/>
            <a:ext cx="1614533" cy="28083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264454" y="1214428"/>
            <a:ext cx="7307942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latin typeface="Calibri" pitchFamily="34" charset="0"/>
                <a:cs typeface="Calibri" pitchFamily="34" charset="0"/>
              </a:rPr>
              <a:t>Em </a:t>
            </a:r>
            <a:r>
              <a:rPr lang="pt-BR" sz="2200" b="1" dirty="0">
                <a:solidFill>
                  <a:srgbClr val="FFFF99"/>
                </a:solidFill>
                <a:latin typeface="Calibri" pitchFamily="34" charset="0"/>
                <a:cs typeface="Calibri" pitchFamily="34" charset="0"/>
              </a:rPr>
              <a:t>imobilizações de emergência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 no leito viário, deve-se...</a:t>
            </a:r>
          </a:p>
        </p:txBody>
      </p:sp>
      <p:pic>
        <p:nvPicPr>
          <p:cNvPr id="10" name="Imagem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137" y="2049123"/>
            <a:ext cx="3889811" cy="250261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3643306" y="1857370"/>
            <a:ext cx="5072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400" i="1" dirty="0">
                <a:latin typeface="Calibri" pitchFamily="34" charset="0"/>
                <a:cs typeface="Calibri" pitchFamily="34" charset="0"/>
              </a:rPr>
              <a:t>...providenciar a </a:t>
            </a:r>
            <a:r>
              <a:rPr lang="pt-BR" sz="24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sinalização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conforme regulamentado pelo CONTRAN </a:t>
            </a:r>
            <a:r>
              <a:rPr lang="pt-BR" sz="1000" i="1" dirty="0">
                <a:latin typeface="Calibri" pitchFamily="34" charset="0"/>
                <a:cs typeface="Calibri" pitchFamily="34" charset="0"/>
              </a:rPr>
              <a:t>(Res. 36/98)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.</a:t>
            </a:r>
            <a:endParaRPr lang="pt-BR" sz="2400" i="1" dirty="0"/>
          </a:p>
        </p:txBody>
      </p:sp>
      <p:sp>
        <p:nvSpPr>
          <p:cNvPr id="13" name="Retângulo de cantos arredondados 12"/>
          <p:cNvSpPr/>
          <p:nvPr/>
        </p:nvSpPr>
        <p:spPr>
          <a:xfrm>
            <a:off x="5004048" y="3300428"/>
            <a:ext cx="3859932" cy="1428760"/>
          </a:xfrm>
          <a:prstGeom prst="roundRect">
            <a:avLst>
              <a:gd name="adj" fmla="val 4637"/>
            </a:avLst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►Pisca Alerta do Veículo</a:t>
            </a:r>
          </a:p>
          <a:p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►Triângulo de Segurança</a:t>
            </a:r>
          </a:p>
          <a:p>
            <a:r>
              <a:rPr lang="pt-BR" sz="24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►Arbustos ...</a:t>
            </a:r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Imobilização de Emergência</a:t>
            </a:r>
          </a:p>
        </p:txBody>
      </p:sp>
      <p:sp>
        <p:nvSpPr>
          <p:cNvPr id="2" name="Seta para baixo 1"/>
          <p:cNvSpPr/>
          <p:nvPr/>
        </p:nvSpPr>
        <p:spPr>
          <a:xfrm>
            <a:off x="6628700" y="2970986"/>
            <a:ext cx="288032" cy="245703"/>
          </a:xfrm>
          <a:prstGeom prst="down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Seta para baixo 13"/>
          <p:cNvSpPr/>
          <p:nvPr/>
        </p:nvSpPr>
        <p:spPr>
          <a:xfrm>
            <a:off x="7083927" y="2970985"/>
            <a:ext cx="288032" cy="245703"/>
          </a:xfrm>
          <a:prstGeom prst="down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Seta para baixo 14"/>
          <p:cNvSpPr/>
          <p:nvPr/>
        </p:nvSpPr>
        <p:spPr>
          <a:xfrm>
            <a:off x="7524328" y="2974119"/>
            <a:ext cx="288032" cy="245703"/>
          </a:xfrm>
          <a:prstGeom prst="down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Seta para baixo 15"/>
          <p:cNvSpPr/>
          <p:nvPr/>
        </p:nvSpPr>
        <p:spPr>
          <a:xfrm>
            <a:off x="6158798" y="2964111"/>
            <a:ext cx="288032" cy="245703"/>
          </a:xfrm>
          <a:prstGeom prst="down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3" grpId="0" animBg="1"/>
      <p:bldP spid="2" grpId="0" animBg="1"/>
      <p:bldP spid="14" grpId="0" animBg="1"/>
      <p:bldP spid="15" grpId="0" animBg="1"/>
      <p:bldP spid="16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13" name="Grupo 12"/>
          <p:cNvGrpSpPr/>
          <p:nvPr/>
        </p:nvGrpSpPr>
        <p:grpSpPr>
          <a:xfrm>
            <a:off x="232216" y="1272240"/>
            <a:ext cx="6428016" cy="3175443"/>
            <a:chOff x="160778" y="1272240"/>
            <a:chExt cx="6428016" cy="3175443"/>
          </a:xfrm>
        </p:grpSpPr>
        <p:sp>
          <p:nvSpPr>
            <p:cNvPr id="9" name="Retângulo de cantos arredondados 8"/>
            <p:cNvSpPr/>
            <p:nvPr/>
          </p:nvSpPr>
          <p:spPr>
            <a:xfrm>
              <a:off x="193016" y="1272240"/>
              <a:ext cx="6395778" cy="357190"/>
            </a:xfrm>
            <a:prstGeom prst="round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2200" b="1" dirty="0">
                  <a:latin typeface="Calibri" pitchFamily="34" charset="0"/>
                  <a:cs typeface="Calibri" pitchFamily="34" charset="0"/>
                </a:rPr>
                <a:t>Os </a:t>
              </a:r>
              <a:r>
                <a:rPr lang="pt-BR" sz="2200" b="1" dirty="0">
                  <a:solidFill>
                    <a:srgbClr val="FFFF99"/>
                  </a:solidFill>
                  <a:latin typeface="Calibri" pitchFamily="34" charset="0"/>
                  <a:cs typeface="Calibri" pitchFamily="34" charset="0"/>
                </a:rPr>
                <a:t>veículos de duas rodas</a:t>
              </a:r>
              <a:r>
                <a:rPr lang="pt-BR" sz="2200" b="1" dirty="0">
                  <a:latin typeface="Calibri" pitchFamily="34" charset="0"/>
                  <a:cs typeface="Calibri" pitchFamily="34" charset="0"/>
                </a:rPr>
                <a:t> DEVEN ser estacionados ...</a:t>
              </a:r>
            </a:p>
          </p:txBody>
        </p:sp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0778" y="1850424"/>
              <a:ext cx="4554098" cy="2597259"/>
            </a:xfrm>
            <a:prstGeom prst="rect">
              <a:avLst/>
            </a:prstGeom>
            <a:ln>
              <a:noFill/>
            </a:ln>
            <a:effectLst>
              <a:softEdge rad="31750"/>
            </a:effectLst>
          </p:spPr>
        </p:pic>
      </p:grpSp>
      <p:sp>
        <p:nvSpPr>
          <p:cNvPr id="11" name="CaixaDeTexto 10"/>
          <p:cNvSpPr txBox="1"/>
          <p:nvPr/>
        </p:nvSpPr>
        <p:spPr>
          <a:xfrm>
            <a:off x="4929190" y="2740885"/>
            <a:ext cx="38576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400" i="1" dirty="0">
                <a:latin typeface="Calibri" pitchFamily="34" charset="0"/>
                <a:cs typeface="Calibri" pitchFamily="34" charset="0"/>
              </a:rPr>
              <a:t>...de forma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perpendicular</a:t>
            </a:r>
            <a:r>
              <a:rPr lang="pt-BR" sz="2400" i="1" dirty="0">
                <a:latin typeface="Calibri" pitchFamily="34" charset="0"/>
                <a:cs typeface="Calibri" pitchFamily="34" charset="0"/>
              </a:rPr>
              <a:t> à guia da calçada e junto a ela.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79016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42857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Estacionamento - Veículos 2 rodas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Seta para a direita 13"/>
          <p:cNvSpPr/>
          <p:nvPr/>
        </p:nvSpPr>
        <p:spPr>
          <a:xfrm>
            <a:off x="4857752" y="3454903"/>
            <a:ext cx="642942" cy="642942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 de cantos arredondados 14"/>
          <p:cNvSpPr/>
          <p:nvPr/>
        </p:nvSpPr>
        <p:spPr>
          <a:xfrm>
            <a:off x="500034" y="3454903"/>
            <a:ext cx="4214842" cy="642942"/>
          </a:xfrm>
          <a:prstGeom prst="roundRect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...exceto para o condutor.</a:t>
            </a:r>
          </a:p>
        </p:txBody>
      </p:sp>
      <p:grpSp>
        <p:nvGrpSpPr>
          <p:cNvPr id="13" name="Grupo 12"/>
          <p:cNvGrpSpPr/>
          <p:nvPr/>
        </p:nvGrpSpPr>
        <p:grpSpPr>
          <a:xfrm>
            <a:off x="389648" y="1310964"/>
            <a:ext cx="8286808" cy="1573997"/>
            <a:chOff x="214282" y="1310964"/>
            <a:chExt cx="8286808" cy="1573997"/>
          </a:xfrm>
        </p:grpSpPr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14282" y="1310964"/>
              <a:ext cx="3071834" cy="1573997"/>
            </a:xfrm>
            <a:prstGeom prst="rect">
              <a:avLst/>
            </a:prstGeom>
          </p:spPr>
        </p:pic>
        <p:sp>
          <p:nvSpPr>
            <p:cNvPr id="11" name="CaixaDeTexto 10"/>
            <p:cNvSpPr txBox="1"/>
            <p:nvPr/>
          </p:nvSpPr>
          <p:spPr>
            <a:xfrm>
              <a:off x="3428992" y="1500180"/>
              <a:ext cx="507209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pt-BR" sz="2400" i="1" dirty="0">
                  <a:latin typeface="Calibri" pitchFamily="34" charset="0"/>
                  <a:cs typeface="Calibri" pitchFamily="34" charset="0"/>
                </a:rPr>
                <a:t>O </a:t>
              </a:r>
              <a:r>
                <a:rPr lang="pt-BR" sz="2400" i="1" dirty="0">
                  <a:solidFill>
                    <a:srgbClr val="008000"/>
                  </a:solidFill>
                  <a:latin typeface="Calibri" pitchFamily="34" charset="0"/>
                  <a:cs typeface="Calibri" pitchFamily="34" charset="0"/>
                </a:rPr>
                <a:t>embarque ou desembarque</a:t>
              </a:r>
              <a:r>
                <a:rPr lang="pt-BR" sz="2400" i="1" dirty="0">
                  <a:latin typeface="Calibri" pitchFamily="34" charset="0"/>
                  <a:cs typeface="Calibri" pitchFamily="34" charset="0"/>
                </a:rPr>
                <a:t> devem ser realizados pelo </a:t>
              </a:r>
              <a:r>
                <a:rPr lang="pt-BR" sz="2400" i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lado da calçada...</a:t>
              </a:r>
              <a:endParaRPr lang="pt-BR" sz="2400" i="1" dirty="0"/>
            </a:p>
          </p:txBody>
        </p:sp>
      </p:grpSp>
      <p:pic>
        <p:nvPicPr>
          <p:cNvPr id="19" name="Imagem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05652" y="2700603"/>
            <a:ext cx="3561952" cy="2228601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Embarque e Desembarque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11" name="Grupo 10"/>
          <p:cNvGrpSpPr/>
          <p:nvPr/>
        </p:nvGrpSpPr>
        <p:grpSpPr>
          <a:xfrm>
            <a:off x="359731" y="1272240"/>
            <a:ext cx="3683489" cy="2752068"/>
            <a:chOff x="193016" y="1272240"/>
            <a:chExt cx="3683489" cy="2752068"/>
          </a:xfrm>
        </p:grpSpPr>
        <p:sp>
          <p:nvSpPr>
            <p:cNvPr id="9" name="Retângulo de cantos arredondados 8"/>
            <p:cNvSpPr/>
            <p:nvPr/>
          </p:nvSpPr>
          <p:spPr>
            <a:xfrm>
              <a:off x="193016" y="1272240"/>
              <a:ext cx="3093100" cy="357190"/>
            </a:xfrm>
            <a:prstGeom prst="round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pt-BR" sz="2200" b="1" dirty="0">
                  <a:latin typeface="Calibri" pitchFamily="34" charset="0"/>
                  <a:cs typeface="Calibri" pitchFamily="34" charset="0"/>
                </a:rPr>
                <a:t>Ao sair do veículo...</a:t>
              </a:r>
            </a:p>
          </p:txBody>
        </p:sp>
        <p:pic>
          <p:nvPicPr>
            <p:cNvPr id="10" name="Imagem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4434" y="1928808"/>
              <a:ext cx="3562071" cy="2095500"/>
            </a:xfrm>
            <a:prstGeom prst="rect">
              <a:avLst/>
            </a:prstGeom>
          </p:spPr>
        </p:pic>
      </p:grpSp>
      <p:sp>
        <p:nvSpPr>
          <p:cNvPr id="13" name="CaixaDeTexto 12"/>
          <p:cNvSpPr txBox="1"/>
          <p:nvPr/>
        </p:nvSpPr>
        <p:spPr>
          <a:xfrm>
            <a:off x="4572000" y="1955051"/>
            <a:ext cx="376237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  <a:cs typeface="Calibri" pitchFamily="34" charset="0"/>
              </a:rPr>
              <a:t>...o condutor e passageiros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NÃO deverão abrir a porta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, sem antes verificar se isso não oferece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risco a eles e aos outros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usuários da via.</a:t>
            </a:r>
            <a:endParaRPr lang="pt-BR" sz="22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Embarque e Desembarque</a:t>
            </a:r>
          </a:p>
        </p:txBody>
      </p:sp>
    </p:spTree>
    <p:extLst>
      <p:ext uri="{BB962C8B-B14F-4D97-AF65-F5344CB8AC3E}">
        <p14:creationId xmlns:p14="http://schemas.microsoft.com/office/powerpoint/2010/main" val="301589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m 9" descr="Proibido par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99038" y="667518"/>
            <a:ext cx="1484867" cy="1452162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14282" y="1365245"/>
            <a:ext cx="875259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►Em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pontos de ônibus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[média]</a:t>
            </a:r>
            <a:endParaRPr lang="pt-BR" sz="20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►Nos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acostamentos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das vias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[leve]</a:t>
            </a:r>
            <a:endParaRPr lang="pt-BR" sz="2000" i="1" dirty="0"/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►Junto ou sobre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hidrantes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[média]</a:t>
            </a:r>
            <a:endParaRPr lang="pt-BR" sz="20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►Em frente a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rebaixamentos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de calçada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[média]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Impedindo a movimentação 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de outro veículo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[média]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►Em áreas de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estacionamento exclusivo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(idoso, </a:t>
            </a:r>
            <a:r>
              <a:rPr lang="pt-BR" sz="2000" i="1" dirty="0" err="1">
                <a:latin typeface="Calibri" pitchFamily="34" charset="0"/>
                <a:cs typeface="Calibri" pitchFamily="34" charset="0"/>
              </a:rPr>
              <a:t>PcD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, polícia...)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[gravíssima]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►Em aclive ou declive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sem calço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de segurança (PBT &gt; 3500 kg)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Proibido ESTACIONAR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08229" y="1008185"/>
            <a:ext cx="8708146" cy="3909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►A menos de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5m da esquina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►Sobre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pontes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, viadutos e túneis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►Dentro de áreas de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cruzamento ou interseção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►A mais de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50 cm 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do meio fio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leve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leve]</a:t>
            </a:r>
            <a:r>
              <a:rPr lang="pt-BR" sz="20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ou mais de 1 m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►Em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áreas de segurança 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(Bancos, Fóruns e Delegacias)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►Sobre o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passeio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, praça, ilha ou faixa de pedestres ...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leve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►Sobre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Ciclovia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ou 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Ciclofaixa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</a:t>
            </a:r>
            <a:r>
              <a:rPr lang="pt-BR" sz="20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Na pista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de rolamento das estradas, rodovias...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gravíssima]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►Ao </a:t>
            </a:r>
            <a:r>
              <a:rPr lang="pt-BR" sz="2000" b="1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lado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de outro veículo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grave]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  <a:p>
            <a:pPr algn="just">
              <a:lnSpc>
                <a:spcPts val="30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►Na </a:t>
            </a:r>
            <a:r>
              <a:rPr lang="pt-BR" sz="2000" b="1" i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contramão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de direção 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[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 | </a:t>
            </a:r>
            <a:r>
              <a:rPr lang="pt-BR" sz="1500" i="1" baseline="30000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pt-BR" sz="1500" i="1" dirty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média]</a:t>
            </a:r>
            <a:endParaRPr lang="pt-BR" sz="15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3" name="Imagem 12" descr="Proibido parar e estacion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42652" y="627534"/>
            <a:ext cx="1493119" cy="1488960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Proibido </a:t>
            </a:r>
            <a:r>
              <a:rPr lang="pt-BR" sz="2200" b="1" i="0" baseline="30000" dirty="0">
                <a:latin typeface="+mj-lt"/>
              </a:rPr>
              <a:t>1</a:t>
            </a:r>
            <a:r>
              <a:rPr lang="pt-BR" sz="2200" b="1" dirty="0"/>
              <a:t>PARAR e </a:t>
            </a:r>
            <a:r>
              <a:rPr lang="pt-BR" sz="2200" b="1" baseline="30000" dirty="0"/>
              <a:t>2</a:t>
            </a:r>
            <a:r>
              <a:rPr lang="pt-BR" sz="2200" b="1" dirty="0"/>
              <a:t>ESTACIONAR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357158" y="1285866"/>
            <a:ext cx="8429684" cy="928694"/>
          </a:xfrm>
          <a:prstGeom prst="roundRect">
            <a:avLst>
              <a:gd name="adj" fmla="val 10004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</a:t>
            </a:r>
            <a:r>
              <a:rPr lang="pt-BR" sz="2400" i="1" dirty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b="1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buzina</a:t>
            </a:r>
            <a:r>
              <a:rPr lang="pt-BR" sz="2400" i="1" dirty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pode ser utilizada, desde que em</a:t>
            </a:r>
            <a:r>
              <a:rPr lang="pt-BR" sz="2400" i="1" dirty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toques </a:t>
            </a:r>
            <a:r>
              <a:rPr lang="pt-BR" sz="24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breves 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e de maneira</a:t>
            </a:r>
            <a:r>
              <a:rPr lang="pt-BR" sz="2400" i="1" dirty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não sucessiva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nas seguintes situações:</a:t>
            </a:r>
            <a:endParaRPr lang="pt-BR" sz="2400" i="1" dirty="0">
              <a:solidFill>
                <a:schemeClr val="tx1"/>
              </a:solidFill>
            </a:endParaRPr>
          </a:p>
        </p:txBody>
      </p:sp>
      <p:pic>
        <p:nvPicPr>
          <p:cNvPr id="10" name="Imagem 9" descr="buzina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2705696"/>
            <a:ext cx="2643206" cy="1652004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3171806" y="3019288"/>
            <a:ext cx="5494196" cy="10533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pt-BR" sz="2200" dirty="0">
                <a:latin typeface="Calibri" pitchFamily="34" charset="0"/>
                <a:cs typeface="Calibri" pitchFamily="34" charset="0"/>
              </a:rPr>
              <a:t>►Como </a:t>
            </a:r>
            <a:r>
              <a:rPr lang="pt-BR" sz="2200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advertência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, na iminência de sinistro;</a:t>
            </a:r>
          </a:p>
          <a:p>
            <a:pPr algn="just">
              <a:lnSpc>
                <a:spcPct val="150000"/>
              </a:lnSpc>
            </a:pPr>
            <a:r>
              <a:rPr lang="pt-BR" sz="2200" dirty="0">
                <a:latin typeface="Calibri" pitchFamily="34" charset="0"/>
                <a:cs typeface="Calibri" pitchFamily="34" charset="0"/>
              </a:rPr>
              <a:t>►Nas vias rurais, ao </a:t>
            </a:r>
            <a:r>
              <a:rPr lang="pt-BR" sz="2200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ultrapassar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outro veículo.</a:t>
            </a:r>
            <a:endParaRPr lang="pt-BR" sz="2200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BUZINA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1" name="Imagem 20" descr="Farol Alt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3143254"/>
            <a:ext cx="3159758" cy="1643074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15" name="Retângulo de cantos arredondados 14"/>
          <p:cNvSpPr/>
          <p:nvPr/>
        </p:nvSpPr>
        <p:spPr>
          <a:xfrm>
            <a:off x="3714744" y="3286130"/>
            <a:ext cx="5000660" cy="150019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" name="CaixaDeTexto 10"/>
          <p:cNvSpPr txBox="1"/>
          <p:nvPr/>
        </p:nvSpPr>
        <p:spPr>
          <a:xfrm>
            <a:off x="3786182" y="3464018"/>
            <a:ext cx="47863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200" i="1" dirty="0">
                <a:latin typeface="Calibri" pitchFamily="34" charset="0"/>
              </a:rPr>
              <a:t>                          ...obrigatório, durante a </a:t>
            </a:r>
            <a:r>
              <a:rPr lang="pt-BR" sz="2200" b="1" i="1" dirty="0">
                <a:solidFill>
                  <a:srgbClr val="FF6600"/>
                </a:solidFill>
                <a:latin typeface="Calibri" pitchFamily="34" charset="0"/>
              </a:rPr>
              <a:t>noite</a:t>
            </a:r>
            <a:r>
              <a:rPr lang="pt-BR" sz="2200" i="1" dirty="0">
                <a:latin typeface="Calibri" pitchFamily="34" charset="0"/>
              </a:rPr>
              <a:t>, para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todos os veículos</a:t>
            </a:r>
            <a:r>
              <a:rPr lang="pt-BR" sz="2200" i="1" dirty="0">
                <a:latin typeface="Calibri" pitchFamily="34" charset="0"/>
              </a:rPr>
              <a:t> quando em vias </a:t>
            </a:r>
            <a:r>
              <a:rPr lang="pt-BR" sz="2200" i="1" u="sng" dirty="0">
                <a:solidFill>
                  <a:srgbClr val="0099FF"/>
                </a:solidFill>
                <a:latin typeface="Calibri" pitchFamily="34" charset="0"/>
              </a:rPr>
              <a:t>sem</a:t>
            </a:r>
            <a:r>
              <a:rPr lang="pt-BR" sz="2200" i="1" dirty="0">
                <a:solidFill>
                  <a:srgbClr val="0099FF"/>
                </a:solidFill>
                <a:latin typeface="Calibri" pitchFamily="34" charset="0"/>
              </a:rPr>
              <a:t> iluminação</a:t>
            </a:r>
            <a:r>
              <a:rPr lang="pt-BR" sz="2200" i="1" dirty="0">
                <a:latin typeface="Calibri" pitchFamily="34" charset="0"/>
              </a:rPr>
              <a:t> pública;</a:t>
            </a:r>
            <a:endParaRPr lang="pt-BR" sz="2200" i="1" dirty="0"/>
          </a:p>
        </p:txBody>
      </p:sp>
      <p:sp>
        <p:nvSpPr>
          <p:cNvPr id="16" name="Retângulo de cantos arredondados 15"/>
          <p:cNvSpPr/>
          <p:nvPr/>
        </p:nvSpPr>
        <p:spPr>
          <a:xfrm>
            <a:off x="3846987" y="3497451"/>
            <a:ext cx="1643074" cy="285752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>
                <a:latin typeface="Calibri" pitchFamily="34" charset="0"/>
                <a:cs typeface="Calibri" pitchFamily="34" charset="0"/>
              </a:rPr>
              <a:t>Farol Alto</a:t>
            </a:r>
          </a:p>
        </p:txBody>
      </p:sp>
      <p:pic>
        <p:nvPicPr>
          <p:cNvPr id="17" name="Imagem 16" descr="Farol Baix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95" y="1230858"/>
            <a:ext cx="3143273" cy="1626644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14" name="Retângulo de cantos arredondados 13"/>
          <p:cNvSpPr/>
          <p:nvPr/>
        </p:nvSpPr>
        <p:spPr>
          <a:xfrm>
            <a:off x="3714744" y="1214428"/>
            <a:ext cx="5000660" cy="164307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0" name="CaixaDeTexto 9"/>
          <p:cNvSpPr txBox="1"/>
          <p:nvPr/>
        </p:nvSpPr>
        <p:spPr>
          <a:xfrm>
            <a:off x="3857620" y="1428742"/>
            <a:ext cx="464347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200" i="1" dirty="0">
                <a:latin typeface="Calibri" pitchFamily="34" charset="0"/>
              </a:rPr>
              <a:t>                            ... obrigatório, durante a </a:t>
            </a:r>
            <a:r>
              <a:rPr lang="pt-BR" sz="2200" b="1" i="1" dirty="0">
                <a:solidFill>
                  <a:srgbClr val="FF6600"/>
                </a:solidFill>
                <a:latin typeface="Calibri" pitchFamily="34" charset="0"/>
              </a:rPr>
              <a:t>noite</a:t>
            </a:r>
            <a:r>
              <a:rPr lang="pt-BR" sz="2200" i="1" dirty="0">
                <a:latin typeface="Calibri" pitchFamily="34" charset="0"/>
              </a:rPr>
              <a:t>, para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todos os veículos </a:t>
            </a:r>
            <a:r>
              <a:rPr lang="pt-BR" sz="2200" i="1" dirty="0">
                <a:latin typeface="Calibri" pitchFamily="34" charset="0"/>
              </a:rPr>
              <a:t>quando em vias </a:t>
            </a:r>
            <a:r>
              <a:rPr lang="pt-BR" sz="2200" i="1" u="sng" dirty="0">
                <a:solidFill>
                  <a:srgbClr val="0099FF"/>
                </a:solidFill>
                <a:latin typeface="Calibri" pitchFamily="34" charset="0"/>
              </a:rPr>
              <a:t>com</a:t>
            </a:r>
            <a:r>
              <a:rPr lang="pt-BR" sz="2200" i="1" dirty="0">
                <a:solidFill>
                  <a:srgbClr val="0099FF"/>
                </a:solidFill>
                <a:latin typeface="Calibri" pitchFamily="34" charset="0"/>
              </a:rPr>
              <a:t> iluminação</a:t>
            </a:r>
            <a:r>
              <a:rPr lang="pt-BR" sz="2200" i="1" dirty="0">
                <a:latin typeface="Calibri" pitchFamily="34" charset="0"/>
              </a:rPr>
              <a:t> pública;</a:t>
            </a:r>
            <a:endParaRPr lang="pt-BR" sz="2200" i="1" dirty="0"/>
          </a:p>
        </p:txBody>
      </p:sp>
      <p:sp>
        <p:nvSpPr>
          <p:cNvPr id="13" name="Retângulo de cantos arredondados 12"/>
          <p:cNvSpPr/>
          <p:nvPr/>
        </p:nvSpPr>
        <p:spPr>
          <a:xfrm>
            <a:off x="3929058" y="1500180"/>
            <a:ext cx="1643074" cy="285752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b="1" dirty="0">
                <a:latin typeface="Calibri" pitchFamily="34" charset="0"/>
                <a:cs typeface="Calibri" pitchFamily="34" charset="0"/>
              </a:rPr>
              <a:t>Farol Baixo</a:t>
            </a: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8" name="CaixaDeTexto 1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FAROL DURANTE A NOITE</a:t>
            </a:r>
          </a:p>
        </p:txBody>
      </p:sp>
    </p:spTree>
    <p:extLst>
      <p:ext uri="{BB962C8B-B14F-4D97-AF65-F5344CB8AC3E}">
        <p14:creationId xmlns:p14="http://schemas.microsoft.com/office/powerpoint/2010/main" val="157398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1" grpId="0"/>
      <p:bldP spid="16" grpId="0" animBg="1"/>
      <p:bldP spid="14" grpId="0"/>
      <p:bldP spid="10" grpId="0"/>
      <p:bldP spid="13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1026" descr="BASE - Instrutor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8A38A38A-8961-22BA-8BE2-69F7EA4064EE}"/>
              </a:ext>
            </a:extLst>
          </p:cNvPr>
          <p:cNvSpPr/>
          <p:nvPr/>
        </p:nvSpPr>
        <p:spPr>
          <a:xfrm>
            <a:off x="0" y="4144751"/>
            <a:ext cx="6444952" cy="73125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5" name="Grupo 4"/>
          <p:cNvGrpSpPr/>
          <p:nvPr/>
        </p:nvGrpSpPr>
        <p:grpSpPr>
          <a:xfrm>
            <a:off x="159278" y="835515"/>
            <a:ext cx="8770440" cy="1736235"/>
            <a:chOff x="159278" y="835515"/>
            <a:chExt cx="8770440" cy="1736235"/>
          </a:xfrm>
        </p:grpSpPr>
        <p:pic>
          <p:nvPicPr>
            <p:cNvPr id="11" name="Imagem 10" descr="Moto Farol aceso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20272" y="835515"/>
              <a:ext cx="1909446" cy="1736235"/>
            </a:xfrm>
            <a:prstGeom prst="rect">
              <a:avLst/>
            </a:prstGeom>
          </p:spPr>
        </p:pic>
        <p:sp>
          <p:nvSpPr>
            <p:cNvPr id="15" name="CaixaDeTexto 14"/>
            <p:cNvSpPr txBox="1"/>
            <p:nvPr/>
          </p:nvSpPr>
          <p:spPr>
            <a:xfrm>
              <a:off x="3059832" y="1275606"/>
              <a:ext cx="437812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84138">
                <a:buNone/>
              </a:pPr>
              <a:r>
                <a:rPr lang="pt-BR" sz="2200" i="1" dirty="0">
                  <a:latin typeface="Calibri" pitchFamily="34" charset="0"/>
                </a:rPr>
                <a:t>Para veículos de </a:t>
              </a:r>
              <a:r>
                <a:rPr lang="pt-BR" sz="2200" i="1" dirty="0">
                  <a:solidFill>
                    <a:srgbClr val="FF0000"/>
                  </a:solidFill>
                  <a:latin typeface="Calibri" pitchFamily="34" charset="0"/>
                </a:rPr>
                <a:t>Transporte Coletivo</a:t>
              </a:r>
            </a:p>
            <a:p>
              <a:pPr algn="just">
                <a:buNone/>
              </a:pPr>
              <a:r>
                <a:rPr lang="pt-BR" sz="2200" i="1" dirty="0">
                  <a:solidFill>
                    <a:srgbClr val="0099FF"/>
                  </a:solidFill>
                  <a:latin typeface="Calibri" pitchFamily="34" charset="0"/>
                </a:rPr>
                <a:t> </a:t>
              </a:r>
              <a:r>
                <a:rPr lang="pt-BR" sz="2200" i="1" dirty="0">
                  <a:latin typeface="Calibri" pitchFamily="34" charset="0"/>
                </a:rPr>
                <a:t>e as </a:t>
              </a:r>
              <a:r>
                <a:rPr lang="pt-BR" sz="2200" i="1" dirty="0">
                  <a:solidFill>
                    <a:srgbClr val="FF0000"/>
                  </a:solidFill>
                  <a:latin typeface="Calibri" pitchFamily="34" charset="0"/>
                </a:rPr>
                <a:t>Motocicletas [...]</a:t>
              </a:r>
              <a:r>
                <a:rPr lang="pt-BR" sz="2200" i="1" dirty="0">
                  <a:latin typeface="Calibri" pitchFamily="34" charset="0"/>
                </a:rPr>
                <a:t>;</a:t>
              </a:r>
              <a:endParaRPr lang="pt-BR" sz="2200" i="1" dirty="0"/>
            </a:p>
          </p:txBody>
        </p:sp>
        <p:pic>
          <p:nvPicPr>
            <p:cNvPr id="3" name="Imagem 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9278" y="1196574"/>
              <a:ext cx="2857237" cy="1087144"/>
            </a:xfrm>
            <a:prstGeom prst="rect">
              <a:avLst/>
            </a:prstGeom>
            <a:ln>
              <a:noFill/>
            </a:ln>
            <a:effectLst>
              <a:softEdge rad="31750"/>
            </a:effectLst>
          </p:spPr>
        </p:pic>
      </p:grpSp>
      <p:grpSp>
        <p:nvGrpSpPr>
          <p:cNvPr id="4" name="Grupo 3"/>
          <p:cNvGrpSpPr/>
          <p:nvPr/>
        </p:nvGrpSpPr>
        <p:grpSpPr>
          <a:xfrm>
            <a:off x="214282" y="2592132"/>
            <a:ext cx="8513148" cy="1400944"/>
            <a:chOff x="244207" y="3134031"/>
            <a:chExt cx="8513148" cy="1400944"/>
          </a:xfrm>
        </p:grpSpPr>
        <p:pic>
          <p:nvPicPr>
            <p:cNvPr id="2" name="Imagem 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210"/>
            <a:stretch/>
          </p:blipFill>
          <p:spPr>
            <a:xfrm>
              <a:off x="244207" y="3134031"/>
              <a:ext cx="2968533" cy="1400944"/>
            </a:xfrm>
            <a:prstGeom prst="rect">
              <a:avLst/>
            </a:prstGeom>
            <a:ln>
              <a:noFill/>
            </a:ln>
            <a:effectLst>
              <a:softEdge rad="31750"/>
            </a:effectLst>
          </p:spPr>
        </p:pic>
        <p:sp>
          <p:nvSpPr>
            <p:cNvPr id="19" name="CaixaDeTexto 18"/>
            <p:cNvSpPr txBox="1"/>
            <p:nvPr/>
          </p:nvSpPr>
          <p:spPr>
            <a:xfrm>
              <a:off x="3212740" y="3265324"/>
              <a:ext cx="554461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84138">
                <a:buNone/>
              </a:pPr>
              <a:r>
                <a:rPr lang="pt-BR" sz="2000" i="1" dirty="0">
                  <a:latin typeface="Calibri" pitchFamily="34" charset="0"/>
                </a:rPr>
                <a:t>...o condutor manterá acessos os faróis baixos </a:t>
              </a:r>
              <a:r>
                <a:rPr lang="pt-BR" sz="2000" b="1" i="1" dirty="0">
                  <a:latin typeface="Calibri" pitchFamily="34" charset="0"/>
                </a:rPr>
                <a:t>durante o dia</a:t>
              </a:r>
              <a:r>
                <a:rPr lang="pt-BR" sz="2000" i="1" dirty="0">
                  <a:latin typeface="Calibri" pitchFamily="34" charset="0"/>
                </a:rPr>
                <a:t> em  </a:t>
              </a:r>
              <a:r>
                <a:rPr lang="pt-BR" sz="2000" i="1" dirty="0">
                  <a:solidFill>
                    <a:srgbClr val="FF0000"/>
                  </a:solidFill>
                  <a:latin typeface="Calibri" pitchFamily="34" charset="0"/>
                </a:rPr>
                <a:t>Rodovias de </a:t>
              </a:r>
              <a:r>
                <a:rPr lang="pt-BR" sz="2000" b="1" i="1" dirty="0">
                  <a:solidFill>
                    <a:srgbClr val="FF0000"/>
                  </a:solidFill>
                  <a:latin typeface="Calibri" pitchFamily="34" charset="0"/>
                </a:rPr>
                <a:t>pista simples</a:t>
              </a:r>
              <a:r>
                <a:rPr lang="pt-BR" sz="2000" i="1" dirty="0">
                  <a:solidFill>
                    <a:srgbClr val="FF0000"/>
                  </a:solidFill>
                  <a:latin typeface="Calibri" pitchFamily="34" charset="0"/>
                </a:rPr>
                <a:t> </a:t>
              </a:r>
              <a:r>
                <a:rPr lang="pt-BR" sz="2000" b="1" i="1" dirty="0">
                  <a:latin typeface="Calibri" pitchFamily="34" charset="0"/>
                </a:rPr>
                <a:t>fora</a:t>
              </a:r>
              <a:r>
                <a:rPr lang="pt-BR" sz="2000" i="1" dirty="0">
                  <a:latin typeface="Calibri" pitchFamily="34" charset="0"/>
                </a:rPr>
                <a:t> do </a:t>
              </a:r>
              <a:r>
                <a:rPr lang="pt-BR" sz="2000" i="1" dirty="0">
                  <a:solidFill>
                    <a:srgbClr val="0070C0"/>
                  </a:solidFill>
                  <a:latin typeface="Calibri" pitchFamily="34" charset="0"/>
                </a:rPr>
                <a:t>perímetro urbano</a:t>
              </a:r>
              <a:endParaRPr lang="pt-BR" sz="2000" i="1" dirty="0">
                <a:solidFill>
                  <a:srgbClr val="0070C0"/>
                </a:solidFill>
              </a:endParaRPr>
            </a:p>
          </p:txBody>
        </p:sp>
      </p:grpSp>
      <p:sp>
        <p:nvSpPr>
          <p:cNvPr id="6" name="Texto Explicativo: Linha 5">
            <a:extLst>
              <a:ext uri="{FF2B5EF4-FFF2-40B4-BE49-F238E27FC236}">
                <a16:creationId xmlns:a16="http://schemas.microsoft.com/office/drawing/2014/main" id="{111C788F-9F17-42F8-A0AD-DA315DAD71D3}"/>
              </a:ext>
            </a:extLst>
          </p:cNvPr>
          <p:cNvSpPr/>
          <p:nvPr/>
        </p:nvSpPr>
        <p:spPr>
          <a:xfrm>
            <a:off x="5724128" y="3405026"/>
            <a:ext cx="2088232" cy="334062"/>
          </a:xfrm>
          <a:prstGeom prst="borderCallout1">
            <a:avLst>
              <a:gd name="adj1" fmla="val 100458"/>
              <a:gd name="adj2" fmla="val 52926"/>
              <a:gd name="adj3" fmla="val 188080"/>
              <a:gd name="adj4" fmla="val 76739"/>
            </a:avLst>
          </a:prstGeom>
          <a:solidFill>
            <a:srgbClr val="FFFFC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pt-BR" sz="20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...se não tiver </a:t>
            </a:r>
            <a:r>
              <a:rPr lang="pt-BR" sz="2000" b="1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DRL</a:t>
            </a:r>
          </a:p>
        </p:txBody>
      </p:sp>
      <p:pic>
        <p:nvPicPr>
          <p:cNvPr id="1026" name="Picture 2" descr="Audi A3 sob a luz da nova lei de faróis e DRL | Quatro Rodas">
            <a:extLst>
              <a:ext uri="{FF2B5EF4-FFF2-40B4-BE49-F238E27FC236}">
                <a16:creationId xmlns:a16="http://schemas.microsoft.com/office/drawing/2014/main" id="{35E3BAB2-A149-4E76-B99E-F04FF5C58B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1" y="3788444"/>
            <a:ext cx="1531817" cy="1015662"/>
          </a:xfrm>
          <a:prstGeom prst="rect">
            <a:avLst/>
          </a:prstGeom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id="{99D36ECD-ABF0-4678-86E3-76CF7186700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817DDCDC-EF6F-4ED7-B11D-A6D6BE2601D3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FARÓIS DURANTE O DIA</a:t>
            </a:r>
          </a:p>
        </p:txBody>
      </p:sp>
      <p:pic>
        <p:nvPicPr>
          <p:cNvPr id="8" name="Imagem 7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52FD813A-6382-D2B5-BC12-2D9219E2488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788444"/>
            <a:ext cx="1152872" cy="1175726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00827059-48BE-82BC-B8D1-822E66A3B196}"/>
              </a:ext>
            </a:extLst>
          </p:cNvPr>
          <p:cNvSpPr txBox="1"/>
          <p:nvPr/>
        </p:nvSpPr>
        <p:spPr>
          <a:xfrm>
            <a:off x="72008" y="4155926"/>
            <a:ext cx="5292080" cy="72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O desrespeito a essas regras é infração MÉDIA.</a:t>
            </a:r>
            <a:endParaRPr lang="pt-BR" sz="2000" b="1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ts val="2500"/>
              </a:lnSpc>
            </a:pPr>
            <a:r>
              <a:rPr lang="pt-BR" sz="20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Multa de R$ 130,16 </a:t>
            </a:r>
            <a:r>
              <a:rPr lang="pt-BR" sz="12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(CTB, art. 250, I)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9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050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264454" y="1142990"/>
            <a:ext cx="4883610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>
                <a:latin typeface="Calibri" pitchFamily="34" charset="0"/>
                <a:cs typeface="Calibri" pitchFamily="34" charset="0"/>
              </a:rPr>
              <a:t>O farol </a:t>
            </a:r>
            <a:r>
              <a:rPr lang="pt-BR" sz="2000" b="1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baixo</a:t>
            </a:r>
            <a:r>
              <a:rPr lang="pt-BR" sz="2000" b="1" dirty="0">
                <a:latin typeface="Calibri" pitchFamily="34" charset="0"/>
                <a:cs typeface="Calibri" pitchFamily="34" charset="0"/>
              </a:rPr>
              <a:t> deve ser utilizado também...</a:t>
            </a:r>
          </a:p>
        </p:txBody>
      </p:sp>
      <p:sp>
        <p:nvSpPr>
          <p:cNvPr id="15" name="Retângulo de cantos arredondados 14"/>
          <p:cNvSpPr/>
          <p:nvPr/>
        </p:nvSpPr>
        <p:spPr>
          <a:xfrm>
            <a:off x="323528" y="1658792"/>
            <a:ext cx="5379116" cy="357190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Dirigir sob </a:t>
            </a:r>
            <a:r>
              <a:rPr lang="pt-BR" sz="2000" b="1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Chuva</a:t>
            </a: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Cerração ou Neblina</a:t>
            </a:r>
          </a:p>
        </p:txBody>
      </p:sp>
      <p:pic>
        <p:nvPicPr>
          <p:cNvPr id="19" name="Imagem 18" descr="farol no túnel.jpg">
            <a:extLst>
              <a:ext uri="{FF2B5EF4-FFF2-40B4-BE49-F238E27FC236}">
                <a16:creationId xmlns:a16="http://schemas.microsoft.com/office/drawing/2014/main" id="{67D40543-0620-475B-9289-F08BA410BB19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53672" y="3750056"/>
            <a:ext cx="3925670" cy="1003366"/>
          </a:xfrm>
          <a:prstGeom prst="rect">
            <a:avLst/>
          </a:prstGeom>
          <a:ln>
            <a:noFill/>
          </a:ln>
          <a:effectLst>
            <a:softEdge rad="38100"/>
          </a:effectLst>
        </p:spPr>
      </p:pic>
      <p:sp>
        <p:nvSpPr>
          <p:cNvPr id="22" name="Retângulo de cantos arredondados 14">
            <a:extLst>
              <a:ext uri="{FF2B5EF4-FFF2-40B4-BE49-F238E27FC236}">
                <a16:creationId xmlns:a16="http://schemas.microsoft.com/office/drawing/2014/main" id="{9C2200D7-757F-43EC-A9AC-3C9A5A0D16E3}"/>
              </a:ext>
            </a:extLst>
          </p:cNvPr>
          <p:cNvSpPr/>
          <p:nvPr/>
        </p:nvSpPr>
        <p:spPr>
          <a:xfrm>
            <a:off x="3131840" y="3219822"/>
            <a:ext cx="5379116" cy="357190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Dirigir dentro de </a:t>
            </a:r>
            <a:r>
              <a:rPr lang="pt-BR" sz="2000" b="1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túneis</a:t>
            </a: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com iluminação pública</a:t>
            </a:r>
          </a:p>
        </p:txBody>
      </p:sp>
      <p:sp>
        <p:nvSpPr>
          <p:cNvPr id="23" name="Seta dobrada 34">
            <a:extLst>
              <a:ext uri="{FF2B5EF4-FFF2-40B4-BE49-F238E27FC236}">
                <a16:creationId xmlns:a16="http://schemas.microsoft.com/office/drawing/2014/main" id="{5B6CFB75-991C-414E-A370-84EFB17991D5}"/>
              </a:ext>
            </a:extLst>
          </p:cNvPr>
          <p:cNvSpPr/>
          <p:nvPr/>
        </p:nvSpPr>
        <p:spPr>
          <a:xfrm flipV="1">
            <a:off x="3563888" y="3750056"/>
            <a:ext cx="759149" cy="81614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4" name="Seta dobrada 34">
            <a:extLst>
              <a:ext uri="{FF2B5EF4-FFF2-40B4-BE49-F238E27FC236}">
                <a16:creationId xmlns:a16="http://schemas.microsoft.com/office/drawing/2014/main" id="{6C128A91-E84D-4D14-A0DA-49311CBA8E1C}"/>
              </a:ext>
            </a:extLst>
          </p:cNvPr>
          <p:cNvSpPr/>
          <p:nvPr/>
        </p:nvSpPr>
        <p:spPr>
          <a:xfrm flipH="1" flipV="1">
            <a:off x="2411760" y="2174594"/>
            <a:ext cx="770708" cy="741313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000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O que ao dirigir sob chuva forte o condutor de veículo deve manter, pelo  menos.... | Toluna">
            <a:extLst>
              <a:ext uri="{FF2B5EF4-FFF2-40B4-BE49-F238E27FC236}">
                <a16:creationId xmlns:a16="http://schemas.microsoft.com/office/drawing/2014/main" id="{A9318917-3ECD-402A-9766-056771B1D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11" y="2129524"/>
            <a:ext cx="1913532" cy="1572766"/>
          </a:xfrm>
          <a:prstGeom prst="rect">
            <a:avLst/>
          </a:prstGeom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ACC1B96-EF18-4FB6-993B-123EE64B9EB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F57077D3-3972-4F92-91E0-9EC577B55E1F}"/>
              </a:ext>
            </a:extLst>
          </p:cNvPr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FARÓIS DURANTE O DIA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2" grpId="0" animBg="1"/>
      <p:bldP spid="23" grpId="0" animBg="1"/>
      <p:bldP spid="24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63111" y="632094"/>
            <a:ext cx="2735420" cy="1571636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264454" y="1142990"/>
            <a:ext cx="5379116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>
                <a:latin typeface="Calibri" pitchFamily="34" charset="0"/>
                <a:cs typeface="Calibri" pitchFamily="34" charset="0"/>
              </a:rPr>
              <a:t>Luzes de </a:t>
            </a:r>
            <a:r>
              <a:rPr lang="pt-BR" sz="2000" b="1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Posição</a:t>
            </a:r>
            <a:r>
              <a:rPr lang="pt-BR" sz="2000" dirty="0">
                <a:latin typeface="Calibri" pitchFamily="34" charset="0"/>
                <a:cs typeface="Calibri" pitchFamily="34" charset="0"/>
              </a:rPr>
              <a:t> devem ser utilizadas quando:</a:t>
            </a:r>
          </a:p>
        </p:txBody>
      </p:sp>
      <p:sp>
        <p:nvSpPr>
          <p:cNvPr id="16" name="Seta para a direita 15"/>
          <p:cNvSpPr/>
          <p:nvPr/>
        </p:nvSpPr>
        <p:spPr>
          <a:xfrm>
            <a:off x="306986" y="1711074"/>
            <a:ext cx="285752" cy="428628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Retângulo de cantos arredondados 16"/>
          <p:cNvSpPr/>
          <p:nvPr/>
        </p:nvSpPr>
        <p:spPr>
          <a:xfrm>
            <a:off x="642910" y="1750613"/>
            <a:ext cx="5429288" cy="357190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À noite, ao </a:t>
            </a:r>
            <a:r>
              <a:rPr lang="pt-BR" sz="2000" b="1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embarcar ou desembarcar</a:t>
            </a: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passageiros</a:t>
            </a:r>
          </a:p>
        </p:txBody>
      </p:sp>
      <p:sp>
        <p:nvSpPr>
          <p:cNvPr id="18" name="Seta para a direita 17"/>
          <p:cNvSpPr/>
          <p:nvPr/>
        </p:nvSpPr>
        <p:spPr>
          <a:xfrm>
            <a:off x="306986" y="2283718"/>
            <a:ext cx="285752" cy="428628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Retângulo de cantos arredondados 19"/>
          <p:cNvSpPr/>
          <p:nvPr/>
        </p:nvSpPr>
        <p:spPr>
          <a:xfrm>
            <a:off x="642910" y="2323257"/>
            <a:ext cx="6500858" cy="357190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À noite, em </a:t>
            </a:r>
            <a:r>
              <a:rPr lang="pt-BR" sz="2000" b="1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operações de carga e descarga</a:t>
            </a:r>
            <a:r>
              <a:rPr lang="pt-BR" sz="20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0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 mercadorias</a:t>
            </a:r>
          </a:p>
        </p:txBody>
      </p:sp>
      <p:sp>
        <p:nvSpPr>
          <p:cNvPr id="26" name="Retângulo de cantos arredondados 25"/>
          <p:cNvSpPr/>
          <p:nvPr/>
        </p:nvSpPr>
        <p:spPr>
          <a:xfrm>
            <a:off x="3071802" y="3539720"/>
            <a:ext cx="5857916" cy="1143008"/>
          </a:xfrm>
          <a:prstGeom prst="roundRect">
            <a:avLst>
              <a:gd name="adj" fmla="val 10050"/>
            </a:avLst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Retângulo de cantos arredondados 24"/>
          <p:cNvSpPr/>
          <p:nvPr/>
        </p:nvSpPr>
        <p:spPr>
          <a:xfrm>
            <a:off x="2786050" y="3325406"/>
            <a:ext cx="5143536" cy="35719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b="1" dirty="0">
                <a:latin typeface="Calibri" pitchFamily="34" charset="0"/>
                <a:cs typeface="Calibri" pitchFamily="34" charset="0"/>
              </a:rPr>
              <a:t>Pisca Alerta – Deve ser utilizado quando:</a:t>
            </a:r>
          </a:p>
        </p:txBody>
      </p:sp>
      <p:sp>
        <p:nvSpPr>
          <p:cNvPr id="28" name="CaixaDeTexto 27"/>
          <p:cNvSpPr txBox="1"/>
          <p:nvPr/>
        </p:nvSpPr>
        <p:spPr>
          <a:xfrm>
            <a:off x="3214678" y="3754034"/>
            <a:ext cx="5715040" cy="91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  <a:buFont typeface="Wingdings" pitchFamily="2" charset="2"/>
              <a:buChar char="ü"/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Em </a:t>
            </a:r>
            <a:r>
              <a:rPr lang="pt-BR" sz="2200" b="1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Emergência</a:t>
            </a:r>
            <a:r>
              <a:rPr lang="pt-BR" sz="2200" i="1" dirty="0">
                <a:latin typeface="Calibri" pitchFamily="34" charset="0"/>
                <a:cs typeface="Calibri" pitchFamily="34" charset="0"/>
              </a:rPr>
              <a:t> OU com o </a:t>
            </a:r>
            <a:r>
              <a:rPr lang="pt-BR" sz="2200" i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Veículo Imobilizado</a:t>
            </a:r>
          </a:p>
          <a:p>
            <a:pPr>
              <a:lnSpc>
                <a:spcPts val="3200"/>
              </a:lnSpc>
              <a:buFont typeface="Wingdings" pitchFamily="2" charset="2"/>
              <a:buChar char="ü"/>
            </a:pPr>
            <a:r>
              <a:rPr lang="pt-BR" sz="2200" i="1" dirty="0">
                <a:latin typeface="Calibri" pitchFamily="34" charset="0"/>
                <a:cs typeface="Calibri" pitchFamily="34" charset="0"/>
              </a:rPr>
              <a:t>Quando a sinalização da via Determinar</a:t>
            </a:r>
          </a:p>
        </p:txBody>
      </p:sp>
      <p:pic>
        <p:nvPicPr>
          <p:cNvPr id="30" name="Imagem 2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31" name="CaixaDeTexto 30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LUZES e BUZINA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23" y="3219822"/>
            <a:ext cx="2056430" cy="1542323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32" name="Seta para a direita 31"/>
          <p:cNvSpPr/>
          <p:nvPr/>
        </p:nvSpPr>
        <p:spPr>
          <a:xfrm>
            <a:off x="2422871" y="3796653"/>
            <a:ext cx="516244" cy="57150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41087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  <p:bldP spid="17" grpId="0" animBg="1"/>
      <p:bldP spid="18" grpId="0" animBg="1"/>
      <p:bldP spid="20" grpId="0" animBg="1"/>
      <p:bldP spid="26" grpId="0" animBg="1"/>
      <p:bldP spid="25" grpId="0" animBg="1"/>
      <p:bldP spid="32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 descr="Piscar Farol.gif"/>
          <p:cNvPicPr>
            <a:picLocks noChangeAspect="1"/>
          </p:cNvPicPr>
          <p:nvPr/>
        </p:nvPicPr>
        <p:blipFill>
          <a:blip r:embed="rId3" cstate="print"/>
          <a:srcRect t="32657" b="10214"/>
          <a:stretch/>
        </p:blipFill>
        <p:spPr>
          <a:xfrm>
            <a:off x="6215074" y="1727836"/>
            <a:ext cx="2643206" cy="1203954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264454" y="1142990"/>
            <a:ext cx="4883610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>
                <a:latin typeface="Calibri" pitchFamily="34" charset="0"/>
                <a:cs typeface="Calibri" pitchFamily="34" charset="0"/>
              </a:rPr>
              <a:t>Piscar os faróis somente é permitido para:</a:t>
            </a:r>
          </a:p>
        </p:txBody>
      </p:sp>
      <p:sp>
        <p:nvSpPr>
          <p:cNvPr id="14" name="Seta para a direita 13"/>
          <p:cNvSpPr/>
          <p:nvPr/>
        </p:nvSpPr>
        <p:spPr>
          <a:xfrm>
            <a:off x="285720" y="1727837"/>
            <a:ext cx="357190" cy="428628"/>
          </a:xfrm>
          <a:prstGeom prst="rightArrow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 de cantos arredondados 14"/>
          <p:cNvSpPr/>
          <p:nvPr/>
        </p:nvSpPr>
        <p:spPr>
          <a:xfrm>
            <a:off x="714348" y="1727837"/>
            <a:ext cx="5286412" cy="428628"/>
          </a:xfrm>
          <a:prstGeom prst="round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Advertência</a:t>
            </a:r>
            <a:r>
              <a:rPr lang="pt-BR" sz="22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– Circunstâncias Perigosas</a:t>
            </a:r>
          </a:p>
        </p:txBody>
      </p:sp>
      <p:sp>
        <p:nvSpPr>
          <p:cNvPr id="16" name="Seta para a direita 15"/>
          <p:cNvSpPr/>
          <p:nvPr/>
        </p:nvSpPr>
        <p:spPr>
          <a:xfrm>
            <a:off x="285720" y="2451337"/>
            <a:ext cx="357190" cy="428628"/>
          </a:xfrm>
          <a:prstGeom prst="rightArrow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Retângulo de cantos arredondados 16"/>
          <p:cNvSpPr/>
          <p:nvPr/>
        </p:nvSpPr>
        <p:spPr>
          <a:xfrm>
            <a:off x="714348" y="2451337"/>
            <a:ext cx="5286412" cy="428628"/>
          </a:xfrm>
          <a:prstGeom prst="round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Ultrapassar</a:t>
            </a:r>
            <a:r>
              <a:rPr lang="pt-BR" sz="22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– Indicar para veículo da frente</a:t>
            </a:r>
          </a:p>
        </p:txBody>
      </p:sp>
      <p:pic>
        <p:nvPicPr>
          <p:cNvPr id="25" name="Imagem 2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6" name="CaixaDeTexto 25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LUZES e BUZINA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96CAED75-C1DE-77C9-FC23-7DEF21A6B002}"/>
              </a:ext>
            </a:extLst>
          </p:cNvPr>
          <p:cNvSpPr/>
          <p:nvPr/>
        </p:nvSpPr>
        <p:spPr>
          <a:xfrm>
            <a:off x="0" y="3471186"/>
            <a:ext cx="9144000" cy="140482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000" i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Imagem 7" descr="Pessoa com capacete segurando brinquedo&#10;&#10;O conteúdo gerado por IA pode estar incorreto.">
            <a:extLst>
              <a:ext uri="{FF2B5EF4-FFF2-40B4-BE49-F238E27FC236}">
                <a16:creationId xmlns:a16="http://schemas.microsoft.com/office/drawing/2014/main" id="{901C0AA1-9FA4-5325-0A7F-DE47A2A3602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3054848"/>
            <a:ext cx="1872208" cy="1909322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7487AACB-37D9-BCE1-7283-F85413D0CF08}"/>
              </a:ext>
            </a:extLst>
          </p:cNvPr>
          <p:cNvSpPr txBox="1"/>
          <p:nvPr/>
        </p:nvSpPr>
        <p:spPr>
          <a:xfrm>
            <a:off x="179512" y="3507854"/>
            <a:ext cx="7344816" cy="1224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pt-BR" sz="22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Piscar os faróis</a:t>
            </a:r>
            <a:r>
              <a:rPr lang="pt-BR" sz="22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com o intuito de </a:t>
            </a:r>
            <a:r>
              <a:rPr lang="pt-BR" sz="22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avisar</a:t>
            </a:r>
            <a:r>
              <a:rPr lang="pt-BR" sz="22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outros condutores a respeito de </a:t>
            </a:r>
            <a:r>
              <a:rPr lang="pt-BR" sz="22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fiscalização</a:t>
            </a:r>
            <a:r>
              <a:rPr lang="pt-BR" sz="22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de trânsito nas imediações, caracteriza infração MÉDIA com multa de </a:t>
            </a:r>
            <a:r>
              <a:rPr lang="pt-BR" sz="2200" b="1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R$ 130,16 </a:t>
            </a:r>
            <a:r>
              <a:rPr lang="pt-BR" sz="12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(CTB, art. 251, II)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  <p:bldP spid="17" grpId="0" animBg="1"/>
      <p:bldP spid="7" grpId="0" animBg="1"/>
      <p:bldP spid="10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1032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Retângulo de cantos arredondados 19"/>
          <p:cNvSpPr/>
          <p:nvPr/>
        </p:nvSpPr>
        <p:spPr>
          <a:xfrm>
            <a:off x="1571603" y="4429138"/>
            <a:ext cx="7340727" cy="428628"/>
          </a:xfrm>
          <a:prstGeom prst="roundRect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... têm o seu trânsito regulamentado pelo </a:t>
            </a:r>
            <a:r>
              <a:rPr lang="pt-BR" sz="24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Município</a:t>
            </a:r>
            <a:r>
              <a:rPr lang="pt-BR" sz="24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</a:p>
        </p:txBody>
      </p:sp>
      <p:sp>
        <p:nvSpPr>
          <p:cNvPr id="22" name="CaixaDeTexto 21"/>
          <p:cNvSpPr txBox="1"/>
          <p:nvPr/>
        </p:nvSpPr>
        <p:spPr>
          <a:xfrm>
            <a:off x="246164" y="1068728"/>
            <a:ext cx="233775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500" b="1" dirty="0"/>
              <a:t>Os veículos de...</a:t>
            </a:r>
          </a:p>
        </p:txBody>
      </p:sp>
      <p:sp>
        <p:nvSpPr>
          <p:cNvPr id="32" name="Seta para a direita 31"/>
          <p:cNvSpPr/>
          <p:nvPr/>
        </p:nvSpPr>
        <p:spPr>
          <a:xfrm>
            <a:off x="974270" y="4429138"/>
            <a:ext cx="428628" cy="428628"/>
          </a:xfrm>
          <a:prstGeom prst="right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0" name="CaixaDeTexto 9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TRÂNSITO – Usuários Diversos</a:t>
            </a:r>
          </a:p>
        </p:txBody>
      </p:sp>
      <p:pic>
        <p:nvPicPr>
          <p:cNvPr id="1030" name="Picture 6" descr="Resultado de imagem para charret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5" t="12354" r="17844"/>
          <a:stretch/>
        </p:blipFill>
        <p:spPr bwMode="auto">
          <a:xfrm>
            <a:off x="6091387" y="1951053"/>
            <a:ext cx="2513061" cy="2056404"/>
          </a:xfrm>
          <a:prstGeom prst="rect">
            <a:avLst/>
          </a:prstGeom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m relacionada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1" t="2160" r="753" b="2079"/>
          <a:stretch/>
        </p:blipFill>
        <p:spPr bwMode="auto">
          <a:xfrm>
            <a:off x="2195736" y="1951053"/>
            <a:ext cx="2643542" cy="2036242"/>
          </a:xfrm>
          <a:prstGeom prst="rect">
            <a:avLst/>
          </a:prstGeom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tângulo 2"/>
          <p:cNvSpPr/>
          <p:nvPr/>
        </p:nvSpPr>
        <p:spPr>
          <a:xfrm>
            <a:off x="2195736" y="1693341"/>
            <a:ext cx="2643542" cy="25130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7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PROPULSÃO HUMANA</a:t>
            </a:r>
          </a:p>
        </p:txBody>
      </p:sp>
      <p:sp>
        <p:nvSpPr>
          <p:cNvPr id="15" name="Retângulo 14"/>
          <p:cNvSpPr/>
          <p:nvPr/>
        </p:nvSpPr>
        <p:spPr>
          <a:xfrm>
            <a:off x="6099007" y="1689070"/>
            <a:ext cx="2498566" cy="25130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7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TRAÇÃO ANIMAL</a:t>
            </a:r>
          </a:p>
        </p:txBody>
      </p:sp>
      <p:sp>
        <p:nvSpPr>
          <p:cNvPr id="2" name="Seta: Dobrada 1">
            <a:extLst>
              <a:ext uri="{FF2B5EF4-FFF2-40B4-BE49-F238E27FC236}">
                <a16:creationId xmlns:a16="http://schemas.microsoft.com/office/drawing/2014/main" id="{B22ABC2C-4992-F8C3-C30E-A0B7A4960393}"/>
              </a:ext>
            </a:extLst>
          </p:cNvPr>
          <p:cNvSpPr/>
          <p:nvPr/>
        </p:nvSpPr>
        <p:spPr>
          <a:xfrm flipV="1">
            <a:off x="1242270" y="1617924"/>
            <a:ext cx="792088" cy="864096"/>
          </a:xfrm>
          <a:prstGeom prst="bentArrow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56252312-2118-2ECC-90B8-3F5D152A3397}"/>
              </a:ext>
            </a:extLst>
          </p:cNvPr>
          <p:cNvSpPr txBox="1"/>
          <p:nvPr/>
        </p:nvSpPr>
        <p:spPr>
          <a:xfrm>
            <a:off x="4932040" y="1576196"/>
            <a:ext cx="112562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500" b="1" dirty="0"/>
              <a:t>e os de</a:t>
            </a:r>
          </a:p>
        </p:txBody>
      </p:sp>
      <p:sp>
        <p:nvSpPr>
          <p:cNvPr id="5" name="Seta: para a Direita 4">
            <a:extLst>
              <a:ext uri="{FF2B5EF4-FFF2-40B4-BE49-F238E27FC236}">
                <a16:creationId xmlns:a16="http://schemas.microsoft.com/office/drawing/2014/main" id="{54A7A232-74DE-D950-4951-D7BCFBD19817}"/>
              </a:ext>
            </a:extLst>
          </p:cNvPr>
          <p:cNvSpPr/>
          <p:nvPr/>
        </p:nvSpPr>
        <p:spPr>
          <a:xfrm>
            <a:off x="5168818" y="2046303"/>
            <a:ext cx="720080" cy="428628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335892" y="1165498"/>
            <a:ext cx="3235976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b="1" dirty="0">
                <a:latin typeface="Calibri" pitchFamily="34" charset="0"/>
                <a:cs typeface="Calibri" pitchFamily="34" charset="0"/>
              </a:rPr>
              <a:t>Trânsito de Animais</a:t>
            </a:r>
            <a:endParaRPr lang="pt-BR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CaixaDeTexto 10"/>
          <p:cNvSpPr txBox="1"/>
          <p:nvPr/>
        </p:nvSpPr>
        <p:spPr>
          <a:xfrm>
            <a:off x="285720" y="1526193"/>
            <a:ext cx="57264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Os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animais</a:t>
            </a:r>
            <a:r>
              <a:rPr lang="pt-BR" sz="2200" i="1" dirty="0">
                <a:latin typeface="Calibri" pitchFamily="34" charset="0"/>
              </a:rPr>
              <a:t>, quando em rebanhos, </a:t>
            </a:r>
            <a:br>
              <a:rPr lang="pt-BR" sz="2200" i="1" dirty="0">
                <a:latin typeface="Calibri" pitchFamily="34" charset="0"/>
              </a:rPr>
            </a:br>
            <a:r>
              <a:rPr lang="pt-BR" sz="2200" i="1" dirty="0">
                <a:latin typeface="Calibri" pitchFamily="34" charset="0"/>
              </a:rPr>
              <a:t>deverão ser conduzidos em </a:t>
            </a:r>
            <a:r>
              <a:rPr lang="pt-BR" sz="2200" i="1" dirty="0">
                <a:solidFill>
                  <a:srgbClr val="FF6600"/>
                </a:solidFill>
                <a:latin typeface="Calibri" pitchFamily="34" charset="0"/>
              </a:rPr>
              <a:t>grupos pequenos</a:t>
            </a:r>
            <a:r>
              <a:rPr lang="pt-BR" sz="2200" i="1" dirty="0">
                <a:latin typeface="Calibri" pitchFamily="34" charset="0"/>
              </a:rPr>
              <a:t> </a:t>
            </a:r>
            <a:br>
              <a:rPr lang="pt-BR" sz="2200" i="1" dirty="0">
                <a:latin typeface="Calibri" pitchFamily="34" charset="0"/>
              </a:rPr>
            </a:br>
            <a:r>
              <a:rPr lang="pt-BR" sz="2200" i="1" dirty="0">
                <a:latin typeface="Calibri" pitchFamily="34" charset="0"/>
              </a:rPr>
              <a:t>e </a:t>
            </a:r>
            <a:r>
              <a:rPr lang="pt-BR" sz="2200" b="1" i="1" dirty="0">
                <a:latin typeface="Calibri" pitchFamily="34" charset="0"/>
              </a:rPr>
              <a:t>junto ao bordo da pista</a:t>
            </a:r>
            <a:r>
              <a:rPr lang="pt-BR" sz="2200" i="1" dirty="0">
                <a:latin typeface="Calibri" pitchFamily="34" charset="0"/>
              </a:rPr>
              <a:t>.</a:t>
            </a:r>
            <a:endParaRPr lang="pt-BR" sz="2200" i="1" dirty="0"/>
          </a:p>
        </p:txBody>
      </p:sp>
      <p:sp>
        <p:nvSpPr>
          <p:cNvPr id="13" name="Retângulo de cantos arredondados 12"/>
          <p:cNvSpPr/>
          <p:nvPr/>
        </p:nvSpPr>
        <p:spPr>
          <a:xfrm>
            <a:off x="2584670" y="3159631"/>
            <a:ext cx="5164802" cy="35719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dirty="0">
                <a:latin typeface="Calibri" pitchFamily="34" charset="0"/>
                <a:cs typeface="Calibri" pitchFamily="34" charset="0"/>
              </a:rPr>
              <a:t>Trânsito de 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Veículos de Tração Animal</a:t>
            </a:r>
            <a:endParaRPr lang="pt-BR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CaixaDeTexto 16"/>
          <p:cNvSpPr txBox="1"/>
          <p:nvPr/>
        </p:nvSpPr>
        <p:spPr>
          <a:xfrm>
            <a:off x="2605936" y="3659697"/>
            <a:ext cx="57104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Os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Veículos de Tração Animal</a:t>
            </a:r>
            <a:r>
              <a:rPr lang="pt-BR" sz="2200" i="1" dirty="0">
                <a:latin typeface="Calibri" pitchFamily="34" charset="0"/>
              </a:rPr>
              <a:t> deverão ser conduzidos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</a:rPr>
              <a:t>pela direita</a:t>
            </a:r>
            <a:r>
              <a:rPr lang="pt-BR" sz="2200" i="1" dirty="0">
                <a:latin typeface="Calibri" pitchFamily="34" charset="0"/>
              </a:rPr>
              <a:t> e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</a:rPr>
              <a:t>junto à guia</a:t>
            </a:r>
            <a:r>
              <a:rPr lang="pt-BR" sz="2200" i="1" dirty="0">
                <a:latin typeface="Calibri" pitchFamily="34" charset="0"/>
              </a:rPr>
              <a:t> da calçada OU </a:t>
            </a:r>
            <a:r>
              <a:rPr lang="pt-BR" sz="2200" b="1" i="1" dirty="0">
                <a:latin typeface="Calibri" pitchFamily="34" charset="0"/>
              </a:rPr>
              <a:t>pelo acostamento</a:t>
            </a:r>
            <a:r>
              <a:rPr lang="pt-BR" sz="2200" i="1" dirty="0">
                <a:latin typeface="Calibri" pitchFamily="34" charset="0"/>
              </a:rPr>
              <a:t>.</a:t>
            </a:r>
            <a:endParaRPr lang="pt-BR" sz="2200" i="1" dirty="0"/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4" name="CaixaDeTexto 13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TRÂNSITO – Usuários Diversos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 rotWithShape="1">
          <a:blip r:embed="rId4"/>
          <a:srcRect l="15002"/>
          <a:stretch/>
        </p:blipFill>
        <p:spPr>
          <a:xfrm>
            <a:off x="285720" y="3159630"/>
            <a:ext cx="2126040" cy="1575479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984" y="1040342"/>
            <a:ext cx="2023492" cy="1658256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3" grpId="0" animBg="1"/>
      <p:bldP spid="17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BASE - Instrutor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Retângulo de cantos arredondados 12"/>
          <p:cNvSpPr/>
          <p:nvPr/>
        </p:nvSpPr>
        <p:spPr>
          <a:xfrm>
            <a:off x="222120" y="1290050"/>
            <a:ext cx="5725870" cy="114300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Os </a:t>
            </a:r>
            <a:r>
              <a:rPr lang="pt-BR" sz="24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  <a:cs typeface="Calibri" pitchFamily="34" charset="0"/>
              </a:rPr>
              <a:t>Ciclomotores</a:t>
            </a:r>
            <a:r>
              <a:rPr lang="pt-BR" sz="24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devem ser conduzidos no </a:t>
            </a:r>
            <a:r>
              <a:rPr lang="pt-BR" sz="24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Centro</a:t>
            </a:r>
            <a:r>
              <a:rPr lang="pt-BR" sz="2400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da faixa mais à</a:t>
            </a:r>
            <a:r>
              <a:rPr lang="pt-BR" sz="2400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Direita da Pista</a:t>
            </a:r>
          </a:p>
        </p:txBody>
      </p:sp>
      <p:sp>
        <p:nvSpPr>
          <p:cNvPr id="15" name="Retângulo de cantos arredondados 14"/>
          <p:cNvSpPr/>
          <p:nvPr/>
        </p:nvSpPr>
        <p:spPr>
          <a:xfrm>
            <a:off x="2051720" y="2928940"/>
            <a:ext cx="4013068" cy="1785950"/>
          </a:xfrm>
          <a:prstGeom prst="roundRect">
            <a:avLst>
              <a:gd name="adj" fmla="val 8968"/>
            </a:avLst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É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</a:rPr>
              <a:t>proibido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o trânsito de ciclomotores nas vias de </a:t>
            </a:r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</a:rPr>
              <a:t>Trânsito Rápido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e </a:t>
            </a:r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</a:rPr>
              <a:t>Rodovias, </a:t>
            </a:r>
            <a:r>
              <a:rPr lang="pt-BR" sz="2200" i="1" dirty="0">
                <a:solidFill>
                  <a:srgbClr val="0070C0"/>
                </a:solidFill>
                <a:latin typeface="Calibri" pitchFamily="34" charset="0"/>
              </a:rPr>
              <a:t>exceto onde houver acostamento</a:t>
            </a:r>
            <a:endParaRPr lang="pt-BR" sz="2200" i="1" dirty="0">
              <a:solidFill>
                <a:srgbClr val="0070C0"/>
              </a:solidFill>
            </a:endParaRPr>
          </a:p>
        </p:txBody>
      </p:sp>
      <p:grpSp>
        <p:nvGrpSpPr>
          <p:cNvPr id="17" name="Grupo 16"/>
          <p:cNvGrpSpPr/>
          <p:nvPr/>
        </p:nvGrpSpPr>
        <p:grpSpPr>
          <a:xfrm>
            <a:off x="251520" y="3075806"/>
            <a:ext cx="1643073" cy="1571635"/>
            <a:chOff x="357158" y="3143254"/>
            <a:chExt cx="1721753" cy="1643073"/>
          </a:xfrm>
        </p:grpSpPr>
        <p:pic>
          <p:nvPicPr>
            <p:cNvPr id="10" name="Imagem 9" descr="ciclomotor 2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0151" y="3357568"/>
              <a:ext cx="1718760" cy="1143007"/>
            </a:xfrm>
            <a:prstGeom prst="rect">
              <a:avLst/>
            </a:prstGeom>
          </p:spPr>
        </p:pic>
        <p:sp>
          <p:nvSpPr>
            <p:cNvPr id="16" name="Símbolo de 'Não' 15"/>
            <p:cNvSpPr/>
            <p:nvPr/>
          </p:nvSpPr>
          <p:spPr>
            <a:xfrm>
              <a:off x="357158" y="3143254"/>
              <a:ext cx="1714512" cy="1643073"/>
            </a:xfrm>
            <a:prstGeom prst="noSmoking">
              <a:avLst>
                <a:gd name="adj" fmla="val 7423"/>
              </a:avLst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tx1"/>
                </a:solidFill>
              </a:endParaRPr>
            </a:p>
          </p:txBody>
        </p:sp>
      </p:grp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8" name="CaixaDeTexto 17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CICLOMOTORES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EB336CF-AA6C-D911-F801-183321358F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1730" y="666795"/>
            <a:ext cx="2560542" cy="4048095"/>
          </a:xfrm>
          <a:prstGeom prst="rect">
            <a:avLst/>
          </a:prstGeom>
        </p:spPr>
      </p:pic>
      <p:sp>
        <p:nvSpPr>
          <p:cNvPr id="27" name="Seta para a direita 13">
            <a:extLst>
              <a:ext uri="{FF2B5EF4-FFF2-40B4-BE49-F238E27FC236}">
                <a16:creationId xmlns:a16="http://schemas.microsoft.com/office/drawing/2014/main" id="{12143E22-AD6D-43DC-3B8E-0E18020760C4}"/>
              </a:ext>
            </a:extLst>
          </p:cNvPr>
          <p:cNvSpPr/>
          <p:nvPr/>
        </p:nvSpPr>
        <p:spPr>
          <a:xfrm>
            <a:off x="7442498" y="3761037"/>
            <a:ext cx="500066" cy="600410"/>
          </a:xfrm>
          <a:prstGeom prst="righ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C93AA50-B7DA-CA68-DEB9-50E85EA06B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163" b="93367" l="9398" r="89850">
                        <a14:foregroundMark x1="53383" y1="8418" x2="58271" y2="38520"/>
                        <a14:foregroundMark x1="52256" y1="93367" x2="45865" y2="56888"/>
                        <a14:foregroundMark x1="45865" y1="56888" x2="45489" y2="566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82991" y="3579862"/>
            <a:ext cx="378925" cy="951308"/>
          </a:xfrm>
          <a:prstGeom prst="rect">
            <a:avLst/>
          </a:prstGeom>
        </p:spPr>
      </p:pic>
      <p:pic>
        <p:nvPicPr>
          <p:cNvPr id="29" name="Imagem 3" descr="Uma imagem contendo Ícone&#10;&#10;Descrição gerada automaticamente">
            <a:extLst>
              <a:ext uri="{FF2B5EF4-FFF2-40B4-BE49-F238E27FC236}">
                <a16:creationId xmlns:a16="http://schemas.microsoft.com/office/drawing/2014/main" id="{D6FB4E63-1EBE-623B-3C15-6FD059DEF60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917" b="98323" l="9753" r="89973">
                        <a14:foregroundMark x1="65522" y1="2875" x2="28846" y2="5351"/>
                        <a14:foregroundMark x1="28846" y1="5351" x2="19505" y2="27796"/>
                        <a14:foregroundMark x1="43819" y1="1917" x2="18407" y2="7588"/>
                        <a14:foregroundMark x1="68269" y1="2556" x2="84615" y2="23642"/>
                        <a14:foregroundMark x1="84615" y1="23642" x2="81456" y2="80032"/>
                        <a14:foregroundMark x1="81456" y1="80032" x2="57418" y2="98802"/>
                        <a14:foregroundMark x1="57418" y1="98802" x2="17170" y2="92732"/>
                        <a14:foregroundMark x1="17170" y1="92732" x2="18956" y2="31550"/>
                        <a14:foregroundMark x1="76374" y1="97045" x2="28709" y2="98323"/>
                        <a14:foregroundMark x1="88324" y1="32508" x2="88324" y2="32508"/>
                        <a14:foregroundMark x1="88324" y1="32508" x2="88324" y2="32508"/>
                        <a14:foregroundMark x1="88324" y1="32508" x2="71978" y2="30272"/>
                        <a14:foregroundMark x1="10852" y1="32827" x2="24863" y2="312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1249" y="3075806"/>
            <a:ext cx="563050" cy="871489"/>
          </a:xfrm>
          <a:prstGeom prst="rect">
            <a:avLst/>
          </a:prstGeom>
        </p:spPr>
      </p:pic>
      <p:pic>
        <p:nvPicPr>
          <p:cNvPr id="30" name="Picture 29" descr="Icon&#10;&#10;Description automatically generated">
            <a:extLst>
              <a:ext uri="{FF2B5EF4-FFF2-40B4-BE49-F238E27FC236}">
                <a16:creationId xmlns:a16="http://schemas.microsoft.com/office/drawing/2014/main" id="{C5C511D3-A096-6633-4F08-39939CF7120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112068" y="1683228"/>
            <a:ext cx="1080120" cy="5808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7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BASE - Instruto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 descr="ciclofaixa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1714494"/>
            <a:ext cx="1727797" cy="1291101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pic>
        <p:nvPicPr>
          <p:cNvPr id="10" name="Imagem 9" descr="ciclista no trânsi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92905" y="1071552"/>
            <a:ext cx="2083330" cy="2357454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11" name="Retângulo de cantos arredondados 10"/>
          <p:cNvSpPr/>
          <p:nvPr/>
        </p:nvSpPr>
        <p:spPr>
          <a:xfrm>
            <a:off x="214282" y="1142990"/>
            <a:ext cx="4500594" cy="35719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...na falta de Ciclovias ou </a:t>
            </a:r>
            <a:r>
              <a:rPr lang="pt-BR" sz="2200" dirty="0" err="1">
                <a:latin typeface="Calibri" pitchFamily="34" charset="0"/>
                <a:cs typeface="Calibri" pitchFamily="34" charset="0"/>
              </a:rPr>
              <a:t>Ciclofaixas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...</a:t>
            </a:r>
          </a:p>
        </p:txBody>
      </p:sp>
      <p:sp>
        <p:nvSpPr>
          <p:cNvPr id="13" name="Retângulo de cantos arredondados 12"/>
          <p:cNvSpPr/>
          <p:nvPr/>
        </p:nvSpPr>
        <p:spPr>
          <a:xfrm>
            <a:off x="2071670" y="1643056"/>
            <a:ext cx="4214842" cy="1285884"/>
          </a:xfrm>
          <a:prstGeom prst="roundRect">
            <a:avLst/>
          </a:prstGeom>
          <a:solidFill>
            <a:srgbClr val="C00000">
              <a:alpha val="10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i="1" dirty="0">
                <a:solidFill>
                  <a:srgbClr val="C00000"/>
                </a:solidFill>
                <a:latin typeface="Calibri" pitchFamily="34" charset="0"/>
              </a:rPr>
              <a:t>...as bicicletas devem circular no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</a:rPr>
              <a:t>mesmo sentido dos veículos </a:t>
            </a:r>
            <a:r>
              <a:rPr lang="pt-BR" sz="2200" i="1" dirty="0">
                <a:solidFill>
                  <a:srgbClr val="C00000"/>
                </a:solidFill>
                <a:latin typeface="Calibri" pitchFamily="34" charset="0"/>
              </a:rPr>
              <a:t>e junto ao bordo da pista;</a:t>
            </a:r>
            <a:endParaRPr lang="pt-BR" sz="2200" i="1" dirty="0">
              <a:solidFill>
                <a:srgbClr val="C00000"/>
              </a:solidFill>
            </a:endParaRPr>
          </a:p>
        </p:txBody>
      </p:sp>
      <p:pic>
        <p:nvPicPr>
          <p:cNvPr id="15" name="Imagem 14" descr="bicicleta na calçad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4281" y="3314704"/>
            <a:ext cx="2571769" cy="1543062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21" name="Retângulo de cantos arredondados 20"/>
          <p:cNvSpPr/>
          <p:nvPr/>
        </p:nvSpPr>
        <p:spPr>
          <a:xfrm>
            <a:off x="3491880" y="3571882"/>
            <a:ext cx="5072098" cy="1214446"/>
          </a:xfrm>
          <a:prstGeom prst="roundRect">
            <a:avLst/>
          </a:prstGeom>
          <a:solidFill>
            <a:srgbClr val="FFFF00">
              <a:alpha val="50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... só poderão circular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</a:rPr>
              <a:t>sobre os passeios 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quando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</a:rPr>
              <a:t>autorizado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e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</a:rPr>
              <a:t>sinalizado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pelo órgão competente.</a:t>
            </a:r>
            <a:endParaRPr lang="pt-BR" sz="2200" i="1" dirty="0">
              <a:solidFill>
                <a:schemeClr val="tx1"/>
              </a:solidFill>
            </a:endParaRPr>
          </a:p>
        </p:txBody>
      </p:sp>
      <p:sp>
        <p:nvSpPr>
          <p:cNvPr id="14" name="Seta para a direita 13"/>
          <p:cNvSpPr/>
          <p:nvPr/>
        </p:nvSpPr>
        <p:spPr>
          <a:xfrm>
            <a:off x="6286512" y="2000246"/>
            <a:ext cx="642942" cy="57150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6" name="CaixaDeTexto 15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BICICLETAS</a:t>
            </a:r>
          </a:p>
        </p:txBody>
      </p:sp>
      <p:pic>
        <p:nvPicPr>
          <p:cNvPr id="29" name="Imagem 28" descr="Ministério cria duas novas sinalizações relacionadas à bicicleta - Brasil -  Estadão">
            <a:extLst>
              <a:ext uri="{FF2B5EF4-FFF2-40B4-BE49-F238E27FC236}">
                <a16:creationId xmlns:a16="http://schemas.microsoft.com/office/drawing/2014/main" id="{20C0DF25-2FAB-4990-8524-6A7872170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0" y="3314704"/>
            <a:ext cx="384218" cy="384218"/>
          </a:xfrm>
          <a:custGeom>
            <a:avLst/>
            <a:gdLst>
              <a:gd name="connsiteX0" fmla="*/ 150577 w 460873"/>
              <a:gd name="connsiteY0" fmla="*/ 0 h 460873"/>
              <a:gd name="connsiteX1" fmla="*/ 310295 w 460873"/>
              <a:gd name="connsiteY1" fmla="*/ 0 h 460873"/>
              <a:gd name="connsiteX2" fmla="*/ 325755 w 460873"/>
              <a:gd name="connsiteY2" fmla="*/ 4799 h 460873"/>
              <a:gd name="connsiteX3" fmla="*/ 456073 w 460873"/>
              <a:gd name="connsiteY3" fmla="*/ 135117 h 460873"/>
              <a:gd name="connsiteX4" fmla="*/ 460873 w 460873"/>
              <a:gd name="connsiteY4" fmla="*/ 150580 h 460873"/>
              <a:gd name="connsiteX5" fmla="*/ 460873 w 460873"/>
              <a:gd name="connsiteY5" fmla="*/ 310292 h 460873"/>
              <a:gd name="connsiteX6" fmla="*/ 456073 w 460873"/>
              <a:gd name="connsiteY6" fmla="*/ 325755 h 460873"/>
              <a:gd name="connsiteX7" fmla="*/ 325755 w 460873"/>
              <a:gd name="connsiteY7" fmla="*/ 456073 h 460873"/>
              <a:gd name="connsiteX8" fmla="*/ 310292 w 460873"/>
              <a:gd name="connsiteY8" fmla="*/ 460873 h 460873"/>
              <a:gd name="connsiteX9" fmla="*/ 150580 w 460873"/>
              <a:gd name="connsiteY9" fmla="*/ 460873 h 460873"/>
              <a:gd name="connsiteX10" fmla="*/ 135117 w 460873"/>
              <a:gd name="connsiteY10" fmla="*/ 456073 h 460873"/>
              <a:gd name="connsiteX11" fmla="*/ 4799 w 460873"/>
              <a:gd name="connsiteY11" fmla="*/ 325755 h 460873"/>
              <a:gd name="connsiteX12" fmla="*/ 0 w 460873"/>
              <a:gd name="connsiteY12" fmla="*/ 310295 h 460873"/>
              <a:gd name="connsiteX13" fmla="*/ 0 w 460873"/>
              <a:gd name="connsiteY13" fmla="*/ 150577 h 460873"/>
              <a:gd name="connsiteX14" fmla="*/ 4799 w 460873"/>
              <a:gd name="connsiteY14" fmla="*/ 135117 h 460873"/>
              <a:gd name="connsiteX15" fmla="*/ 135117 w 460873"/>
              <a:gd name="connsiteY15" fmla="*/ 4799 h 460873"/>
              <a:gd name="connsiteX16" fmla="*/ 150577 w 460873"/>
              <a:gd name="connsiteY16" fmla="*/ 0 h 4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0873" h="460873">
                <a:moveTo>
                  <a:pt x="150577" y="0"/>
                </a:moveTo>
                <a:lnTo>
                  <a:pt x="310295" y="0"/>
                </a:lnTo>
                <a:lnTo>
                  <a:pt x="325755" y="4799"/>
                </a:lnTo>
                <a:cubicBezTo>
                  <a:pt x="384349" y="29582"/>
                  <a:pt x="431290" y="76523"/>
                  <a:pt x="456073" y="135117"/>
                </a:cubicBezTo>
                <a:lnTo>
                  <a:pt x="460873" y="150580"/>
                </a:lnTo>
                <a:lnTo>
                  <a:pt x="460873" y="310292"/>
                </a:lnTo>
                <a:lnTo>
                  <a:pt x="456073" y="325755"/>
                </a:lnTo>
                <a:cubicBezTo>
                  <a:pt x="431290" y="384349"/>
                  <a:pt x="384349" y="431290"/>
                  <a:pt x="325755" y="456073"/>
                </a:cubicBezTo>
                <a:lnTo>
                  <a:pt x="310292" y="460873"/>
                </a:lnTo>
                <a:lnTo>
                  <a:pt x="150580" y="460873"/>
                </a:lnTo>
                <a:lnTo>
                  <a:pt x="135117" y="456073"/>
                </a:lnTo>
                <a:cubicBezTo>
                  <a:pt x="76523" y="431290"/>
                  <a:pt x="29583" y="384349"/>
                  <a:pt x="4799" y="325755"/>
                </a:cubicBezTo>
                <a:lnTo>
                  <a:pt x="0" y="310295"/>
                </a:lnTo>
                <a:lnTo>
                  <a:pt x="0" y="150577"/>
                </a:lnTo>
                <a:lnTo>
                  <a:pt x="4799" y="135117"/>
                </a:lnTo>
                <a:cubicBezTo>
                  <a:pt x="29583" y="76523"/>
                  <a:pt x="76523" y="29582"/>
                  <a:pt x="135117" y="4799"/>
                </a:cubicBezTo>
                <a:lnTo>
                  <a:pt x="150577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Seta para a direita 13">
            <a:extLst>
              <a:ext uri="{FF2B5EF4-FFF2-40B4-BE49-F238E27FC236}">
                <a16:creationId xmlns:a16="http://schemas.microsoft.com/office/drawing/2014/main" id="{34B91A3D-F5DF-47CD-A158-74207F3C606A}"/>
              </a:ext>
            </a:extLst>
          </p:cNvPr>
          <p:cNvSpPr/>
          <p:nvPr/>
        </p:nvSpPr>
        <p:spPr>
          <a:xfrm rot="10800000">
            <a:off x="2853100" y="3893353"/>
            <a:ext cx="642942" cy="57150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0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 descr="Distancia do ciclist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1142990"/>
            <a:ext cx="2571768" cy="2250297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pic>
        <p:nvPicPr>
          <p:cNvPr id="10" name="Imagem 9" descr="ciclista empurrando a bike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80188" y="3205702"/>
            <a:ext cx="4049530" cy="1580626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3071802" y="1669316"/>
            <a:ext cx="5643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</a:rPr>
              <a:t>Os condutores devem manter uma </a:t>
            </a:r>
            <a:r>
              <a:rPr lang="pt-BR" sz="2400" b="1" i="1" dirty="0">
                <a:solidFill>
                  <a:srgbClr val="008000"/>
                </a:solidFill>
                <a:latin typeface="Calibri" pitchFamily="34" charset="0"/>
              </a:rPr>
              <a:t>distância lateral </a:t>
            </a:r>
            <a:r>
              <a:rPr lang="pt-BR" sz="2400" i="1" dirty="0">
                <a:latin typeface="Calibri" pitchFamily="34" charset="0"/>
              </a:rPr>
              <a:t>de 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</a:rPr>
              <a:t>1,5 metros</a:t>
            </a:r>
            <a:r>
              <a:rPr lang="pt-BR" sz="2400" i="1" dirty="0">
                <a:latin typeface="Calibri" pitchFamily="34" charset="0"/>
              </a:rPr>
              <a:t> ao passar por ciclistas;</a:t>
            </a:r>
            <a:endParaRPr lang="pt-BR" sz="2400" i="1" dirty="0"/>
          </a:p>
        </p:txBody>
      </p:sp>
      <p:sp>
        <p:nvSpPr>
          <p:cNvPr id="13" name="CaixaDeTexto 12"/>
          <p:cNvSpPr txBox="1"/>
          <p:nvPr/>
        </p:nvSpPr>
        <p:spPr>
          <a:xfrm>
            <a:off x="328252" y="3600788"/>
            <a:ext cx="44291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400" i="1" dirty="0">
                <a:latin typeface="Calibri" pitchFamily="34" charset="0"/>
              </a:rPr>
              <a:t>O ciclista empurrando a bicicleta </a:t>
            </a:r>
            <a:r>
              <a:rPr lang="pt-BR" sz="2400" b="1" i="1" dirty="0">
                <a:solidFill>
                  <a:srgbClr val="008000"/>
                </a:solidFill>
                <a:latin typeface="Calibri" pitchFamily="34" charset="0"/>
              </a:rPr>
              <a:t>equipara-se ao pedestre</a:t>
            </a:r>
            <a:r>
              <a:rPr lang="pt-BR" sz="2400" i="1" dirty="0">
                <a:latin typeface="Calibri" pitchFamily="34" charset="0"/>
              </a:rPr>
              <a:t> em direitos e deveres.</a:t>
            </a:r>
            <a:endParaRPr lang="pt-BR" sz="2400" i="1" dirty="0"/>
          </a:p>
        </p:txBody>
      </p:sp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2" name="CaixaDeTexto 1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BICICLETAS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BASE - Instrutor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368098" y="1142990"/>
            <a:ext cx="5500726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Os pedestres ao circular pelas vias, devem...</a:t>
            </a:r>
          </a:p>
        </p:txBody>
      </p:sp>
      <p:pic>
        <p:nvPicPr>
          <p:cNvPr id="10" name="Imagem 9" descr="pedestre na calçada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57991" y="1142990"/>
            <a:ext cx="2168353" cy="1382325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pic>
        <p:nvPicPr>
          <p:cNvPr id="15" name="Imagem 14" descr="pedestre distraid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6498" y="2661461"/>
            <a:ext cx="1673236" cy="1214446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16" name="CaixaDeTexto 15"/>
          <p:cNvSpPr txBox="1"/>
          <p:nvPr/>
        </p:nvSpPr>
        <p:spPr>
          <a:xfrm>
            <a:off x="2296924" y="2732899"/>
            <a:ext cx="52864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BR" sz="2200" i="1" dirty="0">
                <a:latin typeface="Calibri" pitchFamily="34" charset="0"/>
              </a:rPr>
              <a:t>...ou em fila, pelos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bordos da pista</a:t>
            </a:r>
            <a:r>
              <a:rPr lang="pt-BR" sz="2200" i="1" dirty="0">
                <a:latin typeface="Calibri" pitchFamily="34" charset="0"/>
              </a:rPr>
              <a:t>, quando não existir passeio ou calçada.</a:t>
            </a:r>
            <a:endParaRPr lang="pt-BR" sz="2200" i="1" dirty="0"/>
          </a:p>
        </p:txBody>
      </p:sp>
      <p:sp>
        <p:nvSpPr>
          <p:cNvPr id="18" name="Retângulo de cantos arredondados 17"/>
          <p:cNvSpPr/>
          <p:nvPr/>
        </p:nvSpPr>
        <p:spPr>
          <a:xfrm>
            <a:off x="1082478" y="4143386"/>
            <a:ext cx="5643602" cy="64294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Nas </a:t>
            </a:r>
            <a:r>
              <a:rPr lang="pt-BR" sz="2200" i="1" dirty="0">
                <a:solidFill>
                  <a:schemeClr val="tx1"/>
                </a:solidFill>
                <a:highlight>
                  <a:srgbClr val="FFFF00"/>
                </a:highlight>
                <a:latin typeface="Calibri" pitchFamily="34" charset="0"/>
              </a:rPr>
              <a:t>vias rurais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sem acostamento,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</a:rPr>
              <a:t>em fila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pelos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</a:rPr>
              <a:t>bordos da via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e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</a:rPr>
              <a:t>sentido contrário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</a:rPr>
              <a:t> aos veículos;</a:t>
            </a:r>
            <a:endParaRPr lang="pt-BR" sz="2200" i="1" dirty="0">
              <a:solidFill>
                <a:schemeClr val="tx1"/>
              </a:solidFill>
            </a:endParaRPr>
          </a:p>
        </p:txBody>
      </p:sp>
      <p:pic>
        <p:nvPicPr>
          <p:cNvPr id="20" name="Imagem 19" descr="Pedestre na Rodovi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40394" y="3700477"/>
            <a:ext cx="1846448" cy="1228727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21" name="CaixaDeTexto 20"/>
          <p:cNvSpPr txBox="1"/>
          <p:nvPr/>
        </p:nvSpPr>
        <p:spPr>
          <a:xfrm>
            <a:off x="417657" y="1643056"/>
            <a:ext cx="5594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...em </a:t>
            </a:r>
            <a:r>
              <a:rPr lang="pt-BR" sz="2200" i="1" dirty="0">
                <a:highlight>
                  <a:srgbClr val="FFFF00"/>
                </a:highlight>
                <a:latin typeface="Calibri" pitchFamily="34" charset="0"/>
              </a:rPr>
              <a:t>trechos urbanos</a:t>
            </a:r>
            <a:r>
              <a:rPr lang="pt-BR" sz="2200" i="1" dirty="0">
                <a:latin typeface="Calibri" pitchFamily="34" charset="0"/>
              </a:rPr>
              <a:t>, circular pela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calçada</a:t>
            </a:r>
            <a:r>
              <a:rPr lang="pt-BR" sz="2200" i="1" dirty="0">
                <a:latin typeface="Calibri" pitchFamily="34" charset="0"/>
              </a:rPr>
              <a:t> ou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passeio</a:t>
            </a:r>
            <a:r>
              <a:rPr lang="pt-BR" sz="2200" i="1" dirty="0">
                <a:latin typeface="Calibri" pitchFamily="34" charset="0"/>
              </a:rPr>
              <a:t>,</a:t>
            </a:r>
            <a:endParaRPr lang="pt-BR" sz="2200" dirty="0"/>
          </a:p>
        </p:txBody>
      </p:sp>
      <p:pic>
        <p:nvPicPr>
          <p:cNvPr id="23" name="Imagem 22" descr="Positivo.jpg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000" b="97778" l="9375" r="8928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54576" y="1710979"/>
            <a:ext cx="785818" cy="789326"/>
          </a:xfrm>
          <a:prstGeom prst="rect">
            <a:avLst/>
          </a:prstGeom>
        </p:spPr>
      </p:pic>
      <p:pic>
        <p:nvPicPr>
          <p:cNvPr id="27" name="Imagem 26" descr="Positivo.jpg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000" b="96889" l="9375" r="8928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V="1">
            <a:off x="1368230" y="3071816"/>
            <a:ext cx="785818" cy="853748"/>
          </a:xfrm>
          <a:prstGeom prst="rect">
            <a:avLst/>
          </a:prstGeom>
        </p:spPr>
      </p:pic>
      <p:pic>
        <p:nvPicPr>
          <p:cNvPr id="28" name="Imagem 27" descr="Positivo.jpg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667" b="95556" l="9375" r="8928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V="1">
            <a:off x="6583204" y="4000510"/>
            <a:ext cx="785818" cy="853748"/>
          </a:xfrm>
          <a:prstGeom prst="rect">
            <a:avLst/>
          </a:prstGeom>
        </p:spPr>
      </p:pic>
      <p:pic>
        <p:nvPicPr>
          <p:cNvPr id="13" name="Imagem 12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4" name="CaixaDeTexto 13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PEDESTRES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 descr="pedestre na faixa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792741"/>
            <a:ext cx="2286016" cy="2198092"/>
          </a:xfrm>
          <a:prstGeom prst="rect">
            <a:avLst/>
          </a:prstGeom>
        </p:spPr>
      </p:pic>
      <p:sp>
        <p:nvSpPr>
          <p:cNvPr id="11" name="Retângulo de cantos arredondados 10"/>
          <p:cNvSpPr/>
          <p:nvPr/>
        </p:nvSpPr>
        <p:spPr>
          <a:xfrm>
            <a:off x="357158" y="1174788"/>
            <a:ext cx="5500726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Os pedestres ao circular pelas vias, devem...</a:t>
            </a:r>
          </a:p>
        </p:txBody>
      </p:sp>
      <p:sp>
        <p:nvSpPr>
          <p:cNvPr id="13" name="CaixaDeTexto 12"/>
          <p:cNvSpPr txBox="1"/>
          <p:nvPr/>
        </p:nvSpPr>
        <p:spPr>
          <a:xfrm>
            <a:off x="2086490" y="1746292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</a:rPr>
              <a:t>...atravessar </a:t>
            </a:r>
            <a:r>
              <a:rPr lang="pt-BR" sz="2400" i="1" dirty="0">
                <a:solidFill>
                  <a:srgbClr val="008000"/>
                </a:solidFill>
                <a:latin typeface="Calibri" pitchFamily="34" charset="0"/>
              </a:rPr>
              <a:t>na faixa </a:t>
            </a:r>
            <a:r>
              <a:rPr lang="pt-BR" sz="2400" i="1" dirty="0">
                <a:latin typeface="Calibri" pitchFamily="34" charset="0"/>
              </a:rPr>
              <a:t>própria...</a:t>
            </a:r>
            <a:endParaRPr lang="pt-BR" sz="2400" i="1" dirty="0"/>
          </a:p>
        </p:txBody>
      </p:sp>
      <p:sp>
        <p:nvSpPr>
          <p:cNvPr id="14" name="Seta para a direita 13"/>
          <p:cNvSpPr/>
          <p:nvPr/>
        </p:nvSpPr>
        <p:spPr>
          <a:xfrm>
            <a:off x="6087018" y="1703760"/>
            <a:ext cx="501206" cy="571504"/>
          </a:xfrm>
          <a:prstGeom prst="rightArrow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3" name="CaixaDeTexto 2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PEDESTRES</a:t>
            </a: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75528"/>
            <a:ext cx="9144000" cy="1438810"/>
          </a:xfrm>
          <a:prstGeom prst="rect">
            <a:avLst/>
          </a:prstGeom>
        </p:spPr>
      </p:pic>
      <p:sp>
        <p:nvSpPr>
          <p:cNvPr id="26" name="CaixaDeTexto 25"/>
          <p:cNvSpPr txBox="1"/>
          <p:nvPr/>
        </p:nvSpPr>
        <p:spPr>
          <a:xfrm>
            <a:off x="382502" y="2384050"/>
            <a:ext cx="51498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</a:rPr>
              <a:t>...ou em sentido </a:t>
            </a:r>
            <a:r>
              <a:rPr lang="pt-BR" sz="2400" i="1" dirty="0">
                <a:solidFill>
                  <a:srgbClr val="C00000"/>
                </a:solidFill>
                <a:latin typeface="Calibri" pitchFamily="34" charset="0"/>
              </a:rPr>
              <a:t>perpendicular</a:t>
            </a:r>
            <a:r>
              <a:rPr lang="pt-BR" sz="2400" i="1" dirty="0">
                <a:latin typeface="Calibri" pitchFamily="34" charset="0"/>
              </a:rPr>
              <a:t> ao eixo da pista, se não houver faixa.</a:t>
            </a:r>
            <a:endParaRPr lang="pt-BR" sz="2400" i="1" dirty="0"/>
          </a:p>
        </p:txBody>
      </p:sp>
      <p:sp>
        <p:nvSpPr>
          <p:cNvPr id="27" name="Seta para a direita 26"/>
          <p:cNvSpPr/>
          <p:nvPr/>
        </p:nvSpPr>
        <p:spPr>
          <a:xfrm rot="5400000">
            <a:off x="4469812" y="2834162"/>
            <a:ext cx="487847" cy="571504"/>
          </a:xfrm>
          <a:prstGeom prst="rightArrow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10" name="Conector de seta reta 9"/>
          <p:cNvCxnSpPr/>
          <p:nvPr/>
        </p:nvCxnSpPr>
        <p:spPr>
          <a:xfrm flipH="1" flipV="1">
            <a:off x="1907704" y="3624319"/>
            <a:ext cx="2952328" cy="1187036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e seta reta 27"/>
          <p:cNvCxnSpPr/>
          <p:nvPr/>
        </p:nvCxnSpPr>
        <p:spPr>
          <a:xfrm flipV="1">
            <a:off x="6804248" y="3624319"/>
            <a:ext cx="0" cy="1120707"/>
          </a:xfrm>
          <a:prstGeom prst="straightConnector1">
            <a:avLst/>
          </a:prstGeom>
          <a:ln w="508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aixaDeTexto 30"/>
          <p:cNvSpPr txBox="1"/>
          <p:nvPr/>
        </p:nvSpPr>
        <p:spPr>
          <a:xfrm>
            <a:off x="731693" y="3439653"/>
            <a:ext cx="1220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>
                <a:solidFill>
                  <a:srgbClr val="FF0000"/>
                </a:solidFill>
              </a:rPr>
              <a:t>DIAGONAL</a:t>
            </a:r>
          </a:p>
        </p:txBody>
      </p:sp>
      <p:sp>
        <p:nvSpPr>
          <p:cNvPr id="32" name="CaixaDeTexto 31"/>
          <p:cNvSpPr txBox="1"/>
          <p:nvPr/>
        </p:nvSpPr>
        <p:spPr>
          <a:xfrm>
            <a:off x="5019785" y="3439653"/>
            <a:ext cx="1784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b="1" dirty="0">
                <a:solidFill>
                  <a:srgbClr val="FFFF00"/>
                </a:solidFill>
              </a:rPr>
              <a:t>PERPENDICULAR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4" grpId="0" animBg="1"/>
      <p:bldP spid="26" grpId="0"/>
      <p:bldP spid="27" grpId="0" animBg="1"/>
      <p:bldP spid="31" grpId="0"/>
      <p:bldP spid="32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m 8" descr="capace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45380" y="1222068"/>
            <a:ext cx="2549399" cy="1349682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pic>
        <p:nvPicPr>
          <p:cNvPr id="10" name="Imagem 9" descr="motociclista equipad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54335" y="3146995"/>
            <a:ext cx="2203945" cy="1652959"/>
          </a:xfrm>
          <a:prstGeom prst="rect">
            <a:avLst/>
          </a:prstGeom>
        </p:spPr>
      </p:pic>
      <p:pic>
        <p:nvPicPr>
          <p:cNvPr id="11" name="Imagem 10" descr="moto cur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4282" y="2500313"/>
            <a:ext cx="2095514" cy="1571635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13" name="Retângulo de cantos arredondados 12"/>
          <p:cNvSpPr/>
          <p:nvPr/>
        </p:nvSpPr>
        <p:spPr>
          <a:xfrm>
            <a:off x="214282" y="1142990"/>
            <a:ext cx="6000792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Para conduzir estes veículos, o condutor deve...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142844" y="1785932"/>
            <a:ext cx="63579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Utilizar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capacete</a:t>
            </a:r>
            <a:r>
              <a:rPr lang="pt-BR" sz="2200" i="1" dirty="0">
                <a:latin typeface="Calibri" pitchFamily="34" charset="0"/>
              </a:rPr>
              <a:t>  - com </a:t>
            </a:r>
            <a:r>
              <a:rPr lang="pt-BR" sz="2200" b="1" i="1" dirty="0">
                <a:latin typeface="Calibri" pitchFamily="34" charset="0"/>
              </a:rPr>
              <a:t>viseira</a:t>
            </a:r>
            <a:r>
              <a:rPr lang="pt-BR" sz="2200" i="1" dirty="0">
                <a:latin typeface="Calibri" pitchFamily="34" charset="0"/>
              </a:rPr>
              <a:t> ou </a:t>
            </a:r>
            <a:r>
              <a:rPr lang="pt-BR" sz="2200" b="1" i="1" dirty="0">
                <a:latin typeface="Calibri" pitchFamily="34" charset="0"/>
              </a:rPr>
              <a:t>óculos</a:t>
            </a:r>
            <a:r>
              <a:rPr lang="pt-BR" sz="2200" i="1" dirty="0">
                <a:latin typeface="Calibri" pitchFamily="34" charset="0"/>
              </a:rPr>
              <a:t> de proteção</a:t>
            </a:r>
            <a:endParaRPr lang="pt-BR" sz="2200" i="1" dirty="0"/>
          </a:p>
        </p:txBody>
      </p:sp>
      <p:sp>
        <p:nvSpPr>
          <p:cNvPr id="15" name="CaixaDeTexto 14"/>
          <p:cNvSpPr txBox="1"/>
          <p:nvPr/>
        </p:nvSpPr>
        <p:spPr>
          <a:xfrm>
            <a:off x="2428860" y="2928940"/>
            <a:ext cx="43427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Segurar o guidão com as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duas mãos</a:t>
            </a:r>
            <a:endParaRPr lang="pt-BR" sz="2200" i="1" dirty="0"/>
          </a:p>
        </p:txBody>
      </p:sp>
      <p:sp>
        <p:nvSpPr>
          <p:cNvPr id="16" name="CaixaDeTexto 15"/>
          <p:cNvSpPr txBox="1"/>
          <p:nvPr/>
        </p:nvSpPr>
        <p:spPr>
          <a:xfrm>
            <a:off x="3461124" y="4143386"/>
            <a:ext cx="3396892" cy="6617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Utilizar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vestuário</a:t>
            </a:r>
            <a:r>
              <a:rPr lang="pt-BR" sz="2200" i="1" dirty="0">
                <a:latin typeface="Calibri" pitchFamily="34" charset="0"/>
              </a:rPr>
              <a:t> adequado.</a:t>
            </a:r>
            <a:br>
              <a:rPr lang="pt-BR" sz="2200" i="1" dirty="0">
                <a:latin typeface="Calibri" pitchFamily="34" charset="0"/>
              </a:rPr>
            </a:br>
            <a:r>
              <a:rPr lang="pt-BR" sz="15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(Ainda não regulamentado)</a:t>
            </a:r>
            <a:endParaRPr lang="pt-BR" sz="15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MOTOCICLETAS e SIMILARES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/>
      <p:bldP spid="16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m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52120" y="1696318"/>
            <a:ext cx="2560000" cy="1440000"/>
          </a:xfrm>
          <a:prstGeom prst="rect">
            <a:avLst/>
          </a:prstGeom>
        </p:spPr>
      </p:pic>
      <p:sp>
        <p:nvSpPr>
          <p:cNvPr id="10" name="Retângulo de cantos arredondados 9"/>
          <p:cNvSpPr/>
          <p:nvPr/>
        </p:nvSpPr>
        <p:spPr>
          <a:xfrm>
            <a:off x="571472" y="1142990"/>
            <a:ext cx="7786742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Os passageiros destes veículos, só podem ser transportados em...</a:t>
            </a:r>
          </a:p>
        </p:txBody>
      </p:sp>
      <p:grpSp>
        <p:nvGrpSpPr>
          <p:cNvPr id="20" name="Grupo 19"/>
          <p:cNvGrpSpPr/>
          <p:nvPr/>
        </p:nvGrpSpPr>
        <p:grpSpPr>
          <a:xfrm>
            <a:off x="1259632" y="2053039"/>
            <a:ext cx="4643470" cy="642942"/>
            <a:chOff x="1071538" y="2000246"/>
            <a:chExt cx="4643470" cy="642942"/>
          </a:xfrm>
        </p:grpSpPr>
        <p:sp>
          <p:nvSpPr>
            <p:cNvPr id="13" name="Retângulo de cantos arredondados 12"/>
            <p:cNvSpPr/>
            <p:nvPr/>
          </p:nvSpPr>
          <p:spPr>
            <a:xfrm>
              <a:off x="1071538" y="2000246"/>
              <a:ext cx="4286280" cy="642942"/>
            </a:xfrm>
            <a:prstGeom prst="roundRect">
              <a:avLst/>
            </a:pr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400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...</a:t>
              </a:r>
              <a:r>
                <a:rPr lang="pt-BR" sz="2400" b="1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Sidecar</a:t>
              </a:r>
              <a:r>
                <a:rPr lang="pt-BR" sz="2400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 (carro lateral)</a:t>
              </a:r>
            </a:p>
          </p:txBody>
        </p:sp>
        <p:sp>
          <p:nvSpPr>
            <p:cNvPr id="14" name="Seta para a direita 13"/>
            <p:cNvSpPr/>
            <p:nvPr/>
          </p:nvSpPr>
          <p:spPr>
            <a:xfrm>
              <a:off x="5214942" y="2032145"/>
              <a:ext cx="500066" cy="571504"/>
            </a:xfrm>
            <a:prstGeom prst="rightArrow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pic>
        <p:nvPicPr>
          <p:cNvPr id="16" name="Imagem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4281" y="2864550"/>
            <a:ext cx="2560001" cy="1440000"/>
          </a:xfrm>
          <a:prstGeom prst="rect">
            <a:avLst/>
          </a:prstGeom>
          <a:ln>
            <a:noFill/>
          </a:ln>
          <a:effectLst/>
        </p:spPr>
      </p:pic>
      <p:grpSp>
        <p:nvGrpSpPr>
          <p:cNvPr id="21" name="Grupo 20"/>
          <p:cNvGrpSpPr/>
          <p:nvPr/>
        </p:nvGrpSpPr>
        <p:grpSpPr>
          <a:xfrm>
            <a:off x="2533358" y="3277574"/>
            <a:ext cx="6215106" cy="642942"/>
            <a:chOff x="2428860" y="3500444"/>
            <a:chExt cx="6215106" cy="642942"/>
          </a:xfrm>
        </p:grpSpPr>
        <p:sp>
          <p:nvSpPr>
            <p:cNvPr id="15" name="Retângulo de cantos arredondados 14"/>
            <p:cNvSpPr/>
            <p:nvPr/>
          </p:nvSpPr>
          <p:spPr>
            <a:xfrm>
              <a:off x="2786050" y="3500444"/>
              <a:ext cx="5857916" cy="642942"/>
            </a:xfrm>
            <a:prstGeom prst="roundRect">
              <a:avLst/>
            </a:pr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2400" i="1" dirty="0">
                  <a:solidFill>
                    <a:schemeClr val="tx2"/>
                  </a:solidFill>
                  <a:latin typeface="Calibri" pitchFamily="34" charset="0"/>
                  <a:cs typeface="Calibri" pitchFamily="34" charset="0"/>
                </a:rPr>
                <a:t>...</a:t>
              </a:r>
              <a:r>
                <a:rPr lang="pt-BR" sz="2400" b="1" i="1" dirty="0">
                  <a:solidFill>
                    <a:schemeClr val="tx2"/>
                  </a:solidFill>
                  <a:latin typeface="Calibri" pitchFamily="34" charset="0"/>
                </a:rPr>
                <a:t>assento suplementar </a:t>
              </a:r>
              <a:r>
                <a:rPr lang="pt-BR" sz="2400" i="1" dirty="0">
                  <a:solidFill>
                    <a:schemeClr val="tx2"/>
                  </a:solidFill>
                  <a:latin typeface="Calibri" pitchFamily="34" charset="0"/>
                </a:rPr>
                <a:t>atrás do condutor</a:t>
              </a:r>
              <a:endParaRPr lang="pt-BR" sz="2400" i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17" name="Seta para a direita 16"/>
            <p:cNvSpPr/>
            <p:nvPr/>
          </p:nvSpPr>
          <p:spPr>
            <a:xfrm flipH="1">
              <a:off x="2428860" y="3539983"/>
              <a:ext cx="500066" cy="571504"/>
            </a:xfrm>
            <a:prstGeom prst="rightArrow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18" name="CaixaDeTexto 17"/>
          <p:cNvSpPr txBox="1"/>
          <p:nvPr/>
        </p:nvSpPr>
        <p:spPr>
          <a:xfrm>
            <a:off x="785786" y="4443958"/>
            <a:ext cx="7358114" cy="430887"/>
          </a:xfrm>
          <a:prstGeom prst="rect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</a:rPr>
              <a:t>Obs.</a:t>
            </a:r>
            <a:r>
              <a:rPr lang="pt-BR" sz="2200" i="1" dirty="0">
                <a:latin typeface="Calibri" pitchFamily="34" charset="0"/>
              </a:rPr>
              <a:t> Utilizando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capacete</a:t>
            </a:r>
            <a:r>
              <a:rPr lang="pt-BR" sz="2200" i="1" dirty="0">
                <a:latin typeface="Calibri" pitchFamily="34" charset="0"/>
              </a:rPr>
              <a:t> de segurança e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vestuário</a:t>
            </a:r>
            <a:r>
              <a:rPr lang="pt-BR" sz="2200" i="1" dirty="0">
                <a:latin typeface="Calibri" pitchFamily="34" charset="0"/>
              </a:rPr>
              <a:t> de proteção.</a:t>
            </a:r>
            <a:endParaRPr lang="pt-BR" sz="2200" i="1" dirty="0"/>
          </a:p>
        </p:txBody>
      </p:sp>
      <p:pic>
        <p:nvPicPr>
          <p:cNvPr id="19" name="Imagem 1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22" name="CaixaDeTexto 21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MOTOCICLETAS e SIMILARES</a:t>
            </a:r>
          </a:p>
        </p:txBody>
      </p:sp>
      <p:sp>
        <p:nvSpPr>
          <p:cNvPr id="23" name="Divisa 22"/>
          <p:cNvSpPr/>
          <p:nvPr/>
        </p:nvSpPr>
        <p:spPr>
          <a:xfrm>
            <a:off x="235402" y="4514278"/>
            <a:ext cx="246957" cy="300750"/>
          </a:xfrm>
          <a:prstGeom prst="chevron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4" name="Divisa 23"/>
          <p:cNvSpPr/>
          <p:nvPr/>
        </p:nvSpPr>
        <p:spPr>
          <a:xfrm>
            <a:off x="447993" y="4515966"/>
            <a:ext cx="246957" cy="300750"/>
          </a:xfrm>
          <a:prstGeom prst="chevron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6" name="Divisa 25"/>
          <p:cNvSpPr/>
          <p:nvPr/>
        </p:nvSpPr>
        <p:spPr>
          <a:xfrm rot="10630788">
            <a:off x="8255918" y="4512590"/>
            <a:ext cx="246957" cy="300750"/>
          </a:xfrm>
          <a:prstGeom prst="chevron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7" name="Divisa 26"/>
          <p:cNvSpPr/>
          <p:nvPr/>
        </p:nvSpPr>
        <p:spPr>
          <a:xfrm rot="10630788">
            <a:off x="8468509" y="4514278"/>
            <a:ext cx="246957" cy="300750"/>
          </a:xfrm>
          <a:prstGeom prst="chevron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8" grpId="0" animBg="1"/>
      <p:bldP spid="23" grpId="0" animBg="1"/>
      <p:bldP spid="24" grpId="0" animBg="1"/>
      <p:bldP spid="26" grpId="0" animBg="1"/>
      <p:bldP spid="27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CaixaDeTexto 14"/>
          <p:cNvSpPr txBox="1"/>
          <p:nvPr/>
        </p:nvSpPr>
        <p:spPr>
          <a:xfrm>
            <a:off x="2208045" y="1275606"/>
            <a:ext cx="52864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Transportar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</a:rPr>
              <a:t>menores de </a:t>
            </a:r>
            <a:r>
              <a:rPr lang="pt-BR" sz="2200" b="1" i="1" dirty="0">
                <a:solidFill>
                  <a:srgbClr val="FF0000"/>
                </a:solidFill>
                <a:latin typeface="Calibri" pitchFamily="34" charset="0"/>
              </a:rPr>
              <a:t>10 anos</a:t>
            </a:r>
            <a:r>
              <a:rPr lang="pt-BR" sz="2200" i="1" dirty="0">
                <a:latin typeface="Calibri" pitchFamily="34" charset="0"/>
              </a:rPr>
              <a:t> em motocicletas, motonetas ou ciclomotores é:</a:t>
            </a:r>
            <a:endParaRPr lang="pt-BR" sz="2200" i="1" dirty="0"/>
          </a:p>
        </p:txBody>
      </p:sp>
      <p:sp>
        <p:nvSpPr>
          <p:cNvPr id="16" name="Retângulo de cantos arredondados 15"/>
          <p:cNvSpPr/>
          <p:nvPr/>
        </p:nvSpPr>
        <p:spPr>
          <a:xfrm>
            <a:off x="3981261" y="3002658"/>
            <a:ext cx="4643470" cy="1643074"/>
          </a:xfrm>
          <a:prstGeom prst="roundRect">
            <a:avLst>
              <a:gd name="adj" fmla="val 7468"/>
            </a:avLst>
          </a:prstGeom>
          <a:solidFill>
            <a:srgbClr val="FFFF99">
              <a:alpha val="92549"/>
            </a:srgbClr>
          </a:solidFill>
          <a:ln w="25400"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►Multa – R$ 293,47</a:t>
            </a:r>
          </a:p>
          <a:p>
            <a:pPr>
              <a:lnSpc>
                <a:spcPct val="150000"/>
              </a:lnSpc>
            </a:pP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►Suspensão do Direito de Dirigir</a:t>
            </a:r>
          </a:p>
          <a:p>
            <a:pPr>
              <a:lnSpc>
                <a:spcPct val="150000"/>
              </a:lnSpc>
            </a:pP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►Retenção + Recolhimento da CNH</a:t>
            </a:r>
          </a:p>
        </p:txBody>
      </p:sp>
      <p:sp>
        <p:nvSpPr>
          <p:cNvPr id="17" name="Retângulo de cantos arredondados 16"/>
          <p:cNvSpPr/>
          <p:nvPr/>
        </p:nvSpPr>
        <p:spPr>
          <a:xfrm>
            <a:off x="2279483" y="2061424"/>
            <a:ext cx="3357586" cy="35719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dirty="0">
                <a:latin typeface="Calibri" pitchFamily="34" charset="0"/>
                <a:cs typeface="Calibri" pitchFamily="34" charset="0"/>
              </a:rPr>
              <a:t>Infração</a:t>
            </a:r>
            <a:r>
              <a:rPr lang="pt-BR" sz="2200" b="1" dirty="0">
                <a:latin typeface="Calibri" pitchFamily="34" charset="0"/>
                <a:cs typeface="Calibri" pitchFamily="34" charset="0"/>
              </a:rPr>
              <a:t> Gravíssima</a:t>
            </a: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9" name="CaixaDeTexto 18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MOTOCICLETAS e SIMILARES</a:t>
            </a:r>
          </a:p>
        </p:txBody>
      </p:sp>
      <p:grpSp>
        <p:nvGrpSpPr>
          <p:cNvPr id="4" name="Grupo 3"/>
          <p:cNvGrpSpPr/>
          <p:nvPr/>
        </p:nvGrpSpPr>
        <p:grpSpPr>
          <a:xfrm>
            <a:off x="467544" y="1413016"/>
            <a:ext cx="1505321" cy="890890"/>
            <a:chOff x="467544" y="1413016"/>
            <a:chExt cx="1505321" cy="890890"/>
          </a:xfrm>
        </p:grpSpPr>
        <p:sp>
          <p:nvSpPr>
            <p:cNvPr id="21" name="Divisa 20"/>
            <p:cNvSpPr/>
            <p:nvPr/>
          </p:nvSpPr>
          <p:spPr>
            <a:xfrm>
              <a:off x="899592" y="1413016"/>
              <a:ext cx="641225" cy="889201"/>
            </a:xfrm>
            <a:prstGeom prst="chevron">
              <a:avLst/>
            </a:prstGeom>
            <a:solidFill>
              <a:srgbClr val="FFFF00">
                <a:alpha val="30000"/>
              </a:srgbClr>
            </a:solidFill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2" name="Divisa 21"/>
            <p:cNvSpPr/>
            <p:nvPr/>
          </p:nvSpPr>
          <p:spPr>
            <a:xfrm>
              <a:off x="1331640" y="1413016"/>
              <a:ext cx="641225" cy="889201"/>
            </a:xfrm>
            <a:prstGeom prst="chevron">
              <a:avLst/>
            </a:prstGeom>
            <a:solidFill>
              <a:srgbClr val="FFFF00">
                <a:alpha val="30000"/>
              </a:srgbClr>
            </a:solidFill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3" name="Divisa 22"/>
            <p:cNvSpPr/>
            <p:nvPr/>
          </p:nvSpPr>
          <p:spPr>
            <a:xfrm>
              <a:off x="467544" y="1414705"/>
              <a:ext cx="641225" cy="889201"/>
            </a:xfrm>
            <a:prstGeom prst="chevron">
              <a:avLst/>
            </a:prstGeom>
            <a:solidFill>
              <a:srgbClr val="FFFF00">
                <a:alpha val="30000"/>
              </a:srgbClr>
            </a:solidFill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pic>
        <p:nvPicPr>
          <p:cNvPr id="3" name="Imagem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5334" y="2832640"/>
            <a:ext cx="3015485" cy="1983110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sp>
        <p:nvSpPr>
          <p:cNvPr id="6" name="Seta dobrada 5"/>
          <p:cNvSpPr/>
          <p:nvPr/>
        </p:nvSpPr>
        <p:spPr>
          <a:xfrm rot="5400000">
            <a:off x="5700484" y="2188066"/>
            <a:ext cx="759288" cy="728159"/>
          </a:xfrm>
          <a:prstGeom prst="bentArrow">
            <a:avLst/>
          </a:prstGeom>
          <a:solidFill>
            <a:srgbClr val="FFFF00">
              <a:alpha val="3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  <p:bldP spid="17" grpId="0" animBg="1"/>
      <p:bldP spid="6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CaixaDeTexto 9"/>
          <p:cNvSpPr txBox="1"/>
          <p:nvPr/>
        </p:nvSpPr>
        <p:spPr>
          <a:xfrm>
            <a:off x="216812" y="1603232"/>
            <a:ext cx="58673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>
                <a:latin typeface="Calibri" pitchFamily="34" charset="0"/>
              </a:rPr>
              <a:t>...</a:t>
            </a:r>
            <a:r>
              <a:rPr lang="pt-BR" sz="2400" i="1" dirty="0">
                <a:solidFill>
                  <a:srgbClr val="FF0000"/>
                </a:solidFill>
                <a:latin typeface="Calibri" pitchFamily="34" charset="0"/>
              </a:rPr>
              <a:t>obrigatório</a:t>
            </a:r>
            <a:r>
              <a:rPr lang="pt-BR" sz="2400" i="1" dirty="0">
                <a:latin typeface="Calibri" pitchFamily="34" charset="0"/>
              </a:rPr>
              <a:t> para o </a:t>
            </a:r>
            <a:r>
              <a:rPr lang="pt-BR" sz="2400" i="1" dirty="0">
                <a:solidFill>
                  <a:srgbClr val="008000"/>
                </a:solidFill>
                <a:latin typeface="Calibri" pitchFamily="34" charset="0"/>
              </a:rPr>
              <a:t>condutor e  passageiros</a:t>
            </a:r>
            <a:r>
              <a:rPr lang="pt-BR" sz="2400" i="1" dirty="0">
                <a:latin typeface="Calibri" pitchFamily="34" charset="0"/>
              </a:rPr>
              <a:t>, em </a:t>
            </a:r>
            <a:r>
              <a:rPr lang="pt-BR" sz="2400" b="1" i="1" dirty="0">
                <a:latin typeface="Calibri" pitchFamily="34" charset="0"/>
              </a:rPr>
              <a:t>todas as vias</a:t>
            </a:r>
            <a:r>
              <a:rPr lang="pt-BR" sz="2400" i="1" dirty="0">
                <a:latin typeface="Calibri" pitchFamily="34" charset="0"/>
              </a:rPr>
              <a:t> do território nacional.</a:t>
            </a:r>
            <a:endParaRPr lang="pt-BR" sz="2400" i="1" dirty="0"/>
          </a:p>
        </p:txBody>
      </p:sp>
      <p:sp>
        <p:nvSpPr>
          <p:cNvPr id="11" name="CaixaDeTexto 10"/>
          <p:cNvSpPr txBox="1"/>
          <p:nvPr/>
        </p:nvSpPr>
        <p:spPr>
          <a:xfrm>
            <a:off x="323528" y="2895903"/>
            <a:ext cx="856895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t-BR" sz="2400" b="1" i="1" dirty="0">
                <a:solidFill>
                  <a:srgbClr val="FF0000"/>
                </a:solidFill>
                <a:latin typeface="Calibri" pitchFamily="34" charset="0"/>
              </a:rPr>
              <a:t>Obs.</a:t>
            </a:r>
            <a:r>
              <a:rPr lang="pt-BR" sz="2400" i="1" dirty="0">
                <a:latin typeface="Calibri" pitchFamily="34" charset="0"/>
              </a:rPr>
              <a:t> A não utilização do cinto de segurança é </a:t>
            </a:r>
            <a:r>
              <a:rPr lang="pt-BR" sz="2400" i="1" dirty="0">
                <a:solidFill>
                  <a:srgbClr val="C00000"/>
                </a:solidFill>
                <a:latin typeface="Calibri" pitchFamily="34" charset="0"/>
              </a:rPr>
              <a:t>Infração</a:t>
            </a:r>
            <a:r>
              <a:rPr lang="pt-BR" sz="2400" b="1" i="1" dirty="0">
                <a:solidFill>
                  <a:srgbClr val="C00000"/>
                </a:solidFill>
                <a:latin typeface="Calibri" pitchFamily="34" charset="0"/>
              </a:rPr>
              <a:t> Grave:</a:t>
            </a:r>
            <a:endParaRPr lang="pt-BR" sz="2400" b="1" i="1" dirty="0">
              <a:solidFill>
                <a:srgbClr val="C00000"/>
              </a:solidFill>
            </a:endParaRPr>
          </a:p>
        </p:txBody>
      </p:sp>
      <p:sp>
        <p:nvSpPr>
          <p:cNvPr id="14" name="Retângulo de cantos arredondados 13"/>
          <p:cNvSpPr/>
          <p:nvPr/>
        </p:nvSpPr>
        <p:spPr>
          <a:xfrm>
            <a:off x="323528" y="3651870"/>
            <a:ext cx="5501167" cy="1000132"/>
          </a:xfrm>
          <a:prstGeom prst="roundRect">
            <a:avLst>
              <a:gd name="adj" fmla="val 8418"/>
            </a:avLst>
          </a:prstGeom>
          <a:solidFill>
            <a:srgbClr val="FFFF9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►Multa – R$ 195,23  /  5 Pontos</a:t>
            </a:r>
          </a:p>
          <a:p>
            <a:r>
              <a:rPr lang="pt-BR" sz="2400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►Retenção do Veículo</a:t>
            </a:r>
          </a:p>
        </p:txBody>
      </p:sp>
      <p:sp>
        <p:nvSpPr>
          <p:cNvPr id="16" name="Retângulo de cantos arredondados 15"/>
          <p:cNvSpPr/>
          <p:nvPr/>
        </p:nvSpPr>
        <p:spPr>
          <a:xfrm>
            <a:off x="288250" y="1148345"/>
            <a:ext cx="3143272" cy="428628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dirty="0">
                <a:latin typeface="Calibri" pitchFamily="34" charset="0"/>
                <a:cs typeface="Calibri" pitchFamily="34" charset="0"/>
              </a:rPr>
              <a:t>O Cinto de Segurança é...</a:t>
            </a: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7" name="CaixaDeTexto 1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CINTO DE SEGURANÇA</a:t>
            </a:r>
          </a:p>
        </p:txBody>
      </p:sp>
      <p:pic>
        <p:nvPicPr>
          <p:cNvPr id="2" name="Imagem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002623"/>
            <a:ext cx="3058949" cy="1785932"/>
          </a:xfrm>
          <a:prstGeom prst="rect">
            <a:avLst/>
          </a:prstGeom>
          <a:ln>
            <a:noFill/>
          </a:ln>
          <a:effectLst>
            <a:softEdge rad="50800"/>
          </a:effectLst>
        </p:spPr>
      </p:pic>
      <p:sp>
        <p:nvSpPr>
          <p:cNvPr id="18" name="Seta dobrada 17"/>
          <p:cNvSpPr/>
          <p:nvPr/>
        </p:nvSpPr>
        <p:spPr>
          <a:xfrm rot="10800000">
            <a:off x="6156176" y="3507854"/>
            <a:ext cx="1014996" cy="984756"/>
          </a:xfrm>
          <a:prstGeom prst="bentArrow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pt-BR" sz="2400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4" grpId="0" animBg="1"/>
      <p:bldP spid="16" grpId="0" animBg="1"/>
      <p:bldP spid="18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BASE - Instruto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CaixaDeTexto 10"/>
          <p:cNvSpPr txBox="1"/>
          <p:nvPr/>
        </p:nvSpPr>
        <p:spPr>
          <a:xfrm>
            <a:off x="251520" y="1234489"/>
            <a:ext cx="60486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i="1" dirty="0">
                <a:latin typeface="Calibri" pitchFamily="34" charset="0"/>
              </a:rPr>
              <a:t>Crianças 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menores de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10 anos </a:t>
            </a:r>
            <a:r>
              <a:rPr lang="pt-BR" sz="2200" i="1" dirty="0">
                <a:latin typeface="Calibri" pitchFamily="34" charset="0"/>
              </a:rPr>
              <a:t>que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 não tenham atingido </a:t>
            </a:r>
            <a:r>
              <a:rPr lang="pt-BR" sz="2200" b="1" i="1" dirty="0">
                <a:solidFill>
                  <a:srgbClr val="008000"/>
                </a:solidFill>
                <a:latin typeface="Calibri" pitchFamily="34" charset="0"/>
              </a:rPr>
              <a:t>1,45m</a:t>
            </a:r>
            <a:r>
              <a:rPr lang="pt-BR" sz="2200" i="1" dirty="0">
                <a:solidFill>
                  <a:srgbClr val="008000"/>
                </a:solidFill>
                <a:latin typeface="Calibri" pitchFamily="34" charset="0"/>
              </a:rPr>
              <a:t> </a:t>
            </a:r>
            <a:r>
              <a:rPr lang="pt-BR" sz="2200" i="1" dirty="0">
                <a:latin typeface="Calibri" pitchFamily="34" charset="0"/>
              </a:rPr>
              <a:t>devem ser transportadas no </a:t>
            </a:r>
            <a:r>
              <a:rPr lang="pt-BR" sz="2200" i="1" dirty="0">
                <a:solidFill>
                  <a:srgbClr val="FF0000"/>
                </a:solidFill>
                <a:latin typeface="Calibri" pitchFamily="34" charset="0"/>
              </a:rPr>
              <a:t>banco traseiro </a:t>
            </a:r>
            <a:r>
              <a:rPr lang="pt-BR" sz="2200" i="1" dirty="0">
                <a:latin typeface="Calibri" pitchFamily="34" charset="0"/>
              </a:rPr>
              <a:t>do veículo, em dispositivo de retenção conforme </a:t>
            </a:r>
            <a:r>
              <a:rPr lang="pt-BR" sz="2200" b="1" i="1" dirty="0">
                <a:latin typeface="Calibri" pitchFamily="34" charset="0"/>
              </a:rPr>
              <a:t>idade, peso e altura</a:t>
            </a:r>
            <a:r>
              <a:rPr lang="pt-BR" sz="2200" i="1" dirty="0">
                <a:latin typeface="Calibri" pitchFamily="34" charset="0"/>
              </a:rPr>
              <a:t> da criança;</a:t>
            </a:r>
            <a:endParaRPr lang="pt-BR" sz="2200" i="1" dirty="0"/>
          </a:p>
        </p:txBody>
      </p:sp>
      <p:pic>
        <p:nvPicPr>
          <p:cNvPr id="14" name="Imagem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3142" y="3290120"/>
            <a:ext cx="2461334" cy="1384500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pic>
        <p:nvPicPr>
          <p:cNvPr id="15" name="Imagem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6170207" y="1268162"/>
            <a:ext cx="2701533" cy="1519612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sp>
        <p:nvSpPr>
          <p:cNvPr id="16" name="Retângulo de cantos arredondados 15"/>
          <p:cNvSpPr/>
          <p:nvPr/>
        </p:nvSpPr>
        <p:spPr>
          <a:xfrm>
            <a:off x="2787190" y="3290120"/>
            <a:ext cx="6143668" cy="1441870"/>
          </a:xfrm>
          <a:prstGeom prst="roundRect">
            <a:avLst>
              <a:gd name="adj" fmla="val 8246"/>
            </a:avLst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>
              <a:lnSpc>
                <a:spcPts val="32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►Quando o veículo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só tiver banco dianteiro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;</a:t>
            </a:r>
          </a:p>
          <a:p>
            <a:pPr>
              <a:lnSpc>
                <a:spcPts val="32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►Tiver </a:t>
            </a:r>
            <a:r>
              <a:rPr lang="pt-BR" sz="2200" b="1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mais crianças que lugares</a:t>
            </a: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no banco de trás;</a:t>
            </a:r>
          </a:p>
          <a:p>
            <a:pPr>
              <a:lnSpc>
                <a:spcPts val="3200"/>
              </a:lnSpc>
            </a:pPr>
            <a:r>
              <a:rPr lang="pt-BR" sz="2200" i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►Só tiver cinto de 2 pontos no banco de trás.</a:t>
            </a:r>
          </a:p>
        </p:txBody>
      </p:sp>
      <p:sp>
        <p:nvSpPr>
          <p:cNvPr id="23" name="Retângulo 22"/>
          <p:cNvSpPr/>
          <p:nvPr/>
        </p:nvSpPr>
        <p:spPr>
          <a:xfrm>
            <a:off x="2787190" y="3075806"/>
            <a:ext cx="1643074" cy="35719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500" b="1" dirty="0"/>
              <a:t>Exceto</a:t>
            </a:r>
          </a:p>
        </p:txBody>
      </p:sp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TRANSPORTE DE CRIANÇAS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 animBg="1"/>
      <p:bldP spid="23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58" descr="BASE - Instrutor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6" name="Retângulo: Cantos Arredondados 25">
            <a:extLst>
              <a:ext uri="{FF2B5EF4-FFF2-40B4-BE49-F238E27FC236}">
                <a16:creationId xmlns:a16="http://schemas.microsoft.com/office/drawing/2014/main" id="{0112F0EF-C6CC-4B61-A714-DB153D26CBE3}"/>
              </a:ext>
            </a:extLst>
          </p:cNvPr>
          <p:cNvSpPr/>
          <p:nvPr/>
        </p:nvSpPr>
        <p:spPr>
          <a:xfrm>
            <a:off x="6927078" y="1635646"/>
            <a:ext cx="2003210" cy="3240360"/>
          </a:xfrm>
          <a:prstGeom prst="roundRect">
            <a:avLst>
              <a:gd name="adj" fmla="val 8285"/>
            </a:avLst>
          </a:prstGeom>
          <a:solidFill>
            <a:srgbClr val="FFFFCC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Retângulo: Cantos Arredondados 24">
            <a:extLst>
              <a:ext uri="{FF2B5EF4-FFF2-40B4-BE49-F238E27FC236}">
                <a16:creationId xmlns:a16="http://schemas.microsoft.com/office/drawing/2014/main" id="{DAEC6901-C495-4DE1-B829-43A0DD2D0385}"/>
              </a:ext>
            </a:extLst>
          </p:cNvPr>
          <p:cNvSpPr/>
          <p:nvPr/>
        </p:nvSpPr>
        <p:spPr>
          <a:xfrm>
            <a:off x="4697327" y="1620889"/>
            <a:ext cx="2003210" cy="3240360"/>
          </a:xfrm>
          <a:prstGeom prst="roundRect">
            <a:avLst>
              <a:gd name="adj" fmla="val 8285"/>
            </a:avLst>
          </a:prstGeom>
          <a:solidFill>
            <a:srgbClr val="FFFFCC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F1543177-53A7-4E4A-AE58-8C92262DFDA6}"/>
              </a:ext>
            </a:extLst>
          </p:cNvPr>
          <p:cNvSpPr/>
          <p:nvPr/>
        </p:nvSpPr>
        <p:spPr>
          <a:xfrm>
            <a:off x="2470040" y="1595751"/>
            <a:ext cx="2003210" cy="3240360"/>
          </a:xfrm>
          <a:prstGeom prst="roundRect">
            <a:avLst>
              <a:gd name="adj" fmla="val 8285"/>
            </a:avLst>
          </a:prstGeom>
          <a:solidFill>
            <a:srgbClr val="FFFFCC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569D4AD0-FA99-4A9D-B428-D1295FE18CBB}"/>
              </a:ext>
            </a:extLst>
          </p:cNvPr>
          <p:cNvSpPr/>
          <p:nvPr/>
        </p:nvSpPr>
        <p:spPr>
          <a:xfrm>
            <a:off x="179512" y="1595751"/>
            <a:ext cx="2102228" cy="3240360"/>
          </a:xfrm>
          <a:prstGeom prst="roundRect">
            <a:avLst>
              <a:gd name="adj" fmla="val 8285"/>
            </a:avLst>
          </a:prstGeom>
          <a:solidFill>
            <a:srgbClr val="FFFFCC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Retângulo de cantos arredondados 10"/>
          <p:cNvSpPr/>
          <p:nvPr/>
        </p:nvSpPr>
        <p:spPr>
          <a:xfrm>
            <a:off x="179512" y="1076745"/>
            <a:ext cx="4431838" cy="42862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Dispositivos Auxiliares </a:t>
            </a:r>
            <a:r>
              <a:rPr lang="pt-BR" sz="2200" b="1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de Retenção</a:t>
            </a:r>
            <a:endParaRPr lang="pt-BR" sz="2200" b="1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TRANSPORTE DE CRIANÇAS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C16FC5C6-F067-46F0-88F8-12D003F9FA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48" b="73227" l="2894" r="93891">
                        <a14:foregroundMark x1="50804" y1="4348" x2="53376" y2="17162"/>
                        <a14:foregroundMark x1="2894" y1="62471" x2="19293" y2="62471"/>
                        <a14:foregroundMark x1="50482" y1="21968" x2="50482" y2="21968"/>
                        <a14:foregroundMark x1="93891" y1="34325" x2="87781" y2="35240"/>
                      </a14:backgroundRemoval>
                    </a14:imgEffect>
                  </a14:imgLayer>
                </a14:imgProps>
              </a:ext>
            </a:extLst>
          </a:blip>
          <a:srcRect b="28674"/>
          <a:stretch/>
        </p:blipFill>
        <p:spPr>
          <a:xfrm>
            <a:off x="7111699" y="2393786"/>
            <a:ext cx="1690810" cy="1694565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0794458E-B0B5-4CEE-A3F2-6D0F6683871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094" b="73227" l="3526" r="93590">
                        <a14:foregroundMark x1="36538" y1="7780" x2="36538" y2="7780"/>
                        <a14:foregroundMark x1="44551" y1="7323" x2="44551" y2="7323"/>
                        <a14:foregroundMark x1="24359" y1="32723" x2="24359" y2="32723"/>
                        <a14:foregroundMark x1="33333" y1="29977" x2="33333" y2="29977"/>
                        <a14:foregroundMark x1="24679" y1="23341" x2="24679" y2="23341"/>
                        <a14:foregroundMark x1="66667" y1="22654" x2="66667" y2="22654"/>
                        <a14:foregroundMark x1="8333" y1="61327" x2="8333" y2="61327"/>
                        <a14:foregroundMark x1="10256" y1="51030" x2="10256" y2="51030"/>
                        <a14:foregroundMark x1="3526" y1="54691" x2="3526" y2="54691"/>
                        <a14:foregroundMark x1="64423" y1="21739" x2="64423" y2="21739"/>
                        <a14:foregroundMark x1="55128" y1="21053" x2="85897" y2="32723"/>
                        <a14:foregroundMark x1="93910" y1="31350" x2="90385" y2="31350"/>
                        <a14:foregroundMark x1="39103" y1="7094" x2="45192" y2="7094"/>
                      </a14:backgroundRemoval>
                    </a14:imgEffect>
                  </a14:imgLayer>
                </a14:imgProps>
              </a:ext>
            </a:extLst>
          </a:blip>
          <a:srcRect t="3326" r="1805" b="26400"/>
          <a:stretch/>
        </p:blipFill>
        <p:spPr>
          <a:xfrm>
            <a:off x="4887791" y="2039251"/>
            <a:ext cx="1622281" cy="1626115"/>
          </a:xfrm>
          <a:prstGeom prst="rect">
            <a:avLst/>
          </a:prstGeom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60D8BEDA-EC4B-4E5F-B2EA-F02B7117737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23" b="74142" l="9936" r="89744">
                        <a14:foregroundMark x1="56090" y1="7323" x2="56090" y2="7323"/>
                        <a14:foregroundMark x1="45833" y1="57208" x2="45833" y2="57208"/>
                        <a14:foregroundMark x1="34936" y1="56522" x2="34936" y2="56522"/>
                      </a14:backgroundRemoval>
                    </a14:imgEffect>
                  </a14:imgLayer>
                </a14:imgProps>
              </a:ext>
            </a:extLst>
          </a:blip>
          <a:srcRect l="13692" t="2703" r="10595" b="27024"/>
          <a:stretch/>
        </p:blipFill>
        <p:spPr>
          <a:xfrm>
            <a:off x="2847390" y="1965292"/>
            <a:ext cx="1284288" cy="1669575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DAFB3B97-91C3-49D9-9D80-266D25BC9D8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780" b="73227" l="4502" r="93891">
                        <a14:foregroundMark x1="4823" y1="19908" x2="4823" y2="19908"/>
                        <a14:foregroundMark x1="93891" y1="31121" x2="93891" y2="31121"/>
                      </a14:backgroundRemoval>
                    </a14:imgEffect>
                  </a14:imgLayer>
                </a14:imgProps>
              </a:ext>
            </a:extLst>
          </a:blip>
          <a:srcRect l="720" t="-453" r="-720" b="48047"/>
          <a:stretch/>
        </p:blipFill>
        <p:spPr>
          <a:xfrm>
            <a:off x="335873" y="2039251"/>
            <a:ext cx="1789506" cy="1381268"/>
          </a:xfrm>
          <a:prstGeom prst="rect">
            <a:avLst/>
          </a:prstGeom>
        </p:spPr>
      </p:pic>
      <p:sp>
        <p:nvSpPr>
          <p:cNvPr id="27" name="Retângulo 26">
            <a:extLst>
              <a:ext uri="{FF2B5EF4-FFF2-40B4-BE49-F238E27FC236}">
                <a16:creationId xmlns:a16="http://schemas.microsoft.com/office/drawing/2014/main" id="{E3B1D0DC-26AF-4CFA-AA5F-99098D98FB23}"/>
              </a:ext>
            </a:extLst>
          </p:cNvPr>
          <p:cNvSpPr/>
          <p:nvPr/>
        </p:nvSpPr>
        <p:spPr>
          <a:xfrm>
            <a:off x="407384" y="3634867"/>
            <a:ext cx="1646484" cy="737175"/>
          </a:xfrm>
          <a:prstGeom prst="rect">
            <a:avLst/>
          </a:prstGeom>
          <a:solidFill>
            <a:srgbClr val="FFFFCC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 até 1 ano </a:t>
            </a:r>
            <a:b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</a:br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</a:t>
            </a:r>
            <a:r>
              <a:rPr lang="pt-BR" sz="1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 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até 13 kg</a:t>
            </a:r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75ACC4B2-AAE8-461F-92EF-F7117D8841C8}"/>
              </a:ext>
            </a:extLst>
          </p:cNvPr>
          <p:cNvSpPr/>
          <p:nvPr/>
        </p:nvSpPr>
        <p:spPr>
          <a:xfrm>
            <a:off x="2657075" y="3679692"/>
            <a:ext cx="1664918" cy="728535"/>
          </a:xfrm>
          <a:prstGeom prst="rect">
            <a:avLst/>
          </a:prstGeom>
          <a:solidFill>
            <a:srgbClr val="FFFFCC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 1 a 4 anos</a:t>
            </a:r>
            <a:b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</a:br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 9 a 18 kg</a:t>
            </a:r>
          </a:p>
        </p:txBody>
      </p:sp>
      <p:sp>
        <p:nvSpPr>
          <p:cNvPr id="31" name="Retângulo 30">
            <a:extLst>
              <a:ext uri="{FF2B5EF4-FFF2-40B4-BE49-F238E27FC236}">
                <a16:creationId xmlns:a16="http://schemas.microsoft.com/office/drawing/2014/main" id="{46DD6D4C-6512-4E8A-9D41-8F4E410AD94C}"/>
              </a:ext>
            </a:extLst>
          </p:cNvPr>
          <p:cNvSpPr/>
          <p:nvPr/>
        </p:nvSpPr>
        <p:spPr>
          <a:xfrm>
            <a:off x="4856695" y="3728550"/>
            <a:ext cx="1788183" cy="1069515"/>
          </a:xfrm>
          <a:prstGeom prst="rect">
            <a:avLst/>
          </a:prstGeom>
          <a:solidFill>
            <a:srgbClr val="FFFFCC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 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4 a 7,5 anos</a:t>
            </a:r>
            <a:b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</a:br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 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15 a 36 kg</a:t>
            </a:r>
            <a:b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</a:br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 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- de 1,45 m</a:t>
            </a:r>
          </a:p>
        </p:txBody>
      </p:sp>
      <p:sp>
        <p:nvSpPr>
          <p:cNvPr id="34" name="Retângulo 33">
            <a:extLst>
              <a:ext uri="{FF2B5EF4-FFF2-40B4-BE49-F238E27FC236}">
                <a16:creationId xmlns:a16="http://schemas.microsoft.com/office/drawing/2014/main" id="{3D02102A-BF1F-416E-A05F-651BD1B44CBF}"/>
              </a:ext>
            </a:extLst>
          </p:cNvPr>
          <p:cNvSpPr/>
          <p:nvPr/>
        </p:nvSpPr>
        <p:spPr>
          <a:xfrm>
            <a:off x="7014539" y="4149711"/>
            <a:ext cx="1885130" cy="521151"/>
          </a:xfrm>
          <a:prstGeom prst="rect">
            <a:avLst/>
          </a:prstGeom>
          <a:solidFill>
            <a:srgbClr val="FFFFCC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5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►</a:t>
            </a:r>
            <a:r>
              <a:rPr lang="pt-BR" sz="2000" b="1" dirty="0">
                <a:solidFill>
                  <a:srgbClr val="C00000"/>
                </a:solidFill>
                <a:latin typeface="+mj-lt"/>
                <a:cs typeface="Aharoni" panose="02010803020104030203" pitchFamily="2" charset="-79"/>
              </a:rPr>
              <a:t> - de 10 anos</a:t>
            </a:r>
          </a:p>
        </p:txBody>
      </p:sp>
      <p:sp>
        <p:nvSpPr>
          <p:cNvPr id="35" name="Retângulo de cantos arredondados 10">
            <a:extLst>
              <a:ext uri="{FF2B5EF4-FFF2-40B4-BE49-F238E27FC236}">
                <a16:creationId xmlns:a16="http://schemas.microsoft.com/office/drawing/2014/main" id="{233A2135-5F90-40AE-B0AC-1A4AD565F90B}"/>
              </a:ext>
            </a:extLst>
          </p:cNvPr>
          <p:cNvSpPr/>
          <p:nvPr/>
        </p:nvSpPr>
        <p:spPr>
          <a:xfrm>
            <a:off x="387036" y="1620889"/>
            <a:ext cx="1941615" cy="42862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Bebê conforto</a:t>
            </a:r>
          </a:p>
        </p:txBody>
      </p:sp>
      <p:sp>
        <p:nvSpPr>
          <p:cNvPr id="36" name="Retângulo de cantos arredondados 10">
            <a:extLst>
              <a:ext uri="{FF2B5EF4-FFF2-40B4-BE49-F238E27FC236}">
                <a16:creationId xmlns:a16="http://schemas.microsoft.com/office/drawing/2014/main" id="{920724A3-EB04-45C3-950A-547A5AF24246}"/>
              </a:ext>
            </a:extLst>
          </p:cNvPr>
          <p:cNvSpPr/>
          <p:nvPr/>
        </p:nvSpPr>
        <p:spPr>
          <a:xfrm>
            <a:off x="2752818" y="1595751"/>
            <a:ext cx="1548900" cy="42862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Cadeirinha</a:t>
            </a:r>
          </a:p>
        </p:txBody>
      </p:sp>
      <p:sp>
        <p:nvSpPr>
          <p:cNvPr id="37" name="Retângulo de cantos arredondados 10">
            <a:extLst>
              <a:ext uri="{FF2B5EF4-FFF2-40B4-BE49-F238E27FC236}">
                <a16:creationId xmlns:a16="http://schemas.microsoft.com/office/drawing/2014/main" id="{88FB05FF-3283-446A-B4F5-2F5E627EA66F}"/>
              </a:ext>
            </a:extLst>
          </p:cNvPr>
          <p:cNvSpPr/>
          <p:nvPr/>
        </p:nvSpPr>
        <p:spPr>
          <a:xfrm>
            <a:off x="4697326" y="1620889"/>
            <a:ext cx="2106922" cy="42862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Assento elevação</a:t>
            </a:r>
          </a:p>
        </p:txBody>
      </p:sp>
      <p:sp>
        <p:nvSpPr>
          <p:cNvPr id="38" name="Retângulo de cantos arredondados 10">
            <a:extLst>
              <a:ext uri="{FF2B5EF4-FFF2-40B4-BE49-F238E27FC236}">
                <a16:creationId xmlns:a16="http://schemas.microsoft.com/office/drawing/2014/main" id="{B981C980-534C-4103-86BE-20C08C407087}"/>
              </a:ext>
            </a:extLst>
          </p:cNvPr>
          <p:cNvSpPr/>
          <p:nvPr/>
        </p:nvSpPr>
        <p:spPr>
          <a:xfrm>
            <a:off x="7028325" y="1760014"/>
            <a:ext cx="1866670" cy="42862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pt-B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Cinto no banco Traseiro</a:t>
            </a:r>
          </a:p>
        </p:txBody>
      </p:sp>
    </p:spTree>
    <p:extLst>
      <p:ext uri="{BB962C8B-B14F-4D97-AF65-F5344CB8AC3E}">
        <p14:creationId xmlns:p14="http://schemas.microsoft.com/office/powerpoint/2010/main" val="212626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  <p:bldP spid="24" grpId="0" animBg="1"/>
      <p:bldP spid="23" grpId="0" animBg="1"/>
      <p:bldP spid="27" grpId="0" animBg="1"/>
      <p:bldP spid="29" grpId="0" animBg="1"/>
      <p:bldP spid="31" grpId="0" animBg="1"/>
      <p:bldP spid="34" grpId="0" animBg="1"/>
      <p:bldP spid="35" grpId="0"/>
      <p:bldP spid="36" grpId="0"/>
      <p:bldP spid="37" grpId="0"/>
      <p:bldP spid="38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 descr="BASE - Instrutor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3" name="CaixaDeTexto 12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VIAS URBANAS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4574343" y="3817952"/>
            <a:ext cx="24229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00" dirty="0"/>
              <a:t>►</a:t>
            </a:r>
            <a:r>
              <a:rPr lang="pt-BR" sz="1500" dirty="0"/>
              <a:t>Coletar e Distribuir</a:t>
            </a:r>
          </a:p>
          <a:p>
            <a:r>
              <a:rPr lang="pt-BR" sz="1000" dirty="0"/>
              <a:t>►</a:t>
            </a:r>
            <a:r>
              <a:rPr lang="pt-BR" sz="1500" dirty="0"/>
              <a:t>Trânsito </a:t>
            </a:r>
            <a:r>
              <a:rPr lang="pt-BR" sz="1500" dirty="0">
                <a:solidFill>
                  <a:srgbClr val="FF6600"/>
                </a:solidFill>
              </a:rPr>
              <a:t>dentro</a:t>
            </a:r>
            <a:r>
              <a:rPr lang="pt-BR" sz="1500" dirty="0"/>
              <a:t> das regiões</a:t>
            </a:r>
          </a:p>
        </p:txBody>
      </p:sp>
      <p:sp>
        <p:nvSpPr>
          <p:cNvPr id="14" name="CaixaDeTexto 13"/>
          <p:cNvSpPr txBox="1"/>
          <p:nvPr/>
        </p:nvSpPr>
        <p:spPr>
          <a:xfrm>
            <a:off x="6869924" y="4394016"/>
            <a:ext cx="172316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00" dirty="0"/>
              <a:t>►</a:t>
            </a:r>
            <a:r>
              <a:rPr lang="pt-BR" sz="1500" dirty="0"/>
              <a:t>Não </a:t>
            </a:r>
            <a:r>
              <a:rPr lang="pt-BR" sz="1500" dirty="0">
                <a:solidFill>
                  <a:srgbClr val="00B050"/>
                </a:solidFill>
              </a:rPr>
              <a:t>Semaforizada</a:t>
            </a:r>
          </a:p>
          <a:p>
            <a:r>
              <a:rPr lang="pt-BR" sz="1000" dirty="0"/>
              <a:t>►</a:t>
            </a:r>
            <a:r>
              <a:rPr lang="pt-BR" sz="1500" dirty="0"/>
              <a:t>Áreas Restritas</a:t>
            </a:r>
          </a:p>
        </p:txBody>
      </p:sp>
      <p:sp>
        <p:nvSpPr>
          <p:cNvPr id="15" name="CaixaDeTexto 14"/>
          <p:cNvSpPr txBox="1"/>
          <p:nvPr/>
        </p:nvSpPr>
        <p:spPr>
          <a:xfrm>
            <a:off x="2331926" y="3225903"/>
            <a:ext cx="2049600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00" dirty="0"/>
              <a:t>►</a:t>
            </a:r>
            <a:r>
              <a:rPr lang="pt-BR" sz="1500" dirty="0">
                <a:solidFill>
                  <a:srgbClr val="00B0F0"/>
                </a:solidFill>
              </a:rPr>
              <a:t>Interseções</a:t>
            </a:r>
            <a:r>
              <a:rPr lang="pt-BR" sz="1500" dirty="0"/>
              <a:t> em nível</a:t>
            </a:r>
          </a:p>
          <a:p>
            <a:r>
              <a:rPr lang="pt-BR" sz="1000" dirty="0"/>
              <a:t>►</a:t>
            </a:r>
            <a:r>
              <a:rPr lang="pt-BR" sz="1500" dirty="0">
                <a:solidFill>
                  <a:srgbClr val="00B050"/>
                </a:solidFill>
              </a:rPr>
              <a:t>Semaforizada</a:t>
            </a:r>
          </a:p>
          <a:p>
            <a:r>
              <a:rPr lang="pt-BR" sz="1000" dirty="0"/>
              <a:t>►</a:t>
            </a:r>
            <a:r>
              <a:rPr lang="pt-BR" sz="1500" dirty="0"/>
              <a:t>Trânsito </a:t>
            </a:r>
            <a:r>
              <a:rPr lang="pt-BR" sz="1500" dirty="0">
                <a:solidFill>
                  <a:srgbClr val="FF6600"/>
                </a:solidFill>
              </a:rPr>
              <a:t>entre</a:t>
            </a:r>
            <a:r>
              <a:rPr lang="pt-BR" sz="1500" dirty="0"/>
              <a:t> regiões</a:t>
            </a:r>
            <a:endParaRPr lang="pt-BR" dirty="0"/>
          </a:p>
        </p:txBody>
      </p:sp>
      <p:sp>
        <p:nvSpPr>
          <p:cNvPr id="16" name="CaixaDeTexto 15"/>
          <p:cNvSpPr txBox="1"/>
          <p:nvPr/>
        </p:nvSpPr>
        <p:spPr>
          <a:xfrm>
            <a:off x="-20429" y="2654968"/>
            <a:ext cx="2496133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00" dirty="0"/>
              <a:t>►</a:t>
            </a:r>
            <a:r>
              <a:rPr lang="pt-BR" sz="1500" dirty="0">
                <a:solidFill>
                  <a:srgbClr val="000099"/>
                </a:solidFill>
              </a:rPr>
              <a:t>Acessos Especiais</a:t>
            </a:r>
          </a:p>
          <a:p>
            <a:r>
              <a:rPr lang="pt-BR" sz="1000" dirty="0"/>
              <a:t>►</a:t>
            </a:r>
            <a:r>
              <a:rPr lang="pt-BR" sz="1500" dirty="0"/>
              <a:t>Sem </a:t>
            </a:r>
            <a:r>
              <a:rPr lang="pt-BR" sz="1500" dirty="0">
                <a:solidFill>
                  <a:srgbClr val="C00000"/>
                </a:solidFill>
              </a:rPr>
              <a:t>interrupção</a:t>
            </a:r>
            <a:r>
              <a:rPr lang="pt-BR" sz="1500" dirty="0"/>
              <a:t> no trânsito</a:t>
            </a:r>
          </a:p>
          <a:p>
            <a:r>
              <a:rPr lang="pt-BR" sz="1000" dirty="0"/>
              <a:t>►</a:t>
            </a:r>
            <a:r>
              <a:rPr lang="pt-BR" sz="1500" dirty="0"/>
              <a:t>Sem </a:t>
            </a:r>
            <a:r>
              <a:rPr lang="pt-BR" sz="1500" dirty="0">
                <a:solidFill>
                  <a:srgbClr val="00B0F0"/>
                </a:solidFill>
              </a:rPr>
              <a:t>interseções</a:t>
            </a:r>
            <a:r>
              <a:rPr lang="pt-BR" sz="1500" dirty="0"/>
              <a:t> em nível</a:t>
            </a:r>
            <a:endParaRPr lang="pt-BR" dirty="0"/>
          </a:p>
        </p:txBody>
      </p:sp>
      <p:pic>
        <p:nvPicPr>
          <p:cNvPr id="3" name="Imagem 2"/>
          <p:cNvPicPr preferRelativeResize="0"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90" y="1120876"/>
            <a:ext cx="2088000" cy="1569600"/>
          </a:xfrm>
          <a:prstGeom prst="rect">
            <a:avLst/>
          </a:prstGeom>
        </p:spPr>
      </p:pic>
      <p:pic>
        <p:nvPicPr>
          <p:cNvPr id="4" name="Imagem 3"/>
          <p:cNvPicPr preferRelativeResize="0"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296" y="1694306"/>
            <a:ext cx="2088000" cy="1569600"/>
          </a:xfrm>
          <a:prstGeom prst="rect">
            <a:avLst/>
          </a:prstGeom>
        </p:spPr>
      </p:pic>
      <p:pic>
        <p:nvPicPr>
          <p:cNvPr id="6" name="Imagem 5"/>
          <p:cNvPicPr preferRelativeResize="0"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332" y="2279678"/>
            <a:ext cx="2088000" cy="1569600"/>
          </a:xfrm>
          <a:prstGeom prst="rect">
            <a:avLst/>
          </a:prstGeom>
        </p:spPr>
      </p:pic>
      <p:pic>
        <p:nvPicPr>
          <p:cNvPr id="7" name="Imagem 6"/>
          <p:cNvPicPr preferRelativeResize="0">
            <a:picLocks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6612" y="2854336"/>
            <a:ext cx="2088000" cy="1569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" name="Tinta 1">
                <a:extLst>
                  <a:ext uri="{FF2B5EF4-FFF2-40B4-BE49-F238E27FC236}">
                    <a16:creationId xmlns:a16="http://schemas.microsoft.com/office/drawing/2014/main" id="{EA1E8D17-A11C-957E-A547-4834E975900D}"/>
                  </a:ext>
                </a:extLst>
              </p14:cNvPr>
              <p14:cNvContentPartPr/>
              <p14:nvPr/>
            </p14:nvContentPartPr>
            <p14:xfrm>
              <a:off x="9910482" y="1620381"/>
              <a:ext cx="9000" cy="17280"/>
            </p14:xfrm>
          </p:contentPart>
        </mc:Choice>
        <mc:Fallback xmlns="">
          <p:pic>
            <p:nvPicPr>
              <p:cNvPr id="2" name="Tinta 1">
                <a:extLst>
                  <a:ext uri="{FF2B5EF4-FFF2-40B4-BE49-F238E27FC236}">
                    <a16:creationId xmlns:a16="http://schemas.microsoft.com/office/drawing/2014/main" id="{EA1E8D17-A11C-957E-A547-4834E975900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904362" y="1614261"/>
                <a:ext cx="2124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5" name="Tinta 4">
                <a:extLst>
                  <a:ext uri="{FF2B5EF4-FFF2-40B4-BE49-F238E27FC236}">
                    <a16:creationId xmlns:a16="http://schemas.microsoft.com/office/drawing/2014/main" id="{9D890B22-B000-9292-F59E-42C12DF3E996}"/>
                  </a:ext>
                </a:extLst>
              </p14:cNvPr>
              <p14:cNvContentPartPr/>
              <p14:nvPr/>
            </p14:nvContentPartPr>
            <p14:xfrm>
              <a:off x="10071402" y="2610381"/>
              <a:ext cx="76320" cy="29520"/>
            </p14:xfrm>
          </p:contentPart>
        </mc:Choice>
        <mc:Fallback xmlns="">
          <p:pic>
            <p:nvPicPr>
              <p:cNvPr id="5" name="Tinta 4">
                <a:extLst>
                  <a:ext uri="{FF2B5EF4-FFF2-40B4-BE49-F238E27FC236}">
                    <a16:creationId xmlns:a16="http://schemas.microsoft.com/office/drawing/2014/main" id="{9D890B22-B000-9292-F59E-42C12DF3E99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065282" y="2604261"/>
                <a:ext cx="88560" cy="41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01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6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 descr="BASE - Instruto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m 1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14" name="CaixaDeTexto 13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VIAS RURAIS</a:t>
            </a:r>
          </a:p>
        </p:txBody>
      </p:sp>
      <p:sp>
        <p:nvSpPr>
          <p:cNvPr id="18" name="CaixaDeTexto 17"/>
          <p:cNvSpPr txBox="1"/>
          <p:nvPr/>
        </p:nvSpPr>
        <p:spPr>
          <a:xfrm>
            <a:off x="214283" y="3485183"/>
            <a:ext cx="5029046" cy="7078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pt-BR" sz="2000" dirty="0"/>
              <a:t>Automóveis, Camionetas, Caminhonetes </a:t>
            </a:r>
          </a:p>
          <a:p>
            <a:pPr algn="ctr"/>
            <a:r>
              <a:rPr lang="pt-BR" sz="2000" dirty="0"/>
              <a:t>e Motocicletas</a:t>
            </a:r>
          </a:p>
        </p:txBody>
      </p:sp>
      <p:sp>
        <p:nvSpPr>
          <p:cNvPr id="10" name="Seta para cima 9"/>
          <p:cNvSpPr/>
          <p:nvPr/>
        </p:nvSpPr>
        <p:spPr>
          <a:xfrm>
            <a:off x="2195736" y="3147814"/>
            <a:ext cx="343711" cy="288032"/>
          </a:xfrm>
          <a:prstGeom prst="upArrow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Seta para cima 22"/>
          <p:cNvSpPr/>
          <p:nvPr/>
        </p:nvSpPr>
        <p:spPr>
          <a:xfrm>
            <a:off x="4788024" y="3147814"/>
            <a:ext cx="343711" cy="288032"/>
          </a:xfrm>
          <a:prstGeom prst="upArrow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Retângulo de cantos arredondados 11"/>
          <p:cNvSpPr/>
          <p:nvPr/>
        </p:nvSpPr>
        <p:spPr>
          <a:xfrm>
            <a:off x="827584" y="4371950"/>
            <a:ext cx="4464496" cy="504056"/>
          </a:xfrm>
          <a:prstGeom prst="roundRect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4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Demais</a:t>
            </a:r>
            <a:r>
              <a:rPr lang="pt-BR" sz="2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 veículos </a:t>
            </a:r>
            <a:r>
              <a:rPr lang="pt-BR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90 km/h</a:t>
            </a:r>
          </a:p>
        </p:txBody>
      </p:sp>
      <p:sp>
        <p:nvSpPr>
          <p:cNvPr id="25" name="CaixaDeTexto 24"/>
          <p:cNvSpPr txBox="1"/>
          <p:nvPr/>
        </p:nvSpPr>
        <p:spPr>
          <a:xfrm>
            <a:off x="6516216" y="3467784"/>
            <a:ext cx="2408540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pt-BR" sz="2000" dirty="0"/>
              <a:t>Todos os veículos</a:t>
            </a:r>
          </a:p>
        </p:txBody>
      </p:sp>
      <p:sp>
        <p:nvSpPr>
          <p:cNvPr id="26" name="Seta para cima 25"/>
          <p:cNvSpPr/>
          <p:nvPr/>
        </p:nvSpPr>
        <p:spPr>
          <a:xfrm>
            <a:off x="8460432" y="3133491"/>
            <a:ext cx="343711" cy="288032"/>
          </a:xfrm>
          <a:prstGeom prst="upArrow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Seta dobrada 16"/>
          <p:cNvSpPr/>
          <p:nvPr/>
        </p:nvSpPr>
        <p:spPr>
          <a:xfrm flipV="1">
            <a:off x="323528" y="4227934"/>
            <a:ext cx="469286" cy="504056"/>
          </a:xfrm>
          <a:prstGeom prst="bentArrow">
            <a:avLst/>
          </a:prstGeom>
          <a:solidFill>
            <a:srgbClr val="FFFF00">
              <a:alpha val="5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400" i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992" y="1223620"/>
            <a:ext cx="2468880" cy="1889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m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82" y="1221770"/>
            <a:ext cx="2465832" cy="1889760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822" y="1221770"/>
            <a:ext cx="2465832" cy="188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95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0" grpId="0" animBg="1"/>
      <p:bldP spid="23" grpId="0" animBg="1"/>
      <p:bldP spid="12" grpId="0" animBg="1"/>
      <p:bldP spid="25" grpId="0" animBg="1"/>
      <p:bldP spid="26" grpId="0" animBg="1"/>
      <p:bldP spid="17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icture 118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Retângulo de cantos arredondados 8"/>
          <p:cNvSpPr/>
          <p:nvPr/>
        </p:nvSpPr>
        <p:spPr>
          <a:xfrm>
            <a:off x="214282" y="1142990"/>
            <a:ext cx="4143404" cy="3571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latin typeface="Calibri" pitchFamily="34" charset="0"/>
                <a:cs typeface="Calibri" pitchFamily="34" charset="0"/>
              </a:rPr>
              <a:t>Vias URBANAS</a:t>
            </a:r>
          </a:p>
        </p:txBody>
      </p:sp>
      <p:sp>
        <p:nvSpPr>
          <p:cNvPr id="11" name="Retângulo de cantos arredondados 10"/>
          <p:cNvSpPr/>
          <p:nvPr/>
        </p:nvSpPr>
        <p:spPr>
          <a:xfrm>
            <a:off x="4714876" y="1142990"/>
            <a:ext cx="4286280" cy="357190"/>
          </a:xfrm>
          <a:prstGeom prst="roundRect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latin typeface="Calibri" pitchFamily="34" charset="0"/>
                <a:cs typeface="Calibri" pitchFamily="34" charset="0"/>
              </a:rPr>
              <a:t>Vias RURAIS</a:t>
            </a:r>
          </a:p>
        </p:txBody>
      </p:sp>
      <p:sp>
        <p:nvSpPr>
          <p:cNvPr id="15" name="Retângulo 14"/>
          <p:cNvSpPr/>
          <p:nvPr/>
        </p:nvSpPr>
        <p:spPr>
          <a:xfrm>
            <a:off x="214282" y="1643056"/>
            <a:ext cx="1214446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T. Rápido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214282" y="2071684"/>
            <a:ext cx="1214446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Arterial</a:t>
            </a:r>
          </a:p>
        </p:txBody>
      </p:sp>
      <p:sp>
        <p:nvSpPr>
          <p:cNvPr id="17" name="Retângulo 16"/>
          <p:cNvSpPr/>
          <p:nvPr/>
        </p:nvSpPr>
        <p:spPr>
          <a:xfrm>
            <a:off x="214282" y="2500312"/>
            <a:ext cx="1214446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Coletora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214282" y="2928940"/>
            <a:ext cx="1214446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Local</a:t>
            </a:r>
          </a:p>
        </p:txBody>
      </p:sp>
      <p:sp>
        <p:nvSpPr>
          <p:cNvPr id="20" name="Retângulo 19"/>
          <p:cNvSpPr/>
          <p:nvPr/>
        </p:nvSpPr>
        <p:spPr>
          <a:xfrm>
            <a:off x="3571868" y="1643056"/>
            <a:ext cx="785818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80 k/h</a:t>
            </a:r>
          </a:p>
        </p:txBody>
      </p:sp>
      <p:sp>
        <p:nvSpPr>
          <p:cNvPr id="24" name="Retângulo 23"/>
          <p:cNvSpPr/>
          <p:nvPr/>
        </p:nvSpPr>
        <p:spPr>
          <a:xfrm>
            <a:off x="1571604" y="1643056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Acessos Especiais</a:t>
            </a:r>
          </a:p>
        </p:txBody>
      </p:sp>
      <p:sp>
        <p:nvSpPr>
          <p:cNvPr id="25" name="Retângulo 24"/>
          <p:cNvSpPr/>
          <p:nvPr/>
        </p:nvSpPr>
        <p:spPr>
          <a:xfrm>
            <a:off x="1571604" y="2071684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Com Semáforo</a:t>
            </a:r>
          </a:p>
        </p:txBody>
      </p:sp>
      <p:sp>
        <p:nvSpPr>
          <p:cNvPr id="26" name="Retângulo 25"/>
          <p:cNvSpPr/>
          <p:nvPr/>
        </p:nvSpPr>
        <p:spPr>
          <a:xfrm>
            <a:off x="1571604" y="2500312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Coletar/Distribuir</a:t>
            </a:r>
          </a:p>
        </p:txBody>
      </p:sp>
      <p:sp>
        <p:nvSpPr>
          <p:cNvPr id="27" name="Retângulo 26"/>
          <p:cNvSpPr/>
          <p:nvPr/>
        </p:nvSpPr>
        <p:spPr>
          <a:xfrm>
            <a:off x="1571604" y="2928940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Áreas Restritas</a:t>
            </a:r>
          </a:p>
        </p:txBody>
      </p:sp>
      <p:sp>
        <p:nvSpPr>
          <p:cNvPr id="28" name="Retângulo 27"/>
          <p:cNvSpPr/>
          <p:nvPr/>
        </p:nvSpPr>
        <p:spPr>
          <a:xfrm>
            <a:off x="4714876" y="1643056"/>
            <a:ext cx="1214446" cy="285752"/>
          </a:xfrm>
          <a:prstGeom prst="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Rodovia</a:t>
            </a:r>
          </a:p>
        </p:txBody>
      </p:sp>
      <p:sp>
        <p:nvSpPr>
          <p:cNvPr id="33" name="Retângulo 32"/>
          <p:cNvSpPr/>
          <p:nvPr/>
        </p:nvSpPr>
        <p:spPr>
          <a:xfrm>
            <a:off x="8072462" y="3571882"/>
            <a:ext cx="928694" cy="285752"/>
          </a:xfrm>
          <a:prstGeom prst="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60 k/h</a:t>
            </a:r>
          </a:p>
        </p:txBody>
      </p:sp>
      <p:sp>
        <p:nvSpPr>
          <p:cNvPr id="36" name="Retângulo 35"/>
          <p:cNvSpPr/>
          <p:nvPr/>
        </p:nvSpPr>
        <p:spPr>
          <a:xfrm>
            <a:off x="6072198" y="1643056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Pavimentada</a:t>
            </a:r>
          </a:p>
        </p:txBody>
      </p:sp>
      <p:sp>
        <p:nvSpPr>
          <p:cNvPr id="37" name="Retângulo 36"/>
          <p:cNvSpPr/>
          <p:nvPr/>
        </p:nvSpPr>
        <p:spPr>
          <a:xfrm>
            <a:off x="6072198" y="3571882"/>
            <a:ext cx="1928826" cy="28575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Não Pavimentada</a:t>
            </a:r>
          </a:p>
        </p:txBody>
      </p:sp>
      <p:sp>
        <p:nvSpPr>
          <p:cNvPr id="40" name="Retângulo 39"/>
          <p:cNvSpPr/>
          <p:nvPr/>
        </p:nvSpPr>
        <p:spPr>
          <a:xfrm>
            <a:off x="4714876" y="3571882"/>
            <a:ext cx="1214446" cy="285752"/>
          </a:xfrm>
          <a:prstGeom prst="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Estrada</a:t>
            </a:r>
          </a:p>
        </p:txBody>
      </p:sp>
      <p:sp>
        <p:nvSpPr>
          <p:cNvPr id="41" name="Retângulo 40"/>
          <p:cNvSpPr/>
          <p:nvPr/>
        </p:nvSpPr>
        <p:spPr>
          <a:xfrm>
            <a:off x="4714876" y="2071684"/>
            <a:ext cx="3286148" cy="694377"/>
          </a:xfrm>
          <a:prstGeom prst="rect">
            <a:avLst/>
          </a:prstGeom>
          <a:solidFill>
            <a:schemeClr val="bg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7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Automóveis, Camionetas, Caminhonetes e Motos</a:t>
            </a:r>
          </a:p>
        </p:txBody>
      </p:sp>
      <p:sp>
        <p:nvSpPr>
          <p:cNvPr id="42" name="Retângulo 41"/>
          <p:cNvSpPr/>
          <p:nvPr/>
        </p:nvSpPr>
        <p:spPr>
          <a:xfrm>
            <a:off x="8072462" y="2934070"/>
            <a:ext cx="928694" cy="285752"/>
          </a:xfrm>
          <a:prstGeom prst="rect">
            <a:avLst/>
          </a:prstGeom>
          <a:solidFill>
            <a:srgbClr val="0066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90 k/h</a:t>
            </a:r>
          </a:p>
        </p:txBody>
      </p:sp>
      <p:sp>
        <p:nvSpPr>
          <p:cNvPr id="47" name="Retângulo 46"/>
          <p:cNvSpPr/>
          <p:nvPr/>
        </p:nvSpPr>
        <p:spPr>
          <a:xfrm>
            <a:off x="3571868" y="2071684"/>
            <a:ext cx="785818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60 k/h</a:t>
            </a:r>
          </a:p>
        </p:txBody>
      </p:sp>
      <p:sp>
        <p:nvSpPr>
          <p:cNvPr id="48" name="Retângulo 47"/>
          <p:cNvSpPr/>
          <p:nvPr/>
        </p:nvSpPr>
        <p:spPr>
          <a:xfrm>
            <a:off x="3571868" y="2500312"/>
            <a:ext cx="785818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40 k/h</a:t>
            </a:r>
          </a:p>
        </p:txBody>
      </p:sp>
      <p:sp>
        <p:nvSpPr>
          <p:cNvPr id="49" name="Retângulo 48"/>
          <p:cNvSpPr/>
          <p:nvPr/>
        </p:nvSpPr>
        <p:spPr>
          <a:xfrm>
            <a:off x="3571868" y="2928940"/>
            <a:ext cx="785818" cy="285752"/>
          </a:xfrm>
          <a:prstGeom prst="rect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30 k/h</a:t>
            </a:r>
          </a:p>
        </p:txBody>
      </p:sp>
      <p:sp>
        <p:nvSpPr>
          <p:cNvPr id="50" name="CaixaDeTexto 49"/>
          <p:cNvSpPr txBox="1"/>
          <p:nvPr/>
        </p:nvSpPr>
        <p:spPr>
          <a:xfrm>
            <a:off x="1714480" y="4143386"/>
            <a:ext cx="7143800" cy="733534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►A </a:t>
            </a:r>
            <a:r>
              <a:rPr lang="pt-BR" sz="20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Velocidade Mínima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 equivale sempre à </a:t>
            </a:r>
            <a:r>
              <a:rPr lang="pt-BR" sz="20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Metade da máxima</a:t>
            </a:r>
          </a:p>
          <a:p>
            <a:pPr>
              <a:lnSpc>
                <a:spcPts val="2500"/>
              </a:lnSpc>
            </a:pPr>
            <a:r>
              <a:rPr lang="pt-BR" sz="2000" i="1" dirty="0">
                <a:latin typeface="Calibri" pitchFamily="34" charset="0"/>
                <a:cs typeface="Calibri" pitchFamily="34" charset="0"/>
              </a:rPr>
              <a:t>►São permitidas </a:t>
            </a:r>
            <a:r>
              <a:rPr lang="pt-BR" sz="2000" i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Velocidades diferentes</a:t>
            </a:r>
            <a:r>
              <a:rPr lang="pt-BR" sz="2000" i="1" dirty="0">
                <a:latin typeface="Calibri" pitchFamily="34" charset="0"/>
                <a:cs typeface="Calibri" pitchFamily="34" charset="0"/>
              </a:rPr>
              <a:t>, desde que </a:t>
            </a:r>
            <a:r>
              <a:rPr lang="pt-BR" sz="2000" i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Sinalizado</a:t>
            </a:r>
          </a:p>
        </p:txBody>
      </p:sp>
      <p:sp>
        <p:nvSpPr>
          <p:cNvPr id="51" name="Seta para a direita 50"/>
          <p:cNvSpPr/>
          <p:nvPr/>
        </p:nvSpPr>
        <p:spPr>
          <a:xfrm>
            <a:off x="428596" y="4214824"/>
            <a:ext cx="1143008" cy="642942"/>
          </a:xfrm>
          <a:prstGeom prst="right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Obs.</a:t>
            </a:r>
          </a:p>
        </p:txBody>
      </p:sp>
      <p:sp>
        <p:nvSpPr>
          <p:cNvPr id="30" name="Retângulo 29"/>
          <p:cNvSpPr/>
          <p:nvPr/>
        </p:nvSpPr>
        <p:spPr>
          <a:xfrm>
            <a:off x="4714876" y="2934070"/>
            <a:ext cx="3286148" cy="285752"/>
          </a:xfrm>
          <a:prstGeom prst="rect">
            <a:avLst/>
          </a:prstGeom>
          <a:solidFill>
            <a:schemeClr val="bg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BR" sz="17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Demais Veículos</a:t>
            </a:r>
          </a:p>
        </p:txBody>
      </p:sp>
      <p:grpSp>
        <p:nvGrpSpPr>
          <p:cNvPr id="4" name="Grupo 3"/>
          <p:cNvGrpSpPr/>
          <p:nvPr/>
        </p:nvGrpSpPr>
        <p:grpSpPr>
          <a:xfrm>
            <a:off x="8072462" y="1964570"/>
            <a:ext cx="928694" cy="392866"/>
            <a:chOff x="8072462" y="1964570"/>
            <a:chExt cx="928694" cy="392866"/>
          </a:xfrm>
        </p:grpSpPr>
        <p:sp>
          <p:nvSpPr>
            <p:cNvPr id="32" name="Retângulo 31"/>
            <p:cNvSpPr/>
            <p:nvPr/>
          </p:nvSpPr>
          <p:spPr>
            <a:xfrm>
              <a:off x="8072462" y="2071684"/>
              <a:ext cx="928694" cy="285752"/>
            </a:xfrm>
            <a:prstGeom prst="rect">
              <a:avLst/>
            </a:prstGeom>
            <a:solidFill>
              <a:srgbClr val="0066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pt-BR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110 k/h</a:t>
              </a:r>
            </a:p>
          </p:txBody>
        </p:sp>
        <p:sp>
          <p:nvSpPr>
            <p:cNvPr id="34" name="Retângulo 33"/>
            <p:cNvSpPr/>
            <p:nvPr/>
          </p:nvSpPr>
          <p:spPr>
            <a:xfrm>
              <a:off x="8367732" y="1964570"/>
              <a:ext cx="633424" cy="140619"/>
            </a:xfrm>
            <a:prstGeom prst="rect">
              <a:avLst/>
            </a:prstGeom>
            <a:solidFill>
              <a:srgbClr val="008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000" b="1" dirty="0">
                  <a:solidFill>
                    <a:schemeClr val="bg1"/>
                  </a:solidFill>
                  <a:latin typeface="Calibri" pitchFamily="34" charset="0"/>
                  <a:cs typeface="Calibri" pitchFamily="34" charset="0"/>
                </a:rPr>
                <a:t>DUPLA</a:t>
              </a:r>
            </a:p>
          </p:txBody>
        </p:sp>
      </p:grpSp>
      <p:grpSp>
        <p:nvGrpSpPr>
          <p:cNvPr id="3" name="Grupo 2"/>
          <p:cNvGrpSpPr/>
          <p:nvPr/>
        </p:nvGrpSpPr>
        <p:grpSpPr>
          <a:xfrm>
            <a:off x="8072462" y="2398066"/>
            <a:ext cx="928694" cy="367995"/>
            <a:chOff x="8072462" y="2398066"/>
            <a:chExt cx="928694" cy="367995"/>
          </a:xfrm>
        </p:grpSpPr>
        <p:sp>
          <p:nvSpPr>
            <p:cNvPr id="31" name="Retângulo 30"/>
            <p:cNvSpPr/>
            <p:nvPr/>
          </p:nvSpPr>
          <p:spPr>
            <a:xfrm>
              <a:off x="8072462" y="2480309"/>
              <a:ext cx="928694" cy="285752"/>
            </a:xfrm>
            <a:prstGeom prst="rect">
              <a:avLst/>
            </a:prstGeom>
            <a:solidFill>
              <a:srgbClr val="0066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pt-BR" dirty="0">
                  <a:solidFill>
                    <a:srgbClr val="006600"/>
                  </a:solidFill>
                  <a:latin typeface="Calibri" pitchFamily="34" charset="0"/>
                  <a:cs typeface="Calibri" pitchFamily="34" charset="0"/>
                </a:rPr>
                <a:t>100 k/h</a:t>
              </a:r>
            </a:p>
          </p:txBody>
        </p:sp>
        <p:sp>
          <p:nvSpPr>
            <p:cNvPr id="35" name="Retângulo 34"/>
            <p:cNvSpPr/>
            <p:nvPr/>
          </p:nvSpPr>
          <p:spPr>
            <a:xfrm>
              <a:off x="8367732" y="2398066"/>
              <a:ext cx="633424" cy="140619"/>
            </a:xfrm>
            <a:prstGeom prst="rect">
              <a:avLst/>
            </a:prstGeom>
            <a:solidFill>
              <a:srgbClr val="008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000" b="1" dirty="0">
                  <a:solidFill>
                    <a:schemeClr val="bg1"/>
                  </a:solidFill>
                  <a:latin typeface="Calibri" pitchFamily="34" charset="0"/>
                  <a:cs typeface="Calibri" pitchFamily="34" charset="0"/>
                </a:rPr>
                <a:t>SIMPLES</a:t>
              </a:r>
            </a:p>
          </p:txBody>
        </p:sp>
      </p:grpSp>
      <p:pic>
        <p:nvPicPr>
          <p:cNvPr id="38" name="Imagem 3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4431838" cy="484816"/>
          </a:xfrm>
          <a:prstGeom prst="rect">
            <a:avLst/>
          </a:prstGeom>
        </p:spPr>
      </p:pic>
      <p:sp>
        <p:nvSpPr>
          <p:cNvPr id="39" name="CaixaDeTexto 38"/>
          <p:cNvSpPr txBox="1"/>
          <p:nvPr/>
        </p:nvSpPr>
        <p:spPr>
          <a:xfrm>
            <a:off x="214282" y="577298"/>
            <a:ext cx="39976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VIAS - CLASSIFICAÇÃO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3" grpId="0" animBg="1"/>
      <p:bldP spid="36" grpId="0" animBg="1"/>
      <p:bldP spid="37" grpId="0" animBg="1"/>
      <p:bldP spid="40" grpId="0" animBg="1"/>
      <p:bldP spid="41" grpId="0" animBg="1"/>
      <p:bldP spid="42" grpId="0" animBg="1"/>
      <p:bldP spid="47" grpId="0" animBg="1"/>
      <p:bldP spid="48" grpId="0" animBg="1"/>
      <p:bldP spid="49" grpId="0" animBg="1"/>
      <p:bldP spid="50" grpId="0"/>
      <p:bldP spid="51" grpId="0" animBg="1"/>
      <p:bldP spid="30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214282" y="1027915"/>
            <a:ext cx="8429684" cy="4115585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algn="just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latin typeface="Calibri" pitchFamily="34" charset="0"/>
                <a:cs typeface="Calibri" pitchFamily="34" charset="0"/>
              </a:rPr>
              <a:t>01 – Marque a alternativa INCORRETA. Todo condutor deve:</a:t>
            </a:r>
          </a:p>
          <a:p>
            <a:pPr marL="361950" lvl="0" indent="-361950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Dar passagem pela esquerda ou direita, quando solicitado.</a:t>
            </a:r>
            <a:endParaRPr kumimoji="0" lang="pt-BR" sz="2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Abster-se de todo ato que possa constituir perigo ou obstáculo para o trânsito de veículos, pessoas ou animais.</a:t>
            </a:r>
          </a:p>
          <a:p>
            <a:pPr lvl="0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2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Demonstrar domínio sobre o veículo, dirigindo-o 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com atenção e os cuidados indispensáveis à segurança.</a:t>
            </a:r>
            <a:endParaRPr lang="pt-BR" sz="2200" dirty="0">
              <a:latin typeface="Calibri" pitchFamily="34" charset="0"/>
            </a:endParaRPr>
          </a:p>
          <a:p>
            <a:pPr lvl="0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Antes de colocar o veículo em circulação, verificar a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existência e boas condições de funcionamento dos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equipamentos de uso obrigatório.</a:t>
            </a:r>
            <a:endParaRPr lang="pt-BR" sz="2200" dirty="0">
              <a:latin typeface="Calibri" pitchFamily="34" charset="0"/>
            </a:endParaRPr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7" name="CaixaDeTexto 6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65359C9B-4A54-3D49-48D9-84C538F6472C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47047" y="1049627"/>
            <a:ext cx="8750206" cy="4093873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latin typeface="Calibri" pitchFamily="34" charset="0"/>
                <a:cs typeface="Calibri" pitchFamily="34" charset="0"/>
              </a:rPr>
              <a:t>02 – Sobre distância de segurança, marque a alternativa correta:</a:t>
            </a:r>
          </a:p>
          <a:p>
            <a:pPr marL="268288" indent="-268288">
              <a:lnSpc>
                <a:spcPts val="2500"/>
              </a:lnSpc>
              <a:spcAft>
                <a:spcPts val="1800"/>
              </a:spcAft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 distância lateral a ser mantida ao passar por uma bicicleta deve ser de no mínimo 1,5 metro.</a:t>
            </a:r>
          </a:p>
          <a:p>
            <a:pPr marL="268288" indent="-268288">
              <a:lnSpc>
                <a:spcPts val="2500"/>
              </a:lnSpc>
              <a:spcAft>
                <a:spcPts val="1800"/>
              </a:spcAft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A distância de seguimento deve ser de dois segundos, em qualquer situação.</a:t>
            </a:r>
          </a:p>
          <a:p>
            <a:pPr marL="174625" indent="-174625">
              <a:lnSpc>
                <a:spcPts val="2500"/>
              </a:lnSpc>
              <a:spcAft>
                <a:spcPts val="1800"/>
              </a:spcAft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c)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As distâncias de segurança independem das condições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climáticas, do veículo ou da carga.</a:t>
            </a:r>
          </a:p>
          <a:p>
            <a:pPr marL="268288" indent="-268288">
              <a:lnSpc>
                <a:spcPts val="2500"/>
              </a:lnSpc>
              <a:spcAft>
                <a:spcPts val="1800"/>
              </a:spcAft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 Guardar ou não distância de segurança é mera questão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de bom senso e não caracteriza infração de trânsito.</a:t>
            </a: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E12C6562-8C5B-60ED-1CB0-32FF18F5A38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BASE - Instruto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214282" y="1062114"/>
            <a:ext cx="8606190" cy="353834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200" b="1" dirty="0">
                <a:latin typeface="Calibri" pitchFamily="34" charset="0"/>
                <a:cs typeface="Calibri" pitchFamily="34" charset="0"/>
              </a:rPr>
              <a:t>03 – Observe o desenho ao lado e </a:t>
            </a:r>
            <a:br>
              <a:rPr lang="pt-BR" sz="2200" b="1" dirty="0">
                <a:latin typeface="Calibri" pitchFamily="34" charset="0"/>
                <a:cs typeface="Calibri" pitchFamily="34" charset="0"/>
              </a:rPr>
            </a:br>
            <a:r>
              <a:rPr lang="pt-BR" sz="2200" b="1" dirty="0">
                <a:latin typeface="Calibri" pitchFamily="34" charset="0"/>
                <a:cs typeface="Calibri" pitchFamily="34" charset="0"/>
              </a:rPr>
              <a:t>responda: De quem é a preferência?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2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Do veículo vermelho.</a:t>
            </a:r>
            <a:endParaRPr kumimoji="0" lang="pt-BR" sz="2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Do veículo azul.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2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Do veículo amarelo.</a:t>
            </a:r>
            <a:endParaRPr lang="pt-BR" sz="22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Nenhuma das alternativas.</a:t>
            </a:r>
            <a:endParaRPr lang="pt-BR" sz="2200" dirty="0">
              <a:latin typeface="Calibri" pitchFamily="34" charset="0"/>
            </a:endParaRPr>
          </a:p>
        </p:txBody>
      </p:sp>
      <p:pic>
        <p:nvPicPr>
          <p:cNvPr id="14" name="Imagem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15" name="CaixaDeTexto 1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67D5099E-79EA-3034-1186-28FA8901C8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342" y="595395"/>
            <a:ext cx="3639750" cy="2604541"/>
          </a:xfrm>
          <a:prstGeom prst="rect">
            <a:avLst/>
          </a:prstGeom>
        </p:spPr>
      </p:pic>
      <p:sp>
        <p:nvSpPr>
          <p:cNvPr id="18" name="Google Shape;1933;g259d0348fd0_0_466">
            <a:extLst>
              <a:ext uri="{FF2B5EF4-FFF2-40B4-BE49-F238E27FC236}">
                <a16:creationId xmlns:a16="http://schemas.microsoft.com/office/drawing/2014/main" id="{F3A6E81A-582D-3B44-74C6-BC75AD5C7C2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06706" y="1035414"/>
            <a:ext cx="8857782" cy="3921309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algn="just">
              <a:lnSpc>
                <a:spcPts val="2500"/>
              </a:lnSpc>
              <a:spcAft>
                <a:spcPts val="24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latin typeface="Calibri" pitchFamily="34" charset="0"/>
                <a:cs typeface="Calibri" pitchFamily="34" charset="0"/>
              </a:rPr>
              <a:t>04 – Marque a alternativa incorreta, em relação às regras de preferência:</a:t>
            </a:r>
          </a:p>
          <a:p>
            <a:pPr marL="361950" lvl="0" indent="-361950">
              <a:lnSpc>
                <a:spcPts val="2500"/>
              </a:lnSpc>
              <a:spcAft>
                <a:spcPts val="2400"/>
              </a:spcAft>
              <a:buClr>
                <a:schemeClr val="accent1"/>
              </a:buClr>
              <a:buSzPct val="70000"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Os veículos em situação de emergência têm preferência sobre os demais.</a:t>
            </a:r>
            <a:endParaRPr kumimoji="0" lang="pt-BR" sz="2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ts val="2500"/>
              </a:lnSpc>
              <a:spcAft>
                <a:spcPts val="24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Quando uma das vias for proveniente de rodovia, aquele veículo que estiver circulando por ela terá a preferência de passagem.</a:t>
            </a:r>
          </a:p>
          <a:p>
            <a:pPr lvl="0">
              <a:lnSpc>
                <a:spcPts val="2500"/>
              </a:lnSpc>
              <a:spcAft>
                <a:spcPts val="24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2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Em caso de rotatória, o veículo que estiver circulando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por ela terá a preferência de passagem.</a:t>
            </a:r>
            <a:endParaRPr lang="pt-BR" sz="2200" dirty="0">
              <a:latin typeface="Calibri" pitchFamily="34" charset="0"/>
            </a:endParaRPr>
          </a:p>
          <a:p>
            <a:pPr lvl="0">
              <a:lnSpc>
                <a:spcPts val="2500"/>
              </a:lnSpc>
              <a:spcAft>
                <a:spcPts val="24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O veículo que vier pela direita do condutor terá a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 preferência de passagem.</a:t>
            </a:r>
            <a:endParaRPr lang="pt-BR" sz="22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AD103CEB-8A1F-FD27-DDDE-22C34F4E4267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736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07504" y="1059582"/>
            <a:ext cx="8856984" cy="353834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400" b="1" dirty="0">
                <a:latin typeface="Calibri" pitchFamily="34" charset="0"/>
                <a:cs typeface="Calibri" pitchFamily="34" charset="0"/>
              </a:rPr>
              <a:t>05 – Transportar criança menor de 10 anos de idade, que tenha 1,45m de altura, no banco dianteiro...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é infração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Gravíssima.</a:t>
            </a:r>
            <a:endParaRPr kumimoji="0" lang="pt-BR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é infração grave.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é infração gravíssima x3.</a:t>
            </a:r>
            <a:endParaRPr lang="pt-BR" sz="24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não é infração de trânsito.</a:t>
            </a:r>
            <a:endParaRPr lang="pt-BR" sz="24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C93C8E61-DBBB-4D53-9261-FFB24B861D06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596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25724" y="1062114"/>
            <a:ext cx="8712968" cy="37620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600" b="1" dirty="0">
                <a:latin typeface="Calibri" pitchFamily="34" charset="0"/>
                <a:cs typeface="Calibri" pitchFamily="34" charset="0"/>
              </a:rPr>
              <a:t>06 – A faixa de trânsito destinada a se fazer ultrapassagem e circular em maior velocidade é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1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 da direita.</a:t>
            </a:r>
            <a:endParaRPr kumimoji="0" lang="pt-BR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 da esquerda.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qualquer uma.</a:t>
            </a:r>
            <a:endParaRPr lang="pt-BR" sz="24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aquela sinalizada com Marca Longitudinal contínua.</a:t>
            </a:r>
            <a:endParaRPr lang="pt-BR" sz="24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71D2D99A-E84A-7B2E-6CCC-D657768DA963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117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214282" y="1059582"/>
            <a:ext cx="8429684" cy="353834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600" b="1" dirty="0">
                <a:latin typeface="Calibri" pitchFamily="34" charset="0"/>
                <a:cs typeface="Calibri" pitchFamily="34" charset="0"/>
              </a:rPr>
              <a:t>07 – As vias abertas à circulação, de acordo com sua utilização, classificam-se em ...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1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Públicas e privadas.</a:t>
            </a:r>
            <a:endParaRPr kumimoji="0" lang="pt-BR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Urbanas e Rurais.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Abertas e restritas.</a:t>
            </a:r>
            <a:endParaRPr lang="pt-BR" sz="24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Todas as alternativas estão corretas.</a:t>
            </a:r>
            <a:endParaRPr lang="pt-BR" sz="24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A41055E0-B35E-2617-922A-22E500494025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733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79512" y="1121635"/>
            <a:ext cx="8429684" cy="353834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600" b="1" dirty="0">
                <a:latin typeface="Calibri" pitchFamily="34" charset="0"/>
                <a:cs typeface="Calibri" pitchFamily="34" charset="0"/>
              </a:rPr>
              <a:t>08 – O pedestre, ao cruzar a pista onde não houver faixa própria, deverá: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1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Atravessar em sentido contrário ao eixo da via.</a:t>
            </a:r>
            <a:endParaRPr kumimoji="0" lang="pt-BR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Atravessar em sentido perpendicular ao eixo da via.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Atravessar em sentido diagonal ao eixo da via.</a:t>
            </a:r>
            <a:endParaRPr lang="pt-BR" sz="24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Atravessar em sentido paralelo ao eixo da via.</a:t>
            </a:r>
            <a:endParaRPr lang="pt-BR" sz="24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D5A01D99-FD2D-F03F-A240-FCE82F71EE88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89993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214282" y="1059582"/>
            <a:ext cx="8678198" cy="353834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pt-BR" sz="2600" b="1" dirty="0">
                <a:latin typeface="Calibri" pitchFamily="34" charset="0"/>
                <a:cs typeface="Calibri" pitchFamily="34" charset="0"/>
              </a:rPr>
              <a:t>09 – Não havendo sinalização regulamentadora, a velocidade mínima nas vias Coletoras é de:</a:t>
            </a:r>
          </a:p>
          <a:p>
            <a:pPr marL="514350" lvl="0" indent="-514350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pt-BR" sz="1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61950" lvl="0" indent="-36195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30 km/h.</a:t>
            </a:r>
            <a:endParaRPr kumimoji="0" lang="pt-BR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20 km/h.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15 km/h.</a:t>
            </a:r>
            <a:endParaRPr lang="pt-BR" sz="2400" dirty="0">
              <a:latin typeface="Calibri" pitchFamily="34" charset="0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400" dirty="0">
                <a:latin typeface="Calibri" pitchFamily="34" charset="0"/>
                <a:cs typeface="Calibri" pitchFamily="34" charset="0"/>
              </a:rPr>
              <a:t>40 km/h.</a:t>
            </a:r>
            <a:endParaRPr lang="pt-BR" sz="24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92575701-DA9E-C61C-84B7-DF7B0C51A2EB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990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Espaço Reservado para Conteúdo 14"/>
          <p:cNvSpPr txBox="1">
            <a:spLocks/>
          </p:cNvSpPr>
          <p:nvPr/>
        </p:nvSpPr>
        <p:spPr>
          <a:xfrm>
            <a:off x="133600" y="1049627"/>
            <a:ext cx="8830888" cy="390709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algn="just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400" b="1" dirty="0">
                <a:latin typeface="Calibri" pitchFamily="34" charset="0"/>
                <a:cs typeface="Calibri" pitchFamily="34" charset="0"/>
              </a:rPr>
              <a:t>10 – Ao realizar conversão à esquerda, o condutor deverá:</a:t>
            </a:r>
          </a:p>
          <a:p>
            <a:pPr marL="361950" lvl="0" indent="-361950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a)</a:t>
            </a: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aproximar-se da direita da via quando a via for de sentido duplo.</a:t>
            </a:r>
            <a:endParaRPr kumimoji="0" lang="pt-BR" sz="2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268288" lvl="0" indent="-268288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aproximar-se do eixo da via quando a via for de sentido único.</a:t>
            </a:r>
          </a:p>
          <a:p>
            <a:pPr marL="268288" lvl="0" indent="-268288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pt-BR" sz="2200" b="1" dirty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pt-BR" sz="2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Aproximar-se do eixo da via, independentemente do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sentido do fluxo.</a:t>
            </a:r>
            <a:endParaRPr lang="pt-BR" sz="2200" dirty="0">
              <a:latin typeface="Calibri" pitchFamily="34" charset="0"/>
            </a:endParaRPr>
          </a:p>
          <a:p>
            <a:pPr marL="268288" indent="-268288">
              <a:lnSpc>
                <a:spcPts val="2500"/>
              </a:lnSpc>
              <a:spcAft>
                <a:spcPts val="1800"/>
              </a:spcAft>
              <a:buClr>
                <a:schemeClr val="accent1"/>
              </a:buClr>
              <a:buSzPct val="70000"/>
            </a:pPr>
            <a:r>
              <a:rPr lang="pt-BR" sz="2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d) </a:t>
            </a:r>
            <a:r>
              <a:rPr lang="pt-BR" sz="2200" dirty="0">
                <a:latin typeface="Calibri" pitchFamily="34" charset="0"/>
                <a:cs typeface="Calibri" pitchFamily="34" charset="0"/>
              </a:rPr>
              <a:t>Aproximar-se do eixo da via quando em via de sentido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duplo ou do bordo esquerdo quando os fluxos forem de </a:t>
            </a:r>
            <a:br>
              <a:rPr lang="pt-BR" sz="2200" dirty="0">
                <a:latin typeface="Calibri" pitchFamily="34" charset="0"/>
                <a:cs typeface="Calibri" pitchFamily="34" charset="0"/>
              </a:rPr>
            </a:br>
            <a:r>
              <a:rPr lang="pt-BR" sz="2200" dirty="0">
                <a:latin typeface="Calibri" pitchFamily="34" charset="0"/>
                <a:cs typeface="Calibri" pitchFamily="34" charset="0"/>
              </a:rPr>
              <a:t>sentido único.</a:t>
            </a:r>
            <a:endParaRPr lang="pt-BR" sz="2200" dirty="0">
              <a:latin typeface="Calibri" pitchFamily="34" charset="0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8" name="CaixaDeTexto 7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2E3240AB-6991-5706-AE08-86E959746FE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784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107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7" name="Google Shape;107;p16"/>
          <p:cNvSpPr txBox="1"/>
          <p:nvPr/>
        </p:nvSpPr>
        <p:spPr>
          <a:xfrm>
            <a:off x="107072" y="987573"/>
            <a:ext cx="8912867" cy="3969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 – Em uma via de 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Trânsito Rápido, </a:t>
            </a: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 várias faixas de trânsito no mesmo sentido, o 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condutor </a:t>
            </a: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poderá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4350" marR="0" lvl="0" indent="-514350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5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Manter seu veículo na faixa da esquerda e em velocidade mais reduzida.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5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Fazer um retorno utilizando o acostamento.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71463" marR="0" lvl="0" indent="-271463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5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Entrar em uma rua lateral à esquerda ou à direita, desde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que se obedeça às regras de preferência.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71463" marR="0" lvl="0" indent="-271463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5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Ultrapassar outro veículo pela esquerda quando as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condições forem favoráveis.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54BD3B48-3F5D-F8AE-6BD0-BE5BBBD8150F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69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" name="Picture 113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3" name="Google Shape;113;p17"/>
          <p:cNvSpPr txBox="1"/>
          <p:nvPr/>
        </p:nvSpPr>
        <p:spPr>
          <a:xfrm>
            <a:off x="107504" y="987573"/>
            <a:ext cx="8894222" cy="3969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12 – Os passageiros de motocicletas, motonetas e ciclomotores só poderão ser transportados: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4350" marR="0" lvl="0" indent="-514350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Fora da garupa ou do assento especial a eles destinado.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1463" marR="0" lvl="0" indent="-271463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 semirreboque especialmente projetado para este fim e devidamente homologado pelo órgão competente.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71463" marR="0" lvl="0" indent="-271463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 carro lateral acoplado ao veículo ou em assento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suplementar atrás do condutor.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71463" marR="0" lvl="0" indent="-271463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22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 criança menor de dez anos, entre o condutor e o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guidão, sobre o tanque de combustível.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FDD08E3C-9E72-6879-F29A-4D2137E04F14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658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Picture 11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9" name="Google Shape;119;p18"/>
          <p:cNvSpPr txBox="1"/>
          <p:nvPr/>
        </p:nvSpPr>
        <p:spPr>
          <a:xfrm>
            <a:off x="120519" y="1131590"/>
            <a:ext cx="8912867" cy="3744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13 – Verificar se o espaço é suficiente, sinalizar com antecedência e retornar à posição anterior, são procedimentos para executar uma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514350" marR="0" lvl="0" indent="-51435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Frenagem brusca.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Ultrapassagem de outro veículo em movimento.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lvl="0" indent="-360363">
              <a:lnSpc>
                <a:spcPct val="150000"/>
              </a:lnSpc>
              <a:spcBef>
                <a:spcPts val="600"/>
              </a:spcBef>
              <a:buSzPts val="2400"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dirty="0">
                <a:latin typeface="Calibri" panose="020F0502020204030204" pitchFamily="34" charset="0"/>
                <a:cs typeface="Calibri" panose="020F0502020204030204" pitchFamily="34" charset="0"/>
              </a:rPr>
              <a:t>Entrada em via arterial.</a:t>
            </a:r>
          </a:p>
          <a:p>
            <a:pPr marL="360363" lvl="0" indent="-360363">
              <a:lnSpc>
                <a:spcPct val="150000"/>
              </a:lnSpc>
              <a:spcBef>
                <a:spcPts val="600"/>
              </a:spcBef>
              <a:buSzPts val="2400"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Passagem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outro veículo em movimento.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7A480A44-E92F-D4D1-EE8D-8DABF207A56C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7107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125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5" name="Google Shape;125;p19"/>
          <p:cNvSpPr txBox="1"/>
          <p:nvPr/>
        </p:nvSpPr>
        <p:spPr>
          <a:xfrm>
            <a:off x="133600" y="1027915"/>
            <a:ext cx="8925883" cy="39022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17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14 – Nas vias urbanas, os ciclistas devem circular: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5113" marR="0" lvl="0" indent="-265113" rtl="0">
              <a:spcBef>
                <a:spcPts val="600"/>
              </a:spcBef>
              <a:spcAft>
                <a:spcPts val="17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Pela esquerda da via, junto ao meio fio, em sentido contrário aos demais veículos.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5113" marR="0" lvl="0" indent="-265113" rtl="0">
              <a:spcBef>
                <a:spcPts val="600"/>
              </a:spcBef>
              <a:spcAft>
                <a:spcPts val="17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Pela direita da via, junto ao meio-fio, em sentido contrário aos demais veículos.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5113" marR="0" lvl="0" indent="-265113" rtl="0">
              <a:spcBef>
                <a:spcPts val="600"/>
              </a:spcBef>
              <a:spcAft>
                <a:spcPts val="17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Pelo centro da pista de rolamento.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5113" lvl="0" indent="-265113">
              <a:spcBef>
                <a:spcPts val="600"/>
              </a:spcBef>
              <a:spcAft>
                <a:spcPts val="1700"/>
              </a:spcAft>
              <a:buSzPts val="2400"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Pela direita da via, junto ao meio-fio no mesmo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sentido</a:t>
            </a:r>
            <a:b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dos demais veículos.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B2F62C5D-2A35-6875-884C-5E852016ABDB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7139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Picture 170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0" name="Google Shape;170;p26"/>
          <p:cNvSpPr txBox="1"/>
          <p:nvPr/>
        </p:nvSpPr>
        <p:spPr>
          <a:xfrm>
            <a:off x="120519" y="1131590"/>
            <a:ext cx="8843969" cy="367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15 – Ao regular a velocidade, o condutor deverá observar constantemente: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5113" marR="0" lvl="0" indent="-265113" rtl="0"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 condição física da via, do veículo e da carga, as condições meteorológicas e a intensidade do trânsito.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rtl="0"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s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inalização, somente.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60363" marR="0" lvl="0" indent="-360363" rtl="0"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Somente a intensidade do trânsito.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60363" marR="0" lvl="0" indent="-360363" rtl="0"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Obedecer somente aos limites de velocidade.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F4B1A8BE-2BA3-DBF3-7130-C2961FB35E32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277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icture 182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2" name="Google Shape;182;p28"/>
          <p:cNvSpPr txBox="1"/>
          <p:nvPr/>
        </p:nvSpPr>
        <p:spPr>
          <a:xfrm>
            <a:off x="119571" y="1131590"/>
            <a:ext cx="8913816" cy="37353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16 – O pedestre tem preferência sobre o veículo quando: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5113" marR="0" lvl="0" indent="-265113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Tiver iniciado a travessia, mesmo que inexista a sinalização para o mesmo.</a:t>
            </a:r>
            <a:endParaRPr sz="22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Somente quando for idoso.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Somente nas portas de escolas.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514350" marR="0" lvl="0" indent="-51435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 todas as situações.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44B42BE8-BF78-E555-26F6-7B2949CF92B2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3914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Picture 206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6" name="Google Shape;206;p32"/>
          <p:cNvSpPr txBox="1"/>
          <p:nvPr/>
        </p:nvSpPr>
        <p:spPr>
          <a:xfrm>
            <a:off x="120519" y="1059582"/>
            <a:ext cx="8920241" cy="3742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17 – Assinale a alternativa que complete as lacunas desta questão: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Os veículos de tração animal serão conduzidos pela _______ da pista junto à guia da calçada (meio-fio) ou _______, sempre que não houver faixa especial a eles destinada.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Esquerda; acostamento.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Direita; esquerda.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Direita; acostamento.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Direita; meio-fio.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49FB3D34-A9FD-D545-7E3A-3F476E3B5DE8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556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Picture 218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18" name="Google Shape;218;p34"/>
          <p:cNvSpPr txBox="1"/>
          <p:nvPr/>
        </p:nvSpPr>
        <p:spPr>
          <a:xfrm>
            <a:off x="120519" y="1062114"/>
            <a:ext cx="8920241" cy="381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18 – Os ciclomotores devem ser conduzidos pela direita da pista de rolamento, preferencialmente no _______ da faixa mais à direita ou no bordo direito da pista, sempre que não houver _______ ou faixa própria a eles destinada.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Acostamento; circulação.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0363" marR="0" lvl="0" indent="-360363" algn="l" rtl="0">
              <a:spcBef>
                <a:spcPts val="600"/>
              </a:spcBef>
              <a:spcAft>
                <a:spcPts val="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Trânsito; bordo.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60363" marR="0" lvl="0" indent="-360363" algn="l" rtl="0">
              <a:spcBef>
                <a:spcPts val="600"/>
              </a:spcBef>
              <a:spcAft>
                <a:spcPts val="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Centro; acostamento.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60363" marR="0" lvl="0" indent="-360363" algn="l" rtl="0">
              <a:spcBef>
                <a:spcPts val="600"/>
              </a:spcBef>
              <a:spcAft>
                <a:spcPts val="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Bordo; pista de rolamento.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1C54D87D-6C03-EC00-62C1-403D3481627D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688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Picture 262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62" name="Google Shape;262;p41"/>
          <p:cNvSpPr txBox="1"/>
          <p:nvPr/>
        </p:nvSpPr>
        <p:spPr>
          <a:xfrm>
            <a:off x="120519" y="1131590"/>
            <a:ext cx="8920241" cy="3750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19 – Segundo o Código de Trânsito Brasileiro, as vias urbanas classificam-se em: </a:t>
            </a: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Via Rápida, Preferencial, Secundária e Via Lenta.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Preferencial, Plana, Trânsito Lento e Secundária.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rânsito Rápido, Arterial, Coletora e Local.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Expressa, Preferencial, Secundária e Residencial.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1EFEAF5A-C3DD-41D1-412C-FBAC65DAB3B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643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" name="Picture 280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80" name="Google Shape;280;p44"/>
          <p:cNvSpPr txBox="1"/>
          <p:nvPr/>
        </p:nvSpPr>
        <p:spPr>
          <a:xfrm>
            <a:off x="114877" y="1062114"/>
            <a:ext cx="8918509" cy="381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20 – Ao se aproximar de qualquer tipo de cruzamento, sinalizado ou não, o condutor deve: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2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Ter domínio do veículo e parar sempre.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 prudente e reduzir a velocidade.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Ter segurança e acelerar rapidamente.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60363" marR="0" lvl="0" indent="-360363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Parar obrigatoriamente.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1AE6581A-5F1C-085D-8D86-775BE9033E4B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1933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" name="Picture 511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11" name="Google Shape;511;p79"/>
          <p:cNvSpPr txBox="1"/>
          <p:nvPr/>
        </p:nvSpPr>
        <p:spPr>
          <a:xfrm>
            <a:off x="120519" y="1131590"/>
            <a:ext cx="8920241" cy="3750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21 – A faixa destinada para se fazer ultrapassagem e circular em maior velocidade é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...</a:t>
            </a:r>
            <a:endParaRPr lang="pt-BR"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sinalizada com linhas amarelas.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d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 centro.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que estiver mais livre.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d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esquerda.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95E25336-4452-7314-1130-EF77877F5A25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197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4" name="Picture 523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23" name="Google Shape;523;p81"/>
          <p:cNvSpPr txBox="1"/>
          <p:nvPr/>
        </p:nvSpPr>
        <p:spPr>
          <a:xfrm>
            <a:off x="120519" y="1062114"/>
            <a:ext cx="8912867" cy="381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22 – É dever do condutor de Transporte Coletivo de passageiros: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Parar para embarque nos locais estabelecidos.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Parar para embarque em qualquer local.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Cumprimentar os passageiros.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Aumentar a velocidade quando em atraso.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6962A26C-73B1-1C5A-6B73-9731ADBC31D4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0131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0" name="Picture 529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29" name="Google Shape;529;p82"/>
          <p:cNvSpPr txBox="1"/>
          <p:nvPr/>
        </p:nvSpPr>
        <p:spPr>
          <a:xfrm>
            <a:off x="120519" y="1131590"/>
            <a:ext cx="8920241" cy="3750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23 – Quando o semáforo está 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 luz verde, </a:t>
            </a: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aberto para o seu veículo, e um pedestre atravessa na sua frente, você deve ...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dar-lhe uma bronca.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descer do veículo e o ajudar na travessia.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buzinar para apressá-lo.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aguardar que ele conclua a travessia.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DF5425A2-9938-B8E8-A45B-F2CAF897D141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5103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6" name="Picture 535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35" name="Google Shape;535;p83"/>
          <p:cNvSpPr txBox="1"/>
          <p:nvPr/>
        </p:nvSpPr>
        <p:spPr>
          <a:xfrm>
            <a:off x="120519" y="1203598"/>
            <a:ext cx="8912867" cy="3670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24 – É dever de todo condutor de veículo:</a:t>
            </a: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Dar passagem pela esquerda, quando solicitado.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Buzinar ao cruzar uma faixa de pedestres.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Obedecer somente a sinalização de placas e ao sinal luminoso.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Circular somente pela faixa da direita.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6732059D-24A0-D813-952E-8F13C9C1CC45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0814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Picture 541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41" name="Google Shape;541;p84"/>
          <p:cNvSpPr txBox="1"/>
          <p:nvPr/>
        </p:nvSpPr>
        <p:spPr>
          <a:xfrm>
            <a:off x="120519" y="1059582"/>
            <a:ext cx="8920241" cy="3750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25 – Quando houver um pedestre atravessando a via transversal em que o veículo for entrar, o condutor deve ...</a:t>
            </a:r>
          </a:p>
          <a:p>
            <a:pPr marL="268288" marR="0" lvl="0" indent="-268288" algn="l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entrar com velocidade reduzida, pois o pedestre deve aguardar a sua manobra.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aguardar a travessia do pedestre para depois realizar a conversão.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desistir de entrar para este lado.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ts val="2600"/>
              </a:lnSpc>
              <a:spcBef>
                <a:spcPts val="60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sinalizar a sua intenção e entrar antes do pedestre.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C1969F38-7357-F25A-C909-DBB79344A66C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0304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6" name="Picture 565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65" name="Google Shape;565;p88"/>
          <p:cNvSpPr txBox="1"/>
          <p:nvPr/>
        </p:nvSpPr>
        <p:spPr>
          <a:xfrm>
            <a:off x="120519" y="1131590"/>
            <a:ext cx="8699953" cy="3678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26 – 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Transitando por </a:t>
            </a: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fluxos que se cruzam, o veículo que vier 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pela</a:t>
            </a: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direita do outro terá preferência de passagem quando</a:t>
            </a:r>
            <a:r>
              <a:rPr lang="pt-BR" sz="24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...</a:t>
            </a:r>
            <a:endParaRPr lang="pt-BR"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transportando passageiros.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transportando cargas.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transitando em avenidas.</a:t>
            </a:r>
            <a:endParaRPr sz="2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transitando em local não sinalizado. 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5" name="CaixaDeTexto 4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1AC29E2F-ABEE-B291-3371-B84DACD1087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214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" name="Picture 715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15" name="Google Shape;715;p113"/>
          <p:cNvSpPr txBox="1"/>
          <p:nvPr/>
        </p:nvSpPr>
        <p:spPr>
          <a:xfrm>
            <a:off x="120519" y="1131590"/>
            <a:ext cx="8920241" cy="3678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27 – O pedestre não tem preferência para atravessar a via quando ...</a:t>
            </a: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se tratar de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pessoa com deficiência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se tratar de criança ou idoso.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8288" marR="0" lvl="0" indent="-268288" algn="l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mesmo na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faixa própria a ele destinada o semáforo</a:t>
            </a:r>
            <a:b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veicular estiver com a luz verde acesa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8288" marR="0" lvl="0" indent="-268288" algn="l" rtl="0">
              <a:lnSpc>
                <a:spcPts val="2600"/>
              </a:lnSpc>
              <a:spcBef>
                <a:spcPts val="600"/>
              </a:spcBef>
              <a:spcAft>
                <a:spcPts val="18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nas faixas de segurança em locais desprovidos de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sinalização semafórica.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4" name="CaixaDeTexto 3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31440C78-C025-4ADD-DABA-F32AF705CBB6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6927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4" name="Picture 1443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43" name="Google Shape;1443;p234"/>
          <p:cNvSpPr txBox="1"/>
          <p:nvPr/>
        </p:nvSpPr>
        <p:spPr>
          <a:xfrm>
            <a:off x="92625" y="984397"/>
            <a:ext cx="8913867" cy="3972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ts val="2600"/>
              </a:lnSpc>
              <a:spcAft>
                <a:spcPts val="180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pt-BR" sz="22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28 – Nos trechos onde houver sinalização permitindo a ultrapassagem, como se deve proceder para ultrapassar outro veículo com segurança?</a:t>
            </a:r>
            <a:endParaRPr sz="22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ts val="2600"/>
              </a:lnSpc>
              <a:spcAft>
                <a:spcPts val="18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BR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Sempre dar um toque na b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uzina alertando o veículo a ser ultrapassado.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5113" lvl="0" indent="-265113">
              <a:lnSpc>
                <a:spcPts val="2600"/>
              </a:lnSpc>
              <a:spcAft>
                <a:spcPts val="1800"/>
              </a:spcAft>
              <a:buClr>
                <a:srgbClr val="000000"/>
              </a:buClr>
              <a:buSzPts val="1800"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 </a:t>
            </a:r>
            <a: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Mudar para a faixa da esquerda e, ao visualizar pelo</a:t>
            </a:r>
            <a:b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</a:br>
            <a: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retrovisor direito o veículo ultrapassado, retornar à faixa de origem.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8288" marR="0" lvl="0" indent="-268288" algn="l" rtl="0">
              <a:lnSpc>
                <a:spcPts val="2600"/>
              </a:lnSpc>
              <a:spcAft>
                <a:spcPts val="180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Só ultrapassar se a faixa no sentido contrário ao fluxo</a:t>
            </a:r>
            <a:b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estiver totalmente livre.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65113" lvl="0" indent="-265113">
              <a:lnSpc>
                <a:spcPts val="2600"/>
              </a:lnSpc>
              <a:spcAft>
                <a:spcPts val="1800"/>
              </a:spcAft>
              <a:buClr>
                <a:srgbClr val="000000"/>
              </a:buClr>
              <a:buSzPts val="1800"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 </a:t>
            </a:r>
            <a: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Conservar distância lateral mínima de 50 centímetros</a:t>
            </a:r>
            <a:b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</a:br>
            <a:r>
              <a:rPr lang="pt-BR" sz="2200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do veículo a ser ultrapassado.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31AB0A59-98DD-C3C1-BFA1-2462B7211960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21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8" name="Picture 1497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97" name="Google Shape;1497;p243"/>
          <p:cNvSpPr txBox="1"/>
          <p:nvPr/>
        </p:nvSpPr>
        <p:spPr>
          <a:xfrm>
            <a:off x="212380" y="1131590"/>
            <a:ext cx="8771961" cy="3742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4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29 – Onde não houver sinalização regulamentadora, a velocidade máxima nas vias Arteriais será de: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70 Km/h.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b)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40 Km/h.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60 Km/h.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pt-BR" sz="2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d)</a:t>
            </a:r>
            <a:r>
              <a:rPr lang="pt-BR" sz="2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80 Km/h.</a:t>
            </a: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66968462-C072-2D62-D3AB-DAA241768239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7955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4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" name="Picture 1637" descr="BASE - Instru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37" name="Google Shape;1637;p266"/>
          <p:cNvSpPr txBox="1"/>
          <p:nvPr/>
        </p:nvSpPr>
        <p:spPr>
          <a:xfrm>
            <a:off x="115909" y="1131590"/>
            <a:ext cx="8924852" cy="3750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pt-BR" sz="2400" b="1" dirty="0">
                <a:latin typeface="Calibri" panose="020F0502020204030204" pitchFamily="34" charset="0"/>
              </a:rPr>
              <a:t>30 - À noite, ao cruzar com outro veículo ou ao segui-lo, o condutor deverá:</a:t>
            </a:r>
          </a:p>
          <a:p>
            <a:pPr lvl="0"/>
            <a:endParaRPr lang="pt-BR" sz="2000" dirty="0"/>
          </a:p>
          <a:p>
            <a:pPr marL="265113" lvl="0" indent="-265113">
              <a:lnSpc>
                <a:spcPct val="150000"/>
              </a:lnSpc>
            </a:pPr>
            <a:r>
              <a:rPr lang="pt-BR" sz="2200" b="1" dirty="0">
                <a:solidFill>
                  <a:srgbClr val="FF0000"/>
                </a:solidFill>
                <a:latin typeface="Calibri" panose="020F0502020204030204" pitchFamily="34" charset="0"/>
              </a:rPr>
              <a:t>a) </a:t>
            </a:r>
            <a:r>
              <a:rPr lang="pt-BR" sz="2200" dirty="0">
                <a:solidFill>
                  <a:schemeClr val="tx1"/>
                </a:solidFill>
                <a:latin typeface="Calibri" panose="020F0502020204030204" pitchFamily="34" charset="0"/>
              </a:rPr>
              <a:t>Ligar o pisca alerta.</a:t>
            </a:r>
          </a:p>
          <a:p>
            <a:pPr marL="265113" lvl="0" indent="-265113">
              <a:lnSpc>
                <a:spcPct val="150000"/>
              </a:lnSpc>
            </a:pPr>
            <a:r>
              <a:rPr lang="pt-BR" sz="2200" b="1" dirty="0">
                <a:solidFill>
                  <a:srgbClr val="FF0000"/>
                </a:solidFill>
                <a:latin typeface="Calibri" panose="020F0502020204030204" pitchFamily="34" charset="0"/>
              </a:rPr>
              <a:t>b) </a:t>
            </a:r>
            <a:r>
              <a:rPr lang="pt-BR" sz="2200" dirty="0">
                <a:solidFill>
                  <a:schemeClr val="tx1"/>
                </a:solidFill>
                <a:latin typeface="Calibri" panose="020F0502020204030204" pitchFamily="34" charset="0"/>
              </a:rPr>
              <a:t>Usar luz baixa.</a:t>
            </a:r>
          </a:p>
          <a:p>
            <a:pPr marL="265113" lvl="0" indent="-265113">
              <a:lnSpc>
                <a:spcPct val="150000"/>
              </a:lnSpc>
            </a:pPr>
            <a:r>
              <a:rPr lang="pt-BR" sz="2200" b="1" dirty="0">
                <a:solidFill>
                  <a:srgbClr val="FF0000"/>
                </a:solidFill>
                <a:latin typeface="Calibri" panose="020F0502020204030204" pitchFamily="34" charset="0"/>
              </a:rPr>
              <a:t>c) </a:t>
            </a:r>
            <a:r>
              <a:rPr lang="pt-BR" sz="2200" dirty="0">
                <a:solidFill>
                  <a:schemeClr val="tx1"/>
                </a:solidFill>
                <a:latin typeface="Calibri" panose="020F0502020204030204" pitchFamily="34" charset="0"/>
              </a:rPr>
              <a:t>Usar luz alta.</a:t>
            </a:r>
          </a:p>
          <a:p>
            <a:pPr marL="265113" lvl="0" indent="-265113">
              <a:lnSpc>
                <a:spcPct val="150000"/>
              </a:lnSpc>
            </a:pPr>
            <a:r>
              <a:rPr lang="pt-BR" sz="2200" b="1" dirty="0">
                <a:solidFill>
                  <a:srgbClr val="FF0000"/>
                </a:solidFill>
                <a:latin typeface="Calibri" panose="020F0502020204030204" pitchFamily="34" charset="0"/>
              </a:rPr>
              <a:t>d) </a:t>
            </a:r>
            <a:r>
              <a:rPr lang="pt-BR" sz="2200" dirty="0">
                <a:latin typeface="Calibri" panose="020F0502020204030204" pitchFamily="34" charset="0"/>
              </a:rPr>
              <a:t>Manter acesas apenas as luzes de posição</a:t>
            </a:r>
            <a:r>
              <a:rPr lang="pt-BR" sz="2200" dirty="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  <a:endParaRPr sz="2200" i="0" u="none" strike="noStrike" cap="none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/>
          <a:stretch/>
        </p:blipFill>
        <p:spPr>
          <a:xfrm>
            <a:off x="-3854" y="555526"/>
            <a:ext cx="3639750" cy="484816"/>
          </a:xfrm>
          <a:prstGeom prst="rect">
            <a:avLst/>
          </a:prstGeom>
        </p:spPr>
      </p:pic>
      <p:sp>
        <p:nvSpPr>
          <p:cNvPr id="6" name="CaixaDeTexto 5"/>
          <p:cNvSpPr txBox="1"/>
          <p:nvPr/>
        </p:nvSpPr>
        <p:spPr>
          <a:xfrm>
            <a:off x="214282" y="577298"/>
            <a:ext cx="34216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QUESTÕES COMENTADAS</a:t>
            </a:r>
          </a:p>
        </p:txBody>
      </p:sp>
      <p:sp>
        <p:nvSpPr>
          <p:cNvPr id="2" name="Google Shape;1933;g259d0348fd0_0_466">
            <a:extLst>
              <a:ext uri="{FF2B5EF4-FFF2-40B4-BE49-F238E27FC236}">
                <a16:creationId xmlns:a16="http://schemas.microsoft.com/office/drawing/2014/main" id="{898AEAC9-00FE-CA91-9F28-94C43AEFCAC6}"/>
              </a:ext>
            </a:extLst>
          </p:cNvPr>
          <p:cNvSpPr/>
          <p:nvPr/>
        </p:nvSpPr>
        <p:spPr>
          <a:xfrm>
            <a:off x="6947728" y="3331323"/>
            <a:ext cx="2178300" cy="1625400"/>
          </a:xfrm>
          <a:prstGeom prst="rect">
            <a:avLst/>
          </a:prstGeom>
          <a:solidFill>
            <a:srgbClr val="D8D8D8"/>
          </a:solidFill>
          <a:ln w="9525" cap="flat" cmpd="sng">
            <a:solidFill>
              <a:srgbClr val="D8D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accent5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1679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6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1">
            <a:lumMod val="85000"/>
            <a:lumOff val="15000"/>
          </a:schemeClr>
        </a:solidFill>
        <a:ln w="19050">
          <a:noFill/>
        </a:ln>
      </a:spPr>
      <a:bodyPr rtlCol="0" anchor="ctr"/>
      <a:lstStyle>
        <a:defPPr algn="ctr">
          <a:defRPr sz="2400" i="1" dirty="0">
            <a:solidFill>
              <a:srgbClr val="FF0000"/>
            </a:solidFill>
            <a:latin typeface="Calibri" pitchFamily="34" charset="0"/>
            <a:cs typeface="Calibri" pitchFamily="34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14718</TotalTime>
  <Words>5624</Words>
  <Application>Microsoft Office PowerPoint</Application>
  <PresentationFormat>Apresentação na tela (16:9)</PresentationFormat>
  <Paragraphs>742</Paragraphs>
  <Slides>118</Slides>
  <Notes>118</Notes>
  <HiddenSlides>0</HiddenSlides>
  <MMClips>28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118</vt:i4>
      </vt:variant>
    </vt:vector>
  </HeadingPairs>
  <TitlesOfParts>
    <vt:vector size="122" baseType="lpstr">
      <vt:lpstr>Arial</vt:lpstr>
      <vt:lpstr>Calibri</vt:lpstr>
      <vt:lpstr>Wingdings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>AERaça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SalaDeAula</dc:creator>
  <cp:lastModifiedBy>Ronaldo Rodrigues Cardoso</cp:lastModifiedBy>
  <cp:revision>1996</cp:revision>
  <dcterms:created xsi:type="dcterms:W3CDTF">2012-09-21T18:40:16Z</dcterms:created>
  <dcterms:modified xsi:type="dcterms:W3CDTF">2025-04-01T18:57:53Z</dcterms:modified>
</cp:coreProperties>
</file>