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0"/>
    <p:restoredTop sz="94715"/>
  </p:normalViewPr>
  <p:slideViewPr>
    <p:cSldViewPr snapToGrid="0" snapToObjects="1">
      <p:cViewPr varScale="1">
        <p:scale>
          <a:sx n="87" d="100"/>
          <a:sy n="87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Proposta de relacionamento </a:t>
            </a:r>
            <a:r>
              <a:rPr lang="en-US" dirty="0" smtClean="0"/>
              <a:t>à </a:t>
            </a:r>
            <a:r>
              <a:rPr lang="en-US" dirty="0" smtClean="0"/>
              <a:t>"Nome da </a:t>
            </a:r>
            <a:r>
              <a:rPr lang="en-US" dirty="0" err="1" smtClean="0"/>
              <a:t>Empresa</a:t>
            </a:r>
            <a:r>
              <a:rPr lang="en-US" dirty="0" smtClean="0"/>
              <a:t>"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9214" y="4777379"/>
            <a:ext cx="8835532" cy="11262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err="1" smtClean="0"/>
              <a:t>Ol</a:t>
            </a:r>
            <a:r>
              <a:rPr lang="en-US" dirty="0" smtClean="0"/>
              <a:t>á </a:t>
            </a:r>
            <a:r>
              <a:rPr lang="en-US" dirty="0" err="1" smtClean="0"/>
              <a:t>representantes</a:t>
            </a:r>
            <a:r>
              <a:rPr lang="en-US" dirty="0" smtClean="0"/>
              <a:t> do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smtClean="0"/>
              <a:t>"Nome da </a:t>
            </a:r>
            <a:r>
              <a:rPr lang="en-US" dirty="0" err="1" smtClean="0"/>
              <a:t>Empresa</a:t>
            </a:r>
            <a:r>
              <a:rPr lang="en-US" dirty="0" smtClean="0"/>
              <a:t>". </a:t>
            </a:r>
            <a:r>
              <a:rPr lang="pt-BR" dirty="0" smtClean="0"/>
              <a:t>É </a:t>
            </a:r>
            <a:r>
              <a:rPr lang="pt-BR" dirty="0"/>
              <a:t>uma satisfação enorme apresentar a presente proposta para Vossas Senhorias, de modo que estamos certos que possuímos o produto perfeito para desenvolvimento, planejamento e fusão sustentável das empresas </a:t>
            </a:r>
            <a:r>
              <a:rPr lang="pt-BR" dirty="0" smtClean="0"/>
              <a:t>envolvidas.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270" y="228627"/>
            <a:ext cx="3531476" cy="21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Vamos juntos?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755601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	Entendemos que </a:t>
            </a:r>
            <a:r>
              <a:rPr lang="pt-BR" dirty="0" smtClean="0"/>
              <a:t>Empresários de sucesso buscam </a:t>
            </a:r>
            <a:r>
              <a:rPr lang="pt-BR" dirty="0" smtClean="0"/>
              <a:t>estratégias para levar o seu negócio a um nível superior, de modo que temos o interesse em iniciar um relacionamento entre o grupo empresarial </a:t>
            </a:r>
            <a:r>
              <a:rPr lang="pt-BR" dirty="0" smtClean="0"/>
              <a:t>"Nome da Empresa" </a:t>
            </a:r>
            <a:r>
              <a:rPr lang="pt-BR" dirty="0" smtClean="0"/>
              <a:t>e essa Firma de Advogados. </a:t>
            </a:r>
          </a:p>
          <a:p>
            <a:pPr marL="0" indent="0" algn="just">
              <a:buNone/>
            </a:pPr>
            <a:r>
              <a:rPr lang="pt-BR" dirty="0" smtClean="0"/>
              <a:t>	Começar um empreendimento de forma estruturada amplia as possibilidade de estabelecimento e crescimento no mercado. O seu negócio merece um corpo jurídico de alto nível e nós podemos proporcionar profissionais de qualidade para o suporte necessário. </a:t>
            </a:r>
          </a:p>
          <a:p>
            <a:pPr marL="0" indent="0" algn="just">
              <a:buNone/>
            </a:pPr>
            <a:r>
              <a:rPr lang="pt-BR" dirty="0" smtClean="0"/>
              <a:t>	Nos fará muito feliz, contribuir com o futuro e sucesso do grupo empresarial. </a:t>
            </a:r>
          </a:p>
          <a:p>
            <a:pPr marL="0" indent="0" algn="just">
              <a:buNone/>
            </a:pPr>
            <a:r>
              <a:rPr lang="pt-BR" dirty="0" smtClean="0"/>
              <a:t>	Cordialmente,</a:t>
            </a:r>
          </a:p>
          <a:p>
            <a:pPr marL="0" indent="0" algn="just">
              <a:buNone/>
            </a:pPr>
            <a:r>
              <a:rPr lang="pt-BR" dirty="0" smtClean="0"/>
              <a:t>	Equipe Euro, Araújo, Soares, Lima &amp; Guimarães.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83" y="5609830"/>
            <a:ext cx="765694" cy="7656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21510" y="6347246"/>
            <a:ext cx="36936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100" dirty="0"/>
              <a:t>Vencedores do </a:t>
            </a:r>
            <a:r>
              <a:rPr lang="pt-BR" sz="1100" dirty="0" err="1" smtClean="0"/>
              <a:t>Pr</a:t>
            </a:r>
            <a:r>
              <a:rPr lang="en-US" sz="1100" dirty="0" err="1" smtClean="0"/>
              <a:t>ê</a:t>
            </a:r>
            <a:r>
              <a:rPr lang="pt-BR" sz="1100" dirty="0" smtClean="0"/>
              <a:t>mio </a:t>
            </a:r>
            <a:r>
              <a:rPr lang="pt-BR" sz="1100" dirty="0"/>
              <a:t>em </a:t>
            </a:r>
            <a:r>
              <a:rPr lang="pt-BR" sz="1100" dirty="0" smtClean="0"/>
              <a:t>Excelência Acadêmica </a:t>
            </a:r>
          </a:p>
          <a:p>
            <a:pPr algn="ctr"/>
            <a:r>
              <a:rPr lang="pt-BR" sz="1100" dirty="0" smtClean="0"/>
              <a:t>Jurídica </a:t>
            </a:r>
            <a:r>
              <a:rPr lang="pt-BR" sz="1100" dirty="0"/>
              <a:t>da Revista </a:t>
            </a:r>
            <a:r>
              <a:rPr lang="pt-BR" sz="1100" dirty="0" smtClean="0"/>
              <a:t>Brasília </a:t>
            </a:r>
            <a:r>
              <a:rPr lang="pt-BR" sz="1100" dirty="0"/>
              <a:t>Top </a:t>
            </a:r>
            <a:r>
              <a:rPr lang="pt-BR" sz="1100" dirty="0" smtClean="0"/>
              <a:t>Lawyer em 2017.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13163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Preliminarmente...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Desde já agradecemos a confiança ao compartilhar informações tão importantes para a logística da sua empresa, e, esperamos poder contribuir ainda mais para a expansão do seu empreendimento.</a:t>
            </a:r>
          </a:p>
          <a:p>
            <a:pPr algn="just"/>
            <a:r>
              <a:rPr lang="pt-BR" dirty="0"/>
              <a:t>Para o desenvolvimento integral dos trabalhos pertinentes às necessidades do grupo empresarial </a:t>
            </a:r>
            <a:r>
              <a:rPr lang="pt-BR" b="1" dirty="0" smtClean="0"/>
              <a:t>X</a:t>
            </a:r>
            <a:r>
              <a:rPr lang="pt-BR" dirty="0" smtClean="0"/>
              <a:t>, </a:t>
            </a:r>
            <a:r>
              <a:rPr lang="pt-BR" dirty="0"/>
              <a:t>segmentamos as fases do projeto em 04 (quatro) etapas, com o total de 18 (dezoito) meses, para a construção do projeto final da transformação e unificação do grupo empresarial.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Cronograma</a:t>
            </a:r>
            <a:r>
              <a:rPr lang="en-US" dirty="0" smtClean="0"/>
              <a:t> de </a:t>
            </a:r>
            <a:r>
              <a:rPr lang="en-US" dirty="0" err="1" smtClean="0"/>
              <a:t>implantação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77017"/>
              </p:ext>
            </p:extLst>
          </p:nvPr>
        </p:nvGraphicFramePr>
        <p:xfrm>
          <a:off x="2690649" y="1905000"/>
          <a:ext cx="8576440" cy="4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9781"/>
                <a:gridCol w="1340625"/>
                <a:gridCol w="5996034"/>
              </a:tblGrid>
              <a:tr h="2281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PERÍODO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OBJETO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11037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>
                          <a:solidFill>
                            <a:schemeClr val="bg1"/>
                          </a:solidFill>
                          <a:effectLst/>
                        </a:rPr>
                        <a:t>Etapa </a:t>
                      </a:r>
                      <a:r>
                        <a:rPr lang="pt-BR" sz="1000" u="sng" dirty="0" smtClean="0">
                          <a:solidFill>
                            <a:schemeClr val="bg1"/>
                          </a:solidFill>
                          <a:effectLst/>
                        </a:rPr>
                        <a:t>01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Estudo</a:t>
                      </a:r>
                      <a:r>
                        <a:rPr lang="pt-BR" sz="1000" u="sng" baseline="0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de viabilidade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02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meses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(60 horas)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Reuniões prévias, análise de documentação enviada por e-mail e análise de viabilidade da criação do grupo empresarial. Cruzamento das normas e regulações da CVM e Junta Comercial, com as demais normas de direito empresarial e regulatório</a:t>
                      </a:r>
                      <a:r>
                        <a:rPr lang="pt-BR" sz="1000" dirty="0" smtClean="0">
                          <a:effectLst/>
                        </a:rPr>
                        <a:t>. Analise de risco.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88297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000" u="sng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 smtClean="0">
                          <a:effectLst/>
                        </a:rPr>
                        <a:t>Etapa 02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Estrutura</a:t>
                      </a:r>
                      <a:r>
                        <a:rPr lang="en-US" sz="1000" u="sng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ção</a:t>
                      </a:r>
                      <a:r>
                        <a:rPr lang="en-US" sz="1000" u="sng" dirty="0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1000" u="sng" dirty="0" err="1" smtClean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societária</a:t>
                      </a:r>
                      <a:endParaRPr lang="pt-BR" sz="1000" u="sng" dirty="0" smtClean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10 </a:t>
                      </a:r>
                      <a:r>
                        <a:rPr lang="pt-BR" sz="1000" dirty="0">
                          <a:effectLst/>
                        </a:rPr>
                        <a:t>meses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</a:t>
                      </a:r>
                      <a:r>
                        <a:rPr lang="pt-BR" sz="1000" dirty="0" smtClean="0">
                          <a:effectLst/>
                        </a:rPr>
                        <a:t>300 </a:t>
                      </a:r>
                      <a:r>
                        <a:rPr lang="pt-BR" sz="1000" dirty="0">
                          <a:effectLst/>
                        </a:rPr>
                        <a:t>horas)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Estruturação organizacional societária (piramidal). Elaboração e apresentação do organograma formal das empresas. Incluso a mediação entre acionistas e criação dos a acordos entre sócios.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66223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>
                          <a:effectLst/>
                        </a:rPr>
                        <a:t>Etapa </a:t>
                      </a:r>
                      <a:r>
                        <a:rPr lang="pt-BR" sz="1000" u="sng" dirty="0" smtClean="0">
                          <a:effectLst/>
                        </a:rPr>
                        <a:t>03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Formaliza</a:t>
                      </a:r>
                      <a:r>
                        <a:rPr lang="en-US" sz="1000" u="sng" dirty="0" err="1" smtClean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ção</a:t>
                      </a:r>
                      <a:endParaRPr lang="pt-BR" sz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 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02 </a:t>
                      </a:r>
                      <a:r>
                        <a:rPr lang="en-US" sz="1000" dirty="0" err="1" smtClean="0">
                          <a:solidFill>
                            <a:schemeClr val="tx1"/>
                          </a:solidFill>
                          <a:effectLst/>
                        </a:rPr>
                        <a:t>meses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(60 horas)</a:t>
                      </a:r>
                      <a:endParaRPr lang="pt-BR" sz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Formalização e registro do grupo organizacional, compreendendo a estrutura formal do negócio. Inclusa toda assessoria jurídica e contábil.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</a:tr>
              <a:tr h="15452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 04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effectLst/>
                        </a:rPr>
                        <a:t>04 </a:t>
                      </a:r>
                      <a:r>
                        <a:rPr lang="pt-BR" sz="1000" dirty="0">
                          <a:effectLst/>
                        </a:rPr>
                        <a:t>meses</a:t>
                      </a:r>
                      <a:endParaRPr lang="pt-BR" sz="12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(</a:t>
                      </a:r>
                      <a:r>
                        <a:rPr lang="pt-BR" sz="1000" dirty="0" smtClean="0">
                          <a:effectLst/>
                        </a:rPr>
                        <a:t>120 </a:t>
                      </a:r>
                      <a:r>
                        <a:rPr lang="pt-BR" sz="1000" dirty="0">
                          <a:effectLst/>
                        </a:rPr>
                        <a:t>horas)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Governança coorporativa e compliance da nova estrutura societária, compreendendo a criação dos regimentos, códigos de conduta dos dirigentes, avaliação de riscos de compliance, controles internos, planejamento de canais de denúncia, treinamento para equipe sobre a nova cultura do grupo empresarial, elaboração de métricas para </a:t>
                      </a:r>
                      <a:r>
                        <a:rPr lang="pt-BR" sz="1000" dirty="0" err="1">
                          <a:effectLst/>
                        </a:rPr>
                        <a:t>due</a:t>
                      </a:r>
                      <a:r>
                        <a:rPr lang="pt-BR" sz="1000" dirty="0">
                          <a:effectLst/>
                        </a:rPr>
                        <a:t> </a:t>
                      </a:r>
                      <a:r>
                        <a:rPr lang="pt-BR" sz="1000" dirty="0" err="1">
                          <a:effectLst/>
                        </a:rPr>
                        <a:t>diligence</a:t>
                      </a:r>
                      <a:r>
                        <a:rPr lang="pt-BR" sz="1000" dirty="0">
                          <a:effectLst/>
                        </a:rPr>
                        <a:t> e para auditoria e monitoramento do negócio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8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Pessoas</a:t>
            </a:r>
            <a:r>
              <a:rPr lang="en-US" dirty="0" smtClean="0"/>
              <a:t> </a:t>
            </a:r>
            <a:r>
              <a:rPr lang="en-US" dirty="0" err="1" smtClean="0"/>
              <a:t>diretamente</a:t>
            </a:r>
            <a:r>
              <a:rPr lang="en-US" dirty="0" smtClean="0"/>
              <a:t> </a:t>
            </a:r>
            <a:r>
              <a:rPr lang="en-US" dirty="0" err="1" smtClean="0"/>
              <a:t>envolvidas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27" y="1730827"/>
            <a:ext cx="3975017" cy="998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858" y="1754581"/>
            <a:ext cx="3955936" cy="9921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2993983"/>
            <a:ext cx="3962297" cy="9730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53" y="4229667"/>
            <a:ext cx="3975017" cy="10303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53" y="2991696"/>
            <a:ext cx="3968656" cy="10494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4229666"/>
            <a:ext cx="4013177" cy="10112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5472941"/>
            <a:ext cx="3981377" cy="10303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53" y="5472941"/>
            <a:ext cx="4005387" cy="10303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30" y="0"/>
            <a:ext cx="903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613" y="0"/>
            <a:ext cx="9025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18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Comunicação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Serão eleitos 03 Advogados da Firma para acompanhar intimamente o projeto. Eles serão responsáveis por atender os Clientes das Empresas envolvidas, realizar consultas e tirar dúvidas.</a:t>
            </a:r>
          </a:p>
          <a:p>
            <a:pPr algn="just"/>
            <a:r>
              <a:rPr lang="pt-BR" dirty="0" smtClean="0"/>
              <a:t>Ambas as Empresas irão eleger até 03 representantes para serem responsáveis pela comunicação com os Advogados da Firma, para atenderem as demandas documentais e realizar reuniões de alinhamento.</a:t>
            </a:r>
          </a:p>
          <a:p>
            <a:pPr algn="just"/>
            <a:r>
              <a:rPr lang="pt-BR" dirty="0" smtClean="0"/>
              <a:t>A comunicação é semanal, via e-mail, com reuniões ordinárias quinzenais.</a:t>
            </a:r>
          </a:p>
          <a:p>
            <a:pPr algn="just"/>
            <a:r>
              <a:rPr lang="pt-BR" dirty="0" smtClean="0"/>
              <a:t>Poderão haver reuniões extraordinárias de acordo com a demanda.</a:t>
            </a:r>
          </a:p>
          <a:p>
            <a:pPr algn="just"/>
            <a:r>
              <a:rPr lang="pt-BR" dirty="0" smtClean="0"/>
              <a:t>Haverão reuniões trimestrais para controle de qualidade dos andamentos e fases do projeto.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9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Custo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88674"/>
              </p:ext>
            </p:extLst>
          </p:nvPr>
        </p:nvGraphicFramePr>
        <p:xfrm>
          <a:off x="2702254" y="1905000"/>
          <a:ext cx="8557149" cy="3922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7067"/>
                <a:gridCol w="5257456"/>
                <a:gridCol w="2212626"/>
              </a:tblGrid>
              <a:tr h="1908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ETAPAS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 dirty="0">
                          <a:effectLst/>
                        </a:rPr>
                        <a:t>OBJETO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INVESTIMENTO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9525"/>
                </a:tc>
              </a:tr>
              <a:tr h="10177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 01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Reuniões prévias, análise de documentação enviada por e-mail e análise de viabilidade da criação do grupo empresarial. Cruzamento das normas e regulações da CVM e Junta Comercial, com as demais normas de direito empresarial e regulatório.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R$ 9.000,00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9525" anchor="ctr"/>
                </a:tc>
              </a:tr>
              <a:tr h="6785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 02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Estruturação organizacional societária (piramidal). Elaboração e apresentação do organograma formal das empresas. Incluso a mediação entre acionistas e criação dos a acordos entre sócios.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R$ 9.000,00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9525" anchor="ctr"/>
                </a:tc>
              </a:tr>
              <a:tr h="5088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 03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Formalização e registro do grupo organizacional, compreendendo a estrutura formal do negócio. Inclusa toda assessoria jurídica e contábil.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R$ 20.000,00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9525" anchor="ctr"/>
                </a:tc>
              </a:tr>
              <a:tr h="15266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u="sng">
                          <a:effectLst/>
                        </a:rPr>
                        <a:t>Etapa 04</a:t>
                      </a:r>
                      <a:endParaRPr lang="pt-BR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>
                          <a:effectLst/>
                        </a:rPr>
                        <a:t>Governança coorporativa e compliance da nova estrutura societária, compreendendo a criação dos regimentos, códigos de conduta dos dirigentes, avaliação de riscos de compliance, controles internos, planejamento de canais de denúncia, treinamento para equipe sobre a nova cultura do grupo empresarial, elaboração de métricas para </a:t>
                      </a:r>
                      <a:r>
                        <a:rPr lang="pt-BR" sz="1000" dirty="0" err="1">
                          <a:effectLst/>
                        </a:rPr>
                        <a:t>due</a:t>
                      </a:r>
                      <a:r>
                        <a:rPr lang="pt-BR" sz="1000" dirty="0">
                          <a:effectLst/>
                        </a:rPr>
                        <a:t> </a:t>
                      </a:r>
                      <a:r>
                        <a:rPr lang="pt-BR" sz="1000" dirty="0" err="1">
                          <a:effectLst/>
                        </a:rPr>
                        <a:t>diligence</a:t>
                      </a:r>
                      <a:r>
                        <a:rPr lang="pt-BR" sz="1000" dirty="0">
                          <a:effectLst/>
                        </a:rPr>
                        <a:t> e para auditoria e monitoramento do negócio 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BR" sz="1000" dirty="0" err="1">
                          <a:effectLst/>
                        </a:rPr>
                        <a:t>R</a:t>
                      </a:r>
                      <a:r>
                        <a:rPr lang="pt-BR" sz="1000" dirty="0">
                          <a:effectLst/>
                        </a:rPr>
                        <a:t>$ 25.000,00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770496" y="6100549"/>
            <a:ext cx="8488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Forma de </a:t>
            </a:r>
            <a:r>
              <a:rPr lang="en-US" sz="1400" b="1" dirty="0" err="1" smtClean="0"/>
              <a:t>pagamento</a:t>
            </a:r>
            <a:r>
              <a:rPr lang="en-US" sz="1400" dirty="0" smtClean="0"/>
              <a:t>: O valor </a:t>
            </a:r>
            <a:r>
              <a:rPr lang="en-US" sz="1400" dirty="0" err="1" smtClean="0"/>
              <a:t>pode</a:t>
            </a:r>
            <a:r>
              <a:rPr lang="en-US" sz="1400" dirty="0" smtClean="0"/>
              <a:t> </a:t>
            </a:r>
            <a:r>
              <a:rPr lang="en-US" sz="1400" dirty="0" err="1" smtClean="0"/>
              <a:t>ser</a:t>
            </a:r>
            <a:r>
              <a:rPr lang="en-US" sz="1400" dirty="0" smtClean="0"/>
              <a:t> </a:t>
            </a:r>
            <a:r>
              <a:rPr lang="en-US" sz="1400" dirty="0" err="1" smtClean="0"/>
              <a:t>diluido</a:t>
            </a:r>
            <a:r>
              <a:rPr lang="en-US" sz="1400" dirty="0" smtClean="0"/>
              <a:t> </a:t>
            </a:r>
            <a:r>
              <a:rPr lang="en-US" sz="1400" dirty="0" err="1" smtClean="0"/>
              <a:t>em</a:t>
            </a:r>
            <a:r>
              <a:rPr lang="en-US" sz="1400" dirty="0" smtClean="0"/>
              <a:t> </a:t>
            </a:r>
            <a:r>
              <a:rPr lang="en-US" sz="1400" dirty="0" err="1" smtClean="0"/>
              <a:t>número</a:t>
            </a:r>
            <a:r>
              <a:rPr lang="en-US" sz="1400" dirty="0" smtClean="0"/>
              <a:t> de </a:t>
            </a:r>
            <a:r>
              <a:rPr lang="en-US" sz="1400" dirty="0" err="1" smtClean="0"/>
              <a:t>parcelas</a:t>
            </a:r>
            <a:r>
              <a:rPr lang="en-US" sz="1400" dirty="0" smtClean="0"/>
              <a:t> </a:t>
            </a:r>
            <a:r>
              <a:rPr lang="en-US" sz="1400" dirty="0" err="1" smtClean="0"/>
              <a:t>correspondentes</a:t>
            </a:r>
            <a:r>
              <a:rPr lang="en-US" sz="1400" dirty="0" smtClean="0"/>
              <a:t> </a:t>
            </a:r>
            <a:r>
              <a:rPr lang="en-US" sz="1400" dirty="0" err="1" smtClean="0"/>
              <a:t>à</a:t>
            </a:r>
            <a:r>
              <a:rPr lang="en-US" sz="1400" dirty="0" smtClean="0"/>
              <a:t> </a:t>
            </a:r>
            <a:r>
              <a:rPr lang="en-US" sz="1400" dirty="0" err="1" smtClean="0"/>
              <a:t>duração</a:t>
            </a:r>
            <a:r>
              <a:rPr lang="en-US" sz="1400" dirty="0" smtClean="0"/>
              <a:t> do </a:t>
            </a:r>
            <a:r>
              <a:rPr lang="en-US" sz="1400" dirty="0" err="1" smtClean="0"/>
              <a:t>contrado</a:t>
            </a:r>
            <a:r>
              <a:rPr lang="en-US" sz="1400" dirty="0" smtClean="0"/>
              <a:t> com </a:t>
            </a:r>
            <a:r>
              <a:rPr lang="en-US" sz="1400" dirty="0" err="1" smtClean="0"/>
              <a:t>juros</a:t>
            </a:r>
            <a:r>
              <a:rPr lang="en-US" sz="1400" dirty="0" smtClean="0"/>
              <a:t> de 1% </a:t>
            </a:r>
            <a:r>
              <a:rPr lang="en-US" sz="1400" dirty="0" err="1" smtClean="0"/>
              <a:t>a.m</a:t>
            </a:r>
            <a:r>
              <a:rPr lang="en-US" sz="1400" dirty="0" smtClean="0"/>
              <a:t>; </a:t>
            </a:r>
            <a:r>
              <a:rPr lang="en-US" sz="1400" dirty="0" err="1" smtClean="0"/>
              <a:t>em</a:t>
            </a:r>
            <a:r>
              <a:rPr lang="en-US" sz="1400" dirty="0" smtClean="0"/>
              <a:t> 6 </a:t>
            </a:r>
            <a:r>
              <a:rPr lang="en-US" sz="1400" dirty="0" err="1" smtClean="0"/>
              <a:t>vezes</a:t>
            </a:r>
            <a:r>
              <a:rPr lang="en-US" sz="1400" dirty="0" smtClean="0"/>
              <a:t> </a:t>
            </a:r>
            <a:r>
              <a:rPr lang="en-US" sz="1400" dirty="0" err="1" smtClean="0"/>
              <a:t>sem</a:t>
            </a:r>
            <a:r>
              <a:rPr lang="en-US" sz="1400" dirty="0" smtClean="0"/>
              <a:t> </a:t>
            </a:r>
            <a:r>
              <a:rPr lang="en-US" sz="1400" dirty="0" err="1" smtClean="0"/>
              <a:t>juros</a:t>
            </a:r>
            <a:r>
              <a:rPr lang="en-US" sz="1400" dirty="0" smtClean="0"/>
              <a:t>; </a:t>
            </a:r>
            <a:r>
              <a:rPr lang="en-US" sz="1400" dirty="0" err="1" smtClean="0"/>
              <a:t>ou</a:t>
            </a:r>
            <a:r>
              <a:rPr lang="en-US" sz="1400" dirty="0" smtClean="0"/>
              <a:t> </a:t>
            </a:r>
            <a:r>
              <a:rPr lang="en-US" sz="1400" dirty="0" err="1" smtClean="0"/>
              <a:t>à</a:t>
            </a:r>
            <a:r>
              <a:rPr lang="en-US" sz="1400" dirty="0" smtClean="0"/>
              <a:t> vista com 5% de </a:t>
            </a:r>
            <a:r>
              <a:rPr lang="en-US" sz="1400" dirty="0" err="1" smtClean="0"/>
              <a:t>desconto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569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r>
              <a:rPr lang="en-US" dirty="0" smtClean="0"/>
              <a:t> e </a:t>
            </a:r>
            <a:r>
              <a:rPr lang="en-US" dirty="0" err="1" smtClean="0"/>
              <a:t>depoimentos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73" y="58364"/>
            <a:ext cx="1870841" cy="11314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985" y="1573818"/>
            <a:ext cx="6578371" cy="48144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56" y="1573818"/>
            <a:ext cx="2902644" cy="481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2751"/>
      </p:ext>
    </p:extLst>
  </p:cSld>
  <p:clrMapOvr>
    <a:masterClrMapping/>
  </p:clrMapOvr>
</p:sld>
</file>

<file path=ppt/theme/theme1.xml><?xml version="1.0" encoding="utf-8"?>
<a:theme xmlns:a="http://schemas.openxmlformats.org/drawingml/2006/main" name="Mech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Mecha</Template>
  <TotalTime>55</TotalTime>
  <Words>665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Mecha</vt:lpstr>
      <vt:lpstr>Proposta de relacionamento à "Nome da Empresa"</vt:lpstr>
      <vt:lpstr>Preliminarmente...</vt:lpstr>
      <vt:lpstr>Cronograma de implantação</vt:lpstr>
      <vt:lpstr>Pessoas diretamente envolvidas</vt:lpstr>
      <vt:lpstr>Apresentação do PowerPoint</vt:lpstr>
      <vt:lpstr>Apresentação do PowerPoint</vt:lpstr>
      <vt:lpstr>Comunicação</vt:lpstr>
      <vt:lpstr>Custo</vt:lpstr>
      <vt:lpstr>Alguns clientes e depoimentos</vt:lpstr>
      <vt:lpstr>Vamos juntos?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relacionamento à Libratta &amp; Matrice</dc:title>
  <dc:creator>Usuário do Microsoft Office</dc:creator>
  <cp:lastModifiedBy>EURO CASSIO TAVARES DE LIMA JUNIOR</cp:lastModifiedBy>
  <cp:revision>9</cp:revision>
  <cp:lastPrinted>2018-12-04T17:05:26Z</cp:lastPrinted>
  <dcterms:created xsi:type="dcterms:W3CDTF">2018-12-04T16:12:26Z</dcterms:created>
  <dcterms:modified xsi:type="dcterms:W3CDTF">2019-11-07T19:10:01Z</dcterms:modified>
</cp:coreProperties>
</file>