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490" r:id="rId5"/>
    <p:sldId id="491" r:id="rId6"/>
    <p:sldId id="492" r:id="rId7"/>
    <p:sldId id="493" r:id="rId8"/>
    <p:sldId id="494" r:id="rId9"/>
    <p:sldId id="495" r:id="rId10"/>
    <p:sldId id="496" r:id="rId11"/>
    <p:sldId id="497" r:id="rId12"/>
    <p:sldId id="498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1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20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34B5C-AD40-4FE7-A6BE-BE7CEC4CF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D819B7C-9B0B-4D8A-9C87-149D32F04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771D2E-3A68-4C71-9262-1BE580DE9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167F99-CE52-4583-A0B8-130811074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7D603C-0E11-4A7D-B52C-B2D1A107A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50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1478C6-092A-4B4F-BA78-5283F2D64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C0D221B-CBFC-4CF3-A8B8-13E32F67A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CE4E16-BE1F-4BF1-8E41-3305B08F3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168FCC-3525-446C-85E1-66976018E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B6F8B1-2638-4791-BFEC-EF3779BE3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291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C6F780-2FE0-4A94-91C4-CF9966749D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0F19589-2739-42E9-BBCD-BA0E050FD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7F280A-B0BF-4779-BE08-AB8DD4634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1ABCC6-DCCD-4B50-926D-83CD901A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50208E-5A73-4B58-903B-A2B42A10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523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ABD171-B042-4EC4-A789-0F18F0ABF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5051D1-9B48-4C78-AF6B-72A28223D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B86D39-848B-4A68-A180-BB2F9D2EE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825B75-49C7-4210-A853-A7A04902D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D31E4E-1CCC-4A3D-BC91-1972604DE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838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40A7A7-D9E9-4010-9207-CFEE7013D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A9364F-B1E3-45A8-93B1-554926C51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AB2CFA-90B5-4975-908E-5B85F4BFE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A8BDEC-74A7-4951-A780-DB47E61F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CE7F1C-A068-450D-89C2-62A99BD12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506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9FD5C8-7ED1-4549-A913-420F32CA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4227E0-69F6-4FDC-84D5-3FA2CADC4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ED42926-4C46-4C12-83DA-2E4098C5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D2C3E5-2D6A-40D1-B23E-731A3FFC8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68E776-DF84-4E85-BC87-085C4A8C7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1FFE9D0-B995-433B-A7EC-FE900E6BD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58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336B7F-C3DD-496F-9F07-805D61CAA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70364A0-7062-48A2-A707-30CBD7677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E49DF13-0433-4ABF-B90B-A4DD02159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E5457AC-CE25-405D-9DB6-FF5E63324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F3375F2-076B-49BE-89F9-F6624D63D6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E6DCD5-AD39-471E-AF80-CDFACFD4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9B90A3A-2EB4-41BC-817D-CA909EFC1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6D3E668-ADE9-41CC-BB3E-BB17AAEAA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9FD0C-6B44-405F-89C2-DC4E06D63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9DC699F-48A1-4496-8BF0-1931F430C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4A10B88-3B34-4634-B25C-0A981FCDF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0EB00A3-0C74-419B-A214-6BD08FAF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353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494F0F0-F858-4A71-894C-75AD619CA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7C2B749-02B1-4654-8F11-6E7703E5E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88B2DF-0DBE-4324-A832-C43F4FE01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006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DF4A28-BFBD-40CC-8D19-34C10F42D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A9C2B8-23E2-4E01-BBE5-11401E00D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2F3BC13-ADC8-4064-8BDE-83327299D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5C507E-94B0-44E5-8581-B0B658626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A10D56-0748-4A4C-9207-B690C4E9C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CB2BC1-99EE-439B-80AD-39A48A975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304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521F7-E1E4-4140-9011-6933182B7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7E28A64-4903-4E23-ACCD-D1502E003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ABD1AEB-53A0-45D8-BFCA-384940D0C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6BA664-3CB3-4335-BBCA-2AE43EF28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FE12B4-57AC-49B8-B997-8E68030F3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2483319-303D-46DB-96E5-9BA08890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51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5FD849A-3248-4C79-92CD-3E938D4B4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76A2692-0232-4BBA-978E-038AD554F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2F8781-853D-45B3-92C0-C4333A206C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C2013-40B0-41EB-933D-A02E1651441F}" type="datetimeFigureOut">
              <a:rPr lang="pt-BR" smtClean="0"/>
              <a:t>21/07/2020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DFD076-52D7-4344-A98C-3CC7C951D4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6DD8C1-7DFF-4AE8-9CA6-323431561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557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795DE076-1D33-49C3-B8E7-7C35D9F79F04}"/>
              </a:ext>
            </a:extLst>
          </p:cNvPr>
          <p:cNvSpPr txBox="1"/>
          <p:nvPr/>
        </p:nvSpPr>
        <p:spPr>
          <a:xfrm>
            <a:off x="5309099" y="3718375"/>
            <a:ext cx="156164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5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Vídeo 7.1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0BDD67A-2B4D-4300-9CAA-4B9C2B5F7A34}"/>
              </a:ext>
            </a:extLst>
          </p:cNvPr>
          <p:cNvSpPr txBox="1"/>
          <p:nvPr/>
        </p:nvSpPr>
        <p:spPr>
          <a:xfrm>
            <a:off x="5363602" y="3032918"/>
            <a:ext cx="1452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Aula 7</a:t>
            </a:r>
            <a:endParaRPr lang="pt-BR" sz="32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99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2706709"/>
            <a:ext cx="0" cy="254535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ADACCF1F-F8CF-4749-A3EE-F43DE7903C3D}"/>
              </a:ext>
            </a:extLst>
          </p:cNvPr>
          <p:cNvSpPr txBox="1"/>
          <p:nvPr/>
        </p:nvSpPr>
        <p:spPr>
          <a:xfrm>
            <a:off x="2140425" y="3013570"/>
            <a:ext cx="8370457" cy="2238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Quanto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maior o período 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 o dinheiro ficar aplicado no plano,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menos você vai pagar de IR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então a alíquota começa no valor máximo de 35% para investimentos que são mantidos por menos de 2 anos, a partir daí esse percentual começa a diminuir até atingir a alíquota de 10%, que será válida pra investimentos mantidos por 10 anos ou mais.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7DF62D8-D793-479F-A6B2-3D3EBD329A21}"/>
              </a:ext>
            </a:extLst>
          </p:cNvPr>
          <p:cNvSpPr txBox="1"/>
          <p:nvPr/>
        </p:nvSpPr>
        <p:spPr>
          <a:xfrm>
            <a:off x="2140427" y="2572857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D8136B9-C93F-4D31-85D1-CF9A4DC428AB}"/>
              </a:ext>
            </a:extLst>
          </p:cNvPr>
          <p:cNvSpPr txBox="1"/>
          <p:nvPr/>
        </p:nvSpPr>
        <p:spPr>
          <a:xfrm>
            <a:off x="4993340" y="1254645"/>
            <a:ext cx="219322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TRIBUTAÇÃO</a:t>
            </a:r>
          </a:p>
        </p:txBody>
      </p:sp>
    </p:spTree>
    <p:extLst>
      <p:ext uri="{BB962C8B-B14F-4D97-AF65-F5344CB8AC3E}">
        <p14:creationId xmlns:p14="http://schemas.microsoft.com/office/powerpoint/2010/main" val="235705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FD8136B9-C93F-4D31-85D1-CF9A4DC428AB}"/>
              </a:ext>
            </a:extLst>
          </p:cNvPr>
          <p:cNvSpPr txBox="1"/>
          <p:nvPr/>
        </p:nvSpPr>
        <p:spPr>
          <a:xfrm>
            <a:off x="4993340" y="1254645"/>
            <a:ext cx="219322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TRIBUTAÇÃO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C518521F-C6D2-4D68-A234-13E62A1B6E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677868"/>
              </p:ext>
            </p:extLst>
          </p:nvPr>
        </p:nvGraphicFramePr>
        <p:xfrm>
          <a:off x="2025954" y="2357235"/>
          <a:ext cx="8127999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7542275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21705986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169560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Base de cálculo mensal em R$</a:t>
                      </a:r>
                    </a:p>
                  </a:txBody>
                  <a:tcPr marL="137160" marR="137160" marT="137160" marB="13716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Alíquota</a:t>
                      </a:r>
                    </a:p>
                  </a:txBody>
                  <a:tcPr marL="137160" marR="137160" marT="137160" marB="13716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Parcela a deduzir do IR</a:t>
                      </a:r>
                    </a:p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em R$</a:t>
                      </a:r>
                    </a:p>
                  </a:txBody>
                  <a:tcPr marL="137160" marR="137160" marT="137160" marB="13716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335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Até 1903,98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700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1903,98-2826,65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7,5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142,80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742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2826,65 – 3751,05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15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354,80</a:t>
                      </a:r>
                      <a:endParaRPr lang="pt-BR" sz="1500" b="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137160" marR="137160" marT="137160" marB="1371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399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3751,05 – 4664,48</a:t>
                      </a:r>
                      <a:endParaRPr lang="pt-BR" sz="1500" b="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137160" marR="137160" marT="137160" marB="13716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22,5</a:t>
                      </a:r>
                      <a:endParaRPr lang="pt-BR" sz="1500" b="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137160" marR="137160" marT="137160" marB="13716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636,13</a:t>
                      </a:r>
                      <a:endParaRPr lang="pt-BR" sz="1500" b="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137160" marR="137160" marT="137160" marB="13716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718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Acima de 4.664,48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27,5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869,36</a:t>
                      </a:r>
                    </a:p>
                  </a:txBody>
                  <a:tcPr marL="137160" marR="137160" marT="137160" marB="13716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995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832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3083781"/>
            <a:ext cx="0" cy="1225137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ADACCF1F-F8CF-4749-A3EE-F43DE7903C3D}"/>
              </a:ext>
            </a:extLst>
          </p:cNvPr>
          <p:cNvSpPr txBox="1"/>
          <p:nvPr/>
        </p:nvSpPr>
        <p:spPr>
          <a:xfrm>
            <a:off x="2140425" y="2947583"/>
            <a:ext cx="8370457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administração 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carregamento: ocorre nos aportes, entradas e saídas;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Para portabilidade de planos não incidem taxas ou tarifas.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D8136B9-C93F-4D31-85D1-CF9A4DC428AB}"/>
              </a:ext>
            </a:extLst>
          </p:cNvPr>
          <p:cNvSpPr txBox="1"/>
          <p:nvPr/>
        </p:nvSpPr>
        <p:spPr>
          <a:xfrm>
            <a:off x="4993340" y="1254645"/>
            <a:ext cx="219322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TRIBUTAÇÃO</a:t>
            </a:r>
          </a:p>
        </p:txBody>
      </p:sp>
    </p:spTree>
    <p:extLst>
      <p:ext uri="{BB962C8B-B14F-4D97-AF65-F5344CB8AC3E}">
        <p14:creationId xmlns:p14="http://schemas.microsoft.com/office/powerpoint/2010/main" val="246496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A814031-ECD1-4A68-B256-C23024E9FCEB}"/>
              </a:ext>
            </a:extLst>
          </p:cNvPr>
          <p:cNvSpPr txBox="1"/>
          <p:nvPr/>
        </p:nvSpPr>
        <p:spPr>
          <a:xfrm>
            <a:off x="1578725" y="2985937"/>
            <a:ext cx="90345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Previdência complementar aberta</a:t>
            </a:r>
          </a:p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PGBL x VGBL</a:t>
            </a:r>
          </a:p>
        </p:txBody>
      </p:sp>
    </p:spTree>
    <p:extLst>
      <p:ext uri="{BB962C8B-B14F-4D97-AF65-F5344CB8AC3E}">
        <p14:creationId xmlns:p14="http://schemas.microsoft.com/office/powerpoint/2010/main" val="1752185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040354" y="1254645"/>
            <a:ext cx="409919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PLANOS DE PREVIDÊNCIA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2565307"/>
            <a:ext cx="0" cy="3433161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7344AF63-ACEF-453F-A3EF-0CFA6FCE3982}"/>
              </a:ext>
            </a:extLst>
          </p:cNvPr>
          <p:cNvSpPr txBox="1"/>
          <p:nvPr/>
        </p:nvSpPr>
        <p:spPr>
          <a:xfrm>
            <a:off x="2140425" y="2444225"/>
            <a:ext cx="8624983" cy="3554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 Planos de Previdência são oferecidos pelas Sociedades Seguradoras ou pelas Entidades Abertas de Previdência Complementar;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São planos de benefícios de caráter previdenciário e têm por objetivo complementar os benefícios oferecidos pelo Regime Geral de Previdência Social;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Podem garantir o pagamento de um benefício ao próprio participante do plano (coberturas por sobrevivência ou de invalidez) ou aos seus beneficiários (coberturas de morte). </a:t>
            </a:r>
          </a:p>
        </p:txBody>
      </p:sp>
    </p:spTree>
    <p:extLst>
      <p:ext uri="{BB962C8B-B14F-4D97-AF65-F5344CB8AC3E}">
        <p14:creationId xmlns:p14="http://schemas.microsoft.com/office/powerpoint/2010/main" val="175098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040354" y="1254645"/>
            <a:ext cx="409919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PLANOS DE PREVIDÊNCIA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2857538"/>
            <a:ext cx="0" cy="259115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7344AF63-ACEF-453F-A3EF-0CFA6FCE3982}"/>
              </a:ext>
            </a:extLst>
          </p:cNvPr>
          <p:cNvSpPr txBox="1"/>
          <p:nvPr/>
        </p:nvSpPr>
        <p:spPr>
          <a:xfrm>
            <a:off x="2140426" y="2736456"/>
            <a:ext cx="8351608" cy="2677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Exemplos de planos de previdência: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PGBL: objetivo de pagar uma renda por sobrevivência ao próprio participante, de forma complementar à aposentadoria oferecida pelo regime geral de previdência social;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Pecúlio por morte, pecúlio por invalidez, pensão por morte, renda por invalidez.</a:t>
            </a:r>
          </a:p>
        </p:txBody>
      </p:sp>
    </p:spTree>
    <p:extLst>
      <p:ext uri="{BB962C8B-B14F-4D97-AF65-F5344CB8AC3E}">
        <p14:creationId xmlns:p14="http://schemas.microsoft.com/office/powerpoint/2010/main" val="379263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2336361" y="1254645"/>
            <a:ext cx="7507184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PGBL (PLANO GERADOR DE BENEFÍCIOS LIVRES)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2857538"/>
            <a:ext cx="0" cy="259115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7344AF63-ACEF-453F-A3EF-0CFA6FCE3982}"/>
              </a:ext>
            </a:extLst>
          </p:cNvPr>
          <p:cNvSpPr txBox="1"/>
          <p:nvPr/>
        </p:nvSpPr>
        <p:spPr>
          <a:xfrm>
            <a:off x="2140426" y="2736456"/>
            <a:ext cx="8351608" cy="2677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 para investidores que utilizam o modelo completo de declaração de ajuste anual do I.R.P.F.;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Podem deduzir as contribuições do respectivo exercício no limite máximo de 12% de sua renda bruta anual;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Tributação incidida sobre o valor total no ato do resgate, de acordo com a tabela de tributação escolhida.</a:t>
            </a:r>
          </a:p>
        </p:txBody>
      </p:sp>
    </p:spTree>
    <p:extLst>
      <p:ext uri="{BB962C8B-B14F-4D97-AF65-F5344CB8AC3E}">
        <p14:creationId xmlns:p14="http://schemas.microsoft.com/office/powerpoint/2010/main" val="356349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1668711" y="1254645"/>
            <a:ext cx="8842485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VGBL (PLANO DE VIDA GERADOR DE BENEFÍCIOS LIVRES)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2857538"/>
            <a:ext cx="0" cy="299457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ADACCF1F-F8CF-4749-A3EE-F43DE7903C3D}"/>
              </a:ext>
            </a:extLst>
          </p:cNvPr>
          <p:cNvSpPr txBox="1"/>
          <p:nvPr/>
        </p:nvSpPr>
        <p:spPr>
          <a:xfrm>
            <a:off x="2140425" y="3164399"/>
            <a:ext cx="8370457" cy="2677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Já ultrapassaram o limite de 12% de sua renda bruta anual;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Desejam contratar um plano de acumulação para complementação de renda;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Utilizam o modelo simplificado de declaração de ajuste anual de IRPF;</a:t>
            </a:r>
          </a:p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Tributação incidente sobre a rentabilidade no ato do resgate, respeitando a tabela de regime de tributação.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7DF62D8-D793-479F-A6B2-3D3EBD329A21}"/>
              </a:ext>
            </a:extLst>
          </p:cNvPr>
          <p:cNvSpPr txBox="1"/>
          <p:nvPr/>
        </p:nvSpPr>
        <p:spPr>
          <a:xfrm>
            <a:off x="2140427" y="272368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Para investidores que:</a:t>
            </a:r>
          </a:p>
        </p:txBody>
      </p:sp>
    </p:spTree>
    <p:extLst>
      <p:ext uri="{BB962C8B-B14F-4D97-AF65-F5344CB8AC3E}">
        <p14:creationId xmlns:p14="http://schemas.microsoft.com/office/powerpoint/2010/main" val="225231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ela 18">
            <a:extLst>
              <a:ext uri="{FF2B5EF4-FFF2-40B4-BE49-F238E27FC236}">
                <a16:creationId xmlns:a16="http://schemas.microsoft.com/office/drawing/2014/main" id="{5EBD6BB7-0A31-4EC8-B014-0B8817397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692831"/>
              </p:ext>
            </p:extLst>
          </p:nvPr>
        </p:nvGraphicFramePr>
        <p:xfrm>
          <a:off x="1511953" y="806211"/>
          <a:ext cx="9168093" cy="5836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2023">
                  <a:extLst>
                    <a:ext uri="{9D8B030D-6E8A-4147-A177-3AD203B41FA5}">
                      <a16:colId xmlns:a16="http://schemas.microsoft.com/office/drawing/2014/main" val="1683904626"/>
                    </a:ext>
                  </a:extLst>
                </a:gridCol>
                <a:gridCol w="2292023">
                  <a:extLst>
                    <a:ext uri="{9D8B030D-6E8A-4147-A177-3AD203B41FA5}">
                      <a16:colId xmlns:a16="http://schemas.microsoft.com/office/drawing/2014/main" val="2866179052"/>
                    </a:ext>
                  </a:extLst>
                </a:gridCol>
                <a:gridCol w="2292023">
                  <a:extLst>
                    <a:ext uri="{9D8B030D-6E8A-4147-A177-3AD203B41FA5}">
                      <a16:colId xmlns:a16="http://schemas.microsoft.com/office/drawing/2014/main" val="315575057"/>
                    </a:ext>
                  </a:extLst>
                </a:gridCol>
                <a:gridCol w="1146012">
                  <a:extLst>
                    <a:ext uri="{9D8B030D-6E8A-4147-A177-3AD203B41FA5}">
                      <a16:colId xmlns:a16="http://schemas.microsoft.com/office/drawing/2014/main" val="426579697"/>
                    </a:ext>
                  </a:extLst>
                </a:gridCol>
                <a:gridCol w="1146012">
                  <a:extLst>
                    <a:ext uri="{9D8B030D-6E8A-4147-A177-3AD203B41FA5}">
                      <a16:colId xmlns:a16="http://schemas.microsoft.com/office/drawing/2014/main" val="1944023507"/>
                    </a:ext>
                  </a:extLst>
                </a:gridCol>
              </a:tblGrid>
              <a:tr h="1028196">
                <a:tc gridSpan="2">
                  <a:txBody>
                    <a:bodyPr/>
                    <a:lstStyle/>
                    <a:p>
                      <a:endParaRPr lang="pt-BR" sz="13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93675" marR="93675" marT="46837" marB="4683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Tabela progressiva</a:t>
                      </a:r>
                    </a:p>
                  </a:txBody>
                  <a:tcPr marL="40005" marR="40005" marT="40005" marB="40005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Tabela regressiva</a:t>
                      </a:r>
                    </a:p>
                  </a:txBody>
                  <a:tcPr marL="93675" marR="93675" marT="46837" marB="4683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925991"/>
                  </a:ext>
                </a:extLst>
              </a:tr>
              <a:tr h="1115419">
                <a:tc gridSpan="2"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Perfil</a:t>
                      </a:r>
                    </a:p>
                  </a:txBody>
                  <a:tcPr marL="93675" marR="93675" marT="46837" marB="4683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Ideal para quem possui objetivos de curto e médio prazo</a:t>
                      </a:r>
                    </a:p>
                  </a:txBody>
                  <a:tcPr marL="80010" marR="80010" marT="40005" marB="4000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Ideal para aplicações de longo prazo</a:t>
                      </a:r>
                    </a:p>
                  </a:txBody>
                  <a:tcPr marL="93675" marR="93675" marT="46837" marB="4683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414864"/>
                  </a:ext>
                </a:extLst>
              </a:tr>
              <a:tr h="579611">
                <a:tc rowSpan="8"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Tributação</a:t>
                      </a:r>
                    </a:p>
                  </a:txBody>
                  <a:tcPr marL="93675" marR="93675" marT="46837" marB="4683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No momento do resgate</a:t>
                      </a:r>
                    </a:p>
                  </a:txBody>
                  <a:tcPr marL="93675" marR="93675" marT="46837" marB="4683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Alíquota única de 15% a título de antecipação, com ajuste maior ou a menor da Declaração do IR, pela Tabela Progressiva</a:t>
                      </a:r>
                    </a:p>
                  </a:txBody>
                  <a:tcPr marL="93675" marR="93675" marT="46837" marB="4683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87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Prazo de permanência</a:t>
                      </a:r>
                    </a:p>
                    <a:p>
                      <a:pPr algn="ctr"/>
                      <a:r>
                        <a:rPr lang="pt-BR" sz="87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 cada contribuição</a:t>
                      </a:r>
                    </a:p>
                  </a:txBody>
                  <a:tcPr marL="80010" marR="80010" marT="40005" marB="4000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Alíquota de IR</a:t>
                      </a:r>
                    </a:p>
                    <a:p>
                      <a:pPr algn="ctr"/>
                      <a:r>
                        <a:rPr lang="pt-BR" sz="9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na fonte</a:t>
                      </a:r>
                    </a:p>
                  </a:txBody>
                  <a:tcPr marL="80010" marR="80010" marT="40005" marB="40005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308099"/>
                  </a:ext>
                </a:extLst>
              </a:tr>
              <a:tr h="2489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Até 2 anos</a:t>
                      </a:r>
                    </a:p>
                  </a:txBody>
                  <a:tcPr marL="80010" marR="80010" marT="40005" marB="4000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35%</a:t>
                      </a:r>
                    </a:p>
                  </a:txBody>
                  <a:tcPr marL="80010" marR="80010" marT="40005" marB="40005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357325"/>
                  </a:ext>
                </a:extLst>
              </a:tr>
              <a:tr h="3610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 2 a 4 anos</a:t>
                      </a:r>
                    </a:p>
                  </a:txBody>
                  <a:tcPr marL="80010" marR="80010" marT="40005" marB="4000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30%</a:t>
                      </a:r>
                    </a:p>
                  </a:txBody>
                  <a:tcPr marL="80010" marR="80010" marT="40005" marB="40005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236147"/>
                  </a:ext>
                </a:extLst>
              </a:tr>
              <a:tr h="3610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 4 a 6 anos</a:t>
                      </a:r>
                    </a:p>
                  </a:txBody>
                  <a:tcPr marL="80010" marR="80010" marT="40005" marB="4000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25%</a:t>
                      </a:r>
                    </a:p>
                  </a:txBody>
                  <a:tcPr marL="80010" marR="80010" marT="40005" marB="40005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450326"/>
                  </a:ext>
                </a:extLst>
              </a:tr>
              <a:tr h="3610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 6 a 8 anos</a:t>
                      </a:r>
                    </a:p>
                  </a:txBody>
                  <a:tcPr marL="80010" marR="80010" marT="40005" marB="4000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20%</a:t>
                      </a:r>
                    </a:p>
                  </a:txBody>
                  <a:tcPr marL="80010" marR="80010" marT="40005" marB="40005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779575"/>
                  </a:ext>
                </a:extLst>
              </a:tr>
              <a:tr h="3610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 8 a 10 anos</a:t>
                      </a:r>
                    </a:p>
                  </a:txBody>
                  <a:tcPr marL="80010" marR="80010" marT="40005" marB="4000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15%</a:t>
                      </a:r>
                    </a:p>
                  </a:txBody>
                  <a:tcPr marL="80010" marR="80010" marT="40005" marB="40005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436327"/>
                  </a:ext>
                </a:extLst>
              </a:tr>
              <a:tr h="3610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Acima de 10 anos</a:t>
                      </a:r>
                    </a:p>
                  </a:txBody>
                  <a:tcPr marL="80010" marR="80010" marT="40005" marB="4000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10%</a:t>
                      </a:r>
                    </a:p>
                  </a:txBody>
                  <a:tcPr marL="80010" marR="80010" marT="40005" marB="40005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83989"/>
                  </a:ext>
                </a:extLst>
              </a:tr>
              <a:tr h="1028196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No momento do recebimento</a:t>
                      </a:r>
                    </a:p>
                    <a:p>
                      <a:pPr algn="ctr"/>
                      <a:r>
                        <a:rPr lang="pt-BR" sz="13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da renda</a:t>
                      </a:r>
                    </a:p>
                  </a:txBody>
                  <a:tcPr marL="40005" marR="40005" marT="40005" marB="4000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Conforme Tabela Progressiva vigente do Imposto</a:t>
                      </a:r>
                    </a:p>
                    <a:p>
                      <a:pPr algn="ctr"/>
                      <a:r>
                        <a:rPr lang="pt-BR" sz="13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 Renda</a:t>
                      </a:r>
                    </a:p>
                  </a:txBody>
                  <a:tcPr marL="80010" marR="80010" marT="40005" marB="4000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Conforme tabela demonstrada acima</a:t>
                      </a:r>
                    </a:p>
                  </a:txBody>
                  <a:tcPr marL="93675" marR="93675" marT="46837" marB="4683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346865"/>
                  </a:ext>
                </a:extLst>
              </a:tr>
            </a:tbl>
          </a:graphicData>
        </a:graphic>
      </p:graphicFrame>
      <p:sp>
        <p:nvSpPr>
          <p:cNvPr id="20" name="CaixaDeTexto 19">
            <a:extLst>
              <a:ext uri="{FF2B5EF4-FFF2-40B4-BE49-F238E27FC236}">
                <a16:creationId xmlns:a16="http://schemas.microsoft.com/office/drawing/2014/main" id="{69E2C53C-9133-4A83-9CA9-0790C189832C}"/>
              </a:ext>
            </a:extLst>
          </p:cNvPr>
          <p:cNvSpPr txBox="1"/>
          <p:nvPr/>
        </p:nvSpPr>
        <p:spPr>
          <a:xfrm>
            <a:off x="2429250" y="1113243"/>
            <a:ext cx="219322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TRIBUTAÇÃO</a:t>
            </a:r>
          </a:p>
        </p:txBody>
      </p:sp>
    </p:spTree>
    <p:extLst>
      <p:ext uri="{BB962C8B-B14F-4D97-AF65-F5344CB8AC3E}">
        <p14:creationId xmlns:p14="http://schemas.microsoft.com/office/powerpoint/2010/main" val="1608074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993340" y="1254645"/>
            <a:ext cx="219322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TRIBUTAÇÃO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2524807"/>
            <a:ext cx="0" cy="389433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ADACCF1F-F8CF-4749-A3EE-F43DE7903C3D}"/>
              </a:ext>
            </a:extLst>
          </p:cNvPr>
          <p:cNvSpPr txBox="1"/>
          <p:nvPr/>
        </p:nvSpPr>
        <p:spPr>
          <a:xfrm>
            <a:off x="2140425" y="2426316"/>
            <a:ext cx="8775807" cy="3992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 caso da Tabela Progressiva, a tributação do IR sobre os resgates será de 15% na fonte independente do valor requerido;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Por conta disso existe a possibilidade de compensar o valor do resgate na Declaração de Ajuste Anual conforme a tabela de desconto progressivo do IR, pois os resgates são adicionados aos valores das rendas recebidas;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 é importante ressaltar que, caso o valor recebido seja tributado pela alíquota de 27,5%, essa diferença deverá ser compensada justamente no momento da Declaração de Ajuste Anual.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B6DC922-95A4-4D6A-9F64-D81CAF01F2E1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Tabela Progressiva</a:t>
            </a:r>
          </a:p>
        </p:txBody>
      </p:sp>
    </p:spTree>
    <p:extLst>
      <p:ext uri="{BB962C8B-B14F-4D97-AF65-F5344CB8AC3E}">
        <p14:creationId xmlns:p14="http://schemas.microsoft.com/office/powerpoint/2010/main" val="307602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4993340" y="1254645"/>
            <a:ext cx="219322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TRIBUTAÇÃO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2988576"/>
            <a:ext cx="0" cy="262783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ADACCF1F-F8CF-4749-A3EE-F43DE7903C3D}"/>
              </a:ext>
            </a:extLst>
          </p:cNvPr>
          <p:cNvSpPr txBox="1"/>
          <p:nvPr/>
        </p:nvSpPr>
        <p:spPr>
          <a:xfrm>
            <a:off x="2140425" y="2890085"/>
            <a:ext cx="8775807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Tabela Regressiva, as alíquotas dependem do tempo de acumulação das contribuições no Plano de Previdência, essa tabela foi criada em 2005 a fim de incentivar as aplicações de longo prazo.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B6DC922-95A4-4D6A-9F64-D81CAF01F2E1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Tabela Regressiva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16578F6-A668-4A63-B691-D38F127493B9}"/>
              </a:ext>
            </a:extLst>
          </p:cNvPr>
          <p:cNvSpPr txBox="1"/>
          <p:nvPr/>
        </p:nvSpPr>
        <p:spPr>
          <a:xfrm>
            <a:off x="2140425" y="4255074"/>
            <a:ext cx="8775807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Não é possível realizar a compensação do valor do resgate na declaração do IR, pois o desconto do IR é definitivo, ou seja, ocorre no recebimento da renda (fonte), e não pode ser compensado na declaração anual.</a:t>
            </a:r>
          </a:p>
        </p:txBody>
      </p:sp>
    </p:spTree>
    <p:extLst>
      <p:ext uri="{BB962C8B-B14F-4D97-AF65-F5344CB8AC3E}">
        <p14:creationId xmlns:p14="http://schemas.microsoft.com/office/powerpoint/2010/main" val="63294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699</Words>
  <Application>Microsoft Office PowerPoint</Application>
  <PresentationFormat>Widescreen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Open Sans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Mariana Chevrand</dc:creator>
  <cp:lastModifiedBy>Vasco Ginde</cp:lastModifiedBy>
  <cp:revision>321</cp:revision>
  <dcterms:created xsi:type="dcterms:W3CDTF">2020-06-18T17:59:20Z</dcterms:created>
  <dcterms:modified xsi:type="dcterms:W3CDTF">2020-07-21T17:57:07Z</dcterms:modified>
</cp:coreProperties>
</file>