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exend Deca" pitchFamily="2" charset="77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96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48"/>
    <p:restoredTop sz="94600"/>
  </p:normalViewPr>
  <p:slideViewPr>
    <p:cSldViewPr snapToGrid="0">
      <p:cViewPr varScale="1">
        <p:scale>
          <a:sx n="43" d="100"/>
          <a:sy n="43" d="100"/>
        </p:scale>
        <p:origin x="272" y="536"/>
      </p:cViewPr>
      <p:guideLst>
        <p:guide orient="horz" pos="30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648ba1d256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648ba1d256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648ba1d256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1648ba1d256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648ba1d256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1648ba1d256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e1b618a2f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e1b618a2f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e1b618a2f3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1e1b618a2f3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e1b618a2f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1e1b618a2f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cdcd1d6ec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1cdcd1d6ec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c152712a3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12c152712a3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da2b56f88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1da2b56f88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694ba6278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1694ba6278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da2b56f88c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1da2b56f88c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/>
        </p:nvSpPr>
        <p:spPr>
          <a:xfrm>
            <a:off x="1785000" y="3813600"/>
            <a:ext cx="7359000" cy="26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Estudo</a:t>
            </a:r>
            <a:r>
              <a:rPr lang="en-US" sz="96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de Mercado</a:t>
            </a:r>
            <a:endParaRPr sz="9600" b="1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9144000" y="4146000"/>
            <a:ext cx="73590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Viagens</a:t>
            </a:r>
            <a:r>
              <a:rPr lang="en-US" sz="72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e Turismo</a:t>
            </a:r>
            <a:endParaRPr sz="72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92046A3-AD05-2CAE-14A8-FF16C6D42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8241" y="921708"/>
            <a:ext cx="2971518" cy="800024"/>
          </a:xfrm>
          <a:prstGeom prst="rect">
            <a:avLst/>
          </a:prstGeom>
        </p:spPr>
      </p:pic>
      <p:sp>
        <p:nvSpPr>
          <p:cNvPr id="3" name="Google Shape;159;p25">
            <a:extLst>
              <a:ext uri="{FF2B5EF4-FFF2-40B4-BE49-F238E27FC236}">
                <a16:creationId xmlns:a16="http://schemas.microsoft.com/office/drawing/2014/main" id="{A073358C-8550-8035-0FE2-3135B728AF95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4"/>
          <p:cNvSpPr txBox="1"/>
          <p:nvPr/>
        </p:nvSpPr>
        <p:spPr>
          <a:xfrm>
            <a:off x="2576550" y="2523750"/>
            <a:ext cx="13134900" cy="5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Em resumo, os anúncios digitais são uma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excelente maneira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para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agências de turismo</a:t>
            </a:r>
            <a:endParaRPr sz="38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aumentarem seus lucros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. </a:t>
            </a:r>
            <a:endParaRPr sz="3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</a:b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Com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estratégias bem construídas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e sempre de olho no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estado atual do mercado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, a internet pode ser 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principal fonte de resultado para o seu negócio!</a:t>
            </a:r>
            <a:endParaRPr sz="38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B552CB24-4EBD-6AB5-7A13-8B6D6B785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8241" y="921708"/>
            <a:ext cx="2971518" cy="800024"/>
          </a:xfrm>
          <a:prstGeom prst="rect">
            <a:avLst/>
          </a:prstGeom>
        </p:spPr>
      </p:pic>
      <p:sp>
        <p:nvSpPr>
          <p:cNvPr id="3" name="Google Shape;159;p25">
            <a:extLst>
              <a:ext uri="{FF2B5EF4-FFF2-40B4-BE49-F238E27FC236}">
                <a16:creationId xmlns:a16="http://schemas.microsoft.com/office/drawing/2014/main" id="{1F635F6A-C047-FB15-22C2-D00D31CD689F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4B50E914-D80D-AE49-73FD-F6EE2A0E109A}"/>
              </a:ext>
            </a:extLst>
          </p:cNvPr>
          <p:cNvSpPr txBox="1"/>
          <p:nvPr/>
        </p:nvSpPr>
        <p:spPr>
          <a:xfrm>
            <a:off x="70457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71FBAED-4C4E-2AC5-EFF2-992908C6F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5375" y="4136947"/>
            <a:ext cx="7477249" cy="20131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/>
        </p:nvSpPr>
        <p:spPr>
          <a:xfrm>
            <a:off x="2532925" y="1574824"/>
            <a:ext cx="13222200" cy="3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Mesmo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com o </a:t>
            </a:r>
            <a:r>
              <a:rPr lang="en-US" sz="5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forte </a:t>
            </a:r>
            <a:r>
              <a:rPr lang="en-US" sz="5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crescimento</a:t>
            </a:r>
            <a:r>
              <a:rPr lang="en-US" sz="5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em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2022, o turismo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brasileiro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ainda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não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retornou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ao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patamar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alcançado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na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pré-pandemia</a:t>
            </a:r>
            <a:r>
              <a:rPr lang="en-US" sz="5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(2019).</a:t>
            </a:r>
            <a:endParaRPr sz="5600" b="1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7556676" y="9426175"/>
            <a:ext cx="97167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Confederação Nacional do Comércio de Bens, Serviços e Turismo (CNC),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174" name="Google Shape;174;p26"/>
          <p:cNvGrpSpPr/>
          <p:nvPr/>
        </p:nvGrpSpPr>
        <p:grpSpPr>
          <a:xfrm>
            <a:off x="2319325" y="6687162"/>
            <a:ext cx="13649349" cy="2025009"/>
            <a:chOff x="2346750" y="6143074"/>
            <a:chExt cx="13649349" cy="2025009"/>
          </a:xfrm>
        </p:grpSpPr>
        <p:grpSp>
          <p:nvGrpSpPr>
            <p:cNvPr id="175" name="Google Shape;175;p26"/>
            <p:cNvGrpSpPr/>
            <p:nvPr/>
          </p:nvGrpSpPr>
          <p:grpSpPr>
            <a:xfrm>
              <a:off x="6495923" y="6393575"/>
              <a:ext cx="2441007" cy="1524000"/>
              <a:chOff x="4110361" y="8310513"/>
              <a:chExt cx="2749501" cy="1524000"/>
            </a:xfrm>
          </p:grpSpPr>
          <p:sp>
            <p:nvSpPr>
              <p:cNvPr id="176" name="Google Shape;176;p26"/>
              <p:cNvSpPr txBox="1"/>
              <p:nvPr/>
            </p:nvSpPr>
            <p:spPr>
              <a:xfrm>
                <a:off x="4110362" y="8310513"/>
                <a:ext cx="2749500" cy="76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R$</a:t>
                </a:r>
                <a:r>
                  <a:rPr lang="en-US" sz="55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91,4</a:t>
                </a:r>
                <a:r>
                  <a:rPr lang="en-US" sz="3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bi</a:t>
                </a:r>
                <a:endParaRPr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  <p:sp>
            <p:nvSpPr>
              <p:cNvPr id="177" name="Google Shape;177;p26"/>
              <p:cNvSpPr txBox="1"/>
              <p:nvPr/>
            </p:nvSpPr>
            <p:spPr>
              <a:xfrm>
                <a:off x="4110361" y="9072513"/>
                <a:ext cx="2749500" cy="76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7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2020</a:t>
                </a:r>
                <a:endParaRPr sz="47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  <p:grpSp>
          <p:nvGrpSpPr>
            <p:cNvPr id="178" name="Google Shape;178;p26"/>
            <p:cNvGrpSpPr/>
            <p:nvPr/>
          </p:nvGrpSpPr>
          <p:grpSpPr>
            <a:xfrm>
              <a:off x="2346750" y="6143074"/>
              <a:ext cx="3693924" cy="2025009"/>
              <a:chOff x="9198890" y="8135178"/>
              <a:chExt cx="4392300" cy="2025009"/>
            </a:xfrm>
          </p:grpSpPr>
          <p:sp>
            <p:nvSpPr>
              <p:cNvPr id="179" name="Google Shape;179;p26"/>
              <p:cNvSpPr txBox="1"/>
              <p:nvPr/>
            </p:nvSpPr>
            <p:spPr>
              <a:xfrm>
                <a:off x="9198890" y="8135178"/>
                <a:ext cx="4392300" cy="101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R$</a:t>
                </a:r>
                <a:r>
                  <a:rPr lang="en-US" sz="67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238,6</a:t>
                </a:r>
                <a:r>
                  <a:rPr lang="en-US" sz="5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bi</a:t>
                </a:r>
                <a:endParaRPr sz="200">
                  <a:solidFill>
                    <a:schemeClr val="tx1">
                      <a:lumMod val="85000"/>
                      <a:lumOff val="1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  <p:sp>
            <p:nvSpPr>
              <p:cNvPr id="180" name="Google Shape;180;p26"/>
              <p:cNvSpPr txBox="1"/>
              <p:nvPr/>
            </p:nvSpPr>
            <p:spPr>
              <a:xfrm>
                <a:off x="9878053" y="9147688"/>
                <a:ext cx="3030000" cy="101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2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2019</a:t>
                </a:r>
                <a:endParaRPr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  <p:grpSp>
          <p:nvGrpSpPr>
            <p:cNvPr id="181" name="Google Shape;181;p26"/>
            <p:cNvGrpSpPr/>
            <p:nvPr/>
          </p:nvGrpSpPr>
          <p:grpSpPr>
            <a:xfrm>
              <a:off x="12302175" y="6143074"/>
              <a:ext cx="3693924" cy="2025009"/>
              <a:chOff x="9264110" y="8135178"/>
              <a:chExt cx="4392300" cy="2025009"/>
            </a:xfrm>
          </p:grpSpPr>
          <p:sp>
            <p:nvSpPr>
              <p:cNvPr id="182" name="Google Shape;182;p26"/>
              <p:cNvSpPr txBox="1"/>
              <p:nvPr/>
            </p:nvSpPr>
            <p:spPr>
              <a:xfrm>
                <a:off x="9264110" y="8135178"/>
                <a:ext cx="4392300" cy="101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R$</a:t>
                </a:r>
                <a:r>
                  <a:rPr lang="en-US" sz="67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208</a:t>
                </a:r>
                <a:r>
                  <a:rPr lang="en-US" sz="5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bi</a:t>
                </a:r>
                <a:endParaRPr sz="8200">
                  <a:solidFill>
                    <a:schemeClr val="tx1">
                      <a:lumMod val="85000"/>
                      <a:lumOff val="1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  <p:sp>
            <p:nvSpPr>
              <p:cNvPr id="183" name="Google Shape;183;p26"/>
              <p:cNvSpPr txBox="1"/>
              <p:nvPr/>
            </p:nvSpPr>
            <p:spPr>
              <a:xfrm>
                <a:off x="9945264" y="9147688"/>
                <a:ext cx="3030000" cy="101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2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2022</a:t>
                </a:r>
                <a:endParaRPr sz="7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  <p:grpSp>
          <p:nvGrpSpPr>
            <p:cNvPr id="184" name="Google Shape;184;p26"/>
            <p:cNvGrpSpPr/>
            <p:nvPr/>
          </p:nvGrpSpPr>
          <p:grpSpPr>
            <a:xfrm>
              <a:off x="9396760" y="6393575"/>
              <a:ext cx="2441007" cy="1524000"/>
              <a:chOff x="4110361" y="8310513"/>
              <a:chExt cx="2749501" cy="1524000"/>
            </a:xfrm>
          </p:grpSpPr>
          <p:sp>
            <p:nvSpPr>
              <p:cNvPr id="185" name="Google Shape;185;p26"/>
              <p:cNvSpPr txBox="1"/>
              <p:nvPr/>
            </p:nvSpPr>
            <p:spPr>
              <a:xfrm>
                <a:off x="4110362" y="8310513"/>
                <a:ext cx="2749500" cy="76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R$</a:t>
                </a:r>
                <a:r>
                  <a:rPr lang="en-US" sz="55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97,2</a:t>
                </a:r>
                <a:r>
                  <a:rPr lang="en-US" sz="3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bi</a:t>
                </a:r>
                <a:endParaRPr sz="5200">
                  <a:solidFill>
                    <a:schemeClr val="tx1">
                      <a:lumMod val="85000"/>
                      <a:lumOff val="1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  <p:sp>
            <p:nvSpPr>
              <p:cNvPr id="186" name="Google Shape;186;p26"/>
              <p:cNvSpPr txBox="1"/>
              <p:nvPr/>
            </p:nvSpPr>
            <p:spPr>
              <a:xfrm>
                <a:off x="4110361" y="9072513"/>
                <a:ext cx="2749500" cy="76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7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2021</a:t>
                </a:r>
                <a:endParaRPr sz="47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  <p:sp>
          <p:nvSpPr>
            <p:cNvPr id="187" name="Google Shape;187;p26"/>
            <p:cNvSpPr/>
            <p:nvPr/>
          </p:nvSpPr>
          <p:spPr>
            <a:xfrm>
              <a:off x="6243875" y="6437363"/>
              <a:ext cx="35100" cy="1436400"/>
            </a:xfrm>
            <a:prstGeom prst="rect">
              <a:avLst/>
            </a:prstGeom>
            <a:solidFill>
              <a:srgbClr val="1F1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9153863" y="6437375"/>
              <a:ext cx="35100" cy="1436400"/>
            </a:xfrm>
            <a:prstGeom prst="rect">
              <a:avLst/>
            </a:prstGeom>
            <a:solidFill>
              <a:srgbClr val="1F1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12054700" y="6437375"/>
              <a:ext cx="35100" cy="1436400"/>
            </a:xfrm>
            <a:prstGeom prst="rect">
              <a:avLst/>
            </a:prstGeom>
            <a:solidFill>
              <a:srgbClr val="1F1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90" name="Google Shape;190;p26"/>
          <p:cNvSpPr txBox="1"/>
          <p:nvPr/>
        </p:nvSpPr>
        <p:spPr>
          <a:xfrm>
            <a:off x="2581800" y="6089825"/>
            <a:ext cx="131118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Faturamento do setor no ano</a:t>
            </a:r>
            <a:endParaRPr sz="3900" b="1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A3B6B964-AE92-3644-9990-E6C5E39808A6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5F8E34C1-BB30-58DB-2B86-4453703B1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911" y="630324"/>
            <a:ext cx="2400177" cy="6358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/>
          <p:nvPr/>
        </p:nvSpPr>
        <p:spPr>
          <a:xfrm>
            <a:off x="2532888" y="1544313"/>
            <a:ext cx="13222200" cy="3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O principal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causador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dessa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mudança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foi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a </a:t>
            </a:r>
            <a:r>
              <a:rPr lang="en-US" sz="5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drástica</a:t>
            </a:r>
            <a:r>
              <a:rPr lang="en-US" sz="5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diminuição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na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entrada de </a:t>
            </a:r>
            <a:r>
              <a:rPr lang="en-US" sz="5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visitantes</a:t>
            </a:r>
            <a:r>
              <a:rPr lang="en-US" sz="5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estrangeiros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em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territórios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brasileiros</a:t>
            </a:r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.</a:t>
            </a:r>
            <a:endParaRPr sz="5600" b="1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00" name="Google Shape;200;p27"/>
          <p:cNvSpPr txBox="1"/>
          <p:nvPr/>
        </p:nvSpPr>
        <p:spPr>
          <a:xfrm>
            <a:off x="7556676" y="9426175"/>
            <a:ext cx="97167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Ministério do Turismo,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02" name="Google Shape;202;p27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2900" y="5189175"/>
            <a:ext cx="13222200" cy="35534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F1853320-BE62-C388-6544-D493393A3C27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7716FD74-CF17-257A-6B13-7FA096EFF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911" y="630324"/>
            <a:ext cx="2400177" cy="6358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/>
          <p:nvPr/>
        </p:nvSpPr>
        <p:spPr>
          <a:xfrm>
            <a:off x="1633750" y="1593350"/>
            <a:ext cx="150204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O interesse </a:t>
            </a:r>
            <a:r>
              <a:rPr lang="en-US" sz="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por</a:t>
            </a:r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turismo </a:t>
            </a:r>
            <a:r>
              <a:rPr lang="en-US" sz="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tem</a:t>
            </a:r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voltado</a:t>
            </a:r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a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crescer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no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pós-pandemia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.</a:t>
            </a:r>
            <a:endParaRPr b="1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Google Trends 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14" name="Google Shape;214;p28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3620900"/>
            <a:ext cx="13716000" cy="51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CB53B16E-CAD1-CF8F-4FD0-4579BC9F82B2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7881A077-95D6-06E5-2B35-7CDFD745C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911" y="630324"/>
            <a:ext cx="2400177" cy="6358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 txBox="1"/>
          <p:nvPr/>
        </p:nvSpPr>
        <p:spPr>
          <a:xfrm>
            <a:off x="2262563" y="2656100"/>
            <a:ext cx="5506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Meses com</a:t>
            </a:r>
            <a:r>
              <a:rPr lang="en-US" sz="5100" b="1" dirty="0">
                <a:solidFill>
                  <a:srgbClr val="1F1DFC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 err="1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maior</a:t>
            </a:r>
            <a:r>
              <a:rPr lang="en-US" sz="5100" b="1" dirty="0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interesse</a:t>
            </a:r>
            <a:endParaRPr sz="5100" b="1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10519222" y="2656100"/>
            <a:ext cx="5506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Meses com</a:t>
            </a:r>
            <a:r>
              <a:rPr lang="en-US" sz="5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 err="1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menor</a:t>
            </a:r>
            <a:r>
              <a:rPr lang="en-US" sz="5100" b="1" dirty="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interesse</a:t>
            </a:r>
            <a:endParaRPr sz="1500" b="1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5" name="Google Shape;225;p29"/>
          <p:cNvSpPr txBox="1"/>
          <p:nvPr/>
        </p:nvSpPr>
        <p:spPr>
          <a:xfrm>
            <a:off x="2553450" y="4576878"/>
            <a:ext cx="49245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Janeiro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(+27%)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Dezembro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(+8%)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Novembro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(+5%)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6" name="Google Shape;226;p29"/>
          <p:cNvSpPr txBox="1"/>
          <p:nvPr/>
        </p:nvSpPr>
        <p:spPr>
          <a:xfrm>
            <a:off x="10865725" y="4576875"/>
            <a:ext cx="48132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Abril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(-13%)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Maio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(-12%)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Junho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(-11%)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7" name="Google Shape;227;p29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Google Trends 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E0175057-6091-2FC4-71BC-1D3E61DD627D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690C36D0-A134-BA57-E55A-B7CF6E010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911" y="630324"/>
            <a:ext cx="2400177" cy="6358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30"/>
          <p:cNvGrpSpPr/>
          <p:nvPr/>
        </p:nvGrpSpPr>
        <p:grpSpPr>
          <a:xfrm>
            <a:off x="4270302" y="1837150"/>
            <a:ext cx="9747398" cy="1000274"/>
            <a:chOff x="3432302" y="1822750"/>
            <a:chExt cx="9747398" cy="1000274"/>
          </a:xfrm>
        </p:grpSpPr>
        <p:sp>
          <p:nvSpPr>
            <p:cNvPr id="238" name="Google Shape;238;p30"/>
            <p:cNvSpPr txBox="1"/>
            <p:nvPr/>
          </p:nvSpPr>
          <p:spPr>
            <a:xfrm>
              <a:off x="3432302" y="1822750"/>
              <a:ext cx="9256800" cy="1000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Estados</a:t>
              </a:r>
              <a:r>
                <a:rPr lang="en-US" sz="5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com</a:t>
              </a:r>
              <a:r>
                <a:rPr lang="en-US" sz="5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5000" b="1" dirty="0" err="1">
                  <a:solidFill>
                    <a:srgbClr val="38761D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maior</a:t>
              </a:r>
              <a:r>
                <a:rPr lang="en-US" sz="5000" b="1" dirty="0">
                  <a:solidFill>
                    <a:srgbClr val="38761D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5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interesse</a:t>
              </a:r>
              <a:endParaRPr b="1" dirty="0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pic>
          <p:nvPicPr>
            <p:cNvPr id="239" name="Google Shape;239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689200" y="1962250"/>
              <a:ext cx="490500" cy="49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0" name="Google Shape;240;p30"/>
          <p:cNvSpPr txBox="1"/>
          <p:nvPr/>
        </p:nvSpPr>
        <p:spPr>
          <a:xfrm>
            <a:off x="11022753" y="9426175"/>
            <a:ext cx="62505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Palavras-chave do Google,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42" name="Google Shape;242;p30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3188" y="3473238"/>
            <a:ext cx="13001625" cy="50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2943F4C5-FA46-1BC8-5181-D3AE8C39422F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tx1">
                  <a:lumMod val="85000"/>
                  <a:lumOff val="1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D4604908-4077-C690-DDD4-E1081EBCC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911" y="630324"/>
            <a:ext cx="2400177" cy="6358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/>
          <p:nvPr/>
        </p:nvSpPr>
        <p:spPr>
          <a:xfrm>
            <a:off x="2782800" y="3525475"/>
            <a:ext cx="12722400" cy="20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Média de</a:t>
            </a:r>
            <a:r>
              <a:rPr lang="en-US" sz="56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1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23.107.540</a:t>
            </a:r>
            <a:r>
              <a:rPr lang="en-US" sz="56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pesquisas mensais por palavras relacionadas à</a:t>
            </a:r>
            <a:endParaRPr sz="5600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49" name="Google Shape;249;p31"/>
          <p:cNvSpPr txBox="1"/>
          <p:nvPr/>
        </p:nvSpPr>
        <p:spPr>
          <a:xfrm>
            <a:off x="2782800" y="6192918"/>
            <a:ext cx="10588500" cy="1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 b="1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Viagens</a:t>
            </a:r>
            <a:r>
              <a:rPr lang="en-US" sz="71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e Turismo</a:t>
            </a:r>
            <a:endParaRPr sz="7100" b="1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50" name="Google Shape;250;p31"/>
          <p:cNvPicPr preferRelativeResize="0"/>
          <p:nvPr/>
        </p:nvPicPr>
        <p:blipFill rotWithShape="1">
          <a:blip r:embed="rId3">
            <a:alphaModFix amt="48000"/>
          </a:blip>
          <a:srcRect t="22247" b="25106"/>
          <a:stretch/>
        </p:blipFill>
        <p:spPr>
          <a:xfrm>
            <a:off x="2808825" y="2607944"/>
            <a:ext cx="1487200" cy="62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1"/>
          <p:cNvSpPr txBox="1"/>
          <p:nvPr/>
        </p:nvSpPr>
        <p:spPr>
          <a:xfrm>
            <a:off x="9618141" y="9426175"/>
            <a:ext cx="7655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Palavras-chave do Google, 2023</a:t>
            </a:r>
            <a:endParaRPr sz="1800">
              <a:solidFill>
                <a:schemeClr val="bg1">
                  <a:lumMod val="6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89DFC9A9-FE28-EA20-1E3F-1B060B356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8241" y="921708"/>
            <a:ext cx="2971518" cy="800024"/>
          </a:xfrm>
          <a:prstGeom prst="rect">
            <a:avLst/>
          </a:prstGeom>
        </p:spPr>
      </p:pic>
      <p:sp>
        <p:nvSpPr>
          <p:cNvPr id="3" name="Google Shape;159;p25">
            <a:extLst>
              <a:ext uri="{FF2B5EF4-FFF2-40B4-BE49-F238E27FC236}">
                <a16:creationId xmlns:a16="http://schemas.microsoft.com/office/drawing/2014/main" id="{B9D3B76A-4F71-F7C1-56AD-3FD3065ACE26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/>
          <p:nvPr/>
        </p:nvSpPr>
        <p:spPr>
          <a:xfrm>
            <a:off x="4515602" y="1850400"/>
            <a:ext cx="9256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Buscas por </a:t>
            </a:r>
            <a:r>
              <a:rPr lang="en-US" sz="5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dispositivo</a:t>
            </a:r>
            <a:endParaRPr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65" name="Google Shape;265;p32"/>
          <p:cNvSpPr txBox="1"/>
          <p:nvPr/>
        </p:nvSpPr>
        <p:spPr>
          <a:xfrm>
            <a:off x="9618141" y="9426175"/>
            <a:ext cx="7655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Palavras-chave do Google, 2023</a:t>
            </a:r>
            <a:endParaRPr sz="1800">
              <a:solidFill>
                <a:schemeClr val="bg1">
                  <a:lumMod val="6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67" name="Google Shape;267;p32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7100" y="3437000"/>
            <a:ext cx="12915900" cy="51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5860E667-7048-420D-9995-2A2C83DE4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8241" y="921708"/>
            <a:ext cx="2971518" cy="800024"/>
          </a:xfrm>
          <a:prstGeom prst="rect">
            <a:avLst/>
          </a:prstGeom>
        </p:spPr>
      </p:pic>
      <p:sp>
        <p:nvSpPr>
          <p:cNvPr id="3" name="Google Shape;159;p25">
            <a:extLst>
              <a:ext uri="{FF2B5EF4-FFF2-40B4-BE49-F238E27FC236}">
                <a16:creationId xmlns:a16="http://schemas.microsoft.com/office/drawing/2014/main" id="{04F31597-27C5-45E5-E0DF-FF166AADD7DF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 txBox="1"/>
          <p:nvPr/>
        </p:nvSpPr>
        <p:spPr>
          <a:xfrm>
            <a:off x="1689775" y="1794950"/>
            <a:ext cx="12885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Principais </a:t>
            </a:r>
            <a:r>
              <a:rPr lang="en-US" sz="50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termos de busca</a:t>
            </a:r>
            <a:endParaRPr sz="5000" b="1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274" name="Google Shape;274;p33"/>
          <p:cNvGrpSpPr/>
          <p:nvPr/>
        </p:nvGrpSpPr>
        <p:grpSpPr>
          <a:xfrm>
            <a:off x="1689763" y="3025775"/>
            <a:ext cx="14908462" cy="5962192"/>
            <a:chOff x="1786363" y="3039025"/>
            <a:chExt cx="14908462" cy="5962192"/>
          </a:xfrm>
        </p:grpSpPr>
        <p:sp>
          <p:nvSpPr>
            <p:cNvPr id="275" name="Google Shape;275;p33"/>
            <p:cNvSpPr txBox="1"/>
            <p:nvPr/>
          </p:nvSpPr>
          <p:spPr>
            <a:xfrm>
              <a:off x="1786363" y="3572038"/>
              <a:ext cx="58968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hotel fazenda</a:t>
              </a:r>
              <a:endParaRPr sz="2800" dirty="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hotel </a:t>
              </a:r>
              <a:r>
                <a:rPr lang="en-US" sz="2800" dirty="0" err="1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em</a:t>
              </a: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são</a:t>
              </a: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paulo</a:t>
              </a:r>
              <a:endParaRPr sz="2800" dirty="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agência</a:t>
              </a: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viagens</a:t>
              </a:r>
              <a:endParaRPr sz="2800" dirty="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hotel </a:t>
              </a:r>
              <a:r>
                <a:rPr lang="en-US" sz="2800" dirty="0" err="1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em</a:t>
              </a: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porto</a:t>
              </a: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seguro</a:t>
              </a:r>
              <a:endParaRPr sz="2800" dirty="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pousada </a:t>
              </a:r>
              <a:r>
                <a:rPr lang="en-US" sz="2800" dirty="0" err="1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em</a:t>
              </a: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cabo</a:t>
              </a: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frio</a:t>
              </a:r>
              <a:endParaRPr sz="2800" dirty="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agência</a:t>
              </a: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turismo</a:t>
              </a:r>
              <a:endParaRPr sz="2800" dirty="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pacote</a:t>
              </a: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disney</a:t>
              </a:r>
              <a:endParaRPr sz="2800" dirty="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 dirty="0" err="1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passagem</a:t>
              </a: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para </a:t>
              </a:r>
              <a:r>
                <a:rPr lang="en-US" sz="2800" dirty="0" err="1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itália</a:t>
              </a:r>
              <a:endParaRPr sz="2800" dirty="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reservar</a:t>
              </a: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hotel</a:t>
              </a:r>
              <a:endParaRPr sz="2800" dirty="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6" name="Google Shape;276;p33"/>
            <p:cNvSpPr txBox="1"/>
            <p:nvPr/>
          </p:nvSpPr>
          <p:spPr>
            <a:xfrm>
              <a:off x="8799896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R$ 0,44</a:t>
              </a:r>
              <a:endParaRPr sz="2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R$ 2,79</a:t>
              </a:r>
              <a:endParaRPr sz="2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R$ 0,84</a:t>
              </a:r>
              <a:endParaRPr sz="2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R$ 1,46</a:t>
              </a:r>
              <a:endParaRPr sz="2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R$ 0,50</a:t>
              </a:r>
              <a:endParaRPr sz="2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R$ 0,83</a:t>
              </a:r>
              <a:endParaRPr sz="2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R$ 0,58</a:t>
              </a:r>
              <a:endParaRPr sz="2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R$ 0,20</a:t>
              </a:r>
              <a:endParaRPr sz="2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R$ 4,02</a:t>
              </a:r>
              <a:endParaRPr sz="2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7" name="Google Shape;277;p33"/>
            <p:cNvSpPr txBox="1"/>
            <p:nvPr/>
          </p:nvSpPr>
          <p:spPr>
            <a:xfrm>
              <a:off x="11584629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R$ 1,16</a:t>
              </a:r>
              <a:endParaRPr sz="2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R$ 6,55</a:t>
              </a:r>
              <a:endParaRPr sz="2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R$ 3,48</a:t>
              </a:r>
              <a:endParaRPr sz="2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R$ 3,14</a:t>
              </a:r>
              <a:endParaRPr sz="2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R$ 1,77</a:t>
              </a:r>
              <a:endParaRPr sz="2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R$ 3,24</a:t>
              </a:r>
              <a:endParaRPr sz="2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R$ 5,74</a:t>
              </a:r>
              <a:endParaRPr sz="2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R$ 1,37</a:t>
              </a:r>
              <a:endParaRPr sz="2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R$ 12,24</a:t>
              </a:r>
              <a:endParaRPr sz="2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8" name="Google Shape;278;p33"/>
            <p:cNvSpPr txBox="1"/>
            <p:nvPr/>
          </p:nvSpPr>
          <p:spPr>
            <a:xfrm>
              <a:off x="14833638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201.000</a:t>
              </a:r>
              <a:endParaRPr sz="2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49.500</a:t>
              </a:r>
              <a:endParaRPr sz="2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49,500</a:t>
              </a:r>
              <a:endParaRPr sz="2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49,500</a:t>
              </a:r>
              <a:endParaRPr sz="2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40,500</a:t>
              </a:r>
              <a:endParaRPr sz="2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8,100</a:t>
              </a:r>
              <a:endParaRPr sz="2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6.600</a:t>
              </a:r>
              <a:endParaRPr sz="2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5.400</a:t>
              </a:r>
              <a:endParaRPr sz="2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3.600</a:t>
              </a:r>
              <a:endParaRPr sz="2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9" name="Google Shape;279;p33"/>
            <p:cNvSpPr txBox="1"/>
            <p:nvPr/>
          </p:nvSpPr>
          <p:spPr>
            <a:xfrm>
              <a:off x="1786375" y="3039025"/>
              <a:ext cx="58968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Palavra-chave</a:t>
              </a:r>
              <a:endParaRPr sz="2800" b="1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0" name="Google Shape;280;p33"/>
            <p:cNvSpPr txBox="1"/>
            <p:nvPr/>
          </p:nvSpPr>
          <p:spPr>
            <a:xfrm>
              <a:off x="8309151" y="3039025"/>
              <a:ext cx="27849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Lance </a:t>
              </a:r>
              <a:r>
                <a:rPr lang="en-US" sz="2200" b="1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(menor)</a:t>
              </a:r>
              <a:endParaRPr sz="2200" b="1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1" name="Google Shape;281;p33"/>
            <p:cNvSpPr txBox="1"/>
            <p:nvPr/>
          </p:nvSpPr>
          <p:spPr>
            <a:xfrm>
              <a:off x="11226303" y="3039025"/>
              <a:ext cx="22965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Lance </a:t>
              </a:r>
              <a:r>
                <a:rPr lang="en-US" sz="2200" b="1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(maior)</a:t>
              </a:r>
              <a:endParaRPr sz="2800" b="1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2" name="Google Shape;282;p33"/>
            <p:cNvSpPr txBox="1"/>
            <p:nvPr/>
          </p:nvSpPr>
          <p:spPr>
            <a:xfrm>
              <a:off x="14011025" y="3039025"/>
              <a:ext cx="26838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6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Média mensal</a:t>
              </a:r>
              <a:endParaRPr sz="2800" b="1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sp>
        <p:nvSpPr>
          <p:cNvPr id="283" name="Google Shape;283;p33"/>
          <p:cNvSpPr txBox="1"/>
          <p:nvPr/>
        </p:nvSpPr>
        <p:spPr>
          <a:xfrm>
            <a:off x="9618141" y="9426175"/>
            <a:ext cx="7655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Palavras-chave do Google, 2023</a:t>
            </a:r>
            <a:endParaRPr sz="1800">
              <a:solidFill>
                <a:schemeClr val="bg1">
                  <a:lumMod val="6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4908CA42-FA6A-F376-4757-C9866C5B1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8241" y="921708"/>
            <a:ext cx="2971518" cy="800024"/>
          </a:xfrm>
          <a:prstGeom prst="rect">
            <a:avLst/>
          </a:prstGeom>
        </p:spPr>
      </p:pic>
      <p:sp>
        <p:nvSpPr>
          <p:cNvPr id="3" name="Google Shape;159;p25">
            <a:extLst>
              <a:ext uri="{FF2B5EF4-FFF2-40B4-BE49-F238E27FC236}">
                <a16:creationId xmlns:a16="http://schemas.microsoft.com/office/drawing/2014/main" id="{CB1F16BB-684A-F188-2A4F-6C9121600E8D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www.guilhermenagel.com.br</a:t>
            </a:r>
            <a:endParaRPr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Microsoft Macintosh PowerPoint</Application>
  <PresentationFormat>Personalizar</PresentationFormat>
  <Paragraphs>89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Lexend Deca</vt:lpstr>
      <vt:lpstr>Calibri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BIANCA PINTO CARVALHO</cp:lastModifiedBy>
  <cp:revision>1</cp:revision>
  <dcterms:modified xsi:type="dcterms:W3CDTF">2023-05-02T18:26:00Z</dcterms:modified>
</cp:coreProperties>
</file>