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3" r:id="rId4"/>
    <p:sldId id="264" r:id="rId5"/>
    <p:sldId id="279" r:id="rId6"/>
    <p:sldId id="278" r:id="rId7"/>
    <p:sldId id="277" r:id="rId8"/>
  </p:sldIdLst>
  <p:sldSz cx="18288000" cy="10287000"/>
  <p:notesSz cx="6858000" cy="9144000"/>
  <p:embeddedFontLst>
    <p:embeddedFont>
      <p:font typeface="Ruda Regular" charset="0"/>
      <p:bold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Ruda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AbnZRxXn+e0cVTCgwHAs4PGvu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491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/>
        </p:nvSpPr>
        <p:spPr>
          <a:xfrm>
            <a:off x="9171000" y="3727400"/>
            <a:ext cx="8016900" cy="4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Foz do Iguaçu - PR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OutSystems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desde 2020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Certificado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Associate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Web</a:t>
            </a: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Certificado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Reactive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Web 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App</a:t>
            </a:r>
            <a:endParaRPr lang="pt-BR" sz="2400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42900" lvl="0" indent="-342900" algn="just">
              <a:lnSpc>
                <a:spcPct val="140048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Projetos:</a:t>
            </a:r>
          </a:p>
          <a:p>
            <a:pPr lvl="0" algn="just">
              <a:lnSpc>
                <a:spcPct val="140048"/>
              </a:lnSpc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Estágio em uma seguradora (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e Mobile);</a:t>
            </a:r>
          </a:p>
          <a:p>
            <a:pPr lvl="0" algn="just">
              <a:lnSpc>
                <a:spcPct val="140048"/>
              </a:lnSpc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Aplicação de gestão de garantias (</a:t>
            </a:r>
            <a:r>
              <a:rPr lang="pt-BR" sz="240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Traditional</a:t>
            </a:r>
            <a:r>
              <a:rPr lang="pt-BR" sz="2400" dirty="0" smtClean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).</a:t>
            </a:r>
            <a:endParaRPr lang="pt-BR" sz="2400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9171000" y="2577449"/>
            <a:ext cx="80169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en-US" sz="6800" dirty="0" err="1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Dairon</a:t>
            </a:r>
            <a:r>
              <a:rPr lang="en-US" sz="6800" dirty="0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Ruda Regular"/>
                <a:ea typeface="Ruda Regular"/>
                <a:cs typeface="Ruda Regular"/>
                <a:sym typeface="Ruda Regular"/>
              </a:rPr>
              <a:t>Balensiefer</a:t>
            </a:r>
            <a:endParaRPr lang="en-US" sz="6800" dirty="0"/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4" y="740283"/>
            <a:ext cx="862148" cy="10870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296" y="740282"/>
            <a:ext cx="862148" cy="108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/>
        </p:nvSpPr>
        <p:spPr>
          <a:xfrm>
            <a:off x="2891030" y="5550729"/>
            <a:ext cx="12505940" cy="312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47" dirty="0" err="1" smtClean="0">
                <a:solidFill>
                  <a:srgbClr val="E4E4E4"/>
                </a:solidFill>
                <a:latin typeface="Ruda"/>
                <a:sym typeface="Ruda"/>
              </a:rPr>
              <a:t>Desenvolvimento</a:t>
            </a:r>
            <a:r>
              <a:rPr lang="en-US" sz="7247" dirty="0" smtClean="0">
                <a:solidFill>
                  <a:srgbClr val="E4E4E4"/>
                </a:solidFill>
                <a:latin typeface="Ruda"/>
                <a:sym typeface="Ruda"/>
              </a:rPr>
              <a:t> </a:t>
            </a:r>
            <a:r>
              <a:rPr lang="en-US" sz="7247" dirty="0" err="1" smtClean="0">
                <a:solidFill>
                  <a:srgbClr val="E4E4E4"/>
                </a:solidFill>
                <a:latin typeface="Ruda"/>
                <a:sym typeface="Ruda"/>
              </a:rPr>
              <a:t>Básico</a:t>
            </a:r>
            <a:endParaRPr lang="en-US" sz="7247" dirty="0" smtClean="0">
              <a:solidFill>
                <a:srgbClr val="E4E4E4"/>
              </a:solidFill>
              <a:latin typeface="Ruda"/>
              <a:sym typeface="Ruda"/>
            </a:endParaRPr>
          </a:p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47" dirty="0" smtClean="0">
                <a:solidFill>
                  <a:srgbClr val="E4E4E4"/>
                </a:solidFill>
                <a:latin typeface="Ruda"/>
                <a:sym typeface="Ruda"/>
              </a:rPr>
              <a:t>Aula 05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9"/>
          <p:cNvPicPr preferRelativeResize="0"/>
          <p:nvPr/>
        </p:nvPicPr>
        <p:blipFill rotWithShape="1">
          <a:blip r:embed="rId3">
            <a:alphaModFix/>
          </a:blip>
          <a:srcRect t="4793" r="52541" b="8654"/>
          <a:stretch/>
        </p:blipFill>
        <p:spPr>
          <a:xfrm>
            <a:off x="0" y="0"/>
            <a:ext cx="845043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4">
            <a:alphaModFix/>
          </a:blip>
          <a:srcRect l="45763"/>
          <a:stretch/>
        </p:blipFill>
        <p:spPr>
          <a:xfrm>
            <a:off x="8369168" y="0"/>
            <a:ext cx="991883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"/>
          <p:cNvSpPr txBox="1"/>
          <p:nvPr/>
        </p:nvSpPr>
        <p:spPr>
          <a:xfrm>
            <a:off x="9139988" y="3143219"/>
            <a:ext cx="8377200" cy="353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 smtClean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Entramos no assunto de Relacionamento </a:t>
            </a:r>
            <a:r>
              <a:rPr lang="pt-BR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de tabelas</a:t>
            </a:r>
          </a:p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Tipos de Relacionamentos (Overview)</a:t>
            </a:r>
          </a:p>
          <a:p>
            <a:pPr lvl="0" algn="just">
              <a:lnSpc>
                <a:spcPct val="140000"/>
              </a:lnSpc>
              <a:buClr>
                <a:srgbClr val="FFFFFF"/>
              </a:buClr>
            </a:pPr>
            <a:r>
              <a:rPr lang="pt-BR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Relacionamento 1 x 1 (1 para 1)</a:t>
            </a:r>
          </a:p>
          <a:p>
            <a:pPr lvl="0" algn="just">
              <a:lnSpc>
                <a:spcPct val="140000"/>
              </a:lnSpc>
              <a:buClr>
                <a:srgbClr val="FFFFFF"/>
              </a:buClr>
            </a:pPr>
            <a:r>
              <a:rPr lang="pt-BR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Relacionamento 1 x N (1 para Muitos)</a:t>
            </a:r>
          </a:p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	Relacionamento N x N (Muitos para Muitos)</a:t>
            </a:r>
          </a:p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>
                <a:solidFill>
                  <a:srgbClr val="FFFFFF"/>
                </a:solidFill>
                <a:latin typeface="Ruda"/>
                <a:sym typeface="Ruda"/>
              </a:rPr>
              <a:t> Tipos de atributos de relacionamento (</a:t>
            </a:r>
            <a:r>
              <a:rPr lang="pt-BR" sz="2050" dirty="0" err="1">
                <a:solidFill>
                  <a:srgbClr val="FFFFFF"/>
                </a:solidFill>
                <a:latin typeface="Ruda"/>
                <a:sym typeface="Ruda"/>
              </a:rPr>
              <a:t>Entity</a:t>
            </a:r>
            <a:r>
              <a:rPr lang="pt-BR" sz="2050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pt-BR" sz="2050" dirty="0" err="1">
                <a:solidFill>
                  <a:srgbClr val="FFFFFF"/>
                </a:solidFill>
                <a:latin typeface="Ruda"/>
                <a:sym typeface="Ruda"/>
              </a:rPr>
              <a:t>Identifiers</a:t>
            </a:r>
            <a:r>
              <a:rPr lang="pt-BR" sz="2050" dirty="0">
                <a:solidFill>
                  <a:srgbClr val="FFFFFF"/>
                </a:solidFill>
                <a:latin typeface="Ruda"/>
                <a:sym typeface="Ruda"/>
              </a:rPr>
              <a:t>)</a:t>
            </a:r>
          </a:p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>
                <a:solidFill>
                  <a:srgbClr val="FFFFFF"/>
                </a:solidFill>
                <a:latin typeface="Ruda"/>
                <a:sym typeface="Ruda"/>
              </a:rPr>
              <a:t>Criação de tabela relacionada 1 x 1</a:t>
            </a:r>
          </a:p>
          <a:p>
            <a:pPr marL="342900" lvl="0" indent="-342900" algn="just">
              <a:lnSpc>
                <a:spcPct val="140000"/>
              </a:lnSpc>
              <a:buClr>
                <a:srgbClr val="FFFFFF"/>
              </a:buClr>
              <a:buFont typeface="Arial" pitchFamily="34" charset="0"/>
              <a:buChar char="•"/>
            </a:pPr>
            <a:r>
              <a:rPr lang="pt-BR" sz="2050" dirty="0">
                <a:solidFill>
                  <a:srgbClr val="FFFFFF"/>
                </a:solidFill>
                <a:latin typeface="Ruda"/>
                <a:sym typeface="Ruda"/>
              </a:rPr>
              <a:t>Criação de tela para armazenamento de registro</a:t>
            </a:r>
          </a:p>
        </p:txBody>
      </p:sp>
      <p:sp>
        <p:nvSpPr>
          <p:cNvPr id="131" name="Google Shape;131;p9"/>
          <p:cNvSpPr txBox="1"/>
          <p:nvPr/>
        </p:nvSpPr>
        <p:spPr>
          <a:xfrm>
            <a:off x="9139987" y="1661401"/>
            <a:ext cx="8377201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09"/>
              </a:lnSpc>
            </a:pPr>
            <a:r>
              <a:rPr lang="pt-BR" sz="5500" dirty="0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Aula anterior</a:t>
            </a:r>
            <a:endParaRPr lang="pt-BR" sz="5500" dirty="0">
              <a:solidFill>
                <a:srgbClr val="CCD42F"/>
              </a:solidFill>
              <a:latin typeface="Ruda Regular"/>
              <a:ea typeface="Ruda Regular"/>
              <a:cs typeface="Ruda Regular"/>
              <a:sym typeface="Ruda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/>
          <p:nvPr/>
        </p:nvSpPr>
        <p:spPr>
          <a:xfrm>
            <a:off x="969925" y="4211060"/>
            <a:ext cx="90210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16"/>
              </a:lnSpc>
            </a:pPr>
            <a:r>
              <a:rPr lang="pt-BR" sz="24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Continuaremos a falar sobre Relacionamentos</a:t>
            </a:r>
          </a:p>
          <a:p>
            <a:pPr lvl="0" algn="just">
              <a:lnSpc>
                <a:spcPct val="140016"/>
              </a:lnSpc>
            </a:pPr>
            <a:endParaRPr lang="pt-BR" sz="2400" dirty="0">
              <a:solidFill>
                <a:srgbClr val="FFFFFF"/>
              </a:solidFill>
              <a:latin typeface="Ruda"/>
              <a:sym typeface="Ruda"/>
            </a:endParaRPr>
          </a:p>
          <a:p>
            <a:pPr marL="285750" lvl="0" indent="-28575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sym typeface="Ruda"/>
              </a:rPr>
              <a:t>Relacionamentos 1 x N (1 para Muitos)</a:t>
            </a:r>
          </a:p>
          <a:p>
            <a:pPr marL="285750" lvl="0" indent="-28575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sym typeface="Ruda"/>
              </a:rPr>
              <a:t>Criação de telas para simular exemplos</a:t>
            </a:r>
          </a:p>
          <a:p>
            <a:pPr marL="285750" lvl="0" indent="-285750" algn="just">
              <a:lnSpc>
                <a:spcPct val="140016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Ruda"/>
                <a:sym typeface="Ruda"/>
              </a:rPr>
              <a:t>Citação de mais exemplos de Relacionamento 1 x </a:t>
            </a:r>
            <a:r>
              <a:rPr lang="pt-BR" sz="2400" dirty="0" smtClean="0">
                <a:solidFill>
                  <a:srgbClr val="FFFFFF"/>
                </a:solidFill>
                <a:latin typeface="Ruda"/>
                <a:sym typeface="Ruda"/>
              </a:rPr>
              <a:t>N</a:t>
            </a:r>
            <a:endParaRPr lang="pt-BR" sz="2400" dirty="0"/>
          </a:p>
        </p:txBody>
      </p:sp>
      <p:sp>
        <p:nvSpPr>
          <p:cNvPr id="234" name="Google Shape;234;p19"/>
          <p:cNvSpPr txBox="1"/>
          <p:nvPr/>
        </p:nvSpPr>
        <p:spPr>
          <a:xfrm>
            <a:off x="969925" y="2025796"/>
            <a:ext cx="9021000" cy="12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40014"/>
              </a:lnSpc>
            </a:pPr>
            <a:r>
              <a:rPr lang="en-US" sz="5623" dirty="0" err="1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Nesta</a:t>
            </a:r>
            <a:r>
              <a:rPr lang="en-US" sz="5623" dirty="0" smtClean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 aula</a:t>
            </a:r>
            <a:endParaRPr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1503" y="3006204"/>
            <a:ext cx="8045806" cy="5178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/>
          <p:nvPr/>
        </p:nvSpPr>
        <p:spPr>
          <a:xfrm>
            <a:off x="1070150" y="3642636"/>
            <a:ext cx="16153500" cy="271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r>
              <a:rPr lang="pt-BR" sz="1804" dirty="0" smtClean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Ainda falamos sobre Relacionamentos de Tabelas</a:t>
            </a:r>
            <a:endParaRPr lang="pt-BR" sz="1804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endParaRPr lang="pt-BR" sz="1804" dirty="0" smtClean="0">
              <a:solidFill>
                <a:srgbClr val="FFFFFF"/>
              </a:solidFill>
              <a:latin typeface="Ruda"/>
              <a:sym typeface="Ruda"/>
            </a:endParaRPr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r>
              <a:rPr lang="pt-BR" sz="1800" dirty="0">
                <a:solidFill>
                  <a:srgbClr val="FFFFFF"/>
                </a:solidFill>
                <a:latin typeface="Ruda"/>
                <a:sym typeface="Ruda"/>
              </a:rPr>
              <a:t>Relacionamentos 1 x N (1 para Muitos)</a:t>
            </a:r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endParaRPr lang="pt-BR" sz="1800" dirty="0" smtClean="0"/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r>
              <a:rPr lang="pt-BR" sz="1800" dirty="0" smtClean="0">
                <a:solidFill>
                  <a:srgbClr val="FFFFFF"/>
                </a:solidFill>
                <a:latin typeface="Ruda"/>
                <a:sym typeface="Ruda"/>
              </a:rPr>
              <a:t>Criamos telas </a:t>
            </a:r>
            <a:r>
              <a:rPr lang="pt-BR" sz="1800" dirty="0">
                <a:solidFill>
                  <a:srgbClr val="FFFFFF"/>
                </a:solidFill>
                <a:latin typeface="Ruda"/>
                <a:sym typeface="Ruda"/>
              </a:rPr>
              <a:t>para simular exemplos</a:t>
            </a:r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endParaRPr lang="pt-BR" sz="1800" dirty="0" smtClean="0"/>
          </a:p>
          <a:p>
            <a:pPr marL="389679" lvl="1" indent="-194840" algn="just">
              <a:lnSpc>
                <a:spcPct val="140022"/>
              </a:lnSpc>
              <a:buClr>
                <a:srgbClr val="FFFFFF"/>
              </a:buClr>
              <a:buSzPts val="1804"/>
              <a:buFont typeface="Arial"/>
              <a:buChar char="•"/>
            </a:pPr>
            <a:r>
              <a:rPr lang="pt-BR" sz="1800" dirty="0" smtClean="0">
                <a:solidFill>
                  <a:srgbClr val="FFFFFF"/>
                </a:solidFill>
                <a:latin typeface="Ruda"/>
                <a:sym typeface="Ruda"/>
              </a:rPr>
              <a:t>Citamos </a:t>
            </a:r>
            <a:r>
              <a:rPr lang="pt-BR" sz="1800" dirty="0">
                <a:solidFill>
                  <a:srgbClr val="FFFFFF"/>
                </a:solidFill>
                <a:latin typeface="Ruda"/>
                <a:sym typeface="Ruda"/>
              </a:rPr>
              <a:t>mais exemplos de Relacionamento 1 x </a:t>
            </a:r>
            <a:r>
              <a:rPr lang="pt-BR" sz="1800" dirty="0" smtClean="0">
                <a:solidFill>
                  <a:srgbClr val="FFFFFF"/>
                </a:solidFill>
                <a:latin typeface="Ruda"/>
                <a:sym typeface="Ruda"/>
              </a:rPr>
              <a:t>N e quando é importante usar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9833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103</Words>
  <Application>Microsoft Office PowerPoint</Application>
  <PresentationFormat>Personalizar</PresentationFormat>
  <Paragraphs>32</Paragraphs>
  <Slides>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Ruda Regular</vt:lpstr>
      <vt:lpstr>Calibri</vt:lpstr>
      <vt:lpstr>Ruda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Dairon</cp:lastModifiedBy>
  <cp:revision>37</cp:revision>
  <dcterms:created xsi:type="dcterms:W3CDTF">2006-08-16T00:00:00Z</dcterms:created>
  <dcterms:modified xsi:type="dcterms:W3CDTF">2022-07-20T00:50:26Z</dcterms:modified>
</cp:coreProperties>
</file>