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Lst>
  <p:sldSz cy="6858000" cx="12192000"/>
  <p:notesSz cx="6858000" cy="9144000"/>
  <p:embeddedFontLst>
    <p:embeddedFont>
      <p:font typeface="Lato"/>
      <p:regular r:id="rId278"/>
      <p:bold r:id="rId279"/>
      <p:italic r:id="rId280"/>
      <p:boldItalic r:id="rId281"/>
    </p:embeddedFont>
    <p:embeddedFont>
      <p:font typeface="Lato Black"/>
      <p:bold r:id="rId282"/>
      <p:boldItalic r:id="rId2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747775"/>
          </p15:clr>
        </p15:guide>
        <p15:guide id="2" pos="3840">
          <p15:clr>
            <a:srgbClr val="747775"/>
          </p15:clr>
        </p15:guide>
      </p15:sldGuideLst>
    </p:ext>
    <p:ext uri="GoogleSlidesCustomDataVersion2">
      <go:slidesCustomData xmlns:go="http://customooxmlschemas.google.com/" r:id="rId284" roundtripDataSignature="AMtx7mi6vR28scgRnQ0zI4X6aBiOwLLv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0B7363-EB49-4849-8608-07E9559304D8}">
  <a:tblStyle styleId="{940B7363-EB49-4849-8608-07E9559304D8}"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254ABA9-1A96-4EA7-9D21-D732FD94A536}"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190" Type="http://schemas.openxmlformats.org/officeDocument/2006/relationships/slide" Target="slides/slide18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194" Type="http://schemas.openxmlformats.org/officeDocument/2006/relationships/slide" Target="slides/slide187.xml"/><Relationship Id="rId43" Type="http://schemas.openxmlformats.org/officeDocument/2006/relationships/slide" Target="slides/slide36.xml"/><Relationship Id="rId193" Type="http://schemas.openxmlformats.org/officeDocument/2006/relationships/slide" Target="slides/slide186.xml"/><Relationship Id="rId46" Type="http://schemas.openxmlformats.org/officeDocument/2006/relationships/slide" Target="slides/slide39.xml"/><Relationship Id="rId192" Type="http://schemas.openxmlformats.org/officeDocument/2006/relationships/slide" Target="slides/slide185.xml"/><Relationship Id="rId45" Type="http://schemas.openxmlformats.org/officeDocument/2006/relationships/slide" Target="slides/slide38.xml"/><Relationship Id="rId191" Type="http://schemas.openxmlformats.org/officeDocument/2006/relationships/slide" Target="slides/slide184.xml"/><Relationship Id="rId48" Type="http://schemas.openxmlformats.org/officeDocument/2006/relationships/slide" Target="slides/slide41.xml"/><Relationship Id="rId187" Type="http://schemas.openxmlformats.org/officeDocument/2006/relationships/slide" Target="slides/slide180.xml"/><Relationship Id="rId47" Type="http://schemas.openxmlformats.org/officeDocument/2006/relationships/slide" Target="slides/slide40.xml"/><Relationship Id="rId186" Type="http://schemas.openxmlformats.org/officeDocument/2006/relationships/slide" Target="slides/slide179.xml"/><Relationship Id="rId185" Type="http://schemas.openxmlformats.org/officeDocument/2006/relationships/slide" Target="slides/slide178.xml"/><Relationship Id="rId49" Type="http://schemas.openxmlformats.org/officeDocument/2006/relationships/slide" Target="slides/slide42.xml"/><Relationship Id="rId184" Type="http://schemas.openxmlformats.org/officeDocument/2006/relationships/slide" Target="slides/slide177.xml"/><Relationship Id="rId189" Type="http://schemas.openxmlformats.org/officeDocument/2006/relationships/slide" Target="slides/slide182.xml"/><Relationship Id="rId188" Type="http://schemas.openxmlformats.org/officeDocument/2006/relationships/slide" Target="slides/slide18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183" Type="http://schemas.openxmlformats.org/officeDocument/2006/relationships/slide" Target="slides/slide176.xml"/><Relationship Id="rId32" Type="http://schemas.openxmlformats.org/officeDocument/2006/relationships/slide" Target="slides/slide25.xml"/><Relationship Id="rId182" Type="http://schemas.openxmlformats.org/officeDocument/2006/relationships/slide" Target="slides/slide175.xml"/><Relationship Id="rId35" Type="http://schemas.openxmlformats.org/officeDocument/2006/relationships/slide" Target="slides/slide28.xml"/><Relationship Id="rId181" Type="http://schemas.openxmlformats.org/officeDocument/2006/relationships/slide" Target="slides/slide174.xml"/><Relationship Id="rId34" Type="http://schemas.openxmlformats.org/officeDocument/2006/relationships/slide" Target="slides/slide27.xml"/><Relationship Id="rId180" Type="http://schemas.openxmlformats.org/officeDocument/2006/relationships/slide" Target="slides/slide173.xml"/><Relationship Id="rId37" Type="http://schemas.openxmlformats.org/officeDocument/2006/relationships/slide" Target="slides/slide30.xml"/><Relationship Id="rId176" Type="http://schemas.openxmlformats.org/officeDocument/2006/relationships/slide" Target="slides/slide169.xml"/><Relationship Id="rId36" Type="http://schemas.openxmlformats.org/officeDocument/2006/relationships/slide" Target="slides/slide29.xml"/><Relationship Id="rId175" Type="http://schemas.openxmlformats.org/officeDocument/2006/relationships/slide" Target="slides/slide168.xml"/><Relationship Id="rId39" Type="http://schemas.openxmlformats.org/officeDocument/2006/relationships/slide" Target="slides/slide32.xml"/><Relationship Id="rId174" Type="http://schemas.openxmlformats.org/officeDocument/2006/relationships/slide" Target="slides/slide167.xml"/><Relationship Id="rId38" Type="http://schemas.openxmlformats.org/officeDocument/2006/relationships/slide" Target="slides/slide31.xml"/><Relationship Id="rId173" Type="http://schemas.openxmlformats.org/officeDocument/2006/relationships/slide" Target="slides/slide166.xml"/><Relationship Id="rId179" Type="http://schemas.openxmlformats.org/officeDocument/2006/relationships/slide" Target="slides/slide172.xml"/><Relationship Id="rId178" Type="http://schemas.openxmlformats.org/officeDocument/2006/relationships/slide" Target="slides/slide171.xml"/><Relationship Id="rId177" Type="http://schemas.openxmlformats.org/officeDocument/2006/relationships/slide" Target="slides/slide170.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98" Type="http://schemas.openxmlformats.org/officeDocument/2006/relationships/slide" Target="slides/slide191.xml"/><Relationship Id="rId14" Type="http://schemas.openxmlformats.org/officeDocument/2006/relationships/slide" Target="slides/slide7.xml"/><Relationship Id="rId197" Type="http://schemas.openxmlformats.org/officeDocument/2006/relationships/slide" Target="slides/slide190.xml"/><Relationship Id="rId17" Type="http://schemas.openxmlformats.org/officeDocument/2006/relationships/slide" Target="slides/slide10.xml"/><Relationship Id="rId196" Type="http://schemas.openxmlformats.org/officeDocument/2006/relationships/slide" Target="slides/slide189.xml"/><Relationship Id="rId16" Type="http://schemas.openxmlformats.org/officeDocument/2006/relationships/slide" Target="slides/slide9.xml"/><Relationship Id="rId195" Type="http://schemas.openxmlformats.org/officeDocument/2006/relationships/slide" Target="slides/slide188.xml"/><Relationship Id="rId19" Type="http://schemas.openxmlformats.org/officeDocument/2006/relationships/slide" Target="slides/slide12.xml"/><Relationship Id="rId18" Type="http://schemas.openxmlformats.org/officeDocument/2006/relationships/slide" Target="slides/slide11.xml"/><Relationship Id="rId199" Type="http://schemas.openxmlformats.org/officeDocument/2006/relationships/slide" Target="slides/slide192.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271" Type="http://schemas.openxmlformats.org/officeDocument/2006/relationships/slide" Target="slides/slide264.xml"/><Relationship Id="rId87" Type="http://schemas.openxmlformats.org/officeDocument/2006/relationships/slide" Target="slides/slide80.xml"/><Relationship Id="rId270" Type="http://schemas.openxmlformats.org/officeDocument/2006/relationships/slide" Target="slides/slide263.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269" Type="http://schemas.openxmlformats.org/officeDocument/2006/relationships/slide" Target="slides/slide262.xml"/><Relationship Id="rId9" Type="http://schemas.openxmlformats.org/officeDocument/2006/relationships/slide" Target="slides/slide2.xml"/><Relationship Id="rId143" Type="http://schemas.openxmlformats.org/officeDocument/2006/relationships/slide" Target="slides/slide136.xml"/><Relationship Id="rId264" Type="http://schemas.openxmlformats.org/officeDocument/2006/relationships/slide" Target="slides/slide257.xml"/><Relationship Id="rId142" Type="http://schemas.openxmlformats.org/officeDocument/2006/relationships/slide" Target="slides/slide135.xml"/><Relationship Id="rId263" Type="http://schemas.openxmlformats.org/officeDocument/2006/relationships/slide" Target="slides/slide256.xml"/><Relationship Id="rId141" Type="http://schemas.openxmlformats.org/officeDocument/2006/relationships/slide" Target="slides/slide134.xml"/><Relationship Id="rId262" Type="http://schemas.openxmlformats.org/officeDocument/2006/relationships/slide" Target="slides/slide255.xml"/><Relationship Id="rId140" Type="http://schemas.openxmlformats.org/officeDocument/2006/relationships/slide" Target="slides/slide133.xml"/><Relationship Id="rId261" Type="http://schemas.openxmlformats.org/officeDocument/2006/relationships/slide" Target="slides/slide254.xml"/><Relationship Id="rId5" Type="http://schemas.openxmlformats.org/officeDocument/2006/relationships/slideMaster" Target="slideMasters/slideMaster1.xml"/><Relationship Id="rId147" Type="http://schemas.openxmlformats.org/officeDocument/2006/relationships/slide" Target="slides/slide140.xml"/><Relationship Id="rId268" Type="http://schemas.openxmlformats.org/officeDocument/2006/relationships/slide" Target="slides/slide261.xml"/><Relationship Id="rId6" Type="http://schemas.openxmlformats.org/officeDocument/2006/relationships/slideMaster" Target="slideMasters/slideMaster2.xml"/><Relationship Id="rId146" Type="http://schemas.openxmlformats.org/officeDocument/2006/relationships/slide" Target="slides/slide139.xml"/><Relationship Id="rId267" Type="http://schemas.openxmlformats.org/officeDocument/2006/relationships/slide" Target="slides/slide260.xml"/><Relationship Id="rId7" Type="http://schemas.openxmlformats.org/officeDocument/2006/relationships/notesMaster" Target="notesMasters/notesMaster1.xml"/><Relationship Id="rId145" Type="http://schemas.openxmlformats.org/officeDocument/2006/relationships/slide" Target="slides/slide138.xml"/><Relationship Id="rId266" Type="http://schemas.openxmlformats.org/officeDocument/2006/relationships/slide" Target="slides/slide259.xml"/><Relationship Id="rId8" Type="http://schemas.openxmlformats.org/officeDocument/2006/relationships/slide" Target="slides/slide1.xml"/><Relationship Id="rId144" Type="http://schemas.openxmlformats.org/officeDocument/2006/relationships/slide" Target="slides/slide137.xml"/><Relationship Id="rId265" Type="http://schemas.openxmlformats.org/officeDocument/2006/relationships/slide" Target="slides/slide258.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260" Type="http://schemas.openxmlformats.org/officeDocument/2006/relationships/slide" Target="slides/slide253.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259" Type="http://schemas.openxmlformats.org/officeDocument/2006/relationships/slide" Target="slides/slide252.xml"/><Relationship Id="rId137" Type="http://schemas.openxmlformats.org/officeDocument/2006/relationships/slide" Target="slides/slide130.xml"/><Relationship Id="rId258" Type="http://schemas.openxmlformats.org/officeDocument/2006/relationships/slide" Target="slides/slide251.xml"/><Relationship Id="rId132" Type="http://schemas.openxmlformats.org/officeDocument/2006/relationships/slide" Target="slides/slide125.xml"/><Relationship Id="rId253" Type="http://schemas.openxmlformats.org/officeDocument/2006/relationships/slide" Target="slides/slide246.xml"/><Relationship Id="rId131" Type="http://schemas.openxmlformats.org/officeDocument/2006/relationships/slide" Target="slides/slide124.xml"/><Relationship Id="rId252" Type="http://schemas.openxmlformats.org/officeDocument/2006/relationships/slide" Target="slides/slide245.xml"/><Relationship Id="rId130" Type="http://schemas.openxmlformats.org/officeDocument/2006/relationships/slide" Target="slides/slide123.xml"/><Relationship Id="rId251" Type="http://schemas.openxmlformats.org/officeDocument/2006/relationships/slide" Target="slides/slide244.xml"/><Relationship Id="rId250" Type="http://schemas.openxmlformats.org/officeDocument/2006/relationships/slide" Target="slides/slide243.xml"/><Relationship Id="rId136" Type="http://schemas.openxmlformats.org/officeDocument/2006/relationships/slide" Target="slides/slide129.xml"/><Relationship Id="rId257" Type="http://schemas.openxmlformats.org/officeDocument/2006/relationships/slide" Target="slides/slide250.xml"/><Relationship Id="rId135" Type="http://schemas.openxmlformats.org/officeDocument/2006/relationships/slide" Target="slides/slide128.xml"/><Relationship Id="rId256" Type="http://schemas.openxmlformats.org/officeDocument/2006/relationships/slide" Target="slides/slide249.xml"/><Relationship Id="rId134" Type="http://schemas.openxmlformats.org/officeDocument/2006/relationships/slide" Target="slides/slide127.xml"/><Relationship Id="rId255" Type="http://schemas.openxmlformats.org/officeDocument/2006/relationships/slide" Target="slides/slide248.xml"/><Relationship Id="rId133" Type="http://schemas.openxmlformats.org/officeDocument/2006/relationships/slide" Target="slides/slide126.xml"/><Relationship Id="rId254" Type="http://schemas.openxmlformats.org/officeDocument/2006/relationships/slide" Target="slides/slide247.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slide" Target="slides/slide165.xml"/><Relationship Id="rId65" Type="http://schemas.openxmlformats.org/officeDocument/2006/relationships/slide" Target="slides/slide58.xml"/><Relationship Id="rId171" Type="http://schemas.openxmlformats.org/officeDocument/2006/relationships/slide" Target="slides/slide164.xml"/><Relationship Id="rId68" Type="http://schemas.openxmlformats.org/officeDocument/2006/relationships/slide" Target="slides/slide61.xml"/><Relationship Id="rId170" Type="http://schemas.openxmlformats.org/officeDocument/2006/relationships/slide" Target="slides/slide163.xml"/><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284" Type="http://customschemas.google.com/relationships/presentationmetadata" Target="metadata"/><Relationship Id="rId162" Type="http://schemas.openxmlformats.org/officeDocument/2006/relationships/slide" Target="slides/slide155.xml"/><Relationship Id="rId283" Type="http://schemas.openxmlformats.org/officeDocument/2006/relationships/font" Target="fonts/LatoBlack-boldItalic.fntdata"/><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282" Type="http://schemas.openxmlformats.org/officeDocument/2006/relationships/font" Target="fonts/LatoBlack-bold.fntdata"/><Relationship Id="rId54" Type="http://schemas.openxmlformats.org/officeDocument/2006/relationships/slide" Target="slides/slide47.xml"/><Relationship Id="rId160" Type="http://schemas.openxmlformats.org/officeDocument/2006/relationships/slide" Target="slides/slide153.xml"/><Relationship Id="rId281" Type="http://schemas.openxmlformats.org/officeDocument/2006/relationships/font" Target="fonts/Lato-boldItalic.fntdata"/><Relationship Id="rId57" Type="http://schemas.openxmlformats.org/officeDocument/2006/relationships/slide" Target="slides/slide50.xml"/><Relationship Id="rId280" Type="http://schemas.openxmlformats.org/officeDocument/2006/relationships/font" Target="fonts/Lato-italic.fntdata"/><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275" Type="http://schemas.openxmlformats.org/officeDocument/2006/relationships/slide" Target="slides/slide268.xml"/><Relationship Id="rId58" Type="http://schemas.openxmlformats.org/officeDocument/2006/relationships/slide" Target="slides/slide51.xml"/><Relationship Id="rId153" Type="http://schemas.openxmlformats.org/officeDocument/2006/relationships/slide" Target="slides/slide146.xml"/><Relationship Id="rId274" Type="http://schemas.openxmlformats.org/officeDocument/2006/relationships/slide" Target="slides/slide267.xml"/><Relationship Id="rId152" Type="http://schemas.openxmlformats.org/officeDocument/2006/relationships/slide" Target="slides/slide145.xml"/><Relationship Id="rId273" Type="http://schemas.openxmlformats.org/officeDocument/2006/relationships/slide" Target="slides/slide266.xml"/><Relationship Id="rId151" Type="http://schemas.openxmlformats.org/officeDocument/2006/relationships/slide" Target="slides/slide144.xml"/><Relationship Id="rId272" Type="http://schemas.openxmlformats.org/officeDocument/2006/relationships/slide" Target="slides/slide265.xml"/><Relationship Id="rId158" Type="http://schemas.openxmlformats.org/officeDocument/2006/relationships/slide" Target="slides/slide151.xml"/><Relationship Id="rId279" Type="http://schemas.openxmlformats.org/officeDocument/2006/relationships/font" Target="fonts/Lato-bold.fntdata"/><Relationship Id="rId157" Type="http://schemas.openxmlformats.org/officeDocument/2006/relationships/slide" Target="slides/slide150.xml"/><Relationship Id="rId278" Type="http://schemas.openxmlformats.org/officeDocument/2006/relationships/font" Target="fonts/Lato-regular.fntdata"/><Relationship Id="rId156" Type="http://schemas.openxmlformats.org/officeDocument/2006/relationships/slide" Target="slides/slide149.xml"/><Relationship Id="rId277" Type="http://schemas.openxmlformats.org/officeDocument/2006/relationships/slide" Target="slides/slide270.xml"/><Relationship Id="rId155" Type="http://schemas.openxmlformats.org/officeDocument/2006/relationships/slide" Target="slides/slide148.xml"/><Relationship Id="rId276" Type="http://schemas.openxmlformats.org/officeDocument/2006/relationships/slide" Target="slides/slide269.xml"/><Relationship Id="rId107" Type="http://schemas.openxmlformats.org/officeDocument/2006/relationships/slide" Target="slides/slide100.xml"/><Relationship Id="rId228" Type="http://schemas.openxmlformats.org/officeDocument/2006/relationships/slide" Target="slides/slide221.xml"/><Relationship Id="rId106" Type="http://schemas.openxmlformats.org/officeDocument/2006/relationships/slide" Target="slides/slide99.xml"/><Relationship Id="rId227" Type="http://schemas.openxmlformats.org/officeDocument/2006/relationships/slide" Target="slides/slide220.xml"/><Relationship Id="rId105" Type="http://schemas.openxmlformats.org/officeDocument/2006/relationships/slide" Target="slides/slide98.xml"/><Relationship Id="rId226" Type="http://schemas.openxmlformats.org/officeDocument/2006/relationships/slide" Target="slides/slide219.xml"/><Relationship Id="rId104" Type="http://schemas.openxmlformats.org/officeDocument/2006/relationships/slide" Target="slides/slide97.xml"/><Relationship Id="rId225" Type="http://schemas.openxmlformats.org/officeDocument/2006/relationships/slide" Target="slides/slide218.xml"/><Relationship Id="rId109" Type="http://schemas.openxmlformats.org/officeDocument/2006/relationships/slide" Target="slides/slide102.xml"/><Relationship Id="rId108" Type="http://schemas.openxmlformats.org/officeDocument/2006/relationships/slide" Target="slides/slide101.xml"/><Relationship Id="rId229" Type="http://schemas.openxmlformats.org/officeDocument/2006/relationships/slide" Target="slides/slide222.xml"/><Relationship Id="rId220" Type="http://schemas.openxmlformats.org/officeDocument/2006/relationships/slide" Target="slides/slide213.xml"/><Relationship Id="rId103" Type="http://schemas.openxmlformats.org/officeDocument/2006/relationships/slide" Target="slides/slide96.xml"/><Relationship Id="rId224" Type="http://schemas.openxmlformats.org/officeDocument/2006/relationships/slide" Target="slides/slide217.xml"/><Relationship Id="rId102" Type="http://schemas.openxmlformats.org/officeDocument/2006/relationships/slide" Target="slides/slide95.xml"/><Relationship Id="rId223" Type="http://schemas.openxmlformats.org/officeDocument/2006/relationships/slide" Target="slides/slide216.xml"/><Relationship Id="rId101" Type="http://schemas.openxmlformats.org/officeDocument/2006/relationships/slide" Target="slides/slide94.xml"/><Relationship Id="rId222" Type="http://schemas.openxmlformats.org/officeDocument/2006/relationships/slide" Target="slides/slide215.xml"/><Relationship Id="rId100" Type="http://schemas.openxmlformats.org/officeDocument/2006/relationships/slide" Target="slides/slide93.xml"/><Relationship Id="rId221" Type="http://schemas.openxmlformats.org/officeDocument/2006/relationships/slide" Target="slides/slide214.xml"/><Relationship Id="rId217" Type="http://schemas.openxmlformats.org/officeDocument/2006/relationships/slide" Target="slides/slide210.xml"/><Relationship Id="rId216" Type="http://schemas.openxmlformats.org/officeDocument/2006/relationships/slide" Target="slides/slide209.xml"/><Relationship Id="rId215" Type="http://schemas.openxmlformats.org/officeDocument/2006/relationships/slide" Target="slides/slide208.xml"/><Relationship Id="rId214" Type="http://schemas.openxmlformats.org/officeDocument/2006/relationships/slide" Target="slides/slide207.xml"/><Relationship Id="rId219" Type="http://schemas.openxmlformats.org/officeDocument/2006/relationships/slide" Target="slides/slide212.xml"/><Relationship Id="rId218" Type="http://schemas.openxmlformats.org/officeDocument/2006/relationships/slide" Target="slides/slide211.xml"/><Relationship Id="rId213" Type="http://schemas.openxmlformats.org/officeDocument/2006/relationships/slide" Target="slides/slide206.xml"/><Relationship Id="rId212" Type="http://schemas.openxmlformats.org/officeDocument/2006/relationships/slide" Target="slides/slide205.xml"/><Relationship Id="rId211" Type="http://schemas.openxmlformats.org/officeDocument/2006/relationships/slide" Target="slides/slide204.xml"/><Relationship Id="rId210" Type="http://schemas.openxmlformats.org/officeDocument/2006/relationships/slide" Target="slides/slide203.xml"/><Relationship Id="rId129" Type="http://schemas.openxmlformats.org/officeDocument/2006/relationships/slide" Target="slides/slide122.xml"/><Relationship Id="rId128" Type="http://schemas.openxmlformats.org/officeDocument/2006/relationships/slide" Target="slides/slide121.xml"/><Relationship Id="rId249" Type="http://schemas.openxmlformats.org/officeDocument/2006/relationships/slide" Target="slides/slide242.xml"/><Relationship Id="rId127" Type="http://schemas.openxmlformats.org/officeDocument/2006/relationships/slide" Target="slides/slide120.xml"/><Relationship Id="rId248" Type="http://schemas.openxmlformats.org/officeDocument/2006/relationships/slide" Target="slides/slide241.xml"/><Relationship Id="rId126" Type="http://schemas.openxmlformats.org/officeDocument/2006/relationships/slide" Target="slides/slide119.xml"/><Relationship Id="rId247" Type="http://schemas.openxmlformats.org/officeDocument/2006/relationships/slide" Target="slides/slide240.xml"/><Relationship Id="rId121" Type="http://schemas.openxmlformats.org/officeDocument/2006/relationships/slide" Target="slides/slide114.xml"/><Relationship Id="rId242" Type="http://schemas.openxmlformats.org/officeDocument/2006/relationships/slide" Target="slides/slide235.xml"/><Relationship Id="rId120" Type="http://schemas.openxmlformats.org/officeDocument/2006/relationships/slide" Target="slides/slide113.xml"/><Relationship Id="rId241" Type="http://schemas.openxmlformats.org/officeDocument/2006/relationships/slide" Target="slides/slide234.xml"/><Relationship Id="rId240" Type="http://schemas.openxmlformats.org/officeDocument/2006/relationships/slide" Target="slides/slide233.xml"/><Relationship Id="rId125" Type="http://schemas.openxmlformats.org/officeDocument/2006/relationships/slide" Target="slides/slide118.xml"/><Relationship Id="rId246" Type="http://schemas.openxmlformats.org/officeDocument/2006/relationships/slide" Target="slides/slide239.xml"/><Relationship Id="rId124" Type="http://schemas.openxmlformats.org/officeDocument/2006/relationships/slide" Target="slides/slide117.xml"/><Relationship Id="rId245" Type="http://schemas.openxmlformats.org/officeDocument/2006/relationships/slide" Target="slides/slide238.xml"/><Relationship Id="rId123" Type="http://schemas.openxmlformats.org/officeDocument/2006/relationships/slide" Target="slides/slide116.xml"/><Relationship Id="rId244" Type="http://schemas.openxmlformats.org/officeDocument/2006/relationships/slide" Target="slides/slide237.xml"/><Relationship Id="rId122" Type="http://schemas.openxmlformats.org/officeDocument/2006/relationships/slide" Target="slides/slide115.xml"/><Relationship Id="rId243" Type="http://schemas.openxmlformats.org/officeDocument/2006/relationships/slide" Target="slides/slide236.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99" Type="http://schemas.openxmlformats.org/officeDocument/2006/relationships/slide" Target="slides/slide92.xml"/><Relationship Id="rId98" Type="http://schemas.openxmlformats.org/officeDocument/2006/relationships/slide" Target="slides/slide91.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239" Type="http://schemas.openxmlformats.org/officeDocument/2006/relationships/slide" Target="slides/slide232.xml"/><Relationship Id="rId117" Type="http://schemas.openxmlformats.org/officeDocument/2006/relationships/slide" Target="slides/slide110.xml"/><Relationship Id="rId238" Type="http://schemas.openxmlformats.org/officeDocument/2006/relationships/slide" Target="slides/slide231.xml"/><Relationship Id="rId116" Type="http://schemas.openxmlformats.org/officeDocument/2006/relationships/slide" Target="slides/slide109.xml"/><Relationship Id="rId237" Type="http://schemas.openxmlformats.org/officeDocument/2006/relationships/slide" Target="slides/slide230.xml"/><Relationship Id="rId115" Type="http://schemas.openxmlformats.org/officeDocument/2006/relationships/slide" Target="slides/slide108.xml"/><Relationship Id="rId236" Type="http://schemas.openxmlformats.org/officeDocument/2006/relationships/slide" Target="slides/slide229.xml"/><Relationship Id="rId119" Type="http://schemas.openxmlformats.org/officeDocument/2006/relationships/slide" Target="slides/slide112.xml"/><Relationship Id="rId110" Type="http://schemas.openxmlformats.org/officeDocument/2006/relationships/slide" Target="slides/slide103.xml"/><Relationship Id="rId231" Type="http://schemas.openxmlformats.org/officeDocument/2006/relationships/slide" Target="slides/slide224.xml"/><Relationship Id="rId230" Type="http://schemas.openxmlformats.org/officeDocument/2006/relationships/slide" Target="slides/slide223.xml"/><Relationship Id="rId114" Type="http://schemas.openxmlformats.org/officeDocument/2006/relationships/slide" Target="slides/slide107.xml"/><Relationship Id="rId235" Type="http://schemas.openxmlformats.org/officeDocument/2006/relationships/slide" Target="slides/slide228.xml"/><Relationship Id="rId113" Type="http://schemas.openxmlformats.org/officeDocument/2006/relationships/slide" Target="slides/slide106.xml"/><Relationship Id="rId234" Type="http://schemas.openxmlformats.org/officeDocument/2006/relationships/slide" Target="slides/slide227.xml"/><Relationship Id="rId112" Type="http://schemas.openxmlformats.org/officeDocument/2006/relationships/slide" Target="slides/slide105.xml"/><Relationship Id="rId233" Type="http://schemas.openxmlformats.org/officeDocument/2006/relationships/slide" Target="slides/slide226.xml"/><Relationship Id="rId111" Type="http://schemas.openxmlformats.org/officeDocument/2006/relationships/slide" Target="slides/slide104.xml"/><Relationship Id="rId232" Type="http://schemas.openxmlformats.org/officeDocument/2006/relationships/slide" Target="slides/slide225.xml"/><Relationship Id="rId206" Type="http://schemas.openxmlformats.org/officeDocument/2006/relationships/slide" Target="slides/slide199.xml"/><Relationship Id="rId205" Type="http://schemas.openxmlformats.org/officeDocument/2006/relationships/slide" Target="slides/slide198.xml"/><Relationship Id="rId204" Type="http://schemas.openxmlformats.org/officeDocument/2006/relationships/slide" Target="slides/slide197.xml"/><Relationship Id="rId203" Type="http://schemas.openxmlformats.org/officeDocument/2006/relationships/slide" Target="slides/slide196.xml"/><Relationship Id="rId209" Type="http://schemas.openxmlformats.org/officeDocument/2006/relationships/slide" Target="slides/slide202.xml"/><Relationship Id="rId208" Type="http://schemas.openxmlformats.org/officeDocument/2006/relationships/slide" Target="slides/slide201.xml"/><Relationship Id="rId207" Type="http://schemas.openxmlformats.org/officeDocument/2006/relationships/slide" Target="slides/slide200.xml"/><Relationship Id="rId202" Type="http://schemas.openxmlformats.org/officeDocument/2006/relationships/slide" Target="slides/slide195.xml"/><Relationship Id="rId201" Type="http://schemas.openxmlformats.org/officeDocument/2006/relationships/slide" Target="slides/slide194.xml"/><Relationship Id="rId200"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10" name="Google Shape;11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188" name="Google Shape;18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0" name="Google Shape;1190;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2" name="Google Shape;1202;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9" name="Google Shape;1209;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1" name="Google Shape;1221;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1" name="Google Shape;1231;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3" name="Google Shape;1243;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5" name="Google Shape;1255;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9" name="Google Shape;1269;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6" name="Google Shape;1276;p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6" name="Google Shape;1286;p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195" name="Google Shape;19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7" name="Google Shape;1297;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0" name="Google Shape;1310;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321" name="Google Shape;1321;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0" name="Google Shape;1330;p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7" name="Google Shape;1337;p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2" name="Google Shape;1352;p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6" name="Google Shape;1366;p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3" name="Google Shape;1373;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0" name="Google Shape;1380;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8" name="Google Shape;1388;p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02" name="Google Shape;20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8" name="Google Shape;1398;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8" name="Google Shape;1408;p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8" name="Google Shape;1418;p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425" name="Google Shape;1425;p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4" name="Google Shape;1434;p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1" name="Google Shape;1441;p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0" name="Google Shape;1460;p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9" name="Google Shape;1479;p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6" name="Google Shape;1486;p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8" name="Google Shape;1508;p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11" name="Google Shape;21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6" name="Google Shape;1526;p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p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3" name="Google Shape;1533;p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8" name="Google Shape;1548;p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9" name="Google Shape;1559;p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9" name="Google Shape;1569;p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p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7" name="Google Shape;1587;p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596" name="Google Shape;1596;p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6" name="Google Shape;1606;p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3" name="Google Shape;1613;p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0" name="Google Shape;162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18" name="Google Shape;21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7" name="Google Shape;162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3047b1307c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4" name="Google Shape;1634;g3047b1307c5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p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4" name="Google Shape;1644;p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4" name="Google Shape;1654;p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p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4" name="Google Shape;1664;p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1" name="Google Shape;1671;p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8" name="Google Shape;1678;p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p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685" name="Google Shape;1685;p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5" name="Google Shape;1695;p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2" name="Google Shape;1702;p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304934e3bb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0" name="Google Shape;1710;g304934e3b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9" name="Google Shape;1719;p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0" name="Google Shape;1730;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p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1" name="Google Shape;1741;p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2" name="Google Shape;1752;p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3" name="Google Shape;1763;p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4" name="Google Shape;1774;p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p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781" name="Google Shape;1781;p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1" name="Google Shape;1791;p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798" name="Google Shape;1798;p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p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7" name="Google Shape;1807;p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814" name="Google Shape;1814;p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3" name="Google Shape;1823;p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0" name="Google Shape;1830;p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9" name="Google Shape;1839;p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6" name="Google Shape;1846;p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p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3" name="Google Shape;1853;p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0" name="Google Shape;1860;p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p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7" name="Google Shape;1867;p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p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4" name="Google Shape;1874;p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1" name="Google Shape;1881;p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p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888" name="Google Shape;1888;p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p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7" name="Google Shape;1897;p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8" name="Google Shape;1908;p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p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2" name="Google Shape;1922;p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8" name="Google Shape;1938;p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946" name="Google Shape;1946;p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6" name="Google Shape;1956;p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p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3" name="Google Shape;1963;p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0" name="Google Shape;1970;p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7" name="Google Shape;1997;p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p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0" name="Google Shape;2020;p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p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7" name="Google Shape;2027;p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4" name="Google Shape;2034;p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p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1" name="Google Shape;2041;p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p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8" name="Google Shape;2048;p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p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5" name="Google Shape;2055;p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p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2" name="Google Shape;2062;p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0" name="Google Shape;2070;p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p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7" name="Google Shape;2077;p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p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6" name="Google Shape;2086;p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p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3" name="Google Shape;2093;p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0" name="Shape 2100"/>
        <p:cNvGrpSpPr/>
        <p:nvPr/>
      </p:nvGrpSpPr>
      <p:grpSpPr>
        <a:xfrm>
          <a:off x="0" y="0"/>
          <a:ext cx="0" cy="0"/>
          <a:chOff x="0" y="0"/>
          <a:chExt cx="0" cy="0"/>
        </a:xfrm>
      </p:grpSpPr>
      <p:sp>
        <p:nvSpPr>
          <p:cNvPr id="2101" name="Google Shape;2101;p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2" name="Google Shape;2102;p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p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109" name="Google Shape;2109;p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p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8" name="Google Shape;2118;p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p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6" name="Google Shape;2126;p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5" name="Google Shape;2135;p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3" name="Google Shape;2143;p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p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156" name="Google Shape;2156;p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p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5" name="Google Shape;2165;p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SzPts val="1100"/>
              <a:buNone/>
            </a:pPr>
            <a:r>
              <a:t/>
            </a:r>
            <a:endParaRPr>
              <a:solidFill>
                <a:schemeClr val="dk1"/>
              </a:solidFill>
            </a:endParaRPr>
          </a:p>
        </p:txBody>
      </p:sp>
      <p:sp>
        <p:nvSpPr>
          <p:cNvPr id="120" name="Google Shape;12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p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2" name="Google Shape;2172;p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p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9" name="Google Shape;2179;p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p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6" name="Google Shape;2186;p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3" name="Google Shape;2193;p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p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2" name="Google Shape;2202;p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p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9" name="Google Shape;2209;p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p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216" name="Google Shape;2216;p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5" name="Google Shape;2225;p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3" name="Google Shape;2233;p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p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241" name="Google Shape;2241;p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309" name="Google Shape;30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p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0" name="Google Shape;2250;p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p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9" name="Google Shape;2259;p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p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6" name="Google Shape;2266;p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3" name="Google Shape;2273;p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p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0" name="Google Shape;2280;p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p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7" name="Google Shape;2287;p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p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4" name="Google Shape;2294;p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p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301" name="Google Shape;2301;p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0" name="Google Shape;2310;p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p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317" name="Google Shape;2317;p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p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6" name="Google Shape;2326;p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p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333" name="Google Shape;2333;p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p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2" name="Google Shape;2342;p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p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9" name="Google Shape;2349;p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p2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6" name="Google Shape;2356;p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3" name="Google Shape;2363;p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p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0" name="Google Shape;2370;p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p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7" name="Google Shape;2377;p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p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4" name="Google Shape;2384;p2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p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391" name="Google Shape;2391;p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p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400" name="Google Shape;2400;p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p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9" name="Google Shape;2409;p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8" name="Google Shape;2418;p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p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7" name="Google Shape;2427;p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p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6" name="Google Shape;2436;p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5" name="Google Shape;2445;p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p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452" name="Google Shape;2452;p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p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1" name="Google Shape;2461;p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9" name="Google Shape;246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5" name="Shape 2475"/>
        <p:cNvGrpSpPr/>
        <p:nvPr/>
      </p:nvGrpSpPr>
      <p:grpSpPr>
        <a:xfrm>
          <a:off x="0" y="0"/>
          <a:ext cx="0" cy="0"/>
          <a:chOff x="0" y="0"/>
          <a:chExt cx="0" cy="0"/>
        </a:xfrm>
      </p:grpSpPr>
      <p:sp>
        <p:nvSpPr>
          <p:cNvPr id="2476" name="Google Shape;2476;p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7" name="Google Shape;2477;p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p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5" name="Google Shape;2485;p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1" name="Shape 2491"/>
        <p:cNvGrpSpPr/>
        <p:nvPr/>
      </p:nvGrpSpPr>
      <p:grpSpPr>
        <a:xfrm>
          <a:off x="0" y="0"/>
          <a:ext cx="0" cy="0"/>
          <a:chOff x="0" y="0"/>
          <a:chExt cx="0" cy="0"/>
        </a:xfrm>
      </p:grpSpPr>
      <p:sp>
        <p:nvSpPr>
          <p:cNvPr id="2492" name="Google Shape;2492;p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493" name="Google Shape;2493;p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p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2" name="Google Shape;2502;p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7" name="Shape 2507"/>
        <p:cNvGrpSpPr/>
        <p:nvPr/>
      </p:nvGrpSpPr>
      <p:grpSpPr>
        <a:xfrm>
          <a:off x="0" y="0"/>
          <a:ext cx="0" cy="0"/>
          <a:chOff x="0" y="0"/>
          <a:chExt cx="0" cy="0"/>
        </a:xfrm>
      </p:grpSpPr>
      <p:sp>
        <p:nvSpPr>
          <p:cNvPr id="2508" name="Google Shape;2508;p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9" name="Google Shape;2509;p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p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6" name="Google Shape;2516;p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1" name="Shape 2521"/>
        <p:cNvGrpSpPr/>
        <p:nvPr/>
      </p:nvGrpSpPr>
      <p:grpSpPr>
        <a:xfrm>
          <a:off x="0" y="0"/>
          <a:ext cx="0" cy="0"/>
          <a:chOff x="0" y="0"/>
          <a:chExt cx="0" cy="0"/>
        </a:xfrm>
      </p:grpSpPr>
      <p:sp>
        <p:nvSpPr>
          <p:cNvPr id="2522" name="Google Shape;2522;p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3" name="Google Shape;2523;p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p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0" name="Google Shape;2530;p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p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7" name="Google Shape;2537;p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p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4" name="Google Shape;2544;p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1" name="Google Shape;2551;p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8" name="Google Shape;2558;p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3" name="Shape 2563"/>
        <p:cNvGrpSpPr/>
        <p:nvPr/>
      </p:nvGrpSpPr>
      <p:grpSpPr>
        <a:xfrm>
          <a:off x="0" y="0"/>
          <a:ext cx="0" cy="0"/>
          <a:chOff x="0" y="0"/>
          <a:chExt cx="0" cy="0"/>
        </a:xfrm>
      </p:grpSpPr>
      <p:sp>
        <p:nvSpPr>
          <p:cNvPr id="2564" name="Google Shape;2564;p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565" name="Google Shape;2565;p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p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4" name="Google Shape;2574;p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2" name="Shape 2582"/>
        <p:cNvGrpSpPr/>
        <p:nvPr/>
      </p:nvGrpSpPr>
      <p:grpSpPr>
        <a:xfrm>
          <a:off x="0" y="0"/>
          <a:ext cx="0" cy="0"/>
          <a:chOff x="0" y="0"/>
          <a:chExt cx="0" cy="0"/>
        </a:xfrm>
      </p:grpSpPr>
      <p:sp>
        <p:nvSpPr>
          <p:cNvPr id="2583" name="Google Shape;2583;p2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4" name="Google Shape;2584;p2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p2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4" name="Google Shape;2594;p2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2" name="Shape 2602"/>
        <p:cNvGrpSpPr/>
        <p:nvPr/>
      </p:nvGrpSpPr>
      <p:grpSpPr>
        <a:xfrm>
          <a:off x="0" y="0"/>
          <a:ext cx="0" cy="0"/>
          <a:chOff x="0" y="0"/>
          <a:chExt cx="0" cy="0"/>
        </a:xfrm>
      </p:grpSpPr>
      <p:sp>
        <p:nvSpPr>
          <p:cNvPr id="2603" name="Google Shape;2603;p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4" name="Google Shape;2604;p2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2" name="Shape 2612"/>
        <p:cNvGrpSpPr/>
        <p:nvPr/>
      </p:nvGrpSpPr>
      <p:grpSpPr>
        <a:xfrm>
          <a:off x="0" y="0"/>
          <a:ext cx="0" cy="0"/>
          <a:chOff x="0" y="0"/>
          <a:chExt cx="0" cy="0"/>
        </a:xfrm>
      </p:grpSpPr>
      <p:sp>
        <p:nvSpPr>
          <p:cNvPr id="2613" name="Google Shape;2613;p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614" name="Google Shape;2614;p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1" name="Shape 2621"/>
        <p:cNvGrpSpPr/>
        <p:nvPr/>
      </p:nvGrpSpPr>
      <p:grpSpPr>
        <a:xfrm>
          <a:off x="0" y="0"/>
          <a:ext cx="0" cy="0"/>
          <a:chOff x="0" y="0"/>
          <a:chExt cx="0" cy="0"/>
        </a:xfrm>
      </p:grpSpPr>
      <p:sp>
        <p:nvSpPr>
          <p:cNvPr id="2622" name="Google Shape;2622;p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3" name="Google Shape;2623;p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p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0" name="Google Shape;2630;p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p3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7" name="Google Shape;2637;p3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2" name="Shape 2642"/>
        <p:cNvGrpSpPr/>
        <p:nvPr/>
      </p:nvGrpSpPr>
      <p:grpSpPr>
        <a:xfrm>
          <a:off x="0" y="0"/>
          <a:ext cx="0" cy="0"/>
          <a:chOff x="0" y="0"/>
          <a:chExt cx="0" cy="0"/>
        </a:xfrm>
      </p:grpSpPr>
      <p:sp>
        <p:nvSpPr>
          <p:cNvPr id="2643" name="Google Shape;2643;p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2644" name="Google Shape;2644;p3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2" name="Shape 2652"/>
        <p:cNvGrpSpPr/>
        <p:nvPr/>
      </p:nvGrpSpPr>
      <p:grpSpPr>
        <a:xfrm>
          <a:off x="0" y="0"/>
          <a:ext cx="0" cy="0"/>
          <a:chOff x="0" y="0"/>
          <a:chExt cx="0" cy="0"/>
        </a:xfrm>
      </p:grpSpPr>
      <p:sp>
        <p:nvSpPr>
          <p:cNvPr id="2653" name="Google Shape;2653;g2c746e3c759_0_10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4" name="Google Shape;2654;g2c746e3c759_0_10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1" name="Shape 2661"/>
        <p:cNvGrpSpPr/>
        <p:nvPr/>
      </p:nvGrpSpPr>
      <p:grpSpPr>
        <a:xfrm>
          <a:off x="0" y="0"/>
          <a:ext cx="0" cy="0"/>
          <a:chOff x="0" y="0"/>
          <a:chExt cx="0" cy="0"/>
        </a:xfrm>
      </p:grpSpPr>
      <p:sp>
        <p:nvSpPr>
          <p:cNvPr id="2662" name="Google Shape;2662;p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3" name="Google Shape;2663;p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p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0" name="Google Shape;2670;p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5" name="Shape 2675"/>
        <p:cNvGrpSpPr/>
        <p:nvPr/>
      </p:nvGrpSpPr>
      <p:grpSpPr>
        <a:xfrm>
          <a:off x="0" y="0"/>
          <a:ext cx="0" cy="0"/>
          <a:chOff x="0" y="0"/>
          <a:chExt cx="0" cy="0"/>
        </a:xfrm>
      </p:grpSpPr>
      <p:sp>
        <p:nvSpPr>
          <p:cNvPr id="2676" name="Google Shape;2676;p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7" name="Google Shape;2677;p3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g2c746e3c759_0_10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4" name="Google Shape;2684;g2c746e3c759_0_10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g2c746e3c759_0_10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693" name="Google Shape;2693;g2c746e3c759_0_10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p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700" name="Google Shape;2700;p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p3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707" name="Google Shape;2707;p3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g2c746e3c759_0_10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4" name="Google Shape;2714;g2c746e3c759_0_10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2c746e3c759_0_10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2723" name="Google Shape;2723;g2c746e3c759_0_10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7" name="Google Shape;38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1" name="Google Shape;45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8" name="Google Shape;45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3" name="Google Shape;49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8" name="Google Shape;55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0433f39fc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6" name="Google Shape;566;g30433f39fc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9" name="Google Shape;60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624" name="Google Shape;624;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8" name="Google Shape;65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5" name="Google Shape;66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2" name="Google Shape;672;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6" name="Google Shape;686;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4" name="Google Shape;694;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8" name="Google Shape;70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7" name="Google Shape;71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724" name="Google Shape;724;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3" name="Google Shape;76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5" name="Google Shape;775;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3" name="Google Shape;783;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1" name="Google Shape;791;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9" name="Google Shape;799;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6" name="Google Shape;816;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3" name="Google Shape;833;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f2a207a9a9_0_2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g1f2a207a9a9_0_2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9" name="Google Shape;8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6" name="Google Shape;866;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pt-BR" sz="1100" u="none" strike="noStrike">
                <a:solidFill>
                  <a:schemeClr val="dk1"/>
                </a:solidFill>
                <a:latin typeface="Lato"/>
                <a:ea typeface="Lato"/>
                <a:cs typeface="Lato"/>
                <a:sym typeface="Lato"/>
              </a:rPr>
              <a:t>Exemplo para citar na aula: </a:t>
            </a:r>
            <a:r>
              <a:rPr b="0" i="0" lang="pt-BR" sz="1100" u="none" strike="noStrike">
                <a:solidFill>
                  <a:schemeClr val="dk1"/>
                </a:solidFill>
                <a:latin typeface="Lato"/>
                <a:ea typeface="Lato"/>
                <a:cs typeface="Lato"/>
                <a:sym typeface="Lato"/>
              </a:rPr>
              <a:t>Alguém pode ter uma identidade pessoal que inclui ser uma pessoa altruísta, introvertida, com uma paixão por arte e um histórico de trabalho em organizações sem fins lucrativos. Essa identidade é a essência de quem você é como indivíduo, independentemente de como você é percebido por outros.</a:t>
            </a:r>
            <a:endParaRPr b="0" sz="11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
        <p:nvSpPr>
          <p:cNvPr id="879" name="Google Shape;879;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pt-BR" sz="1100" u="none" strike="noStrike">
                <a:solidFill>
                  <a:schemeClr val="dk1"/>
                </a:solidFill>
                <a:latin typeface="Lato"/>
                <a:ea typeface="Lato"/>
                <a:cs typeface="Lato"/>
                <a:sym typeface="Lato"/>
              </a:rPr>
              <a:t>Exemplo para citar na aula: </a:t>
            </a:r>
            <a:r>
              <a:rPr b="0" i="0" lang="pt-BR" sz="1100" u="none" strike="noStrike">
                <a:solidFill>
                  <a:schemeClr val="dk1"/>
                </a:solidFill>
                <a:latin typeface="Lato"/>
                <a:ea typeface="Lato"/>
                <a:cs typeface="Lato"/>
                <a:sym typeface="Lato"/>
              </a:rPr>
              <a:t>Uma marca pessoal pode ser construída em torno de ser um especialista em marketing digital com uma forte presença online, criando conteúdo relevante, participando de eventos da indústria, e promovendo uma imagem de liderança inovadora. A marca pessoal é uma representação pública e estrategicamente construída da sua identidade pessoal.</a:t>
            </a:r>
            <a:endParaRPr b="0" sz="11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
        <p:nvSpPr>
          <p:cNvPr id="888" name="Google Shape;888;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8" name="Google Shape;898;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2" name="Google Shape;912;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9" name="Google Shape;919;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6" name="Google Shape;936;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3" name="Google Shape;953;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0" name="Google Shape;970;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72" name="Google Shape;17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7" name="Google Shape;987;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4" name="Google Shape;994;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1" name="Google Shape;1001;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9" name="Google Shape;1009;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7" name="Google Shape;1017;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5" name="Google Shape;1025;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f2a207a9a9_0_27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043" name="Google Shape;1043;g1f2a207a9a9_0_27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3" name="Google Shape;105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0" name="Google Shape;1060;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9" name="Google Shape;1069;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a:solidFill>
                <a:schemeClr val="dk1"/>
              </a:solidFill>
            </a:endParaRPr>
          </a:p>
        </p:txBody>
      </p:sp>
      <p:sp>
        <p:nvSpPr>
          <p:cNvPr id="181" name="Google Shape;18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8" name="Google Shape;1078;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5" name="Google Shape;1085;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0" name="Google Shape;1100;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5" name="Google Shape;1115;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0" name="Google Shape;1130;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5" name="Google Shape;1145;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0" name="Google Shape;1160;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1167" name="Google Shape;1167;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6" name="Google Shape;1176;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3" name="Google Shape;1183;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p:cSld name="3_Title">
    <p:bg>
      <p:bgPr>
        <a:solidFill>
          <a:schemeClr val="lt1"/>
        </a:solidFill>
      </p:bgPr>
    </p:bg>
    <p:spTree>
      <p:nvGrpSpPr>
        <p:cNvPr id="6" name="Shape 6"/>
        <p:cNvGrpSpPr/>
        <p:nvPr/>
      </p:nvGrpSpPr>
      <p:grpSpPr>
        <a:xfrm>
          <a:off x="0" y="0"/>
          <a:ext cx="0" cy="0"/>
          <a:chOff x="0" y="0"/>
          <a:chExt cx="0" cy="0"/>
        </a:xfrm>
      </p:grpSpPr>
      <p:sp>
        <p:nvSpPr>
          <p:cNvPr id="7" name="Google Shape;7;p183"/>
          <p:cNvSpPr/>
          <p:nvPr/>
        </p:nvSpPr>
        <p:spPr>
          <a:xfrm>
            <a:off x="0" y="4387443"/>
            <a:ext cx="12192000" cy="235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67" u="none" cap="none" strike="noStrike">
              <a:solidFill>
                <a:schemeClr val="lt1"/>
              </a:solidFill>
              <a:latin typeface="Arial"/>
              <a:ea typeface="Arial"/>
              <a:cs typeface="Arial"/>
              <a:sym typeface="Arial"/>
            </a:endParaRPr>
          </a:p>
        </p:txBody>
      </p:sp>
      <p:pic>
        <p:nvPicPr>
          <p:cNvPr id="8" name="Google Shape;8;p183"/>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9" name="Google Shape;9;p183"/>
          <p:cNvSpPr/>
          <p:nvPr/>
        </p:nvSpPr>
        <p:spPr>
          <a:xfrm>
            <a:off x="0" y="19878"/>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 name="Google Shape;10;p183"/>
          <p:cNvSpPr/>
          <p:nvPr/>
        </p:nvSpPr>
        <p:spPr>
          <a:xfrm>
            <a:off x="0" y="19878"/>
            <a:ext cx="12192000" cy="12869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 name="Google Shape;11;p183"/>
          <p:cNvPicPr preferRelativeResize="0"/>
          <p:nvPr/>
        </p:nvPicPr>
        <p:blipFill rotWithShape="1">
          <a:blip r:embed="rId2">
            <a:alphaModFix/>
          </a:blip>
          <a:srcRect b="0" l="0" r="0" t="0"/>
          <a:stretch/>
        </p:blipFill>
        <p:spPr>
          <a:xfrm>
            <a:off x="11240259" y="264709"/>
            <a:ext cx="579207" cy="706713"/>
          </a:xfrm>
          <a:prstGeom prst="rect">
            <a:avLst/>
          </a:prstGeom>
          <a:noFill/>
          <a:ln>
            <a:noFill/>
          </a:ln>
        </p:spPr>
      </p:pic>
      <p:sp>
        <p:nvSpPr>
          <p:cNvPr id="12" name="Google Shape;12;p183"/>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27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howMasterSp="0">
  <p:cSld name="Lateral Laranja">
    <p:bg>
      <p:bgPr>
        <a:solidFill>
          <a:schemeClr val="lt1"/>
        </a:solidFill>
      </p:bgPr>
    </p:bg>
    <p:spTree>
      <p:nvGrpSpPr>
        <p:cNvPr id="58" name="Shape 58"/>
        <p:cNvGrpSpPr/>
        <p:nvPr/>
      </p:nvGrpSpPr>
      <p:grpSpPr>
        <a:xfrm>
          <a:off x="0" y="0"/>
          <a:ext cx="0" cy="0"/>
          <a:chOff x="0" y="0"/>
          <a:chExt cx="0" cy="0"/>
        </a:xfrm>
      </p:grpSpPr>
      <p:sp>
        <p:nvSpPr>
          <p:cNvPr id="59" name="Google Shape;59;g1f2a207a9a9_0_2617"/>
          <p:cNvSpPr/>
          <p:nvPr/>
        </p:nvSpPr>
        <p:spPr>
          <a:xfrm>
            <a:off x="0" y="0"/>
            <a:ext cx="8104800" cy="687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0" name="Google Shape;60;g1f2a207a9a9_0_2617"/>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61" name="Google Shape;61;g1f2a207a9a9_0_2617"/>
          <p:cNvSpPr/>
          <p:nvPr/>
        </p:nvSpPr>
        <p:spPr>
          <a:xfrm>
            <a:off x="0" y="0"/>
            <a:ext cx="183000" cy="6877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2" name="Google Shape;62;g1f2a207a9a9_0_2617"/>
          <p:cNvSpPr txBox="1"/>
          <p:nvPr>
            <p:ph idx="1" type="body"/>
          </p:nvPr>
        </p:nvSpPr>
        <p:spPr>
          <a:xfrm>
            <a:off x="765695" y="1893359"/>
            <a:ext cx="6756300" cy="4473600"/>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63" name="Google Shape;63;g1f2a207a9a9_0_2617"/>
          <p:cNvSpPr txBox="1"/>
          <p:nvPr>
            <p:ph type="title"/>
          </p:nvPr>
        </p:nvSpPr>
        <p:spPr>
          <a:xfrm>
            <a:off x="765695" y="706438"/>
            <a:ext cx="6756300" cy="9873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p:cSld name="3_Title">
    <p:bg>
      <p:bgPr>
        <a:solidFill>
          <a:schemeClr val="lt1"/>
        </a:solidFill>
      </p:bgPr>
    </p:bg>
    <p:spTree>
      <p:nvGrpSpPr>
        <p:cNvPr id="64" name="Shape 64"/>
        <p:cNvGrpSpPr/>
        <p:nvPr/>
      </p:nvGrpSpPr>
      <p:grpSpPr>
        <a:xfrm>
          <a:off x="0" y="0"/>
          <a:ext cx="0" cy="0"/>
          <a:chOff x="0" y="0"/>
          <a:chExt cx="0" cy="0"/>
        </a:xfrm>
      </p:grpSpPr>
      <p:sp>
        <p:nvSpPr>
          <p:cNvPr id="65" name="Google Shape;65;g1f2a207a9a9_0_2611"/>
          <p:cNvSpPr/>
          <p:nvPr/>
        </p:nvSpPr>
        <p:spPr>
          <a:xfrm>
            <a:off x="0" y="4387443"/>
            <a:ext cx="12192000" cy="2355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67" u="none" cap="none" strike="noStrike">
              <a:solidFill>
                <a:schemeClr val="lt1"/>
              </a:solidFill>
              <a:latin typeface="Arial"/>
              <a:ea typeface="Arial"/>
              <a:cs typeface="Arial"/>
              <a:sym typeface="Arial"/>
            </a:endParaRPr>
          </a:p>
        </p:txBody>
      </p:sp>
      <p:pic>
        <p:nvPicPr>
          <p:cNvPr id="66" name="Google Shape;66;g1f2a207a9a9_0_2611"/>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67" name="Google Shape;67;g1f2a207a9a9_0_2611"/>
          <p:cNvSpPr/>
          <p:nvPr/>
        </p:nvSpPr>
        <p:spPr>
          <a:xfrm>
            <a:off x="0" y="19878"/>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 name="Google Shape;68;g1f2a207a9a9_0_2611"/>
          <p:cNvSpPr/>
          <p:nvPr/>
        </p:nvSpPr>
        <p:spPr>
          <a:xfrm>
            <a:off x="0" y="19878"/>
            <a:ext cx="12192000" cy="128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9" name="Google Shape;69;g1f2a207a9a9_0_2611"/>
          <p:cNvPicPr preferRelativeResize="0"/>
          <p:nvPr/>
        </p:nvPicPr>
        <p:blipFill rotWithShape="1">
          <a:blip r:embed="rId2">
            <a:alphaModFix/>
          </a:blip>
          <a:srcRect b="0" l="0" r="0" t="0"/>
          <a:stretch/>
        </p:blipFill>
        <p:spPr>
          <a:xfrm>
            <a:off x="11240259" y="264709"/>
            <a:ext cx="579207" cy="706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p:cSld name="3_Title 2">
    <p:bg>
      <p:bgPr>
        <a:solidFill>
          <a:schemeClr val="lt1"/>
        </a:solidFill>
      </p:bgPr>
    </p:bg>
    <p:spTree>
      <p:nvGrpSpPr>
        <p:cNvPr id="70" name="Shape 70"/>
        <p:cNvGrpSpPr/>
        <p:nvPr/>
      </p:nvGrpSpPr>
      <p:grpSpPr>
        <a:xfrm>
          <a:off x="0" y="0"/>
          <a:ext cx="0" cy="0"/>
          <a:chOff x="0" y="0"/>
          <a:chExt cx="0" cy="0"/>
        </a:xfrm>
      </p:grpSpPr>
      <p:sp>
        <p:nvSpPr>
          <p:cNvPr id="71" name="Google Shape;71;p325"/>
          <p:cNvSpPr/>
          <p:nvPr/>
        </p:nvSpPr>
        <p:spPr>
          <a:xfrm>
            <a:off x="0" y="4387443"/>
            <a:ext cx="12192000" cy="235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67" u="none" cap="none" strike="noStrike">
              <a:solidFill>
                <a:schemeClr val="lt1"/>
              </a:solidFill>
              <a:latin typeface="Arial"/>
              <a:ea typeface="Arial"/>
              <a:cs typeface="Arial"/>
              <a:sym typeface="Arial"/>
            </a:endParaRPr>
          </a:p>
        </p:txBody>
      </p:sp>
      <p:pic>
        <p:nvPicPr>
          <p:cNvPr id="72" name="Google Shape;72;p325"/>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73" name="Google Shape;73;p325"/>
          <p:cNvSpPr/>
          <p:nvPr/>
        </p:nvSpPr>
        <p:spPr>
          <a:xfrm>
            <a:off x="0" y="19878"/>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 name="Google Shape;74;p325"/>
          <p:cNvSpPr/>
          <p:nvPr/>
        </p:nvSpPr>
        <p:spPr>
          <a:xfrm>
            <a:off x="0" y="19878"/>
            <a:ext cx="12192000" cy="12869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5" name="Google Shape;75;p325"/>
          <p:cNvPicPr preferRelativeResize="0"/>
          <p:nvPr/>
        </p:nvPicPr>
        <p:blipFill rotWithShape="1">
          <a:blip r:embed="rId2">
            <a:alphaModFix/>
          </a:blip>
          <a:srcRect b="0" l="0" r="0" t="0"/>
          <a:stretch/>
        </p:blipFill>
        <p:spPr>
          <a:xfrm>
            <a:off x="11240259" y="264709"/>
            <a:ext cx="579207" cy="706713"/>
          </a:xfrm>
          <a:prstGeom prst="rect">
            <a:avLst/>
          </a:prstGeom>
          <a:noFill/>
          <a:ln>
            <a:noFill/>
          </a:ln>
        </p:spPr>
      </p:pic>
      <p:sp>
        <p:nvSpPr>
          <p:cNvPr id="76" name="Google Shape;76;p325"/>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27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77" name="Shape 77"/>
        <p:cNvGrpSpPr/>
        <p:nvPr/>
      </p:nvGrpSpPr>
      <p:grpSpPr>
        <a:xfrm>
          <a:off x="0" y="0"/>
          <a:ext cx="0" cy="0"/>
          <a:chOff x="0" y="0"/>
          <a:chExt cx="0" cy="0"/>
        </a:xfrm>
      </p:grpSpPr>
      <p:sp>
        <p:nvSpPr>
          <p:cNvPr id="78" name="Google Shape;78;g1f2a207a9a9_0_2597"/>
          <p:cNvSpPr/>
          <p:nvPr/>
        </p:nvSpPr>
        <p:spPr>
          <a:xfrm>
            <a:off x="2861733" y="0"/>
            <a:ext cx="93303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 name="Google Shape;79;g1f2a207a9a9_0_2597"/>
          <p:cNvSpPr txBox="1"/>
          <p:nvPr>
            <p:ph type="title"/>
          </p:nvPr>
        </p:nvSpPr>
        <p:spPr>
          <a:xfrm>
            <a:off x="3540275" y="917795"/>
            <a:ext cx="10515600" cy="726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3F3F3F"/>
              </a:buClr>
              <a:buSzPts val="1400"/>
              <a:buFont typeface="Arial"/>
              <a:buNone/>
              <a:defRPr b="1" i="0" sz="3300" u="none" cap="none" strike="noStrike">
                <a:solidFill>
                  <a:schemeClr val="dk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g1f2a207a9a9_0_2597"/>
          <p:cNvSpPr txBox="1"/>
          <p:nvPr>
            <p:ph idx="1" type="body"/>
          </p:nvPr>
        </p:nvSpPr>
        <p:spPr>
          <a:xfrm>
            <a:off x="3540275" y="1861427"/>
            <a:ext cx="10515600" cy="4351200"/>
          </a:xfrm>
          <a:prstGeom prst="rect">
            <a:avLst/>
          </a:prstGeom>
          <a:noFill/>
          <a:ln>
            <a:noFill/>
          </a:ln>
        </p:spPr>
        <p:txBody>
          <a:bodyPr anchorCtr="0" anchor="t" bIns="34275" lIns="68575" spcFirstLastPara="1" rIns="68575" wrap="square" tIns="34275">
            <a:noAutofit/>
          </a:bodyPr>
          <a:lstStyle>
            <a:lvl1pPr indent="-368300" lvl="0" marL="457200" marR="0" rtl="0" algn="l">
              <a:lnSpc>
                <a:spcPct val="90000"/>
              </a:lnSpc>
              <a:spcBef>
                <a:spcPts val="1067"/>
              </a:spcBef>
              <a:spcAft>
                <a:spcPts val="0"/>
              </a:spcAft>
              <a:buClr>
                <a:srgbClr val="3F3F3F"/>
              </a:buClr>
              <a:buSzPts val="2200"/>
              <a:buFont typeface="Arial"/>
              <a:buChar char="▪"/>
              <a:defRPr b="0" i="0" sz="2200" u="none" cap="none" strike="noStrike">
                <a:solidFill>
                  <a:schemeClr val="dk1"/>
                </a:solidFill>
                <a:latin typeface="Lato"/>
                <a:ea typeface="Lato"/>
                <a:cs typeface="Lato"/>
                <a:sym typeface="Lato"/>
              </a:defRPr>
            </a:lvl1pPr>
            <a:lvl2pPr indent="-317500" lvl="1" marL="9144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1" name="Google Shape;81;g1f2a207a9a9_0_2597"/>
          <p:cNvSpPr/>
          <p:nvPr/>
        </p:nvSpPr>
        <p:spPr>
          <a:xfrm>
            <a:off x="0" y="0"/>
            <a:ext cx="2857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2" name="Google Shape;82;g1f2a207a9a9_0_2597"/>
          <p:cNvPicPr preferRelativeResize="0"/>
          <p:nvPr/>
        </p:nvPicPr>
        <p:blipFill rotWithShape="1">
          <a:blip r:embed="rId2">
            <a:alphaModFix/>
          </a:blip>
          <a:srcRect b="0" l="0" r="0" t="0"/>
          <a:stretch/>
        </p:blipFill>
        <p:spPr>
          <a:xfrm>
            <a:off x="506640" y="1733550"/>
            <a:ext cx="2084217" cy="3755341"/>
          </a:xfrm>
          <a:prstGeom prst="rect">
            <a:avLst/>
          </a:prstGeom>
          <a:noFill/>
          <a:ln>
            <a:noFill/>
          </a:ln>
        </p:spPr>
      </p:pic>
      <p:sp>
        <p:nvSpPr>
          <p:cNvPr id="83" name="Google Shape;83;g1f2a207a9a9_0_2597"/>
          <p:cNvSpPr/>
          <p:nvPr/>
        </p:nvSpPr>
        <p:spPr>
          <a:xfrm>
            <a:off x="0" y="0"/>
            <a:ext cx="195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84" name="Google Shape;84;g1f2a207a9a9_0_2597"/>
          <p:cNvPicPr preferRelativeResize="0"/>
          <p:nvPr/>
        </p:nvPicPr>
        <p:blipFill rotWithShape="1">
          <a:blip r:embed="rId3">
            <a:alphaModFix/>
          </a:blip>
          <a:srcRect b="0" l="0" r="0" t="0"/>
          <a:stretch/>
        </p:blipFill>
        <p:spPr>
          <a:xfrm>
            <a:off x="11240259" y="264709"/>
            <a:ext cx="579207" cy="706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 1 column 1">
  <p:cSld name="6_Title + 1 column">
    <p:bg>
      <p:bgPr>
        <a:solidFill>
          <a:schemeClr val="lt1"/>
        </a:solidFill>
      </p:bgPr>
    </p:bg>
    <p:spTree>
      <p:nvGrpSpPr>
        <p:cNvPr id="85" name="Shape 85"/>
        <p:cNvGrpSpPr/>
        <p:nvPr/>
      </p:nvGrpSpPr>
      <p:grpSpPr>
        <a:xfrm>
          <a:off x="0" y="0"/>
          <a:ext cx="0" cy="0"/>
          <a:chOff x="0" y="0"/>
          <a:chExt cx="0" cy="0"/>
        </a:xfrm>
      </p:grpSpPr>
      <p:sp>
        <p:nvSpPr>
          <p:cNvPr id="86" name="Google Shape;86;g1f2a207a9a9_0_2636"/>
          <p:cNvSpPr txBox="1"/>
          <p:nvPr>
            <p:ph idx="1" type="body"/>
          </p:nvPr>
        </p:nvSpPr>
        <p:spPr>
          <a:xfrm>
            <a:off x="609600" y="1266826"/>
            <a:ext cx="10972800" cy="53010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Clr>
                <a:srgbClr val="000000"/>
              </a:buClr>
              <a:buSzPts val="2400"/>
              <a:buFont typeface="Arial"/>
              <a:buNone/>
              <a:defRPr b="0" i="0" sz="1400" u="none" cap="none" strike="noStrike">
                <a:solidFill>
                  <a:srgbClr val="000000"/>
                </a:solidFill>
                <a:latin typeface="Lato"/>
                <a:ea typeface="Lato"/>
                <a:cs typeface="Lato"/>
                <a:sym typeface="Lato"/>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g1f2a207a9a9_0_2636"/>
          <p:cNvSpPr txBox="1"/>
          <p:nvPr>
            <p:ph type="title"/>
          </p:nvPr>
        </p:nvSpPr>
        <p:spPr>
          <a:xfrm>
            <a:off x="609600" y="79904"/>
            <a:ext cx="10972800" cy="987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light" showMasterSp="0">
  <p:cSld name="3_Blank light">
    <p:bg>
      <p:bgPr>
        <a:solidFill>
          <a:schemeClr val="lt1"/>
        </a:solidFill>
      </p:bgPr>
    </p:bg>
    <p:spTree>
      <p:nvGrpSpPr>
        <p:cNvPr id="88" name="Shape 88"/>
        <p:cNvGrpSpPr/>
        <p:nvPr/>
      </p:nvGrpSpPr>
      <p:grpSpPr>
        <a:xfrm>
          <a:off x="0" y="0"/>
          <a:ext cx="0" cy="0"/>
          <a:chOff x="0" y="0"/>
          <a:chExt cx="0" cy="0"/>
        </a:xfrm>
      </p:grpSpPr>
      <p:sp>
        <p:nvSpPr>
          <p:cNvPr id="89" name="Google Shape;89;g1f2a207a9a9_0_2639"/>
          <p:cNvSpPr/>
          <p:nvPr/>
        </p:nvSpPr>
        <p:spPr>
          <a:xfrm>
            <a:off x="0" y="0"/>
            <a:ext cx="6096000" cy="67215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1f2a207a9a9_0_2639"/>
          <p:cNvSpPr txBox="1"/>
          <p:nvPr>
            <p:ph type="title"/>
          </p:nvPr>
        </p:nvSpPr>
        <p:spPr>
          <a:xfrm>
            <a:off x="593099" y="209001"/>
            <a:ext cx="5399400" cy="106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000000"/>
              </a:buClr>
              <a:buSzPts val="3600"/>
              <a:buFont typeface="Arial"/>
              <a:buChar char="●"/>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1" name="Google Shape;91;g1f2a207a9a9_0_2639"/>
          <p:cNvSpPr txBox="1"/>
          <p:nvPr>
            <p:ph idx="1" type="body"/>
          </p:nvPr>
        </p:nvSpPr>
        <p:spPr>
          <a:xfrm>
            <a:off x="600075" y="1524000"/>
            <a:ext cx="5362500" cy="5181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2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92" name="Google Shape;92;g1f2a207a9a9_0_2639"/>
          <p:cNvPicPr preferRelativeResize="0"/>
          <p:nvPr/>
        </p:nvPicPr>
        <p:blipFill rotWithShape="1">
          <a:blip r:embed="rId2">
            <a:alphaModFix/>
          </a:blip>
          <a:srcRect b="0" l="0" r="0" t="0"/>
          <a:stretch/>
        </p:blipFill>
        <p:spPr>
          <a:xfrm>
            <a:off x="11543476" y="6029934"/>
            <a:ext cx="535045" cy="652829"/>
          </a:xfrm>
          <a:prstGeom prst="rect">
            <a:avLst/>
          </a:prstGeom>
          <a:noFill/>
          <a:ln>
            <a:noFill/>
          </a:ln>
        </p:spPr>
      </p:pic>
      <p:pic>
        <p:nvPicPr>
          <p:cNvPr id="93" name="Google Shape;93;g1f2a207a9a9_0_2639"/>
          <p:cNvPicPr preferRelativeResize="0"/>
          <p:nvPr/>
        </p:nvPicPr>
        <p:blipFill rotWithShape="1">
          <a:blip r:embed="rId3">
            <a:alphaModFix/>
          </a:blip>
          <a:srcRect b="0" l="0" r="0" t="0"/>
          <a:stretch/>
        </p:blipFill>
        <p:spPr>
          <a:xfrm rot="5400000">
            <a:off x="6027729" y="693732"/>
            <a:ext cx="136527" cy="121920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light" showMasterSp="0">
  <p:cSld name="4_Blank light">
    <p:bg>
      <p:bgPr>
        <a:solidFill>
          <a:schemeClr val="lt1"/>
        </a:solidFill>
      </p:bgPr>
    </p:bg>
    <p:spTree>
      <p:nvGrpSpPr>
        <p:cNvPr id="94" name="Shape 94"/>
        <p:cNvGrpSpPr/>
        <p:nvPr/>
      </p:nvGrpSpPr>
      <p:grpSpPr>
        <a:xfrm>
          <a:off x="0" y="0"/>
          <a:ext cx="0" cy="0"/>
          <a:chOff x="0" y="0"/>
          <a:chExt cx="0" cy="0"/>
        </a:xfrm>
      </p:grpSpPr>
      <p:sp>
        <p:nvSpPr>
          <p:cNvPr id="95" name="Google Shape;95;g1f2a207a9a9_0_2645"/>
          <p:cNvSpPr/>
          <p:nvPr/>
        </p:nvSpPr>
        <p:spPr>
          <a:xfrm>
            <a:off x="6096000" y="0"/>
            <a:ext cx="6096000" cy="67215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1f2a207a9a9_0_2645"/>
          <p:cNvSpPr txBox="1"/>
          <p:nvPr>
            <p:ph type="title"/>
          </p:nvPr>
        </p:nvSpPr>
        <p:spPr>
          <a:xfrm>
            <a:off x="6279524" y="209001"/>
            <a:ext cx="5399400" cy="106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000000"/>
              </a:buClr>
              <a:buSzPts val="3600"/>
              <a:buFont typeface="Arial"/>
              <a:buChar char="●"/>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7" name="Google Shape;97;g1f2a207a9a9_0_2645"/>
          <p:cNvSpPr txBox="1"/>
          <p:nvPr>
            <p:ph idx="1" type="body"/>
          </p:nvPr>
        </p:nvSpPr>
        <p:spPr>
          <a:xfrm>
            <a:off x="6286500" y="1524000"/>
            <a:ext cx="5362500" cy="51816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2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98" name="Google Shape;98;g1f2a207a9a9_0_2645"/>
          <p:cNvPicPr preferRelativeResize="0"/>
          <p:nvPr/>
        </p:nvPicPr>
        <p:blipFill rotWithShape="1">
          <a:blip r:embed="rId2">
            <a:alphaModFix/>
          </a:blip>
          <a:srcRect b="0" l="0" r="0" t="0"/>
          <a:stretch/>
        </p:blipFill>
        <p:spPr>
          <a:xfrm>
            <a:off x="11543476" y="6029934"/>
            <a:ext cx="535047" cy="652831"/>
          </a:xfrm>
          <a:prstGeom prst="rect">
            <a:avLst/>
          </a:prstGeom>
          <a:noFill/>
          <a:ln>
            <a:noFill/>
          </a:ln>
        </p:spPr>
      </p:pic>
      <p:pic>
        <p:nvPicPr>
          <p:cNvPr id="99" name="Google Shape;99;g1f2a207a9a9_0_2645"/>
          <p:cNvPicPr preferRelativeResize="0"/>
          <p:nvPr/>
        </p:nvPicPr>
        <p:blipFill rotWithShape="1">
          <a:blip r:embed="rId3">
            <a:alphaModFix/>
          </a:blip>
          <a:srcRect b="0" l="0" r="0" t="0"/>
          <a:stretch/>
        </p:blipFill>
        <p:spPr>
          <a:xfrm rot="5400000">
            <a:off x="6027729" y="693732"/>
            <a:ext cx="136527" cy="121920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showMasterSp="0">
  <p:cSld name="Subtitle">
    <p:bg>
      <p:bgPr>
        <a:solidFill>
          <a:schemeClr val="lt1"/>
        </a:solidFill>
      </p:bgPr>
    </p:bg>
    <p:spTree>
      <p:nvGrpSpPr>
        <p:cNvPr id="100" name="Shape 100"/>
        <p:cNvGrpSpPr/>
        <p:nvPr/>
      </p:nvGrpSpPr>
      <p:grpSpPr>
        <a:xfrm>
          <a:off x="0" y="0"/>
          <a:ext cx="0" cy="0"/>
          <a:chOff x="0" y="0"/>
          <a:chExt cx="0" cy="0"/>
        </a:xfrm>
      </p:grpSpPr>
      <p:sp>
        <p:nvSpPr>
          <p:cNvPr id="101" name="Google Shape;101;g1f2a207a9a9_0_2651"/>
          <p:cNvSpPr/>
          <p:nvPr/>
        </p:nvSpPr>
        <p:spPr>
          <a:xfrm>
            <a:off x="-1" y="5393188"/>
            <a:ext cx="12192000" cy="13455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 name="Google Shape;102;g1f2a207a9a9_0_2651"/>
          <p:cNvPicPr preferRelativeResize="0"/>
          <p:nvPr/>
        </p:nvPicPr>
        <p:blipFill rotWithShape="1">
          <a:blip r:embed="rId2">
            <a:alphaModFix/>
          </a:blip>
          <a:srcRect b="0" l="0" r="0" t="0"/>
          <a:stretch/>
        </p:blipFill>
        <p:spPr>
          <a:xfrm>
            <a:off x="11543476" y="6029934"/>
            <a:ext cx="535045" cy="652829"/>
          </a:xfrm>
          <a:prstGeom prst="rect">
            <a:avLst/>
          </a:prstGeom>
          <a:noFill/>
          <a:ln>
            <a:noFill/>
          </a:ln>
        </p:spPr>
      </p:pic>
      <p:pic>
        <p:nvPicPr>
          <p:cNvPr id="103" name="Google Shape;103;g1f2a207a9a9_0_2651"/>
          <p:cNvPicPr preferRelativeResize="0"/>
          <p:nvPr/>
        </p:nvPicPr>
        <p:blipFill rotWithShape="1">
          <a:blip r:embed="rId3">
            <a:alphaModFix/>
          </a:blip>
          <a:srcRect b="0" l="0" r="0" t="0"/>
          <a:stretch/>
        </p:blipFill>
        <p:spPr>
          <a:xfrm rot="5400000">
            <a:off x="6027736" y="693739"/>
            <a:ext cx="136527" cy="12192000"/>
          </a:xfrm>
          <a:prstGeom prst="rect">
            <a:avLst/>
          </a:prstGeom>
          <a:noFill/>
          <a:ln>
            <a:noFill/>
          </a:ln>
        </p:spPr>
      </p:pic>
      <p:sp>
        <p:nvSpPr>
          <p:cNvPr id="104" name="Google Shape;104;g1f2a207a9a9_0_2651"/>
          <p:cNvSpPr txBox="1"/>
          <p:nvPr>
            <p:ph type="title"/>
          </p:nvPr>
        </p:nvSpPr>
        <p:spPr>
          <a:xfrm>
            <a:off x="609600" y="5485832"/>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1" showMasterSp="0">
  <p:cSld name="2_Title">
    <p:bg>
      <p:bgPr>
        <a:solidFill>
          <a:schemeClr val="lt1"/>
        </a:solidFill>
      </p:bgPr>
    </p:bg>
    <p:spTree>
      <p:nvGrpSpPr>
        <p:cNvPr id="105" name="Shape 105"/>
        <p:cNvGrpSpPr/>
        <p:nvPr/>
      </p:nvGrpSpPr>
      <p:grpSpPr>
        <a:xfrm>
          <a:off x="0" y="0"/>
          <a:ext cx="0" cy="0"/>
          <a:chOff x="0" y="0"/>
          <a:chExt cx="0" cy="0"/>
        </a:xfrm>
      </p:grpSpPr>
      <p:pic>
        <p:nvPicPr>
          <p:cNvPr id="106" name="Google Shape;106;g1f2a207a9a9_0_2656"/>
          <p:cNvPicPr preferRelativeResize="0"/>
          <p:nvPr/>
        </p:nvPicPr>
        <p:blipFill rotWithShape="1">
          <a:blip r:embed="rId2">
            <a:alphaModFix/>
          </a:blip>
          <a:srcRect b="0" l="0" r="0" t="0"/>
          <a:stretch/>
        </p:blipFill>
        <p:spPr>
          <a:xfrm rot="5400000">
            <a:off x="6027736" y="693739"/>
            <a:ext cx="136527" cy="12192000"/>
          </a:xfrm>
          <a:prstGeom prst="rect">
            <a:avLst/>
          </a:prstGeom>
          <a:noFill/>
          <a:ln>
            <a:noFill/>
          </a:ln>
        </p:spPr>
      </p:pic>
      <p:sp>
        <p:nvSpPr>
          <p:cNvPr id="107" name="Google Shape;107;g1f2a207a9a9_0_2656"/>
          <p:cNvSpPr/>
          <p:nvPr/>
        </p:nvSpPr>
        <p:spPr>
          <a:xfrm>
            <a:off x="0" y="4387442"/>
            <a:ext cx="12192000" cy="2355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13" name="Shape 13"/>
        <p:cNvGrpSpPr/>
        <p:nvPr/>
      </p:nvGrpSpPr>
      <p:grpSpPr>
        <a:xfrm>
          <a:off x="0" y="0"/>
          <a:ext cx="0" cy="0"/>
          <a:chOff x="0" y="0"/>
          <a:chExt cx="0" cy="0"/>
        </a:xfrm>
      </p:grpSpPr>
      <p:sp>
        <p:nvSpPr>
          <p:cNvPr id="14" name="Google Shape;14;p169"/>
          <p:cNvSpPr/>
          <p:nvPr/>
        </p:nvSpPr>
        <p:spPr>
          <a:xfrm>
            <a:off x="2861733" y="0"/>
            <a:ext cx="9330267"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169"/>
          <p:cNvSpPr txBox="1"/>
          <p:nvPr>
            <p:ph type="title"/>
          </p:nvPr>
        </p:nvSpPr>
        <p:spPr>
          <a:xfrm>
            <a:off x="3540275" y="917795"/>
            <a:ext cx="10515600" cy="7260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3F3F3F"/>
              </a:buClr>
              <a:buSzPts val="1400"/>
              <a:buFont typeface="Arial"/>
              <a:buNone/>
              <a:defRPr b="1" i="0" sz="3300" u="none" cap="none" strike="noStrike">
                <a:solidFill>
                  <a:schemeClr val="dk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169"/>
          <p:cNvSpPr txBox="1"/>
          <p:nvPr>
            <p:ph idx="1" type="body"/>
          </p:nvPr>
        </p:nvSpPr>
        <p:spPr>
          <a:xfrm>
            <a:off x="3540275" y="1861427"/>
            <a:ext cx="10515600" cy="4351200"/>
          </a:xfrm>
          <a:prstGeom prst="rect">
            <a:avLst/>
          </a:prstGeom>
          <a:noFill/>
          <a:ln>
            <a:noFill/>
          </a:ln>
        </p:spPr>
        <p:txBody>
          <a:bodyPr anchorCtr="0" anchor="t" bIns="34275" lIns="68575" spcFirstLastPara="1" rIns="68575" wrap="square" tIns="34275">
            <a:noAutofit/>
          </a:bodyPr>
          <a:lstStyle>
            <a:lvl1pPr indent="-368300" lvl="0" marL="457200" marR="0" rtl="0" algn="l">
              <a:lnSpc>
                <a:spcPct val="90000"/>
              </a:lnSpc>
              <a:spcBef>
                <a:spcPts val="1067"/>
              </a:spcBef>
              <a:spcAft>
                <a:spcPts val="0"/>
              </a:spcAft>
              <a:buClr>
                <a:srgbClr val="3F3F3F"/>
              </a:buClr>
              <a:buSzPts val="2200"/>
              <a:buFont typeface="Arial"/>
              <a:buChar char="▪"/>
              <a:defRPr b="0" i="0" sz="2200" u="none" cap="none" strike="noStrike">
                <a:solidFill>
                  <a:schemeClr val="dk1"/>
                </a:solidFill>
                <a:latin typeface="Lato"/>
                <a:ea typeface="Lato"/>
                <a:cs typeface="Lato"/>
                <a:sym typeface="Lato"/>
              </a:defRPr>
            </a:lvl1pPr>
            <a:lvl2pPr indent="-317500" lvl="1" marL="9144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90000"/>
              </a:lnSpc>
              <a:spcBef>
                <a:spcPts val="533"/>
              </a:spcBef>
              <a:spcAft>
                <a:spcPts val="0"/>
              </a:spcAft>
              <a:buClr>
                <a:srgbClr val="3F3F3F"/>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7" name="Google Shape;17;p169"/>
          <p:cNvSpPr/>
          <p:nvPr/>
        </p:nvSpPr>
        <p:spPr>
          <a:xfrm>
            <a:off x="0" y="0"/>
            <a:ext cx="2857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 name="Google Shape;18;p169"/>
          <p:cNvPicPr preferRelativeResize="0"/>
          <p:nvPr/>
        </p:nvPicPr>
        <p:blipFill rotWithShape="1">
          <a:blip r:embed="rId2">
            <a:alphaModFix/>
          </a:blip>
          <a:srcRect b="0" l="0" r="0" t="0"/>
          <a:stretch/>
        </p:blipFill>
        <p:spPr>
          <a:xfrm>
            <a:off x="506640" y="1733550"/>
            <a:ext cx="2084217" cy="3755341"/>
          </a:xfrm>
          <a:prstGeom prst="rect">
            <a:avLst/>
          </a:prstGeom>
          <a:noFill/>
          <a:ln>
            <a:noFill/>
          </a:ln>
        </p:spPr>
      </p:pic>
      <p:sp>
        <p:nvSpPr>
          <p:cNvPr id="19" name="Google Shape;19;p169"/>
          <p:cNvSpPr/>
          <p:nvPr/>
        </p:nvSpPr>
        <p:spPr>
          <a:xfrm>
            <a:off x="0" y="0"/>
            <a:ext cx="19487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0" name="Google Shape;20;p169"/>
          <p:cNvPicPr preferRelativeResize="0"/>
          <p:nvPr/>
        </p:nvPicPr>
        <p:blipFill rotWithShape="1">
          <a:blip r:embed="rId3">
            <a:alphaModFix/>
          </a:blip>
          <a:srcRect b="0" l="0" r="0" t="0"/>
          <a:stretch/>
        </p:blipFill>
        <p:spPr>
          <a:xfrm>
            <a:off x="11240259" y="264709"/>
            <a:ext cx="579207" cy="7067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p:cSld name="Tudo cinza">
    <p:spTree>
      <p:nvGrpSpPr>
        <p:cNvPr id="21" name="Shape 21"/>
        <p:cNvGrpSpPr/>
        <p:nvPr/>
      </p:nvGrpSpPr>
      <p:grpSpPr>
        <a:xfrm>
          <a:off x="0" y="0"/>
          <a:ext cx="0" cy="0"/>
          <a:chOff x="0" y="0"/>
          <a:chExt cx="0" cy="0"/>
        </a:xfrm>
      </p:grpSpPr>
      <p:sp>
        <p:nvSpPr>
          <p:cNvPr id="22" name="Google Shape;22;p173"/>
          <p:cNvSpPr/>
          <p:nvPr/>
        </p:nvSpPr>
        <p:spPr>
          <a:xfrm>
            <a:off x="0" y="0"/>
            <a:ext cx="12192000" cy="6877878"/>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 name="Google Shape;23;p173"/>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howMasterSp="0">
  <p:cSld name="Lateral Laranja">
    <p:bg>
      <p:bgPr>
        <a:solidFill>
          <a:schemeClr val="lt1"/>
        </a:solidFill>
      </p:bgPr>
    </p:bg>
    <p:spTree>
      <p:nvGrpSpPr>
        <p:cNvPr id="24" name="Shape 24"/>
        <p:cNvGrpSpPr/>
        <p:nvPr/>
      </p:nvGrpSpPr>
      <p:grpSpPr>
        <a:xfrm>
          <a:off x="0" y="0"/>
          <a:ext cx="0" cy="0"/>
          <a:chOff x="0" y="0"/>
          <a:chExt cx="0" cy="0"/>
        </a:xfrm>
      </p:grpSpPr>
      <p:sp>
        <p:nvSpPr>
          <p:cNvPr id="25" name="Google Shape;25;p184"/>
          <p:cNvSpPr/>
          <p:nvPr/>
        </p:nvSpPr>
        <p:spPr>
          <a:xfrm>
            <a:off x="0" y="0"/>
            <a:ext cx="8104910" cy="6877878"/>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6" name="Google Shape;26;p184"/>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27" name="Google Shape;27;p184"/>
          <p:cNvSpPr/>
          <p:nvPr/>
        </p:nvSpPr>
        <p:spPr>
          <a:xfrm>
            <a:off x="0" y="0"/>
            <a:ext cx="182880" cy="68778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8" name="Google Shape;28;p184"/>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29" name="Google Shape;29;p184"/>
          <p:cNvSpPr txBox="1"/>
          <p:nvPr>
            <p:ph type="title"/>
          </p:nvPr>
        </p:nvSpPr>
        <p:spPr>
          <a:xfrm>
            <a:off x="765695" y="706438"/>
            <a:ext cx="6756400" cy="9872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 1 column">
  <p:cSld name="7_Title + 1 column">
    <p:bg>
      <p:bgPr>
        <a:solidFill>
          <a:schemeClr val="lt1"/>
        </a:solidFill>
      </p:bgPr>
    </p:bg>
    <p:spTree>
      <p:nvGrpSpPr>
        <p:cNvPr id="30" name="Shape 30"/>
        <p:cNvGrpSpPr/>
        <p:nvPr/>
      </p:nvGrpSpPr>
      <p:grpSpPr>
        <a:xfrm>
          <a:off x="0" y="0"/>
          <a:ext cx="0" cy="0"/>
          <a:chOff x="0" y="0"/>
          <a:chExt cx="0" cy="0"/>
        </a:xfrm>
      </p:grpSpPr>
      <p:sp>
        <p:nvSpPr>
          <p:cNvPr id="31" name="Google Shape;31;p186"/>
          <p:cNvSpPr/>
          <p:nvPr/>
        </p:nvSpPr>
        <p:spPr>
          <a:xfrm>
            <a:off x="0" y="0"/>
            <a:ext cx="8104910" cy="6877878"/>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 name="Google Shape;32;p186"/>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33" name="Google Shape;33;p186"/>
          <p:cNvSpPr/>
          <p:nvPr/>
        </p:nvSpPr>
        <p:spPr>
          <a:xfrm>
            <a:off x="0" y="0"/>
            <a:ext cx="182880" cy="687787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4" name="Google Shape;34;p186"/>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35" name="Google Shape;35;p186"/>
          <p:cNvSpPr txBox="1"/>
          <p:nvPr>
            <p:ph type="title"/>
          </p:nvPr>
        </p:nvSpPr>
        <p:spPr>
          <a:xfrm>
            <a:off x="765695" y="706438"/>
            <a:ext cx="6756400" cy="9872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 1 column">
  <p:cSld name="7_Title + 1 column 2">
    <p:bg>
      <p:bgPr>
        <a:solidFill>
          <a:schemeClr val="lt1"/>
        </a:solidFill>
      </p:bgPr>
    </p:bg>
    <p:spTree>
      <p:nvGrpSpPr>
        <p:cNvPr id="36" name="Shape 36"/>
        <p:cNvGrpSpPr/>
        <p:nvPr/>
      </p:nvGrpSpPr>
      <p:grpSpPr>
        <a:xfrm>
          <a:off x="0" y="0"/>
          <a:ext cx="0" cy="0"/>
          <a:chOff x="0" y="0"/>
          <a:chExt cx="0" cy="0"/>
        </a:xfrm>
      </p:grpSpPr>
      <p:sp>
        <p:nvSpPr>
          <p:cNvPr id="37" name="Google Shape;37;p187"/>
          <p:cNvSpPr/>
          <p:nvPr/>
        </p:nvSpPr>
        <p:spPr>
          <a:xfrm>
            <a:off x="0" y="0"/>
            <a:ext cx="8104910" cy="6877878"/>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8" name="Google Shape;38;p187"/>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39" name="Google Shape;39;p187"/>
          <p:cNvSpPr/>
          <p:nvPr/>
        </p:nvSpPr>
        <p:spPr>
          <a:xfrm>
            <a:off x="0" y="0"/>
            <a:ext cx="182880" cy="687787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0" name="Google Shape;40;p187"/>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41" name="Google Shape;41;p187"/>
          <p:cNvSpPr txBox="1"/>
          <p:nvPr>
            <p:ph type="title"/>
          </p:nvPr>
        </p:nvSpPr>
        <p:spPr>
          <a:xfrm>
            <a:off x="765695" y="706438"/>
            <a:ext cx="6756400" cy="9872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 1 column">
  <p:cSld name="Lateral vermelha">
    <p:bg>
      <p:bgPr>
        <a:solidFill>
          <a:schemeClr val="lt1"/>
        </a:solidFill>
      </p:bgPr>
    </p:bg>
    <p:spTree>
      <p:nvGrpSpPr>
        <p:cNvPr id="43" name="Shape 43"/>
        <p:cNvGrpSpPr/>
        <p:nvPr/>
      </p:nvGrpSpPr>
      <p:grpSpPr>
        <a:xfrm>
          <a:off x="0" y="0"/>
          <a:ext cx="0" cy="0"/>
          <a:chOff x="0" y="0"/>
          <a:chExt cx="0" cy="0"/>
        </a:xfrm>
      </p:grpSpPr>
      <p:sp>
        <p:nvSpPr>
          <p:cNvPr id="44" name="Google Shape;44;g1f2a207a9a9_0_2605"/>
          <p:cNvSpPr/>
          <p:nvPr/>
        </p:nvSpPr>
        <p:spPr>
          <a:xfrm>
            <a:off x="0" y="0"/>
            <a:ext cx="8104800" cy="687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5" name="Google Shape;45;g1f2a207a9a9_0_2605"/>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46" name="Google Shape;46;g1f2a207a9a9_0_2605"/>
          <p:cNvSpPr/>
          <p:nvPr/>
        </p:nvSpPr>
        <p:spPr>
          <a:xfrm>
            <a:off x="0" y="0"/>
            <a:ext cx="183000" cy="6877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7" name="Google Shape;47;g1f2a207a9a9_0_2605"/>
          <p:cNvSpPr txBox="1"/>
          <p:nvPr>
            <p:ph idx="1" type="body"/>
          </p:nvPr>
        </p:nvSpPr>
        <p:spPr>
          <a:xfrm>
            <a:off x="765695" y="1893359"/>
            <a:ext cx="6756300" cy="4473600"/>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48" name="Google Shape;48;g1f2a207a9a9_0_2605"/>
          <p:cNvSpPr txBox="1"/>
          <p:nvPr>
            <p:ph type="title"/>
          </p:nvPr>
        </p:nvSpPr>
        <p:spPr>
          <a:xfrm>
            <a:off x="765695" y="706438"/>
            <a:ext cx="6756300" cy="9873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p:cSld name="Tudo cinza">
    <p:spTree>
      <p:nvGrpSpPr>
        <p:cNvPr id="49" name="Shape 49"/>
        <p:cNvGrpSpPr/>
        <p:nvPr/>
      </p:nvGrpSpPr>
      <p:grpSpPr>
        <a:xfrm>
          <a:off x="0" y="0"/>
          <a:ext cx="0" cy="0"/>
          <a:chOff x="0" y="0"/>
          <a:chExt cx="0" cy="0"/>
        </a:xfrm>
      </p:grpSpPr>
      <p:sp>
        <p:nvSpPr>
          <p:cNvPr id="50" name="Google Shape;50;g1f2a207a9a9_0_2594"/>
          <p:cNvSpPr/>
          <p:nvPr/>
        </p:nvSpPr>
        <p:spPr>
          <a:xfrm>
            <a:off x="0" y="0"/>
            <a:ext cx="12192000" cy="687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 name="Google Shape;51;g1f2a207a9a9_0_2594"/>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howMasterSp="0">
  <p:cSld name="Lateral Azul">
    <p:bg>
      <p:bgPr>
        <a:solidFill>
          <a:schemeClr val="lt1"/>
        </a:solidFill>
      </p:bgPr>
    </p:bg>
    <p:spTree>
      <p:nvGrpSpPr>
        <p:cNvPr id="52" name="Shape 52"/>
        <p:cNvGrpSpPr/>
        <p:nvPr/>
      </p:nvGrpSpPr>
      <p:grpSpPr>
        <a:xfrm>
          <a:off x="0" y="0"/>
          <a:ext cx="0" cy="0"/>
          <a:chOff x="0" y="0"/>
          <a:chExt cx="0" cy="0"/>
        </a:xfrm>
      </p:grpSpPr>
      <p:sp>
        <p:nvSpPr>
          <p:cNvPr id="53" name="Google Shape;53;g1f2a207a9a9_0_2630"/>
          <p:cNvSpPr/>
          <p:nvPr/>
        </p:nvSpPr>
        <p:spPr>
          <a:xfrm>
            <a:off x="0" y="0"/>
            <a:ext cx="8104800" cy="687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4" name="Google Shape;54;g1f2a207a9a9_0_2630"/>
          <p:cNvPicPr preferRelativeResize="0"/>
          <p:nvPr/>
        </p:nvPicPr>
        <p:blipFill rotWithShape="1">
          <a:blip r:embed="rId2">
            <a:alphaModFix/>
          </a:blip>
          <a:srcRect b="0" l="0" r="0" t="0"/>
          <a:stretch/>
        </p:blipFill>
        <p:spPr>
          <a:xfrm>
            <a:off x="11403693" y="194499"/>
            <a:ext cx="579207" cy="706713"/>
          </a:xfrm>
          <a:prstGeom prst="rect">
            <a:avLst/>
          </a:prstGeom>
          <a:noFill/>
          <a:ln>
            <a:noFill/>
          </a:ln>
        </p:spPr>
      </p:pic>
      <p:sp>
        <p:nvSpPr>
          <p:cNvPr id="55" name="Google Shape;55;g1f2a207a9a9_0_2630"/>
          <p:cNvSpPr/>
          <p:nvPr/>
        </p:nvSpPr>
        <p:spPr>
          <a:xfrm>
            <a:off x="0" y="0"/>
            <a:ext cx="183000" cy="68778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 name="Google Shape;56;g1f2a207a9a9_0_2630"/>
          <p:cNvSpPr txBox="1"/>
          <p:nvPr>
            <p:ph idx="1" type="body"/>
          </p:nvPr>
        </p:nvSpPr>
        <p:spPr>
          <a:xfrm>
            <a:off x="765695" y="1893359"/>
            <a:ext cx="6756300" cy="4473600"/>
          </a:xfrm>
          <a:prstGeom prst="rect">
            <a:avLst/>
          </a:prstGeom>
          <a:noFill/>
          <a:ln>
            <a:noFill/>
          </a:ln>
        </p:spPr>
        <p:txBody>
          <a:bodyPr anchorCtr="0" anchor="t" bIns="68575" lIns="68575" spcFirstLastPara="1" rIns="68575" wrap="square" tIns="68575">
            <a:normAutofit/>
          </a:bodyPr>
          <a:lstStyle>
            <a:lvl1pPr indent="-228600" lvl="0" marL="457200" marR="0" rtl="0" algn="l">
              <a:lnSpc>
                <a:spcPct val="100000"/>
              </a:lnSpc>
              <a:spcBef>
                <a:spcPts val="0"/>
              </a:spcBef>
              <a:spcAft>
                <a:spcPts val="0"/>
              </a:spcAft>
              <a:buClr>
                <a:srgbClr val="000000"/>
              </a:buClr>
              <a:buSzPts val="1800"/>
              <a:buFont typeface="Arial"/>
              <a:buNone/>
              <a:defRPr b="0" i="0" sz="2200" u="none" cap="none" strike="noStrike">
                <a:solidFill>
                  <a:schemeClr val="dk1"/>
                </a:solidFill>
                <a:latin typeface="Lato"/>
                <a:ea typeface="Lato"/>
                <a:cs typeface="Lato"/>
                <a:sym typeface="Lato"/>
              </a:defRPr>
            </a:lvl1pPr>
            <a:lvl2pPr indent="-298450" lvl="1" marL="914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400" u="none" cap="none" strike="noStrike">
                <a:solidFill>
                  <a:srgbClr val="000000"/>
                </a:solidFill>
                <a:latin typeface="Arial"/>
                <a:ea typeface="Arial"/>
                <a:cs typeface="Arial"/>
                <a:sym typeface="Arial"/>
              </a:defRPr>
            </a:lvl9pPr>
          </a:lstStyle>
          <a:p/>
        </p:txBody>
      </p:sp>
      <p:sp>
        <p:nvSpPr>
          <p:cNvPr id="57" name="Google Shape;57;g1f2a207a9a9_0_2630"/>
          <p:cNvSpPr txBox="1"/>
          <p:nvPr>
            <p:ph type="title"/>
          </p:nvPr>
        </p:nvSpPr>
        <p:spPr>
          <a:xfrm>
            <a:off x="765695" y="706438"/>
            <a:ext cx="6756300" cy="987300"/>
          </a:xfrm>
          <a:prstGeom prst="rect">
            <a:avLst/>
          </a:prstGeom>
          <a:noFill/>
          <a:ln>
            <a:noFill/>
          </a:ln>
        </p:spPr>
        <p:txBody>
          <a:bodyPr anchorCtr="0" anchor="ctr" bIns="34275" lIns="68575" spcFirstLastPara="1" rIns="68575" wrap="square" tIns="34275">
            <a:normAutofit/>
          </a:bodyPr>
          <a:lstStyle>
            <a:lvl1pPr lvl="0" marR="0" rtl="0" algn="l">
              <a:lnSpc>
                <a:spcPct val="100000"/>
              </a:lnSpc>
              <a:spcBef>
                <a:spcPts val="0"/>
              </a:spcBef>
              <a:spcAft>
                <a:spcPts val="0"/>
              </a:spcAft>
              <a:buClr>
                <a:schemeClr val="dk1"/>
              </a:buClr>
              <a:buSzPts val="1400"/>
              <a:buFont typeface="Arial"/>
              <a:buNone/>
              <a:defRPr b="1" i="0" sz="33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1.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4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1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07.png"/><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3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1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2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92.png"/><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1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7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2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2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12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27.jpg"/><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 Id="rId3" Type="http://schemas.openxmlformats.org/officeDocument/2006/relationships/image" Target="../media/image13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5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12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2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136.jpg"/><Relationship Id="rId4" Type="http://schemas.openxmlformats.org/officeDocument/2006/relationships/image" Target="../media/image1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7.xml"/><Relationship Id="rId3" Type="http://schemas.openxmlformats.org/officeDocument/2006/relationships/image" Target="../media/image9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8.xml"/><Relationship Id="rId3" Type="http://schemas.openxmlformats.org/officeDocument/2006/relationships/image" Target="../media/image5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9.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9.png"/><Relationship Id="rId6"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0.xml"/><Relationship Id="rId3" Type="http://schemas.openxmlformats.org/officeDocument/2006/relationships/image" Target="../media/image12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3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3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4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4.xml"/><Relationship Id="rId3" Type="http://schemas.openxmlformats.org/officeDocument/2006/relationships/image" Target="../media/image4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5.xml"/><Relationship Id="rId3" Type="http://schemas.openxmlformats.org/officeDocument/2006/relationships/image" Target="../media/image14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6.xml"/><Relationship Id="rId3" Type="http://schemas.openxmlformats.org/officeDocument/2006/relationships/image" Target="../media/image7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7.xml"/><Relationship Id="rId3" Type="http://schemas.openxmlformats.org/officeDocument/2006/relationships/image" Target="../media/image151.jpg"/><Relationship Id="rId4" Type="http://schemas.openxmlformats.org/officeDocument/2006/relationships/image" Target="../media/image1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6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14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88.png"/><Relationship Id="rId4" Type="http://schemas.openxmlformats.org/officeDocument/2006/relationships/image" Target="../media/image16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36.png"/><Relationship Id="rId4" Type="http://schemas.openxmlformats.org/officeDocument/2006/relationships/image" Target="../media/image16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15.png"/><Relationship Id="rId4" Type="http://schemas.openxmlformats.org/officeDocument/2006/relationships/image" Target="../media/image146.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141.png"/><Relationship Id="rId4" Type="http://schemas.openxmlformats.org/officeDocument/2006/relationships/image" Target="../media/image14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150.png"/><Relationship Id="rId4" Type="http://schemas.openxmlformats.org/officeDocument/2006/relationships/image" Target="../media/image14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 Id="rId3" Type="http://schemas.openxmlformats.org/officeDocument/2006/relationships/image" Target="../media/image15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7.xml"/><Relationship Id="rId3" Type="http://schemas.openxmlformats.org/officeDocument/2006/relationships/image" Target="../media/image148.jpg"/><Relationship Id="rId4" Type="http://schemas.openxmlformats.org/officeDocument/2006/relationships/image" Target="../media/image1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8.xml"/><Relationship Id="rId3" Type="http://schemas.openxmlformats.org/officeDocument/2006/relationships/image" Target="../media/image15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9.xml"/><Relationship Id="rId3" Type="http://schemas.openxmlformats.org/officeDocument/2006/relationships/image" Target="../media/image156.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15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170.jpg"/><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2.xml"/><Relationship Id="rId3" Type="http://schemas.openxmlformats.org/officeDocument/2006/relationships/image" Target="../media/image16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4.xml"/><Relationship Id="rId3" Type="http://schemas.openxmlformats.org/officeDocument/2006/relationships/image" Target="../media/image15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88.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17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7.xml"/><Relationship Id="rId3" Type="http://schemas.openxmlformats.org/officeDocument/2006/relationships/image" Target="../media/image17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 Id="rId3" Type="http://schemas.openxmlformats.org/officeDocument/2006/relationships/image" Target="../media/image20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9.xml"/><Relationship Id="rId3" Type="http://schemas.openxmlformats.org/officeDocument/2006/relationships/image" Target="../media/image1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0.xml"/><Relationship Id="rId3" Type="http://schemas.openxmlformats.org/officeDocument/2006/relationships/image" Target="../media/image16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62.jpg"/><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158.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158.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158.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189.jpg"/><Relationship Id="rId4" Type="http://schemas.openxmlformats.org/officeDocument/2006/relationships/image" Target="../media/image1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18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8.xml"/><Relationship Id="rId3" Type="http://schemas.openxmlformats.org/officeDocument/2006/relationships/image" Target="../media/image6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16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2.xml"/><Relationship Id="rId3" Type="http://schemas.openxmlformats.org/officeDocument/2006/relationships/image" Target="../media/image10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3.xml"/><Relationship Id="rId3" Type="http://schemas.openxmlformats.org/officeDocument/2006/relationships/image" Target="../media/image18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4.xml"/><Relationship Id="rId3" Type="http://schemas.openxmlformats.org/officeDocument/2006/relationships/image" Target="../media/image9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5.xml"/><Relationship Id="rId3" Type="http://schemas.openxmlformats.org/officeDocument/2006/relationships/image" Target="../media/image6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6.xml"/><Relationship Id="rId3" Type="http://schemas.openxmlformats.org/officeDocument/2006/relationships/image" Target="../media/image80.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1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0.xml"/><Relationship Id="rId3" Type="http://schemas.openxmlformats.org/officeDocument/2006/relationships/image" Target="../media/image17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1.xml"/><Relationship Id="rId3" Type="http://schemas.openxmlformats.org/officeDocument/2006/relationships/image" Target="../media/image179.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2.xml"/><Relationship Id="rId3" Type="http://schemas.openxmlformats.org/officeDocument/2006/relationships/image" Target="../media/image185.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190.jpg"/><Relationship Id="rId4" Type="http://schemas.openxmlformats.org/officeDocument/2006/relationships/image" Target="../media/image1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5.xml"/><Relationship Id="rId3" Type="http://schemas.openxmlformats.org/officeDocument/2006/relationships/image" Target="../media/image3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3.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 Id="rId3" Type="http://schemas.openxmlformats.org/officeDocument/2006/relationships/image" Target="../media/image195.jpg"/><Relationship Id="rId4" Type="http://schemas.openxmlformats.org/officeDocument/2006/relationships/image" Target="../media/image16.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9.xml"/><Relationship Id="rId3" Type="http://schemas.openxmlformats.org/officeDocument/2006/relationships/image" Target="../media/image1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0.xml"/><Relationship Id="rId3" Type="http://schemas.openxmlformats.org/officeDocument/2006/relationships/image" Target="../media/image34.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1.xml"/><Relationship Id="rId3" Type="http://schemas.openxmlformats.org/officeDocument/2006/relationships/image" Target="../media/image1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2.xml"/><Relationship Id="rId3" Type="http://schemas.openxmlformats.org/officeDocument/2006/relationships/image" Target="../media/image90.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3.xml"/><Relationship Id="rId3" Type="http://schemas.openxmlformats.org/officeDocument/2006/relationships/image" Target="../media/image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4.xml"/><Relationship Id="rId3" Type="http://schemas.openxmlformats.org/officeDocument/2006/relationships/image" Target="../media/image3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5.xml"/><Relationship Id="rId3" Type="http://schemas.openxmlformats.org/officeDocument/2006/relationships/image" Target="../media/image18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193.jpg"/><Relationship Id="rId4" Type="http://schemas.openxmlformats.org/officeDocument/2006/relationships/image" Target="../media/image5.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194.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0.png"/><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0.xml"/><Relationship Id="rId3" Type="http://schemas.openxmlformats.org/officeDocument/2006/relationships/image" Target="../media/image18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1.xml"/><Relationship Id="rId3" Type="http://schemas.openxmlformats.org/officeDocument/2006/relationships/image" Target="../media/image183.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2.xml"/><Relationship Id="rId3" Type="http://schemas.openxmlformats.org/officeDocument/2006/relationships/image" Target="../media/image20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3.xml"/><Relationship Id="rId3" Type="http://schemas.openxmlformats.org/officeDocument/2006/relationships/image" Target="../media/image6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4.xml"/><Relationship Id="rId3" Type="http://schemas.openxmlformats.org/officeDocument/2006/relationships/image" Target="../media/image19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5.xml"/><Relationship Id="rId3" Type="http://schemas.openxmlformats.org/officeDocument/2006/relationships/image" Target="../media/image19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6.xml"/><Relationship Id="rId3" Type="http://schemas.openxmlformats.org/officeDocument/2006/relationships/image" Target="../media/image203.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7.xml"/><Relationship Id="rId3" Type="http://schemas.openxmlformats.org/officeDocument/2006/relationships/image" Target="../media/image225.png"/><Relationship Id="rId4" Type="http://schemas.openxmlformats.org/officeDocument/2006/relationships/image" Target="../media/image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206.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0.xml"/><Relationship Id="rId3" Type="http://schemas.openxmlformats.org/officeDocument/2006/relationships/image" Target="../media/image201.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1.xml"/><Relationship Id="rId3" Type="http://schemas.openxmlformats.org/officeDocument/2006/relationships/image" Target="../media/image207.jpg"/><Relationship Id="rId4" Type="http://schemas.openxmlformats.org/officeDocument/2006/relationships/image" Target="../media/image5.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2.xml"/><Relationship Id="rId3" Type="http://schemas.openxmlformats.org/officeDocument/2006/relationships/image" Target="../media/image234.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3.xml"/><Relationship Id="rId3" Type="http://schemas.openxmlformats.org/officeDocument/2006/relationships/image" Target="../media/image204.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4.xml"/><Relationship Id="rId3" Type="http://schemas.openxmlformats.org/officeDocument/2006/relationships/image" Target="../media/image196.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5.xml"/><Relationship Id="rId3" Type="http://schemas.openxmlformats.org/officeDocument/2006/relationships/image" Target="../media/image55.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6.xml"/><Relationship Id="rId3" Type="http://schemas.openxmlformats.org/officeDocument/2006/relationships/image" Target="../media/image198.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7.xml"/><Relationship Id="rId3" Type="http://schemas.openxmlformats.org/officeDocument/2006/relationships/image" Target="../media/image241.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8.xml"/><Relationship Id="rId3" Type="http://schemas.openxmlformats.org/officeDocument/2006/relationships/image" Target="../media/image210.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9.xml"/><Relationship Id="rId3" Type="http://schemas.openxmlformats.org/officeDocument/2006/relationships/image" Target="../media/image220.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0.xml"/><Relationship Id="rId3" Type="http://schemas.openxmlformats.org/officeDocument/2006/relationships/image" Target="../media/image214.jpg"/><Relationship Id="rId4" Type="http://schemas.openxmlformats.org/officeDocument/2006/relationships/image" Target="../media/image1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5.xml"/><Relationship Id="rId3" Type="http://schemas.openxmlformats.org/officeDocument/2006/relationships/image" Target="../media/image216.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6.xml"/><Relationship Id="rId3" Type="http://schemas.openxmlformats.org/officeDocument/2006/relationships/image" Target="../media/image213.jpg"/><Relationship Id="rId4" Type="http://schemas.openxmlformats.org/officeDocument/2006/relationships/image" Target="../media/image5.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1.xml"/><Relationship Id="rId3" Type="http://schemas.openxmlformats.org/officeDocument/2006/relationships/image" Target="../media/image219.jpg"/><Relationship Id="rId4" Type="http://schemas.openxmlformats.org/officeDocument/2006/relationships/image" Target="../media/image16.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2.xml"/><Relationship Id="rId3" Type="http://schemas.openxmlformats.org/officeDocument/2006/relationships/image" Target="../media/image9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3.xml"/><Relationship Id="rId3" Type="http://schemas.openxmlformats.org/officeDocument/2006/relationships/image" Target="../media/image36.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4.xml"/><Relationship Id="rId3" Type="http://schemas.openxmlformats.org/officeDocument/2006/relationships/image" Target="../media/image211.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5.xml"/><Relationship Id="rId3" Type="http://schemas.openxmlformats.org/officeDocument/2006/relationships/image" Target="../media/image212.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6.xml"/><Relationship Id="rId3" Type="http://schemas.openxmlformats.org/officeDocument/2006/relationships/image" Target="../media/image238.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7.xml"/><Relationship Id="rId3" Type="http://schemas.openxmlformats.org/officeDocument/2006/relationships/image" Target="../media/image215.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8.xml"/><Relationship Id="rId3" Type="http://schemas.openxmlformats.org/officeDocument/2006/relationships/image" Target="../media/image228.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9.xml"/><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jpg"/><Relationship Id="rId4" Type="http://schemas.openxmlformats.org/officeDocument/2006/relationships/image" Target="../media/image23.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0.xml"/><Relationship Id="rId3" Type="http://schemas.openxmlformats.org/officeDocument/2006/relationships/image" Target="../media/image229.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1.xml"/><Relationship Id="rId3" Type="http://schemas.openxmlformats.org/officeDocument/2006/relationships/image" Target="../media/image51.jpg"/><Relationship Id="rId4" Type="http://schemas.openxmlformats.org/officeDocument/2006/relationships/image" Target="../media/image16.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6.xml"/><Relationship Id="rId3" Type="http://schemas.openxmlformats.org/officeDocument/2006/relationships/image" Target="../media/image231.jpg"/><Relationship Id="rId4" Type="http://schemas.openxmlformats.org/officeDocument/2006/relationships/image" Target="../media/image5.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7.xml"/><Relationship Id="rId3" Type="http://schemas.openxmlformats.org/officeDocument/2006/relationships/image" Target="../media/image67.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8.xml"/><Relationship Id="rId3" Type="http://schemas.openxmlformats.org/officeDocument/2006/relationships/image" Target="../media/image221.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9.xml"/><Relationship Id="rId3" Type="http://schemas.openxmlformats.org/officeDocument/2006/relationships/image" Target="../media/image2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0.xml"/><Relationship Id="rId3" Type="http://schemas.openxmlformats.org/officeDocument/2006/relationships/image" Target="../media/image232.jpg"/><Relationship Id="rId4" Type="http://schemas.openxmlformats.org/officeDocument/2006/relationships/image" Target="../media/image16.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1.xml"/><Relationship Id="rId3" Type="http://schemas.openxmlformats.org/officeDocument/2006/relationships/image" Target="../media/image235.jpg"/><Relationship Id="rId4" Type="http://schemas.openxmlformats.org/officeDocument/2006/relationships/image" Target="../media/image5.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2.xml"/><Relationship Id="rId3" Type="http://schemas.openxmlformats.org/officeDocument/2006/relationships/image" Target="../media/image226.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3.xml"/><Relationship Id="rId3" Type="http://schemas.openxmlformats.org/officeDocument/2006/relationships/image" Target="../media/image24.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4.xml"/><Relationship Id="rId3" Type="http://schemas.openxmlformats.org/officeDocument/2006/relationships/image" Target="../media/image35.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5.xml"/><Relationship Id="rId3" Type="http://schemas.openxmlformats.org/officeDocument/2006/relationships/image" Target="../media/image237.jpg"/><Relationship Id="rId4" Type="http://schemas.openxmlformats.org/officeDocument/2006/relationships/image" Target="../media/image5.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6.xml"/><Relationship Id="rId3" Type="http://schemas.openxmlformats.org/officeDocument/2006/relationships/image" Target="../media/image152.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7.xml"/><Relationship Id="rId3" Type="http://schemas.openxmlformats.org/officeDocument/2006/relationships/image" Target="../media/image239.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8.xml"/><Relationship Id="rId3" Type="http://schemas.openxmlformats.org/officeDocument/2006/relationships/image" Target="../media/image240.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9.xml"/><Relationship Id="rId3" Type="http://schemas.openxmlformats.org/officeDocument/2006/relationships/image" Target="../media/image233.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0.xml"/><Relationship Id="rId3" Type="http://schemas.openxmlformats.org/officeDocument/2006/relationships/hyperlink" Target="https://www.reliantsproject.com/2020/06/10/concept-4-job-opportunities-and-granovetters-strength-of-weak-ties/" TargetMode="External"/><Relationship Id="rId4" Type="http://schemas.openxmlformats.org/officeDocument/2006/relationships/hyperlink" Target="https://www.linkedin.com/pulse/economia-das-redes-parte-3-eduardo-mace/" TargetMode="External"/><Relationship Id="rId5" Type="http://schemas.openxmlformats.org/officeDocument/2006/relationships/hyperlink" Target="https://www.linkedin.com/pulse/economia-das-redes-parte-2-eduardo-mace/" TargetMode="External"/><Relationship Id="rId6" Type="http://schemas.openxmlformats.org/officeDocument/2006/relationships/image" Target="../media/image2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mailto:murilo@digital.com.br" TargetMode="Externa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jp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image" Target="../media/image39.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41.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11.png"/><Relationship Id="rId5"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34.png"/><Relationship Id="rId5"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0.png"/><Relationship Id="rId4" Type="http://schemas.openxmlformats.org/officeDocument/2006/relationships/image" Target="../media/image46.png"/><Relationship Id="rId5"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jp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75.png"/><Relationship Id="rId5"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67.png"/><Relationship Id="rId5"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8.png"/><Relationship Id="rId4" Type="http://schemas.openxmlformats.org/officeDocument/2006/relationships/image" Target="../media/image63.png"/><Relationship Id="rId5"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6.jp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7.jp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6.jp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8.png"/><Relationship Id="rId4" Type="http://schemas.openxmlformats.org/officeDocument/2006/relationships/image" Target="../media/image89.png"/><Relationship Id="rId5"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94.png"/><Relationship Id="rId4" Type="http://schemas.openxmlformats.org/officeDocument/2006/relationships/image" Target="../media/image67.png"/><Relationship Id="rId5"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10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11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0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10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101.jpg"/><Relationship Id="rId4" Type="http://schemas.openxmlformats.org/officeDocument/2006/relationships/image" Target="../media/image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6.xml"/><Relationship Id="rId3" Type="http://schemas.openxmlformats.org/officeDocument/2006/relationships/image" Target="../media/image10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106.jp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
          <p:cNvPicPr preferRelativeResize="0"/>
          <p:nvPr/>
        </p:nvPicPr>
        <p:blipFill rotWithShape="1">
          <a:blip r:embed="rId3">
            <a:alphaModFix/>
          </a:blip>
          <a:srcRect b="0" l="0" r="0" t="0"/>
          <a:stretch/>
        </p:blipFill>
        <p:spPr>
          <a:xfrm>
            <a:off x="5334000" y="0"/>
            <a:ext cx="6858000" cy="6858000"/>
          </a:xfrm>
          <a:prstGeom prst="rect">
            <a:avLst/>
          </a:prstGeom>
          <a:noFill/>
          <a:ln>
            <a:noFill/>
          </a:ln>
        </p:spPr>
      </p:pic>
      <p:sp>
        <p:nvSpPr>
          <p:cNvPr id="113" name="Google Shape;113;p2"/>
          <p:cNvSpPr/>
          <p:nvPr/>
        </p:nvSpPr>
        <p:spPr>
          <a:xfrm>
            <a:off x="0" y="0"/>
            <a:ext cx="5604933"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4" name="Google Shape;114;p2"/>
          <p:cNvPicPr preferRelativeResize="0"/>
          <p:nvPr/>
        </p:nvPicPr>
        <p:blipFill rotWithShape="1">
          <a:blip r:embed="rId4">
            <a:alphaModFix/>
          </a:blip>
          <a:srcRect b="0" l="0" r="0" t="0"/>
          <a:stretch/>
        </p:blipFill>
        <p:spPr>
          <a:xfrm>
            <a:off x="700191" y="5269809"/>
            <a:ext cx="3438320" cy="1314166"/>
          </a:xfrm>
          <a:prstGeom prst="rect">
            <a:avLst/>
          </a:prstGeom>
          <a:noFill/>
          <a:ln>
            <a:noFill/>
          </a:ln>
        </p:spPr>
      </p:pic>
      <p:sp>
        <p:nvSpPr>
          <p:cNvPr id="115" name="Google Shape;115;p2"/>
          <p:cNvSpPr/>
          <p:nvPr/>
        </p:nvSpPr>
        <p:spPr>
          <a:xfrm>
            <a:off x="190500" y="441892"/>
            <a:ext cx="5867400" cy="27966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 name="Google Shape;116;p2"/>
          <p:cNvSpPr/>
          <p:nvPr/>
        </p:nvSpPr>
        <p:spPr>
          <a:xfrm>
            <a:off x="480933" y="834281"/>
            <a:ext cx="5314500" cy="203128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LinkedIn Avançado: Construção de Marca Pessoal e </a:t>
            </a:r>
            <a:r>
              <a:rPr b="1" i="1" lang="pt-BR" sz="3500" u="none" cap="none" strike="noStrike">
                <a:solidFill>
                  <a:schemeClr val="dk1"/>
                </a:solidFill>
                <a:latin typeface="Lato"/>
                <a:ea typeface="Lato"/>
                <a:cs typeface="Lato"/>
                <a:sym typeface="Lato"/>
              </a:rPr>
              <a:t>Networking </a:t>
            </a:r>
            <a:r>
              <a:rPr b="1" i="0" lang="pt-BR" sz="3500" u="none" cap="none" strike="noStrike">
                <a:solidFill>
                  <a:schemeClr val="dk1"/>
                </a:solidFill>
                <a:latin typeface="Lato"/>
                <a:ea typeface="Lato"/>
                <a:cs typeface="Lato"/>
                <a:sym typeface="Lato"/>
              </a:rPr>
              <a:t>Profissional</a:t>
            </a:r>
            <a:endParaRPr b="1" i="0" sz="3500" u="none" cap="none" strike="noStrike">
              <a:solidFill>
                <a:schemeClr val="dk1"/>
              </a:solidFill>
              <a:latin typeface="Lato"/>
              <a:ea typeface="Lato"/>
              <a:cs typeface="Lato"/>
              <a:sym typeface="Lato"/>
            </a:endParaRPr>
          </a:p>
        </p:txBody>
      </p:sp>
      <p:sp>
        <p:nvSpPr>
          <p:cNvPr id="117" name="Google Shape;117;p2"/>
          <p:cNvSpPr/>
          <p:nvPr/>
        </p:nvSpPr>
        <p:spPr>
          <a:xfrm>
            <a:off x="0" y="441892"/>
            <a:ext cx="190500" cy="27966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4"/>
          <p:cNvSpPr txBox="1"/>
          <p:nvPr>
            <p:ph idx="1" type="body"/>
          </p:nvPr>
        </p:nvSpPr>
        <p:spPr>
          <a:xfrm>
            <a:off x="765696" y="2160487"/>
            <a:ext cx="6231006" cy="3325913"/>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a:t>O LinkedIn Avançado refere-se ao uso estratégico e aprofundado da plataforma, indo além das funcionalidades básicas de criação de perfil e conexão com outros usuários. </a:t>
            </a:r>
            <a:endParaRPr/>
          </a:p>
          <a:p>
            <a:pPr indent="0" lvl="0" marL="0" rtl="0" algn="l">
              <a:lnSpc>
                <a:spcPct val="100000"/>
              </a:lnSpc>
              <a:spcBef>
                <a:spcPts val="1000"/>
              </a:spcBef>
              <a:spcAft>
                <a:spcPts val="0"/>
              </a:spcAft>
              <a:buSzPts val="1800"/>
              <a:buNone/>
            </a:pPr>
            <a:r>
              <a:rPr lang="pt-BR"/>
              <a:t>Esse nível de utilização envolve técnicas sofisticadas que incluem o </a:t>
            </a:r>
            <a:r>
              <a:rPr b="1" lang="pt-BR"/>
              <a:t>desenvolvimento de estratégias de marca pessoal </a:t>
            </a:r>
            <a:r>
              <a:rPr lang="pt-BR"/>
              <a:t>e a </a:t>
            </a:r>
            <a:r>
              <a:rPr b="1" lang="pt-BR"/>
              <a:t>construção de uma rede de contatos qualificada e ativa (</a:t>
            </a:r>
            <a:r>
              <a:rPr b="1" i="1" lang="pt-BR"/>
              <a:t>networking</a:t>
            </a:r>
            <a:r>
              <a:rPr b="1" lang="pt-BR"/>
              <a:t>).</a:t>
            </a:r>
            <a:endParaRPr/>
          </a:p>
        </p:txBody>
      </p:sp>
      <p:sp>
        <p:nvSpPr>
          <p:cNvPr id="191" name="Google Shape;191;p14"/>
          <p:cNvSpPr txBox="1"/>
          <p:nvPr>
            <p:ph type="title"/>
          </p:nvPr>
        </p:nvSpPr>
        <p:spPr>
          <a:xfrm>
            <a:off x="765696" y="136398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LinkedIn Avançado</a:t>
            </a:r>
            <a:endParaRPr/>
          </a:p>
        </p:txBody>
      </p:sp>
      <p:pic>
        <p:nvPicPr>
          <p:cNvPr id="192" name="Google Shape;192;p14"/>
          <p:cNvPicPr preferRelativeResize="0"/>
          <p:nvPr/>
        </p:nvPicPr>
        <p:blipFill rotWithShape="1">
          <a:blip r:embed="rId3">
            <a:alphaModFix/>
          </a:blip>
          <a:srcRect b="0" l="0" r="0" t="0"/>
          <a:stretch/>
        </p:blipFill>
        <p:spPr>
          <a:xfrm>
            <a:off x="8591383" y="2011746"/>
            <a:ext cx="3105194" cy="310519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13"/>
          <p:cNvSpPr/>
          <p:nvPr/>
        </p:nvSpPr>
        <p:spPr>
          <a:xfrm>
            <a:off x="667820" y="3568561"/>
            <a:ext cx="10921429" cy="29495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3" name="Google Shape;1193;p113"/>
          <p:cNvSpPr txBox="1"/>
          <p:nvPr>
            <p:ph type="title"/>
          </p:nvPr>
        </p:nvSpPr>
        <p:spPr>
          <a:xfrm>
            <a:off x="443961" y="194499"/>
            <a:ext cx="995365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Relação entre </a:t>
            </a:r>
            <a:r>
              <a:rPr i="1" lang="pt-BR" sz="3300"/>
              <a:t>Networking</a:t>
            </a:r>
            <a:r>
              <a:rPr lang="pt-BR" sz="3300"/>
              <a:t> e Rede de Contatos</a:t>
            </a:r>
            <a:endParaRPr sz="3300"/>
          </a:p>
        </p:txBody>
      </p:sp>
      <p:sp>
        <p:nvSpPr>
          <p:cNvPr id="1194" name="Google Shape;1194;p113"/>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5" name="Google Shape;1195;p113"/>
          <p:cNvSpPr txBox="1"/>
          <p:nvPr/>
        </p:nvSpPr>
        <p:spPr>
          <a:xfrm>
            <a:off x="583426" y="1436456"/>
            <a:ext cx="9460327"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pt-BR" sz="2000" u="none" cap="none" strike="noStrike">
                <a:solidFill>
                  <a:schemeClr val="dk1"/>
                </a:solidFill>
                <a:latin typeface="Lato"/>
                <a:ea typeface="Lato"/>
                <a:cs typeface="Lato"/>
                <a:sym typeface="Lato"/>
              </a:rPr>
              <a:t>Networking</a:t>
            </a:r>
            <a:r>
              <a:rPr b="0" i="0" lang="pt-BR" sz="2000" u="none" cap="none" strike="noStrike">
                <a:solidFill>
                  <a:schemeClr val="dk1"/>
                </a:solidFill>
                <a:latin typeface="Lato"/>
                <a:ea typeface="Lato"/>
                <a:cs typeface="Lato"/>
                <a:sym typeface="Lato"/>
              </a:rPr>
              <a:t> é o processo ativo de construir e expandir sua rede de contatos. Envolve ações e estratégias para iniciar e fortalecer relacionamentos.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Rede de Contatos </a:t>
            </a:r>
            <a:r>
              <a:rPr b="0" i="0" lang="pt-BR" sz="2000" u="none" cap="none" strike="noStrike">
                <a:solidFill>
                  <a:schemeClr val="dk1"/>
                </a:solidFill>
                <a:latin typeface="Lato"/>
                <a:ea typeface="Lato"/>
                <a:cs typeface="Lato"/>
                <a:sym typeface="Lato"/>
              </a:rPr>
              <a:t>é o resultado do processo de networking. Refere-se ao conjunto de indivíduos com quem você já tem um relacionamento, que pode ser continuamente ampliado e mantido através de atividades de </a:t>
            </a:r>
            <a:r>
              <a:rPr b="0" i="1" lang="pt-BR" sz="2000" u="none" cap="none" strike="noStrike">
                <a:solidFill>
                  <a:schemeClr val="dk1"/>
                </a:solidFill>
                <a:latin typeface="Lato"/>
                <a:ea typeface="Lato"/>
                <a:cs typeface="Lato"/>
                <a:sym typeface="Lato"/>
              </a:rPr>
              <a:t>networking</a:t>
            </a:r>
            <a:r>
              <a:rPr b="0" i="0" lang="pt-BR" sz="20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196" name="Google Shape;1196;p113"/>
          <p:cNvSpPr txBox="1"/>
          <p:nvPr/>
        </p:nvSpPr>
        <p:spPr>
          <a:xfrm>
            <a:off x="4294212" y="4882086"/>
            <a:ext cx="282062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1" lang="pt-BR" sz="2200" u="none" cap="none" strike="noStrike">
                <a:solidFill>
                  <a:schemeClr val="dk1"/>
                </a:solidFill>
                <a:latin typeface="Lato"/>
                <a:ea typeface="Lato"/>
                <a:cs typeface="Lato"/>
                <a:sym typeface="Lato"/>
              </a:rPr>
              <a:t>Networking</a:t>
            </a:r>
            <a:endParaRPr b="0" i="0" sz="2200" u="none" cap="none" strike="noStrike">
              <a:solidFill>
                <a:srgbClr val="000000"/>
              </a:solidFill>
              <a:latin typeface="Lato"/>
              <a:ea typeface="Lato"/>
              <a:cs typeface="Lato"/>
              <a:sym typeface="Lato"/>
            </a:endParaRPr>
          </a:p>
        </p:txBody>
      </p:sp>
      <p:sp>
        <p:nvSpPr>
          <p:cNvPr id="1197" name="Google Shape;1197;p113"/>
          <p:cNvSpPr txBox="1"/>
          <p:nvPr/>
        </p:nvSpPr>
        <p:spPr>
          <a:xfrm>
            <a:off x="8633439" y="4870881"/>
            <a:ext cx="282062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Rede de Contatos </a:t>
            </a:r>
            <a:endParaRPr b="0" i="0" sz="2200" u="none" cap="none" strike="noStrike">
              <a:solidFill>
                <a:srgbClr val="000000"/>
              </a:solidFill>
              <a:latin typeface="Lato"/>
              <a:ea typeface="Lato"/>
              <a:cs typeface="Lato"/>
              <a:sym typeface="Lato"/>
            </a:endParaRPr>
          </a:p>
        </p:txBody>
      </p:sp>
      <p:sp>
        <p:nvSpPr>
          <p:cNvPr id="1198" name="Google Shape;1198;p113"/>
          <p:cNvSpPr/>
          <p:nvPr/>
        </p:nvSpPr>
        <p:spPr>
          <a:xfrm>
            <a:off x="6359703" y="4870881"/>
            <a:ext cx="1921267" cy="430887"/>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99" name="Google Shape;1199;p113"/>
          <p:cNvPicPr preferRelativeResize="0"/>
          <p:nvPr/>
        </p:nvPicPr>
        <p:blipFill rotWithShape="1">
          <a:blip r:embed="rId3">
            <a:alphaModFix/>
          </a:blip>
          <a:srcRect b="0" l="0" r="0" t="0"/>
          <a:stretch/>
        </p:blipFill>
        <p:spPr>
          <a:xfrm>
            <a:off x="1281719" y="3673777"/>
            <a:ext cx="2739106" cy="273910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14"/>
          <p:cNvSpPr txBox="1"/>
          <p:nvPr>
            <p:ph idx="1" type="body"/>
          </p:nvPr>
        </p:nvSpPr>
        <p:spPr>
          <a:xfrm>
            <a:off x="734873" y="2201584"/>
            <a:ext cx="6756300" cy="3099881"/>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1200"/>
              </a:spcAft>
              <a:buSzPts val="1800"/>
              <a:buNone/>
            </a:pPr>
            <a:r>
              <a:rPr lang="pt-BR"/>
              <a:t>A teoria dos laços fracos foi proposta pelo sociólogo Mark Granovetter em seu estudo seminal “</a:t>
            </a:r>
            <a:r>
              <a:rPr i="1" lang="pt-BR"/>
              <a:t>The Strength of Weak Ties</a:t>
            </a:r>
            <a:r>
              <a:rPr lang="pt-BR"/>
              <a:t>” (A Força dos Laços Fracos), publicado em 1973. Esse conceito explora como </a:t>
            </a:r>
            <a:r>
              <a:rPr b="1" lang="pt-BR"/>
              <a:t>laços fracos, como contatos ocasionais</a:t>
            </a:r>
            <a:r>
              <a:rPr lang="pt-BR"/>
              <a:t> ou conexões distantes, </a:t>
            </a:r>
            <a:r>
              <a:rPr b="1" lang="pt-BR"/>
              <a:t>podem ser mais úteis </a:t>
            </a:r>
            <a:r>
              <a:rPr lang="pt-BR"/>
              <a:t>para encontrar novas oportunidades </a:t>
            </a:r>
            <a:r>
              <a:rPr b="1" lang="pt-BR"/>
              <a:t>do que laços fortes</a:t>
            </a:r>
            <a:r>
              <a:rPr lang="pt-BR"/>
              <a:t>, que geralmente compartilham informações mais redundantes.</a:t>
            </a:r>
            <a:br>
              <a:rPr lang="pt-BR"/>
            </a:br>
            <a:br>
              <a:rPr lang="pt-BR"/>
            </a:br>
            <a:endParaRPr/>
          </a:p>
        </p:txBody>
      </p:sp>
      <p:sp>
        <p:nvSpPr>
          <p:cNvPr id="1205" name="Google Shape;1205;p114"/>
          <p:cNvSpPr txBox="1"/>
          <p:nvPr>
            <p:ph type="title"/>
          </p:nvPr>
        </p:nvSpPr>
        <p:spPr>
          <a:xfrm>
            <a:off x="734873" y="1518097"/>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Teoria dos Laços Fracos</a:t>
            </a:r>
            <a:endParaRPr/>
          </a:p>
        </p:txBody>
      </p:sp>
      <p:pic>
        <p:nvPicPr>
          <p:cNvPr id="1206" name="Google Shape;1206;p114"/>
          <p:cNvPicPr preferRelativeResize="0"/>
          <p:nvPr/>
        </p:nvPicPr>
        <p:blipFill rotWithShape="1">
          <a:blip r:embed="rId3">
            <a:alphaModFix/>
          </a:blip>
          <a:srcRect b="0" l="0" r="0" t="0"/>
          <a:stretch/>
        </p:blipFill>
        <p:spPr>
          <a:xfrm>
            <a:off x="8633479" y="1884412"/>
            <a:ext cx="3212625" cy="32126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15"/>
          <p:cNvSpPr/>
          <p:nvPr/>
        </p:nvSpPr>
        <p:spPr>
          <a:xfrm>
            <a:off x="6367107" y="2247313"/>
            <a:ext cx="5414481" cy="423567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2" name="Google Shape;1212;p115"/>
          <p:cNvSpPr/>
          <p:nvPr/>
        </p:nvSpPr>
        <p:spPr>
          <a:xfrm>
            <a:off x="618622" y="2247313"/>
            <a:ext cx="5476125" cy="423567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3" name="Google Shape;1213;p115"/>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Laços Fracos vs. Laços Fortes</a:t>
            </a:r>
            <a:endParaRPr/>
          </a:p>
        </p:txBody>
      </p:sp>
      <p:sp>
        <p:nvSpPr>
          <p:cNvPr id="1214" name="Google Shape;1214;p115"/>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5" name="Google Shape;1215;p115"/>
          <p:cNvSpPr txBox="1"/>
          <p:nvPr/>
        </p:nvSpPr>
        <p:spPr>
          <a:xfrm>
            <a:off x="795997" y="2664112"/>
            <a:ext cx="5121377" cy="31444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Definição: </a:t>
            </a:r>
            <a:r>
              <a:rPr b="0" i="0" lang="pt-BR" sz="2000" u="none" cap="none" strike="noStrike">
                <a:solidFill>
                  <a:schemeClr val="dk1"/>
                </a:solidFill>
                <a:latin typeface="Lato"/>
                <a:ea typeface="Lato"/>
                <a:cs typeface="Lato"/>
                <a:sym typeface="Lato"/>
              </a:rPr>
              <a:t>São contatos menos frequentes e menos íntimos, como conhecidos, colegas de eventos ocasionais, ou conexões em redes sociais.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Características:</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Diversidade de Informações;</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Conexões Externas;</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Potencial para Novas Oportunidades.</a:t>
            </a:r>
            <a:endParaRPr b="0" i="0" sz="1400" u="none" cap="none" strike="noStrike">
              <a:solidFill>
                <a:srgbClr val="000000"/>
              </a:solidFill>
              <a:latin typeface="Arial"/>
              <a:ea typeface="Arial"/>
              <a:cs typeface="Arial"/>
              <a:sym typeface="Arial"/>
            </a:endParaRPr>
          </a:p>
        </p:txBody>
      </p:sp>
      <p:sp>
        <p:nvSpPr>
          <p:cNvPr id="1216" name="Google Shape;1216;p115"/>
          <p:cNvSpPr txBox="1"/>
          <p:nvPr/>
        </p:nvSpPr>
        <p:spPr>
          <a:xfrm>
            <a:off x="6541683" y="2362305"/>
            <a:ext cx="5065327" cy="37600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Definição: </a:t>
            </a:r>
            <a:r>
              <a:rPr b="0" i="0" lang="pt-BR" sz="2000" u="none" cap="none" strike="noStrike">
                <a:solidFill>
                  <a:schemeClr val="dk1"/>
                </a:solidFill>
                <a:latin typeface="Lato"/>
                <a:ea typeface="Lato"/>
                <a:cs typeface="Lato"/>
                <a:sym typeface="Lato"/>
              </a:rPr>
              <a:t>São relacionamentos próximos e intensos, como amizades íntimas, familiares ou colegas de trabalho próximos. Esses laços são caracterizados por alta frequência de contato, confiança profunda e suporte mútuo.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Características:</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Compartilhamento de Informações;</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Redundância;</a:t>
            </a:r>
            <a:endParaRPr b="0" i="0" sz="1400" u="none" cap="none" strike="noStrike">
              <a:solidFill>
                <a:srgbClr val="000000"/>
              </a:solidFill>
              <a:latin typeface="Arial"/>
              <a:ea typeface="Arial"/>
              <a:cs typeface="Arial"/>
              <a:sym typeface="Arial"/>
            </a:endParaRPr>
          </a:p>
          <a:p>
            <a:pPr indent="-368300" lvl="1" marL="722313" marR="0" rtl="0" algn="just">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Suporte Profundo.</a:t>
            </a:r>
            <a:endParaRPr b="0" i="0" sz="1400" u="none" cap="none" strike="noStrike">
              <a:solidFill>
                <a:srgbClr val="000000"/>
              </a:solidFill>
              <a:latin typeface="Arial"/>
              <a:ea typeface="Arial"/>
              <a:cs typeface="Arial"/>
              <a:sym typeface="Arial"/>
            </a:endParaRPr>
          </a:p>
        </p:txBody>
      </p:sp>
      <p:sp>
        <p:nvSpPr>
          <p:cNvPr id="1217" name="Google Shape;1217;p115"/>
          <p:cNvSpPr/>
          <p:nvPr/>
        </p:nvSpPr>
        <p:spPr>
          <a:xfrm>
            <a:off x="618622" y="1770260"/>
            <a:ext cx="5476125" cy="477054"/>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pt-BR" sz="2500" u="none" cap="none" strike="noStrike">
                <a:solidFill>
                  <a:schemeClr val="lt1"/>
                </a:solidFill>
                <a:latin typeface="Lato"/>
                <a:ea typeface="Lato"/>
                <a:cs typeface="Lato"/>
                <a:sym typeface="Lato"/>
              </a:rPr>
              <a:t>Laços Fracos</a:t>
            </a:r>
            <a:endParaRPr b="0" i="0" sz="1400" u="none" cap="none" strike="noStrike">
              <a:solidFill>
                <a:srgbClr val="000000"/>
              </a:solidFill>
              <a:latin typeface="Arial"/>
              <a:ea typeface="Arial"/>
              <a:cs typeface="Arial"/>
              <a:sym typeface="Arial"/>
            </a:endParaRPr>
          </a:p>
        </p:txBody>
      </p:sp>
      <p:sp>
        <p:nvSpPr>
          <p:cNvPr id="1218" name="Google Shape;1218;p115"/>
          <p:cNvSpPr/>
          <p:nvPr/>
        </p:nvSpPr>
        <p:spPr>
          <a:xfrm>
            <a:off x="6367107" y="1770260"/>
            <a:ext cx="5414481" cy="477054"/>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pt-BR" sz="2500" u="none" cap="none" strike="noStrike">
                <a:solidFill>
                  <a:schemeClr val="lt1"/>
                </a:solidFill>
                <a:latin typeface="Lato"/>
                <a:ea typeface="Lato"/>
                <a:cs typeface="Lato"/>
                <a:sym typeface="Lato"/>
              </a:rPr>
              <a:t>Laços Fortes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16"/>
          <p:cNvSpPr txBox="1"/>
          <p:nvPr>
            <p:ph type="title"/>
          </p:nvPr>
        </p:nvSpPr>
        <p:spPr>
          <a:xfrm>
            <a:off x="443961" y="194499"/>
            <a:ext cx="737268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Por que Laços Fracos podem ser úteis?</a:t>
            </a:r>
            <a:endParaRPr/>
          </a:p>
        </p:txBody>
      </p:sp>
      <p:sp>
        <p:nvSpPr>
          <p:cNvPr id="1224" name="Google Shape;1224;p116"/>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25" name="Google Shape;1225;p116"/>
          <p:cNvSpPr txBox="1"/>
          <p:nvPr/>
        </p:nvSpPr>
        <p:spPr>
          <a:xfrm>
            <a:off x="443961" y="1722671"/>
            <a:ext cx="7446592"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Acesso a Novas Informações e Oportunidades</a:t>
            </a:r>
            <a:endParaRPr b="0" i="0" sz="2500" u="none" cap="none" strike="noStrike">
              <a:solidFill>
                <a:schemeClr val="accent1"/>
              </a:solidFill>
              <a:latin typeface="Lato"/>
              <a:ea typeface="Lato"/>
              <a:cs typeface="Lato"/>
              <a:sym typeface="Lato"/>
            </a:endParaRPr>
          </a:p>
        </p:txBody>
      </p:sp>
      <p:sp>
        <p:nvSpPr>
          <p:cNvPr id="1226" name="Google Shape;1226;p116"/>
          <p:cNvSpPr txBox="1"/>
          <p:nvPr/>
        </p:nvSpPr>
        <p:spPr>
          <a:xfrm>
            <a:off x="171601" y="2376677"/>
            <a:ext cx="10801199" cy="2092881"/>
          </a:xfrm>
          <a:prstGeom prst="rect">
            <a:avLst/>
          </a:prstGeom>
          <a:noFill/>
          <a:ln>
            <a:noFill/>
          </a:ln>
        </p:spPr>
        <p:txBody>
          <a:bodyPr anchorCtr="0" anchor="t" bIns="45700" lIns="91425" spcFirstLastPara="1" rIns="91425" wrap="square" tIns="45700">
            <a:spAutoFit/>
          </a:bodyPr>
          <a:lstStyle/>
          <a:p>
            <a:pPr indent="-342900" lvl="0" marL="722313"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Diversidade de Redes: </a:t>
            </a:r>
            <a:r>
              <a:rPr b="0" i="0" lang="pt-BR" sz="2000" u="none" cap="none" strike="noStrike">
                <a:solidFill>
                  <a:schemeClr val="dk1"/>
                </a:solidFill>
                <a:latin typeface="Lato"/>
                <a:ea typeface="Lato"/>
                <a:cs typeface="Lato"/>
                <a:sym typeface="Lato"/>
              </a:rPr>
              <a:t>Laços fracos têm acesso a redes que são diferentes das suas, proporcionando acesso a novas informações e oportunidades que não estão disponíveis em sua rede de laços fortes.</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2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Inovação e Novidades: </a:t>
            </a:r>
            <a:r>
              <a:rPr b="0" i="0" lang="pt-BR" sz="2000" u="none" cap="none" strike="noStrike">
                <a:solidFill>
                  <a:schemeClr val="dk1"/>
                </a:solidFill>
                <a:latin typeface="Lato"/>
                <a:ea typeface="Lato"/>
                <a:cs typeface="Lato"/>
                <a:sym typeface="Lato"/>
              </a:rPr>
              <a:t>Como esses contatos estão mais distantes do seu círculo imediato, eles são mais propensos a trazer informações novas e diferentes, o que pode ser crucial para encontrar oportunidades inovadoras.</a:t>
            </a:r>
            <a:endParaRPr b="0" i="0" sz="1400" u="none" cap="none" strike="noStrike">
              <a:solidFill>
                <a:srgbClr val="000000"/>
              </a:solidFill>
              <a:latin typeface="Arial"/>
              <a:ea typeface="Arial"/>
              <a:cs typeface="Arial"/>
              <a:sym typeface="Arial"/>
            </a:endParaRPr>
          </a:p>
        </p:txBody>
      </p:sp>
      <p:sp>
        <p:nvSpPr>
          <p:cNvPr id="1227" name="Google Shape;1227;p116"/>
          <p:cNvSpPr txBox="1"/>
          <p:nvPr/>
        </p:nvSpPr>
        <p:spPr>
          <a:xfrm>
            <a:off x="443961" y="4646510"/>
            <a:ext cx="6192813"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Menor Redundância de Informação</a:t>
            </a:r>
            <a:endParaRPr b="0" i="0" sz="2500" u="none" cap="none" strike="noStrike">
              <a:solidFill>
                <a:schemeClr val="accent1"/>
              </a:solidFill>
              <a:latin typeface="Lato"/>
              <a:ea typeface="Lato"/>
              <a:cs typeface="Lato"/>
              <a:sym typeface="Lato"/>
            </a:endParaRPr>
          </a:p>
        </p:txBody>
      </p:sp>
      <p:sp>
        <p:nvSpPr>
          <p:cNvPr id="1228" name="Google Shape;1228;p116"/>
          <p:cNvSpPr txBox="1"/>
          <p:nvPr/>
        </p:nvSpPr>
        <p:spPr>
          <a:xfrm>
            <a:off x="443961" y="5183931"/>
            <a:ext cx="10734322" cy="1015663"/>
          </a:xfrm>
          <a:prstGeom prst="rect">
            <a:avLst/>
          </a:prstGeom>
          <a:noFill/>
          <a:ln>
            <a:noFill/>
          </a:ln>
        </p:spPr>
        <p:txBody>
          <a:bodyPr anchorCtr="0" anchor="t" bIns="45700" lIns="91425" spcFirstLastPara="1" rIns="91425" wrap="square" tIns="45700">
            <a:spAutoFit/>
          </a:bodyPr>
          <a:lstStyle/>
          <a:p>
            <a:pPr indent="-342900" lvl="0" marL="722313"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Informação Útil e Relevante:</a:t>
            </a:r>
            <a:r>
              <a:rPr b="0" i="0" lang="pt-BR" sz="2000" u="none" cap="none" strike="noStrike">
                <a:solidFill>
                  <a:schemeClr val="dk1"/>
                </a:solidFill>
                <a:latin typeface="Lato"/>
                <a:ea typeface="Lato"/>
                <a:cs typeface="Lato"/>
                <a:sym typeface="Lato"/>
              </a:rPr>
              <a:t> Os laços fracos fornecem informações que não são amplamente compartilhadas dentro da sua rede de laços fortes, reduzindo a redundância e aumentando a probabilidade de encontrar algo novo ou interessante.</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17"/>
          <p:cNvSpPr txBox="1"/>
          <p:nvPr>
            <p:ph type="title"/>
          </p:nvPr>
        </p:nvSpPr>
        <p:spPr>
          <a:xfrm>
            <a:off x="443961" y="194499"/>
            <a:ext cx="737268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Por que Laços Fracos podem ser úteis?</a:t>
            </a:r>
            <a:endParaRPr/>
          </a:p>
        </p:txBody>
      </p:sp>
      <p:sp>
        <p:nvSpPr>
          <p:cNvPr id="1234" name="Google Shape;1234;p117"/>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5" name="Google Shape;1235;p117"/>
          <p:cNvSpPr txBox="1"/>
          <p:nvPr/>
        </p:nvSpPr>
        <p:spPr>
          <a:xfrm>
            <a:off x="3392644" y="1537736"/>
            <a:ext cx="6192813"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Expansão de Rede</a:t>
            </a:r>
            <a:endParaRPr b="0" i="0" sz="2500" u="none" cap="none" strike="noStrike">
              <a:solidFill>
                <a:schemeClr val="accent1"/>
              </a:solidFill>
              <a:latin typeface="Lato"/>
              <a:ea typeface="Lato"/>
              <a:cs typeface="Lato"/>
              <a:sym typeface="Lato"/>
            </a:endParaRPr>
          </a:p>
        </p:txBody>
      </p:sp>
      <p:sp>
        <p:nvSpPr>
          <p:cNvPr id="1236" name="Google Shape;1236;p117"/>
          <p:cNvSpPr txBox="1"/>
          <p:nvPr/>
        </p:nvSpPr>
        <p:spPr>
          <a:xfrm>
            <a:off x="3392644" y="2075157"/>
            <a:ext cx="8319895" cy="2400657"/>
          </a:xfrm>
          <a:prstGeom prst="rect">
            <a:avLst/>
          </a:prstGeom>
          <a:noFill/>
          <a:ln>
            <a:noFill/>
          </a:ln>
        </p:spPr>
        <p:txBody>
          <a:bodyPr anchorCtr="0" anchor="t" bIns="45700" lIns="91425" spcFirstLastPara="1" rIns="91425" wrap="square" tIns="45700">
            <a:spAutoFit/>
          </a:bodyPr>
          <a:lstStyle/>
          <a:p>
            <a:pPr indent="-368300" lvl="0" marL="722313" marR="0" rtl="0" algn="just">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Conexões Externas:</a:t>
            </a:r>
            <a:r>
              <a:rPr b="0" i="0" lang="pt-BR" sz="2000" u="none" cap="none" strike="noStrike">
                <a:solidFill>
                  <a:schemeClr val="dk1"/>
                </a:solidFill>
                <a:latin typeface="Lato"/>
                <a:ea typeface="Lato"/>
                <a:cs typeface="Lato"/>
                <a:sym typeface="Lato"/>
              </a:rPr>
              <a:t> Laços fracos podem atuar como pontes para outras redes e indivíduos fora do seu círculo habitual, ajudando a expandir sua rede de contatos e criar novas conexões.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2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Oportunidades de Introdução:</a:t>
            </a:r>
            <a:r>
              <a:rPr b="0" i="0" lang="pt-BR" sz="2000" u="none" cap="none" strike="noStrike">
                <a:solidFill>
                  <a:schemeClr val="dk1"/>
                </a:solidFill>
                <a:latin typeface="Lato"/>
                <a:ea typeface="Lato"/>
                <a:cs typeface="Lato"/>
                <a:sym typeface="Lato"/>
              </a:rPr>
              <a:t> Eles podem apresentar você a novos grupos de pessoas e oportunidades que de outra forma seriam inacessíveis, proporcionando acesso a uma gama mais ampla de oportunidades.</a:t>
            </a:r>
            <a:endParaRPr b="0" i="0" sz="2000" u="none" cap="none" strike="noStrike">
              <a:solidFill>
                <a:schemeClr val="dk1"/>
              </a:solidFill>
              <a:latin typeface="Lato"/>
              <a:ea typeface="Lato"/>
              <a:cs typeface="Lato"/>
              <a:sym typeface="Lato"/>
            </a:endParaRPr>
          </a:p>
        </p:txBody>
      </p:sp>
      <p:sp>
        <p:nvSpPr>
          <p:cNvPr id="1237" name="Google Shape;1237;p117"/>
          <p:cNvSpPr txBox="1"/>
          <p:nvPr/>
        </p:nvSpPr>
        <p:spPr>
          <a:xfrm>
            <a:off x="3392644" y="4638923"/>
            <a:ext cx="6192813"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Recursos e Suporte Diferenciado</a:t>
            </a:r>
            <a:endParaRPr b="0" i="0" sz="2500" u="none" cap="none" strike="noStrike">
              <a:solidFill>
                <a:schemeClr val="accent1"/>
              </a:solidFill>
              <a:latin typeface="Lato"/>
              <a:ea typeface="Lato"/>
              <a:cs typeface="Lato"/>
              <a:sym typeface="Lato"/>
            </a:endParaRPr>
          </a:p>
        </p:txBody>
      </p:sp>
      <p:sp>
        <p:nvSpPr>
          <p:cNvPr id="1238" name="Google Shape;1238;p117"/>
          <p:cNvSpPr txBox="1"/>
          <p:nvPr/>
        </p:nvSpPr>
        <p:spPr>
          <a:xfrm>
            <a:off x="3392644" y="5176344"/>
            <a:ext cx="8042493" cy="1323439"/>
          </a:xfrm>
          <a:prstGeom prst="rect">
            <a:avLst/>
          </a:prstGeom>
          <a:noFill/>
          <a:ln>
            <a:noFill/>
          </a:ln>
        </p:spPr>
        <p:txBody>
          <a:bodyPr anchorCtr="0" anchor="t" bIns="45700" lIns="91425" spcFirstLastPara="1" rIns="91425" wrap="square" tIns="45700">
            <a:spAutoFit/>
          </a:bodyPr>
          <a:lstStyle/>
          <a:p>
            <a:pPr indent="-342900" lvl="0" marL="722313"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Perspectivas Diversificadas:</a:t>
            </a:r>
            <a:r>
              <a:rPr b="0" i="0" lang="pt-BR" sz="2000" u="none" cap="none" strike="noStrike">
                <a:solidFill>
                  <a:schemeClr val="dk1"/>
                </a:solidFill>
                <a:latin typeface="Lato"/>
                <a:ea typeface="Lato"/>
                <a:cs typeface="Lato"/>
                <a:sym typeface="Lato"/>
              </a:rPr>
              <a:t> Esses laços podem oferecer perspectivas diferentes e recursos que não estão disponíveis através de seus laços fortes, enriquecendo seu entendimento e suas oportunidades.</a:t>
            </a:r>
            <a:endParaRPr b="0" i="0" sz="2000" u="none" cap="none" strike="noStrike">
              <a:solidFill>
                <a:schemeClr val="dk1"/>
              </a:solidFill>
              <a:latin typeface="Lato"/>
              <a:ea typeface="Lato"/>
              <a:cs typeface="Lato"/>
              <a:sym typeface="Lato"/>
            </a:endParaRPr>
          </a:p>
        </p:txBody>
      </p:sp>
      <p:sp>
        <p:nvSpPr>
          <p:cNvPr id="1239" name="Google Shape;1239;p117"/>
          <p:cNvSpPr/>
          <p:nvPr/>
        </p:nvSpPr>
        <p:spPr>
          <a:xfrm>
            <a:off x="667820" y="1633591"/>
            <a:ext cx="2589087" cy="47877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40" name="Google Shape;1240;p117"/>
          <p:cNvPicPr preferRelativeResize="0"/>
          <p:nvPr/>
        </p:nvPicPr>
        <p:blipFill rotWithShape="1">
          <a:blip r:embed="rId3">
            <a:alphaModFix/>
          </a:blip>
          <a:srcRect b="0" l="0" r="0" t="0"/>
          <a:stretch/>
        </p:blipFill>
        <p:spPr>
          <a:xfrm>
            <a:off x="996164" y="2945052"/>
            <a:ext cx="1932398" cy="1932398"/>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18"/>
          <p:cNvSpPr txBox="1"/>
          <p:nvPr>
            <p:ph type="title"/>
          </p:nvPr>
        </p:nvSpPr>
        <p:spPr>
          <a:xfrm>
            <a:off x="443961" y="194499"/>
            <a:ext cx="737268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Exemplos Práticos</a:t>
            </a:r>
            <a:endParaRPr/>
          </a:p>
        </p:txBody>
      </p:sp>
      <p:sp>
        <p:nvSpPr>
          <p:cNvPr id="1246" name="Google Shape;1246;p11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47" name="Google Shape;1247;p118"/>
          <p:cNvSpPr txBox="1"/>
          <p:nvPr/>
        </p:nvSpPr>
        <p:spPr>
          <a:xfrm>
            <a:off x="4130303" y="1866502"/>
            <a:ext cx="7114680" cy="183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1. Procura de Emprego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Quando você está procurando um novo emprego, um contato ocasional que trabalha em uma empresa diferente pode conhecer uma vaga que não foi divulgada amplamente e que não chegaria ao seu círculo de laços fortes.</a:t>
            </a:r>
            <a:endParaRPr b="0" i="0" sz="2000" u="none" cap="none" strike="noStrike">
              <a:solidFill>
                <a:schemeClr val="dk1"/>
              </a:solidFill>
              <a:latin typeface="Lato"/>
              <a:ea typeface="Lato"/>
              <a:cs typeface="Lato"/>
              <a:sym typeface="Lato"/>
            </a:endParaRPr>
          </a:p>
        </p:txBody>
      </p:sp>
      <p:sp>
        <p:nvSpPr>
          <p:cNvPr id="1248" name="Google Shape;1248;p118"/>
          <p:cNvSpPr txBox="1"/>
          <p:nvPr/>
        </p:nvSpPr>
        <p:spPr>
          <a:xfrm>
            <a:off x="4130303" y="4387705"/>
            <a:ext cx="7158915" cy="183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2. Parcerias de Negócios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 um esforço para expandir seus negócios, conectar-se com alguém fora de seu círculo imediato pode levar a novas parcerias e oportunidades de colaboração que não seriam possíveis através de seus contatos mais próximos.</a:t>
            </a:r>
            <a:endParaRPr b="0" i="0" sz="2000" u="none" cap="none" strike="noStrike">
              <a:solidFill>
                <a:schemeClr val="dk1"/>
              </a:solidFill>
              <a:latin typeface="Lato"/>
              <a:ea typeface="Lato"/>
              <a:cs typeface="Lato"/>
              <a:sym typeface="Lato"/>
            </a:endParaRPr>
          </a:p>
        </p:txBody>
      </p:sp>
      <p:sp>
        <p:nvSpPr>
          <p:cNvPr id="1249" name="Google Shape;1249;p118"/>
          <p:cNvSpPr/>
          <p:nvPr/>
        </p:nvSpPr>
        <p:spPr>
          <a:xfrm>
            <a:off x="667820" y="1972638"/>
            <a:ext cx="2938409" cy="17302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50" name="Google Shape;1250;p118"/>
          <p:cNvSpPr/>
          <p:nvPr/>
        </p:nvSpPr>
        <p:spPr>
          <a:xfrm>
            <a:off x="667819" y="4493841"/>
            <a:ext cx="2938409" cy="173026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51" name="Google Shape;1251;p118"/>
          <p:cNvPicPr preferRelativeResize="0"/>
          <p:nvPr/>
        </p:nvPicPr>
        <p:blipFill rotWithShape="1">
          <a:blip r:embed="rId3">
            <a:alphaModFix/>
          </a:blip>
          <a:srcRect b="0" l="0" r="0" t="0"/>
          <a:stretch/>
        </p:blipFill>
        <p:spPr>
          <a:xfrm>
            <a:off x="1425436" y="4595552"/>
            <a:ext cx="1628553" cy="1628553"/>
          </a:xfrm>
          <a:prstGeom prst="rect">
            <a:avLst/>
          </a:prstGeom>
          <a:noFill/>
          <a:ln>
            <a:noFill/>
          </a:ln>
        </p:spPr>
      </p:pic>
      <p:pic>
        <p:nvPicPr>
          <p:cNvPr descr="Uma imagem contendo luz&#10;&#10;Descrição gerada automaticamente" id="1252" name="Google Shape;1252;p118"/>
          <p:cNvPicPr preferRelativeResize="0"/>
          <p:nvPr/>
        </p:nvPicPr>
        <p:blipFill rotWithShape="1">
          <a:blip r:embed="rId4">
            <a:alphaModFix/>
          </a:blip>
          <a:srcRect b="0" l="0" r="0" t="0"/>
          <a:stretch/>
        </p:blipFill>
        <p:spPr>
          <a:xfrm>
            <a:off x="1311822" y="1998606"/>
            <a:ext cx="1704296" cy="170429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19"/>
          <p:cNvSpPr txBox="1"/>
          <p:nvPr>
            <p:ph type="title"/>
          </p:nvPr>
        </p:nvSpPr>
        <p:spPr>
          <a:xfrm>
            <a:off x="443961" y="194499"/>
            <a:ext cx="903925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 Força dos Laços Fracos de Granovetter</a:t>
            </a:r>
            <a:endParaRPr sz="3300"/>
          </a:p>
        </p:txBody>
      </p:sp>
      <p:sp>
        <p:nvSpPr>
          <p:cNvPr id="1258" name="Google Shape;1258;p11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259" name="Google Shape;1259;p119"/>
          <p:cNvGrpSpPr/>
          <p:nvPr/>
        </p:nvGrpSpPr>
        <p:grpSpPr>
          <a:xfrm>
            <a:off x="690541" y="1512748"/>
            <a:ext cx="11214148" cy="4984880"/>
            <a:chOff x="443961" y="1717610"/>
            <a:chExt cx="11469790" cy="5098517"/>
          </a:xfrm>
        </p:grpSpPr>
        <p:sp>
          <p:nvSpPr>
            <p:cNvPr id="1260" name="Google Shape;1260;p119"/>
            <p:cNvSpPr txBox="1"/>
            <p:nvPr/>
          </p:nvSpPr>
          <p:spPr>
            <a:xfrm>
              <a:off x="443961" y="5492688"/>
              <a:ext cx="4282151"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Embora B tenha mais laços do que A, todos esses laços provavelmente têm as mesmas informações, porque todos se conhecem bem.</a:t>
              </a:r>
              <a:endParaRPr b="0" i="0" sz="1400" u="none" cap="none" strike="noStrike">
                <a:solidFill>
                  <a:srgbClr val="000000"/>
                </a:solidFill>
                <a:latin typeface="Arial"/>
                <a:ea typeface="Arial"/>
                <a:cs typeface="Arial"/>
                <a:sym typeface="Arial"/>
              </a:endParaRPr>
            </a:p>
          </p:txBody>
        </p:sp>
        <p:pic>
          <p:nvPicPr>
            <p:cNvPr id="1261" name="Google Shape;1261;p119"/>
            <p:cNvPicPr preferRelativeResize="0"/>
            <p:nvPr/>
          </p:nvPicPr>
          <p:blipFill rotWithShape="1">
            <a:blip r:embed="rId3">
              <a:alphaModFix/>
            </a:blip>
            <a:srcRect b="0" l="0" r="0" t="0"/>
            <a:stretch/>
          </p:blipFill>
          <p:spPr>
            <a:xfrm>
              <a:off x="1432576" y="1974475"/>
              <a:ext cx="9220200" cy="3848100"/>
            </a:xfrm>
            <a:prstGeom prst="rect">
              <a:avLst/>
            </a:prstGeom>
            <a:noFill/>
            <a:ln>
              <a:noFill/>
            </a:ln>
          </p:spPr>
        </p:pic>
        <p:sp>
          <p:nvSpPr>
            <p:cNvPr id="1262" name="Google Shape;1262;p119"/>
            <p:cNvSpPr txBox="1"/>
            <p:nvPr/>
          </p:nvSpPr>
          <p:spPr>
            <a:xfrm>
              <a:off x="500595" y="2186116"/>
              <a:ext cx="215817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Laço Forte ou Relacionamento</a:t>
              </a:r>
              <a:endParaRPr b="0" i="0" sz="1400" u="none" cap="none" strike="noStrike">
                <a:solidFill>
                  <a:srgbClr val="000000"/>
                </a:solidFill>
                <a:latin typeface="Arial"/>
                <a:ea typeface="Arial"/>
                <a:cs typeface="Arial"/>
                <a:sym typeface="Arial"/>
              </a:endParaRPr>
            </a:p>
          </p:txBody>
        </p:sp>
        <p:sp>
          <p:nvSpPr>
            <p:cNvPr id="1263" name="Google Shape;1263;p119"/>
            <p:cNvSpPr txBox="1"/>
            <p:nvPr/>
          </p:nvSpPr>
          <p:spPr>
            <a:xfrm>
              <a:off x="5171155" y="2492654"/>
              <a:ext cx="215817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Laço Fraco ou Relacionamento</a:t>
              </a:r>
              <a:endParaRPr b="0" i="0" sz="1400" u="none" cap="none" strike="noStrike">
                <a:solidFill>
                  <a:srgbClr val="000000"/>
                </a:solidFill>
                <a:latin typeface="Arial"/>
                <a:ea typeface="Arial"/>
                <a:cs typeface="Arial"/>
                <a:sym typeface="Arial"/>
              </a:endParaRPr>
            </a:p>
          </p:txBody>
        </p:sp>
        <p:sp>
          <p:nvSpPr>
            <p:cNvPr id="1264" name="Google Shape;1264;p119"/>
            <p:cNvSpPr txBox="1"/>
            <p:nvPr/>
          </p:nvSpPr>
          <p:spPr>
            <a:xfrm>
              <a:off x="8079005" y="1717610"/>
              <a:ext cx="361752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É valioso ter uma combinação de laços fortes e fracos</a:t>
              </a:r>
              <a:endParaRPr b="0" i="0" sz="1400" u="none" cap="none" strike="noStrike">
                <a:solidFill>
                  <a:srgbClr val="000000"/>
                </a:solidFill>
                <a:latin typeface="Arial"/>
                <a:ea typeface="Arial"/>
                <a:cs typeface="Arial"/>
                <a:sym typeface="Arial"/>
              </a:endParaRPr>
            </a:p>
          </p:txBody>
        </p:sp>
        <p:sp>
          <p:nvSpPr>
            <p:cNvPr id="1265" name="Google Shape;1265;p119"/>
            <p:cNvSpPr txBox="1"/>
            <p:nvPr/>
          </p:nvSpPr>
          <p:spPr>
            <a:xfrm>
              <a:off x="5171155" y="4426604"/>
              <a:ext cx="2393064"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Informações como oportunidades de emprego são espalhadas entre grupos através de laços fracos.</a:t>
              </a:r>
              <a:endParaRPr b="0" i="0" sz="1400" u="none" cap="none" strike="noStrike">
                <a:solidFill>
                  <a:srgbClr val="000000"/>
                </a:solidFill>
                <a:latin typeface="Arial"/>
                <a:ea typeface="Arial"/>
                <a:cs typeface="Arial"/>
                <a:sym typeface="Arial"/>
              </a:endParaRPr>
            </a:p>
          </p:txBody>
        </p:sp>
        <p:sp>
          <p:nvSpPr>
            <p:cNvPr id="1266" name="Google Shape;1266;p119"/>
            <p:cNvSpPr txBox="1"/>
            <p:nvPr/>
          </p:nvSpPr>
          <p:spPr>
            <a:xfrm>
              <a:off x="7861787" y="5324181"/>
              <a:ext cx="4051964"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Por exemplo, A pode compartilhar informações com C que C não obteria de ninguém mais em seu grupo, e vice-versa.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20"/>
          <p:cNvSpPr txBox="1"/>
          <p:nvPr>
            <p:ph idx="1" type="body"/>
          </p:nvPr>
        </p:nvSpPr>
        <p:spPr>
          <a:xfrm>
            <a:off x="734873" y="2751976"/>
            <a:ext cx="6333747" cy="239391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1200"/>
              </a:spcAft>
              <a:buSzPts val="1800"/>
              <a:buNone/>
            </a:pPr>
            <a:r>
              <a:rPr lang="pt-BR"/>
              <a:t>A </a:t>
            </a:r>
            <a:r>
              <a:rPr b="1" lang="pt-BR"/>
              <a:t>Teoria dos Buracos Estruturais </a:t>
            </a:r>
            <a:r>
              <a:rPr lang="pt-BR"/>
              <a:t>e a </a:t>
            </a:r>
            <a:r>
              <a:rPr b="1" lang="pt-BR"/>
              <a:t>Teoria da Intermediação de Ronald Burt </a:t>
            </a:r>
            <a:r>
              <a:rPr lang="pt-BR"/>
              <a:t>estão inter-relacionadas e ambas oferecem uma compreensão aprofundada de </a:t>
            </a:r>
            <a:r>
              <a:rPr b="1" lang="pt-BR"/>
              <a:t>como a estrutura das redes sociais pode influenciar a vantagem </a:t>
            </a:r>
            <a:r>
              <a:rPr lang="pt-BR"/>
              <a:t>competitiva e o acesso a recursos e oportunidades.</a:t>
            </a:r>
            <a:endParaRPr/>
          </a:p>
        </p:txBody>
      </p:sp>
      <p:sp>
        <p:nvSpPr>
          <p:cNvPr id="1272" name="Google Shape;1272;p120"/>
          <p:cNvSpPr txBox="1"/>
          <p:nvPr>
            <p:ph type="title"/>
          </p:nvPr>
        </p:nvSpPr>
        <p:spPr>
          <a:xfrm>
            <a:off x="734873" y="1764676"/>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a:t>Teoria dos Buracos Estruturais </a:t>
            </a:r>
            <a:br>
              <a:rPr lang="pt-BR"/>
            </a:br>
            <a:r>
              <a:rPr lang="pt-BR"/>
              <a:t>e  Teoria da Intermediação, de Burt</a:t>
            </a:r>
            <a:endParaRPr/>
          </a:p>
        </p:txBody>
      </p:sp>
      <p:pic>
        <p:nvPicPr>
          <p:cNvPr id="1273" name="Google Shape;1273;p120"/>
          <p:cNvPicPr preferRelativeResize="0"/>
          <p:nvPr/>
        </p:nvPicPr>
        <p:blipFill rotWithShape="1">
          <a:blip r:embed="rId3">
            <a:alphaModFix/>
          </a:blip>
          <a:srcRect b="0" l="0" r="0" t="0"/>
          <a:stretch/>
        </p:blipFill>
        <p:spPr>
          <a:xfrm>
            <a:off x="8811078" y="2188027"/>
            <a:ext cx="2749551" cy="274955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21"/>
          <p:cNvSpPr txBox="1"/>
          <p:nvPr>
            <p:ph type="title"/>
          </p:nvPr>
        </p:nvSpPr>
        <p:spPr>
          <a:xfrm>
            <a:off x="443960" y="194499"/>
            <a:ext cx="102338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Teoria dos Buracos Estruturais </a:t>
            </a:r>
            <a:br>
              <a:rPr lang="pt-BR" sz="3300"/>
            </a:br>
            <a:r>
              <a:rPr lang="pt-BR" sz="3300"/>
              <a:t>e da Intermediação de Burt</a:t>
            </a:r>
            <a:endParaRPr/>
          </a:p>
        </p:txBody>
      </p:sp>
      <p:sp>
        <p:nvSpPr>
          <p:cNvPr id="1279" name="Google Shape;1279;p12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0" name="Google Shape;1280;p121"/>
          <p:cNvSpPr txBox="1"/>
          <p:nvPr/>
        </p:nvSpPr>
        <p:spPr>
          <a:xfrm>
            <a:off x="443960" y="2465793"/>
            <a:ext cx="11192517"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a:t>
            </a:r>
            <a:r>
              <a:rPr b="1" i="0" lang="pt-BR" sz="2200" u="none" cap="none" strike="noStrike">
                <a:solidFill>
                  <a:schemeClr val="dk1"/>
                </a:solidFill>
                <a:latin typeface="Lato"/>
                <a:ea typeface="Lato"/>
                <a:cs typeface="Lato"/>
                <a:sym typeface="Lato"/>
              </a:rPr>
              <a:t>Teoria dos Buracos Estruturais</a:t>
            </a:r>
            <a:r>
              <a:rPr b="0" i="0" lang="pt-BR" sz="2200" u="none" cap="none" strike="noStrike">
                <a:solidFill>
                  <a:schemeClr val="dk1"/>
                </a:solidFill>
                <a:latin typeface="Lato"/>
                <a:ea typeface="Lato"/>
                <a:cs typeface="Lato"/>
                <a:sym typeface="Lato"/>
              </a:rPr>
              <a:t>, proposta por Ronald Burt, examina como a presença de lacunas ou "buracos" nas redes sociais pode criar oportunidades para os indivíduos que estão posicionados como intermediários. Esses buracos são áreas onde não há conexões diretas entre diferentes grupos ou indivíduos.</a:t>
            </a:r>
            <a:endParaRPr b="0" i="0" sz="2200" u="none" cap="none" strike="noStrike">
              <a:solidFill>
                <a:schemeClr val="dk1"/>
              </a:solidFill>
              <a:latin typeface="Lato"/>
              <a:ea typeface="Lato"/>
              <a:cs typeface="Lato"/>
              <a:sym typeface="Lato"/>
            </a:endParaRPr>
          </a:p>
        </p:txBody>
      </p:sp>
      <p:sp>
        <p:nvSpPr>
          <p:cNvPr id="1281" name="Google Shape;1281;p121"/>
          <p:cNvSpPr txBox="1"/>
          <p:nvPr/>
        </p:nvSpPr>
        <p:spPr>
          <a:xfrm>
            <a:off x="443960" y="4654481"/>
            <a:ext cx="11192517"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a:t>
            </a:r>
            <a:r>
              <a:rPr b="1" i="0" lang="pt-BR" sz="2200" u="none" cap="none" strike="noStrike">
                <a:solidFill>
                  <a:schemeClr val="dk1"/>
                </a:solidFill>
                <a:latin typeface="Lato"/>
                <a:ea typeface="Lato"/>
                <a:cs typeface="Lato"/>
                <a:sym typeface="Lato"/>
              </a:rPr>
              <a:t>Teoria da Intermediação</a:t>
            </a:r>
            <a:r>
              <a:rPr b="0" i="0" lang="pt-BR" sz="2200" u="none" cap="none" strike="noStrike">
                <a:solidFill>
                  <a:schemeClr val="dk1"/>
                </a:solidFill>
                <a:latin typeface="Lato"/>
                <a:ea typeface="Lato"/>
                <a:cs typeface="Lato"/>
                <a:sym typeface="Lato"/>
              </a:rPr>
              <a:t>, também desenvolvida por Ronald Burt, explora o conceito de que certos indivíduos podem obter vantagens competitivas ao atuar como intermediários entre diferentes redes ou grupos. Esses intermediários têm acesso a uma diversidade maior de informações e oportunidades.</a:t>
            </a:r>
            <a:endParaRPr b="0" i="0" sz="2200" u="none" cap="none" strike="noStrike">
              <a:solidFill>
                <a:schemeClr val="dk1"/>
              </a:solidFill>
              <a:latin typeface="Lato"/>
              <a:ea typeface="Lato"/>
              <a:cs typeface="Lato"/>
              <a:sym typeface="Lato"/>
            </a:endParaRPr>
          </a:p>
        </p:txBody>
      </p:sp>
      <p:sp>
        <p:nvSpPr>
          <p:cNvPr id="1282" name="Google Shape;1282;p121"/>
          <p:cNvSpPr txBox="1"/>
          <p:nvPr/>
        </p:nvSpPr>
        <p:spPr>
          <a:xfrm>
            <a:off x="443959" y="4155511"/>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rgbClr val="FF0000"/>
                </a:solidFill>
                <a:latin typeface="Lato"/>
                <a:ea typeface="Lato"/>
                <a:cs typeface="Lato"/>
                <a:sym typeface="Lato"/>
              </a:rPr>
              <a:t>Teoria da Intermediação</a:t>
            </a:r>
            <a:endParaRPr b="0" i="0" sz="2500" u="none" cap="none" strike="noStrike">
              <a:solidFill>
                <a:srgbClr val="FF0000"/>
              </a:solidFill>
              <a:latin typeface="Lato"/>
              <a:ea typeface="Lato"/>
              <a:cs typeface="Lato"/>
              <a:sym typeface="Lato"/>
            </a:endParaRPr>
          </a:p>
        </p:txBody>
      </p:sp>
      <p:sp>
        <p:nvSpPr>
          <p:cNvPr id="1283" name="Google Shape;1283;p121"/>
          <p:cNvSpPr txBox="1"/>
          <p:nvPr/>
        </p:nvSpPr>
        <p:spPr>
          <a:xfrm>
            <a:off x="443960" y="1933246"/>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rgbClr val="FF0000"/>
                </a:solidFill>
                <a:latin typeface="Lato"/>
                <a:ea typeface="Lato"/>
                <a:cs typeface="Lato"/>
                <a:sym typeface="Lato"/>
              </a:rPr>
              <a:t>Teoria dos Buracos Estruturais</a:t>
            </a:r>
            <a:endParaRPr b="0" i="0" sz="2500" u="none" cap="none" strike="noStrike">
              <a:solidFill>
                <a:srgbClr val="FF0000"/>
              </a:solidFill>
              <a:latin typeface="Lato"/>
              <a:ea typeface="Lato"/>
              <a:cs typeface="Lato"/>
              <a:sym typeface="Lat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23"/>
          <p:cNvSpPr txBox="1"/>
          <p:nvPr>
            <p:ph type="title"/>
          </p:nvPr>
        </p:nvSpPr>
        <p:spPr>
          <a:xfrm>
            <a:off x="443960" y="194499"/>
            <a:ext cx="10233871" cy="987200"/>
          </a:xfrm>
          <a:prstGeom prst="rect">
            <a:avLst/>
          </a:prstGeom>
          <a:noFill/>
          <a:ln>
            <a:noFill/>
          </a:ln>
        </p:spPr>
        <p:txBody>
          <a:bodyPr anchorCtr="0" anchor="ctr" bIns="34275" lIns="68575" spcFirstLastPara="1" rIns="68575" wrap="square" tIns="34275">
            <a:noAutofit/>
          </a:bodyPr>
          <a:lstStyle/>
          <a:p>
            <a:pPr indent="0" lvl="0" marL="0" rtl="0" algn="just">
              <a:lnSpc>
                <a:spcPct val="100000"/>
              </a:lnSpc>
              <a:spcBef>
                <a:spcPts val="1200"/>
              </a:spcBef>
              <a:spcAft>
                <a:spcPts val="1200"/>
              </a:spcAft>
              <a:buSzPts val="1400"/>
              <a:buNone/>
            </a:pPr>
            <a:r>
              <a:rPr lang="pt-BR" sz="3300"/>
              <a:t>Exemplo Prático</a:t>
            </a:r>
            <a:endParaRPr/>
          </a:p>
        </p:txBody>
      </p:sp>
      <p:sp>
        <p:nvSpPr>
          <p:cNvPr id="1289" name="Google Shape;1289;p123"/>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0" name="Google Shape;1290;p123"/>
          <p:cNvSpPr txBox="1"/>
          <p:nvPr/>
        </p:nvSpPr>
        <p:spPr>
          <a:xfrm>
            <a:off x="443960" y="1779141"/>
            <a:ext cx="1122447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Imagine um profissional que está bem conectado em várias indústrias diferentes e possui uma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rede diversificada. Este profissional pode identificar e aproveitar oportunidades que surgem na interseção dessas indústrias, como parcerias inovadoras ou tendências emergentes que outros, mais centrados em uma única rede, podem não perceber.</a:t>
            </a:r>
            <a:endParaRPr b="0" i="0" sz="2000" u="none" cap="none" strike="noStrike">
              <a:solidFill>
                <a:schemeClr val="dk1"/>
              </a:solidFill>
              <a:latin typeface="Lato"/>
              <a:ea typeface="Lato"/>
              <a:cs typeface="Lato"/>
              <a:sym typeface="Lato"/>
            </a:endParaRPr>
          </a:p>
        </p:txBody>
      </p:sp>
      <p:sp>
        <p:nvSpPr>
          <p:cNvPr id="1291" name="Google Shape;1291;p123"/>
          <p:cNvSpPr/>
          <p:nvPr/>
        </p:nvSpPr>
        <p:spPr>
          <a:xfrm>
            <a:off x="476618" y="3242428"/>
            <a:ext cx="2344994" cy="13858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Buraco Estruturado</a:t>
            </a:r>
            <a:endParaRPr b="0" i="0" sz="1400" u="none" cap="none" strike="noStrike">
              <a:solidFill>
                <a:srgbClr val="000000"/>
              </a:solidFill>
              <a:latin typeface="Arial"/>
              <a:ea typeface="Arial"/>
              <a:cs typeface="Arial"/>
              <a:sym typeface="Arial"/>
            </a:endParaRPr>
          </a:p>
        </p:txBody>
      </p:sp>
      <p:sp>
        <p:nvSpPr>
          <p:cNvPr id="1292" name="Google Shape;1292;p123"/>
          <p:cNvSpPr/>
          <p:nvPr/>
        </p:nvSpPr>
        <p:spPr>
          <a:xfrm>
            <a:off x="476618" y="4907949"/>
            <a:ext cx="2344994" cy="1385824"/>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Intermediação</a:t>
            </a:r>
            <a:endParaRPr b="0" i="0" sz="1400" u="none" cap="none" strike="noStrike">
              <a:solidFill>
                <a:srgbClr val="000000"/>
              </a:solidFill>
              <a:latin typeface="Arial"/>
              <a:ea typeface="Arial"/>
              <a:cs typeface="Arial"/>
              <a:sym typeface="Arial"/>
            </a:endParaRPr>
          </a:p>
        </p:txBody>
      </p:sp>
      <p:sp>
        <p:nvSpPr>
          <p:cNvPr id="1293" name="Google Shape;1293;p123"/>
          <p:cNvSpPr/>
          <p:nvPr/>
        </p:nvSpPr>
        <p:spPr>
          <a:xfrm>
            <a:off x="2821612" y="3242429"/>
            <a:ext cx="8956732" cy="13858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 profissional ocupa uma posição onde diferentes redes (como tecnologia e finanças) se encontram, preenchendo um buraco estrutural entre essas áreas.</a:t>
            </a:r>
            <a:endParaRPr b="0" i="0" sz="1400" u="none" cap="none" strike="noStrike">
              <a:solidFill>
                <a:srgbClr val="000000"/>
              </a:solidFill>
              <a:latin typeface="Arial"/>
              <a:ea typeface="Arial"/>
              <a:cs typeface="Arial"/>
              <a:sym typeface="Arial"/>
            </a:endParaRPr>
          </a:p>
        </p:txBody>
      </p:sp>
      <p:sp>
        <p:nvSpPr>
          <p:cNvPr id="1294" name="Google Shape;1294;p123"/>
          <p:cNvSpPr/>
          <p:nvPr/>
        </p:nvSpPr>
        <p:spPr>
          <a:xfrm>
            <a:off x="2821612" y="4907949"/>
            <a:ext cx="8956732" cy="1385824"/>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Ele usa essa posição para acessar e conectar informações e oportunidades entre as duas redes, aproveitando a vantagem de estar na interseção e criando valor ao proporcionar acesso a recursos e insights que não estariam disponíveis de outra forma.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5"/>
          <p:cNvSpPr txBox="1"/>
          <p:nvPr>
            <p:ph idx="1" type="body"/>
          </p:nvPr>
        </p:nvSpPr>
        <p:spPr>
          <a:xfrm>
            <a:off x="775970" y="2345423"/>
            <a:ext cx="6364570" cy="3099881"/>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a:t>Marca pessoal é o </a:t>
            </a:r>
            <a:r>
              <a:rPr b="1" lang="pt-BR"/>
              <a:t>conjunto de percepções, impressões e associações que as pessoas têm sobre você</a:t>
            </a:r>
            <a:r>
              <a:rPr lang="pt-BR"/>
              <a:t>, baseadas em sua presença, comportamentos, habilidades e valores. </a:t>
            </a:r>
            <a:endParaRPr/>
          </a:p>
          <a:p>
            <a:pPr indent="0" lvl="0" marL="0" rtl="0" algn="l">
              <a:lnSpc>
                <a:spcPct val="100000"/>
              </a:lnSpc>
              <a:spcBef>
                <a:spcPts val="1000"/>
              </a:spcBef>
              <a:spcAft>
                <a:spcPts val="0"/>
              </a:spcAft>
              <a:buSzPts val="1800"/>
              <a:buNone/>
            </a:pPr>
            <a:r>
              <a:rPr lang="pt-BR"/>
              <a:t>Ela é fundamental em um mundo onde as redes sociais e a presença online desempenham um papel crucial na forma como as pessoas se conectam e interagem profissionalmente.</a:t>
            </a:r>
            <a:endParaRPr/>
          </a:p>
        </p:txBody>
      </p:sp>
      <p:sp>
        <p:nvSpPr>
          <p:cNvPr id="198" name="Google Shape;198;p15"/>
          <p:cNvSpPr txBox="1"/>
          <p:nvPr>
            <p:ph type="title"/>
          </p:nvPr>
        </p:nvSpPr>
        <p:spPr>
          <a:xfrm>
            <a:off x="775970" y="1579742"/>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Marca Pessoal</a:t>
            </a:r>
            <a:endParaRPr/>
          </a:p>
        </p:txBody>
      </p:sp>
      <p:pic>
        <p:nvPicPr>
          <p:cNvPr id="199" name="Google Shape;199;p15"/>
          <p:cNvPicPr preferRelativeResize="0"/>
          <p:nvPr/>
        </p:nvPicPr>
        <p:blipFill rotWithShape="1">
          <a:blip r:embed="rId3">
            <a:alphaModFix/>
          </a:blip>
          <a:srcRect b="0" l="0" r="0" t="0"/>
          <a:stretch/>
        </p:blipFill>
        <p:spPr>
          <a:xfrm>
            <a:off x="8693251" y="2024008"/>
            <a:ext cx="3002139" cy="3002137"/>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24"/>
          <p:cNvSpPr txBox="1"/>
          <p:nvPr>
            <p:ph type="title"/>
          </p:nvPr>
        </p:nvSpPr>
        <p:spPr>
          <a:xfrm>
            <a:off x="443960" y="194499"/>
            <a:ext cx="10233871" cy="987200"/>
          </a:xfrm>
          <a:prstGeom prst="rect">
            <a:avLst/>
          </a:prstGeom>
          <a:noFill/>
          <a:ln>
            <a:noFill/>
          </a:ln>
        </p:spPr>
        <p:txBody>
          <a:bodyPr anchorCtr="0" anchor="ctr" bIns="34275" lIns="68575" spcFirstLastPara="1" rIns="68575" wrap="square" tIns="34275">
            <a:noAutofit/>
          </a:bodyPr>
          <a:lstStyle/>
          <a:p>
            <a:pPr indent="0" lvl="0" marL="0" rtl="0" algn="just">
              <a:lnSpc>
                <a:spcPct val="100000"/>
              </a:lnSpc>
              <a:spcBef>
                <a:spcPts val="1200"/>
              </a:spcBef>
              <a:spcAft>
                <a:spcPts val="1200"/>
              </a:spcAft>
              <a:buSzPts val="1400"/>
              <a:buNone/>
            </a:pPr>
            <a:r>
              <a:rPr lang="pt-BR" sz="3300"/>
              <a:t>Anatomia de uma Rede Social</a:t>
            </a:r>
            <a:endParaRPr/>
          </a:p>
        </p:txBody>
      </p:sp>
      <p:sp>
        <p:nvSpPr>
          <p:cNvPr id="1300" name="Google Shape;1300;p124"/>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301" name="Google Shape;1301;p124"/>
          <p:cNvGrpSpPr/>
          <p:nvPr/>
        </p:nvGrpSpPr>
        <p:grpSpPr>
          <a:xfrm>
            <a:off x="1199547" y="1469572"/>
            <a:ext cx="9635916" cy="5163308"/>
            <a:chOff x="1286632" y="1491843"/>
            <a:chExt cx="9391199" cy="5032179"/>
          </a:xfrm>
        </p:grpSpPr>
        <p:pic>
          <p:nvPicPr>
            <p:cNvPr id="1302" name="Google Shape;1302;p124"/>
            <p:cNvPicPr preferRelativeResize="0"/>
            <p:nvPr/>
          </p:nvPicPr>
          <p:blipFill rotWithShape="1">
            <a:blip r:embed="rId3">
              <a:alphaModFix/>
            </a:blip>
            <a:srcRect b="0" l="0" r="0" t="0"/>
            <a:stretch/>
          </p:blipFill>
          <p:spPr>
            <a:xfrm>
              <a:off x="1875692" y="1752599"/>
              <a:ext cx="8802139" cy="4284306"/>
            </a:xfrm>
            <a:prstGeom prst="rect">
              <a:avLst/>
            </a:prstGeom>
            <a:noFill/>
            <a:ln>
              <a:noFill/>
            </a:ln>
          </p:spPr>
        </p:pic>
        <p:sp>
          <p:nvSpPr>
            <p:cNvPr id="1303" name="Google Shape;1303;p124"/>
            <p:cNvSpPr txBox="1"/>
            <p:nvPr/>
          </p:nvSpPr>
          <p:spPr>
            <a:xfrm>
              <a:off x="2309889" y="2721927"/>
              <a:ext cx="2110077" cy="101566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Distância média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entre nós prioritários</a:t>
              </a:r>
              <a:endParaRPr b="0" i="0" sz="1400" u="none" cap="none" strike="noStrike">
                <a:solidFill>
                  <a:srgbClr val="000000"/>
                </a:solidFill>
                <a:latin typeface="Arial"/>
                <a:ea typeface="Arial"/>
                <a:cs typeface="Arial"/>
                <a:sym typeface="Arial"/>
              </a:endParaRPr>
            </a:p>
          </p:txBody>
        </p:sp>
        <p:sp>
          <p:nvSpPr>
            <p:cNvPr id="1304" name="Google Shape;1304;p124"/>
            <p:cNvSpPr txBox="1"/>
            <p:nvPr/>
          </p:nvSpPr>
          <p:spPr>
            <a:xfrm>
              <a:off x="1286632" y="5367155"/>
              <a:ext cx="21100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Grau de interconexão dos nós</a:t>
              </a:r>
              <a:endParaRPr b="0" i="0" sz="1400" u="none" cap="none" strike="noStrike">
                <a:solidFill>
                  <a:srgbClr val="000000"/>
                </a:solidFill>
                <a:latin typeface="Arial"/>
                <a:ea typeface="Arial"/>
                <a:cs typeface="Arial"/>
                <a:sym typeface="Arial"/>
              </a:endParaRPr>
            </a:p>
          </p:txBody>
        </p:sp>
        <p:sp>
          <p:nvSpPr>
            <p:cNvPr id="1305" name="Google Shape;1305;p124"/>
            <p:cNvSpPr txBox="1"/>
            <p:nvPr/>
          </p:nvSpPr>
          <p:spPr>
            <a:xfrm>
              <a:off x="6089665" y="5816136"/>
              <a:ext cx="314848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Facilidade 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fazer novas conexões</a:t>
              </a:r>
              <a:endParaRPr b="0" i="0" sz="1400" u="none" cap="none" strike="noStrike">
                <a:solidFill>
                  <a:srgbClr val="000000"/>
                </a:solidFill>
                <a:latin typeface="Arial"/>
                <a:ea typeface="Arial"/>
                <a:cs typeface="Arial"/>
                <a:sym typeface="Arial"/>
              </a:endParaRPr>
            </a:p>
          </p:txBody>
        </p:sp>
        <p:sp>
          <p:nvSpPr>
            <p:cNvPr id="1306" name="Google Shape;1306;p124"/>
            <p:cNvSpPr txBox="1"/>
            <p:nvPr/>
          </p:nvSpPr>
          <p:spPr>
            <a:xfrm>
              <a:off x="8362347" y="4354785"/>
              <a:ext cx="211007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Conectando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clusters</a:t>
              </a:r>
              <a:endParaRPr b="0" i="0" sz="1400" u="none" cap="none" strike="noStrike">
                <a:solidFill>
                  <a:srgbClr val="000000"/>
                </a:solidFill>
                <a:latin typeface="Arial"/>
                <a:ea typeface="Arial"/>
                <a:cs typeface="Arial"/>
                <a:sym typeface="Arial"/>
              </a:endParaRPr>
            </a:p>
          </p:txBody>
        </p:sp>
        <p:sp>
          <p:nvSpPr>
            <p:cNvPr id="1307" name="Google Shape;1307;p124"/>
            <p:cNvSpPr txBox="1"/>
            <p:nvPr/>
          </p:nvSpPr>
          <p:spPr>
            <a:xfrm>
              <a:off x="5016165" y="1491843"/>
              <a:ext cx="2647744"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Gerando confiança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 um cluster</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25"/>
          <p:cNvSpPr txBox="1"/>
          <p:nvPr>
            <p:ph type="title"/>
          </p:nvPr>
        </p:nvSpPr>
        <p:spPr>
          <a:xfrm>
            <a:off x="443960" y="194499"/>
            <a:ext cx="10233871" cy="987200"/>
          </a:xfrm>
          <a:prstGeom prst="rect">
            <a:avLst/>
          </a:prstGeom>
          <a:noFill/>
          <a:ln>
            <a:noFill/>
          </a:ln>
        </p:spPr>
        <p:txBody>
          <a:bodyPr anchorCtr="0" anchor="ctr" bIns="34275" lIns="68575" spcFirstLastPara="1" rIns="68575" wrap="square" tIns="34275">
            <a:noAutofit/>
          </a:bodyPr>
          <a:lstStyle/>
          <a:p>
            <a:pPr indent="0" lvl="0" marL="0" rtl="0" algn="just">
              <a:lnSpc>
                <a:spcPct val="100000"/>
              </a:lnSpc>
              <a:spcBef>
                <a:spcPts val="1200"/>
              </a:spcBef>
              <a:spcAft>
                <a:spcPts val="1200"/>
              </a:spcAft>
              <a:buSzPts val="1400"/>
              <a:buNone/>
            </a:pPr>
            <a:r>
              <a:rPr lang="pt-BR" sz="3300"/>
              <a:t>Tipos de Rede</a:t>
            </a:r>
            <a:endParaRPr/>
          </a:p>
        </p:txBody>
      </p:sp>
      <p:sp>
        <p:nvSpPr>
          <p:cNvPr id="1313" name="Google Shape;1313;p125"/>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314" name="Google Shape;1314;p125"/>
          <p:cNvGrpSpPr/>
          <p:nvPr/>
        </p:nvGrpSpPr>
        <p:grpSpPr>
          <a:xfrm>
            <a:off x="443960" y="1321359"/>
            <a:ext cx="11745686" cy="5717033"/>
            <a:chOff x="446314" y="951244"/>
            <a:chExt cx="11745686" cy="5717033"/>
          </a:xfrm>
        </p:grpSpPr>
        <p:pic>
          <p:nvPicPr>
            <p:cNvPr id="1315" name="Google Shape;1315;p125"/>
            <p:cNvPicPr preferRelativeResize="0"/>
            <p:nvPr/>
          </p:nvPicPr>
          <p:blipFill rotWithShape="1">
            <a:blip r:embed="rId3">
              <a:alphaModFix/>
            </a:blip>
            <a:srcRect b="0" l="0" r="0" t="0"/>
            <a:stretch/>
          </p:blipFill>
          <p:spPr>
            <a:xfrm>
              <a:off x="446314" y="951244"/>
              <a:ext cx="11745686" cy="5717033"/>
            </a:xfrm>
            <a:prstGeom prst="rect">
              <a:avLst/>
            </a:prstGeom>
            <a:noFill/>
            <a:ln>
              <a:noFill/>
            </a:ln>
          </p:spPr>
        </p:pic>
        <p:sp>
          <p:nvSpPr>
            <p:cNvPr id="1316" name="Google Shape;1316;p125"/>
            <p:cNvSpPr txBox="1"/>
            <p:nvPr/>
          </p:nvSpPr>
          <p:spPr>
            <a:xfrm>
              <a:off x="967545" y="1828800"/>
              <a:ext cx="25363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Rede Small World</a:t>
              </a:r>
              <a:endParaRPr b="0" i="0" sz="1400" u="none" cap="none" strike="noStrike">
                <a:solidFill>
                  <a:srgbClr val="000000"/>
                </a:solidFill>
                <a:latin typeface="Arial"/>
                <a:ea typeface="Arial"/>
                <a:cs typeface="Arial"/>
                <a:sym typeface="Arial"/>
              </a:endParaRPr>
            </a:p>
          </p:txBody>
        </p:sp>
        <p:sp>
          <p:nvSpPr>
            <p:cNvPr id="1317" name="Google Shape;1317;p125"/>
            <p:cNvSpPr txBox="1"/>
            <p:nvPr/>
          </p:nvSpPr>
          <p:spPr>
            <a:xfrm>
              <a:off x="4909458" y="1752601"/>
              <a:ext cx="236219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Rede Scale-free</a:t>
              </a:r>
              <a:endParaRPr b="0" i="0" sz="1400" u="none" cap="none" strike="noStrike">
                <a:solidFill>
                  <a:srgbClr val="000000"/>
                </a:solidFill>
                <a:latin typeface="Arial"/>
                <a:ea typeface="Arial"/>
                <a:cs typeface="Arial"/>
                <a:sym typeface="Arial"/>
              </a:endParaRPr>
            </a:p>
          </p:txBody>
        </p:sp>
        <p:sp>
          <p:nvSpPr>
            <p:cNvPr id="1318" name="Google Shape;1318;p125"/>
            <p:cNvSpPr txBox="1"/>
            <p:nvPr/>
          </p:nvSpPr>
          <p:spPr>
            <a:xfrm>
              <a:off x="8600999" y="1752600"/>
              <a:ext cx="253637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Rede Aleatória</a:t>
              </a:r>
              <a:endParaRPr b="0" i="0" sz="2200" u="none" cap="none" strike="noStrike">
                <a:solidFill>
                  <a:schemeClr val="dk1"/>
                </a:solidFill>
                <a:latin typeface="Lato"/>
                <a:ea typeface="Lato"/>
                <a:cs typeface="Lato"/>
                <a:sym typeface="Lato"/>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pic>
        <p:nvPicPr>
          <p:cNvPr id="1323" name="Google Shape;1323;p12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24" name="Google Shape;1324;p126"/>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25" name="Google Shape;1325;p126"/>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26" name="Google Shape;1326;p126"/>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Engajamento e Interação</a:t>
            </a:r>
            <a:endParaRPr b="0" i="0" sz="3500" u="none" cap="none" strike="noStrike">
              <a:solidFill>
                <a:srgbClr val="000000"/>
              </a:solidFill>
              <a:latin typeface="Arial"/>
              <a:ea typeface="Arial"/>
              <a:cs typeface="Arial"/>
              <a:sym typeface="Arial"/>
            </a:endParaRPr>
          </a:p>
        </p:txBody>
      </p:sp>
      <p:pic>
        <p:nvPicPr>
          <p:cNvPr id="1327" name="Google Shape;1327;p126"/>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27"/>
          <p:cNvSpPr txBox="1"/>
          <p:nvPr>
            <p:ph idx="1" type="body"/>
          </p:nvPr>
        </p:nvSpPr>
        <p:spPr>
          <a:xfrm>
            <a:off x="831010" y="2383216"/>
            <a:ext cx="6571276" cy="3103185"/>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a:t>Interação</a:t>
            </a:r>
            <a:r>
              <a:rPr lang="pt-BR"/>
              <a:t> refere-se ao ato de comunicar-se ou envolver-se ativamente com outras pessoas ou conteúdo. Envolve a troca de informações e a construção de relacionamentos por meio de comunicação bidirecional ou multidirecional.</a:t>
            </a:r>
            <a:endParaRPr/>
          </a:p>
          <a:p>
            <a:pPr indent="0" lvl="0" marL="0" rtl="0" algn="l">
              <a:lnSpc>
                <a:spcPct val="100000"/>
              </a:lnSpc>
              <a:spcBef>
                <a:spcPts val="1500"/>
              </a:spcBef>
              <a:spcAft>
                <a:spcPts val="0"/>
              </a:spcAft>
              <a:buSzPts val="1800"/>
              <a:buNone/>
            </a:pPr>
            <a:r>
              <a:rPr b="1" lang="pt-BR"/>
              <a:t>Engajamento </a:t>
            </a:r>
            <a:r>
              <a:rPr lang="pt-BR"/>
              <a:t>refere-se ao nível de envolvimento e interesse que uma pessoa demonstra em relação a um conteúdo ou atividade. </a:t>
            </a:r>
            <a:br>
              <a:rPr lang="pt-BR"/>
            </a:br>
            <a:br>
              <a:rPr lang="pt-BR"/>
            </a:br>
            <a:endParaRPr/>
          </a:p>
        </p:txBody>
      </p:sp>
      <p:sp>
        <p:nvSpPr>
          <p:cNvPr id="1333" name="Google Shape;1333;p127"/>
          <p:cNvSpPr txBox="1"/>
          <p:nvPr>
            <p:ph type="title"/>
          </p:nvPr>
        </p:nvSpPr>
        <p:spPr>
          <a:xfrm>
            <a:off x="831010" y="1490210"/>
            <a:ext cx="6756400" cy="987200"/>
          </a:xfrm>
          <a:prstGeom prst="rect">
            <a:avLst/>
          </a:prstGeom>
          <a:noFill/>
          <a:ln>
            <a:noFill/>
          </a:ln>
        </p:spPr>
        <p:txBody>
          <a:bodyPr anchorCtr="0" anchor="ctr" bIns="34275" lIns="68575" spcFirstLastPara="1" rIns="68575" wrap="square" tIns="34275">
            <a:noAutofit/>
          </a:bodyPr>
          <a:lstStyle/>
          <a:p>
            <a:pPr indent="0" lvl="0" marL="0" rtl="0" algn="just">
              <a:lnSpc>
                <a:spcPct val="100000"/>
              </a:lnSpc>
              <a:spcBef>
                <a:spcPts val="1200"/>
              </a:spcBef>
              <a:spcAft>
                <a:spcPts val="1200"/>
              </a:spcAft>
              <a:buSzPts val="1400"/>
              <a:buNone/>
            </a:pPr>
            <a:r>
              <a:rPr lang="pt-BR"/>
              <a:t>Engajamento e Interação</a:t>
            </a:r>
            <a:endParaRPr/>
          </a:p>
        </p:txBody>
      </p:sp>
      <p:pic>
        <p:nvPicPr>
          <p:cNvPr descr="Uma imagem contendo placar, amarelo, placa, rua&#10;&#10;Descrição gerada automaticamente" id="1334" name="Google Shape;1334;p127"/>
          <p:cNvPicPr preferRelativeResize="0"/>
          <p:nvPr/>
        </p:nvPicPr>
        <p:blipFill rotWithShape="1">
          <a:blip r:embed="rId3">
            <a:alphaModFix/>
          </a:blip>
          <a:srcRect b="0" l="0" r="0" t="0"/>
          <a:stretch/>
        </p:blipFill>
        <p:spPr>
          <a:xfrm>
            <a:off x="8758511" y="2134801"/>
            <a:ext cx="2829084" cy="282908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28"/>
          <p:cNvSpPr/>
          <p:nvPr/>
        </p:nvSpPr>
        <p:spPr>
          <a:xfrm>
            <a:off x="2748394" y="4790029"/>
            <a:ext cx="9183050" cy="17961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0" name="Google Shape;1340;p128"/>
          <p:cNvSpPr/>
          <p:nvPr/>
        </p:nvSpPr>
        <p:spPr>
          <a:xfrm>
            <a:off x="522513" y="4790029"/>
            <a:ext cx="2225881" cy="17961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1" name="Google Shape;1341;p128"/>
          <p:cNvSpPr/>
          <p:nvPr/>
        </p:nvSpPr>
        <p:spPr>
          <a:xfrm>
            <a:off x="2748395" y="2775857"/>
            <a:ext cx="9183050" cy="17961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2" name="Google Shape;1342;p128"/>
          <p:cNvSpPr/>
          <p:nvPr/>
        </p:nvSpPr>
        <p:spPr>
          <a:xfrm>
            <a:off x="522514" y="2775857"/>
            <a:ext cx="2225881" cy="17961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3" name="Google Shape;1343;p128"/>
          <p:cNvSpPr txBox="1"/>
          <p:nvPr>
            <p:ph type="title"/>
          </p:nvPr>
        </p:nvSpPr>
        <p:spPr>
          <a:xfrm>
            <a:off x="443959" y="150957"/>
            <a:ext cx="100568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Importância de Curtir, Comentar </a:t>
            </a:r>
            <a:br>
              <a:rPr lang="pt-BR" sz="3300"/>
            </a:br>
            <a:r>
              <a:rPr lang="pt-BR" sz="3300"/>
              <a:t>e Compartilhar Conteúdo</a:t>
            </a:r>
            <a:endParaRPr/>
          </a:p>
        </p:txBody>
      </p:sp>
      <p:sp>
        <p:nvSpPr>
          <p:cNvPr id="1344" name="Google Shape;1344;p128"/>
          <p:cNvSpPr txBox="1"/>
          <p:nvPr>
            <p:ph idx="1" type="body"/>
          </p:nvPr>
        </p:nvSpPr>
        <p:spPr>
          <a:xfrm>
            <a:off x="443959" y="1302170"/>
            <a:ext cx="9168126" cy="1357388"/>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Comentar, curtir e compartilhar conteúdo no LinkedIn são ações fundamentais para construir uma presença ativa e influente na plataforma.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1200"/>
              </a:spcAft>
              <a:buClr>
                <a:srgbClr val="000000"/>
              </a:buClr>
              <a:buSzPts val="2000"/>
              <a:buFont typeface="Arial"/>
              <a:buNone/>
            </a:pPr>
            <a:r>
              <a:rPr b="0" i="0" lang="pt-BR" sz="2000" u="none" cap="none" strike="noStrike">
                <a:solidFill>
                  <a:schemeClr val="dk1"/>
                </a:solidFill>
                <a:latin typeface="Lato"/>
                <a:ea typeface="Lato"/>
                <a:cs typeface="Lato"/>
                <a:sym typeface="Lato"/>
              </a:rPr>
              <a:t>A seguir, estão algumas razões que destacam a importância dessas atividades.</a:t>
            </a:r>
            <a:br>
              <a:rPr b="0" i="0" lang="pt-BR" sz="2000" u="none" cap="none" strike="noStrike">
                <a:solidFill>
                  <a:schemeClr val="dk1"/>
                </a:solidFill>
                <a:latin typeface="Lato"/>
                <a:ea typeface="Lato"/>
                <a:cs typeface="Lato"/>
                <a:sym typeface="Lato"/>
              </a:rPr>
            </a:b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1345" name="Google Shape;1345;p128"/>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6" name="Google Shape;1346;p128"/>
          <p:cNvSpPr txBox="1"/>
          <p:nvPr/>
        </p:nvSpPr>
        <p:spPr>
          <a:xfrm>
            <a:off x="879387" y="3312701"/>
            <a:ext cx="230443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Aumenta a Visibilidade</a:t>
            </a:r>
            <a:endParaRPr b="0" i="0" sz="1400" u="none" cap="none" strike="noStrike">
              <a:solidFill>
                <a:srgbClr val="000000"/>
              </a:solidFill>
              <a:latin typeface="Arial"/>
              <a:ea typeface="Arial"/>
              <a:cs typeface="Arial"/>
              <a:sym typeface="Arial"/>
            </a:endParaRPr>
          </a:p>
        </p:txBody>
      </p:sp>
      <p:sp>
        <p:nvSpPr>
          <p:cNvPr id="1347" name="Google Shape;1347;p128"/>
          <p:cNvSpPr txBox="1"/>
          <p:nvPr/>
        </p:nvSpPr>
        <p:spPr>
          <a:xfrm>
            <a:off x="522513" y="5391815"/>
            <a:ext cx="222588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Constrói Relacionamentos</a:t>
            </a:r>
            <a:endParaRPr b="0" i="0" sz="1400" u="none" cap="none" strike="noStrike">
              <a:solidFill>
                <a:srgbClr val="000000"/>
              </a:solidFill>
              <a:latin typeface="Arial"/>
              <a:ea typeface="Arial"/>
              <a:cs typeface="Arial"/>
              <a:sym typeface="Arial"/>
            </a:endParaRPr>
          </a:p>
        </p:txBody>
      </p:sp>
      <p:sp>
        <p:nvSpPr>
          <p:cNvPr id="1348" name="Google Shape;1348;p128"/>
          <p:cNvSpPr txBox="1"/>
          <p:nvPr/>
        </p:nvSpPr>
        <p:spPr>
          <a:xfrm>
            <a:off x="2819152" y="2935264"/>
            <a:ext cx="9041535" cy="147732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Curtir, comentar e compartilhar aumentam a visibilidade do seu perfil para suas conexões e até mesmo para um público mais amplo.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Cada interação com uma postagem pode fazer com que ela apareça no </a:t>
            </a:r>
            <a:r>
              <a:rPr b="0" i="1" lang="pt-BR" sz="2000" u="none" cap="none" strike="noStrike">
                <a:solidFill>
                  <a:schemeClr val="dk1"/>
                </a:solidFill>
                <a:latin typeface="Lato"/>
                <a:ea typeface="Lato"/>
                <a:cs typeface="Lato"/>
                <a:sym typeface="Lato"/>
              </a:rPr>
              <a:t>feed</a:t>
            </a:r>
            <a:r>
              <a:rPr b="0" i="0" lang="pt-BR" sz="2000" u="none" cap="none" strike="noStrike">
                <a:solidFill>
                  <a:schemeClr val="dk1"/>
                </a:solidFill>
                <a:latin typeface="Lato"/>
                <a:ea typeface="Lato"/>
                <a:cs typeface="Lato"/>
                <a:sym typeface="Lato"/>
              </a:rPr>
              <a:t> de suas conexões, ampliando significativamente o alcance do conteúdo.</a:t>
            </a:r>
            <a:endParaRPr b="0" i="0" sz="2000" u="none" cap="none" strike="noStrike">
              <a:solidFill>
                <a:schemeClr val="dk1"/>
              </a:solidFill>
              <a:latin typeface="Lato"/>
              <a:ea typeface="Lato"/>
              <a:cs typeface="Lato"/>
              <a:sym typeface="Lato"/>
            </a:endParaRPr>
          </a:p>
        </p:txBody>
      </p:sp>
      <p:sp>
        <p:nvSpPr>
          <p:cNvPr id="1349" name="Google Shape;1349;p128"/>
          <p:cNvSpPr txBox="1"/>
          <p:nvPr/>
        </p:nvSpPr>
        <p:spPr>
          <a:xfrm>
            <a:off x="2819152" y="5007094"/>
            <a:ext cx="9041535" cy="147732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Comentar em postagens de outros demonstra interesse genuíno e pode levar a conversas significativas, fortalecendo relacionamentos profissionais.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As pessoas tendem a lembrar daqueles que se engajam regularmente com seu conteúdo.</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31"/>
          <p:cNvSpPr/>
          <p:nvPr/>
        </p:nvSpPr>
        <p:spPr>
          <a:xfrm>
            <a:off x="2605229" y="4154033"/>
            <a:ext cx="9369760" cy="17961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5" name="Google Shape;1355;p131"/>
          <p:cNvSpPr/>
          <p:nvPr/>
        </p:nvSpPr>
        <p:spPr>
          <a:xfrm>
            <a:off x="379348" y="4154033"/>
            <a:ext cx="2225881" cy="17961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6" name="Google Shape;1356;p131"/>
          <p:cNvSpPr txBox="1"/>
          <p:nvPr>
            <p:ph type="title"/>
          </p:nvPr>
        </p:nvSpPr>
        <p:spPr>
          <a:xfrm>
            <a:off x="443960" y="194499"/>
            <a:ext cx="100568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Importância de Curtir, Comentar </a:t>
            </a:r>
            <a:br>
              <a:rPr lang="pt-BR" sz="3300"/>
            </a:br>
            <a:r>
              <a:rPr lang="pt-BR" sz="3300"/>
              <a:t>e Compartilhar Conteúdo</a:t>
            </a:r>
            <a:endParaRPr/>
          </a:p>
        </p:txBody>
      </p:sp>
      <p:sp>
        <p:nvSpPr>
          <p:cNvPr id="1357" name="Google Shape;1357;p131"/>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8" name="Google Shape;1358;p131"/>
          <p:cNvSpPr txBox="1"/>
          <p:nvPr/>
        </p:nvSpPr>
        <p:spPr>
          <a:xfrm>
            <a:off x="379348" y="4698161"/>
            <a:ext cx="222588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Humaniza seu Perfil</a:t>
            </a:r>
            <a:endParaRPr b="0" i="0" sz="1400" u="none" cap="none" strike="noStrike">
              <a:solidFill>
                <a:srgbClr val="000000"/>
              </a:solidFill>
              <a:latin typeface="Arial"/>
              <a:ea typeface="Arial"/>
              <a:cs typeface="Arial"/>
              <a:sym typeface="Arial"/>
            </a:endParaRPr>
          </a:p>
        </p:txBody>
      </p:sp>
      <p:sp>
        <p:nvSpPr>
          <p:cNvPr id="1359" name="Google Shape;1359;p131"/>
          <p:cNvSpPr txBox="1"/>
          <p:nvPr/>
        </p:nvSpPr>
        <p:spPr>
          <a:xfrm>
            <a:off x="2748396" y="4698161"/>
            <a:ext cx="9183050"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Mostrar que você é ativo e engajado na plataforma ajuda a humanizar seu perfil, tornando-o mais acessível e convidativo para conexões futuras.</a:t>
            </a:r>
            <a:endParaRPr b="0" i="0" sz="2000" u="none" cap="none" strike="noStrike">
              <a:solidFill>
                <a:schemeClr val="dk1"/>
              </a:solidFill>
              <a:latin typeface="Lato"/>
              <a:ea typeface="Lato"/>
              <a:cs typeface="Lato"/>
              <a:sym typeface="Lato"/>
            </a:endParaRPr>
          </a:p>
        </p:txBody>
      </p:sp>
      <p:sp>
        <p:nvSpPr>
          <p:cNvPr id="1360" name="Google Shape;1360;p131"/>
          <p:cNvSpPr/>
          <p:nvPr/>
        </p:nvSpPr>
        <p:spPr>
          <a:xfrm>
            <a:off x="2605242" y="1855346"/>
            <a:ext cx="9369900" cy="1796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1" name="Google Shape;1361;p131"/>
          <p:cNvSpPr/>
          <p:nvPr/>
        </p:nvSpPr>
        <p:spPr>
          <a:xfrm>
            <a:off x="379360" y="1855346"/>
            <a:ext cx="2226000" cy="179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2" name="Google Shape;1362;p131"/>
          <p:cNvSpPr txBox="1"/>
          <p:nvPr/>
        </p:nvSpPr>
        <p:spPr>
          <a:xfrm>
            <a:off x="382908" y="2399474"/>
            <a:ext cx="22224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Apoia e Valoriza sua Rede</a:t>
            </a:r>
            <a:endParaRPr b="0" i="0" sz="1400" u="none" cap="none" strike="noStrike">
              <a:solidFill>
                <a:srgbClr val="000000"/>
              </a:solidFill>
              <a:latin typeface="Arial"/>
              <a:ea typeface="Arial"/>
              <a:cs typeface="Arial"/>
              <a:sym typeface="Arial"/>
            </a:endParaRPr>
          </a:p>
        </p:txBody>
      </p:sp>
      <p:sp>
        <p:nvSpPr>
          <p:cNvPr id="1363" name="Google Shape;1363;p131"/>
          <p:cNvSpPr txBox="1"/>
          <p:nvPr/>
        </p:nvSpPr>
        <p:spPr>
          <a:xfrm>
            <a:off x="2769446" y="2023929"/>
            <a:ext cx="8954400" cy="14775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Curtir e compartilhar o conteúdo de colegas ou conexões mostra apoio e reconhecimento, fortalecendo laços profissionais.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Ao engajar com o conteúdo de outros, você incentiva que façam o mesmo com o seu, criando um ciclo positivo de engajamento mútuo.</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34"/>
          <p:cNvSpPr txBox="1"/>
          <p:nvPr>
            <p:ph idx="1" type="body"/>
          </p:nvPr>
        </p:nvSpPr>
        <p:spPr>
          <a:xfrm>
            <a:off x="809238" y="2569483"/>
            <a:ext cx="6353562" cy="2666545"/>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Aumentar o engajamento nas suas postagens no LinkedIn requer uma combinação de conteúdo relevante, interação genuína e estratégias de otimização. </a:t>
            </a:r>
            <a:endParaRPr/>
          </a:p>
          <a:p>
            <a:pPr indent="0" lvl="0" marL="0" rtl="0" algn="l">
              <a:lnSpc>
                <a:spcPct val="100000"/>
              </a:lnSpc>
              <a:spcBef>
                <a:spcPts val="2400"/>
              </a:spcBef>
              <a:spcAft>
                <a:spcPts val="0"/>
              </a:spcAft>
              <a:buSzPts val="1800"/>
              <a:buNone/>
            </a:pPr>
            <a:r>
              <a:rPr lang="pt-BR"/>
              <a:t>A seguir, veremos algumas estratégias eficazes para alcançar esse objetivo.</a:t>
            </a:r>
            <a:endParaRPr/>
          </a:p>
          <a:p>
            <a:pPr indent="0" lvl="0" marL="0" rtl="0" algn="l">
              <a:lnSpc>
                <a:spcPct val="100000"/>
              </a:lnSpc>
              <a:spcBef>
                <a:spcPts val="1200"/>
              </a:spcBef>
              <a:spcAft>
                <a:spcPts val="0"/>
              </a:spcAft>
              <a:buSzPts val="1800"/>
              <a:buNone/>
            </a:pPr>
            <a:br>
              <a:rPr lang="pt-BR"/>
            </a:br>
            <a:br>
              <a:rPr lang="pt-BR"/>
            </a:br>
            <a:br>
              <a:rPr lang="pt-BR"/>
            </a:br>
            <a:endParaRPr/>
          </a:p>
        </p:txBody>
      </p:sp>
      <p:sp>
        <p:nvSpPr>
          <p:cNvPr id="1369" name="Google Shape;1369;p134"/>
          <p:cNvSpPr txBox="1"/>
          <p:nvPr>
            <p:ph type="title"/>
          </p:nvPr>
        </p:nvSpPr>
        <p:spPr>
          <a:xfrm>
            <a:off x="809238" y="1582283"/>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a:t>Estratégias para </a:t>
            </a:r>
            <a:br>
              <a:rPr lang="pt-BR"/>
            </a:br>
            <a:r>
              <a:rPr lang="pt-BR"/>
              <a:t>Maximizar o Engajamento</a:t>
            </a:r>
            <a:endParaRPr/>
          </a:p>
        </p:txBody>
      </p:sp>
      <p:pic>
        <p:nvPicPr>
          <p:cNvPr id="1370" name="Google Shape;1370;p134"/>
          <p:cNvPicPr preferRelativeResize="0"/>
          <p:nvPr/>
        </p:nvPicPr>
        <p:blipFill rotWithShape="1">
          <a:blip r:embed="rId3">
            <a:alphaModFix/>
          </a:blip>
          <a:srcRect b="0" l="0" r="0" t="0"/>
          <a:stretch/>
        </p:blipFill>
        <p:spPr>
          <a:xfrm>
            <a:off x="8778432" y="2144790"/>
            <a:ext cx="2830436" cy="2830436"/>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38"/>
          <p:cNvSpPr txBox="1"/>
          <p:nvPr>
            <p:ph idx="1" type="body"/>
          </p:nvPr>
        </p:nvSpPr>
        <p:spPr>
          <a:xfrm>
            <a:off x="776581" y="2535616"/>
            <a:ext cx="6070534" cy="2939898"/>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a:t>Interagir com postagens de outros no LinkedIn de forma produtiva pode ajudar a fortalecer relacionamentos, aumentar sua visibilidade e posicionar você como um participante ativo na comunidade profissional.</a:t>
            </a:r>
            <a:endParaRPr/>
          </a:p>
          <a:p>
            <a:pPr indent="0" lvl="0" marL="0" rtl="0" algn="l">
              <a:lnSpc>
                <a:spcPct val="100000"/>
              </a:lnSpc>
              <a:spcBef>
                <a:spcPts val="1500"/>
              </a:spcBef>
              <a:spcAft>
                <a:spcPts val="1500"/>
              </a:spcAft>
              <a:buSzPts val="1800"/>
              <a:buNone/>
            </a:pPr>
            <a:r>
              <a:rPr b="1" lang="pt-BR" sz="2500">
                <a:solidFill>
                  <a:schemeClr val="accent2"/>
                </a:solidFill>
              </a:rPr>
              <a:t>A seguir, estão algumas estratégias para interagir de maneira eficaz.</a:t>
            </a:r>
            <a:br>
              <a:rPr lang="pt-BR"/>
            </a:br>
            <a:br>
              <a:rPr lang="pt-BR"/>
            </a:br>
            <a:endParaRPr/>
          </a:p>
        </p:txBody>
      </p:sp>
      <p:sp>
        <p:nvSpPr>
          <p:cNvPr id="1376" name="Google Shape;1376;p138"/>
          <p:cNvSpPr txBox="1"/>
          <p:nvPr>
            <p:ph type="title"/>
          </p:nvPr>
        </p:nvSpPr>
        <p:spPr>
          <a:xfrm>
            <a:off x="776581" y="143578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a:t>Como Interagir com </a:t>
            </a:r>
            <a:br>
              <a:rPr lang="pt-BR"/>
            </a:br>
            <a:r>
              <a:rPr lang="pt-BR"/>
              <a:t>Postagens de forma Produtiva</a:t>
            </a:r>
            <a:endParaRPr/>
          </a:p>
        </p:txBody>
      </p:sp>
      <p:pic>
        <p:nvPicPr>
          <p:cNvPr id="1377" name="Google Shape;1377;p138"/>
          <p:cNvPicPr preferRelativeResize="0"/>
          <p:nvPr/>
        </p:nvPicPr>
        <p:blipFill rotWithShape="1">
          <a:blip r:embed="rId3">
            <a:alphaModFix/>
          </a:blip>
          <a:srcRect b="0" l="0" r="0" t="0"/>
          <a:stretch/>
        </p:blipFill>
        <p:spPr>
          <a:xfrm>
            <a:off x="8599713" y="1929380"/>
            <a:ext cx="3048000" cy="304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39"/>
          <p:cNvSpPr txBox="1"/>
          <p:nvPr>
            <p:ph type="title"/>
          </p:nvPr>
        </p:nvSpPr>
        <p:spPr>
          <a:xfrm>
            <a:off x="443961" y="194499"/>
            <a:ext cx="100273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Como Interagir com Postagens de forma Produtiva</a:t>
            </a:r>
            <a:endParaRPr/>
          </a:p>
        </p:txBody>
      </p:sp>
      <p:sp>
        <p:nvSpPr>
          <p:cNvPr id="1383" name="Google Shape;1383;p139"/>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4" name="Google Shape;1384;p139"/>
          <p:cNvSpPr txBox="1"/>
          <p:nvPr/>
        </p:nvSpPr>
        <p:spPr>
          <a:xfrm>
            <a:off x="528237" y="1495534"/>
            <a:ext cx="427703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1. Comentários</a:t>
            </a:r>
            <a:endParaRPr b="0" i="0" sz="2700" u="none" cap="none" strike="noStrike">
              <a:solidFill>
                <a:schemeClr val="accent2"/>
              </a:solidFill>
              <a:latin typeface="Lato"/>
              <a:ea typeface="Lato"/>
              <a:cs typeface="Lato"/>
              <a:sym typeface="Lato"/>
            </a:endParaRPr>
          </a:p>
        </p:txBody>
      </p:sp>
      <p:sp>
        <p:nvSpPr>
          <p:cNvPr id="1385" name="Google Shape;1385;p139"/>
          <p:cNvSpPr txBox="1"/>
          <p:nvPr/>
        </p:nvSpPr>
        <p:spPr>
          <a:xfrm>
            <a:off x="528237" y="2167990"/>
            <a:ext cx="10986040" cy="429861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Seja Construtivo: </a:t>
            </a:r>
            <a:r>
              <a:rPr b="0" i="0" lang="pt-BR" sz="2000" u="none" cap="none" strike="noStrike">
                <a:solidFill>
                  <a:schemeClr val="dk1"/>
                </a:solidFill>
                <a:latin typeface="Lato"/>
                <a:ea typeface="Lato"/>
                <a:cs typeface="Lato"/>
                <a:sym typeface="Lato"/>
              </a:rPr>
              <a:t>Adicione valor à conversa com comentários informativos e construtivos. Evite respostas simples como "ótimo post" e opte por oferecer uma perspectiva adicional ou uma experiência pessoal relacionada ao tópico.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Pergunte:</a:t>
            </a:r>
            <a:r>
              <a:rPr b="0" i="0" lang="pt-BR" sz="2000" u="none" cap="none" strike="noStrike">
                <a:solidFill>
                  <a:schemeClr val="dk1"/>
                </a:solidFill>
                <a:latin typeface="Lato"/>
                <a:ea typeface="Lato"/>
                <a:cs typeface="Lato"/>
                <a:sym typeface="Lato"/>
              </a:rPr>
              <a:t> Faça perguntas pertinentes que possam aprofundar a discussão. Perguntas abertas incentivam mais respostas e interações.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Seja Respeitoso</a:t>
            </a:r>
            <a:r>
              <a:rPr b="0" i="0" lang="pt-BR" sz="2000" u="none" cap="none" strike="noStrike">
                <a:solidFill>
                  <a:schemeClr val="dk1"/>
                </a:solidFill>
                <a:latin typeface="Lato"/>
                <a:ea typeface="Lato"/>
                <a:cs typeface="Lato"/>
                <a:sym typeface="Lato"/>
              </a:rPr>
              <a:t>: Mantenha um tom educado e respeitoso, mesmo que você discorde da postagem ou dos comentários de outras pessoas. Abordagens respeitosas promovem discussões saudáveis.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Referencie</a:t>
            </a:r>
            <a:r>
              <a:rPr b="0" i="0" lang="pt-BR" sz="2000" u="none" cap="none" strike="noStrike">
                <a:solidFill>
                  <a:schemeClr val="dk1"/>
                </a:solidFill>
                <a:latin typeface="Lato"/>
                <a:ea typeface="Lato"/>
                <a:cs typeface="Lato"/>
                <a:sym typeface="Lato"/>
              </a:rPr>
              <a:t>: Mencione partes específicas da postagem ou dos comentários de outros para mostrar que você realmente leu e entendeu o conteúdo.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Cite Fontes</a:t>
            </a:r>
            <a:r>
              <a:rPr b="0" i="0" lang="pt-BR" sz="2000" u="none" cap="none" strike="noStrike">
                <a:solidFill>
                  <a:schemeClr val="dk1"/>
                </a:solidFill>
                <a:latin typeface="Lato"/>
                <a:ea typeface="Lato"/>
                <a:cs typeface="Lato"/>
                <a:sym typeface="Lato"/>
              </a:rPr>
              <a:t>: Se você adicionar informações adicionais ou estatísticas, cite suas fontes. Isso aumenta a credibilidade do seu comentário.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40"/>
          <p:cNvSpPr txBox="1"/>
          <p:nvPr>
            <p:ph type="title"/>
          </p:nvPr>
        </p:nvSpPr>
        <p:spPr>
          <a:xfrm>
            <a:off x="443961" y="194499"/>
            <a:ext cx="100273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Como Interagir com Postagens de forma Produtiva</a:t>
            </a:r>
            <a:endParaRPr/>
          </a:p>
        </p:txBody>
      </p:sp>
      <p:sp>
        <p:nvSpPr>
          <p:cNvPr id="1391" name="Google Shape;1391;p140"/>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2" name="Google Shape;1392;p140"/>
          <p:cNvSpPr txBox="1"/>
          <p:nvPr/>
        </p:nvSpPr>
        <p:spPr>
          <a:xfrm>
            <a:off x="721019" y="1909191"/>
            <a:ext cx="427703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2. Curtidas</a:t>
            </a:r>
            <a:endParaRPr b="0" i="0" sz="2700" u="none" cap="none" strike="noStrike">
              <a:solidFill>
                <a:schemeClr val="accent2"/>
              </a:solidFill>
              <a:latin typeface="Lato"/>
              <a:ea typeface="Lato"/>
              <a:cs typeface="Lato"/>
              <a:sym typeface="Lato"/>
            </a:endParaRPr>
          </a:p>
        </p:txBody>
      </p:sp>
      <p:sp>
        <p:nvSpPr>
          <p:cNvPr id="1393" name="Google Shape;1393;p140"/>
          <p:cNvSpPr txBox="1"/>
          <p:nvPr/>
        </p:nvSpPr>
        <p:spPr>
          <a:xfrm>
            <a:off x="4695817" y="2548990"/>
            <a:ext cx="5502450" cy="329320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Curta Com Propósito</a:t>
            </a:r>
            <a:r>
              <a:rPr b="0" i="0" lang="pt-BR" sz="2200" u="none" cap="none" strike="noStrike">
                <a:solidFill>
                  <a:schemeClr val="dk1"/>
                </a:solidFill>
                <a:latin typeface="Lato"/>
                <a:ea typeface="Lato"/>
                <a:cs typeface="Lato"/>
                <a:sym typeface="Lato"/>
              </a:rPr>
              <a:t>: Curtir postagens que realmente ressoam com você ou que você acha valiosas. Isso demonstra apoio e aumenta a visibilidade dessas postagens.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Agradeça</a:t>
            </a:r>
            <a:r>
              <a:rPr b="0" i="0" lang="pt-BR" sz="2200" u="none" cap="none" strike="noStrike">
                <a:solidFill>
                  <a:schemeClr val="dk1"/>
                </a:solidFill>
                <a:latin typeface="Lato"/>
                <a:ea typeface="Lato"/>
                <a:cs typeface="Lato"/>
                <a:sym typeface="Lato"/>
              </a:rPr>
              <a:t>: Se você gosta de um comentário ou de uma resposta à sua própria postagem, curta para mostrar apreciação.</a:t>
            </a:r>
            <a:endParaRPr b="0" i="0" sz="2200" u="none" cap="none" strike="noStrike">
              <a:solidFill>
                <a:schemeClr val="dk1"/>
              </a:solidFill>
              <a:latin typeface="Lato"/>
              <a:ea typeface="Lato"/>
              <a:cs typeface="Lato"/>
              <a:sym typeface="Lato"/>
            </a:endParaRPr>
          </a:p>
        </p:txBody>
      </p:sp>
      <p:sp>
        <p:nvSpPr>
          <p:cNvPr id="1394" name="Google Shape;1394;p140"/>
          <p:cNvSpPr/>
          <p:nvPr/>
        </p:nvSpPr>
        <p:spPr>
          <a:xfrm>
            <a:off x="721019" y="2611722"/>
            <a:ext cx="3722915" cy="31677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95" name="Google Shape;1395;p140"/>
          <p:cNvPicPr preferRelativeResize="0"/>
          <p:nvPr/>
        </p:nvPicPr>
        <p:blipFill rotWithShape="1">
          <a:blip r:embed="rId3">
            <a:alphaModFix/>
          </a:blip>
          <a:srcRect b="0" l="0" r="0" t="0"/>
          <a:stretch/>
        </p:blipFill>
        <p:spPr>
          <a:xfrm>
            <a:off x="1365543" y="3066040"/>
            <a:ext cx="2346485" cy="23464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6"/>
          <p:cNvSpPr txBox="1"/>
          <p:nvPr>
            <p:ph type="title"/>
          </p:nvPr>
        </p:nvSpPr>
        <p:spPr>
          <a:xfrm>
            <a:off x="443960" y="194499"/>
            <a:ext cx="825758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Como Construir uma Marca Pessoal</a:t>
            </a:r>
            <a:endParaRPr sz="3300"/>
          </a:p>
        </p:txBody>
      </p:sp>
      <p:sp>
        <p:nvSpPr>
          <p:cNvPr id="205" name="Google Shape;205;p16"/>
          <p:cNvSpPr/>
          <p:nvPr/>
        </p:nvSpPr>
        <p:spPr>
          <a:xfrm>
            <a:off x="0" y="0"/>
            <a:ext cx="190500" cy="696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6" name="Google Shape;206;p16"/>
          <p:cNvSpPr txBox="1"/>
          <p:nvPr/>
        </p:nvSpPr>
        <p:spPr>
          <a:xfrm>
            <a:off x="443960" y="1794454"/>
            <a:ext cx="9634987" cy="5247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Construir uma marca pessoal envolve definir claramente: </a:t>
            </a:r>
            <a:endParaRPr b="0" i="0" sz="1400" u="none" cap="none" strike="noStrike">
              <a:solidFill>
                <a:srgbClr val="000000"/>
              </a:solidFill>
              <a:latin typeface="Arial"/>
              <a:ea typeface="Arial"/>
              <a:cs typeface="Arial"/>
              <a:sym typeface="Arial"/>
            </a:endParaRPr>
          </a:p>
          <a:p>
            <a:pPr indent="-342900" lvl="0" marL="32400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Quem você é;</a:t>
            </a:r>
            <a:endParaRPr b="0" i="0" sz="1400" u="none" cap="none" strike="noStrike">
              <a:solidFill>
                <a:srgbClr val="000000"/>
              </a:solidFill>
              <a:latin typeface="Arial"/>
              <a:ea typeface="Arial"/>
              <a:cs typeface="Arial"/>
              <a:sym typeface="Arial"/>
            </a:endParaRPr>
          </a:p>
          <a:p>
            <a:pPr indent="-342900" lvl="0" marL="32400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Quais são seus pontos fortes;</a:t>
            </a:r>
            <a:endParaRPr b="0" i="0" sz="1400" u="none" cap="none" strike="noStrike">
              <a:solidFill>
                <a:srgbClr val="000000"/>
              </a:solidFill>
              <a:latin typeface="Arial"/>
              <a:ea typeface="Arial"/>
              <a:cs typeface="Arial"/>
              <a:sym typeface="Arial"/>
            </a:endParaRPr>
          </a:p>
          <a:p>
            <a:pPr indent="-342900" lvl="0" marL="32400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O que você representa;</a:t>
            </a:r>
            <a:endParaRPr b="0" i="0" sz="1400" u="none" cap="none" strike="noStrike">
              <a:solidFill>
                <a:srgbClr val="000000"/>
              </a:solidFill>
              <a:latin typeface="Arial"/>
              <a:ea typeface="Arial"/>
              <a:cs typeface="Arial"/>
              <a:sym typeface="Arial"/>
            </a:endParaRPr>
          </a:p>
          <a:p>
            <a:pPr indent="-342900" lvl="0" marL="32400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Como você deseja ser percebido no mercado.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Isso inclui a comunicação consistente de sua mensagem, tanto online quanto offline, por meio de suas ações, presença em redes sociais, aparições públicas, e até mesmo sua aparência e maneira de se expressar.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200"/>
              <a:buFont typeface="Arial"/>
              <a:buNone/>
            </a:pP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07" name="Google Shape;207;p16"/>
          <p:cNvSpPr/>
          <p:nvPr/>
        </p:nvSpPr>
        <p:spPr>
          <a:xfrm>
            <a:off x="585627" y="2589088"/>
            <a:ext cx="2650733" cy="221921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8" name="Google Shape;208;p16"/>
          <p:cNvPicPr preferRelativeResize="0"/>
          <p:nvPr/>
        </p:nvPicPr>
        <p:blipFill rotWithShape="1">
          <a:blip r:embed="rId3">
            <a:alphaModFix/>
          </a:blip>
          <a:srcRect b="0" l="0" r="0" t="0"/>
          <a:stretch/>
        </p:blipFill>
        <p:spPr>
          <a:xfrm>
            <a:off x="985405" y="2773109"/>
            <a:ext cx="1851176" cy="185117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41"/>
          <p:cNvSpPr txBox="1"/>
          <p:nvPr>
            <p:ph type="title"/>
          </p:nvPr>
        </p:nvSpPr>
        <p:spPr>
          <a:xfrm>
            <a:off x="443961" y="194499"/>
            <a:ext cx="100273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Como Interagir com Postagens de forma Produtiva</a:t>
            </a:r>
            <a:endParaRPr/>
          </a:p>
        </p:txBody>
      </p:sp>
      <p:sp>
        <p:nvSpPr>
          <p:cNvPr id="1401" name="Google Shape;1401;p141"/>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2" name="Google Shape;1402;p141"/>
          <p:cNvSpPr txBox="1"/>
          <p:nvPr/>
        </p:nvSpPr>
        <p:spPr>
          <a:xfrm>
            <a:off x="443961" y="1683231"/>
            <a:ext cx="427703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3. Compartilhamento</a:t>
            </a:r>
            <a:endParaRPr b="0" i="0" sz="2700" u="none" cap="none" strike="noStrike">
              <a:solidFill>
                <a:schemeClr val="accent2"/>
              </a:solidFill>
              <a:latin typeface="Lato"/>
              <a:ea typeface="Lato"/>
              <a:cs typeface="Lato"/>
              <a:sym typeface="Lato"/>
            </a:endParaRPr>
          </a:p>
        </p:txBody>
      </p:sp>
      <p:sp>
        <p:nvSpPr>
          <p:cNvPr id="1403" name="Google Shape;1403;p141"/>
          <p:cNvSpPr txBox="1"/>
          <p:nvPr/>
        </p:nvSpPr>
        <p:spPr>
          <a:xfrm>
            <a:off x="4294695" y="2328415"/>
            <a:ext cx="7548962" cy="373435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Adicione Contexto</a:t>
            </a:r>
            <a:r>
              <a:rPr b="0" i="0" lang="pt-BR" sz="2200" u="none" cap="none" strike="noStrike">
                <a:solidFill>
                  <a:schemeClr val="dk1"/>
                </a:solidFill>
                <a:latin typeface="Lato"/>
                <a:ea typeface="Lato"/>
                <a:cs typeface="Lato"/>
                <a:sym typeface="Lato"/>
              </a:rPr>
              <a:t>: Quando compartilhar uma postagem, adicione seu próprio comentário ou perspectiva sobre por que acha o conteúdo relevante ou interessante.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Credite o Autor</a:t>
            </a:r>
            <a:r>
              <a:rPr b="0" i="0" lang="pt-BR" sz="2200" u="none" cap="none" strike="noStrike">
                <a:solidFill>
                  <a:schemeClr val="dk1"/>
                </a:solidFill>
                <a:latin typeface="Lato"/>
                <a:ea typeface="Lato"/>
                <a:cs typeface="Lato"/>
                <a:sym typeface="Lato"/>
              </a:rPr>
              <a:t>: Mencione e marque o autor original quando compartilhar o conteúdo dele. Isso mostra respeito pelo trabalho dele e promove sua rede de contatos.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Use Hashtags Relevantes</a:t>
            </a:r>
            <a:r>
              <a:rPr b="0" i="0" lang="pt-BR" sz="2200" u="none" cap="none" strike="noStrike">
                <a:solidFill>
                  <a:schemeClr val="dk1"/>
                </a:solidFill>
                <a:latin typeface="Lato"/>
                <a:ea typeface="Lato"/>
                <a:cs typeface="Lato"/>
                <a:sym typeface="Lato"/>
              </a:rPr>
              <a:t>: Inclua hashtags apropriadas ao compartilhar postagens para aumentar a visibilidade e o alcance.</a:t>
            </a:r>
            <a:endParaRPr b="0" i="0" sz="2200" u="none" cap="none" strike="noStrike">
              <a:solidFill>
                <a:schemeClr val="dk1"/>
              </a:solidFill>
              <a:latin typeface="Lato"/>
              <a:ea typeface="Lato"/>
              <a:cs typeface="Lato"/>
              <a:sym typeface="Lato"/>
            </a:endParaRPr>
          </a:p>
        </p:txBody>
      </p:sp>
      <p:sp>
        <p:nvSpPr>
          <p:cNvPr id="1404" name="Google Shape;1404;p141"/>
          <p:cNvSpPr/>
          <p:nvPr/>
        </p:nvSpPr>
        <p:spPr>
          <a:xfrm>
            <a:off x="443961" y="2426665"/>
            <a:ext cx="3722915" cy="36361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05" name="Google Shape;1405;p141"/>
          <p:cNvPicPr preferRelativeResize="0"/>
          <p:nvPr/>
        </p:nvPicPr>
        <p:blipFill rotWithShape="1">
          <a:blip r:embed="rId3">
            <a:alphaModFix/>
          </a:blip>
          <a:srcRect b="0" l="0" r="0" t="0"/>
          <a:stretch/>
        </p:blipFill>
        <p:spPr>
          <a:xfrm>
            <a:off x="989001" y="3040938"/>
            <a:ext cx="2643870" cy="264387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42"/>
          <p:cNvSpPr txBox="1"/>
          <p:nvPr>
            <p:ph type="title"/>
          </p:nvPr>
        </p:nvSpPr>
        <p:spPr>
          <a:xfrm>
            <a:off x="443961" y="194499"/>
            <a:ext cx="100273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Como Interagir com Postagens de forma Produtiva</a:t>
            </a:r>
            <a:endParaRPr/>
          </a:p>
        </p:txBody>
      </p:sp>
      <p:sp>
        <p:nvSpPr>
          <p:cNvPr id="1411" name="Google Shape;1411;p142"/>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2" name="Google Shape;1412;p142"/>
          <p:cNvSpPr txBox="1"/>
          <p:nvPr/>
        </p:nvSpPr>
        <p:spPr>
          <a:xfrm>
            <a:off x="443961" y="1721607"/>
            <a:ext cx="427703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4. Interação Continuada</a:t>
            </a:r>
            <a:endParaRPr b="0" i="0" sz="2700" u="none" cap="none" strike="noStrike">
              <a:solidFill>
                <a:schemeClr val="accent2"/>
              </a:solidFill>
              <a:latin typeface="Lato"/>
              <a:ea typeface="Lato"/>
              <a:cs typeface="Lato"/>
              <a:sym typeface="Lato"/>
            </a:endParaRPr>
          </a:p>
        </p:txBody>
      </p:sp>
      <p:sp>
        <p:nvSpPr>
          <p:cNvPr id="1413" name="Google Shape;1413;p142"/>
          <p:cNvSpPr txBox="1"/>
          <p:nvPr/>
        </p:nvSpPr>
        <p:spPr>
          <a:xfrm>
            <a:off x="4360008" y="2381832"/>
            <a:ext cx="7255049" cy="376000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Acompanhe Respostas</a:t>
            </a:r>
            <a:r>
              <a:rPr b="0" i="0" lang="pt-BR" sz="2200" u="none" cap="none" strike="noStrike">
                <a:solidFill>
                  <a:schemeClr val="dk1"/>
                </a:solidFill>
                <a:latin typeface="Lato"/>
                <a:ea typeface="Lato"/>
                <a:cs typeface="Lato"/>
                <a:sym typeface="Lato"/>
              </a:rPr>
              <a:t>: Se alguém responder ao seu comentário, continue a conversa. Responda a perguntas e participe do diálogo.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Conecte-se com Pessoas Relevantes</a:t>
            </a:r>
            <a:r>
              <a:rPr b="0" i="0" lang="pt-BR" sz="2200" u="none" cap="none" strike="noStrike">
                <a:solidFill>
                  <a:schemeClr val="dk1"/>
                </a:solidFill>
                <a:latin typeface="Lato"/>
                <a:ea typeface="Lato"/>
                <a:cs typeface="Lato"/>
                <a:sym typeface="Lato"/>
              </a:rPr>
              <a:t>: Se uma discussão for particularmente interessante, considere enviar uma solicitação de conexão para continuar a conversa em um nível mais profundo.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Seja Consistente</a:t>
            </a:r>
            <a:r>
              <a:rPr b="0" i="0" lang="pt-BR" sz="2200" u="none" cap="none" strike="noStrike">
                <a:solidFill>
                  <a:schemeClr val="dk1"/>
                </a:solidFill>
                <a:latin typeface="Lato"/>
                <a:ea typeface="Lato"/>
                <a:cs typeface="Lato"/>
                <a:sym typeface="Lato"/>
              </a:rPr>
              <a:t>: Interaja regularmente com postagens relevantes. Isso aumenta sua visibilidade e mantém você presente na mente da sua rede.</a:t>
            </a:r>
            <a:endParaRPr b="0" i="0" sz="2200" u="none" cap="none" strike="noStrike">
              <a:solidFill>
                <a:schemeClr val="dk1"/>
              </a:solidFill>
              <a:latin typeface="Lato"/>
              <a:ea typeface="Lato"/>
              <a:cs typeface="Lato"/>
              <a:sym typeface="Lato"/>
            </a:endParaRPr>
          </a:p>
        </p:txBody>
      </p:sp>
      <p:sp>
        <p:nvSpPr>
          <p:cNvPr id="1414" name="Google Shape;1414;p142"/>
          <p:cNvSpPr/>
          <p:nvPr/>
        </p:nvSpPr>
        <p:spPr>
          <a:xfrm>
            <a:off x="443961" y="2505730"/>
            <a:ext cx="3722915" cy="36361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15" name="Google Shape;1415;p142"/>
          <p:cNvPicPr preferRelativeResize="0"/>
          <p:nvPr/>
        </p:nvPicPr>
        <p:blipFill rotWithShape="1">
          <a:blip r:embed="rId3">
            <a:alphaModFix/>
          </a:blip>
          <a:srcRect b="0" l="0" r="0" t="0"/>
          <a:stretch/>
        </p:blipFill>
        <p:spPr>
          <a:xfrm>
            <a:off x="955589" y="2973954"/>
            <a:ext cx="2699657" cy="2699657"/>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43"/>
          <p:cNvSpPr txBox="1"/>
          <p:nvPr>
            <p:ph idx="1" type="body"/>
          </p:nvPr>
        </p:nvSpPr>
        <p:spPr>
          <a:xfrm>
            <a:off x="700380" y="1926016"/>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b="0" i="0" lang="pt-BR" sz="2000" u="none" strike="noStrike">
                <a:solidFill>
                  <a:schemeClr val="dk1"/>
                </a:solidFill>
                <a:latin typeface="Lato"/>
                <a:ea typeface="Lato"/>
                <a:cs typeface="Lato"/>
                <a:sym typeface="Lato"/>
              </a:rPr>
              <a:t>Mesmo em discussões mais informais, mantenha um tom profissional e evite linguagem coloquial ou informal demais.</a:t>
            </a:r>
            <a:endParaRPr/>
          </a:p>
          <a:p>
            <a:pPr indent="0" lvl="0" marL="0" rtl="0" algn="l">
              <a:lnSpc>
                <a:spcPct val="100000"/>
              </a:lnSpc>
              <a:spcBef>
                <a:spcPts val="1000"/>
              </a:spcBef>
              <a:spcAft>
                <a:spcPts val="0"/>
              </a:spcAft>
              <a:buSzPts val="1800"/>
              <a:buNone/>
            </a:pPr>
            <a:r>
              <a:rPr b="0" i="0" lang="pt-BR" sz="2000" u="none" strike="noStrike">
                <a:solidFill>
                  <a:schemeClr val="dk1"/>
                </a:solidFill>
                <a:latin typeface="Lato"/>
                <a:ea typeface="Lato"/>
                <a:cs typeface="Lato"/>
                <a:sym typeface="Lato"/>
              </a:rPr>
              <a:t>Se alguém compartilhar ou comentar em uma de suas postagens, agradeça publicamente. Isso demonstra gratidão e encoraja mais interação.</a:t>
            </a:r>
            <a:endParaRPr/>
          </a:p>
          <a:p>
            <a:pPr indent="0" lvl="0" marL="0" rtl="0" algn="l">
              <a:lnSpc>
                <a:spcPct val="100000"/>
              </a:lnSpc>
              <a:spcBef>
                <a:spcPts val="1200"/>
              </a:spcBef>
              <a:spcAft>
                <a:spcPts val="0"/>
              </a:spcAft>
              <a:buSzPts val="1800"/>
              <a:buNone/>
            </a:pPr>
            <a:r>
              <a:rPr b="0" i="0" lang="pt-BR" sz="2000" u="none" strike="noStrike">
                <a:solidFill>
                  <a:schemeClr val="dk1"/>
                </a:solidFill>
                <a:latin typeface="Lato"/>
                <a:ea typeface="Lato"/>
                <a:cs typeface="Lato"/>
                <a:sym typeface="Lato"/>
              </a:rPr>
              <a:t>Interações produtivas no LinkedIn não são apenas sobre comentários únicos, mas sobre construir relacionamentos de longo prazo. Seja genuíno e interessado no crescimento profissional dos outros.</a:t>
            </a:r>
            <a:br>
              <a:rPr lang="pt-BR"/>
            </a:br>
            <a:endParaRPr/>
          </a:p>
        </p:txBody>
      </p:sp>
      <p:sp>
        <p:nvSpPr>
          <p:cNvPr id="1421" name="Google Shape;1421;p143"/>
          <p:cNvSpPr txBox="1"/>
          <p:nvPr>
            <p:ph type="title"/>
          </p:nvPr>
        </p:nvSpPr>
        <p:spPr>
          <a:xfrm>
            <a:off x="700380" y="1272495"/>
            <a:ext cx="6756400" cy="987200"/>
          </a:xfrm>
          <a:prstGeom prst="rect">
            <a:avLst/>
          </a:prstGeom>
          <a:noFill/>
          <a:ln>
            <a:noFill/>
          </a:ln>
        </p:spPr>
        <p:txBody>
          <a:bodyPr anchorCtr="0" anchor="ctr" bIns="34275" lIns="68575" spcFirstLastPara="1" rIns="68575" wrap="square" tIns="34275">
            <a:noAutofit/>
          </a:bodyPr>
          <a:lstStyle/>
          <a:p>
            <a:pPr indent="0" lvl="0" marL="0" rtl="0" algn="just">
              <a:lnSpc>
                <a:spcPct val="100000"/>
              </a:lnSpc>
              <a:spcBef>
                <a:spcPts val="1200"/>
              </a:spcBef>
              <a:spcAft>
                <a:spcPts val="1200"/>
              </a:spcAft>
              <a:buSzPts val="1400"/>
              <a:buNone/>
            </a:pPr>
            <a:r>
              <a:rPr lang="pt-BR"/>
              <a:t>Dicas Gerais</a:t>
            </a:r>
            <a:endParaRPr/>
          </a:p>
        </p:txBody>
      </p:sp>
      <p:pic>
        <p:nvPicPr>
          <p:cNvPr id="1422" name="Google Shape;1422;p143"/>
          <p:cNvPicPr preferRelativeResize="0"/>
          <p:nvPr/>
        </p:nvPicPr>
        <p:blipFill rotWithShape="1">
          <a:blip r:embed="rId3">
            <a:alphaModFix/>
          </a:blip>
          <a:srcRect b="0" l="0" r="0" t="0"/>
          <a:stretch/>
        </p:blipFill>
        <p:spPr>
          <a:xfrm>
            <a:off x="8648883" y="2057400"/>
            <a:ext cx="2971799" cy="29717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pic>
        <p:nvPicPr>
          <p:cNvPr id="1427" name="Google Shape;1427;p14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28" name="Google Shape;1428;p144"/>
          <p:cNvPicPr preferRelativeResize="0"/>
          <p:nvPr/>
        </p:nvPicPr>
        <p:blipFill rotWithShape="1">
          <a:blip r:embed="rId4">
            <a:alphaModFix/>
          </a:blip>
          <a:srcRect b="0" l="0" r="0" t="0"/>
          <a:stretch/>
        </p:blipFill>
        <p:spPr>
          <a:xfrm>
            <a:off x="11403693" y="194499"/>
            <a:ext cx="579207" cy="706713"/>
          </a:xfrm>
          <a:prstGeom prst="rect">
            <a:avLst/>
          </a:prstGeom>
          <a:noFill/>
          <a:ln>
            <a:noFill/>
          </a:ln>
        </p:spPr>
      </p:pic>
      <p:sp>
        <p:nvSpPr>
          <p:cNvPr id="1429" name="Google Shape;1429;p144"/>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30" name="Google Shape;1430;p14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1" name="Google Shape;1431;p144"/>
          <p:cNvSpPr/>
          <p:nvPr/>
        </p:nvSpPr>
        <p:spPr>
          <a:xfrm>
            <a:off x="556704" y="2687081"/>
            <a:ext cx="4039692" cy="14838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Uso de Ferramentas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do LinkedIn</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45"/>
          <p:cNvSpPr txBox="1"/>
          <p:nvPr>
            <p:ph idx="1" type="body"/>
          </p:nvPr>
        </p:nvSpPr>
        <p:spPr>
          <a:xfrm>
            <a:off x="765695" y="2426759"/>
            <a:ext cx="6146734" cy="2711298"/>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b="1" lang="pt-BR" sz="2500">
                <a:solidFill>
                  <a:schemeClr val="accent4"/>
                </a:solidFill>
              </a:rPr>
              <a:t>Como aproveitar cursos e certificações</a:t>
            </a:r>
            <a:endParaRPr/>
          </a:p>
          <a:p>
            <a:pPr indent="0" lvl="0" marL="0" rtl="0" algn="l">
              <a:lnSpc>
                <a:spcPct val="100000"/>
              </a:lnSpc>
              <a:spcBef>
                <a:spcPts val="2400"/>
              </a:spcBef>
              <a:spcAft>
                <a:spcPts val="0"/>
              </a:spcAft>
              <a:buSzPts val="1800"/>
              <a:buNone/>
            </a:pPr>
            <a:r>
              <a:rPr lang="pt-BR"/>
              <a:t>Aproveitar os cursos e certificações do LinkedIn Learning pode ser uma excelente forma de desenvolver habilidades profissionais, aumentar sua empregabilidade e enriquecer seu perfil no LinkedIn.</a:t>
            </a:r>
            <a:endParaRPr/>
          </a:p>
          <a:p>
            <a:pPr indent="-228600" lvl="0" marL="457200" marR="0" rtl="0" algn="l">
              <a:lnSpc>
                <a:spcPct val="100000"/>
              </a:lnSpc>
              <a:spcBef>
                <a:spcPts val="1200"/>
              </a:spcBef>
              <a:spcAft>
                <a:spcPts val="0"/>
              </a:spcAft>
              <a:buClr>
                <a:srgbClr val="000000"/>
              </a:buClr>
              <a:buSzPts val="1800"/>
              <a:buFont typeface="Arial"/>
              <a:buNone/>
            </a:pPr>
            <a:br>
              <a:rPr lang="pt-BR"/>
            </a:br>
            <a:endParaRPr/>
          </a:p>
        </p:txBody>
      </p:sp>
      <p:sp>
        <p:nvSpPr>
          <p:cNvPr id="1437" name="Google Shape;1437;p145"/>
          <p:cNvSpPr txBox="1"/>
          <p:nvPr>
            <p:ph type="title"/>
          </p:nvPr>
        </p:nvSpPr>
        <p:spPr>
          <a:xfrm>
            <a:off x="765695" y="175146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LinkedIn </a:t>
            </a:r>
            <a:r>
              <a:rPr i="1" lang="pt-BR"/>
              <a:t>Learning</a:t>
            </a:r>
            <a:endParaRPr i="1"/>
          </a:p>
        </p:txBody>
      </p:sp>
      <p:pic>
        <p:nvPicPr>
          <p:cNvPr descr="Tela de celular com texto preto sobre fundo branco&#10;&#10;Descrição gerada automaticamente" id="1438" name="Google Shape;1438;p145"/>
          <p:cNvPicPr preferRelativeResize="0"/>
          <p:nvPr/>
        </p:nvPicPr>
        <p:blipFill rotWithShape="1">
          <a:blip r:embed="rId3">
            <a:alphaModFix/>
          </a:blip>
          <a:srcRect b="0" l="0" r="0" t="0"/>
          <a:stretch/>
        </p:blipFill>
        <p:spPr>
          <a:xfrm>
            <a:off x="8756877" y="2525486"/>
            <a:ext cx="2818190" cy="249409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grpSp>
        <p:nvGrpSpPr>
          <p:cNvPr id="1443" name="Google Shape;1443;p146"/>
          <p:cNvGrpSpPr/>
          <p:nvPr/>
        </p:nvGrpSpPr>
        <p:grpSpPr>
          <a:xfrm>
            <a:off x="781416" y="1538061"/>
            <a:ext cx="10800984" cy="5088248"/>
            <a:chOff x="476617" y="1475838"/>
            <a:chExt cx="10800984" cy="5352404"/>
          </a:xfrm>
        </p:grpSpPr>
        <p:sp>
          <p:nvSpPr>
            <p:cNvPr id="1444" name="Google Shape;1444;p146"/>
            <p:cNvSpPr/>
            <p:nvPr/>
          </p:nvSpPr>
          <p:spPr>
            <a:xfrm>
              <a:off x="476617" y="1475838"/>
              <a:ext cx="4244376"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5" name="Google Shape;1445;p146"/>
            <p:cNvSpPr/>
            <p:nvPr/>
          </p:nvSpPr>
          <p:spPr>
            <a:xfrm>
              <a:off x="476618" y="3313840"/>
              <a:ext cx="4277033"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6" name="Google Shape;1446;p146"/>
            <p:cNvSpPr/>
            <p:nvPr/>
          </p:nvSpPr>
          <p:spPr>
            <a:xfrm>
              <a:off x="476618" y="5151842"/>
              <a:ext cx="4277033"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7" name="Google Shape;1447;p146"/>
            <p:cNvSpPr/>
            <p:nvPr/>
          </p:nvSpPr>
          <p:spPr>
            <a:xfrm>
              <a:off x="4720992" y="1475838"/>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8" name="Google Shape;1448;p146"/>
            <p:cNvSpPr/>
            <p:nvPr/>
          </p:nvSpPr>
          <p:spPr>
            <a:xfrm>
              <a:off x="4753649" y="3330874"/>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9" name="Google Shape;1449;p146"/>
            <p:cNvSpPr/>
            <p:nvPr/>
          </p:nvSpPr>
          <p:spPr>
            <a:xfrm>
              <a:off x="4764535" y="5151558"/>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450" name="Google Shape;1450;p146"/>
          <p:cNvSpPr txBox="1"/>
          <p:nvPr>
            <p:ph type="title"/>
          </p:nvPr>
        </p:nvSpPr>
        <p:spPr>
          <a:xfrm>
            <a:off x="443960" y="-89299"/>
            <a:ext cx="9835665" cy="1371678"/>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pt-BR" sz="3000"/>
              <a:t>LinkedIn </a:t>
            </a:r>
            <a:r>
              <a:rPr i="1" lang="pt-BR" sz="3000"/>
              <a:t>Learning: </a:t>
            </a:r>
            <a:br>
              <a:rPr i="1" lang="pt-BR" sz="3000"/>
            </a:br>
            <a:r>
              <a:rPr b="1" lang="pt-BR" sz="3000"/>
              <a:t>Como Aproveitar Cursos e Certificações</a:t>
            </a:r>
            <a:endParaRPr i="1" sz="3300"/>
          </a:p>
        </p:txBody>
      </p:sp>
      <p:sp>
        <p:nvSpPr>
          <p:cNvPr id="1451" name="Google Shape;1451;p146"/>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52" name="Google Shape;1452;p146"/>
          <p:cNvSpPr txBox="1"/>
          <p:nvPr/>
        </p:nvSpPr>
        <p:spPr>
          <a:xfrm>
            <a:off x="781416" y="1950172"/>
            <a:ext cx="427703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1. Escolha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de cursos</a:t>
            </a:r>
            <a:endParaRPr b="0" i="0" sz="2200" u="none" cap="none" strike="noStrike">
              <a:solidFill>
                <a:schemeClr val="dk1"/>
              </a:solidFill>
              <a:latin typeface="Lato"/>
              <a:ea typeface="Lato"/>
              <a:cs typeface="Lato"/>
              <a:sym typeface="Lato"/>
            </a:endParaRPr>
          </a:p>
        </p:txBody>
      </p:sp>
      <p:sp>
        <p:nvSpPr>
          <p:cNvPr id="1453" name="Google Shape;1453;p146"/>
          <p:cNvSpPr txBox="1"/>
          <p:nvPr/>
        </p:nvSpPr>
        <p:spPr>
          <a:xfrm>
            <a:off x="5298150" y="1781623"/>
            <a:ext cx="6098458" cy="11079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Identifique seus objetivos;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Pesquise cursos relevantes;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Leia avaliações e testemunhos.</a:t>
            </a:r>
            <a:endParaRPr b="0" i="0" sz="2200" u="none" cap="none" strike="noStrike">
              <a:solidFill>
                <a:schemeClr val="dk1"/>
              </a:solidFill>
              <a:latin typeface="Lato"/>
              <a:ea typeface="Lato"/>
              <a:cs typeface="Lato"/>
              <a:sym typeface="Lato"/>
            </a:endParaRPr>
          </a:p>
        </p:txBody>
      </p:sp>
      <p:sp>
        <p:nvSpPr>
          <p:cNvPr id="1454" name="Google Shape;1454;p146"/>
          <p:cNvSpPr txBox="1"/>
          <p:nvPr/>
        </p:nvSpPr>
        <p:spPr>
          <a:xfrm>
            <a:off x="781417" y="3777279"/>
            <a:ext cx="42770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2. Planejamento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 organização</a:t>
            </a:r>
            <a:endParaRPr b="0" i="0" sz="2200" u="none" cap="none" strike="noStrike">
              <a:solidFill>
                <a:schemeClr val="dk1"/>
              </a:solidFill>
              <a:latin typeface="Lato"/>
              <a:ea typeface="Lato"/>
              <a:cs typeface="Lato"/>
              <a:sym typeface="Lato"/>
            </a:endParaRPr>
          </a:p>
        </p:txBody>
      </p:sp>
      <p:sp>
        <p:nvSpPr>
          <p:cNvPr id="1455" name="Google Shape;1455;p146"/>
          <p:cNvSpPr txBox="1"/>
          <p:nvPr/>
        </p:nvSpPr>
        <p:spPr>
          <a:xfrm>
            <a:off x="5298150" y="3713657"/>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Estabeleça um cronograma;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Defina metas de aprendizado.</a:t>
            </a:r>
            <a:endParaRPr b="0" i="0" sz="2200" u="none" cap="none" strike="noStrike">
              <a:solidFill>
                <a:schemeClr val="dk1"/>
              </a:solidFill>
              <a:latin typeface="Lato"/>
              <a:ea typeface="Lato"/>
              <a:cs typeface="Lato"/>
              <a:sym typeface="Lato"/>
            </a:endParaRPr>
          </a:p>
        </p:txBody>
      </p:sp>
      <p:sp>
        <p:nvSpPr>
          <p:cNvPr id="1456" name="Google Shape;1456;p146"/>
          <p:cNvSpPr txBox="1"/>
          <p:nvPr/>
        </p:nvSpPr>
        <p:spPr>
          <a:xfrm>
            <a:off x="781417" y="5375378"/>
            <a:ext cx="42770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3. Engajamento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durante o curso</a:t>
            </a:r>
            <a:endParaRPr b="0" i="0" sz="2200" u="none" cap="none" strike="noStrike">
              <a:solidFill>
                <a:schemeClr val="dk1"/>
              </a:solidFill>
              <a:latin typeface="Lato"/>
              <a:ea typeface="Lato"/>
              <a:cs typeface="Lato"/>
              <a:sym typeface="Lato"/>
            </a:endParaRPr>
          </a:p>
        </p:txBody>
      </p:sp>
      <p:sp>
        <p:nvSpPr>
          <p:cNvPr id="1457" name="Google Shape;1457;p146"/>
          <p:cNvSpPr txBox="1"/>
          <p:nvPr/>
        </p:nvSpPr>
        <p:spPr>
          <a:xfrm>
            <a:off x="5330809" y="5275208"/>
            <a:ext cx="6098458" cy="11079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Tome notas;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Participe de atividades e </a:t>
            </a:r>
            <a:r>
              <a:rPr b="0" i="1" lang="pt-BR" sz="2200" u="none" cap="none" strike="noStrike">
                <a:solidFill>
                  <a:schemeClr val="dk1"/>
                </a:solidFill>
                <a:latin typeface="Lato"/>
                <a:ea typeface="Lato"/>
                <a:cs typeface="Lato"/>
                <a:sym typeface="Lato"/>
              </a:rPr>
              <a:t>quizzes</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Faça perguntas.</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grpSp>
        <p:nvGrpSpPr>
          <p:cNvPr id="1462" name="Google Shape;1462;p147"/>
          <p:cNvGrpSpPr/>
          <p:nvPr/>
        </p:nvGrpSpPr>
        <p:grpSpPr>
          <a:xfrm>
            <a:off x="781416" y="1538061"/>
            <a:ext cx="10800984" cy="5088248"/>
            <a:chOff x="476617" y="1475838"/>
            <a:chExt cx="10800984" cy="5352404"/>
          </a:xfrm>
        </p:grpSpPr>
        <p:sp>
          <p:nvSpPr>
            <p:cNvPr id="1463" name="Google Shape;1463;p147"/>
            <p:cNvSpPr/>
            <p:nvPr/>
          </p:nvSpPr>
          <p:spPr>
            <a:xfrm>
              <a:off x="476617" y="1475838"/>
              <a:ext cx="4244376"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4" name="Google Shape;1464;p147"/>
            <p:cNvSpPr/>
            <p:nvPr/>
          </p:nvSpPr>
          <p:spPr>
            <a:xfrm>
              <a:off x="476618" y="3313840"/>
              <a:ext cx="4277033"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5" name="Google Shape;1465;p147"/>
            <p:cNvSpPr/>
            <p:nvPr/>
          </p:nvSpPr>
          <p:spPr>
            <a:xfrm>
              <a:off x="476618" y="5151842"/>
              <a:ext cx="4277033" cy="1676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6" name="Google Shape;1466;p147"/>
            <p:cNvSpPr/>
            <p:nvPr/>
          </p:nvSpPr>
          <p:spPr>
            <a:xfrm>
              <a:off x="4720992" y="1475838"/>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7" name="Google Shape;1467;p147"/>
            <p:cNvSpPr/>
            <p:nvPr/>
          </p:nvSpPr>
          <p:spPr>
            <a:xfrm>
              <a:off x="4753649" y="3330874"/>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68" name="Google Shape;1468;p147"/>
            <p:cNvSpPr/>
            <p:nvPr/>
          </p:nvSpPr>
          <p:spPr>
            <a:xfrm>
              <a:off x="4764535" y="5151558"/>
              <a:ext cx="6513066"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469" name="Google Shape;1469;p147"/>
          <p:cNvSpPr txBox="1"/>
          <p:nvPr>
            <p:ph type="title"/>
          </p:nvPr>
        </p:nvSpPr>
        <p:spPr>
          <a:xfrm>
            <a:off x="443960" y="-89299"/>
            <a:ext cx="9835665" cy="1371678"/>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pt-BR" sz="3000"/>
              <a:t>LinkedIn </a:t>
            </a:r>
            <a:r>
              <a:rPr i="1" lang="pt-BR" sz="3000"/>
              <a:t>Learning: </a:t>
            </a:r>
            <a:br>
              <a:rPr i="1" lang="pt-BR" sz="3000"/>
            </a:br>
            <a:r>
              <a:rPr b="1" lang="pt-BR" sz="3000"/>
              <a:t>Como Aproveitar Cursos e Certificações</a:t>
            </a:r>
            <a:endParaRPr i="1" sz="3300"/>
          </a:p>
        </p:txBody>
      </p:sp>
      <p:sp>
        <p:nvSpPr>
          <p:cNvPr id="1470" name="Google Shape;1470;p14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1" name="Google Shape;1471;p147"/>
          <p:cNvSpPr txBox="1"/>
          <p:nvPr/>
        </p:nvSpPr>
        <p:spPr>
          <a:xfrm>
            <a:off x="781414" y="2119449"/>
            <a:ext cx="4244375"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4.Aplicação do conhecimento</a:t>
            </a:r>
            <a:endParaRPr b="0" i="0" sz="2200" u="none" cap="none" strike="noStrike">
              <a:solidFill>
                <a:schemeClr val="dk1"/>
              </a:solidFill>
              <a:latin typeface="Lato"/>
              <a:ea typeface="Lato"/>
              <a:cs typeface="Lato"/>
              <a:sym typeface="Lato"/>
            </a:endParaRPr>
          </a:p>
        </p:txBody>
      </p:sp>
      <p:sp>
        <p:nvSpPr>
          <p:cNvPr id="1472" name="Google Shape;1472;p147"/>
          <p:cNvSpPr txBox="1"/>
          <p:nvPr/>
        </p:nvSpPr>
        <p:spPr>
          <a:xfrm>
            <a:off x="781414" y="3822258"/>
            <a:ext cx="424437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5. Certificação e perfil no LinkedIn</a:t>
            </a:r>
            <a:endParaRPr b="0" i="0" sz="2200" u="none" cap="none" strike="noStrike">
              <a:solidFill>
                <a:schemeClr val="dk1"/>
              </a:solidFill>
              <a:latin typeface="Lato"/>
              <a:ea typeface="Lato"/>
              <a:cs typeface="Lato"/>
              <a:sym typeface="Lato"/>
            </a:endParaRPr>
          </a:p>
        </p:txBody>
      </p:sp>
      <p:sp>
        <p:nvSpPr>
          <p:cNvPr id="1473" name="Google Shape;1473;p147"/>
          <p:cNvSpPr txBox="1"/>
          <p:nvPr/>
        </p:nvSpPr>
        <p:spPr>
          <a:xfrm>
            <a:off x="824959" y="5598602"/>
            <a:ext cx="4244375"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6. </a:t>
            </a:r>
            <a:r>
              <a:rPr b="1" i="1" lang="pt-BR" sz="2200" u="none" cap="none" strike="noStrike">
                <a:solidFill>
                  <a:schemeClr val="dk1"/>
                </a:solidFill>
                <a:latin typeface="Lato"/>
                <a:ea typeface="Lato"/>
                <a:cs typeface="Lato"/>
                <a:sym typeface="Lato"/>
              </a:rPr>
              <a:t>Networking</a:t>
            </a:r>
            <a:r>
              <a:rPr b="1" i="0" lang="pt-BR" sz="2200" u="none" cap="none" strike="noStrike">
                <a:solidFill>
                  <a:schemeClr val="dk1"/>
                </a:solidFill>
                <a:latin typeface="Lato"/>
                <a:ea typeface="Lato"/>
                <a:cs typeface="Lato"/>
                <a:sym typeface="Lato"/>
              </a:rPr>
              <a:t> e engajamento</a:t>
            </a:r>
            <a:endParaRPr b="0" i="0" sz="2200" u="none" cap="none" strike="noStrike">
              <a:solidFill>
                <a:schemeClr val="dk1"/>
              </a:solidFill>
              <a:latin typeface="Lato"/>
              <a:ea typeface="Lato"/>
              <a:cs typeface="Lato"/>
              <a:sym typeface="Lato"/>
            </a:endParaRPr>
          </a:p>
        </p:txBody>
      </p:sp>
      <p:sp>
        <p:nvSpPr>
          <p:cNvPr id="1474" name="Google Shape;1474;p147"/>
          <p:cNvSpPr txBox="1"/>
          <p:nvPr/>
        </p:nvSpPr>
        <p:spPr>
          <a:xfrm>
            <a:off x="5361792" y="1948910"/>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Pratique o que aprendeu;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Desenvolva projetos pessoais.</a:t>
            </a:r>
            <a:endParaRPr b="0" i="0" sz="1400" u="none" cap="none" strike="noStrike">
              <a:solidFill>
                <a:srgbClr val="000000"/>
              </a:solidFill>
              <a:latin typeface="Arial"/>
              <a:ea typeface="Arial"/>
              <a:cs typeface="Arial"/>
              <a:sym typeface="Arial"/>
            </a:endParaRPr>
          </a:p>
        </p:txBody>
      </p:sp>
      <p:sp>
        <p:nvSpPr>
          <p:cNvPr id="1475" name="Google Shape;1475;p147"/>
          <p:cNvSpPr txBox="1"/>
          <p:nvPr/>
        </p:nvSpPr>
        <p:spPr>
          <a:xfrm>
            <a:off x="5361792" y="3652980"/>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Complete os cursos;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Adicione certificações ao perfil.</a:t>
            </a:r>
            <a:endParaRPr b="0" i="0" sz="1400" u="none" cap="none" strike="noStrike">
              <a:solidFill>
                <a:srgbClr val="000000"/>
              </a:solidFill>
              <a:latin typeface="Arial"/>
              <a:ea typeface="Arial"/>
              <a:cs typeface="Arial"/>
              <a:sym typeface="Arial"/>
            </a:endParaRPr>
          </a:p>
        </p:txBody>
      </p:sp>
      <p:sp>
        <p:nvSpPr>
          <p:cNvPr id="1476" name="Google Shape;1476;p147"/>
          <p:cNvSpPr txBox="1"/>
          <p:nvPr/>
        </p:nvSpPr>
        <p:spPr>
          <a:xfrm>
            <a:off x="5276638" y="5429324"/>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Conecte-se com outros alunos;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Participe de grupos e comunidades.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49"/>
          <p:cNvSpPr txBox="1"/>
          <p:nvPr>
            <p:ph idx="1" type="body"/>
          </p:nvPr>
        </p:nvSpPr>
        <p:spPr>
          <a:xfrm>
            <a:off x="743924" y="1773616"/>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b="1" lang="pt-BR" sz="2500">
                <a:solidFill>
                  <a:schemeClr val="accent4"/>
                </a:solidFill>
              </a:rPr>
              <a:t>Busca de emprego e candidatura eficazes</a:t>
            </a:r>
            <a:endParaRPr/>
          </a:p>
          <a:p>
            <a:pPr indent="0" lvl="0" marL="0" rtl="0" algn="l">
              <a:lnSpc>
                <a:spcPct val="100000"/>
              </a:lnSpc>
              <a:spcBef>
                <a:spcPts val="2400"/>
              </a:spcBef>
              <a:spcAft>
                <a:spcPts val="0"/>
              </a:spcAft>
              <a:buSzPts val="1800"/>
              <a:buNone/>
            </a:pPr>
            <a:r>
              <a:rPr lang="pt-BR"/>
              <a:t>O LinkedIn </a:t>
            </a:r>
            <a:r>
              <a:rPr i="1" lang="pt-BR"/>
              <a:t>Jobs</a:t>
            </a:r>
            <a:r>
              <a:rPr lang="pt-BR"/>
              <a:t> é uma ferramenta poderosa para a busca de emprego e candidaturas eficazes, permitindo que profissionais encontrem oportunidades de trabalho adequadas ao seu perfil e se candidatem diretamente pela plataforma. </a:t>
            </a:r>
            <a:endParaRPr/>
          </a:p>
          <a:p>
            <a:pPr indent="0" lvl="0" marL="0" rtl="0" algn="l">
              <a:lnSpc>
                <a:spcPct val="100000"/>
              </a:lnSpc>
              <a:spcBef>
                <a:spcPts val="2400"/>
              </a:spcBef>
              <a:spcAft>
                <a:spcPts val="1200"/>
              </a:spcAft>
              <a:buSzPts val="1800"/>
              <a:buNone/>
            </a:pPr>
            <a:r>
              <a:rPr lang="pt-BR"/>
              <a:t>A seguir, veremos algumas estratégias para aproveitar ao máximo o LinkedIn </a:t>
            </a:r>
            <a:r>
              <a:rPr i="1" lang="pt-BR"/>
              <a:t>Jobs</a:t>
            </a:r>
            <a:r>
              <a:rPr lang="pt-BR"/>
              <a:t>.</a:t>
            </a:r>
            <a:br>
              <a:rPr lang="pt-BR"/>
            </a:br>
            <a:endParaRPr/>
          </a:p>
        </p:txBody>
      </p:sp>
      <p:sp>
        <p:nvSpPr>
          <p:cNvPr id="1482" name="Google Shape;1482;p149"/>
          <p:cNvSpPr txBox="1"/>
          <p:nvPr>
            <p:ph type="title"/>
          </p:nvPr>
        </p:nvSpPr>
        <p:spPr>
          <a:xfrm>
            <a:off x="743924" y="108743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LinkedIn </a:t>
            </a:r>
            <a:r>
              <a:rPr i="1" lang="pt-BR"/>
              <a:t>Jobs</a:t>
            </a:r>
            <a:endParaRPr i="1"/>
          </a:p>
        </p:txBody>
      </p:sp>
      <p:pic>
        <p:nvPicPr>
          <p:cNvPr id="1483" name="Google Shape;1483;p149"/>
          <p:cNvPicPr preferRelativeResize="0"/>
          <p:nvPr/>
        </p:nvPicPr>
        <p:blipFill rotWithShape="1">
          <a:blip r:embed="rId3">
            <a:alphaModFix/>
          </a:blip>
          <a:srcRect b="0" l="0" r="0" t="0"/>
          <a:stretch/>
        </p:blipFill>
        <p:spPr>
          <a:xfrm>
            <a:off x="8719458" y="2231572"/>
            <a:ext cx="2775857" cy="277585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50"/>
          <p:cNvSpPr/>
          <p:nvPr/>
        </p:nvSpPr>
        <p:spPr>
          <a:xfrm>
            <a:off x="4843433" y="4249620"/>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9" name="Google Shape;1489;p150"/>
          <p:cNvSpPr/>
          <p:nvPr/>
        </p:nvSpPr>
        <p:spPr>
          <a:xfrm>
            <a:off x="4832548" y="5610335"/>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0" name="Google Shape;1490;p150"/>
          <p:cNvSpPr/>
          <p:nvPr/>
        </p:nvSpPr>
        <p:spPr>
          <a:xfrm>
            <a:off x="4843433" y="2921563"/>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1" name="Google Shape;1491;p150"/>
          <p:cNvSpPr/>
          <p:nvPr/>
        </p:nvSpPr>
        <p:spPr>
          <a:xfrm>
            <a:off x="4843433" y="1604391"/>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2" name="Google Shape;1492;p150"/>
          <p:cNvSpPr/>
          <p:nvPr/>
        </p:nvSpPr>
        <p:spPr>
          <a:xfrm>
            <a:off x="587829" y="1604391"/>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3" name="Google Shape;1493;p150"/>
          <p:cNvSpPr/>
          <p:nvPr/>
        </p:nvSpPr>
        <p:spPr>
          <a:xfrm>
            <a:off x="587829" y="2932449"/>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4" name="Google Shape;1494;p150"/>
          <p:cNvSpPr/>
          <p:nvPr/>
        </p:nvSpPr>
        <p:spPr>
          <a:xfrm>
            <a:off x="587829" y="4236626"/>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5" name="Google Shape;1495;p150"/>
          <p:cNvSpPr/>
          <p:nvPr/>
        </p:nvSpPr>
        <p:spPr>
          <a:xfrm>
            <a:off x="587829" y="5611523"/>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6" name="Google Shape;1496;p150"/>
          <p:cNvSpPr txBox="1"/>
          <p:nvPr>
            <p:ph type="title"/>
          </p:nvPr>
        </p:nvSpPr>
        <p:spPr>
          <a:xfrm>
            <a:off x="403780" y="-139093"/>
            <a:ext cx="9835665" cy="1651891"/>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pt-BR" sz="3300"/>
              <a:t>LinkedIn </a:t>
            </a:r>
            <a:r>
              <a:rPr i="1" lang="pt-BR" sz="3300"/>
              <a:t>Jobs: </a:t>
            </a:r>
            <a:r>
              <a:rPr b="1" lang="pt-BR" sz="3300"/>
              <a:t>Busca de </a:t>
            </a:r>
            <a:br>
              <a:rPr b="1" lang="pt-BR" sz="3300"/>
            </a:br>
            <a:r>
              <a:rPr b="1" lang="pt-BR" sz="3300"/>
              <a:t>Emprego e Candidatura Eficazes</a:t>
            </a:r>
            <a:endParaRPr i="1" sz="3300"/>
          </a:p>
        </p:txBody>
      </p:sp>
      <p:sp>
        <p:nvSpPr>
          <p:cNvPr id="1497" name="Google Shape;1497;p15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8" name="Google Shape;1498;p150"/>
          <p:cNvSpPr txBox="1"/>
          <p:nvPr/>
        </p:nvSpPr>
        <p:spPr>
          <a:xfrm>
            <a:off x="603802" y="1957588"/>
            <a:ext cx="424542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1. Configurações do perfil</a:t>
            </a:r>
            <a:endParaRPr b="0" i="0" sz="2200" u="none" cap="none" strike="noStrike">
              <a:solidFill>
                <a:schemeClr val="dk1"/>
              </a:solidFill>
              <a:latin typeface="Lato"/>
              <a:ea typeface="Lato"/>
              <a:cs typeface="Lato"/>
              <a:sym typeface="Lato"/>
            </a:endParaRPr>
          </a:p>
        </p:txBody>
      </p:sp>
      <p:sp>
        <p:nvSpPr>
          <p:cNvPr id="1499" name="Google Shape;1499;p150"/>
          <p:cNvSpPr txBox="1"/>
          <p:nvPr/>
        </p:nvSpPr>
        <p:spPr>
          <a:xfrm>
            <a:off x="5249485" y="1604391"/>
            <a:ext cx="6098458" cy="11079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Perfil completo e atualizado;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Palavras-chave relevantes;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Mostre habilidades e certificações.</a:t>
            </a:r>
            <a:endParaRPr b="0" i="0" sz="1400" u="none" cap="none" strike="noStrike">
              <a:solidFill>
                <a:srgbClr val="000000"/>
              </a:solidFill>
              <a:latin typeface="Arial"/>
              <a:ea typeface="Arial"/>
              <a:cs typeface="Arial"/>
              <a:sym typeface="Arial"/>
            </a:endParaRPr>
          </a:p>
        </p:txBody>
      </p:sp>
      <p:sp>
        <p:nvSpPr>
          <p:cNvPr id="1500" name="Google Shape;1500;p150"/>
          <p:cNvSpPr txBox="1"/>
          <p:nvPr/>
        </p:nvSpPr>
        <p:spPr>
          <a:xfrm>
            <a:off x="587829" y="3257766"/>
            <a:ext cx="424542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2. Utilização do LinkedIn </a:t>
            </a:r>
            <a:r>
              <a:rPr b="1" i="1" lang="pt-BR" sz="2200" u="none" cap="none" strike="noStrike">
                <a:solidFill>
                  <a:schemeClr val="dk1"/>
                </a:solidFill>
                <a:latin typeface="Lato"/>
                <a:ea typeface="Lato"/>
                <a:cs typeface="Lato"/>
                <a:sym typeface="Lato"/>
              </a:rPr>
              <a:t>Jobs</a:t>
            </a:r>
            <a:endParaRPr b="0" i="1" sz="2200" u="none" cap="none" strike="noStrike">
              <a:solidFill>
                <a:schemeClr val="dk1"/>
              </a:solidFill>
              <a:latin typeface="Lato"/>
              <a:ea typeface="Lato"/>
              <a:cs typeface="Lato"/>
              <a:sym typeface="Lato"/>
            </a:endParaRPr>
          </a:p>
        </p:txBody>
      </p:sp>
      <p:sp>
        <p:nvSpPr>
          <p:cNvPr id="1501" name="Google Shape;1501;p150"/>
          <p:cNvSpPr txBox="1"/>
          <p:nvPr/>
        </p:nvSpPr>
        <p:spPr>
          <a:xfrm>
            <a:off x="5281432" y="2901005"/>
            <a:ext cx="6098458" cy="11079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Filtros de pesquisa;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Alertas de vaga;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Análise de vagas.</a:t>
            </a:r>
            <a:endParaRPr b="0" i="0" sz="1400" u="none" cap="none" strike="noStrike">
              <a:solidFill>
                <a:srgbClr val="000000"/>
              </a:solidFill>
              <a:latin typeface="Arial"/>
              <a:ea typeface="Arial"/>
              <a:cs typeface="Arial"/>
              <a:sym typeface="Arial"/>
            </a:endParaRPr>
          </a:p>
        </p:txBody>
      </p:sp>
      <p:sp>
        <p:nvSpPr>
          <p:cNvPr id="1502" name="Google Shape;1502;p150"/>
          <p:cNvSpPr txBox="1"/>
          <p:nvPr/>
        </p:nvSpPr>
        <p:spPr>
          <a:xfrm>
            <a:off x="598004" y="4547688"/>
            <a:ext cx="424542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3. Candidatura eficaz</a:t>
            </a:r>
            <a:endParaRPr b="0" i="0" sz="2200" u="none" cap="none" strike="noStrike">
              <a:solidFill>
                <a:schemeClr val="dk1"/>
              </a:solidFill>
              <a:latin typeface="Lato"/>
              <a:ea typeface="Lato"/>
              <a:cs typeface="Lato"/>
              <a:sym typeface="Lato"/>
            </a:endParaRPr>
          </a:p>
        </p:txBody>
      </p:sp>
      <p:sp>
        <p:nvSpPr>
          <p:cNvPr id="1503" name="Google Shape;1503;p150"/>
          <p:cNvSpPr txBox="1"/>
          <p:nvPr/>
        </p:nvSpPr>
        <p:spPr>
          <a:xfrm>
            <a:off x="5249485" y="4410424"/>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Currículo atualizado;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Use o </a:t>
            </a:r>
            <a:r>
              <a:rPr b="0" i="1" lang="pt-BR" sz="2200" u="none" cap="none" strike="noStrike">
                <a:solidFill>
                  <a:schemeClr val="dk1"/>
                </a:solidFill>
                <a:latin typeface="Lato"/>
                <a:ea typeface="Lato"/>
                <a:cs typeface="Lato"/>
                <a:sym typeface="Lato"/>
              </a:rPr>
              <a:t>Easy Apply</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504" name="Google Shape;1504;p150"/>
          <p:cNvSpPr txBox="1"/>
          <p:nvPr/>
        </p:nvSpPr>
        <p:spPr>
          <a:xfrm>
            <a:off x="587828" y="5954598"/>
            <a:ext cx="424542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4. </a:t>
            </a:r>
            <a:r>
              <a:rPr b="1" i="1" lang="pt-BR" sz="2200" u="none" cap="none" strike="noStrike">
                <a:solidFill>
                  <a:schemeClr val="dk1"/>
                </a:solidFill>
                <a:latin typeface="Lato"/>
                <a:ea typeface="Lato"/>
                <a:cs typeface="Lato"/>
                <a:sym typeface="Lato"/>
              </a:rPr>
              <a:t>Networking</a:t>
            </a:r>
            <a:r>
              <a:rPr b="1" i="0" lang="pt-BR" sz="2200" u="none" cap="none" strike="noStrike">
                <a:solidFill>
                  <a:schemeClr val="dk1"/>
                </a:solidFill>
                <a:latin typeface="Lato"/>
                <a:ea typeface="Lato"/>
                <a:cs typeface="Lato"/>
                <a:sym typeface="Lato"/>
              </a:rPr>
              <a:t> e Referências</a:t>
            </a:r>
            <a:endParaRPr b="0" i="0" sz="2200" u="none" cap="none" strike="noStrike">
              <a:solidFill>
                <a:schemeClr val="dk1"/>
              </a:solidFill>
              <a:latin typeface="Lato"/>
              <a:ea typeface="Lato"/>
              <a:cs typeface="Lato"/>
              <a:sym typeface="Lato"/>
            </a:endParaRPr>
          </a:p>
        </p:txBody>
      </p:sp>
      <p:sp>
        <p:nvSpPr>
          <p:cNvPr id="1505" name="Google Shape;1505;p150"/>
          <p:cNvSpPr txBox="1"/>
          <p:nvPr/>
        </p:nvSpPr>
        <p:spPr>
          <a:xfrm>
            <a:off x="5249485" y="5784133"/>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Conecte-se com recrutadores;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Peça referências.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151"/>
          <p:cNvSpPr/>
          <p:nvPr/>
        </p:nvSpPr>
        <p:spPr>
          <a:xfrm>
            <a:off x="4778119" y="4859220"/>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1" name="Google Shape;1511;p151"/>
          <p:cNvSpPr/>
          <p:nvPr/>
        </p:nvSpPr>
        <p:spPr>
          <a:xfrm>
            <a:off x="4778119" y="3531163"/>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2" name="Google Shape;1512;p151"/>
          <p:cNvSpPr/>
          <p:nvPr/>
        </p:nvSpPr>
        <p:spPr>
          <a:xfrm>
            <a:off x="4778119" y="2213991"/>
            <a:ext cx="6616817" cy="1117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3" name="Google Shape;1513;p151"/>
          <p:cNvSpPr/>
          <p:nvPr/>
        </p:nvSpPr>
        <p:spPr>
          <a:xfrm>
            <a:off x="522515" y="2213991"/>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4" name="Google Shape;1514;p151"/>
          <p:cNvSpPr/>
          <p:nvPr/>
        </p:nvSpPr>
        <p:spPr>
          <a:xfrm>
            <a:off x="522515" y="3542049"/>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5" name="Google Shape;1515;p151"/>
          <p:cNvSpPr/>
          <p:nvPr/>
        </p:nvSpPr>
        <p:spPr>
          <a:xfrm>
            <a:off x="522515" y="4846226"/>
            <a:ext cx="4245428" cy="11170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6" name="Google Shape;1516;p151"/>
          <p:cNvSpPr txBox="1"/>
          <p:nvPr>
            <p:ph type="title"/>
          </p:nvPr>
        </p:nvSpPr>
        <p:spPr>
          <a:xfrm>
            <a:off x="403780" y="-139093"/>
            <a:ext cx="9835665" cy="1651891"/>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pt-BR" sz="3300"/>
              <a:t>LinkedIn </a:t>
            </a:r>
            <a:r>
              <a:rPr i="1" lang="pt-BR" sz="3300"/>
              <a:t>Jobs: </a:t>
            </a:r>
            <a:r>
              <a:rPr b="1" lang="pt-BR" sz="3300"/>
              <a:t>Busca de </a:t>
            </a:r>
            <a:br>
              <a:rPr b="1" lang="pt-BR" sz="3300"/>
            </a:br>
            <a:r>
              <a:rPr b="1" lang="pt-BR" sz="3300"/>
              <a:t>Emprego e Candidatura Eficazes</a:t>
            </a:r>
            <a:endParaRPr i="1" sz="3300"/>
          </a:p>
        </p:txBody>
      </p:sp>
      <p:sp>
        <p:nvSpPr>
          <p:cNvPr id="1517" name="Google Shape;1517;p151"/>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8" name="Google Shape;1518;p151"/>
          <p:cNvSpPr txBox="1"/>
          <p:nvPr/>
        </p:nvSpPr>
        <p:spPr>
          <a:xfrm>
            <a:off x="522514" y="2563366"/>
            <a:ext cx="4245429"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5. Preparação para a entrevista</a:t>
            </a:r>
            <a:endParaRPr b="0" i="0" sz="2200" u="none" cap="none" strike="noStrike">
              <a:solidFill>
                <a:schemeClr val="dk1"/>
              </a:solidFill>
              <a:latin typeface="Lato"/>
              <a:ea typeface="Lato"/>
              <a:cs typeface="Lato"/>
              <a:sym typeface="Lato"/>
            </a:endParaRPr>
          </a:p>
        </p:txBody>
      </p:sp>
      <p:sp>
        <p:nvSpPr>
          <p:cNvPr id="1519" name="Google Shape;1519;p151"/>
          <p:cNvSpPr txBox="1"/>
          <p:nvPr/>
        </p:nvSpPr>
        <p:spPr>
          <a:xfrm>
            <a:off x="544286" y="3885124"/>
            <a:ext cx="4223657"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6. Pós-candidatura</a:t>
            </a:r>
            <a:endParaRPr b="0" i="0" sz="2200" u="none" cap="none" strike="noStrike">
              <a:solidFill>
                <a:schemeClr val="dk1"/>
              </a:solidFill>
              <a:latin typeface="Lato"/>
              <a:ea typeface="Lato"/>
              <a:cs typeface="Lato"/>
              <a:sym typeface="Lato"/>
            </a:endParaRPr>
          </a:p>
        </p:txBody>
      </p:sp>
      <p:sp>
        <p:nvSpPr>
          <p:cNvPr id="1520" name="Google Shape;1520;p151"/>
          <p:cNvSpPr txBox="1"/>
          <p:nvPr/>
        </p:nvSpPr>
        <p:spPr>
          <a:xfrm>
            <a:off x="490910" y="5020023"/>
            <a:ext cx="42770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7. Utilização de recursos adicionais</a:t>
            </a:r>
            <a:endParaRPr b="0" i="0" sz="2200" u="none" cap="none" strike="noStrike">
              <a:solidFill>
                <a:schemeClr val="dk1"/>
              </a:solidFill>
              <a:latin typeface="Lato"/>
              <a:ea typeface="Lato"/>
              <a:cs typeface="Lato"/>
              <a:sym typeface="Lato"/>
            </a:endParaRPr>
          </a:p>
        </p:txBody>
      </p:sp>
      <p:sp>
        <p:nvSpPr>
          <p:cNvPr id="1521" name="Google Shape;1521;p151"/>
          <p:cNvSpPr txBox="1"/>
          <p:nvPr/>
        </p:nvSpPr>
        <p:spPr>
          <a:xfrm>
            <a:off x="5118857" y="2387789"/>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Pesquise a empresa;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Preparação de respostas.</a:t>
            </a:r>
            <a:endParaRPr b="0" i="0" sz="1400" u="none" cap="none" strike="noStrike">
              <a:solidFill>
                <a:srgbClr val="000000"/>
              </a:solidFill>
              <a:latin typeface="Arial"/>
              <a:ea typeface="Arial"/>
              <a:cs typeface="Arial"/>
              <a:sym typeface="Arial"/>
            </a:endParaRPr>
          </a:p>
        </p:txBody>
      </p:sp>
      <p:sp>
        <p:nvSpPr>
          <p:cNvPr id="1522" name="Google Shape;1522;p151"/>
          <p:cNvSpPr txBox="1"/>
          <p:nvPr/>
        </p:nvSpPr>
        <p:spPr>
          <a:xfrm>
            <a:off x="5118857" y="3704961"/>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Acompanhe suas candidaturas;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1" lang="pt-BR" sz="2200" u="none" cap="none" strike="noStrike">
                <a:solidFill>
                  <a:schemeClr val="dk1"/>
                </a:solidFill>
                <a:latin typeface="Lato"/>
                <a:ea typeface="Lato"/>
                <a:cs typeface="Lato"/>
                <a:sym typeface="Lato"/>
              </a:rPr>
              <a:t>Follow-up</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523" name="Google Shape;1523;p151"/>
          <p:cNvSpPr txBox="1"/>
          <p:nvPr/>
        </p:nvSpPr>
        <p:spPr>
          <a:xfrm>
            <a:off x="4959021" y="5020022"/>
            <a:ext cx="6098458" cy="7694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LinkedIn </a:t>
            </a:r>
            <a:r>
              <a:rPr b="0" i="1" lang="pt-BR" sz="2200" u="none" cap="none" strike="noStrike">
                <a:solidFill>
                  <a:schemeClr val="dk1"/>
                </a:solidFill>
                <a:latin typeface="Lato"/>
                <a:ea typeface="Lato"/>
                <a:cs typeface="Lato"/>
                <a:sym typeface="Lato"/>
              </a:rPr>
              <a:t>Salary</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Acompanhe empresas.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7"/>
          <p:cNvSpPr txBox="1"/>
          <p:nvPr>
            <p:ph idx="1" type="body"/>
          </p:nvPr>
        </p:nvSpPr>
        <p:spPr>
          <a:xfrm>
            <a:off x="745147" y="2633098"/>
            <a:ext cx="6756300" cy="249370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i="1" lang="pt-BR"/>
              <a:t>Networking</a:t>
            </a:r>
            <a:r>
              <a:rPr lang="pt-BR"/>
              <a:t> profissional é o processo de construir e manter uma rede de contatos e relacionamentos no ambiente de trabalho e em sua área de atuação.</a:t>
            </a:r>
            <a:endParaRPr/>
          </a:p>
          <a:p>
            <a:pPr indent="0" lvl="0" marL="0" rtl="0" algn="l">
              <a:lnSpc>
                <a:spcPct val="100000"/>
              </a:lnSpc>
              <a:spcBef>
                <a:spcPts val="0"/>
              </a:spcBef>
              <a:spcAft>
                <a:spcPts val="0"/>
              </a:spcAft>
              <a:buSzPts val="1800"/>
              <a:buNone/>
            </a:pPr>
            <a:r>
              <a:rPr lang="pt-BR"/>
              <a:t>Ele vai além de apenas conhecer pessoas; envolve o desenvolvimento de relações mútuas e de confiança, onde ambas as partes podem trocar informações, recursos e benefícios.</a:t>
            </a:r>
            <a:endParaRPr/>
          </a:p>
        </p:txBody>
      </p:sp>
      <p:sp>
        <p:nvSpPr>
          <p:cNvPr id="214" name="Google Shape;214;p17"/>
          <p:cNvSpPr txBox="1"/>
          <p:nvPr>
            <p:ph type="title"/>
          </p:nvPr>
        </p:nvSpPr>
        <p:spPr>
          <a:xfrm>
            <a:off x="745147" y="1846869"/>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a:t>
            </a:r>
            <a:r>
              <a:rPr i="1" lang="pt-BR"/>
              <a:t>Networking</a:t>
            </a:r>
            <a:r>
              <a:rPr lang="pt-BR"/>
              <a:t> Profissional</a:t>
            </a:r>
            <a:endParaRPr/>
          </a:p>
        </p:txBody>
      </p:sp>
      <p:pic>
        <p:nvPicPr>
          <p:cNvPr id="215" name="Google Shape;215;p17"/>
          <p:cNvPicPr preferRelativeResize="0"/>
          <p:nvPr/>
        </p:nvPicPr>
        <p:blipFill rotWithShape="1">
          <a:blip r:embed="rId3">
            <a:alphaModFix/>
          </a:blip>
          <a:srcRect b="0" l="0" r="0" t="0"/>
          <a:stretch/>
        </p:blipFill>
        <p:spPr>
          <a:xfrm>
            <a:off x="8702212" y="2103614"/>
            <a:ext cx="2794569" cy="279456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52"/>
          <p:cNvSpPr txBox="1"/>
          <p:nvPr>
            <p:ph idx="1" type="body"/>
          </p:nvPr>
        </p:nvSpPr>
        <p:spPr>
          <a:xfrm>
            <a:off x="711266" y="2143731"/>
            <a:ext cx="6756400" cy="3353555"/>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O LinkedIn </a:t>
            </a:r>
            <a:r>
              <a:rPr i="1" lang="pt-BR"/>
              <a:t>Analytics</a:t>
            </a:r>
            <a:r>
              <a:rPr lang="pt-BR"/>
              <a:t> oferece dados valiosos que podem ajudar você a entender como seu perfil e suas postagens estão performando, permitindo ajustes estratégicos para melhorar sua presença e engajamento na plataforma. </a:t>
            </a:r>
            <a:endParaRPr/>
          </a:p>
          <a:p>
            <a:pPr indent="0" lvl="0" marL="0" rtl="0" algn="l">
              <a:lnSpc>
                <a:spcPct val="100000"/>
              </a:lnSpc>
              <a:spcBef>
                <a:spcPts val="2400"/>
              </a:spcBef>
              <a:spcAft>
                <a:spcPts val="1200"/>
              </a:spcAft>
              <a:buSzPts val="1800"/>
              <a:buNone/>
            </a:pPr>
            <a:r>
              <a:rPr lang="pt-BR"/>
              <a:t>A seguir, apresentaremos um guia para interpretar esses dados e usá-los para melhorar a performance do seu perfil.</a:t>
            </a:r>
            <a:br>
              <a:rPr lang="pt-BR"/>
            </a:br>
            <a:endParaRPr/>
          </a:p>
        </p:txBody>
      </p:sp>
      <p:sp>
        <p:nvSpPr>
          <p:cNvPr id="1529" name="Google Shape;1529;p152"/>
          <p:cNvSpPr txBox="1"/>
          <p:nvPr>
            <p:ph type="title"/>
          </p:nvPr>
        </p:nvSpPr>
        <p:spPr>
          <a:xfrm>
            <a:off x="711266" y="144666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LinkedIn </a:t>
            </a:r>
            <a:r>
              <a:rPr i="1" lang="pt-BR"/>
              <a:t>Analytics</a:t>
            </a:r>
            <a:endParaRPr i="1"/>
          </a:p>
        </p:txBody>
      </p:sp>
      <p:pic>
        <p:nvPicPr>
          <p:cNvPr descr="Uma imagem contendo placar, mesa, desenho&#10;&#10;Descrição gerada automaticamente" id="1530" name="Google Shape;1530;p152"/>
          <p:cNvPicPr preferRelativeResize="0"/>
          <p:nvPr/>
        </p:nvPicPr>
        <p:blipFill rotWithShape="1">
          <a:blip r:embed="rId3">
            <a:alphaModFix/>
          </a:blip>
          <a:srcRect b="0" l="0" r="0" t="0"/>
          <a:stretch/>
        </p:blipFill>
        <p:spPr>
          <a:xfrm>
            <a:off x="8873704" y="2433867"/>
            <a:ext cx="2551556" cy="2551556"/>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153"/>
          <p:cNvSpPr/>
          <p:nvPr/>
        </p:nvSpPr>
        <p:spPr>
          <a:xfrm>
            <a:off x="3990358" y="2423206"/>
            <a:ext cx="7690013" cy="17766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6" name="Google Shape;1536;p153"/>
          <p:cNvSpPr/>
          <p:nvPr/>
        </p:nvSpPr>
        <p:spPr>
          <a:xfrm>
            <a:off x="557298" y="2423206"/>
            <a:ext cx="3433060" cy="177664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7" name="Google Shape;1537;p153"/>
          <p:cNvSpPr/>
          <p:nvPr/>
        </p:nvSpPr>
        <p:spPr>
          <a:xfrm>
            <a:off x="557298" y="4581086"/>
            <a:ext cx="3433060" cy="177664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8" name="Google Shape;1538;p153"/>
          <p:cNvSpPr txBox="1"/>
          <p:nvPr>
            <p:ph type="title"/>
          </p:nvPr>
        </p:nvSpPr>
        <p:spPr>
          <a:xfrm>
            <a:off x="433075" y="413672"/>
            <a:ext cx="9835665"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Font typeface="Arial"/>
              <a:buNone/>
            </a:pPr>
            <a:r>
              <a:rPr lang="pt-BR" sz="3300"/>
              <a:t>LinkedIn </a:t>
            </a:r>
            <a:r>
              <a:rPr i="1" lang="pt-BR" sz="3300"/>
              <a:t>Analytics</a:t>
            </a:r>
            <a:endParaRPr i="1" sz="3300"/>
          </a:p>
        </p:txBody>
      </p:sp>
      <p:sp>
        <p:nvSpPr>
          <p:cNvPr id="1539" name="Google Shape;1539;p153"/>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0" name="Google Shape;1540;p153"/>
          <p:cNvSpPr txBox="1"/>
          <p:nvPr/>
        </p:nvSpPr>
        <p:spPr>
          <a:xfrm>
            <a:off x="433075" y="1704160"/>
            <a:ext cx="6049544"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1. Acesso ao LinkedIn </a:t>
            </a:r>
            <a:r>
              <a:rPr b="1" i="1" lang="pt-BR" sz="2500" u="none" cap="none" strike="noStrike">
                <a:solidFill>
                  <a:schemeClr val="accent4"/>
                </a:solidFill>
                <a:latin typeface="Lato"/>
                <a:ea typeface="Lato"/>
                <a:cs typeface="Lato"/>
                <a:sym typeface="Lato"/>
              </a:rPr>
              <a:t>Analytics</a:t>
            </a:r>
            <a:endParaRPr b="0" i="1" sz="2500" u="none" cap="none" strike="noStrike">
              <a:solidFill>
                <a:schemeClr val="accent4"/>
              </a:solidFill>
              <a:latin typeface="Lato"/>
              <a:ea typeface="Lato"/>
              <a:cs typeface="Lato"/>
              <a:sym typeface="Lato"/>
            </a:endParaRPr>
          </a:p>
        </p:txBody>
      </p:sp>
      <p:sp>
        <p:nvSpPr>
          <p:cNvPr id="1541" name="Google Shape;1541;p153"/>
          <p:cNvSpPr txBox="1"/>
          <p:nvPr/>
        </p:nvSpPr>
        <p:spPr>
          <a:xfrm>
            <a:off x="557299" y="3111277"/>
            <a:ext cx="343306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Perfil Pessoal</a:t>
            </a:r>
            <a:endParaRPr b="0" i="1" sz="2200" u="none" cap="none" strike="noStrike">
              <a:solidFill>
                <a:schemeClr val="dk1"/>
              </a:solidFill>
              <a:latin typeface="Lato"/>
              <a:ea typeface="Lato"/>
              <a:cs typeface="Lato"/>
              <a:sym typeface="Lato"/>
            </a:endParaRPr>
          </a:p>
        </p:txBody>
      </p:sp>
      <p:sp>
        <p:nvSpPr>
          <p:cNvPr id="1542" name="Google Shape;1542;p153"/>
          <p:cNvSpPr txBox="1"/>
          <p:nvPr/>
        </p:nvSpPr>
        <p:spPr>
          <a:xfrm>
            <a:off x="557298" y="5253964"/>
            <a:ext cx="343306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Páginas de Empresa</a:t>
            </a:r>
            <a:endParaRPr b="0" i="1" sz="2200" u="none" cap="none" strike="noStrike">
              <a:solidFill>
                <a:schemeClr val="dk1"/>
              </a:solidFill>
              <a:latin typeface="Lato"/>
              <a:ea typeface="Lato"/>
              <a:cs typeface="Lato"/>
              <a:sym typeface="Lato"/>
            </a:endParaRPr>
          </a:p>
        </p:txBody>
      </p:sp>
      <p:sp>
        <p:nvSpPr>
          <p:cNvPr id="1543" name="Google Shape;1543;p153"/>
          <p:cNvSpPr txBox="1"/>
          <p:nvPr/>
        </p:nvSpPr>
        <p:spPr>
          <a:xfrm>
            <a:off x="4249484" y="2803696"/>
            <a:ext cx="714102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Para acessar as análises do seu perfil pessoal, vá até a página do seu perfil e clique em “Quem viu seu perfil” e “Exibições de postagens”.</a:t>
            </a:r>
            <a:endParaRPr b="0" i="0" sz="1400" u="none" cap="none" strike="noStrike">
              <a:solidFill>
                <a:srgbClr val="000000"/>
              </a:solidFill>
              <a:latin typeface="Arial"/>
              <a:ea typeface="Arial"/>
              <a:cs typeface="Arial"/>
              <a:sym typeface="Arial"/>
            </a:endParaRPr>
          </a:p>
        </p:txBody>
      </p:sp>
      <p:sp>
        <p:nvSpPr>
          <p:cNvPr id="1544" name="Google Shape;1544;p153"/>
          <p:cNvSpPr/>
          <p:nvPr/>
        </p:nvSpPr>
        <p:spPr>
          <a:xfrm>
            <a:off x="4001243" y="4581086"/>
            <a:ext cx="7690013" cy="17959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5" name="Google Shape;1545;p153"/>
          <p:cNvSpPr txBox="1"/>
          <p:nvPr/>
        </p:nvSpPr>
        <p:spPr>
          <a:xfrm>
            <a:off x="4249485" y="5076835"/>
            <a:ext cx="714102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 você gerencia uma página de empresa, clique em “Ferramentas administrativas” e depois em “Análises”.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54"/>
          <p:cNvSpPr/>
          <p:nvPr/>
        </p:nvSpPr>
        <p:spPr>
          <a:xfrm>
            <a:off x="1807029" y="2242457"/>
            <a:ext cx="9941011" cy="2068286"/>
          </a:xfrm>
          <a:prstGeom prst="rect">
            <a:avLst/>
          </a:prstGeom>
          <a:solidFill>
            <a:schemeClr val="lt1"/>
          </a:solidFill>
          <a:ln>
            <a:noFill/>
          </a:ln>
        </p:spPr>
        <p:txBody>
          <a:bodyPr anchorCtr="0" anchor="ctr" bIns="45700" lIns="91425" spcFirstLastPara="1" rIns="91425" wrap="square" tIns="45700">
            <a:noAutofit/>
          </a:bodyPr>
          <a:lstStyle/>
          <a:p>
            <a:pPr indent="-342900" lvl="0" marL="1243013"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Número total de visualizações: </a:t>
            </a:r>
            <a:r>
              <a:rPr b="0" i="0" lang="pt-BR" sz="2000" u="none" cap="none" strike="noStrike">
                <a:solidFill>
                  <a:schemeClr val="dk1"/>
                </a:solidFill>
                <a:latin typeface="Lato"/>
                <a:ea typeface="Lato"/>
                <a:cs typeface="Lato"/>
                <a:sym typeface="Lato"/>
              </a:rPr>
              <a:t>Indica quantas vezes seu perfil foi visualizado em um período específico. Um aumento pode indicar maior visibilidade e interesse;</a:t>
            </a:r>
            <a:endParaRPr b="0" i="0" sz="1400" u="none" cap="none" strike="noStrike">
              <a:solidFill>
                <a:srgbClr val="000000"/>
              </a:solidFill>
              <a:latin typeface="Arial"/>
              <a:ea typeface="Arial"/>
              <a:cs typeface="Arial"/>
              <a:sym typeface="Arial"/>
            </a:endParaRPr>
          </a:p>
          <a:p>
            <a:pPr indent="-342900" lvl="0" marL="1243013"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Quem visitou seu perfil</a:t>
            </a:r>
            <a:r>
              <a:rPr b="0" i="0" lang="pt-BR" sz="2000" u="none" cap="none" strike="noStrike">
                <a:solidFill>
                  <a:schemeClr val="dk1"/>
                </a:solidFill>
                <a:latin typeface="Lato"/>
                <a:ea typeface="Lato"/>
                <a:cs typeface="Lato"/>
                <a:sym typeface="Lato"/>
              </a:rPr>
              <a:t>: Isso ajuda a identificar quem está interessado no seu perfil e se está alcançando o público-alvo desejado.</a:t>
            </a:r>
            <a:endParaRPr b="0" i="0" sz="2000" u="none" cap="none" strike="noStrike">
              <a:solidFill>
                <a:schemeClr val="dk1"/>
              </a:solidFill>
              <a:latin typeface="Lato"/>
              <a:ea typeface="Lato"/>
              <a:cs typeface="Lato"/>
              <a:sym typeface="Lato"/>
            </a:endParaRPr>
          </a:p>
        </p:txBody>
      </p:sp>
      <p:sp>
        <p:nvSpPr>
          <p:cNvPr id="1551" name="Google Shape;1551;p154"/>
          <p:cNvSpPr txBox="1"/>
          <p:nvPr>
            <p:ph type="title"/>
          </p:nvPr>
        </p:nvSpPr>
        <p:spPr>
          <a:xfrm>
            <a:off x="443960" y="182156"/>
            <a:ext cx="9835665"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Font typeface="Arial"/>
              <a:buNone/>
            </a:pPr>
            <a:r>
              <a:rPr lang="pt-BR" sz="3300"/>
              <a:t>LinkedIn </a:t>
            </a:r>
            <a:r>
              <a:rPr i="1" lang="pt-BR" sz="3300"/>
              <a:t>Analytics</a:t>
            </a:r>
            <a:endParaRPr i="1" sz="3300"/>
          </a:p>
        </p:txBody>
      </p:sp>
      <p:sp>
        <p:nvSpPr>
          <p:cNvPr id="1552" name="Google Shape;1552;p15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53" name="Google Shape;1553;p154"/>
          <p:cNvSpPr txBox="1"/>
          <p:nvPr/>
        </p:nvSpPr>
        <p:spPr>
          <a:xfrm>
            <a:off x="443960" y="1451991"/>
            <a:ext cx="832465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2. Principais Métricas e como Interpretá-las</a:t>
            </a:r>
            <a:endParaRPr b="0" i="1" sz="2700" u="none" cap="none" strike="noStrike">
              <a:solidFill>
                <a:schemeClr val="accent4"/>
              </a:solidFill>
              <a:latin typeface="Lato"/>
              <a:ea typeface="Lato"/>
              <a:cs typeface="Lato"/>
              <a:sym typeface="Lato"/>
            </a:endParaRPr>
          </a:p>
        </p:txBody>
      </p:sp>
      <p:sp>
        <p:nvSpPr>
          <p:cNvPr id="1554" name="Google Shape;1554;p154"/>
          <p:cNvSpPr/>
          <p:nvPr/>
        </p:nvSpPr>
        <p:spPr>
          <a:xfrm>
            <a:off x="443960" y="2242457"/>
            <a:ext cx="2410669" cy="2068286"/>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Visualização de Perfil</a:t>
            </a:r>
            <a:endParaRPr b="0" i="0" sz="1400" u="none" cap="none" strike="noStrike">
              <a:solidFill>
                <a:srgbClr val="000000"/>
              </a:solidFill>
              <a:latin typeface="Arial"/>
              <a:ea typeface="Arial"/>
              <a:cs typeface="Arial"/>
              <a:sym typeface="Arial"/>
            </a:endParaRPr>
          </a:p>
        </p:txBody>
      </p:sp>
      <p:sp>
        <p:nvSpPr>
          <p:cNvPr id="1555" name="Google Shape;1555;p154"/>
          <p:cNvSpPr/>
          <p:nvPr/>
        </p:nvSpPr>
        <p:spPr>
          <a:xfrm>
            <a:off x="1807029" y="4615150"/>
            <a:ext cx="9941011" cy="2006102"/>
          </a:xfrm>
          <a:prstGeom prst="rect">
            <a:avLst/>
          </a:prstGeom>
          <a:solidFill>
            <a:schemeClr val="lt1"/>
          </a:solidFill>
          <a:ln>
            <a:noFill/>
          </a:ln>
        </p:spPr>
        <p:txBody>
          <a:bodyPr anchorCtr="0" anchor="ctr" bIns="45700" lIns="91425" spcFirstLastPara="1" rIns="91425" wrap="square" tIns="45700">
            <a:noAutofit/>
          </a:bodyPr>
          <a:lstStyle/>
          <a:p>
            <a:pPr indent="-342900" lvl="0" marL="14400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Número de aparições: </a:t>
            </a:r>
            <a:r>
              <a:rPr b="0" i="0" lang="pt-BR" sz="2000" u="none" cap="none" strike="noStrike">
                <a:solidFill>
                  <a:schemeClr val="dk1"/>
                </a:solidFill>
                <a:latin typeface="Lato"/>
                <a:ea typeface="Lato"/>
                <a:cs typeface="Lato"/>
                <a:sym typeface="Lato"/>
              </a:rPr>
              <a:t>Quantas vezes seu perfil apareceu em pesquisas do LinkedIn;</a:t>
            </a:r>
            <a:endParaRPr b="0" i="0" sz="1400" u="none" cap="none" strike="noStrike">
              <a:solidFill>
                <a:srgbClr val="000000"/>
              </a:solidFill>
              <a:latin typeface="Arial"/>
              <a:ea typeface="Arial"/>
              <a:cs typeface="Arial"/>
              <a:sym typeface="Arial"/>
            </a:endParaRPr>
          </a:p>
          <a:p>
            <a:pPr indent="-342900" lvl="0" marL="1440000" marR="0" rtl="0" algn="l">
              <a:lnSpc>
                <a:spcPct val="100000"/>
              </a:lnSpc>
              <a:spcBef>
                <a:spcPts val="12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Temas de pesquisas</a:t>
            </a:r>
            <a:r>
              <a:rPr b="0" i="0" lang="pt-BR" sz="2000" u="none" cap="none" strike="noStrike">
                <a:solidFill>
                  <a:schemeClr val="dk1"/>
                </a:solidFill>
                <a:latin typeface="Lato"/>
                <a:ea typeface="Lato"/>
                <a:cs typeface="Lato"/>
                <a:sym typeface="Lato"/>
              </a:rPr>
              <a:t>: Quais palavras-chave foram usadas para encontrar seu perfil. Ajuste seu perfil para incluir palavras-chave relevantes que aumentem sua visibilidade.</a:t>
            </a:r>
            <a:endParaRPr b="0" i="0" sz="2000" u="none" cap="none" strike="noStrike">
              <a:solidFill>
                <a:schemeClr val="dk1"/>
              </a:solidFill>
              <a:latin typeface="Lato"/>
              <a:ea typeface="Lato"/>
              <a:cs typeface="Lato"/>
              <a:sym typeface="Lato"/>
            </a:endParaRPr>
          </a:p>
        </p:txBody>
      </p:sp>
      <p:sp>
        <p:nvSpPr>
          <p:cNvPr id="1556" name="Google Shape;1556;p154"/>
          <p:cNvSpPr/>
          <p:nvPr/>
        </p:nvSpPr>
        <p:spPr>
          <a:xfrm>
            <a:off x="443960" y="4615150"/>
            <a:ext cx="2410669" cy="2006102"/>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Aparições em Pesquisas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155"/>
          <p:cNvSpPr/>
          <p:nvPr/>
        </p:nvSpPr>
        <p:spPr>
          <a:xfrm>
            <a:off x="1621971" y="1621972"/>
            <a:ext cx="10126069" cy="2534967"/>
          </a:xfrm>
          <a:prstGeom prst="rect">
            <a:avLst/>
          </a:prstGeom>
          <a:solidFill>
            <a:schemeClr val="lt1"/>
          </a:solidFill>
          <a:ln>
            <a:noFill/>
          </a:ln>
        </p:spPr>
        <p:txBody>
          <a:bodyPr anchorCtr="0" anchor="ctr" bIns="45700" lIns="91425" spcFirstLastPara="1" rIns="91425" wrap="square" tIns="45700">
            <a:noAutofit/>
          </a:bodyPr>
          <a:lstStyle/>
          <a:p>
            <a:pPr indent="-342900" lvl="0" marL="14400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Visualizações de postagens: </a:t>
            </a:r>
            <a:r>
              <a:rPr b="0" i="0" lang="pt-BR" sz="2000" u="none" cap="none" strike="noStrike">
                <a:solidFill>
                  <a:schemeClr val="dk1"/>
                </a:solidFill>
                <a:latin typeface="Lato"/>
                <a:ea typeface="Lato"/>
                <a:cs typeface="Lato"/>
                <a:sym typeface="Lato"/>
              </a:rPr>
              <a:t>Quantidade de vezes que suas postagens foram vistas;</a:t>
            </a:r>
            <a:endParaRPr b="0" i="0" sz="1400" u="none" cap="none" strike="noStrike">
              <a:solidFill>
                <a:srgbClr val="000000"/>
              </a:solidFill>
              <a:latin typeface="Arial"/>
              <a:ea typeface="Arial"/>
              <a:cs typeface="Arial"/>
              <a:sym typeface="Arial"/>
            </a:endParaRPr>
          </a:p>
          <a:p>
            <a:pPr indent="-342900" lvl="0" marL="14400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Engajamento</a:t>
            </a:r>
            <a:r>
              <a:rPr b="0" i="0" lang="pt-BR" sz="2000" u="none" cap="none" strike="noStrike">
                <a:solidFill>
                  <a:schemeClr val="dk1"/>
                </a:solidFill>
                <a:latin typeface="Lato"/>
                <a:ea typeface="Lato"/>
                <a:cs typeface="Lato"/>
                <a:sym typeface="Lato"/>
              </a:rPr>
              <a:t>: Postagens com alto engajamento indicam que o conteúdo é relevante e interessante para sua audiência;</a:t>
            </a:r>
            <a:endParaRPr b="0" i="0" sz="1400" u="none" cap="none" strike="noStrike">
              <a:solidFill>
                <a:srgbClr val="000000"/>
              </a:solidFill>
              <a:latin typeface="Arial"/>
              <a:ea typeface="Arial"/>
              <a:cs typeface="Arial"/>
              <a:sym typeface="Arial"/>
            </a:endParaRPr>
          </a:p>
          <a:p>
            <a:pPr indent="-342900" lvl="0" marL="14400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Demografia do público: </a:t>
            </a:r>
            <a:r>
              <a:rPr b="0" i="0" lang="pt-BR" sz="2000" u="none" cap="none" strike="noStrike">
                <a:solidFill>
                  <a:schemeClr val="dk1"/>
                </a:solidFill>
                <a:latin typeface="Lato"/>
                <a:ea typeface="Lato"/>
                <a:cs typeface="Lato"/>
                <a:sym typeface="Lato"/>
              </a:rPr>
              <a:t>Informações sobre quem está interagindo com suas postagens, como cargos, setores e localização geográfica.</a:t>
            </a:r>
            <a:endParaRPr b="1" i="0" sz="2000" u="none" cap="none" strike="noStrike">
              <a:solidFill>
                <a:schemeClr val="dk1"/>
              </a:solidFill>
              <a:latin typeface="Lato"/>
              <a:ea typeface="Lato"/>
              <a:cs typeface="Lato"/>
              <a:sym typeface="Lato"/>
            </a:endParaRPr>
          </a:p>
        </p:txBody>
      </p:sp>
      <p:sp>
        <p:nvSpPr>
          <p:cNvPr id="1562" name="Google Shape;1562;p155"/>
          <p:cNvSpPr txBox="1"/>
          <p:nvPr>
            <p:ph type="title"/>
          </p:nvPr>
        </p:nvSpPr>
        <p:spPr>
          <a:xfrm>
            <a:off x="443960" y="142177"/>
            <a:ext cx="9835665"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Font typeface="Arial"/>
              <a:buNone/>
            </a:pPr>
            <a:r>
              <a:rPr lang="pt-BR" sz="3300"/>
              <a:t>LinkedIn </a:t>
            </a:r>
            <a:r>
              <a:rPr i="1" lang="pt-BR" sz="3300"/>
              <a:t>Analytics</a:t>
            </a:r>
            <a:endParaRPr i="1" sz="3300"/>
          </a:p>
        </p:txBody>
      </p:sp>
      <p:sp>
        <p:nvSpPr>
          <p:cNvPr id="1563" name="Google Shape;1563;p15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64" name="Google Shape;1564;p155"/>
          <p:cNvSpPr/>
          <p:nvPr/>
        </p:nvSpPr>
        <p:spPr>
          <a:xfrm>
            <a:off x="443960" y="1621972"/>
            <a:ext cx="2410669" cy="2534967"/>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Desempenho de Postagens</a:t>
            </a:r>
            <a:endParaRPr b="0" i="0" sz="1400" u="none" cap="none" strike="noStrike">
              <a:solidFill>
                <a:srgbClr val="000000"/>
              </a:solidFill>
              <a:latin typeface="Arial"/>
              <a:ea typeface="Arial"/>
              <a:cs typeface="Arial"/>
              <a:sym typeface="Arial"/>
            </a:endParaRPr>
          </a:p>
        </p:txBody>
      </p:sp>
      <p:sp>
        <p:nvSpPr>
          <p:cNvPr id="1565" name="Google Shape;1565;p155"/>
          <p:cNvSpPr/>
          <p:nvPr/>
        </p:nvSpPr>
        <p:spPr>
          <a:xfrm>
            <a:off x="1850571" y="4572001"/>
            <a:ext cx="9897469" cy="1928104"/>
          </a:xfrm>
          <a:prstGeom prst="rect">
            <a:avLst/>
          </a:prstGeom>
          <a:solidFill>
            <a:schemeClr val="lt1"/>
          </a:solidFill>
          <a:ln>
            <a:noFill/>
          </a:ln>
        </p:spPr>
        <p:txBody>
          <a:bodyPr anchorCtr="0" anchor="ctr" bIns="45700" lIns="91425" spcFirstLastPara="1" rIns="91425" wrap="square" tIns="45700">
            <a:noAutofit/>
          </a:bodyPr>
          <a:lstStyle/>
          <a:p>
            <a:pPr indent="-342900" lvl="0" marL="1243013"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Número de seguidores: </a:t>
            </a:r>
            <a:r>
              <a:rPr b="0" i="0" lang="pt-BR" sz="2000" u="none" cap="none" strike="noStrike">
                <a:solidFill>
                  <a:schemeClr val="dk1"/>
                </a:solidFill>
                <a:latin typeface="Lato"/>
                <a:ea typeface="Lato"/>
                <a:cs typeface="Lato"/>
                <a:sym typeface="Lato"/>
              </a:rPr>
              <a:t>O crescimento no número de seguidores indica que mais pessoas estão interessadas no seu conteúdo e perfil;</a:t>
            </a:r>
            <a:endParaRPr b="0" i="0" sz="1400" u="none" cap="none" strike="noStrike">
              <a:solidFill>
                <a:srgbClr val="000000"/>
              </a:solidFill>
              <a:latin typeface="Arial"/>
              <a:ea typeface="Arial"/>
              <a:cs typeface="Arial"/>
              <a:sym typeface="Arial"/>
            </a:endParaRPr>
          </a:p>
          <a:p>
            <a:pPr indent="-342900" lvl="0" marL="1243013" marR="0" rtl="0" algn="l">
              <a:lnSpc>
                <a:spcPct val="100000"/>
              </a:lnSpc>
              <a:spcBef>
                <a:spcPts val="12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Demografia dos seguidores</a:t>
            </a:r>
            <a:r>
              <a:rPr b="0" i="0" lang="pt-BR" sz="2000" u="none" cap="none" strike="noStrike">
                <a:solidFill>
                  <a:schemeClr val="dk1"/>
                </a:solidFill>
                <a:latin typeface="Lato"/>
                <a:ea typeface="Lato"/>
                <a:cs typeface="Lato"/>
                <a:sym typeface="Lato"/>
              </a:rPr>
              <a:t>: Isso pode ajudar a ajustar sua estratégia de conteúdo para atender melhor seu público.</a:t>
            </a:r>
            <a:endParaRPr b="0" i="0" sz="2000" u="none" cap="none" strike="noStrike">
              <a:solidFill>
                <a:schemeClr val="dk1"/>
              </a:solidFill>
              <a:latin typeface="Lato"/>
              <a:ea typeface="Lato"/>
              <a:cs typeface="Lato"/>
              <a:sym typeface="Lato"/>
            </a:endParaRPr>
          </a:p>
        </p:txBody>
      </p:sp>
      <p:sp>
        <p:nvSpPr>
          <p:cNvPr id="1566" name="Google Shape;1566;p155"/>
          <p:cNvSpPr/>
          <p:nvPr/>
        </p:nvSpPr>
        <p:spPr>
          <a:xfrm>
            <a:off x="443960" y="4572001"/>
            <a:ext cx="2410669" cy="1928104"/>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Seguidores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59"/>
          <p:cNvSpPr/>
          <p:nvPr/>
        </p:nvSpPr>
        <p:spPr>
          <a:xfrm>
            <a:off x="3800390" y="1665514"/>
            <a:ext cx="7979229" cy="139337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2" name="Google Shape;1572;p159"/>
          <p:cNvSpPr/>
          <p:nvPr/>
        </p:nvSpPr>
        <p:spPr>
          <a:xfrm>
            <a:off x="3822161" y="3429000"/>
            <a:ext cx="7979229" cy="13774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3" name="Google Shape;1573;p159"/>
          <p:cNvSpPr/>
          <p:nvPr/>
        </p:nvSpPr>
        <p:spPr>
          <a:xfrm>
            <a:off x="3789504" y="5148943"/>
            <a:ext cx="7979229" cy="14050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4" name="Google Shape;1574;p159"/>
          <p:cNvSpPr/>
          <p:nvPr/>
        </p:nvSpPr>
        <p:spPr>
          <a:xfrm>
            <a:off x="586751" y="1665513"/>
            <a:ext cx="3213639" cy="139337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5" name="Google Shape;1575;p159"/>
          <p:cNvSpPr/>
          <p:nvPr/>
        </p:nvSpPr>
        <p:spPr>
          <a:xfrm>
            <a:off x="586751" y="3413089"/>
            <a:ext cx="3213639" cy="139337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6" name="Google Shape;1576;p159"/>
          <p:cNvSpPr/>
          <p:nvPr/>
        </p:nvSpPr>
        <p:spPr>
          <a:xfrm>
            <a:off x="586751" y="5160665"/>
            <a:ext cx="3213639" cy="139337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7" name="Google Shape;1577;p159"/>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Exemplos Práticos</a:t>
            </a:r>
            <a:endParaRPr i="1" sz="3300"/>
          </a:p>
        </p:txBody>
      </p:sp>
      <p:sp>
        <p:nvSpPr>
          <p:cNvPr id="1578" name="Google Shape;1578;p15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9" name="Google Shape;1579;p159"/>
          <p:cNvSpPr txBox="1"/>
          <p:nvPr/>
        </p:nvSpPr>
        <p:spPr>
          <a:xfrm>
            <a:off x="586751" y="2017999"/>
            <a:ext cx="3213639"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Visualizações de perfil baixas</a:t>
            </a:r>
            <a:endParaRPr b="0" i="1" sz="2200" u="none" cap="none" strike="noStrike">
              <a:solidFill>
                <a:schemeClr val="dk1"/>
              </a:solidFill>
              <a:latin typeface="Lato"/>
              <a:ea typeface="Lato"/>
              <a:cs typeface="Lato"/>
              <a:sym typeface="Lato"/>
            </a:endParaRPr>
          </a:p>
        </p:txBody>
      </p:sp>
      <p:sp>
        <p:nvSpPr>
          <p:cNvPr id="1580" name="Google Shape;1580;p159"/>
          <p:cNvSpPr txBox="1"/>
          <p:nvPr/>
        </p:nvSpPr>
        <p:spPr>
          <a:xfrm>
            <a:off x="586750" y="3725054"/>
            <a:ext cx="3213639"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Baixo engajamento em postagens</a:t>
            </a:r>
            <a:endParaRPr b="0" i="1" sz="2200" u="none" cap="none" strike="noStrike">
              <a:solidFill>
                <a:schemeClr val="dk1"/>
              </a:solidFill>
              <a:latin typeface="Lato"/>
              <a:ea typeface="Lato"/>
              <a:cs typeface="Lato"/>
              <a:sym typeface="Lato"/>
            </a:endParaRPr>
          </a:p>
        </p:txBody>
      </p:sp>
      <p:sp>
        <p:nvSpPr>
          <p:cNvPr id="1581" name="Google Shape;1581;p159"/>
          <p:cNvSpPr txBox="1"/>
          <p:nvPr/>
        </p:nvSpPr>
        <p:spPr>
          <a:xfrm>
            <a:off x="4072750" y="2017999"/>
            <a:ext cx="7141029" cy="7078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 suas visualizações de perfil são baixas, considere ajustar suas palavras-chave e aumentar sua atividade de postagem.</a:t>
            </a:r>
            <a:endParaRPr b="0" i="0" sz="1400" u="none" cap="none" strike="noStrike">
              <a:solidFill>
                <a:srgbClr val="000000"/>
              </a:solidFill>
              <a:latin typeface="Arial"/>
              <a:ea typeface="Arial"/>
              <a:cs typeface="Arial"/>
              <a:sym typeface="Arial"/>
            </a:endParaRPr>
          </a:p>
        </p:txBody>
      </p:sp>
      <p:sp>
        <p:nvSpPr>
          <p:cNvPr id="1582" name="Google Shape;1582;p159"/>
          <p:cNvSpPr txBox="1"/>
          <p:nvPr/>
        </p:nvSpPr>
        <p:spPr>
          <a:xfrm>
            <a:off x="4072750" y="3609898"/>
            <a:ext cx="7141029"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 suas postagens não estão obtendo muito engajamento, experimente diferentes tipos de conteúdo ou altere a forma como você apresenta a informação.</a:t>
            </a:r>
            <a:endParaRPr b="0" i="0" sz="1400" u="none" cap="none" strike="noStrike">
              <a:solidFill>
                <a:srgbClr val="000000"/>
              </a:solidFill>
              <a:latin typeface="Arial"/>
              <a:ea typeface="Arial"/>
              <a:cs typeface="Arial"/>
              <a:sym typeface="Arial"/>
            </a:endParaRPr>
          </a:p>
        </p:txBody>
      </p:sp>
      <p:sp>
        <p:nvSpPr>
          <p:cNvPr id="1583" name="Google Shape;1583;p159"/>
          <p:cNvSpPr txBox="1"/>
          <p:nvPr/>
        </p:nvSpPr>
        <p:spPr>
          <a:xfrm>
            <a:off x="586751" y="5472630"/>
            <a:ext cx="321364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Seguidores não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 relevantes</a:t>
            </a:r>
            <a:endParaRPr b="0" i="1" sz="2200" u="none" cap="none" strike="noStrike">
              <a:solidFill>
                <a:schemeClr val="dk1"/>
              </a:solidFill>
              <a:latin typeface="Lato"/>
              <a:ea typeface="Lato"/>
              <a:cs typeface="Lato"/>
              <a:sym typeface="Lato"/>
            </a:endParaRPr>
          </a:p>
        </p:txBody>
      </p:sp>
      <p:sp>
        <p:nvSpPr>
          <p:cNvPr id="1584" name="Google Shape;1584;p159"/>
          <p:cNvSpPr txBox="1"/>
          <p:nvPr/>
        </p:nvSpPr>
        <p:spPr>
          <a:xfrm>
            <a:off x="4072750" y="5343658"/>
            <a:ext cx="7141029"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 a demografia dos seus seguidores não corresponde ao seu público-alvo, ajuste seu conteúdo para ser mais relevante para o público desejado.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60"/>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Ferramentas Adicionais</a:t>
            </a:r>
            <a:endParaRPr i="1" sz="3300"/>
          </a:p>
        </p:txBody>
      </p:sp>
      <p:sp>
        <p:nvSpPr>
          <p:cNvPr id="1590" name="Google Shape;1590;p16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91" name="Google Shape;1591;p160"/>
          <p:cNvSpPr txBox="1"/>
          <p:nvPr/>
        </p:nvSpPr>
        <p:spPr>
          <a:xfrm>
            <a:off x="3296019" y="1731690"/>
            <a:ext cx="8406126" cy="461664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LinkedIn </a:t>
            </a:r>
            <a:r>
              <a:rPr b="1" i="1" lang="pt-BR" sz="2200" u="none" cap="none" strike="noStrike">
                <a:solidFill>
                  <a:schemeClr val="dk1"/>
                </a:solidFill>
                <a:latin typeface="Lato"/>
                <a:ea typeface="Lato"/>
                <a:cs typeface="Lato"/>
                <a:sym typeface="Lato"/>
              </a:rPr>
              <a:t>Premium</a:t>
            </a:r>
            <a:r>
              <a:rPr b="0" i="0" lang="pt-BR" sz="2200" u="none" cap="none" strike="noStrike">
                <a:solidFill>
                  <a:schemeClr val="dk1"/>
                </a:solidFill>
                <a:latin typeface="Lato"/>
                <a:ea typeface="Lato"/>
                <a:cs typeface="Lato"/>
                <a:sym typeface="Lato"/>
              </a:rPr>
              <a:t>: Oferece análises mais detalhadas e insights adicionais, como acesso completo a quem visualizou seu perfil.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Análises de Páginas de Empresa</a:t>
            </a:r>
            <a:r>
              <a:rPr b="0" i="0" lang="pt-BR" sz="2200" u="none" cap="none" strike="noStrike">
                <a:solidFill>
                  <a:schemeClr val="dk1"/>
                </a:solidFill>
                <a:latin typeface="Lato"/>
                <a:ea typeface="Lato"/>
                <a:cs typeface="Lato"/>
                <a:sym typeface="Lato"/>
              </a:rPr>
              <a:t>: Se você gerencia uma página de empresa, utilize as análises para entender como os seguidores e não seguidores estão interagindo com seu conteúdo.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SSI (</a:t>
            </a:r>
            <a:r>
              <a:rPr b="1" i="1" lang="pt-BR" sz="2200" u="none" cap="none" strike="noStrike">
                <a:solidFill>
                  <a:schemeClr val="dk1"/>
                </a:solidFill>
                <a:latin typeface="Lato"/>
                <a:ea typeface="Lato"/>
                <a:cs typeface="Lato"/>
                <a:sym typeface="Lato"/>
              </a:rPr>
              <a:t>Social Selling Index</a:t>
            </a:r>
            <a:r>
              <a:rPr b="1" i="0" lang="pt-BR" sz="2200" u="none" cap="none" strike="noStrike">
                <a:solidFill>
                  <a:schemeClr val="dk1"/>
                </a:solidFill>
                <a:latin typeface="Lato"/>
                <a:ea typeface="Lato"/>
                <a:cs typeface="Lato"/>
                <a:sym typeface="Lato"/>
              </a:rPr>
              <a:t>)</a:t>
            </a:r>
            <a:r>
              <a:rPr b="0" i="0" lang="pt-BR" sz="2200" u="none" cap="none" strike="noStrike">
                <a:solidFill>
                  <a:schemeClr val="dk1"/>
                </a:solidFill>
                <a:latin typeface="Lato"/>
                <a:ea typeface="Lato"/>
                <a:cs typeface="Lato"/>
                <a:sym typeface="Lato"/>
              </a:rPr>
              <a:t>: É uma métrica que avalia a eficácia da sua atividade na plataforma em termos de venda social, networking e influência. Ele fornece uma pontuação baseada em quatro pilares principais, que são fundamentais para construir e manter uma presença eficaz no LinkedIn. O SSI é acessível através do LinkedIn </a:t>
            </a:r>
            <a:r>
              <a:rPr b="0" i="1" lang="pt-BR" sz="2200" u="none" cap="none" strike="noStrike">
                <a:solidFill>
                  <a:schemeClr val="dk1"/>
                </a:solidFill>
                <a:latin typeface="Lato"/>
                <a:ea typeface="Lato"/>
                <a:cs typeface="Lato"/>
                <a:sym typeface="Lato"/>
              </a:rPr>
              <a:t>Sales Navigator</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592" name="Google Shape;1592;p160"/>
          <p:cNvSpPr/>
          <p:nvPr/>
        </p:nvSpPr>
        <p:spPr>
          <a:xfrm>
            <a:off x="443962" y="1861457"/>
            <a:ext cx="2734668" cy="44868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593" name="Google Shape;1593;p160"/>
          <p:cNvPicPr preferRelativeResize="0"/>
          <p:nvPr/>
        </p:nvPicPr>
        <p:blipFill rotWithShape="1">
          <a:blip r:embed="rId3">
            <a:alphaModFix/>
          </a:blip>
          <a:srcRect b="0" l="0" r="0" t="0"/>
          <a:stretch/>
        </p:blipFill>
        <p:spPr>
          <a:xfrm>
            <a:off x="547726" y="2841327"/>
            <a:ext cx="2527140" cy="252714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pic>
        <p:nvPicPr>
          <p:cNvPr id="1598" name="Google Shape;1598;p161"/>
          <p:cNvPicPr preferRelativeResize="0"/>
          <p:nvPr/>
        </p:nvPicPr>
        <p:blipFill rotWithShape="1">
          <a:blip r:embed="rId3">
            <a:alphaModFix/>
          </a:blip>
          <a:srcRect b="19188" l="0" r="26543" t="19188"/>
          <a:stretch/>
        </p:blipFill>
        <p:spPr>
          <a:xfrm>
            <a:off x="0" y="0"/>
            <a:ext cx="12192001" cy="6858000"/>
          </a:xfrm>
          <a:prstGeom prst="rect">
            <a:avLst/>
          </a:prstGeom>
          <a:noFill/>
          <a:ln>
            <a:noFill/>
          </a:ln>
        </p:spPr>
      </p:pic>
      <p:pic>
        <p:nvPicPr>
          <p:cNvPr id="1599" name="Google Shape;1599;p161"/>
          <p:cNvPicPr preferRelativeResize="0"/>
          <p:nvPr/>
        </p:nvPicPr>
        <p:blipFill rotWithShape="1">
          <a:blip r:embed="rId4">
            <a:alphaModFix/>
          </a:blip>
          <a:srcRect b="0" l="0" r="0" t="0"/>
          <a:stretch/>
        </p:blipFill>
        <p:spPr>
          <a:xfrm>
            <a:off x="11338934" y="291098"/>
            <a:ext cx="560507" cy="683897"/>
          </a:xfrm>
          <a:prstGeom prst="rect">
            <a:avLst/>
          </a:prstGeom>
          <a:noFill/>
          <a:ln>
            <a:noFill/>
          </a:ln>
        </p:spPr>
      </p:pic>
      <p:sp>
        <p:nvSpPr>
          <p:cNvPr id="1600" name="Google Shape;1600;p161"/>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01" name="Google Shape;1601;p161"/>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02" name="Google Shape;1602;p161"/>
          <p:cNvSpPr/>
          <p:nvPr/>
        </p:nvSpPr>
        <p:spPr>
          <a:xfrm>
            <a:off x="599026" y="2469367"/>
            <a:ext cx="3417802" cy="19192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Busca e Aplicação a Oportunidades de Emprego</a:t>
            </a:r>
            <a:endParaRPr b="0" i="0" sz="3500" u="none" cap="none" strike="noStrike">
              <a:solidFill>
                <a:srgbClr val="000000"/>
              </a:solidFill>
              <a:latin typeface="Arial"/>
              <a:ea typeface="Arial"/>
              <a:cs typeface="Arial"/>
              <a:sym typeface="Arial"/>
            </a:endParaRPr>
          </a:p>
        </p:txBody>
      </p:sp>
      <p:pic>
        <p:nvPicPr>
          <p:cNvPr id="1603" name="Google Shape;1603;p161"/>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163"/>
          <p:cNvSpPr txBox="1"/>
          <p:nvPr>
            <p:ph idx="1" type="body"/>
          </p:nvPr>
        </p:nvSpPr>
        <p:spPr>
          <a:xfrm>
            <a:off x="678609" y="2459415"/>
            <a:ext cx="6756300" cy="237384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200"/>
              </a:spcAft>
              <a:buSzPts val="1800"/>
              <a:buNone/>
            </a:pPr>
            <a:r>
              <a:rPr lang="pt-BR"/>
              <a:t>Buscar uma colocação ou uma recolocação é uma atividade que exige dedicação, tempo e energia, mas, com as orientações e as ferramentas certas, essa busca pode se tornar mais eficiente, efetiva e eficaz.</a:t>
            </a:r>
            <a:endParaRPr/>
          </a:p>
        </p:txBody>
      </p:sp>
      <p:sp>
        <p:nvSpPr>
          <p:cNvPr id="1609" name="Google Shape;1609;p163"/>
          <p:cNvSpPr txBox="1"/>
          <p:nvPr>
            <p:ph type="title"/>
          </p:nvPr>
        </p:nvSpPr>
        <p:spPr>
          <a:xfrm>
            <a:off x="678609" y="1827666"/>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Busca de Trabalho</a:t>
            </a:r>
            <a:endParaRPr/>
          </a:p>
        </p:txBody>
      </p:sp>
      <p:pic>
        <p:nvPicPr>
          <p:cNvPr id="1610" name="Google Shape;1610;p163"/>
          <p:cNvPicPr preferRelativeResize="0"/>
          <p:nvPr/>
        </p:nvPicPr>
        <p:blipFill rotWithShape="1">
          <a:blip r:embed="rId3">
            <a:alphaModFix/>
          </a:blip>
          <a:srcRect b="0" l="0" r="0" t="0"/>
          <a:stretch/>
        </p:blipFill>
        <p:spPr>
          <a:xfrm>
            <a:off x="8784533" y="2000854"/>
            <a:ext cx="2832403" cy="2832403"/>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164"/>
          <p:cNvSpPr txBox="1"/>
          <p:nvPr>
            <p:ph idx="1" type="body"/>
          </p:nvPr>
        </p:nvSpPr>
        <p:spPr>
          <a:xfrm>
            <a:off x="754810" y="1915131"/>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b="1" lang="pt-BR"/>
              <a:t>Pública: </a:t>
            </a:r>
            <a:endParaRPr/>
          </a:p>
          <a:p>
            <a:pPr indent="-342900" lvl="1" marL="800100" rtl="0" algn="l">
              <a:lnSpc>
                <a:spcPct val="100000"/>
              </a:lnSpc>
              <a:spcBef>
                <a:spcPts val="1200"/>
              </a:spcBef>
              <a:spcAft>
                <a:spcPts val="0"/>
              </a:spcAft>
              <a:buSzPts val="1800"/>
              <a:buFont typeface="Noto Sans Symbols"/>
              <a:buChar char="▪"/>
            </a:pPr>
            <a:r>
              <a:rPr lang="pt-BR" sz="2000">
                <a:latin typeface="Lato"/>
                <a:ea typeface="Lato"/>
                <a:cs typeface="Lato"/>
                <a:sym typeface="Lato"/>
              </a:rPr>
              <a:t>Open to work: aplique o filtro Open to Work em sua foto de perfil para sinalizar que está disponível;</a:t>
            </a:r>
            <a:endParaRPr/>
          </a:p>
          <a:p>
            <a:pPr indent="-342900" lvl="1" marL="800100" rtl="0" algn="l">
              <a:lnSpc>
                <a:spcPct val="100000"/>
              </a:lnSpc>
              <a:spcBef>
                <a:spcPts val="1200"/>
              </a:spcBef>
              <a:spcAft>
                <a:spcPts val="0"/>
              </a:spcAft>
              <a:buSzPts val="1800"/>
              <a:buFont typeface="Noto Sans Symbols"/>
              <a:buChar char="▪"/>
            </a:pPr>
            <a:r>
              <a:rPr lang="pt-BR" sz="2000">
                <a:latin typeface="Lato"/>
                <a:ea typeface="Lato"/>
                <a:cs typeface="Lato"/>
                <a:sym typeface="Lato"/>
              </a:rPr>
              <a:t>Post: faça um post comunicando que está disponível;</a:t>
            </a:r>
            <a:endParaRPr/>
          </a:p>
          <a:p>
            <a:pPr indent="-342900" lvl="2" marL="1257300" rtl="0" algn="l">
              <a:lnSpc>
                <a:spcPct val="100000"/>
              </a:lnSpc>
              <a:spcBef>
                <a:spcPts val="1200"/>
              </a:spcBef>
              <a:spcAft>
                <a:spcPts val="0"/>
              </a:spcAft>
              <a:buSzPts val="1800"/>
              <a:buFont typeface="Noto Sans Symbols"/>
              <a:buChar char="▪"/>
            </a:pPr>
            <a:r>
              <a:rPr lang="pt-BR" sz="2000">
                <a:latin typeface="Lato"/>
                <a:ea typeface="Lato"/>
                <a:cs typeface="Lato"/>
                <a:sym typeface="Lato"/>
              </a:rPr>
              <a:t>sem dados pessoais</a:t>
            </a:r>
            <a:endParaRPr/>
          </a:p>
          <a:p>
            <a:pPr indent="-342900" lvl="2" marL="1257300" rtl="0" algn="l">
              <a:lnSpc>
                <a:spcPct val="100000"/>
              </a:lnSpc>
              <a:spcBef>
                <a:spcPts val="1200"/>
              </a:spcBef>
              <a:spcAft>
                <a:spcPts val="0"/>
              </a:spcAft>
              <a:buSzPts val="1800"/>
              <a:buFont typeface="Noto Sans Symbols"/>
              <a:buChar char="▪"/>
            </a:pPr>
            <a:r>
              <a:rPr lang="pt-BR" sz="2000">
                <a:latin typeface="Lato"/>
                <a:ea typeface="Lato"/>
                <a:cs typeface="Lato"/>
                <a:sym typeface="Lato"/>
              </a:rPr>
              <a:t>sem marcar empresas</a:t>
            </a:r>
            <a:endParaRPr/>
          </a:p>
          <a:p>
            <a:pPr indent="-342900" lvl="2" marL="1257300" rtl="0" algn="l">
              <a:lnSpc>
                <a:spcPct val="100000"/>
              </a:lnSpc>
              <a:spcBef>
                <a:spcPts val="1200"/>
              </a:spcBef>
              <a:spcAft>
                <a:spcPts val="0"/>
              </a:spcAft>
              <a:buSzPts val="1800"/>
              <a:buFont typeface="Noto Sans Symbols"/>
              <a:buChar char="▪"/>
            </a:pPr>
            <a:r>
              <a:rPr lang="pt-BR" sz="2000">
                <a:latin typeface="Lato"/>
                <a:ea typeface="Lato"/>
                <a:cs typeface="Lato"/>
                <a:sym typeface="Lato"/>
              </a:rPr>
              <a:t>contando suas habilidades e objetivo</a:t>
            </a:r>
            <a:endParaRPr/>
          </a:p>
          <a:p>
            <a:pPr indent="-342900" lvl="2" marL="1257300" rtl="0" algn="l">
              <a:lnSpc>
                <a:spcPct val="100000"/>
              </a:lnSpc>
              <a:spcBef>
                <a:spcPts val="1200"/>
              </a:spcBef>
              <a:spcAft>
                <a:spcPts val="0"/>
              </a:spcAft>
              <a:buSzPts val="1800"/>
              <a:buFont typeface="Noto Sans Symbols"/>
              <a:buChar char="▪"/>
            </a:pPr>
            <a:r>
              <a:rPr lang="pt-BR" sz="2000">
                <a:latin typeface="Lato"/>
                <a:ea typeface="Lato"/>
                <a:cs typeface="Lato"/>
                <a:sym typeface="Lato"/>
              </a:rPr>
              <a:t>com reforço de colegas nos comentários</a:t>
            </a:r>
            <a:br>
              <a:rPr lang="pt-BR" sz="2000">
                <a:latin typeface="Lato"/>
                <a:ea typeface="Lato"/>
                <a:cs typeface="Lato"/>
                <a:sym typeface="Lato"/>
              </a:rPr>
            </a:br>
            <a:endParaRPr sz="2000">
              <a:latin typeface="Lato"/>
              <a:ea typeface="Lato"/>
              <a:cs typeface="Lato"/>
              <a:sym typeface="Lato"/>
            </a:endParaRPr>
          </a:p>
        </p:txBody>
      </p:sp>
      <p:sp>
        <p:nvSpPr>
          <p:cNvPr id="1616" name="Google Shape;1616;p164"/>
          <p:cNvSpPr txBox="1"/>
          <p:nvPr>
            <p:ph type="title"/>
          </p:nvPr>
        </p:nvSpPr>
        <p:spPr>
          <a:xfrm>
            <a:off x="754810" y="927831"/>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1- Avise sua rede de contatos</a:t>
            </a:r>
            <a:endParaRPr i="1"/>
          </a:p>
        </p:txBody>
      </p:sp>
      <p:pic>
        <p:nvPicPr>
          <p:cNvPr id="1617" name="Google Shape;1617;p164"/>
          <p:cNvPicPr preferRelativeResize="0"/>
          <p:nvPr/>
        </p:nvPicPr>
        <p:blipFill rotWithShape="1">
          <a:blip r:embed="rId3">
            <a:alphaModFix/>
          </a:blip>
          <a:srcRect b="0" l="0" r="0" t="0"/>
          <a:stretch/>
        </p:blipFill>
        <p:spPr>
          <a:xfrm>
            <a:off x="8755378" y="2292777"/>
            <a:ext cx="2761708" cy="276170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1"/>
          <p:cNvSpPr txBox="1"/>
          <p:nvPr>
            <p:ph idx="1" type="body"/>
          </p:nvPr>
        </p:nvSpPr>
        <p:spPr>
          <a:xfrm>
            <a:off x="754810" y="2703074"/>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b="1" lang="pt-BR"/>
              <a:t>Privativa</a:t>
            </a:r>
            <a:r>
              <a:rPr lang="pt-BR"/>
              <a:t>: envie mensagens personalizadas à sua rede, de modo a comunicar seu status, suas habilidades, seus objetivos, e a chamada para a ação. </a:t>
            </a:r>
            <a:endParaRPr/>
          </a:p>
        </p:txBody>
      </p:sp>
      <p:sp>
        <p:nvSpPr>
          <p:cNvPr id="1623" name="Google Shape;1623;p1"/>
          <p:cNvSpPr txBox="1"/>
          <p:nvPr>
            <p:ph type="title"/>
          </p:nvPr>
        </p:nvSpPr>
        <p:spPr>
          <a:xfrm>
            <a:off x="754810" y="927831"/>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1- Avise sua rede de contatos</a:t>
            </a:r>
            <a:endParaRPr i="1"/>
          </a:p>
        </p:txBody>
      </p:sp>
      <p:pic>
        <p:nvPicPr>
          <p:cNvPr id="1624" name="Google Shape;1624;p1"/>
          <p:cNvPicPr preferRelativeResize="0"/>
          <p:nvPr/>
        </p:nvPicPr>
        <p:blipFill rotWithShape="1">
          <a:blip r:embed="rId3">
            <a:alphaModFix/>
          </a:blip>
          <a:srcRect b="0" l="0" r="0" t="0"/>
          <a:stretch/>
        </p:blipFill>
        <p:spPr>
          <a:xfrm>
            <a:off x="8755378" y="2292777"/>
            <a:ext cx="2761708" cy="27617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443960" y="194499"/>
            <a:ext cx="825758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Onde ocorre a Prática do </a:t>
            </a:r>
            <a:r>
              <a:rPr i="1" lang="pt-BR" sz="3300"/>
              <a:t>Networking</a:t>
            </a:r>
            <a:endParaRPr i="1" sz="3300"/>
          </a:p>
        </p:txBody>
      </p:sp>
      <p:sp>
        <p:nvSpPr>
          <p:cNvPr id="221" name="Google Shape;221;p18"/>
          <p:cNvSpPr/>
          <p:nvPr/>
        </p:nvSpPr>
        <p:spPr>
          <a:xfrm>
            <a:off x="0" y="0"/>
            <a:ext cx="190500" cy="696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22" name="Google Shape;222;p18"/>
          <p:cNvSpPr txBox="1"/>
          <p:nvPr/>
        </p:nvSpPr>
        <p:spPr>
          <a:xfrm>
            <a:off x="462699" y="2041728"/>
            <a:ext cx="11145289"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A prática do </a:t>
            </a:r>
            <a:r>
              <a:rPr b="1" i="1" lang="pt-BR" sz="2700" u="none" cap="none" strike="noStrike">
                <a:solidFill>
                  <a:schemeClr val="accent1"/>
                </a:solidFill>
                <a:latin typeface="Lato"/>
                <a:ea typeface="Lato"/>
                <a:cs typeface="Lato"/>
                <a:sym typeface="Lato"/>
              </a:rPr>
              <a:t>networking</a:t>
            </a:r>
            <a:r>
              <a:rPr b="1" i="0" lang="pt-BR" sz="2700" u="none" cap="none" strike="noStrike">
                <a:solidFill>
                  <a:schemeClr val="accent1"/>
                </a:solidFill>
                <a:latin typeface="Lato"/>
                <a:ea typeface="Lato"/>
                <a:cs typeface="Lato"/>
                <a:sym typeface="Lato"/>
              </a:rPr>
              <a:t> pode ocorrer em diversos contextos, como:</a:t>
            </a:r>
            <a:endParaRPr b="0" i="0" sz="1400" u="none" cap="none" strike="noStrike">
              <a:solidFill>
                <a:srgbClr val="000000"/>
              </a:solidFill>
              <a:latin typeface="Arial"/>
              <a:ea typeface="Arial"/>
              <a:cs typeface="Arial"/>
              <a:sym typeface="Arial"/>
            </a:endParaRPr>
          </a:p>
        </p:txBody>
      </p:sp>
      <p:sp>
        <p:nvSpPr>
          <p:cNvPr id="223" name="Google Shape;223;p18"/>
          <p:cNvSpPr txBox="1"/>
          <p:nvPr/>
        </p:nvSpPr>
        <p:spPr>
          <a:xfrm>
            <a:off x="659518" y="5099233"/>
            <a:ext cx="2268616"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Eventos Profissionais</a:t>
            </a:r>
            <a:endParaRPr b="0" i="0" sz="1400" u="none" cap="none" strike="noStrike">
              <a:solidFill>
                <a:srgbClr val="000000"/>
              </a:solidFill>
              <a:latin typeface="Arial"/>
              <a:ea typeface="Arial"/>
              <a:cs typeface="Arial"/>
              <a:sym typeface="Arial"/>
            </a:endParaRPr>
          </a:p>
        </p:txBody>
      </p:sp>
      <p:sp>
        <p:nvSpPr>
          <p:cNvPr id="224" name="Google Shape;224;p18"/>
          <p:cNvSpPr txBox="1"/>
          <p:nvPr/>
        </p:nvSpPr>
        <p:spPr>
          <a:xfrm>
            <a:off x="9398698" y="5162341"/>
            <a:ext cx="226618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Conferências</a:t>
            </a:r>
            <a:endParaRPr b="0" i="0" sz="1400" u="none" cap="none" strike="noStrike">
              <a:solidFill>
                <a:srgbClr val="000000"/>
              </a:solidFill>
              <a:latin typeface="Arial"/>
              <a:ea typeface="Arial"/>
              <a:cs typeface="Arial"/>
              <a:sym typeface="Arial"/>
            </a:endParaRPr>
          </a:p>
        </p:txBody>
      </p:sp>
      <p:sp>
        <p:nvSpPr>
          <p:cNvPr id="225" name="Google Shape;225;p18"/>
          <p:cNvSpPr txBox="1"/>
          <p:nvPr/>
        </p:nvSpPr>
        <p:spPr>
          <a:xfrm>
            <a:off x="3552575" y="5220735"/>
            <a:ext cx="226618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1" lang="pt-BR" sz="2200" u="none" cap="none" strike="noStrike">
                <a:solidFill>
                  <a:schemeClr val="dk1"/>
                </a:solidFill>
                <a:latin typeface="Lato"/>
                <a:ea typeface="Lato"/>
                <a:cs typeface="Lato"/>
                <a:sym typeface="Lato"/>
              </a:rPr>
              <a:t>Workshops</a:t>
            </a:r>
            <a:endParaRPr b="0" i="0" sz="1400" u="none" cap="none" strike="noStrike">
              <a:solidFill>
                <a:srgbClr val="000000"/>
              </a:solidFill>
              <a:latin typeface="Arial"/>
              <a:ea typeface="Arial"/>
              <a:cs typeface="Arial"/>
              <a:sym typeface="Arial"/>
            </a:endParaRPr>
          </a:p>
        </p:txBody>
      </p:sp>
      <p:sp>
        <p:nvSpPr>
          <p:cNvPr id="226" name="Google Shape;226;p18"/>
          <p:cNvSpPr txBox="1"/>
          <p:nvPr/>
        </p:nvSpPr>
        <p:spPr>
          <a:xfrm>
            <a:off x="6377295" y="5099233"/>
            <a:ext cx="2324252"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Plataformas Digitais</a:t>
            </a:r>
            <a:endParaRPr b="0" i="0" sz="1400" u="none" cap="none" strike="noStrike">
              <a:solidFill>
                <a:srgbClr val="000000"/>
              </a:solidFill>
              <a:latin typeface="Arial"/>
              <a:ea typeface="Arial"/>
              <a:cs typeface="Arial"/>
              <a:sym typeface="Arial"/>
            </a:endParaRPr>
          </a:p>
        </p:txBody>
      </p:sp>
      <p:sp>
        <p:nvSpPr>
          <p:cNvPr id="227" name="Google Shape;227;p18"/>
          <p:cNvSpPr/>
          <p:nvPr/>
        </p:nvSpPr>
        <p:spPr>
          <a:xfrm>
            <a:off x="661953" y="2858469"/>
            <a:ext cx="2266181" cy="21472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8" name="Google Shape;228;p18"/>
          <p:cNvSpPr/>
          <p:nvPr/>
        </p:nvSpPr>
        <p:spPr>
          <a:xfrm>
            <a:off x="3552575" y="2858469"/>
            <a:ext cx="2266181" cy="21472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9" name="Google Shape;229;p18"/>
          <p:cNvSpPr/>
          <p:nvPr/>
        </p:nvSpPr>
        <p:spPr>
          <a:xfrm>
            <a:off x="6443197" y="2858469"/>
            <a:ext cx="2266181" cy="21472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0" name="Google Shape;230;p18"/>
          <p:cNvSpPr/>
          <p:nvPr/>
        </p:nvSpPr>
        <p:spPr>
          <a:xfrm>
            <a:off x="9398699" y="2852413"/>
            <a:ext cx="2266181" cy="21472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1" name="Google Shape;231;p18"/>
          <p:cNvPicPr preferRelativeResize="0"/>
          <p:nvPr/>
        </p:nvPicPr>
        <p:blipFill rotWithShape="1">
          <a:blip r:embed="rId3">
            <a:alphaModFix/>
          </a:blip>
          <a:srcRect b="0" l="0" r="0" t="0"/>
          <a:stretch/>
        </p:blipFill>
        <p:spPr>
          <a:xfrm>
            <a:off x="1000245" y="3156968"/>
            <a:ext cx="1538187" cy="1538187"/>
          </a:xfrm>
          <a:prstGeom prst="rect">
            <a:avLst/>
          </a:prstGeom>
          <a:noFill/>
          <a:ln>
            <a:noFill/>
          </a:ln>
        </p:spPr>
      </p:pic>
      <p:pic>
        <p:nvPicPr>
          <p:cNvPr id="232" name="Google Shape;232;p18"/>
          <p:cNvPicPr preferRelativeResize="0"/>
          <p:nvPr/>
        </p:nvPicPr>
        <p:blipFill rotWithShape="1">
          <a:blip r:embed="rId4">
            <a:alphaModFix/>
          </a:blip>
          <a:srcRect b="0" l="0" r="0" t="0"/>
          <a:stretch/>
        </p:blipFill>
        <p:spPr>
          <a:xfrm>
            <a:off x="3931430" y="3106937"/>
            <a:ext cx="1565244" cy="1565244"/>
          </a:xfrm>
          <a:prstGeom prst="rect">
            <a:avLst/>
          </a:prstGeom>
          <a:noFill/>
          <a:ln>
            <a:noFill/>
          </a:ln>
        </p:spPr>
      </p:pic>
      <p:pic>
        <p:nvPicPr>
          <p:cNvPr id="233" name="Google Shape;233;p18"/>
          <p:cNvPicPr preferRelativeResize="0"/>
          <p:nvPr/>
        </p:nvPicPr>
        <p:blipFill rotWithShape="1">
          <a:blip r:embed="rId5">
            <a:alphaModFix/>
          </a:blip>
          <a:srcRect b="0" l="0" r="0" t="0"/>
          <a:stretch/>
        </p:blipFill>
        <p:spPr>
          <a:xfrm>
            <a:off x="6699972" y="3106937"/>
            <a:ext cx="1752630" cy="1752630"/>
          </a:xfrm>
          <a:prstGeom prst="rect">
            <a:avLst/>
          </a:prstGeom>
          <a:noFill/>
          <a:ln>
            <a:noFill/>
          </a:ln>
        </p:spPr>
      </p:pic>
      <p:pic>
        <p:nvPicPr>
          <p:cNvPr id="234" name="Google Shape;234;p18"/>
          <p:cNvPicPr preferRelativeResize="0"/>
          <p:nvPr/>
        </p:nvPicPr>
        <p:blipFill rotWithShape="1">
          <a:blip r:embed="rId6">
            <a:alphaModFix/>
          </a:blip>
          <a:srcRect b="0" l="0" r="0" t="0"/>
          <a:stretch/>
        </p:blipFill>
        <p:spPr>
          <a:xfrm>
            <a:off x="9676414" y="3049473"/>
            <a:ext cx="1758723" cy="175872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8"/>
          <p:cNvSpPr txBox="1"/>
          <p:nvPr>
            <p:ph idx="1" type="body"/>
          </p:nvPr>
        </p:nvSpPr>
        <p:spPr>
          <a:xfrm>
            <a:off x="754810" y="1915131"/>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b="1" lang="pt-BR"/>
              <a:t>LinkedIn </a:t>
            </a:r>
            <a:r>
              <a:rPr b="1" i="1" lang="pt-BR"/>
              <a:t>Jobs</a:t>
            </a:r>
            <a:r>
              <a:rPr b="1" lang="pt-BR"/>
              <a:t>: </a:t>
            </a:r>
            <a:r>
              <a:rPr lang="pt-BR"/>
              <a:t>utilize a aba de vagas para pesquisar por vagas relevantes, utilizando os filtros disponíveis;</a:t>
            </a:r>
            <a:endParaRPr/>
          </a:p>
          <a:p>
            <a:pPr indent="-228600" lvl="0" marL="342900" rtl="0" algn="l">
              <a:lnSpc>
                <a:spcPct val="100000"/>
              </a:lnSpc>
              <a:spcBef>
                <a:spcPts val="1200"/>
              </a:spcBef>
              <a:spcAft>
                <a:spcPts val="0"/>
              </a:spcAft>
              <a:buSzPts val="1800"/>
              <a:buFont typeface="Noto Sans Symbols"/>
              <a:buNone/>
            </a:pPr>
            <a:r>
              <a:t/>
            </a:r>
            <a:endParaRPr b="1"/>
          </a:p>
          <a:p>
            <a:pPr indent="-342900" lvl="0" marL="342900" rtl="0" algn="l">
              <a:lnSpc>
                <a:spcPct val="100000"/>
              </a:lnSpc>
              <a:spcBef>
                <a:spcPts val="1200"/>
              </a:spcBef>
              <a:spcAft>
                <a:spcPts val="0"/>
              </a:spcAft>
              <a:buSzPts val="1800"/>
              <a:buFont typeface="Noto Sans Symbols"/>
              <a:buChar char="▪"/>
            </a:pPr>
            <a:r>
              <a:rPr b="1" lang="pt-BR"/>
              <a:t>Na sua linha do tempo (feed): </a:t>
            </a:r>
            <a:r>
              <a:rPr lang="pt-BR"/>
              <a:t>utiliza palavras-chaves para encontrar vagas fora da aba de vagas;</a:t>
            </a:r>
            <a:endParaRPr/>
          </a:p>
          <a:p>
            <a:pPr indent="0" lvl="0" marL="0" rtl="0" algn="l">
              <a:lnSpc>
                <a:spcPct val="100000"/>
              </a:lnSpc>
              <a:spcBef>
                <a:spcPts val="1200"/>
              </a:spcBef>
              <a:spcAft>
                <a:spcPts val="0"/>
              </a:spcAft>
              <a:buSzPts val="1800"/>
              <a:buNone/>
            </a:pPr>
            <a:br>
              <a:rPr lang="pt-BR" sz="2000">
                <a:latin typeface="Lato"/>
                <a:ea typeface="Lato"/>
                <a:cs typeface="Lato"/>
                <a:sym typeface="Lato"/>
              </a:rPr>
            </a:br>
            <a:endParaRPr sz="2000">
              <a:latin typeface="Lato"/>
              <a:ea typeface="Lato"/>
              <a:cs typeface="Lato"/>
              <a:sym typeface="Lato"/>
            </a:endParaRPr>
          </a:p>
        </p:txBody>
      </p:sp>
      <p:sp>
        <p:nvSpPr>
          <p:cNvPr id="1630" name="Google Shape;1630;p8"/>
          <p:cNvSpPr txBox="1"/>
          <p:nvPr>
            <p:ph type="title"/>
          </p:nvPr>
        </p:nvSpPr>
        <p:spPr>
          <a:xfrm>
            <a:off x="754810" y="927831"/>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2- Pesquise e avalie vagas</a:t>
            </a:r>
            <a:endParaRPr i="1"/>
          </a:p>
        </p:txBody>
      </p:sp>
      <p:pic>
        <p:nvPicPr>
          <p:cNvPr id="1631" name="Google Shape;1631;p8"/>
          <p:cNvPicPr preferRelativeResize="0"/>
          <p:nvPr/>
        </p:nvPicPr>
        <p:blipFill rotWithShape="1">
          <a:blip r:embed="rId3">
            <a:alphaModFix/>
          </a:blip>
          <a:srcRect b="0" l="0" r="0" t="0"/>
          <a:stretch/>
        </p:blipFill>
        <p:spPr>
          <a:xfrm>
            <a:off x="8320579" y="1588317"/>
            <a:ext cx="3765836" cy="3765836"/>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g3047b1307c5_0_14"/>
          <p:cNvSpPr txBox="1"/>
          <p:nvPr>
            <p:ph type="title"/>
          </p:nvPr>
        </p:nvSpPr>
        <p:spPr>
          <a:xfrm>
            <a:off x="443960" y="194499"/>
            <a:ext cx="77118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2 – Pesquise e avalie vagas</a:t>
            </a:r>
            <a:endParaRPr i="1" sz="3300"/>
          </a:p>
        </p:txBody>
      </p:sp>
      <p:sp>
        <p:nvSpPr>
          <p:cNvPr id="1637" name="Google Shape;1637;g3047b1307c5_0_14"/>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8" name="Google Shape;1638;g3047b1307c5_0_14"/>
          <p:cNvSpPr txBox="1"/>
          <p:nvPr/>
        </p:nvSpPr>
        <p:spPr>
          <a:xfrm>
            <a:off x="443960" y="1561577"/>
            <a:ext cx="6098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dk2"/>
              </a:solidFill>
              <a:latin typeface="Lato"/>
              <a:ea typeface="Lato"/>
              <a:cs typeface="Lato"/>
              <a:sym typeface="Lato"/>
            </a:endParaRPr>
          </a:p>
        </p:txBody>
      </p:sp>
      <p:sp>
        <p:nvSpPr>
          <p:cNvPr id="1639" name="Google Shape;1639;g3047b1307c5_0_14"/>
          <p:cNvSpPr txBox="1"/>
          <p:nvPr/>
        </p:nvSpPr>
        <p:spPr>
          <a:xfrm>
            <a:off x="3455064" y="1743522"/>
            <a:ext cx="81981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Faça uma planilha para acompanhar as candidaturas: </a:t>
            </a:r>
            <a:r>
              <a:rPr b="0" i="0" lang="pt-BR" sz="2000" u="none" cap="none" strike="noStrike">
                <a:solidFill>
                  <a:schemeClr val="dk1"/>
                </a:solidFill>
                <a:latin typeface="Lato"/>
                <a:ea typeface="Lato"/>
                <a:cs typeface="Lato"/>
                <a:sym typeface="Lato"/>
              </a:rPr>
              <a:t>Crie uma planilha para registrar as vagas às quais você se candidatou, incluindo informações como a data da candidatura, o nome da empresa, o cargo, o status da candidatura e qualquer feedback recebido. Isso ajudará a manter a organização e a acompanhar seu progresso.</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Leia a descrição da vaga atentamente: </a:t>
            </a:r>
            <a:r>
              <a:rPr b="0" i="0" lang="pt-BR" sz="2000" u="none" cap="none" strike="noStrike">
                <a:solidFill>
                  <a:schemeClr val="dk1"/>
                </a:solidFill>
                <a:latin typeface="Lato"/>
                <a:ea typeface="Lato"/>
                <a:cs typeface="Lato"/>
                <a:sym typeface="Lato"/>
              </a:rPr>
              <a:t>Antes de se candidatar, leia cuidadosamente a descrição da vaga. Certifique-se de entender os requisitos e as responsabilidades, e destaque suas experiências e habilidades que se alinham com o que a empresa está procurando.</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Pesquise sobre o Processo Seletivo da empresa: </a:t>
            </a:r>
            <a:r>
              <a:rPr b="0" i="0" lang="pt-BR" sz="2000" u="none" cap="none" strike="noStrike">
                <a:solidFill>
                  <a:schemeClr val="dk1"/>
                </a:solidFill>
                <a:latin typeface="Lato"/>
                <a:ea typeface="Lato"/>
                <a:cs typeface="Lato"/>
                <a:sym typeface="Lato"/>
              </a:rPr>
              <a:t>Informe-se sobre como é o processo seletivo da empresa, incluindo etapas, entrevistas e testes. Isso permitirá que você se prepare adequadamente e entenda melhor o que a empresa valoriza em seus candidatos.</a:t>
            </a:r>
            <a:endParaRPr b="0" i="0" sz="2000" u="none" cap="none" strike="noStrike">
              <a:solidFill>
                <a:schemeClr val="dk1"/>
              </a:solidFill>
              <a:latin typeface="Lato"/>
              <a:ea typeface="Lato"/>
              <a:cs typeface="Lato"/>
              <a:sym typeface="Lato"/>
            </a:endParaRPr>
          </a:p>
        </p:txBody>
      </p:sp>
      <p:sp>
        <p:nvSpPr>
          <p:cNvPr id="1640" name="Google Shape;1640;g3047b1307c5_0_14"/>
          <p:cNvSpPr/>
          <p:nvPr/>
        </p:nvSpPr>
        <p:spPr>
          <a:xfrm>
            <a:off x="538817" y="2258786"/>
            <a:ext cx="2699700" cy="3679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41" name="Google Shape;1641;g3047b1307c5_0_14"/>
          <p:cNvPicPr preferRelativeResize="0"/>
          <p:nvPr/>
        </p:nvPicPr>
        <p:blipFill rotWithShape="1">
          <a:blip r:embed="rId3">
            <a:alphaModFix/>
          </a:blip>
          <a:srcRect b="0" l="0" r="0" t="0"/>
          <a:stretch/>
        </p:blipFill>
        <p:spPr>
          <a:xfrm>
            <a:off x="733202" y="2943049"/>
            <a:ext cx="2310950" cy="23109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67"/>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7" name="Google Shape;1647;p167"/>
          <p:cNvSpPr txBox="1"/>
          <p:nvPr/>
        </p:nvSpPr>
        <p:spPr>
          <a:xfrm>
            <a:off x="443960" y="1644932"/>
            <a:ext cx="8079554"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dk2"/>
              </a:solidFill>
              <a:latin typeface="Lato"/>
              <a:ea typeface="Lato"/>
              <a:cs typeface="Lato"/>
              <a:sym typeface="Lato"/>
            </a:endParaRPr>
          </a:p>
        </p:txBody>
      </p:sp>
      <p:sp>
        <p:nvSpPr>
          <p:cNvPr id="1648" name="Google Shape;1648;p167"/>
          <p:cNvSpPr txBox="1"/>
          <p:nvPr/>
        </p:nvSpPr>
        <p:spPr>
          <a:xfrm>
            <a:off x="3892350" y="1898150"/>
            <a:ext cx="7898100" cy="39303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4000"/>
              </a:spcBef>
              <a:spcAft>
                <a:spcPts val="0"/>
              </a:spcAft>
              <a:buClr>
                <a:srgbClr val="000000"/>
              </a:buClr>
              <a:buSzPts val="1800"/>
              <a:buFont typeface="Noto Sans Symbols"/>
              <a:buChar char="▪"/>
            </a:pPr>
            <a:r>
              <a:rPr b="1" i="0" lang="pt-BR" sz="1800" u="none" cap="none" strike="noStrike">
                <a:solidFill>
                  <a:schemeClr val="dk1"/>
                </a:solidFill>
                <a:latin typeface="Lato"/>
                <a:ea typeface="Lato"/>
                <a:cs typeface="Lato"/>
                <a:sym typeface="Lato"/>
              </a:rPr>
              <a:t>Glassdoor: </a:t>
            </a:r>
            <a:r>
              <a:rPr b="0" i="0" lang="pt-BR" sz="1800" u="none" cap="none" strike="noStrike">
                <a:solidFill>
                  <a:schemeClr val="dk1"/>
                </a:solidFill>
                <a:latin typeface="Lato"/>
                <a:ea typeface="Lato"/>
                <a:cs typeface="Lato"/>
                <a:sym typeface="Lato"/>
              </a:rPr>
              <a:t>No Glassdoor, você pode pesquisar avaliações de funcionários atuais e ex-funcionários sobre a empresa. Eles fornecem feedback sobre a cultura organizacional, salários, benefícios, liderança, e ambiente de trabalho. Além disso, é possível conferir a nota geral da empresa em uma escala de 1 a 5 estrelas, destacando prós e contras, transparência salarial e vagas disponíveis.</a:t>
            </a:r>
            <a:endParaRPr b="0" i="0" sz="1800" u="none" cap="none" strike="noStrike">
              <a:solidFill>
                <a:schemeClr val="dk1"/>
              </a:solidFill>
              <a:latin typeface="Lato"/>
              <a:ea typeface="Lato"/>
              <a:cs typeface="Lato"/>
              <a:sym typeface="Lato"/>
            </a:endParaRPr>
          </a:p>
          <a:p>
            <a:pPr indent="-342900" lvl="0" marL="457200" marR="0" rtl="0" algn="l">
              <a:lnSpc>
                <a:spcPct val="100000"/>
              </a:lnSpc>
              <a:spcBef>
                <a:spcPts val="4000"/>
              </a:spcBef>
              <a:spcAft>
                <a:spcPts val="0"/>
              </a:spcAft>
              <a:buClr>
                <a:srgbClr val="000000"/>
              </a:buClr>
              <a:buSzPts val="1800"/>
              <a:buFont typeface="Noto Sans Symbols"/>
              <a:buChar char="▪"/>
            </a:pPr>
            <a:r>
              <a:rPr b="1" i="0" lang="pt-BR" sz="1800" u="none" cap="none" strike="noStrike">
                <a:solidFill>
                  <a:schemeClr val="dk1"/>
                </a:solidFill>
                <a:latin typeface="Lato"/>
                <a:ea typeface="Lato"/>
                <a:cs typeface="Lato"/>
                <a:sym typeface="Lato"/>
              </a:rPr>
              <a:t>GPTW (Great Place to Work): </a:t>
            </a:r>
            <a:r>
              <a:rPr b="0" i="0" lang="pt-BR" sz="1800" u="none" cap="none" strike="noStrike">
                <a:solidFill>
                  <a:schemeClr val="dk1"/>
                </a:solidFill>
                <a:latin typeface="Lato"/>
                <a:ea typeface="Lato"/>
                <a:cs typeface="Lato"/>
                <a:sym typeface="Lato"/>
              </a:rPr>
              <a:t>O selo GPTW certifica empresas com base em pesquisas internas de satisfação dos funcionários, focando em confiança, práticas de gestão, bem-estar e desenvolvimento dos colaboradores. Para saber se uma empresa é certificada como Great Place to Work, acesse o site oficial e verifique se a empresa está listada, indicando que ela oferece um ambiente de trabalho considerado positivo.</a:t>
            </a:r>
            <a:endParaRPr b="0" i="0" sz="1800" u="none" cap="none" strike="noStrike">
              <a:solidFill>
                <a:schemeClr val="dk1"/>
              </a:solidFill>
              <a:latin typeface="Lato"/>
              <a:ea typeface="Lato"/>
              <a:cs typeface="Lato"/>
              <a:sym typeface="Lato"/>
            </a:endParaRPr>
          </a:p>
        </p:txBody>
      </p:sp>
      <p:sp>
        <p:nvSpPr>
          <p:cNvPr id="1649" name="Google Shape;1649;p167"/>
          <p:cNvSpPr/>
          <p:nvPr/>
        </p:nvSpPr>
        <p:spPr>
          <a:xfrm>
            <a:off x="628943" y="1898145"/>
            <a:ext cx="3052800" cy="3795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50" name="Google Shape;1650;p167"/>
          <p:cNvPicPr preferRelativeResize="0"/>
          <p:nvPr/>
        </p:nvPicPr>
        <p:blipFill rotWithShape="1">
          <a:blip r:embed="rId3">
            <a:alphaModFix/>
          </a:blip>
          <a:srcRect b="0" l="0" r="0" t="0"/>
          <a:stretch/>
        </p:blipFill>
        <p:spPr>
          <a:xfrm>
            <a:off x="985771" y="2528667"/>
            <a:ext cx="2339229" cy="2339229"/>
          </a:xfrm>
          <a:prstGeom prst="rect">
            <a:avLst/>
          </a:prstGeom>
          <a:noFill/>
          <a:ln>
            <a:noFill/>
          </a:ln>
        </p:spPr>
      </p:pic>
      <p:sp>
        <p:nvSpPr>
          <p:cNvPr id="1651" name="Google Shape;1651;p167"/>
          <p:cNvSpPr txBox="1"/>
          <p:nvPr>
            <p:ph type="title"/>
          </p:nvPr>
        </p:nvSpPr>
        <p:spPr>
          <a:xfrm>
            <a:off x="443960" y="194499"/>
            <a:ext cx="77118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2 – Pesquise e avalie vagas</a:t>
            </a:r>
            <a:endParaRPr i="1" sz="3300"/>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165"/>
          <p:cNvSpPr txBox="1"/>
          <p:nvPr>
            <p:ph type="title"/>
          </p:nvPr>
        </p:nvSpPr>
        <p:spPr>
          <a:xfrm>
            <a:off x="443960" y="194499"/>
            <a:ext cx="90696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Font typeface="Arial"/>
              <a:buNone/>
            </a:pPr>
            <a:r>
              <a:rPr lang="pt-BR" sz="3300"/>
              <a:t>3 – Identifique e aborde tomadores de decisão</a:t>
            </a:r>
            <a:endParaRPr i="1" sz="3300"/>
          </a:p>
        </p:txBody>
      </p:sp>
      <p:sp>
        <p:nvSpPr>
          <p:cNvPr id="1657" name="Google Shape;1657;p165"/>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58" name="Google Shape;1658;p165"/>
          <p:cNvSpPr txBox="1"/>
          <p:nvPr/>
        </p:nvSpPr>
        <p:spPr>
          <a:xfrm>
            <a:off x="443960" y="1561577"/>
            <a:ext cx="609845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dk2"/>
              </a:solidFill>
              <a:latin typeface="Lato"/>
              <a:ea typeface="Lato"/>
              <a:cs typeface="Lato"/>
              <a:sym typeface="Lato"/>
            </a:endParaRPr>
          </a:p>
        </p:txBody>
      </p:sp>
      <p:sp>
        <p:nvSpPr>
          <p:cNvPr id="1659" name="Google Shape;1659;p165"/>
          <p:cNvSpPr txBox="1"/>
          <p:nvPr/>
        </p:nvSpPr>
        <p:spPr>
          <a:xfrm>
            <a:off x="3455064" y="2175572"/>
            <a:ext cx="8198100" cy="409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Mapeamento de Stakeholders Internos: </a:t>
            </a:r>
            <a:r>
              <a:rPr b="0" i="0" lang="pt-BR" sz="2000" u="none" cap="none" strike="noStrike">
                <a:solidFill>
                  <a:schemeClr val="dk1"/>
                </a:solidFill>
                <a:latin typeface="Lato"/>
                <a:ea typeface="Lato"/>
                <a:cs typeface="Lato"/>
                <a:sym typeface="Lato"/>
              </a:rPr>
              <a:t>Antes de aplicar para uma vaga, identifique os líderes e tomadores de decisão da empresa. Use LinkedIn para encontrar quem seriam seus gestores ou colaboradores diretos, entenda suas trajetórias e desafios. Envie uma mensagem personalizada para iniciar uma conversa focada no valor que você pode agregar ao time deles.</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Shadowing Digital: </a:t>
            </a:r>
            <a:r>
              <a:rPr b="0" i="0" lang="pt-BR" sz="2000" u="none" cap="none" strike="noStrike">
                <a:solidFill>
                  <a:schemeClr val="dk1"/>
                </a:solidFill>
                <a:latin typeface="Lato"/>
                <a:ea typeface="Lato"/>
                <a:cs typeface="Lato"/>
                <a:sym typeface="Lato"/>
              </a:rPr>
              <a:t>Siga as atividades online da empresa e seus líderes (posts, webinars, entrevistas). Isso oferece insights sobre seus desafios atuais, estratégias de mercado e tendências. Use esse conhecimento para adaptar sua abordagem na candidatura e entrevista, mostrando um entendimento profundo da cultura e necessidades da empresa.</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660" name="Google Shape;1660;p165"/>
          <p:cNvSpPr/>
          <p:nvPr/>
        </p:nvSpPr>
        <p:spPr>
          <a:xfrm>
            <a:off x="538817" y="2258786"/>
            <a:ext cx="2699700" cy="3679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61" name="Google Shape;1661;p165"/>
          <p:cNvPicPr preferRelativeResize="0"/>
          <p:nvPr/>
        </p:nvPicPr>
        <p:blipFill rotWithShape="1">
          <a:blip r:embed="rId3">
            <a:alphaModFix/>
          </a:blip>
          <a:srcRect b="0" l="0" r="0" t="0"/>
          <a:stretch/>
        </p:blipFill>
        <p:spPr>
          <a:xfrm>
            <a:off x="778302" y="3009351"/>
            <a:ext cx="2220686" cy="222068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175"/>
          <p:cNvSpPr txBox="1"/>
          <p:nvPr>
            <p:ph idx="1" type="body"/>
          </p:nvPr>
        </p:nvSpPr>
        <p:spPr>
          <a:xfrm>
            <a:off x="754809" y="1817158"/>
            <a:ext cx="6756300"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dk2"/>
                </a:solidFill>
              </a:rPr>
              <a:t>Para abordar recrutadores e </a:t>
            </a:r>
            <a:endParaRPr/>
          </a:p>
          <a:p>
            <a:pPr indent="0" lvl="0" marL="0" rtl="0" algn="l">
              <a:lnSpc>
                <a:spcPct val="100000"/>
              </a:lnSpc>
              <a:spcBef>
                <a:spcPts val="200"/>
              </a:spcBef>
              <a:spcAft>
                <a:spcPts val="0"/>
              </a:spcAft>
              <a:buSzPts val="1800"/>
              <a:buNone/>
            </a:pPr>
            <a:r>
              <a:rPr b="1" lang="pt-BR" sz="2500">
                <a:solidFill>
                  <a:schemeClr val="dk2"/>
                </a:solidFill>
              </a:rPr>
              <a:t>empregadores de forma eficaz, você deve:</a:t>
            </a:r>
            <a:endParaRPr/>
          </a:p>
          <a:p>
            <a:pPr indent="-342900" lvl="0" marL="342900" rtl="0" algn="l">
              <a:lnSpc>
                <a:spcPct val="100000"/>
              </a:lnSpc>
              <a:spcBef>
                <a:spcPts val="1400"/>
              </a:spcBef>
              <a:spcAft>
                <a:spcPts val="0"/>
              </a:spcAft>
              <a:buSzPts val="1800"/>
              <a:buFont typeface="Noto Sans Symbols"/>
              <a:buChar char="▪"/>
            </a:pPr>
            <a:r>
              <a:rPr b="1" lang="pt-BR"/>
              <a:t>Personalizar sua abordagem</a:t>
            </a:r>
            <a:endParaRPr/>
          </a:p>
          <a:p>
            <a:pPr indent="-369887" lvl="0" marL="900112" rtl="0" algn="l">
              <a:lnSpc>
                <a:spcPct val="100000"/>
              </a:lnSpc>
              <a:spcBef>
                <a:spcPts val="1400"/>
              </a:spcBef>
              <a:spcAft>
                <a:spcPts val="0"/>
              </a:spcAft>
              <a:buSzPts val="1800"/>
              <a:buFont typeface="Noto Sans Symbols"/>
              <a:buChar char="▪"/>
            </a:pPr>
            <a:r>
              <a:rPr lang="pt-BR"/>
              <a:t>Pesquise pelo recrutador ou empregador;</a:t>
            </a:r>
            <a:endParaRPr/>
          </a:p>
          <a:p>
            <a:pPr indent="-369887" lvl="0" marL="900112" rtl="0" algn="l">
              <a:lnSpc>
                <a:spcPct val="100000"/>
              </a:lnSpc>
              <a:spcBef>
                <a:spcPts val="1400"/>
              </a:spcBef>
              <a:spcAft>
                <a:spcPts val="0"/>
              </a:spcAft>
              <a:buSzPts val="1800"/>
              <a:buFont typeface="Noto Sans Symbols"/>
              <a:buChar char="▪"/>
            </a:pPr>
            <a:r>
              <a:rPr lang="pt-BR"/>
              <a:t>Personalize sua mensagem.</a:t>
            </a:r>
            <a:endParaRPr/>
          </a:p>
          <a:p>
            <a:pPr indent="-342900" lvl="0" marL="342900" rtl="0" algn="l">
              <a:lnSpc>
                <a:spcPct val="100000"/>
              </a:lnSpc>
              <a:spcBef>
                <a:spcPts val="1400"/>
              </a:spcBef>
              <a:spcAft>
                <a:spcPts val="0"/>
              </a:spcAft>
              <a:buSzPts val="1800"/>
              <a:buFont typeface="Noto Sans Symbols"/>
              <a:buChar char="▪"/>
            </a:pPr>
            <a:r>
              <a:rPr b="1" lang="pt-BR"/>
              <a:t>Use um assunto claro e atraente</a:t>
            </a:r>
            <a:endParaRPr/>
          </a:p>
          <a:p>
            <a:pPr indent="-368300" lvl="0" marL="722312" rtl="0" algn="l">
              <a:lnSpc>
                <a:spcPct val="100000"/>
              </a:lnSpc>
              <a:spcBef>
                <a:spcPts val="1400"/>
              </a:spcBef>
              <a:spcAft>
                <a:spcPts val="200"/>
              </a:spcAft>
              <a:buSzPts val="1800"/>
              <a:buFont typeface="Noto Sans Symbols"/>
              <a:buChar char="▪"/>
            </a:pPr>
            <a:r>
              <a:rPr lang="pt-BR"/>
              <a:t>Se estiver enviando um e-mail, use um assunto claro e direto que explique o propósito da sua mensagem, como “Candidato para a Vaga de [Nome do Cargo] – [Seu Nome]”.</a:t>
            </a:r>
            <a:br>
              <a:rPr lang="pt-BR"/>
            </a:br>
            <a:endParaRPr/>
          </a:p>
        </p:txBody>
      </p:sp>
      <p:sp>
        <p:nvSpPr>
          <p:cNvPr id="1667" name="Google Shape;1667;p175"/>
          <p:cNvSpPr txBox="1"/>
          <p:nvPr>
            <p:ph type="title"/>
          </p:nvPr>
        </p:nvSpPr>
        <p:spPr>
          <a:xfrm>
            <a:off x="754809" y="739095"/>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Abordar Recrutadores e Empregadores</a:t>
            </a:r>
            <a:endParaRPr i="1"/>
          </a:p>
        </p:txBody>
      </p:sp>
      <p:pic>
        <p:nvPicPr>
          <p:cNvPr id="1668" name="Google Shape;1668;p175"/>
          <p:cNvPicPr preferRelativeResize="0"/>
          <p:nvPr/>
        </p:nvPicPr>
        <p:blipFill rotWithShape="1">
          <a:blip r:embed="rId3">
            <a:alphaModFix/>
          </a:blip>
          <a:srcRect b="0" l="0" r="0" t="0"/>
          <a:stretch/>
        </p:blipFill>
        <p:spPr>
          <a:xfrm>
            <a:off x="8855608" y="2351314"/>
            <a:ext cx="2591727" cy="259172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76"/>
          <p:cNvSpPr txBox="1"/>
          <p:nvPr>
            <p:ph idx="1" type="body"/>
          </p:nvPr>
        </p:nvSpPr>
        <p:spPr>
          <a:xfrm>
            <a:off x="754809" y="2165501"/>
            <a:ext cx="6756300" cy="364747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b="1" lang="pt-BR"/>
              <a:t>Seja breve e claro</a:t>
            </a:r>
            <a:endParaRPr/>
          </a:p>
          <a:p>
            <a:pPr indent="-369888" lvl="0" marL="900113" rtl="0" algn="l">
              <a:lnSpc>
                <a:spcPct val="100000"/>
              </a:lnSpc>
              <a:spcBef>
                <a:spcPts val="1400"/>
              </a:spcBef>
              <a:spcAft>
                <a:spcPts val="0"/>
              </a:spcAft>
              <a:buSzPts val="1800"/>
              <a:buFont typeface="Noto Sans Symbols"/>
              <a:buChar char="▪"/>
            </a:pPr>
            <a:r>
              <a:rPr lang="pt-BR"/>
              <a:t>Mensagem concisa;</a:t>
            </a:r>
            <a:endParaRPr/>
          </a:p>
          <a:p>
            <a:pPr indent="-369888" lvl="0" marL="900113" rtl="0" algn="l">
              <a:lnSpc>
                <a:spcPct val="100000"/>
              </a:lnSpc>
              <a:spcBef>
                <a:spcPts val="1400"/>
              </a:spcBef>
              <a:spcAft>
                <a:spcPts val="0"/>
              </a:spcAft>
              <a:buSzPts val="1800"/>
              <a:buFont typeface="Noto Sans Symbols"/>
              <a:buChar char="▪"/>
            </a:pPr>
            <a:r>
              <a:rPr lang="pt-BR"/>
              <a:t>Objetivo claro.</a:t>
            </a:r>
            <a:endParaRPr/>
          </a:p>
          <a:p>
            <a:pPr indent="-342900" lvl="0" marL="342900" rtl="0" algn="l">
              <a:lnSpc>
                <a:spcPct val="100000"/>
              </a:lnSpc>
              <a:spcBef>
                <a:spcPts val="1400"/>
              </a:spcBef>
              <a:spcAft>
                <a:spcPts val="0"/>
              </a:spcAft>
              <a:buSzPts val="1800"/>
              <a:buFont typeface="Noto Sans Symbols"/>
              <a:buChar char="▪"/>
            </a:pPr>
            <a:r>
              <a:rPr b="1" lang="pt-BR"/>
              <a:t>Mostre seu valor</a:t>
            </a:r>
            <a:endParaRPr/>
          </a:p>
          <a:p>
            <a:pPr indent="-368300" lvl="0" marL="722313" rtl="0" algn="l">
              <a:lnSpc>
                <a:spcPct val="100000"/>
              </a:lnSpc>
              <a:spcBef>
                <a:spcPts val="1400"/>
              </a:spcBef>
              <a:spcAft>
                <a:spcPts val="0"/>
              </a:spcAft>
              <a:buSzPts val="1800"/>
              <a:buFont typeface="Noto Sans Symbols"/>
              <a:buChar char="▪"/>
            </a:pPr>
            <a:r>
              <a:rPr lang="pt-BR"/>
              <a:t>Destaque suas habilidades;</a:t>
            </a:r>
            <a:endParaRPr/>
          </a:p>
          <a:p>
            <a:pPr indent="-368300" lvl="0" marL="722313" rtl="0" algn="l">
              <a:lnSpc>
                <a:spcPct val="100000"/>
              </a:lnSpc>
              <a:spcBef>
                <a:spcPts val="1400"/>
              </a:spcBef>
              <a:spcAft>
                <a:spcPts val="200"/>
              </a:spcAft>
              <a:buSzPts val="1800"/>
              <a:buFont typeface="Noto Sans Symbols"/>
              <a:buChar char="▪"/>
            </a:pPr>
            <a:r>
              <a:rPr lang="pt-BR"/>
              <a:t>Explique como suas habilidades e experiências podem beneficiar a empresa.</a:t>
            </a:r>
            <a:br>
              <a:rPr lang="pt-BR"/>
            </a:br>
            <a:endParaRPr/>
          </a:p>
        </p:txBody>
      </p:sp>
      <p:sp>
        <p:nvSpPr>
          <p:cNvPr id="1674" name="Google Shape;1674;p176"/>
          <p:cNvSpPr txBox="1"/>
          <p:nvPr>
            <p:ph type="title"/>
          </p:nvPr>
        </p:nvSpPr>
        <p:spPr>
          <a:xfrm>
            <a:off x="754809" y="1178201"/>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para Abordar </a:t>
            </a:r>
            <a:br>
              <a:rPr lang="pt-BR"/>
            </a:br>
            <a:r>
              <a:rPr lang="pt-BR"/>
              <a:t>Recrutadores e Empregadores</a:t>
            </a:r>
            <a:endParaRPr i="1"/>
          </a:p>
        </p:txBody>
      </p:sp>
      <p:pic>
        <p:nvPicPr>
          <p:cNvPr id="1675" name="Google Shape;1675;p176"/>
          <p:cNvPicPr preferRelativeResize="0"/>
          <p:nvPr/>
        </p:nvPicPr>
        <p:blipFill rotWithShape="1">
          <a:blip r:embed="rId3">
            <a:alphaModFix/>
          </a:blip>
          <a:srcRect b="0" l="0" r="0" t="0"/>
          <a:stretch/>
        </p:blipFill>
        <p:spPr>
          <a:xfrm>
            <a:off x="8724980" y="1959427"/>
            <a:ext cx="2993571" cy="299357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177"/>
          <p:cNvSpPr txBox="1"/>
          <p:nvPr>
            <p:ph idx="1" type="body"/>
          </p:nvPr>
        </p:nvSpPr>
        <p:spPr>
          <a:xfrm>
            <a:off x="754809" y="1704624"/>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b="1" lang="pt-BR"/>
              <a:t>Solicite uma ação específica</a:t>
            </a:r>
            <a:endParaRPr/>
          </a:p>
          <a:p>
            <a:pPr indent="-369888" lvl="0" marL="900113" rtl="0" algn="l">
              <a:lnSpc>
                <a:spcPct val="100000"/>
              </a:lnSpc>
              <a:spcBef>
                <a:spcPts val="1400"/>
              </a:spcBef>
              <a:spcAft>
                <a:spcPts val="0"/>
              </a:spcAft>
              <a:buSzPts val="1800"/>
              <a:buFont typeface="Noto Sans Symbols"/>
              <a:buChar char="▪"/>
            </a:pPr>
            <a:r>
              <a:rPr i="1" lang="pt-BR"/>
              <a:t>Call-to-Action</a:t>
            </a:r>
            <a:r>
              <a:rPr lang="pt-BR"/>
              <a:t>: Inclua uma solicitação clara sobre o que você gostaria que acontecesse a seguir. Pode ser uma reunião, uma entrevista ou uma resposta com mais informações.</a:t>
            </a:r>
            <a:endParaRPr/>
          </a:p>
          <a:p>
            <a:pPr indent="-342900" lvl="0" marL="342900" rtl="0" algn="l">
              <a:lnSpc>
                <a:spcPct val="100000"/>
              </a:lnSpc>
              <a:spcBef>
                <a:spcPts val="1400"/>
              </a:spcBef>
              <a:spcAft>
                <a:spcPts val="0"/>
              </a:spcAft>
              <a:buSzPts val="1800"/>
              <a:buFont typeface="Noto Sans Symbols"/>
              <a:buChar char="▪"/>
            </a:pPr>
            <a:r>
              <a:rPr b="1" lang="pt-BR"/>
              <a:t>Seja profissional</a:t>
            </a:r>
            <a:endParaRPr/>
          </a:p>
          <a:p>
            <a:pPr indent="-369888" lvl="0" marL="900113" rtl="0" algn="just">
              <a:lnSpc>
                <a:spcPct val="100000"/>
              </a:lnSpc>
              <a:spcBef>
                <a:spcPts val="1400"/>
              </a:spcBef>
              <a:spcAft>
                <a:spcPts val="0"/>
              </a:spcAft>
              <a:buSzPts val="1800"/>
              <a:buFont typeface="Noto Sans Symbols"/>
              <a:buChar char="▪"/>
            </a:pPr>
            <a:r>
              <a:rPr lang="pt-BR"/>
              <a:t>Mantenha um tom profissional e respeitoso em todas as comunicações.</a:t>
            </a:r>
            <a:endParaRPr/>
          </a:p>
          <a:p>
            <a:pPr indent="-369888" lvl="0" marL="900113" rtl="0" algn="just">
              <a:lnSpc>
                <a:spcPct val="100000"/>
              </a:lnSpc>
              <a:spcBef>
                <a:spcPts val="2400"/>
              </a:spcBef>
              <a:spcAft>
                <a:spcPts val="0"/>
              </a:spcAft>
              <a:buSzPts val="1800"/>
              <a:buFont typeface="Noto Sans Symbols"/>
              <a:buChar char="▪"/>
            </a:pPr>
            <a:r>
              <a:rPr lang="pt-BR"/>
              <a:t>Revise suas mensagens para garantir que não haja erros gramaticais ou ortográficos.</a:t>
            </a:r>
            <a:endParaRPr/>
          </a:p>
          <a:p>
            <a:pPr indent="0" lvl="0" marL="228600" rtl="0" algn="just">
              <a:lnSpc>
                <a:spcPct val="100000"/>
              </a:lnSpc>
              <a:spcBef>
                <a:spcPts val="1200"/>
              </a:spcBef>
              <a:spcAft>
                <a:spcPts val="0"/>
              </a:spcAft>
              <a:buSzPts val="1800"/>
              <a:buNone/>
            </a:pPr>
            <a:br>
              <a:rPr lang="pt-BR"/>
            </a:br>
            <a:endParaRPr/>
          </a:p>
        </p:txBody>
      </p:sp>
      <p:sp>
        <p:nvSpPr>
          <p:cNvPr id="1681" name="Google Shape;1681;p177"/>
          <p:cNvSpPr txBox="1"/>
          <p:nvPr>
            <p:ph type="title"/>
          </p:nvPr>
        </p:nvSpPr>
        <p:spPr>
          <a:xfrm>
            <a:off x="754809" y="71732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para Abordar </a:t>
            </a:r>
            <a:br>
              <a:rPr lang="pt-BR"/>
            </a:br>
            <a:r>
              <a:rPr lang="pt-BR"/>
              <a:t>Recrutadores e Empregadores</a:t>
            </a:r>
            <a:endParaRPr i="1"/>
          </a:p>
        </p:txBody>
      </p:sp>
      <p:pic>
        <p:nvPicPr>
          <p:cNvPr id="1682" name="Google Shape;1682;p177"/>
          <p:cNvPicPr preferRelativeResize="0"/>
          <p:nvPr/>
        </p:nvPicPr>
        <p:blipFill rotWithShape="1">
          <a:blip r:embed="rId3">
            <a:alphaModFix/>
          </a:blip>
          <a:srcRect b="0" l="0" r="0" t="0"/>
          <a:stretch/>
        </p:blipFill>
        <p:spPr>
          <a:xfrm>
            <a:off x="8788054" y="2213084"/>
            <a:ext cx="2859659" cy="2859659"/>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pic>
        <p:nvPicPr>
          <p:cNvPr id="1687" name="Google Shape;1687;p17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688" name="Google Shape;1688;p179"/>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
        <p:nvSpPr>
          <p:cNvPr id="1689" name="Google Shape;1689;p179"/>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90" name="Google Shape;1690;p17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91" name="Google Shape;1691;p179"/>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Tendências e Novidades no LinkedIn</a:t>
            </a:r>
            <a:endParaRPr b="0" i="0" sz="3500" u="none" cap="none" strike="noStrike">
              <a:solidFill>
                <a:srgbClr val="000000"/>
              </a:solidFill>
              <a:latin typeface="Arial"/>
              <a:ea typeface="Arial"/>
              <a:cs typeface="Arial"/>
              <a:sym typeface="Arial"/>
            </a:endParaRPr>
          </a:p>
        </p:txBody>
      </p:sp>
      <p:pic>
        <p:nvPicPr>
          <p:cNvPr id="1692" name="Google Shape;1692;p179"/>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180"/>
          <p:cNvSpPr txBox="1"/>
          <p:nvPr>
            <p:ph idx="1" type="body"/>
          </p:nvPr>
        </p:nvSpPr>
        <p:spPr>
          <a:xfrm>
            <a:off x="765695" y="2688016"/>
            <a:ext cx="6756300" cy="2450041"/>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lang="pt-BR"/>
              <a:t>O LinkedIn frequentemente atualiza suas funcionalidades para melhorar a experiência dos usuários e oferecer novas ferramentas para networking e desenvolvimento profissional. </a:t>
            </a:r>
            <a:endParaRPr/>
          </a:p>
          <a:p>
            <a:pPr indent="0" lvl="0" marL="0" rtl="0" algn="just">
              <a:lnSpc>
                <a:spcPct val="100000"/>
              </a:lnSpc>
              <a:spcBef>
                <a:spcPts val="1400"/>
              </a:spcBef>
              <a:spcAft>
                <a:spcPts val="200"/>
              </a:spcAft>
              <a:buSzPts val="1800"/>
              <a:buNone/>
            </a:pPr>
            <a:r>
              <a:rPr lang="pt-BR"/>
              <a:t>Nesta aula veremos algumas das atualizações e novas funcionalidades que você pode encontrar.</a:t>
            </a:r>
            <a:br>
              <a:rPr lang="pt-BR"/>
            </a:br>
            <a:endParaRPr/>
          </a:p>
        </p:txBody>
      </p:sp>
      <p:sp>
        <p:nvSpPr>
          <p:cNvPr id="1698" name="Google Shape;1698;p180"/>
          <p:cNvSpPr txBox="1"/>
          <p:nvPr>
            <p:ph type="title"/>
          </p:nvPr>
        </p:nvSpPr>
        <p:spPr>
          <a:xfrm>
            <a:off x="765695" y="1805895"/>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Atualizações e Novas Funcionalidades da Plataforma</a:t>
            </a:r>
            <a:endParaRPr/>
          </a:p>
        </p:txBody>
      </p:sp>
      <p:pic>
        <p:nvPicPr>
          <p:cNvPr id="1699" name="Google Shape;1699;p180"/>
          <p:cNvPicPr preferRelativeResize="0"/>
          <p:nvPr/>
        </p:nvPicPr>
        <p:blipFill rotWithShape="1">
          <a:blip r:embed="rId3">
            <a:alphaModFix/>
          </a:blip>
          <a:srcRect b="0" l="0" r="0" t="0"/>
          <a:stretch/>
        </p:blipFill>
        <p:spPr>
          <a:xfrm>
            <a:off x="8911874" y="2299545"/>
            <a:ext cx="2529011" cy="2529011"/>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18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5" name="Google Shape;1705;p181"/>
          <p:cNvSpPr txBox="1"/>
          <p:nvPr/>
        </p:nvSpPr>
        <p:spPr>
          <a:xfrm>
            <a:off x="2991225" y="1622300"/>
            <a:ext cx="7989000" cy="347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20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LinkedIn </a:t>
            </a:r>
            <a:r>
              <a:rPr b="1" i="1" lang="pt-BR" sz="2700" u="none" cap="none" strike="noStrike">
                <a:solidFill>
                  <a:schemeClr val="accent1"/>
                </a:solidFill>
                <a:latin typeface="Lato"/>
                <a:ea typeface="Lato"/>
                <a:cs typeface="Lato"/>
                <a:sym typeface="Lato"/>
              </a:rPr>
              <a:t>Stories</a:t>
            </a:r>
            <a:endParaRPr b="0" i="1" sz="2700" u="none" cap="none" strike="noStrike">
              <a:solidFill>
                <a:schemeClr val="accent1"/>
              </a:solidFill>
              <a:latin typeface="Lato"/>
              <a:ea typeface="Lato"/>
              <a:cs typeface="Lato"/>
              <a:sym typeface="Lato"/>
            </a:endParaRPr>
          </a:p>
          <a:p>
            <a:pPr indent="-342900" lvl="0" marL="722313" marR="0" rtl="0" algn="just">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Oferece uma maneira de compartilhar atualizações e conteúdos de forma mais informal e temporária.</a:t>
            </a:r>
            <a:endParaRPr b="0" i="0" sz="1400" u="none" cap="none" strike="noStrike">
              <a:solidFill>
                <a:srgbClr val="000000"/>
              </a:solidFill>
              <a:latin typeface="Arial"/>
              <a:ea typeface="Arial"/>
              <a:cs typeface="Arial"/>
              <a:sym typeface="Arial"/>
            </a:endParaRPr>
          </a:p>
          <a:p>
            <a:pPr indent="-342900" lvl="0" marL="722313" marR="0" rtl="0" algn="just">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Permite criar e compartilhar conteúdo de curto prazo, como atualizações rápidas, bastidores, e insights do dia.</a:t>
            </a:r>
            <a:endParaRPr b="0" i="0" sz="1400" u="none" cap="none" strike="noStrike">
              <a:solidFill>
                <a:srgbClr val="000000"/>
              </a:solidFill>
              <a:latin typeface="Arial"/>
              <a:ea typeface="Arial"/>
              <a:cs typeface="Arial"/>
              <a:sym typeface="Arial"/>
            </a:endParaRPr>
          </a:p>
        </p:txBody>
      </p:sp>
      <p:sp>
        <p:nvSpPr>
          <p:cNvPr id="1706" name="Google Shape;1706;p181"/>
          <p:cNvSpPr/>
          <p:nvPr/>
        </p:nvSpPr>
        <p:spPr>
          <a:xfrm>
            <a:off x="450472" y="2330304"/>
            <a:ext cx="2262000" cy="20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07" name="Google Shape;1707;p181"/>
          <p:cNvPicPr preferRelativeResize="0"/>
          <p:nvPr/>
        </p:nvPicPr>
        <p:blipFill rotWithShape="1">
          <a:blip r:embed="rId3">
            <a:alphaModFix/>
          </a:blip>
          <a:srcRect b="0" l="0" r="0" t="0"/>
          <a:stretch/>
        </p:blipFill>
        <p:spPr>
          <a:xfrm>
            <a:off x="824911" y="2602504"/>
            <a:ext cx="1512991" cy="1512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9"/>
          <p:cNvSpPr txBox="1"/>
          <p:nvPr>
            <p:ph idx="1" type="body"/>
          </p:nvPr>
        </p:nvSpPr>
        <p:spPr>
          <a:xfrm>
            <a:off x="765695" y="2324874"/>
            <a:ext cx="6159087" cy="3171801"/>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accent1"/>
                </a:solidFill>
              </a:rPr>
              <a:t>O LinkedIn é uma plataforma essencial para profissionais que buscam: </a:t>
            </a:r>
            <a:endParaRPr/>
          </a:p>
          <a:p>
            <a:pPr indent="-342900" lvl="0" marL="342900" rtl="0" algn="l">
              <a:lnSpc>
                <a:spcPct val="100000"/>
              </a:lnSpc>
              <a:spcBef>
                <a:spcPts val="1000"/>
              </a:spcBef>
              <a:spcAft>
                <a:spcPts val="0"/>
              </a:spcAft>
              <a:buSzPts val="1800"/>
              <a:buFont typeface="Noto Sans Symbols"/>
              <a:buChar char="▪"/>
            </a:pPr>
            <a:r>
              <a:rPr lang="pt-BR"/>
              <a:t>Crescer em suas carreiras; </a:t>
            </a:r>
            <a:endParaRPr/>
          </a:p>
          <a:p>
            <a:pPr indent="-342900" lvl="0" marL="342900" rtl="0" algn="l">
              <a:lnSpc>
                <a:spcPct val="100000"/>
              </a:lnSpc>
              <a:spcBef>
                <a:spcPts val="1000"/>
              </a:spcBef>
              <a:spcAft>
                <a:spcPts val="0"/>
              </a:spcAft>
              <a:buSzPts val="1800"/>
              <a:buFont typeface="Noto Sans Symbols"/>
              <a:buChar char="▪"/>
            </a:pPr>
            <a:r>
              <a:rPr lang="pt-BR"/>
              <a:t>Expandir suas redes de contatos; </a:t>
            </a:r>
            <a:endParaRPr/>
          </a:p>
          <a:p>
            <a:pPr indent="-342900" lvl="0" marL="342900" rtl="0" algn="l">
              <a:lnSpc>
                <a:spcPct val="100000"/>
              </a:lnSpc>
              <a:spcBef>
                <a:spcPts val="1000"/>
              </a:spcBef>
              <a:spcAft>
                <a:spcPts val="0"/>
              </a:spcAft>
              <a:buSzPts val="1800"/>
              <a:buFont typeface="Noto Sans Symbols"/>
              <a:buChar char="▪"/>
            </a:pPr>
            <a:r>
              <a:rPr lang="pt-BR"/>
              <a:t>Compartilhar conhecimento;</a:t>
            </a:r>
            <a:endParaRPr/>
          </a:p>
          <a:p>
            <a:pPr indent="-342900" lvl="0" marL="342900" rtl="0" algn="l">
              <a:lnSpc>
                <a:spcPct val="100000"/>
              </a:lnSpc>
              <a:spcBef>
                <a:spcPts val="1000"/>
              </a:spcBef>
              <a:spcAft>
                <a:spcPts val="1000"/>
              </a:spcAft>
              <a:buSzPts val="1800"/>
              <a:buFont typeface="Noto Sans Symbols"/>
              <a:buChar char="▪"/>
            </a:pPr>
            <a:r>
              <a:rPr lang="pt-BR"/>
              <a:t>Manterem-se  atualizados com as tendências e oportunidades do mercado de trabalho.</a:t>
            </a:r>
            <a:endParaRPr/>
          </a:p>
        </p:txBody>
      </p:sp>
      <p:sp>
        <p:nvSpPr>
          <p:cNvPr id="240" name="Google Shape;240;p19"/>
          <p:cNvSpPr txBox="1"/>
          <p:nvPr>
            <p:ph type="title"/>
          </p:nvPr>
        </p:nvSpPr>
        <p:spPr>
          <a:xfrm>
            <a:off x="765695" y="1538645"/>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Quando usar o LinkedIn</a:t>
            </a:r>
            <a:endParaRPr/>
          </a:p>
        </p:txBody>
      </p:sp>
      <p:pic>
        <p:nvPicPr>
          <p:cNvPr id="241" name="Google Shape;241;p19"/>
          <p:cNvPicPr preferRelativeResize="0"/>
          <p:nvPr/>
        </p:nvPicPr>
        <p:blipFill rotWithShape="1">
          <a:blip r:embed="rId3">
            <a:alphaModFix/>
          </a:blip>
          <a:srcRect b="0" l="0" r="0" t="0"/>
          <a:stretch/>
        </p:blipFill>
        <p:spPr>
          <a:xfrm>
            <a:off x="8779944" y="2202163"/>
            <a:ext cx="2821900" cy="28219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g304934e3bbd_0_0"/>
          <p:cNvSpPr txBox="1"/>
          <p:nvPr>
            <p:ph type="title"/>
          </p:nvPr>
        </p:nvSpPr>
        <p:spPr>
          <a:xfrm>
            <a:off x="443960" y="194499"/>
            <a:ext cx="99978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13" name="Google Shape;1713;g304934e3bbd_0_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14" name="Google Shape;1714;g304934e3bbd_0_0"/>
          <p:cNvSpPr txBox="1"/>
          <p:nvPr/>
        </p:nvSpPr>
        <p:spPr>
          <a:xfrm>
            <a:off x="2900024" y="2351875"/>
            <a:ext cx="8499600" cy="253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LinkedIn </a:t>
            </a:r>
            <a:r>
              <a:rPr b="1" i="1" lang="pt-BR" sz="2700" u="none" cap="none" strike="noStrike">
                <a:solidFill>
                  <a:schemeClr val="accent1"/>
                </a:solidFill>
                <a:latin typeface="Lato"/>
                <a:ea typeface="Lato"/>
                <a:cs typeface="Lato"/>
                <a:sym typeface="Lato"/>
              </a:rPr>
              <a:t>Live</a:t>
            </a:r>
            <a:endParaRPr b="1" i="1" sz="2700" u="none" cap="none" strike="noStrike">
              <a:solidFill>
                <a:schemeClr val="accent1"/>
              </a:solidFill>
              <a:latin typeface="Lato"/>
              <a:ea typeface="Lato"/>
              <a:cs typeface="Lato"/>
              <a:sym typeface="Lato"/>
            </a:endParaRPr>
          </a:p>
          <a:p>
            <a:pPr indent="-368300" lvl="0" marL="722312" marR="0" rtl="0" algn="just">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Permite transmitir vídeos ao vivo diretamente para sua rede no LinkedIn.</a:t>
            </a:r>
            <a:endParaRPr b="0" i="0" sz="1400" u="none" cap="none" strike="noStrike">
              <a:solidFill>
                <a:srgbClr val="000000"/>
              </a:solidFill>
              <a:latin typeface="Arial"/>
              <a:ea typeface="Arial"/>
              <a:cs typeface="Arial"/>
              <a:sym typeface="Arial"/>
            </a:endParaRPr>
          </a:p>
          <a:p>
            <a:pPr indent="-368300" lvl="0" marL="722312" marR="0" rtl="0" algn="just">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Ideal para webinars, eventos ao vivo. Pode aumentar o engajamento e a visibilidade do seu conteúdo.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g304934e3bbd_0_0"/>
          <p:cNvSpPr/>
          <p:nvPr/>
        </p:nvSpPr>
        <p:spPr>
          <a:xfrm>
            <a:off x="359272" y="2460404"/>
            <a:ext cx="2262000" cy="20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16" name="Google Shape;1716;g304934e3bbd_0_0"/>
          <p:cNvPicPr preferRelativeResize="0"/>
          <p:nvPr/>
        </p:nvPicPr>
        <p:blipFill rotWithShape="1">
          <a:blip r:embed="rId3">
            <a:alphaModFix/>
          </a:blip>
          <a:srcRect b="0" l="0" r="0" t="0"/>
          <a:stretch/>
        </p:blipFill>
        <p:spPr>
          <a:xfrm>
            <a:off x="755423" y="2730084"/>
            <a:ext cx="1439377" cy="1439377"/>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82"/>
          <p:cNvSpPr txBox="1"/>
          <p:nvPr>
            <p:ph type="title"/>
          </p:nvPr>
        </p:nvSpPr>
        <p:spPr>
          <a:xfrm>
            <a:off x="443960" y="194499"/>
            <a:ext cx="99978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22" name="Google Shape;1722;p182"/>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23" name="Google Shape;1723;p182"/>
          <p:cNvSpPr txBox="1"/>
          <p:nvPr/>
        </p:nvSpPr>
        <p:spPr>
          <a:xfrm>
            <a:off x="2871474" y="1730829"/>
            <a:ext cx="9233440"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Perfil Dinâmico</a:t>
            </a:r>
            <a:endParaRPr b="1" i="0" sz="2700" u="none" cap="none" strike="noStrike">
              <a:solidFill>
                <a:schemeClr val="accent1"/>
              </a:solidFill>
              <a:latin typeface="Lato"/>
              <a:ea typeface="Lato"/>
              <a:cs typeface="Lato"/>
              <a:sym typeface="Lato"/>
            </a:endParaRPr>
          </a:p>
          <a:p>
            <a:pPr indent="-3429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Melhorias no layout do perfil para destacar habilidades, recomendações e conquistas.</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Facilita a visualização das habilidades e realizações principais, tornando seu perfil mais atraente e informativo.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20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Skills Assessment</a:t>
            </a:r>
            <a:endParaRPr b="0" i="1" sz="2700" u="none" cap="none" strike="noStrike">
              <a:solidFill>
                <a:schemeClr val="accent1"/>
              </a:solidFill>
              <a:latin typeface="Lato"/>
              <a:ea typeface="Lato"/>
              <a:cs typeface="Lato"/>
              <a:sym typeface="Lato"/>
            </a:endParaRPr>
          </a:p>
          <a:p>
            <a:pPr indent="-342900" lvl="0" marL="722313" marR="0" rtl="0" algn="l">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Permite fazer testes de habilidades diretamente na plataforma para obter um selo de aprovação em seu perfil.</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Ajuda a validar e mostrar suas habilidades em áreas específicas, o que pode ser um diferencial em candidaturas.</a:t>
            </a:r>
            <a:endParaRPr b="0" i="0" sz="1400" u="none" cap="none" strike="noStrike">
              <a:solidFill>
                <a:srgbClr val="000000"/>
              </a:solidFill>
              <a:latin typeface="Arial"/>
              <a:ea typeface="Arial"/>
              <a:cs typeface="Arial"/>
              <a:sym typeface="Arial"/>
            </a:endParaRPr>
          </a:p>
        </p:txBody>
      </p:sp>
      <p:sp>
        <p:nvSpPr>
          <p:cNvPr id="1724" name="Google Shape;1724;p182"/>
          <p:cNvSpPr/>
          <p:nvPr/>
        </p:nvSpPr>
        <p:spPr>
          <a:xfrm>
            <a:off x="443960" y="1828800"/>
            <a:ext cx="2261874" cy="20573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25" name="Google Shape;1725;p182"/>
          <p:cNvSpPr/>
          <p:nvPr/>
        </p:nvSpPr>
        <p:spPr>
          <a:xfrm>
            <a:off x="443960" y="4302661"/>
            <a:ext cx="2261874" cy="20573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26" name="Google Shape;1726;p182"/>
          <p:cNvPicPr preferRelativeResize="0"/>
          <p:nvPr/>
        </p:nvPicPr>
        <p:blipFill rotWithShape="1">
          <a:blip r:embed="rId3">
            <a:alphaModFix/>
          </a:blip>
          <a:srcRect b="0" l="0" r="0" t="0"/>
          <a:stretch/>
        </p:blipFill>
        <p:spPr>
          <a:xfrm>
            <a:off x="739109" y="2059549"/>
            <a:ext cx="1671576" cy="1595899"/>
          </a:xfrm>
          <a:prstGeom prst="rect">
            <a:avLst/>
          </a:prstGeom>
          <a:noFill/>
          <a:ln>
            <a:noFill/>
          </a:ln>
        </p:spPr>
      </p:pic>
      <p:pic>
        <p:nvPicPr>
          <p:cNvPr id="1727" name="Google Shape;1727;p182"/>
          <p:cNvPicPr preferRelativeResize="0"/>
          <p:nvPr/>
        </p:nvPicPr>
        <p:blipFill rotWithShape="1">
          <a:blip r:embed="rId4">
            <a:alphaModFix/>
          </a:blip>
          <a:srcRect b="0" l="0" r="0" t="0"/>
          <a:stretch/>
        </p:blipFill>
        <p:spPr>
          <a:xfrm>
            <a:off x="828370" y="4609500"/>
            <a:ext cx="1485500" cy="14855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188"/>
          <p:cNvSpPr txBox="1"/>
          <p:nvPr>
            <p:ph type="title"/>
          </p:nvPr>
        </p:nvSpPr>
        <p:spPr>
          <a:xfrm>
            <a:off x="443960" y="194499"/>
            <a:ext cx="99978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33" name="Google Shape;1733;p18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4" name="Google Shape;1734;p188"/>
          <p:cNvSpPr txBox="1"/>
          <p:nvPr/>
        </p:nvSpPr>
        <p:spPr>
          <a:xfrm>
            <a:off x="2860588" y="1469899"/>
            <a:ext cx="9059269" cy="52834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LinkedIn </a:t>
            </a:r>
            <a:r>
              <a:rPr b="1" i="1" lang="pt-BR" sz="2700" u="none" cap="none" strike="noStrike">
                <a:solidFill>
                  <a:schemeClr val="accent1"/>
                </a:solidFill>
                <a:latin typeface="Lato"/>
                <a:ea typeface="Lato"/>
                <a:cs typeface="Lato"/>
                <a:sym typeface="Lato"/>
              </a:rPr>
              <a:t>Learning</a:t>
            </a:r>
            <a:endParaRPr b="1" i="1" sz="2700" u="none" cap="none" strike="noStrike">
              <a:solidFill>
                <a:schemeClr val="accent1"/>
              </a:solidFill>
              <a:latin typeface="Lato"/>
              <a:ea typeface="Lato"/>
              <a:cs typeface="Lato"/>
              <a:sym typeface="Lato"/>
            </a:endParaRPr>
          </a:p>
          <a:p>
            <a:pPr indent="-3429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Extensão da plataforma de aprendizado com novos cursos e certificações.</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Acesso a uma ampla gama de cursos para desenvolvimento de habilidades, com a possibilidade de adicionar certificados ao perfil.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40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Job Insights</a:t>
            </a:r>
            <a:endParaRPr b="1" i="1"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Fornece informações detalhadas sobre vagas, como a empresa, o perfil de candidatos semelhantes, e a popularidade da vaga.</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Ajuda a entender melhor as vagas e como seu perfil se alinha com as expectativas dos empregadores.</a:t>
            </a:r>
            <a:endParaRPr b="0" i="0" sz="1400" u="none" cap="none" strike="noStrike">
              <a:solidFill>
                <a:srgbClr val="000000"/>
              </a:solidFill>
              <a:latin typeface="Arial"/>
              <a:ea typeface="Arial"/>
              <a:cs typeface="Arial"/>
              <a:sym typeface="Arial"/>
            </a:endParaRPr>
          </a:p>
        </p:txBody>
      </p:sp>
      <p:sp>
        <p:nvSpPr>
          <p:cNvPr id="1735" name="Google Shape;1735;p188"/>
          <p:cNvSpPr/>
          <p:nvPr/>
        </p:nvSpPr>
        <p:spPr>
          <a:xfrm>
            <a:off x="443960" y="1632858"/>
            <a:ext cx="2261874" cy="22424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6" name="Google Shape;1736;p188"/>
          <p:cNvSpPr/>
          <p:nvPr/>
        </p:nvSpPr>
        <p:spPr>
          <a:xfrm>
            <a:off x="443960" y="4326474"/>
            <a:ext cx="2261874" cy="2292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37" name="Google Shape;1737;p188"/>
          <p:cNvPicPr preferRelativeResize="0"/>
          <p:nvPr/>
        </p:nvPicPr>
        <p:blipFill rotWithShape="1">
          <a:blip r:embed="rId3">
            <a:alphaModFix/>
          </a:blip>
          <a:srcRect b="0" l="0" r="0" t="0"/>
          <a:stretch/>
        </p:blipFill>
        <p:spPr>
          <a:xfrm>
            <a:off x="550307" y="4447904"/>
            <a:ext cx="2049180" cy="2049180"/>
          </a:xfrm>
          <a:prstGeom prst="rect">
            <a:avLst/>
          </a:prstGeom>
          <a:noFill/>
          <a:ln>
            <a:noFill/>
          </a:ln>
        </p:spPr>
      </p:pic>
      <p:pic>
        <p:nvPicPr>
          <p:cNvPr id="1738" name="Google Shape;1738;p188"/>
          <p:cNvPicPr preferRelativeResize="0"/>
          <p:nvPr/>
        </p:nvPicPr>
        <p:blipFill rotWithShape="1">
          <a:blip r:embed="rId4">
            <a:alphaModFix/>
          </a:blip>
          <a:srcRect b="0" l="0" r="0" t="0"/>
          <a:stretch/>
        </p:blipFill>
        <p:spPr>
          <a:xfrm>
            <a:off x="771600" y="1949750"/>
            <a:ext cx="1547057" cy="1547057"/>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89"/>
          <p:cNvSpPr txBox="1"/>
          <p:nvPr>
            <p:ph type="title"/>
          </p:nvPr>
        </p:nvSpPr>
        <p:spPr>
          <a:xfrm>
            <a:off x="443960" y="194499"/>
            <a:ext cx="99978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44" name="Google Shape;1744;p18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45" name="Google Shape;1745;p189"/>
          <p:cNvSpPr txBox="1"/>
          <p:nvPr/>
        </p:nvSpPr>
        <p:spPr>
          <a:xfrm>
            <a:off x="2784389" y="1644070"/>
            <a:ext cx="8841554" cy="48628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LinkedIn </a:t>
            </a:r>
            <a:r>
              <a:rPr b="1" i="1" lang="pt-BR" sz="2700" u="none" cap="none" strike="noStrike">
                <a:solidFill>
                  <a:schemeClr val="accent1"/>
                </a:solidFill>
                <a:latin typeface="Lato"/>
                <a:ea typeface="Lato"/>
                <a:cs typeface="Lato"/>
                <a:sym typeface="Lato"/>
              </a:rPr>
              <a:t>Events</a:t>
            </a:r>
            <a:endParaRPr b="1" i="1" sz="2700" u="none" cap="none" strike="noStrike">
              <a:solidFill>
                <a:schemeClr val="accent1"/>
              </a:solidFill>
              <a:latin typeface="Lato"/>
              <a:ea typeface="Lato"/>
              <a:cs typeface="Lato"/>
              <a:sym typeface="Lato"/>
            </a:endParaRPr>
          </a:p>
          <a:p>
            <a:pPr indent="-3429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Permite criar e gerenciar eventos profissionais, como webinars e conferências.</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Facilita a organização e promoção de eventos para sua rede e permite que você acompanhe a participação.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40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InMail Enhancements</a:t>
            </a:r>
            <a:endParaRPr b="1" i="1"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Melhoria nas mensagens </a:t>
            </a:r>
            <a:r>
              <a:rPr b="0" i="1" lang="pt-BR" sz="2200" u="none" cap="none" strike="noStrike">
                <a:solidFill>
                  <a:schemeClr val="dk1"/>
                </a:solidFill>
                <a:latin typeface="Lato"/>
                <a:ea typeface="Lato"/>
                <a:cs typeface="Lato"/>
                <a:sym typeface="Lato"/>
              </a:rPr>
              <a:t>InMail</a:t>
            </a:r>
            <a:r>
              <a:rPr b="0" i="0" lang="pt-BR" sz="2200" u="none" cap="none" strike="noStrike">
                <a:solidFill>
                  <a:schemeClr val="dk1"/>
                </a:solidFill>
                <a:latin typeface="Lato"/>
                <a:ea typeface="Lato"/>
                <a:cs typeface="Lato"/>
                <a:sym typeface="Lato"/>
              </a:rPr>
              <a:t>, como sugestões de mensagem e rastreamento de respostas.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Torna o envio e o gerenciamento de mensagens mais eficiente e eficaz para contato com recrutadores e profissionais.</a:t>
            </a:r>
            <a:endParaRPr b="0" i="0" sz="1400" u="none" cap="none" strike="noStrike">
              <a:solidFill>
                <a:srgbClr val="000000"/>
              </a:solidFill>
              <a:latin typeface="Arial"/>
              <a:ea typeface="Arial"/>
              <a:cs typeface="Arial"/>
              <a:sym typeface="Arial"/>
            </a:endParaRPr>
          </a:p>
        </p:txBody>
      </p:sp>
      <p:sp>
        <p:nvSpPr>
          <p:cNvPr id="1746" name="Google Shape;1746;p189"/>
          <p:cNvSpPr/>
          <p:nvPr/>
        </p:nvSpPr>
        <p:spPr>
          <a:xfrm>
            <a:off x="443960" y="1632858"/>
            <a:ext cx="2261874" cy="22424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47" name="Google Shape;1747;p189"/>
          <p:cNvSpPr/>
          <p:nvPr/>
        </p:nvSpPr>
        <p:spPr>
          <a:xfrm>
            <a:off x="443960" y="4326474"/>
            <a:ext cx="2261874" cy="2292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48" name="Google Shape;1748;p189"/>
          <p:cNvPicPr preferRelativeResize="0"/>
          <p:nvPr/>
        </p:nvPicPr>
        <p:blipFill rotWithShape="1">
          <a:blip r:embed="rId3">
            <a:alphaModFix/>
          </a:blip>
          <a:srcRect b="0" l="0" r="0" t="0"/>
          <a:stretch/>
        </p:blipFill>
        <p:spPr>
          <a:xfrm>
            <a:off x="637330" y="1816520"/>
            <a:ext cx="1875133" cy="1875133"/>
          </a:xfrm>
          <a:prstGeom prst="rect">
            <a:avLst/>
          </a:prstGeom>
          <a:noFill/>
          <a:ln>
            <a:noFill/>
          </a:ln>
        </p:spPr>
      </p:pic>
      <p:pic>
        <p:nvPicPr>
          <p:cNvPr id="1749" name="Google Shape;1749;p189"/>
          <p:cNvPicPr preferRelativeResize="0"/>
          <p:nvPr/>
        </p:nvPicPr>
        <p:blipFill rotWithShape="1">
          <a:blip r:embed="rId4">
            <a:alphaModFix/>
          </a:blip>
          <a:srcRect b="0" l="0" r="0" t="0"/>
          <a:stretch/>
        </p:blipFill>
        <p:spPr>
          <a:xfrm>
            <a:off x="693153" y="4590751"/>
            <a:ext cx="1763486" cy="1763486"/>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190"/>
          <p:cNvSpPr txBox="1"/>
          <p:nvPr>
            <p:ph type="title"/>
          </p:nvPr>
        </p:nvSpPr>
        <p:spPr>
          <a:xfrm>
            <a:off x="443960" y="194499"/>
            <a:ext cx="99978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55" name="Google Shape;1755;p19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56" name="Google Shape;1756;p190"/>
          <p:cNvSpPr txBox="1"/>
          <p:nvPr/>
        </p:nvSpPr>
        <p:spPr>
          <a:xfrm>
            <a:off x="2849703" y="1632858"/>
            <a:ext cx="8329926" cy="49705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AI-Powered Job Recommendations</a:t>
            </a:r>
            <a:endParaRPr b="1" i="1"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Sugestões de emprego baseadas em inteligência artificial que combinam suas habilidades, interesses e histórico de navegação.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Melhora a relevância das oportunidades de emprego recomendadas para você.</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LinkedIn Salary Insights</a:t>
            </a:r>
            <a:endParaRPr b="1" i="1" sz="2700" u="none" cap="none" strike="noStrike">
              <a:solidFill>
                <a:schemeClr val="accent1"/>
              </a:solidFill>
              <a:latin typeface="Lato"/>
              <a:ea typeface="Lato"/>
              <a:cs typeface="Lato"/>
              <a:sym typeface="Lato"/>
            </a:endParaRPr>
          </a:p>
          <a:p>
            <a:pPr indent="-3429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Oferece informações detalhadas sobre salários para diferentes cargos e setores.</a:t>
            </a:r>
            <a:endParaRPr b="0" i="0" sz="1400" u="none" cap="none" strike="noStrike">
              <a:solidFill>
                <a:srgbClr val="000000"/>
              </a:solidFill>
              <a:latin typeface="Arial"/>
              <a:ea typeface="Arial"/>
              <a:cs typeface="Arial"/>
              <a:sym typeface="Arial"/>
            </a:endParaRPr>
          </a:p>
          <a:p>
            <a:pPr indent="-3429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Ajuda a entender o mercado salarial e a negociar salários de forma mais informada.</a:t>
            </a:r>
            <a:endParaRPr b="0" i="0" sz="1400" u="none" cap="none" strike="noStrike">
              <a:solidFill>
                <a:srgbClr val="000000"/>
              </a:solidFill>
              <a:latin typeface="Arial"/>
              <a:ea typeface="Arial"/>
              <a:cs typeface="Arial"/>
              <a:sym typeface="Arial"/>
            </a:endParaRPr>
          </a:p>
        </p:txBody>
      </p:sp>
      <p:sp>
        <p:nvSpPr>
          <p:cNvPr id="1757" name="Google Shape;1757;p190"/>
          <p:cNvSpPr/>
          <p:nvPr/>
        </p:nvSpPr>
        <p:spPr>
          <a:xfrm>
            <a:off x="443960" y="1632858"/>
            <a:ext cx="2261874" cy="22424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58" name="Google Shape;1758;p190"/>
          <p:cNvSpPr/>
          <p:nvPr/>
        </p:nvSpPr>
        <p:spPr>
          <a:xfrm>
            <a:off x="443960" y="4326474"/>
            <a:ext cx="2261874" cy="2292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59" name="Google Shape;1759;p190"/>
          <p:cNvPicPr preferRelativeResize="0"/>
          <p:nvPr/>
        </p:nvPicPr>
        <p:blipFill rotWithShape="1">
          <a:blip r:embed="rId3">
            <a:alphaModFix/>
          </a:blip>
          <a:srcRect b="0" l="0" r="0" t="0"/>
          <a:stretch/>
        </p:blipFill>
        <p:spPr>
          <a:xfrm>
            <a:off x="758370" y="1894114"/>
            <a:ext cx="1633673" cy="1633673"/>
          </a:xfrm>
          <a:prstGeom prst="rect">
            <a:avLst/>
          </a:prstGeom>
          <a:noFill/>
          <a:ln>
            <a:noFill/>
          </a:ln>
        </p:spPr>
      </p:pic>
      <p:pic>
        <p:nvPicPr>
          <p:cNvPr id="1760" name="Google Shape;1760;p190"/>
          <p:cNvPicPr preferRelativeResize="0"/>
          <p:nvPr/>
        </p:nvPicPr>
        <p:blipFill rotWithShape="1">
          <a:blip r:embed="rId4">
            <a:alphaModFix/>
          </a:blip>
          <a:srcRect b="0" l="0" r="0" t="0"/>
          <a:stretch/>
        </p:blipFill>
        <p:spPr>
          <a:xfrm>
            <a:off x="786383" y="4691743"/>
            <a:ext cx="1554181" cy="1554181"/>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191"/>
          <p:cNvSpPr txBox="1"/>
          <p:nvPr>
            <p:ph type="title"/>
          </p:nvPr>
        </p:nvSpPr>
        <p:spPr>
          <a:xfrm>
            <a:off x="443960" y="194499"/>
            <a:ext cx="99978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Atualizações e Novas Funcionalidades da Plataforma</a:t>
            </a:r>
            <a:endParaRPr sz="3300"/>
          </a:p>
        </p:txBody>
      </p:sp>
      <p:sp>
        <p:nvSpPr>
          <p:cNvPr id="1766" name="Google Shape;1766;p19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7" name="Google Shape;1767;p191"/>
          <p:cNvSpPr txBox="1"/>
          <p:nvPr/>
        </p:nvSpPr>
        <p:spPr>
          <a:xfrm>
            <a:off x="2906588" y="1578730"/>
            <a:ext cx="8294812" cy="49962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Content Suggestions</a:t>
            </a:r>
            <a:endParaRPr b="1" i="1"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Sugestões de conteúdo para compartilhar com sua rede, com base em tendências e interesses do setor.</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Ajuda a manter seu conteúdo relevante e engajador para sua audiência.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600"/>
              </a:spcBef>
              <a:spcAft>
                <a:spcPts val="0"/>
              </a:spcAft>
              <a:buClr>
                <a:srgbClr val="000000"/>
              </a:buClr>
              <a:buSzPts val="2700"/>
              <a:buFont typeface="Arial"/>
              <a:buNone/>
            </a:pPr>
            <a:r>
              <a:rPr b="1" i="1" lang="pt-BR" sz="2700" u="none" cap="none" strike="noStrike">
                <a:solidFill>
                  <a:schemeClr val="accent1"/>
                </a:solidFill>
                <a:latin typeface="Lato"/>
                <a:ea typeface="Lato"/>
                <a:cs typeface="Lato"/>
                <a:sym typeface="Lato"/>
              </a:rPr>
              <a:t>Diversity Insights</a:t>
            </a:r>
            <a:endParaRPr b="1" i="1"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Funcionalidade</a:t>
            </a:r>
            <a:r>
              <a:rPr b="0" i="0" lang="pt-BR" sz="2200" u="none" cap="none" strike="noStrike">
                <a:solidFill>
                  <a:schemeClr val="dk1"/>
                </a:solidFill>
                <a:latin typeface="Lato"/>
                <a:ea typeface="Lato"/>
                <a:cs typeface="Lato"/>
                <a:sym typeface="Lato"/>
              </a:rPr>
              <a:t>: Dados e relatórios sobre diversidade e inclusão em empresas.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Uso</a:t>
            </a:r>
            <a:r>
              <a:rPr b="0" i="0" lang="pt-BR" sz="2200" u="none" cap="none" strike="noStrike">
                <a:solidFill>
                  <a:schemeClr val="dk1"/>
                </a:solidFill>
                <a:latin typeface="Lato"/>
                <a:ea typeface="Lato"/>
                <a:cs typeface="Lato"/>
                <a:sym typeface="Lato"/>
              </a:rPr>
              <a:t>: Permite que candidatos e empresas monitorem e promovam práticas de diversidade e inclusão.</a:t>
            </a:r>
            <a:endParaRPr b="0" i="0" sz="1400" u="none" cap="none" strike="noStrike">
              <a:solidFill>
                <a:srgbClr val="000000"/>
              </a:solidFill>
              <a:latin typeface="Arial"/>
              <a:ea typeface="Arial"/>
              <a:cs typeface="Arial"/>
              <a:sym typeface="Arial"/>
            </a:endParaRPr>
          </a:p>
        </p:txBody>
      </p:sp>
      <p:sp>
        <p:nvSpPr>
          <p:cNvPr id="1768" name="Google Shape;1768;p191"/>
          <p:cNvSpPr/>
          <p:nvPr/>
        </p:nvSpPr>
        <p:spPr>
          <a:xfrm>
            <a:off x="443960" y="1632858"/>
            <a:ext cx="2261874" cy="22424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9" name="Google Shape;1769;p191"/>
          <p:cNvSpPr/>
          <p:nvPr/>
        </p:nvSpPr>
        <p:spPr>
          <a:xfrm>
            <a:off x="443960" y="4326474"/>
            <a:ext cx="2261874" cy="2292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70" name="Google Shape;1770;p191"/>
          <p:cNvPicPr preferRelativeResize="0"/>
          <p:nvPr/>
        </p:nvPicPr>
        <p:blipFill rotWithShape="1">
          <a:blip r:embed="rId3">
            <a:alphaModFix/>
          </a:blip>
          <a:srcRect b="0" l="0" r="0" t="0"/>
          <a:stretch/>
        </p:blipFill>
        <p:spPr>
          <a:xfrm>
            <a:off x="660300" y="4544487"/>
            <a:ext cx="1829193" cy="1856014"/>
          </a:xfrm>
          <a:prstGeom prst="rect">
            <a:avLst/>
          </a:prstGeom>
          <a:noFill/>
          <a:ln>
            <a:noFill/>
          </a:ln>
        </p:spPr>
      </p:pic>
      <p:pic>
        <p:nvPicPr>
          <p:cNvPr id="1771" name="Google Shape;1771;p191"/>
          <p:cNvPicPr preferRelativeResize="0"/>
          <p:nvPr/>
        </p:nvPicPr>
        <p:blipFill rotWithShape="1">
          <a:blip r:embed="rId4">
            <a:alphaModFix/>
          </a:blip>
          <a:srcRect b="0" l="0" r="0" t="0"/>
          <a:stretch/>
        </p:blipFill>
        <p:spPr>
          <a:xfrm>
            <a:off x="688075" y="1853377"/>
            <a:ext cx="1801418" cy="1801418"/>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192"/>
          <p:cNvSpPr txBox="1"/>
          <p:nvPr>
            <p:ph idx="1" type="body"/>
          </p:nvPr>
        </p:nvSpPr>
        <p:spPr>
          <a:xfrm>
            <a:off x="733038" y="2023988"/>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Verifique regularmente as atualizações do LinkedIn e explore novas funcionalidades para aproveitar ao máximo a plataforma.</a:t>
            </a:r>
            <a:endParaRPr/>
          </a:p>
          <a:p>
            <a:pPr indent="-342900" lvl="0" marL="342900" rtl="0" algn="l">
              <a:lnSpc>
                <a:spcPct val="100000"/>
              </a:lnSpc>
              <a:spcBef>
                <a:spcPts val="1000"/>
              </a:spcBef>
              <a:spcAft>
                <a:spcPts val="0"/>
              </a:spcAft>
              <a:buSzPts val="1800"/>
              <a:buFont typeface="Noto Sans Symbols"/>
              <a:buChar char="▪"/>
            </a:pPr>
            <a:r>
              <a:rPr lang="pt-BR"/>
              <a:t>Experimente novas ferramentas e recursos para entender como eles podem beneficiar sua estratégia de </a:t>
            </a:r>
            <a:r>
              <a:rPr i="1" lang="pt-BR"/>
              <a:t>networking</a:t>
            </a:r>
            <a:r>
              <a:rPr lang="pt-BR"/>
              <a:t> e busca de emprego.</a:t>
            </a:r>
            <a:endParaRPr/>
          </a:p>
          <a:p>
            <a:pPr indent="-342900" lvl="0" marL="342900" rtl="0" algn="l">
              <a:lnSpc>
                <a:spcPct val="100000"/>
              </a:lnSpc>
              <a:spcBef>
                <a:spcPts val="1200"/>
              </a:spcBef>
              <a:spcAft>
                <a:spcPts val="0"/>
              </a:spcAft>
              <a:buSzPts val="1800"/>
              <a:buFont typeface="Noto Sans Symbols"/>
              <a:buChar char="▪"/>
            </a:pPr>
            <a:r>
              <a:rPr lang="pt-BR"/>
              <a:t>Ajuste sua abordagem de conteúdo e engajamento com base nas novas funcionalidades para melhorar seu impacto na plataforma.</a:t>
            </a:r>
            <a:br>
              <a:rPr lang="pt-BR"/>
            </a:br>
            <a:endParaRPr/>
          </a:p>
        </p:txBody>
      </p:sp>
      <p:sp>
        <p:nvSpPr>
          <p:cNvPr id="1777" name="Google Shape;1777;p192"/>
          <p:cNvSpPr txBox="1"/>
          <p:nvPr>
            <p:ph type="title"/>
          </p:nvPr>
        </p:nvSpPr>
        <p:spPr>
          <a:xfrm>
            <a:off x="733038" y="1036688"/>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para Aproveitar as </a:t>
            </a:r>
            <a:br>
              <a:rPr lang="pt-BR"/>
            </a:br>
            <a:r>
              <a:rPr lang="pt-BR"/>
              <a:t>Novas Funcionalidades</a:t>
            </a:r>
            <a:endParaRPr/>
          </a:p>
        </p:txBody>
      </p:sp>
      <p:pic>
        <p:nvPicPr>
          <p:cNvPr id="1778" name="Google Shape;1778;p192"/>
          <p:cNvPicPr preferRelativeResize="0"/>
          <p:nvPr/>
        </p:nvPicPr>
        <p:blipFill rotWithShape="1">
          <a:blip r:embed="rId3">
            <a:alphaModFix/>
          </a:blip>
          <a:srcRect b="0" l="0" r="0" t="0"/>
          <a:stretch/>
        </p:blipFill>
        <p:spPr>
          <a:xfrm>
            <a:off x="8697083" y="2137835"/>
            <a:ext cx="2841774" cy="2841774"/>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pic>
        <p:nvPicPr>
          <p:cNvPr id="1783" name="Google Shape;1783;p193"/>
          <p:cNvPicPr preferRelativeResize="0"/>
          <p:nvPr/>
        </p:nvPicPr>
        <p:blipFill rotWithShape="1">
          <a:blip r:embed="rId3">
            <a:alphaModFix/>
          </a:blip>
          <a:srcRect b="13504" l="92" r="-91" t="4203"/>
          <a:stretch/>
        </p:blipFill>
        <p:spPr>
          <a:xfrm>
            <a:off x="0" y="0"/>
            <a:ext cx="12192000" cy="6858000"/>
          </a:xfrm>
          <a:prstGeom prst="rect">
            <a:avLst/>
          </a:prstGeom>
          <a:noFill/>
          <a:ln>
            <a:noFill/>
          </a:ln>
        </p:spPr>
      </p:pic>
      <p:pic>
        <p:nvPicPr>
          <p:cNvPr id="1784" name="Google Shape;1784;p193"/>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
        <p:nvSpPr>
          <p:cNvPr id="1785" name="Google Shape;1785;p193"/>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86" name="Google Shape;1786;p193"/>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87" name="Google Shape;1787;p193"/>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a Passo</a:t>
            </a:r>
            <a:endParaRPr b="0" i="0" sz="3500" u="none" cap="none" strike="noStrike">
              <a:solidFill>
                <a:srgbClr val="000000"/>
              </a:solidFill>
              <a:latin typeface="Arial"/>
              <a:ea typeface="Arial"/>
              <a:cs typeface="Arial"/>
              <a:sym typeface="Arial"/>
            </a:endParaRPr>
          </a:p>
        </p:txBody>
      </p:sp>
      <p:pic>
        <p:nvPicPr>
          <p:cNvPr id="1788" name="Google Shape;1788;p193"/>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94"/>
          <p:cNvSpPr txBox="1"/>
          <p:nvPr>
            <p:ph idx="1" type="body"/>
          </p:nvPr>
        </p:nvSpPr>
        <p:spPr>
          <a:xfrm>
            <a:off x="689495" y="1882473"/>
            <a:ext cx="6440648" cy="447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2500"/>
              <a:buFont typeface="Arial"/>
              <a:buNone/>
            </a:pPr>
            <a:r>
              <a:rPr b="1" i="0" lang="pt-BR" sz="2700" u="none" cap="none" strike="noStrike">
                <a:solidFill>
                  <a:schemeClr val="accent2"/>
                </a:solidFill>
                <a:latin typeface="Lato"/>
                <a:ea typeface="Lato"/>
                <a:cs typeface="Lato"/>
                <a:sym typeface="Lato"/>
              </a:rPr>
              <a:t>Nas próximas aulas, </a:t>
            </a:r>
            <a:endParaRPr/>
          </a:p>
          <a:p>
            <a:pPr indent="0" lvl="0" marL="0" marR="0" rtl="0" algn="l">
              <a:lnSpc>
                <a:spcPct val="100000"/>
              </a:lnSpc>
              <a:spcBef>
                <a:spcPts val="0"/>
              </a:spcBef>
              <a:spcAft>
                <a:spcPts val="0"/>
              </a:spcAft>
              <a:buClr>
                <a:srgbClr val="000000"/>
              </a:buClr>
              <a:buSzPts val="2500"/>
              <a:buFont typeface="Arial"/>
              <a:buNone/>
            </a:pPr>
            <a:r>
              <a:rPr b="1" i="0" lang="pt-BR" sz="2700" u="none" cap="none" strike="noStrike">
                <a:solidFill>
                  <a:schemeClr val="accent2"/>
                </a:solidFill>
                <a:latin typeface="Lato"/>
                <a:ea typeface="Lato"/>
                <a:cs typeface="Lato"/>
                <a:sym typeface="Lato"/>
              </a:rPr>
              <a:t>veremos os passos abaixo:</a:t>
            </a:r>
            <a:endParaRPr/>
          </a:p>
          <a:p>
            <a:pPr indent="-381000" lvl="0" marL="457200" rtl="0" algn="l">
              <a:lnSpc>
                <a:spcPct val="100000"/>
              </a:lnSpc>
              <a:spcBef>
                <a:spcPts val="1000"/>
              </a:spcBef>
              <a:spcAft>
                <a:spcPts val="0"/>
              </a:spcAft>
              <a:buClr>
                <a:schemeClr val="dk1"/>
              </a:buClr>
              <a:buSzPts val="2400"/>
              <a:buFont typeface="Arial"/>
              <a:buChar char="▪"/>
            </a:pPr>
            <a:r>
              <a:rPr b="1" lang="pt-BR"/>
              <a:t>Passo 1</a:t>
            </a:r>
            <a:r>
              <a:rPr lang="pt-BR"/>
              <a:t> – Criar um perfil campeão;</a:t>
            </a:r>
            <a:endParaRPr/>
          </a:p>
          <a:p>
            <a:pPr indent="-381000" lvl="0" marL="457200" rtl="0" algn="l">
              <a:lnSpc>
                <a:spcPct val="100000"/>
              </a:lnSpc>
              <a:spcBef>
                <a:spcPts val="1000"/>
              </a:spcBef>
              <a:spcAft>
                <a:spcPts val="0"/>
              </a:spcAft>
              <a:buClr>
                <a:schemeClr val="dk1"/>
              </a:buClr>
              <a:buSzPts val="2400"/>
              <a:buFont typeface="Arial"/>
              <a:buChar char="▪"/>
            </a:pPr>
            <a:r>
              <a:rPr b="1" lang="pt-BR"/>
              <a:t>Passo 2 - </a:t>
            </a:r>
            <a:r>
              <a:rPr lang="pt-BR"/>
              <a:t>Configurar as ferramentas de busca de vagas;</a:t>
            </a:r>
            <a:endParaRPr/>
          </a:p>
          <a:p>
            <a:pPr indent="-381000" lvl="0" marL="457200" rtl="0" algn="l">
              <a:lnSpc>
                <a:spcPct val="100000"/>
              </a:lnSpc>
              <a:spcBef>
                <a:spcPts val="1000"/>
              </a:spcBef>
              <a:spcAft>
                <a:spcPts val="0"/>
              </a:spcAft>
              <a:buClr>
                <a:schemeClr val="dk1"/>
              </a:buClr>
              <a:buSzPts val="2400"/>
              <a:buFont typeface="Arial"/>
              <a:buChar char="▪"/>
            </a:pPr>
            <a:r>
              <a:rPr b="1" lang="pt-BR"/>
              <a:t>Passo 3 – </a:t>
            </a:r>
            <a:r>
              <a:rPr lang="pt-BR"/>
              <a:t>Fazer um Networking eficaz;</a:t>
            </a:r>
            <a:endParaRPr/>
          </a:p>
          <a:p>
            <a:pPr indent="-381000" lvl="0" marL="457200" rtl="0" algn="l">
              <a:lnSpc>
                <a:spcPct val="100000"/>
              </a:lnSpc>
              <a:spcBef>
                <a:spcPts val="1000"/>
              </a:spcBef>
              <a:spcAft>
                <a:spcPts val="0"/>
              </a:spcAft>
              <a:buClr>
                <a:schemeClr val="dk1"/>
              </a:buClr>
              <a:buSzPts val="2400"/>
              <a:buFont typeface="Arial"/>
              <a:buChar char="▪"/>
            </a:pPr>
            <a:r>
              <a:rPr b="1" lang="pt-BR"/>
              <a:t>Passo 4 - </a:t>
            </a:r>
            <a:r>
              <a:rPr lang="pt-BR"/>
              <a:t>Usar o Linkedin de forma assertiva.</a:t>
            </a:r>
            <a:br>
              <a:rPr lang="pt-BR"/>
            </a:br>
            <a:endParaRPr/>
          </a:p>
        </p:txBody>
      </p:sp>
      <p:sp>
        <p:nvSpPr>
          <p:cNvPr id="1794" name="Google Shape;1794;p194"/>
          <p:cNvSpPr txBox="1"/>
          <p:nvPr>
            <p:ph type="title"/>
          </p:nvPr>
        </p:nvSpPr>
        <p:spPr>
          <a:xfrm>
            <a:off x="689495" y="1087438"/>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Apresentação do Passo a Passo</a:t>
            </a:r>
            <a:endParaRPr/>
          </a:p>
        </p:txBody>
      </p:sp>
      <p:pic>
        <p:nvPicPr>
          <p:cNvPr id="1795" name="Google Shape;1795;p194"/>
          <p:cNvPicPr preferRelativeResize="0"/>
          <p:nvPr/>
        </p:nvPicPr>
        <p:blipFill rotWithShape="1">
          <a:blip r:embed="rId3">
            <a:alphaModFix/>
          </a:blip>
          <a:srcRect b="0" l="0" r="0" t="0"/>
          <a:stretch/>
        </p:blipFill>
        <p:spPr>
          <a:xfrm>
            <a:off x="8747376" y="2511308"/>
            <a:ext cx="2791482" cy="2791482"/>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pic>
        <p:nvPicPr>
          <p:cNvPr id="1800" name="Google Shape;1800;p19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801" name="Google Shape;1801;p195"/>
          <p:cNvPicPr preferRelativeResize="0"/>
          <p:nvPr/>
        </p:nvPicPr>
        <p:blipFill rotWithShape="1">
          <a:blip r:embed="rId4">
            <a:alphaModFix/>
          </a:blip>
          <a:srcRect b="0" l="0" r="0" t="0"/>
          <a:stretch/>
        </p:blipFill>
        <p:spPr>
          <a:xfrm>
            <a:off x="11403693" y="194499"/>
            <a:ext cx="579207" cy="706713"/>
          </a:xfrm>
          <a:prstGeom prst="rect">
            <a:avLst/>
          </a:prstGeom>
          <a:noFill/>
          <a:ln>
            <a:noFill/>
          </a:ln>
        </p:spPr>
      </p:pic>
      <p:sp>
        <p:nvSpPr>
          <p:cNvPr id="1802" name="Google Shape;1802;p195"/>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03" name="Google Shape;1803;p19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4" name="Google Shape;1804;p195"/>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1 – Criar um Perfil Campeão </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0"/>
          <p:cNvSpPr txBox="1"/>
          <p:nvPr>
            <p:ph idx="1" type="body"/>
          </p:nvPr>
        </p:nvSpPr>
        <p:spPr>
          <a:xfrm>
            <a:off x="765695" y="1533763"/>
            <a:ext cx="6590602" cy="4825939"/>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accent1"/>
                </a:solidFill>
              </a:rPr>
              <a:t>Abaixo estão algumas </a:t>
            </a:r>
            <a:endParaRPr/>
          </a:p>
          <a:p>
            <a:pPr indent="0" lvl="0" marL="0" rtl="0" algn="l">
              <a:lnSpc>
                <a:spcPct val="100000"/>
              </a:lnSpc>
              <a:spcBef>
                <a:spcPts val="0"/>
              </a:spcBef>
              <a:spcAft>
                <a:spcPts val="0"/>
              </a:spcAft>
              <a:buSzPts val="1800"/>
              <a:buNone/>
            </a:pPr>
            <a:r>
              <a:rPr b="1" lang="pt-BR" sz="2500">
                <a:solidFill>
                  <a:schemeClr val="accent1"/>
                </a:solidFill>
              </a:rPr>
              <a:t>das principais características:</a:t>
            </a:r>
            <a:endParaRPr/>
          </a:p>
          <a:p>
            <a:pPr indent="-342900" lvl="0" marL="342900" rtl="0" algn="l">
              <a:lnSpc>
                <a:spcPct val="100000"/>
              </a:lnSpc>
              <a:spcBef>
                <a:spcPts val="1000"/>
              </a:spcBef>
              <a:spcAft>
                <a:spcPts val="0"/>
              </a:spcAft>
              <a:buSzPts val="1800"/>
              <a:buFont typeface="Noto Sans Symbols"/>
              <a:buChar char="▪"/>
            </a:pPr>
            <a:r>
              <a:rPr lang="pt-BR"/>
              <a:t>Perfil Profissional;</a:t>
            </a:r>
            <a:endParaRPr/>
          </a:p>
          <a:p>
            <a:pPr indent="-342900" lvl="0" marL="342900" rtl="0" algn="l">
              <a:lnSpc>
                <a:spcPct val="100000"/>
              </a:lnSpc>
              <a:spcBef>
                <a:spcPts val="0"/>
              </a:spcBef>
              <a:spcAft>
                <a:spcPts val="0"/>
              </a:spcAft>
              <a:buSzPts val="1800"/>
              <a:buFont typeface="Noto Sans Symbols"/>
              <a:buChar char="▪"/>
            </a:pPr>
            <a:r>
              <a:rPr i="1" lang="pt-BR"/>
              <a:t>Networking</a:t>
            </a:r>
            <a:r>
              <a:rPr lang="pt-BR"/>
              <a:t>;</a:t>
            </a:r>
            <a:endParaRPr/>
          </a:p>
          <a:p>
            <a:pPr indent="-342900" lvl="0" marL="342900" rtl="0" algn="l">
              <a:lnSpc>
                <a:spcPct val="100000"/>
              </a:lnSpc>
              <a:spcBef>
                <a:spcPts val="0"/>
              </a:spcBef>
              <a:spcAft>
                <a:spcPts val="0"/>
              </a:spcAft>
              <a:buSzPts val="1800"/>
              <a:buFont typeface="Noto Sans Symbols"/>
              <a:buChar char="▪"/>
            </a:pPr>
            <a:r>
              <a:rPr lang="pt-BR"/>
              <a:t>Vagas de Emprego;</a:t>
            </a:r>
            <a:endParaRPr/>
          </a:p>
          <a:p>
            <a:pPr indent="-342900" lvl="0" marL="342900" rtl="0" algn="l">
              <a:lnSpc>
                <a:spcPct val="100000"/>
              </a:lnSpc>
              <a:spcBef>
                <a:spcPts val="0"/>
              </a:spcBef>
              <a:spcAft>
                <a:spcPts val="0"/>
              </a:spcAft>
              <a:buSzPts val="1800"/>
              <a:buFont typeface="Noto Sans Symbols"/>
              <a:buChar char="▪"/>
            </a:pPr>
            <a:r>
              <a:rPr lang="pt-BR"/>
              <a:t>Conteúdo e Publicações;</a:t>
            </a:r>
            <a:endParaRPr/>
          </a:p>
          <a:p>
            <a:pPr indent="-342900" lvl="0" marL="342900" rtl="0" algn="l">
              <a:lnSpc>
                <a:spcPct val="100000"/>
              </a:lnSpc>
              <a:spcBef>
                <a:spcPts val="0"/>
              </a:spcBef>
              <a:spcAft>
                <a:spcPts val="0"/>
              </a:spcAft>
              <a:buSzPts val="1800"/>
              <a:buFont typeface="Noto Sans Symbols"/>
              <a:buChar char="▪"/>
            </a:pPr>
            <a:r>
              <a:rPr lang="pt-BR"/>
              <a:t>Grupos e Comunidades;</a:t>
            </a:r>
            <a:endParaRPr/>
          </a:p>
          <a:p>
            <a:pPr indent="-342900" lvl="0" marL="342900" rtl="0" algn="l">
              <a:lnSpc>
                <a:spcPct val="100000"/>
              </a:lnSpc>
              <a:spcBef>
                <a:spcPts val="0"/>
              </a:spcBef>
              <a:spcAft>
                <a:spcPts val="0"/>
              </a:spcAft>
              <a:buSzPts val="1800"/>
              <a:buFont typeface="Noto Sans Symbols"/>
              <a:buChar char="▪"/>
            </a:pPr>
            <a:r>
              <a:rPr lang="pt-BR"/>
              <a:t>LinkedIn </a:t>
            </a:r>
            <a:r>
              <a:rPr i="1" lang="pt-BR"/>
              <a:t>Learning</a:t>
            </a:r>
            <a:r>
              <a:rPr lang="pt-BR"/>
              <a:t>;</a:t>
            </a:r>
            <a:endParaRPr/>
          </a:p>
          <a:p>
            <a:pPr indent="-342900" lvl="0" marL="342900" rtl="0" algn="l">
              <a:lnSpc>
                <a:spcPct val="100000"/>
              </a:lnSpc>
              <a:spcBef>
                <a:spcPts val="0"/>
              </a:spcBef>
              <a:spcAft>
                <a:spcPts val="0"/>
              </a:spcAft>
              <a:buSzPts val="1800"/>
              <a:buFont typeface="Noto Sans Symbols"/>
              <a:buChar char="▪"/>
            </a:pPr>
            <a:r>
              <a:rPr lang="pt-BR"/>
              <a:t>Páginas de Empresas;</a:t>
            </a:r>
            <a:endParaRPr/>
          </a:p>
          <a:p>
            <a:pPr indent="-342900" lvl="0" marL="342900" rtl="0" algn="l">
              <a:lnSpc>
                <a:spcPct val="100000"/>
              </a:lnSpc>
              <a:spcBef>
                <a:spcPts val="0"/>
              </a:spcBef>
              <a:spcAft>
                <a:spcPts val="0"/>
              </a:spcAft>
              <a:buSzPts val="1800"/>
              <a:buFont typeface="Noto Sans Symbols"/>
              <a:buChar char="▪"/>
            </a:pPr>
            <a:r>
              <a:rPr lang="pt-BR"/>
              <a:t>Recomendações e Endossos;</a:t>
            </a:r>
            <a:endParaRPr/>
          </a:p>
          <a:p>
            <a:pPr indent="-342900" lvl="0" marL="342900" rtl="0" algn="l">
              <a:lnSpc>
                <a:spcPct val="100000"/>
              </a:lnSpc>
              <a:spcBef>
                <a:spcPts val="0"/>
              </a:spcBef>
              <a:spcAft>
                <a:spcPts val="0"/>
              </a:spcAft>
              <a:buSzPts val="1800"/>
              <a:buFont typeface="Noto Sans Symbols"/>
              <a:buChar char="▪"/>
            </a:pPr>
            <a:r>
              <a:rPr lang="pt-BR"/>
              <a:t>Análise de Dados;</a:t>
            </a:r>
            <a:endParaRPr/>
          </a:p>
          <a:p>
            <a:pPr indent="-342900" lvl="0" marL="342900" rtl="0" algn="l">
              <a:lnSpc>
                <a:spcPct val="100000"/>
              </a:lnSpc>
              <a:spcBef>
                <a:spcPts val="0"/>
              </a:spcBef>
              <a:spcAft>
                <a:spcPts val="0"/>
              </a:spcAft>
              <a:buSzPts val="1800"/>
              <a:buFont typeface="Noto Sans Symbols"/>
              <a:buChar char="▪"/>
            </a:pPr>
            <a:r>
              <a:rPr lang="pt-BR"/>
              <a:t>Mensagens e </a:t>
            </a:r>
            <a:r>
              <a:rPr i="1" lang="pt-BR"/>
              <a:t>InMail</a:t>
            </a:r>
            <a:r>
              <a:rPr lang="pt-BR"/>
              <a:t>;</a:t>
            </a:r>
            <a:endParaRPr/>
          </a:p>
          <a:p>
            <a:pPr indent="-342900" lvl="0" marL="342900" rtl="0" algn="l">
              <a:lnSpc>
                <a:spcPct val="100000"/>
              </a:lnSpc>
              <a:spcBef>
                <a:spcPts val="0"/>
              </a:spcBef>
              <a:spcAft>
                <a:spcPts val="0"/>
              </a:spcAft>
              <a:buSzPts val="1800"/>
              <a:buFont typeface="Noto Sans Symbols"/>
              <a:buChar char="▪"/>
            </a:pPr>
            <a:r>
              <a:rPr lang="pt-BR"/>
              <a:t>Eventos e </a:t>
            </a:r>
            <a:r>
              <a:rPr i="1" lang="pt-BR"/>
              <a:t>Webinars</a:t>
            </a:r>
            <a:r>
              <a:rPr lang="pt-BR"/>
              <a:t>.</a:t>
            </a:r>
            <a:endParaRPr/>
          </a:p>
        </p:txBody>
      </p:sp>
      <p:sp>
        <p:nvSpPr>
          <p:cNvPr id="247" name="Google Shape;247;p20"/>
          <p:cNvSpPr txBox="1"/>
          <p:nvPr>
            <p:ph type="title"/>
          </p:nvPr>
        </p:nvSpPr>
        <p:spPr>
          <a:xfrm>
            <a:off x="765695" y="54646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E quais as Principais </a:t>
            </a:r>
            <a:br>
              <a:rPr lang="pt-BR"/>
            </a:br>
            <a:r>
              <a:rPr lang="pt-BR"/>
              <a:t>Características do LinkedIn?</a:t>
            </a:r>
            <a:endParaRPr/>
          </a:p>
        </p:txBody>
      </p:sp>
      <p:pic>
        <p:nvPicPr>
          <p:cNvPr id="248" name="Google Shape;248;p20"/>
          <p:cNvPicPr preferRelativeResize="0"/>
          <p:nvPr/>
        </p:nvPicPr>
        <p:blipFill rotWithShape="1">
          <a:blip r:embed="rId3">
            <a:alphaModFix/>
          </a:blip>
          <a:srcRect b="0" l="0" r="0" t="0"/>
          <a:stretch/>
        </p:blipFill>
        <p:spPr>
          <a:xfrm>
            <a:off x="8681663" y="2007741"/>
            <a:ext cx="3020602" cy="3020602"/>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196"/>
          <p:cNvSpPr txBox="1"/>
          <p:nvPr>
            <p:ph idx="1" type="body"/>
          </p:nvPr>
        </p:nvSpPr>
        <p:spPr>
          <a:xfrm>
            <a:off x="787466" y="2426759"/>
            <a:ext cx="6756400" cy="314672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000"/>
              </a:spcBef>
              <a:spcAft>
                <a:spcPts val="0"/>
              </a:spcAft>
              <a:buSzPts val="1800"/>
              <a:buNone/>
            </a:pPr>
            <a:r>
              <a:rPr b="1" lang="pt-BR" sz="2400">
                <a:solidFill>
                  <a:schemeClr val="accent4"/>
                </a:solidFill>
              </a:rPr>
              <a:t>O Passo 1 será dividido nos sub passos abaixo:</a:t>
            </a:r>
            <a:endParaRPr/>
          </a:p>
          <a:p>
            <a:pPr indent="-374650" lvl="0" marL="457200" rtl="0" algn="l">
              <a:lnSpc>
                <a:spcPct val="100000"/>
              </a:lnSpc>
              <a:spcBef>
                <a:spcPts val="2000"/>
              </a:spcBef>
              <a:spcAft>
                <a:spcPts val="0"/>
              </a:spcAft>
              <a:buClr>
                <a:schemeClr val="dk1"/>
              </a:buClr>
              <a:buSzPts val="2300"/>
              <a:buChar char="▪"/>
            </a:pPr>
            <a:r>
              <a:rPr b="1" lang="pt-BR"/>
              <a:t>Passo 1.1 – </a:t>
            </a:r>
            <a:r>
              <a:rPr lang="pt-BR"/>
              <a:t>Escrever um resumo profissional impactante;</a:t>
            </a:r>
            <a:endParaRPr/>
          </a:p>
          <a:p>
            <a:pPr indent="-374650" lvl="0" marL="457200" rtl="0" algn="l">
              <a:lnSpc>
                <a:spcPct val="100000"/>
              </a:lnSpc>
              <a:spcBef>
                <a:spcPts val="1000"/>
              </a:spcBef>
              <a:spcAft>
                <a:spcPts val="0"/>
              </a:spcAft>
              <a:buClr>
                <a:schemeClr val="dk1"/>
              </a:buClr>
              <a:buSzPts val="2300"/>
              <a:buChar char="▪"/>
            </a:pPr>
            <a:r>
              <a:rPr b="1" lang="pt-BR"/>
              <a:t>Passo 1.2 - </a:t>
            </a:r>
            <a:r>
              <a:rPr lang="pt-BR"/>
              <a:t>Destacar experiências, habilidades, realizações.</a:t>
            </a:r>
            <a:br>
              <a:rPr lang="pt-BR"/>
            </a:br>
            <a:endParaRPr/>
          </a:p>
        </p:txBody>
      </p:sp>
      <p:sp>
        <p:nvSpPr>
          <p:cNvPr id="1810" name="Google Shape;1810;p196"/>
          <p:cNvSpPr txBox="1"/>
          <p:nvPr>
            <p:ph type="title"/>
          </p:nvPr>
        </p:nvSpPr>
        <p:spPr>
          <a:xfrm>
            <a:off x="787466" y="166438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 – Criar um Perfil Campeão </a:t>
            </a:r>
            <a:endParaRPr/>
          </a:p>
        </p:txBody>
      </p:sp>
      <p:pic>
        <p:nvPicPr>
          <p:cNvPr id="1811" name="Google Shape;1811;p196"/>
          <p:cNvPicPr preferRelativeResize="0"/>
          <p:nvPr/>
        </p:nvPicPr>
        <p:blipFill rotWithShape="1">
          <a:blip r:embed="rId3">
            <a:alphaModFix/>
          </a:blip>
          <a:srcRect b="31875" l="0" r="0" t="0"/>
          <a:stretch/>
        </p:blipFill>
        <p:spPr>
          <a:xfrm>
            <a:off x="8858775" y="2426753"/>
            <a:ext cx="2676076" cy="182302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pic>
        <p:nvPicPr>
          <p:cNvPr id="1816" name="Google Shape;1816;p19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817" name="Google Shape;1817;p197"/>
          <p:cNvPicPr preferRelativeResize="0"/>
          <p:nvPr/>
        </p:nvPicPr>
        <p:blipFill rotWithShape="1">
          <a:blip r:embed="rId4">
            <a:alphaModFix/>
          </a:blip>
          <a:srcRect b="0" l="0" r="0" t="0"/>
          <a:stretch/>
        </p:blipFill>
        <p:spPr>
          <a:xfrm>
            <a:off x="11403693" y="194499"/>
            <a:ext cx="579207" cy="706713"/>
          </a:xfrm>
          <a:prstGeom prst="rect">
            <a:avLst/>
          </a:prstGeom>
          <a:noFill/>
          <a:ln>
            <a:noFill/>
          </a:ln>
        </p:spPr>
      </p:pic>
      <p:sp>
        <p:nvSpPr>
          <p:cNvPr id="1818" name="Google Shape;1818;p197"/>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19" name="Google Shape;1819;p19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20" name="Google Shape;1820;p197"/>
          <p:cNvSpPr/>
          <p:nvPr/>
        </p:nvSpPr>
        <p:spPr>
          <a:xfrm>
            <a:off x="556704" y="2229881"/>
            <a:ext cx="4039692" cy="23982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1.1 – Escrever um Resumo Profissional Impactante</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198"/>
          <p:cNvSpPr txBox="1"/>
          <p:nvPr>
            <p:ph idx="1" type="body"/>
          </p:nvPr>
        </p:nvSpPr>
        <p:spPr>
          <a:xfrm>
            <a:off x="776580" y="1926016"/>
            <a:ext cx="6549505" cy="410467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1) Comece com uma Abertura Forte</a:t>
            </a:r>
            <a:endParaRPr/>
          </a:p>
          <a:p>
            <a:pPr indent="-368300" lvl="0" marL="722313" rtl="0" algn="l">
              <a:lnSpc>
                <a:spcPct val="100000"/>
              </a:lnSpc>
              <a:spcBef>
                <a:spcPts val="1600"/>
              </a:spcBef>
              <a:spcAft>
                <a:spcPts val="0"/>
              </a:spcAft>
              <a:buSzPts val="1800"/>
              <a:buFont typeface="Noto Sans Symbols"/>
              <a:buChar char="▪"/>
            </a:pPr>
            <a:r>
              <a:rPr b="1" lang="pt-BR"/>
              <a:t>Introduza-se com Impacto</a:t>
            </a:r>
            <a:r>
              <a:rPr lang="pt-BR"/>
              <a:t>: Inicie com uma frase poderosa que capture sua essência profissional. Pode ser uma breve declaração sobre sua experiência principal ou um feito significativo.</a:t>
            </a:r>
            <a:endParaRPr/>
          </a:p>
          <a:p>
            <a:pPr indent="-368300" lvl="0" marL="722313" rtl="0" algn="l">
              <a:lnSpc>
                <a:spcPct val="100000"/>
              </a:lnSpc>
              <a:spcBef>
                <a:spcPts val="1000"/>
              </a:spcBef>
              <a:spcAft>
                <a:spcPts val="1000"/>
              </a:spcAft>
              <a:buSzPts val="1800"/>
              <a:buFont typeface="Noto Sans Symbols"/>
              <a:buChar char="▪"/>
            </a:pPr>
            <a:r>
              <a:rPr b="1" lang="pt-BR"/>
              <a:t>Use Palavras-Chave</a:t>
            </a:r>
            <a:r>
              <a:rPr lang="pt-BR"/>
              <a:t>: Inclua palavras-chave relevantes para sua área de atuação. Isso ajuda a garantir que seu perfil seja encontrado em buscas.</a:t>
            </a:r>
            <a:br>
              <a:rPr lang="pt-BR"/>
            </a:br>
            <a:endParaRPr/>
          </a:p>
        </p:txBody>
      </p:sp>
      <p:sp>
        <p:nvSpPr>
          <p:cNvPr id="1826" name="Google Shape;1826;p198"/>
          <p:cNvSpPr txBox="1"/>
          <p:nvPr>
            <p:ph type="title"/>
          </p:nvPr>
        </p:nvSpPr>
        <p:spPr>
          <a:xfrm>
            <a:off x="776580" y="1043895"/>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27" name="Google Shape;1827;p198"/>
          <p:cNvPicPr preferRelativeResize="0"/>
          <p:nvPr/>
        </p:nvPicPr>
        <p:blipFill rotWithShape="1">
          <a:blip r:embed="rId3">
            <a:alphaModFix/>
          </a:blip>
          <a:srcRect b="0" l="0" r="0" t="0"/>
          <a:stretch/>
        </p:blipFill>
        <p:spPr>
          <a:xfrm>
            <a:off x="9055866" y="2438399"/>
            <a:ext cx="2410943" cy="2410943"/>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199"/>
          <p:cNvSpPr txBox="1"/>
          <p:nvPr>
            <p:ph type="title"/>
          </p:nvPr>
        </p:nvSpPr>
        <p:spPr>
          <a:xfrm>
            <a:off x="443960" y="194499"/>
            <a:ext cx="104550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1.1 – </a:t>
            </a:r>
            <a:r>
              <a:rPr b="1" lang="pt-BR" sz="3300" u="none" cap="none" strike="noStrike">
                <a:solidFill>
                  <a:schemeClr val="dk1"/>
                </a:solidFill>
                <a:latin typeface="Lato"/>
                <a:ea typeface="Lato"/>
                <a:cs typeface="Lato"/>
                <a:sym typeface="Lato"/>
              </a:rPr>
              <a:t>Escrever um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Resumo Profissional Impactante</a:t>
            </a:r>
            <a:endParaRPr sz="3300"/>
          </a:p>
        </p:txBody>
      </p:sp>
      <p:sp>
        <p:nvSpPr>
          <p:cNvPr id="1833" name="Google Shape;1833;p19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34" name="Google Shape;1834;p199"/>
          <p:cNvSpPr/>
          <p:nvPr/>
        </p:nvSpPr>
        <p:spPr>
          <a:xfrm>
            <a:off x="544286" y="2380667"/>
            <a:ext cx="10354771" cy="2539675"/>
          </a:xfrm>
          <a:prstGeom prst="rect">
            <a:avLst/>
          </a:prstGeom>
          <a:solidFill>
            <a:srgbClr val="DDDDDD"/>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Especialista em Gestão de Projetos com mais de 10 anos de experiência liderando equipes multidisciplinares e entregando soluções inovadoras em tecnologia para empresas Fortune 500.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p:txBody>
      </p:sp>
      <p:sp>
        <p:nvSpPr>
          <p:cNvPr id="1835" name="Google Shape;1835;p199"/>
          <p:cNvSpPr txBox="1"/>
          <p:nvPr/>
        </p:nvSpPr>
        <p:spPr>
          <a:xfrm>
            <a:off x="443960" y="5024739"/>
            <a:ext cx="11398995" cy="11849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Por que isso funciona?</a:t>
            </a:r>
            <a:br>
              <a:rPr b="1" i="0" lang="pt-BR" sz="2200" u="none" cap="none" strike="noStrike">
                <a:solidFill>
                  <a:schemeClr val="dk1"/>
                </a:solidFill>
                <a:latin typeface="Lato"/>
                <a:ea typeface="Lato"/>
                <a:cs typeface="Lato"/>
                <a:sym typeface="Lato"/>
              </a:rPr>
            </a:br>
            <a:r>
              <a:rPr b="0" i="0" lang="pt-BR" sz="2200" u="none" cap="none" strike="noStrike">
                <a:solidFill>
                  <a:schemeClr val="dk1"/>
                </a:solidFill>
                <a:latin typeface="Lato"/>
                <a:ea typeface="Lato"/>
                <a:cs typeface="Lato"/>
                <a:sym typeface="Lato"/>
              </a:rPr>
              <a:t>Esta abertura é direta e destaca imediatamente a especialidade e a experiência do profissional, capturando a atenção de recrutadores e potenciais conexões.</a:t>
            </a:r>
            <a:endParaRPr b="0" i="0" sz="1400" u="none" cap="none" strike="noStrike">
              <a:solidFill>
                <a:srgbClr val="000000"/>
              </a:solidFill>
              <a:latin typeface="Arial"/>
              <a:ea typeface="Arial"/>
              <a:cs typeface="Arial"/>
              <a:sym typeface="Arial"/>
            </a:endParaRPr>
          </a:p>
        </p:txBody>
      </p:sp>
      <p:sp>
        <p:nvSpPr>
          <p:cNvPr id="1836" name="Google Shape;1836;p199"/>
          <p:cNvSpPr txBox="1"/>
          <p:nvPr/>
        </p:nvSpPr>
        <p:spPr>
          <a:xfrm>
            <a:off x="443960" y="1768439"/>
            <a:ext cx="11398995"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Exemplo de introdução de resumo impactante:</a:t>
            </a:r>
            <a:endParaRPr b="0" i="0" sz="2700" u="none" cap="none" strike="noStrike">
              <a:solidFill>
                <a:schemeClr val="accent4"/>
              </a:solidFill>
              <a:latin typeface="Lato"/>
              <a:ea typeface="Lato"/>
              <a:cs typeface="Lato"/>
              <a:sym typeface="Lato"/>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200"/>
          <p:cNvSpPr txBox="1"/>
          <p:nvPr>
            <p:ph idx="1" type="body"/>
          </p:nvPr>
        </p:nvSpPr>
        <p:spPr>
          <a:xfrm>
            <a:off x="656838" y="2111073"/>
            <a:ext cx="6876076" cy="391961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2) Defina Seus Objetivos Profissionais</a:t>
            </a:r>
            <a:endParaRPr/>
          </a:p>
          <a:p>
            <a:pPr indent="-342900" lvl="0" marL="722313" rtl="0" algn="l">
              <a:lnSpc>
                <a:spcPct val="100000"/>
              </a:lnSpc>
              <a:spcBef>
                <a:spcPts val="1600"/>
              </a:spcBef>
              <a:spcAft>
                <a:spcPts val="0"/>
              </a:spcAft>
              <a:buSzPts val="1800"/>
              <a:buFont typeface="Noto Sans Symbols"/>
              <a:buChar char="▪"/>
            </a:pPr>
            <a:r>
              <a:rPr b="1" lang="pt-BR"/>
              <a:t>Declaração de Objetivos</a:t>
            </a:r>
            <a:r>
              <a:rPr lang="pt-BR"/>
              <a:t>: Explique o que você está procurando em termos de oportunidades de carreira. Seja claro sobre seus objetivos e o tipo de papel que você está interessado em desempenhar.</a:t>
            </a:r>
            <a:endParaRPr/>
          </a:p>
          <a:p>
            <a:pPr indent="-342900" lvl="0" marL="722313" rtl="0" algn="l">
              <a:lnSpc>
                <a:spcPct val="100000"/>
              </a:lnSpc>
              <a:spcBef>
                <a:spcPts val="2400"/>
              </a:spcBef>
              <a:spcAft>
                <a:spcPts val="1200"/>
              </a:spcAft>
              <a:buSzPts val="1800"/>
              <a:buFont typeface="Noto Sans Symbols"/>
              <a:buChar char="▪"/>
            </a:pPr>
            <a:r>
              <a:rPr b="1" lang="pt-BR"/>
              <a:t>Ambição e Direção</a:t>
            </a:r>
            <a:r>
              <a:rPr lang="pt-BR"/>
              <a:t>: Mostre onde você quer chegar e o impacto que deseja ter em sua área ou empresa</a:t>
            </a:r>
            <a:br>
              <a:rPr lang="pt-BR"/>
            </a:br>
            <a:endParaRPr/>
          </a:p>
        </p:txBody>
      </p:sp>
      <p:sp>
        <p:nvSpPr>
          <p:cNvPr id="1842" name="Google Shape;1842;p200"/>
          <p:cNvSpPr txBox="1"/>
          <p:nvPr>
            <p:ph type="title"/>
          </p:nvPr>
        </p:nvSpPr>
        <p:spPr>
          <a:xfrm>
            <a:off x="656838" y="1123873"/>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43" name="Google Shape;1843;p200"/>
          <p:cNvPicPr preferRelativeResize="0"/>
          <p:nvPr/>
        </p:nvPicPr>
        <p:blipFill rotWithShape="1">
          <a:blip r:embed="rId3">
            <a:alphaModFix/>
          </a:blip>
          <a:srcRect b="0" l="0" r="0" t="0"/>
          <a:stretch/>
        </p:blipFill>
        <p:spPr>
          <a:xfrm>
            <a:off x="8872852" y="2296130"/>
            <a:ext cx="2538641" cy="2538639"/>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201"/>
          <p:cNvSpPr txBox="1"/>
          <p:nvPr>
            <p:ph idx="1" type="body"/>
          </p:nvPr>
        </p:nvSpPr>
        <p:spPr>
          <a:xfrm>
            <a:off x="733037" y="2132845"/>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3) Destaque Suas Principais Conquistas</a:t>
            </a:r>
            <a:endParaRPr/>
          </a:p>
          <a:p>
            <a:pPr indent="-368300" lvl="0" marL="722313" rtl="0" algn="l">
              <a:lnSpc>
                <a:spcPct val="100000"/>
              </a:lnSpc>
              <a:spcBef>
                <a:spcPts val="1600"/>
              </a:spcBef>
              <a:spcAft>
                <a:spcPts val="0"/>
              </a:spcAft>
              <a:buSzPts val="1800"/>
              <a:buFont typeface="Noto Sans Symbols"/>
              <a:buChar char="▪"/>
            </a:pPr>
            <a:r>
              <a:rPr b="1" lang="pt-BR"/>
              <a:t>Realizações Relevantes</a:t>
            </a:r>
            <a:r>
              <a:rPr lang="pt-BR"/>
              <a:t>: Mencione realizações e resultados concretos em suas funções anteriores. Use números e dados sempre que possível para quantificar seus sucessos.</a:t>
            </a:r>
            <a:endParaRPr/>
          </a:p>
          <a:p>
            <a:pPr indent="-368300" lvl="0" marL="722313" rtl="0" algn="l">
              <a:lnSpc>
                <a:spcPct val="100000"/>
              </a:lnSpc>
              <a:spcBef>
                <a:spcPts val="2400"/>
              </a:spcBef>
              <a:spcAft>
                <a:spcPts val="1200"/>
              </a:spcAft>
              <a:buSzPts val="1800"/>
              <a:buFont typeface="Noto Sans Symbols"/>
              <a:buChar char="▪"/>
            </a:pPr>
            <a:r>
              <a:rPr b="1" lang="pt-BR"/>
              <a:t>Habilidades e Competências: </a:t>
            </a:r>
            <a:r>
              <a:rPr lang="pt-BR"/>
              <a:t>Destaque as habilidades e competências que são mais relevantes para sua área e que o diferenciam.</a:t>
            </a:r>
            <a:br>
              <a:rPr lang="pt-BR"/>
            </a:br>
            <a:endParaRPr/>
          </a:p>
        </p:txBody>
      </p:sp>
      <p:sp>
        <p:nvSpPr>
          <p:cNvPr id="1849" name="Google Shape;1849;p201"/>
          <p:cNvSpPr txBox="1"/>
          <p:nvPr>
            <p:ph type="title"/>
          </p:nvPr>
        </p:nvSpPr>
        <p:spPr>
          <a:xfrm>
            <a:off x="733037" y="1228953"/>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50" name="Google Shape;1850;p201"/>
          <p:cNvPicPr preferRelativeResize="0"/>
          <p:nvPr/>
        </p:nvPicPr>
        <p:blipFill rotWithShape="1">
          <a:blip r:embed="rId3">
            <a:alphaModFix/>
          </a:blip>
          <a:srcRect b="0" l="0" r="0" t="0"/>
          <a:stretch/>
        </p:blipFill>
        <p:spPr>
          <a:xfrm>
            <a:off x="8825470" y="2318658"/>
            <a:ext cx="2777154" cy="2704256"/>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202"/>
          <p:cNvSpPr txBox="1"/>
          <p:nvPr>
            <p:ph idx="1" type="body"/>
          </p:nvPr>
        </p:nvSpPr>
        <p:spPr>
          <a:xfrm>
            <a:off x="733038" y="2154617"/>
            <a:ext cx="6756400" cy="3625698"/>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4) Mostre Sua Personalidade</a:t>
            </a:r>
            <a:endParaRPr/>
          </a:p>
          <a:p>
            <a:pPr indent="-368300" lvl="0" marL="722313" rtl="0" algn="l">
              <a:lnSpc>
                <a:spcPct val="100000"/>
              </a:lnSpc>
              <a:spcBef>
                <a:spcPts val="1600"/>
              </a:spcBef>
              <a:spcAft>
                <a:spcPts val="0"/>
              </a:spcAft>
              <a:buSzPts val="1800"/>
              <a:buFont typeface="Noto Sans Symbols"/>
              <a:buChar char="▪"/>
            </a:pPr>
            <a:r>
              <a:rPr b="1" lang="pt-BR"/>
              <a:t>Tom e Estilo: </a:t>
            </a:r>
            <a:r>
              <a:rPr lang="pt-BR"/>
              <a:t>Use um tom que reflita sua personalidade profissional. Seja autêntico e evite uma linguagem excessivamente formal ou genérica.</a:t>
            </a:r>
            <a:endParaRPr/>
          </a:p>
          <a:p>
            <a:pPr indent="-368300" lvl="0" marL="722313" rtl="0" algn="l">
              <a:lnSpc>
                <a:spcPct val="100000"/>
              </a:lnSpc>
              <a:spcBef>
                <a:spcPts val="2400"/>
              </a:spcBef>
              <a:spcAft>
                <a:spcPts val="1200"/>
              </a:spcAft>
              <a:buSzPts val="1800"/>
              <a:buFont typeface="Noto Sans Symbols"/>
              <a:buChar char="▪"/>
            </a:pPr>
            <a:r>
              <a:rPr b="1" lang="pt-BR"/>
              <a:t>Valores e Paixões</a:t>
            </a:r>
            <a:r>
              <a:rPr lang="pt-BR"/>
              <a:t>: Inclua aspectos de sua personalidade ou valores que são importantes para você e que se relacionam com sua carreira.</a:t>
            </a:r>
            <a:br>
              <a:rPr lang="pt-BR"/>
            </a:br>
            <a:endParaRPr/>
          </a:p>
        </p:txBody>
      </p:sp>
      <p:sp>
        <p:nvSpPr>
          <p:cNvPr id="1856" name="Google Shape;1856;p202"/>
          <p:cNvSpPr txBox="1"/>
          <p:nvPr>
            <p:ph type="title"/>
          </p:nvPr>
        </p:nvSpPr>
        <p:spPr>
          <a:xfrm>
            <a:off x="733038" y="125072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57" name="Google Shape;1857;p202"/>
          <p:cNvPicPr preferRelativeResize="0"/>
          <p:nvPr/>
        </p:nvPicPr>
        <p:blipFill rotWithShape="1">
          <a:blip r:embed="rId3">
            <a:alphaModFix/>
          </a:blip>
          <a:srcRect b="0" l="0" r="0" t="0"/>
          <a:stretch/>
        </p:blipFill>
        <p:spPr>
          <a:xfrm>
            <a:off x="8267281" y="1638726"/>
            <a:ext cx="3794091" cy="3794091"/>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203"/>
          <p:cNvSpPr txBox="1"/>
          <p:nvPr>
            <p:ph idx="1" type="body"/>
          </p:nvPr>
        </p:nvSpPr>
        <p:spPr>
          <a:xfrm>
            <a:off x="776580" y="2698902"/>
            <a:ext cx="6538619" cy="239561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5) Inclua uma Chamada para Ação</a:t>
            </a:r>
            <a:endParaRPr/>
          </a:p>
          <a:p>
            <a:pPr indent="0" lvl="0" marL="0" rtl="0" algn="l">
              <a:lnSpc>
                <a:spcPct val="100000"/>
              </a:lnSpc>
              <a:spcBef>
                <a:spcPts val="1600"/>
              </a:spcBef>
              <a:spcAft>
                <a:spcPts val="1200"/>
              </a:spcAft>
              <a:buSzPts val="1800"/>
              <a:buNone/>
            </a:pPr>
            <a:r>
              <a:rPr b="1" lang="pt-BR"/>
              <a:t>Encerramento com Contato</a:t>
            </a:r>
            <a:r>
              <a:rPr lang="pt-BR"/>
              <a:t>: Finalize com uma chamada para ação, convidando leitores a entrar em contato com você. Isso pode ser uma sugestão para conectar-se ou discutir oportunidades.</a:t>
            </a:r>
            <a:br>
              <a:rPr lang="pt-BR"/>
            </a:br>
            <a:endParaRPr/>
          </a:p>
        </p:txBody>
      </p:sp>
      <p:sp>
        <p:nvSpPr>
          <p:cNvPr id="1863" name="Google Shape;1863;p203"/>
          <p:cNvSpPr txBox="1"/>
          <p:nvPr>
            <p:ph type="title"/>
          </p:nvPr>
        </p:nvSpPr>
        <p:spPr>
          <a:xfrm>
            <a:off x="776580" y="182766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64" name="Google Shape;1864;p203"/>
          <p:cNvPicPr preferRelativeResize="0"/>
          <p:nvPr/>
        </p:nvPicPr>
        <p:blipFill rotWithShape="1">
          <a:blip r:embed="rId3">
            <a:alphaModFix/>
          </a:blip>
          <a:srcRect b="0" l="0" r="0" t="0"/>
          <a:stretch/>
        </p:blipFill>
        <p:spPr>
          <a:xfrm>
            <a:off x="8621485" y="2027353"/>
            <a:ext cx="2928257" cy="2928257"/>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p204"/>
          <p:cNvSpPr txBox="1"/>
          <p:nvPr>
            <p:ph idx="1" type="body"/>
          </p:nvPr>
        </p:nvSpPr>
        <p:spPr>
          <a:xfrm>
            <a:off x="765695" y="2372330"/>
            <a:ext cx="6462419" cy="322292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6) Mantenha o Texto Claro e Conciso</a:t>
            </a:r>
            <a:endParaRPr/>
          </a:p>
          <a:p>
            <a:pPr indent="-368300" lvl="0" marL="722313" rtl="0" algn="l">
              <a:lnSpc>
                <a:spcPct val="100000"/>
              </a:lnSpc>
              <a:spcBef>
                <a:spcPts val="1600"/>
              </a:spcBef>
              <a:spcAft>
                <a:spcPts val="0"/>
              </a:spcAft>
              <a:buSzPts val="1800"/>
              <a:buFont typeface="Noto Sans Symbols"/>
              <a:buChar char="▪"/>
            </a:pPr>
            <a:r>
              <a:rPr b="1" lang="pt-BR"/>
              <a:t>Evite Jargões: </a:t>
            </a:r>
            <a:r>
              <a:rPr lang="pt-BR"/>
              <a:t>Use uma linguagem clara e evite jargões ou termos técnicos excessivos, a menos que sejam amplamente compreendidos na sua área.</a:t>
            </a:r>
            <a:endParaRPr/>
          </a:p>
          <a:p>
            <a:pPr indent="-368300" lvl="0" marL="722313" rtl="0" algn="l">
              <a:lnSpc>
                <a:spcPct val="100000"/>
              </a:lnSpc>
              <a:spcBef>
                <a:spcPts val="1000"/>
              </a:spcBef>
              <a:spcAft>
                <a:spcPts val="1200"/>
              </a:spcAft>
              <a:buSzPts val="1800"/>
              <a:buFont typeface="Noto Sans Symbols"/>
              <a:buChar char="▪"/>
            </a:pPr>
            <a:r>
              <a:rPr b="1" lang="pt-BR"/>
              <a:t>Parágrafos Curtos: </a:t>
            </a:r>
            <a:r>
              <a:rPr lang="pt-BR"/>
              <a:t>Divida o texto em parágrafos curtos para facilitar a leitura.</a:t>
            </a:r>
            <a:endParaRPr/>
          </a:p>
        </p:txBody>
      </p:sp>
      <p:sp>
        <p:nvSpPr>
          <p:cNvPr id="1870" name="Google Shape;1870;p204"/>
          <p:cNvSpPr txBox="1"/>
          <p:nvPr>
            <p:ph type="title"/>
          </p:nvPr>
        </p:nvSpPr>
        <p:spPr>
          <a:xfrm>
            <a:off x="765695" y="1501095"/>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71" name="Google Shape;1871;p204"/>
          <p:cNvPicPr preferRelativeResize="0"/>
          <p:nvPr/>
        </p:nvPicPr>
        <p:blipFill rotWithShape="1">
          <a:blip r:embed="rId3">
            <a:alphaModFix/>
          </a:blip>
          <a:srcRect b="0" l="0" r="0" t="0"/>
          <a:stretch/>
        </p:blipFill>
        <p:spPr>
          <a:xfrm>
            <a:off x="8795657" y="2220686"/>
            <a:ext cx="2971800" cy="29718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205"/>
          <p:cNvSpPr txBox="1"/>
          <p:nvPr>
            <p:ph idx="1" type="body"/>
          </p:nvPr>
        </p:nvSpPr>
        <p:spPr>
          <a:xfrm>
            <a:off x="700381" y="2165501"/>
            <a:ext cx="6756400" cy="3669241"/>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7) Revise e Atualize Regularmente</a:t>
            </a:r>
            <a:endParaRPr/>
          </a:p>
          <a:p>
            <a:pPr indent="-368300" lvl="0" marL="722313" rtl="0" algn="l">
              <a:lnSpc>
                <a:spcPct val="100000"/>
              </a:lnSpc>
              <a:spcBef>
                <a:spcPts val="1600"/>
              </a:spcBef>
              <a:spcAft>
                <a:spcPts val="0"/>
              </a:spcAft>
              <a:buSzPts val="1800"/>
              <a:buFont typeface="Noto Sans Symbols"/>
              <a:buChar char="▪"/>
            </a:pPr>
            <a:r>
              <a:rPr b="1" lang="pt-BR">
                <a:solidFill>
                  <a:schemeClr val="dk1"/>
                </a:solidFill>
              </a:rPr>
              <a:t>Atualização Contínua: </a:t>
            </a:r>
            <a:r>
              <a:rPr lang="pt-BR">
                <a:solidFill>
                  <a:schemeClr val="dk1"/>
                </a:solidFill>
              </a:rPr>
              <a:t>Revise e atualize seu resumo regularmente para refletir novas conquistas, habilidades e mudanças em seus objetivos profissionais.</a:t>
            </a:r>
            <a:endParaRPr/>
          </a:p>
          <a:p>
            <a:pPr indent="-368300" lvl="0" marL="722313" rtl="0" algn="l">
              <a:lnSpc>
                <a:spcPct val="100000"/>
              </a:lnSpc>
              <a:spcBef>
                <a:spcPts val="2400"/>
              </a:spcBef>
              <a:spcAft>
                <a:spcPts val="1200"/>
              </a:spcAft>
              <a:buSzPts val="1800"/>
              <a:buFont typeface="Noto Sans Symbols"/>
              <a:buChar char="▪"/>
            </a:pPr>
            <a:r>
              <a:rPr b="1" lang="pt-BR">
                <a:solidFill>
                  <a:schemeClr val="dk1"/>
                </a:solidFill>
              </a:rPr>
              <a:t>Revisão de Erros</a:t>
            </a:r>
            <a:r>
              <a:rPr lang="pt-BR">
                <a:solidFill>
                  <a:schemeClr val="dk1"/>
                </a:solidFill>
              </a:rPr>
              <a:t>: Verifique a ortografia e gramática para garantir que o resumo esteja livre de erros.</a:t>
            </a:r>
            <a:endParaRPr b="0" i="0" sz="1800" u="none" strike="noStrike">
              <a:solidFill>
                <a:schemeClr val="dk1"/>
              </a:solidFill>
              <a:latin typeface="Arial"/>
              <a:ea typeface="Arial"/>
              <a:cs typeface="Arial"/>
              <a:sym typeface="Arial"/>
            </a:endParaRPr>
          </a:p>
        </p:txBody>
      </p:sp>
      <p:sp>
        <p:nvSpPr>
          <p:cNvPr id="1877" name="Google Shape;1877;p205"/>
          <p:cNvSpPr txBox="1"/>
          <p:nvPr>
            <p:ph type="title"/>
          </p:nvPr>
        </p:nvSpPr>
        <p:spPr>
          <a:xfrm>
            <a:off x="700381" y="117830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descr="Uma imagem contendo branco&#10;&#10;Descrição gerada automaticamente" id="1878" name="Google Shape;1878;p205"/>
          <p:cNvPicPr preferRelativeResize="0"/>
          <p:nvPr/>
        </p:nvPicPr>
        <p:blipFill rotWithShape="1">
          <a:blip r:embed="rId3">
            <a:alphaModFix/>
          </a:blip>
          <a:srcRect b="0" l="0" r="0" t="0"/>
          <a:stretch/>
        </p:blipFill>
        <p:spPr>
          <a:xfrm>
            <a:off x="8501896" y="2067607"/>
            <a:ext cx="3276446" cy="32764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1"/>
          <p:cNvSpPr txBox="1"/>
          <p:nvPr>
            <p:ph type="title"/>
          </p:nvPr>
        </p:nvSpPr>
        <p:spPr>
          <a:xfrm>
            <a:off x="443961" y="194499"/>
            <a:ext cx="81985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Principais Características do LinkedIn</a:t>
            </a:r>
            <a:endParaRPr sz="3300"/>
          </a:p>
        </p:txBody>
      </p:sp>
      <p:sp>
        <p:nvSpPr>
          <p:cNvPr id="254" name="Google Shape;254;p21"/>
          <p:cNvSpPr/>
          <p:nvPr/>
        </p:nvSpPr>
        <p:spPr>
          <a:xfrm>
            <a:off x="0" y="0"/>
            <a:ext cx="190500" cy="696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nvGrpSpPr>
          <p:cNvPr id="255" name="Google Shape;255;p21"/>
          <p:cNvGrpSpPr/>
          <p:nvPr/>
        </p:nvGrpSpPr>
        <p:grpSpPr>
          <a:xfrm>
            <a:off x="585462" y="1599071"/>
            <a:ext cx="11041626" cy="987200"/>
            <a:chOff x="575187" y="1475781"/>
            <a:chExt cx="11041626" cy="987200"/>
          </a:xfrm>
        </p:grpSpPr>
        <p:sp>
          <p:nvSpPr>
            <p:cNvPr id="256" name="Google Shape;256;p21"/>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Cada usuário tem um perfil que funciona como um currículo online.</a:t>
              </a:r>
              <a:endParaRPr b="0" i="0" sz="2000" u="none" cap="none" strike="noStrike">
                <a:solidFill>
                  <a:schemeClr val="dk1"/>
                </a:solidFill>
                <a:latin typeface="Lato"/>
                <a:ea typeface="Lato"/>
                <a:cs typeface="Lato"/>
                <a:sym typeface="Lato"/>
              </a:endParaRPr>
            </a:p>
          </p:txBody>
        </p:sp>
        <p:sp>
          <p:nvSpPr>
            <p:cNvPr id="257" name="Google Shape;257;p21"/>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Perfil Profissional</a:t>
              </a:r>
              <a:endParaRPr b="0" i="0" sz="1400" u="none" cap="none" strike="noStrike">
                <a:solidFill>
                  <a:srgbClr val="000000"/>
                </a:solidFill>
                <a:latin typeface="Arial"/>
                <a:ea typeface="Arial"/>
                <a:cs typeface="Arial"/>
                <a:sym typeface="Arial"/>
              </a:endParaRPr>
            </a:p>
          </p:txBody>
        </p:sp>
      </p:grpSp>
      <p:grpSp>
        <p:nvGrpSpPr>
          <p:cNvPr id="258" name="Google Shape;258;p21"/>
          <p:cNvGrpSpPr/>
          <p:nvPr/>
        </p:nvGrpSpPr>
        <p:grpSpPr>
          <a:xfrm>
            <a:off x="585462" y="2847549"/>
            <a:ext cx="11041626" cy="987200"/>
            <a:chOff x="575187" y="1475781"/>
            <a:chExt cx="11041626" cy="987200"/>
          </a:xfrm>
        </p:grpSpPr>
        <p:sp>
          <p:nvSpPr>
            <p:cNvPr id="259" name="Google Shape;259;p21"/>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rede de contatos ajuda a expandir oportunidades de carreira e negócios.</a:t>
              </a:r>
              <a:endParaRPr b="0" i="0" sz="1400" u="none" cap="none" strike="noStrike">
                <a:solidFill>
                  <a:srgbClr val="000000"/>
                </a:solidFill>
                <a:latin typeface="Arial"/>
                <a:ea typeface="Arial"/>
                <a:cs typeface="Arial"/>
                <a:sym typeface="Arial"/>
              </a:endParaRPr>
            </a:p>
          </p:txBody>
        </p:sp>
        <p:sp>
          <p:nvSpPr>
            <p:cNvPr id="260" name="Google Shape;260;p21"/>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1" lang="pt-BR" sz="2200" u="none" cap="none" strike="noStrike">
                  <a:solidFill>
                    <a:schemeClr val="lt1"/>
                  </a:solidFill>
                  <a:latin typeface="Lato"/>
                  <a:ea typeface="Lato"/>
                  <a:cs typeface="Lato"/>
                  <a:sym typeface="Lato"/>
                </a:rPr>
                <a:t>Networking</a:t>
              </a:r>
              <a:endParaRPr b="0" i="0" sz="1400" u="none" cap="none" strike="noStrike">
                <a:solidFill>
                  <a:srgbClr val="000000"/>
                </a:solidFill>
                <a:latin typeface="Arial"/>
                <a:ea typeface="Arial"/>
                <a:cs typeface="Arial"/>
                <a:sym typeface="Arial"/>
              </a:endParaRPr>
            </a:p>
          </p:txBody>
        </p:sp>
      </p:grpSp>
      <p:grpSp>
        <p:nvGrpSpPr>
          <p:cNvPr id="261" name="Google Shape;261;p21"/>
          <p:cNvGrpSpPr/>
          <p:nvPr/>
        </p:nvGrpSpPr>
        <p:grpSpPr>
          <a:xfrm>
            <a:off x="585462" y="4178549"/>
            <a:ext cx="11041626" cy="987200"/>
            <a:chOff x="575187" y="1475781"/>
            <a:chExt cx="11041626" cy="987200"/>
          </a:xfrm>
        </p:grpSpPr>
        <p:sp>
          <p:nvSpPr>
            <p:cNvPr id="262" name="Google Shape;262;p21"/>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Os usuários podem se candidatar a empregos diretamente pela plataforma.</a:t>
              </a:r>
              <a:endParaRPr b="0" i="0" sz="1400" u="none" cap="none" strike="noStrike">
                <a:solidFill>
                  <a:srgbClr val="000000"/>
                </a:solidFill>
                <a:latin typeface="Arial"/>
                <a:ea typeface="Arial"/>
                <a:cs typeface="Arial"/>
                <a:sym typeface="Arial"/>
              </a:endParaRPr>
            </a:p>
          </p:txBody>
        </p:sp>
        <p:sp>
          <p:nvSpPr>
            <p:cNvPr id="263" name="Google Shape;263;p21"/>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Vagas de Emprego</a:t>
              </a:r>
              <a:endParaRPr b="0" i="0" sz="1400" u="none" cap="none" strike="noStrike">
                <a:solidFill>
                  <a:srgbClr val="000000"/>
                </a:solidFill>
                <a:latin typeface="Arial"/>
                <a:ea typeface="Arial"/>
                <a:cs typeface="Arial"/>
                <a:sym typeface="Arial"/>
              </a:endParaRPr>
            </a:p>
          </p:txBody>
        </p:sp>
      </p:grpSp>
      <p:grpSp>
        <p:nvGrpSpPr>
          <p:cNvPr id="264" name="Google Shape;264;p21"/>
          <p:cNvGrpSpPr/>
          <p:nvPr/>
        </p:nvGrpSpPr>
        <p:grpSpPr>
          <a:xfrm>
            <a:off x="585462" y="5558103"/>
            <a:ext cx="11041626" cy="987200"/>
            <a:chOff x="575187" y="1475781"/>
            <a:chExt cx="11041626" cy="987200"/>
          </a:xfrm>
        </p:grpSpPr>
        <p:sp>
          <p:nvSpPr>
            <p:cNvPr id="265" name="Google Shape;265;p21"/>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Os usuários podem compartilhar artigos, atualizações,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fotos e vídeos relacionados ao ambiente profissional.</a:t>
              </a:r>
              <a:endParaRPr b="0" i="0" sz="2000" u="none" cap="none" strike="noStrike">
                <a:solidFill>
                  <a:schemeClr val="dk1"/>
                </a:solidFill>
                <a:highlight>
                  <a:srgbClr val="FFFFFF"/>
                </a:highlight>
                <a:latin typeface="Lato"/>
                <a:ea typeface="Lato"/>
                <a:cs typeface="Lato"/>
                <a:sym typeface="Lato"/>
              </a:endParaRPr>
            </a:p>
          </p:txBody>
        </p:sp>
        <p:sp>
          <p:nvSpPr>
            <p:cNvPr id="266" name="Google Shape;266;p21"/>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Conteúdo e Publicações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206"/>
          <p:cNvSpPr txBox="1"/>
          <p:nvPr>
            <p:ph idx="1" type="body"/>
          </p:nvPr>
        </p:nvSpPr>
        <p:spPr>
          <a:xfrm>
            <a:off x="754809" y="2252587"/>
            <a:ext cx="6353562" cy="363658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8) Dicas Adicionais</a:t>
            </a:r>
            <a:endParaRPr/>
          </a:p>
          <a:p>
            <a:pPr indent="-342900" lvl="0" marL="722313" rtl="0" algn="l">
              <a:lnSpc>
                <a:spcPct val="100000"/>
              </a:lnSpc>
              <a:spcBef>
                <a:spcPts val="1600"/>
              </a:spcBef>
              <a:spcAft>
                <a:spcPts val="0"/>
              </a:spcAft>
              <a:buSzPts val="1800"/>
              <a:buFont typeface="Noto Sans Symbols"/>
              <a:buChar char="▪"/>
            </a:pPr>
            <a:r>
              <a:rPr b="1" lang="pt-BR"/>
              <a:t>Use </a:t>
            </a:r>
            <a:r>
              <a:rPr b="1" i="1" lang="pt-BR"/>
              <a:t>Bullet Points</a:t>
            </a:r>
            <a:r>
              <a:rPr b="1" lang="pt-BR"/>
              <a:t>: </a:t>
            </a:r>
            <a:r>
              <a:rPr lang="pt-BR"/>
              <a:t>Para destacar habilidades ou conquistas, considere usar </a:t>
            </a:r>
            <a:r>
              <a:rPr i="1" lang="pt-BR"/>
              <a:t>bullet points </a:t>
            </a:r>
            <a:r>
              <a:rPr lang="pt-BR"/>
              <a:t>para tornar a leitura mais fácil.</a:t>
            </a:r>
            <a:endParaRPr/>
          </a:p>
          <a:p>
            <a:pPr indent="-342900" lvl="0" marL="722313" rtl="0" algn="l">
              <a:lnSpc>
                <a:spcPct val="100000"/>
              </a:lnSpc>
              <a:spcBef>
                <a:spcPts val="2400"/>
              </a:spcBef>
              <a:spcAft>
                <a:spcPts val="1200"/>
              </a:spcAft>
              <a:buSzPts val="1800"/>
              <a:buFont typeface="Noto Sans Symbols"/>
              <a:buChar char="▪"/>
            </a:pPr>
            <a:r>
              <a:rPr b="1" lang="pt-BR"/>
              <a:t>Inclua Palavras-Chave de SEO: </a:t>
            </a:r>
            <a:r>
              <a:rPr lang="pt-BR"/>
              <a:t>Pense nas palavras-chave que recrutadores podem usar ao procurar candidatos e inclua-as de forma natural no resumo.</a:t>
            </a:r>
            <a:endParaRPr/>
          </a:p>
        </p:txBody>
      </p:sp>
      <p:sp>
        <p:nvSpPr>
          <p:cNvPr id="1884" name="Google Shape;1884;p206"/>
          <p:cNvSpPr txBox="1"/>
          <p:nvPr>
            <p:ph type="title"/>
          </p:nvPr>
        </p:nvSpPr>
        <p:spPr>
          <a:xfrm>
            <a:off x="754809" y="126538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1.1 – </a:t>
            </a:r>
            <a:r>
              <a:rPr b="1" lang="pt-BR" u="none" cap="none" strike="noStrike">
                <a:solidFill>
                  <a:schemeClr val="dk1"/>
                </a:solidFill>
                <a:latin typeface="Lato"/>
                <a:ea typeface="Lato"/>
                <a:cs typeface="Lato"/>
                <a:sym typeface="Lato"/>
              </a:rPr>
              <a:t>Escrever um Resumo Profissional Impactante</a:t>
            </a:r>
            <a:endParaRPr/>
          </a:p>
        </p:txBody>
      </p:sp>
      <p:pic>
        <p:nvPicPr>
          <p:cNvPr id="1885" name="Google Shape;1885;p206"/>
          <p:cNvPicPr preferRelativeResize="0"/>
          <p:nvPr/>
        </p:nvPicPr>
        <p:blipFill rotWithShape="1">
          <a:blip r:embed="rId3">
            <a:alphaModFix/>
          </a:blip>
          <a:srcRect b="0" l="0" r="0" t="0"/>
          <a:stretch/>
        </p:blipFill>
        <p:spPr>
          <a:xfrm>
            <a:off x="8800192" y="2127250"/>
            <a:ext cx="2825750" cy="28257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pic>
        <p:nvPicPr>
          <p:cNvPr id="1890" name="Google Shape;1890;p207"/>
          <p:cNvPicPr preferRelativeResize="0"/>
          <p:nvPr/>
        </p:nvPicPr>
        <p:blipFill rotWithShape="1">
          <a:blip r:embed="rId3">
            <a:alphaModFix/>
          </a:blip>
          <a:srcRect b="0" l="0" r="0" t="0"/>
          <a:stretch/>
        </p:blipFill>
        <p:spPr>
          <a:xfrm flipH="1">
            <a:off x="59083" y="-250"/>
            <a:ext cx="12132767" cy="6858000"/>
          </a:xfrm>
          <a:prstGeom prst="rect">
            <a:avLst/>
          </a:prstGeom>
          <a:noFill/>
          <a:ln>
            <a:noFill/>
          </a:ln>
        </p:spPr>
      </p:pic>
      <p:pic>
        <p:nvPicPr>
          <p:cNvPr id="1891" name="Google Shape;1891;p207"/>
          <p:cNvPicPr preferRelativeResize="0"/>
          <p:nvPr/>
        </p:nvPicPr>
        <p:blipFill rotWithShape="1">
          <a:blip r:embed="rId4">
            <a:alphaModFix/>
          </a:blip>
          <a:srcRect b="0" l="0" r="0" t="0"/>
          <a:stretch/>
        </p:blipFill>
        <p:spPr>
          <a:xfrm>
            <a:off x="11291328" y="194249"/>
            <a:ext cx="579207" cy="706713"/>
          </a:xfrm>
          <a:prstGeom prst="rect">
            <a:avLst/>
          </a:prstGeom>
          <a:noFill/>
          <a:ln>
            <a:noFill/>
          </a:ln>
        </p:spPr>
      </p:pic>
      <p:sp>
        <p:nvSpPr>
          <p:cNvPr id="1892" name="Google Shape;1892;p207"/>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93" name="Google Shape;1893;p20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94" name="Google Shape;1894;p207"/>
          <p:cNvSpPr/>
          <p:nvPr/>
        </p:nvSpPr>
        <p:spPr>
          <a:xfrm>
            <a:off x="556704" y="2142671"/>
            <a:ext cx="4039692" cy="25724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1.1 – Escrevendo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um Resumo Profissional Impactante</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p208"/>
          <p:cNvSpPr/>
          <p:nvPr/>
        </p:nvSpPr>
        <p:spPr>
          <a:xfrm>
            <a:off x="438532" y="1861456"/>
            <a:ext cx="727780" cy="43755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00" name="Google Shape;1900;p208"/>
          <p:cNvSpPr/>
          <p:nvPr/>
        </p:nvSpPr>
        <p:spPr>
          <a:xfrm>
            <a:off x="1177413" y="1861457"/>
            <a:ext cx="4668216" cy="437555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01" name="Google Shape;1901;p208"/>
          <p:cNvSpPr txBox="1"/>
          <p:nvPr>
            <p:ph type="title"/>
          </p:nvPr>
        </p:nvSpPr>
        <p:spPr>
          <a:xfrm>
            <a:off x="443960" y="194499"/>
            <a:ext cx="104550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1.1 – </a:t>
            </a:r>
            <a:r>
              <a:rPr b="1" lang="pt-BR" sz="3300" u="none" cap="none" strike="noStrike">
                <a:solidFill>
                  <a:schemeClr val="dk1"/>
                </a:solidFill>
                <a:latin typeface="Lato"/>
                <a:ea typeface="Lato"/>
                <a:cs typeface="Lato"/>
                <a:sym typeface="Lato"/>
              </a:rPr>
              <a:t>Escrevendo </a:t>
            </a:r>
            <a:br>
              <a:rPr lang="pt-BR" sz="3300"/>
            </a:br>
            <a:r>
              <a:rPr b="1" lang="pt-BR" sz="3300" u="none" cap="none" strike="noStrike">
                <a:solidFill>
                  <a:schemeClr val="dk1"/>
                </a:solidFill>
                <a:latin typeface="Lato"/>
                <a:ea typeface="Lato"/>
                <a:cs typeface="Lato"/>
                <a:sym typeface="Lato"/>
              </a:rPr>
              <a:t>um Resumo Profissional Impactante</a:t>
            </a:r>
            <a:endParaRPr sz="3300"/>
          </a:p>
        </p:txBody>
      </p:sp>
      <p:sp>
        <p:nvSpPr>
          <p:cNvPr id="1902" name="Google Shape;1902;p208"/>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03" name="Google Shape;1903;p208"/>
          <p:cNvSpPr/>
          <p:nvPr/>
        </p:nvSpPr>
        <p:spPr>
          <a:xfrm>
            <a:off x="5856730" y="1861456"/>
            <a:ext cx="5573486" cy="4375557"/>
          </a:xfrm>
          <a:prstGeom prst="rect">
            <a:avLst/>
          </a:prstGeom>
          <a:solidFill>
            <a:srgbClr val="DDDDDD"/>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a:p>
            <a:pPr indent="0" lvl="0" marL="72000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Sobre</a:t>
            </a:r>
            <a:endParaRPr b="0" i="0" sz="2200" u="none" cap="none" strike="noStrike">
              <a:solidFill>
                <a:schemeClr val="dk1"/>
              </a:solidFill>
              <a:latin typeface="Lato"/>
              <a:ea typeface="Lato"/>
              <a:cs typeface="Lato"/>
              <a:sym typeface="Lato"/>
            </a:endParaRPr>
          </a:p>
          <a:p>
            <a:pPr indent="0" lvl="0" marL="719999" marR="381000" rtl="0" algn="l">
              <a:lnSpc>
                <a:spcPct val="100000"/>
              </a:lnSpc>
              <a:spcBef>
                <a:spcPts val="12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Sou um profissional apaixonado por Marketing com 6 anos de experiência em Marketing Digital.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
        <p:nvSpPr>
          <p:cNvPr id="1904" name="Google Shape;1904;p208"/>
          <p:cNvSpPr txBox="1"/>
          <p:nvPr/>
        </p:nvSpPr>
        <p:spPr>
          <a:xfrm>
            <a:off x="1305934" y="2053816"/>
            <a:ext cx="5140411" cy="39908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1) Comece com uma Abertura Forte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 Defina seus Objetivos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3) Destaque Suas Principais Conquistas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4) Mostre Sua Personalidade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5) Inclua uma Chamada para 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6) Mantenha o Texto Claro e Conciso</a:t>
            </a:r>
            <a:endParaRPr b="1" i="0" sz="2200" u="none" cap="none" strike="noStrike">
              <a:solidFill>
                <a:schemeClr val="dk1"/>
              </a:solidFill>
              <a:latin typeface="Lato"/>
              <a:ea typeface="Lato"/>
              <a:cs typeface="Lato"/>
              <a:sym typeface="Lato"/>
            </a:endParaRPr>
          </a:p>
        </p:txBody>
      </p:sp>
      <p:pic>
        <p:nvPicPr>
          <p:cNvPr id="1905" name="Google Shape;1905;p208"/>
          <p:cNvPicPr preferRelativeResize="0"/>
          <p:nvPr/>
        </p:nvPicPr>
        <p:blipFill rotWithShape="1">
          <a:blip r:embed="rId3">
            <a:alphaModFix/>
          </a:blip>
          <a:srcRect b="25700" l="27061" r="25627" t="26558"/>
          <a:stretch/>
        </p:blipFill>
        <p:spPr>
          <a:xfrm>
            <a:off x="566447" y="2042930"/>
            <a:ext cx="471949" cy="476239"/>
          </a:xfrm>
          <a:prstGeom prst="ellipse">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209"/>
          <p:cNvSpPr/>
          <p:nvPr/>
        </p:nvSpPr>
        <p:spPr>
          <a:xfrm>
            <a:off x="351446" y="1611085"/>
            <a:ext cx="727780" cy="49965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11" name="Google Shape;1911;p209"/>
          <p:cNvSpPr/>
          <p:nvPr/>
        </p:nvSpPr>
        <p:spPr>
          <a:xfrm>
            <a:off x="1090327" y="1611085"/>
            <a:ext cx="4668216" cy="499654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12" name="Google Shape;1912;p209"/>
          <p:cNvSpPr txBox="1"/>
          <p:nvPr>
            <p:ph type="title"/>
          </p:nvPr>
        </p:nvSpPr>
        <p:spPr>
          <a:xfrm>
            <a:off x="443960" y="194499"/>
            <a:ext cx="104550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1.1 – </a:t>
            </a:r>
            <a:r>
              <a:rPr b="1" lang="pt-BR" sz="3300" u="none" cap="none" strike="noStrike">
                <a:solidFill>
                  <a:schemeClr val="dk1"/>
                </a:solidFill>
                <a:latin typeface="Lato"/>
                <a:ea typeface="Lato"/>
                <a:cs typeface="Lato"/>
                <a:sym typeface="Lato"/>
              </a:rPr>
              <a:t>Escrevendo </a:t>
            </a:r>
            <a:br>
              <a:rPr lang="pt-BR" sz="3300"/>
            </a:br>
            <a:r>
              <a:rPr b="1" lang="pt-BR" sz="3300" u="none" cap="none" strike="noStrike">
                <a:solidFill>
                  <a:schemeClr val="dk1"/>
                </a:solidFill>
                <a:latin typeface="Lato"/>
                <a:ea typeface="Lato"/>
                <a:cs typeface="Lato"/>
                <a:sym typeface="Lato"/>
              </a:rPr>
              <a:t>um Resumo Profissional Impactante</a:t>
            </a:r>
            <a:endParaRPr sz="3300"/>
          </a:p>
        </p:txBody>
      </p:sp>
      <p:sp>
        <p:nvSpPr>
          <p:cNvPr id="1913" name="Google Shape;1913;p20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14" name="Google Shape;1914;p209"/>
          <p:cNvSpPr/>
          <p:nvPr/>
        </p:nvSpPr>
        <p:spPr>
          <a:xfrm>
            <a:off x="5769644" y="1611085"/>
            <a:ext cx="6248184" cy="4996544"/>
          </a:xfrm>
          <a:prstGeom prst="rect">
            <a:avLst/>
          </a:prstGeom>
          <a:solidFill>
            <a:srgbClr val="DDDDDD"/>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36000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a:p>
            <a:pPr indent="0" lvl="0" marL="36000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Sobre</a:t>
            </a:r>
            <a:endParaRPr b="0" i="0" sz="2000" u="none" cap="none" strike="noStrike">
              <a:solidFill>
                <a:schemeClr val="dk1"/>
              </a:solidFill>
              <a:latin typeface="Lato"/>
              <a:ea typeface="Lato"/>
              <a:cs typeface="Lato"/>
              <a:sym typeface="Lato"/>
            </a:endParaRPr>
          </a:p>
          <a:p>
            <a:pPr indent="0" lvl="0" marL="360000" marR="381000" rtl="0" algn="l">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Sou um profissional apaixonado por Marketing com 6 anos de experiência em Marketing Digital. </a:t>
            </a:r>
            <a:endParaRPr b="0" i="0" sz="2000" u="none" cap="none" strike="noStrike">
              <a:solidFill>
                <a:schemeClr val="dk1"/>
              </a:solidFill>
              <a:latin typeface="Lato"/>
              <a:ea typeface="Lato"/>
              <a:cs typeface="Lato"/>
              <a:sym typeface="Lato"/>
            </a:endParaRPr>
          </a:p>
          <a:p>
            <a:pPr indent="0" lvl="0" marL="360000" marR="381000" rtl="0" algn="l">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Atualmente, estou buscando oportunidades em agências, onde posso explorar minhas competências. Meu foco é em Digital e estou comprometido em agregar valor a empresa.</a:t>
            </a:r>
            <a:endParaRPr b="0" i="0" sz="1400" u="none" cap="none" strike="noStrike">
              <a:solidFill>
                <a:srgbClr val="000000"/>
              </a:solidFill>
              <a:latin typeface="Arial"/>
              <a:ea typeface="Arial"/>
              <a:cs typeface="Arial"/>
              <a:sym typeface="Arial"/>
            </a:endParaRPr>
          </a:p>
          <a:p>
            <a:pPr indent="0" lvl="0" marL="360000" marR="381000" rtl="0" algn="l">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Tenho um histórico comprovado de Engajamento de público e aumento de clientes, como aumento de 200% nas vendas de uma importante empresa de cosméticos.</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
        <p:nvSpPr>
          <p:cNvPr id="1915" name="Google Shape;1915;p209"/>
          <p:cNvSpPr txBox="1"/>
          <p:nvPr/>
        </p:nvSpPr>
        <p:spPr>
          <a:xfrm>
            <a:off x="1218848" y="2130017"/>
            <a:ext cx="5140411" cy="39908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1) Comece com uma Abertura Forte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 Defina seus Objetivos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3) Destaque Suas Principais Conquistas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4) Mostre Sua Personalidade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5) Inclua uma Chamada para 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6) Mantenha o Texto Claro e Conciso</a:t>
            </a:r>
            <a:endParaRPr b="1" i="0" sz="2200" u="none" cap="none" strike="noStrike">
              <a:solidFill>
                <a:schemeClr val="dk1"/>
              </a:solidFill>
              <a:latin typeface="Lato"/>
              <a:ea typeface="Lato"/>
              <a:cs typeface="Lato"/>
              <a:sym typeface="Lato"/>
            </a:endParaRPr>
          </a:p>
        </p:txBody>
      </p:sp>
      <p:pic>
        <p:nvPicPr>
          <p:cNvPr id="1916" name="Google Shape;1916;p209"/>
          <p:cNvPicPr preferRelativeResize="0"/>
          <p:nvPr/>
        </p:nvPicPr>
        <p:blipFill rotWithShape="1">
          <a:blip r:embed="rId3">
            <a:alphaModFix/>
          </a:blip>
          <a:srcRect b="25700" l="27061" r="25627" t="26558"/>
          <a:stretch/>
        </p:blipFill>
        <p:spPr>
          <a:xfrm>
            <a:off x="479361" y="2119131"/>
            <a:ext cx="471949" cy="476239"/>
          </a:xfrm>
          <a:prstGeom prst="ellipse">
            <a:avLst/>
          </a:prstGeom>
          <a:noFill/>
          <a:ln>
            <a:noFill/>
          </a:ln>
        </p:spPr>
      </p:pic>
      <p:pic>
        <p:nvPicPr>
          <p:cNvPr id="1917" name="Google Shape;1917;p209"/>
          <p:cNvPicPr preferRelativeResize="0"/>
          <p:nvPr/>
        </p:nvPicPr>
        <p:blipFill rotWithShape="1">
          <a:blip r:embed="rId3">
            <a:alphaModFix/>
          </a:blip>
          <a:srcRect b="25700" l="27061" r="25627" t="26558"/>
          <a:stretch/>
        </p:blipFill>
        <p:spPr>
          <a:xfrm>
            <a:off x="479361" y="2776844"/>
            <a:ext cx="471949" cy="476239"/>
          </a:xfrm>
          <a:prstGeom prst="ellipse">
            <a:avLst/>
          </a:prstGeom>
          <a:noFill/>
          <a:ln>
            <a:noFill/>
          </a:ln>
        </p:spPr>
      </p:pic>
      <p:pic>
        <p:nvPicPr>
          <p:cNvPr id="1918" name="Google Shape;1918;p209"/>
          <p:cNvPicPr preferRelativeResize="0"/>
          <p:nvPr/>
        </p:nvPicPr>
        <p:blipFill rotWithShape="1">
          <a:blip r:embed="rId3">
            <a:alphaModFix/>
          </a:blip>
          <a:srcRect b="25700" l="27061" r="25627" t="26558"/>
          <a:stretch/>
        </p:blipFill>
        <p:spPr>
          <a:xfrm>
            <a:off x="479360" y="3456601"/>
            <a:ext cx="471949" cy="476239"/>
          </a:xfrm>
          <a:prstGeom prst="ellipse">
            <a:avLst/>
          </a:prstGeom>
          <a:noFill/>
          <a:ln>
            <a:noFill/>
          </a:ln>
        </p:spPr>
      </p:pic>
      <p:pic>
        <p:nvPicPr>
          <p:cNvPr id="1919" name="Google Shape;1919;p209"/>
          <p:cNvPicPr preferRelativeResize="0"/>
          <p:nvPr/>
        </p:nvPicPr>
        <p:blipFill rotWithShape="1">
          <a:blip r:embed="rId3">
            <a:alphaModFix/>
          </a:blip>
          <a:srcRect b="25700" l="27061" r="25627" t="26558"/>
          <a:stretch/>
        </p:blipFill>
        <p:spPr>
          <a:xfrm>
            <a:off x="479360" y="4205150"/>
            <a:ext cx="471949" cy="476239"/>
          </a:xfrm>
          <a:prstGeom prst="ellipse">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3" name="Shape 1923"/>
        <p:cNvGrpSpPr/>
        <p:nvPr/>
      </p:nvGrpSpPr>
      <p:grpSpPr>
        <a:xfrm>
          <a:off x="0" y="0"/>
          <a:ext cx="0" cy="0"/>
          <a:chOff x="0" y="0"/>
          <a:chExt cx="0" cy="0"/>
        </a:xfrm>
      </p:grpSpPr>
      <p:sp>
        <p:nvSpPr>
          <p:cNvPr id="1924" name="Google Shape;1924;p210"/>
          <p:cNvSpPr/>
          <p:nvPr/>
        </p:nvSpPr>
        <p:spPr>
          <a:xfrm>
            <a:off x="645360" y="1937656"/>
            <a:ext cx="727780" cy="43755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5" name="Google Shape;1925;p210"/>
          <p:cNvSpPr/>
          <p:nvPr/>
        </p:nvSpPr>
        <p:spPr>
          <a:xfrm>
            <a:off x="1384241" y="1937657"/>
            <a:ext cx="4668216" cy="437555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6" name="Google Shape;1926;p210"/>
          <p:cNvSpPr txBox="1"/>
          <p:nvPr>
            <p:ph type="title"/>
          </p:nvPr>
        </p:nvSpPr>
        <p:spPr>
          <a:xfrm>
            <a:off x="443960" y="194499"/>
            <a:ext cx="104550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1.1 – </a:t>
            </a:r>
            <a:r>
              <a:rPr b="1" lang="pt-BR" sz="3300" u="none" cap="none" strike="noStrike">
                <a:solidFill>
                  <a:schemeClr val="dk1"/>
                </a:solidFill>
                <a:latin typeface="Lato"/>
                <a:ea typeface="Lato"/>
                <a:cs typeface="Lato"/>
                <a:sym typeface="Lato"/>
              </a:rPr>
              <a:t>Escrevendo </a:t>
            </a:r>
            <a:br>
              <a:rPr lang="pt-BR" sz="3300"/>
            </a:br>
            <a:r>
              <a:rPr b="1" lang="pt-BR" sz="3300" u="none" cap="none" strike="noStrike">
                <a:solidFill>
                  <a:schemeClr val="dk1"/>
                </a:solidFill>
                <a:latin typeface="Lato"/>
                <a:ea typeface="Lato"/>
                <a:cs typeface="Lato"/>
                <a:sym typeface="Lato"/>
              </a:rPr>
              <a:t>um Resumo Profissional Impactante</a:t>
            </a:r>
            <a:endParaRPr sz="3300"/>
          </a:p>
        </p:txBody>
      </p:sp>
      <p:sp>
        <p:nvSpPr>
          <p:cNvPr id="1927" name="Google Shape;1927;p21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8" name="Google Shape;1928;p210"/>
          <p:cNvSpPr/>
          <p:nvPr/>
        </p:nvSpPr>
        <p:spPr>
          <a:xfrm>
            <a:off x="6063558" y="1937656"/>
            <a:ext cx="5573486" cy="4375557"/>
          </a:xfrm>
          <a:prstGeom prst="rect">
            <a:avLst/>
          </a:prstGeom>
          <a:solidFill>
            <a:srgbClr val="DDDDDD"/>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38100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54000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Estou sempre aberto a novas conexões e oportunidades para colaborar e crescer profissionalmente. Sinta-se à vontade para entrar em contato se você estiver interessado em discutir como posso agregar valor à sua equipe ou projeto.</a:t>
            </a:r>
            <a:endParaRPr b="0" i="0" sz="1400" u="none" cap="none" strike="noStrike">
              <a:solidFill>
                <a:srgbClr val="000000"/>
              </a:solidFill>
              <a:latin typeface="Arial"/>
              <a:ea typeface="Arial"/>
              <a:cs typeface="Arial"/>
              <a:sym typeface="Arial"/>
            </a:endParaRPr>
          </a:p>
          <a:p>
            <a:pPr indent="0" lvl="0" marL="54000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Vamos conectar!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
        <p:nvSpPr>
          <p:cNvPr id="1929" name="Google Shape;1929;p210"/>
          <p:cNvSpPr txBox="1"/>
          <p:nvPr/>
        </p:nvSpPr>
        <p:spPr>
          <a:xfrm>
            <a:off x="1512762" y="2130016"/>
            <a:ext cx="5140411" cy="39908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1) Comece com uma Abertura Forte</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 Defina seus Objetivos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3) Destaque Suas Principais Conquistas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4) Mostre Sua Personalidade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5) Inclua uma Chamada para 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6) Mantenha o Texto Claro e Conciso</a:t>
            </a:r>
            <a:endParaRPr b="1" i="0" sz="2200" u="none" cap="none" strike="noStrike">
              <a:solidFill>
                <a:schemeClr val="dk1"/>
              </a:solidFill>
              <a:latin typeface="Lato"/>
              <a:ea typeface="Lato"/>
              <a:cs typeface="Lato"/>
              <a:sym typeface="Lato"/>
            </a:endParaRPr>
          </a:p>
        </p:txBody>
      </p:sp>
      <p:pic>
        <p:nvPicPr>
          <p:cNvPr id="1930" name="Google Shape;1930;p210"/>
          <p:cNvPicPr preferRelativeResize="0"/>
          <p:nvPr/>
        </p:nvPicPr>
        <p:blipFill rotWithShape="1">
          <a:blip r:embed="rId3">
            <a:alphaModFix/>
          </a:blip>
          <a:srcRect b="25700" l="27061" r="25627" t="26558"/>
          <a:stretch/>
        </p:blipFill>
        <p:spPr>
          <a:xfrm>
            <a:off x="773275" y="2119130"/>
            <a:ext cx="471949" cy="476239"/>
          </a:xfrm>
          <a:prstGeom prst="ellipse">
            <a:avLst/>
          </a:prstGeom>
          <a:noFill/>
          <a:ln>
            <a:noFill/>
          </a:ln>
        </p:spPr>
      </p:pic>
      <p:pic>
        <p:nvPicPr>
          <p:cNvPr id="1931" name="Google Shape;1931;p210"/>
          <p:cNvPicPr preferRelativeResize="0"/>
          <p:nvPr/>
        </p:nvPicPr>
        <p:blipFill rotWithShape="1">
          <a:blip r:embed="rId3">
            <a:alphaModFix/>
          </a:blip>
          <a:srcRect b="25700" l="27061" r="25627" t="26558"/>
          <a:stretch/>
        </p:blipFill>
        <p:spPr>
          <a:xfrm>
            <a:off x="762389" y="2804930"/>
            <a:ext cx="471949" cy="476239"/>
          </a:xfrm>
          <a:prstGeom prst="ellipse">
            <a:avLst/>
          </a:prstGeom>
          <a:noFill/>
          <a:ln>
            <a:noFill/>
          </a:ln>
        </p:spPr>
      </p:pic>
      <p:pic>
        <p:nvPicPr>
          <p:cNvPr id="1932" name="Google Shape;1932;p210"/>
          <p:cNvPicPr preferRelativeResize="0"/>
          <p:nvPr/>
        </p:nvPicPr>
        <p:blipFill rotWithShape="1">
          <a:blip r:embed="rId3">
            <a:alphaModFix/>
          </a:blip>
          <a:srcRect b="25700" l="27061" r="25627" t="26558"/>
          <a:stretch/>
        </p:blipFill>
        <p:spPr>
          <a:xfrm>
            <a:off x="762389" y="3458073"/>
            <a:ext cx="471949" cy="476239"/>
          </a:xfrm>
          <a:prstGeom prst="ellipse">
            <a:avLst/>
          </a:prstGeom>
          <a:noFill/>
          <a:ln>
            <a:noFill/>
          </a:ln>
        </p:spPr>
      </p:pic>
      <p:pic>
        <p:nvPicPr>
          <p:cNvPr id="1933" name="Google Shape;1933;p210"/>
          <p:cNvPicPr preferRelativeResize="0"/>
          <p:nvPr/>
        </p:nvPicPr>
        <p:blipFill rotWithShape="1">
          <a:blip r:embed="rId3">
            <a:alphaModFix/>
          </a:blip>
          <a:srcRect b="25700" l="27061" r="25627" t="26558"/>
          <a:stretch/>
        </p:blipFill>
        <p:spPr>
          <a:xfrm>
            <a:off x="751503" y="4198302"/>
            <a:ext cx="471949" cy="476239"/>
          </a:xfrm>
          <a:prstGeom prst="ellipse">
            <a:avLst/>
          </a:prstGeom>
          <a:noFill/>
          <a:ln>
            <a:noFill/>
          </a:ln>
        </p:spPr>
      </p:pic>
      <p:pic>
        <p:nvPicPr>
          <p:cNvPr id="1934" name="Google Shape;1934;p210"/>
          <p:cNvPicPr preferRelativeResize="0"/>
          <p:nvPr/>
        </p:nvPicPr>
        <p:blipFill rotWithShape="1">
          <a:blip r:embed="rId3">
            <a:alphaModFix/>
          </a:blip>
          <a:srcRect b="25700" l="27061" r="25627" t="26558"/>
          <a:stretch/>
        </p:blipFill>
        <p:spPr>
          <a:xfrm>
            <a:off x="751503" y="4885643"/>
            <a:ext cx="471949" cy="476239"/>
          </a:xfrm>
          <a:prstGeom prst="ellipse">
            <a:avLst/>
          </a:prstGeom>
          <a:noFill/>
          <a:ln>
            <a:noFill/>
          </a:ln>
        </p:spPr>
      </p:pic>
      <p:pic>
        <p:nvPicPr>
          <p:cNvPr id="1935" name="Google Shape;1935;p210"/>
          <p:cNvPicPr preferRelativeResize="0"/>
          <p:nvPr/>
        </p:nvPicPr>
        <p:blipFill rotWithShape="1">
          <a:blip r:embed="rId3">
            <a:alphaModFix/>
          </a:blip>
          <a:srcRect b="25700" l="27061" r="25627" t="26558"/>
          <a:stretch/>
        </p:blipFill>
        <p:spPr>
          <a:xfrm>
            <a:off x="762388" y="5614986"/>
            <a:ext cx="471949" cy="476239"/>
          </a:xfrm>
          <a:prstGeom prst="ellipse">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211"/>
          <p:cNvSpPr txBox="1"/>
          <p:nvPr>
            <p:ph type="title"/>
          </p:nvPr>
        </p:nvSpPr>
        <p:spPr>
          <a:xfrm>
            <a:off x="443960" y="194499"/>
            <a:ext cx="10455097"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1.1 – </a:t>
            </a:r>
            <a:r>
              <a:rPr b="1" lang="pt-BR" sz="3300" u="none" cap="none" strike="noStrike">
                <a:solidFill>
                  <a:schemeClr val="dk1"/>
                </a:solidFill>
                <a:latin typeface="Lato"/>
                <a:ea typeface="Lato"/>
                <a:cs typeface="Lato"/>
                <a:sym typeface="Lato"/>
              </a:rPr>
              <a:t>Escrevendo um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Resumo Profissional Impactante</a:t>
            </a:r>
            <a:endParaRPr sz="3300"/>
          </a:p>
        </p:txBody>
      </p:sp>
      <p:sp>
        <p:nvSpPr>
          <p:cNvPr id="1941" name="Google Shape;1941;p211"/>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42" name="Google Shape;1942;p211"/>
          <p:cNvSpPr/>
          <p:nvPr/>
        </p:nvSpPr>
        <p:spPr>
          <a:xfrm>
            <a:off x="549604" y="2209447"/>
            <a:ext cx="10853305" cy="438729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Sobre</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Sou um profissional apaixonado por Marketing com 6 anos de experiência em Marketing Digital.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Atualmente, estou buscando oportunidades em agências, onde posso explorar minhas competências. Meu foco é em Digital e estou comprometido em agregar valor a empresa.</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Tenho um histórico comprovado de Engajamento de público e aumento de clientes, como aumento de 200% nas vendas de uma importante empresa de cosméticos.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Estou sempre aberto a novas conexões e oportunidades para colaborar e crescer profissionalmente. Sinta-se à vontade para entrar em contato se você estiver interessado em discutir como posso agregar valor à sua equipe ou projeto.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Vamos conectar!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Lato"/>
              <a:ea typeface="Lato"/>
              <a:cs typeface="Lato"/>
              <a:sym typeface="Lato"/>
            </a:endParaRPr>
          </a:p>
        </p:txBody>
      </p:sp>
      <p:sp>
        <p:nvSpPr>
          <p:cNvPr id="1943" name="Google Shape;1943;p211"/>
          <p:cNvSpPr txBox="1"/>
          <p:nvPr/>
        </p:nvSpPr>
        <p:spPr>
          <a:xfrm>
            <a:off x="443960" y="1534558"/>
            <a:ext cx="609845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7) Revise e Atualize Regularmente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pic>
        <p:nvPicPr>
          <p:cNvPr id="1948" name="Google Shape;1948;p21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949" name="Google Shape;1949;p212"/>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
        <p:nvSpPr>
          <p:cNvPr id="1950" name="Google Shape;1950;p212"/>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51" name="Google Shape;1951;p212"/>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52" name="Google Shape;1952;p212"/>
          <p:cNvSpPr/>
          <p:nvPr/>
        </p:nvSpPr>
        <p:spPr>
          <a:xfrm>
            <a:off x="556704" y="2202542"/>
            <a:ext cx="4039692" cy="24526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1.2 – Destacar Experiências, Habilidades, Realizações</a:t>
            </a:r>
            <a:endParaRPr b="0" i="0" sz="3500" u="none" cap="none" strike="noStrike">
              <a:solidFill>
                <a:srgbClr val="000000"/>
              </a:solidFill>
              <a:latin typeface="Arial"/>
              <a:ea typeface="Arial"/>
              <a:cs typeface="Arial"/>
              <a:sym typeface="Arial"/>
            </a:endParaRPr>
          </a:p>
        </p:txBody>
      </p:sp>
      <p:pic>
        <p:nvPicPr>
          <p:cNvPr id="1953" name="Google Shape;1953;p212"/>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213"/>
          <p:cNvSpPr txBox="1"/>
          <p:nvPr>
            <p:ph idx="1" type="body"/>
          </p:nvPr>
        </p:nvSpPr>
        <p:spPr>
          <a:xfrm>
            <a:off x="754810" y="2143732"/>
            <a:ext cx="6756400" cy="3484183"/>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Experiências</a:t>
            </a:r>
            <a:endParaRPr/>
          </a:p>
          <a:p>
            <a:pPr indent="0" lvl="0" marL="0" rtl="0" algn="l">
              <a:lnSpc>
                <a:spcPct val="100000"/>
              </a:lnSpc>
              <a:spcBef>
                <a:spcPts val="1600"/>
              </a:spcBef>
              <a:spcAft>
                <a:spcPts val="0"/>
              </a:spcAft>
              <a:buSzPts val="1800"/>
              <a:buNone/>
            </a:pPr>
            <a:r>
              <a:rPr b="1" lang="pt-BR"/>
              <a:t>1) Descreva com Clareza: </a:t>
            </a:r>
            <a:r>
              <a:rPr lang="pt-BR"/>
              <a:t>Para cada posição, forneça uma descrição clara e concisa das suas responsabilidades e realizações. Use verbos de ação para tornar a descrição mais dinâmica.</a:t>
            </a:r>
            <a:endParaRPr/>
          </a:p>
          <a:p>
            <a:pPr indent="0" lvl="0" marL="0" rtl="0" algn="l">
              <a:lnSpc>
                <a:spcPct val="100000"/>
              </a:lnSpc>
              <a:spcBef>
                <a:spcPts val="1200"/>
              </a:spcBef>
              <a:spcAft>
                <a:spcPts val="0"/>
              </a:spcAft>
              <a:buSzPts val="1800"/>
              <a:buNone/>
            </a:pPr>
            <a:r>
              <a:rPr b="1" lang="pt-BR"/>
              <a:t>2) Use </a:t>
            </a:r>
            <a:r>
              <a:rPr b="1" i="1" lang="pt-BR"/>
              <a:t>Bullet Points</a:t>
            </a:r>
            <a:r>
              <a:rPr b="1" lang="pt-BR"/>
              <a:t>: </a:t>
            </a:r>
            <a:r>
              <a:rPr lang="pt-BR"/>
              <a:t>Estruture suas responsabilidades e conquistas em </a:t>
            </a:r>
            <a:r>
              <a:rPr i="1" lang="pt-BR"/>
              <a:t>bullet points </a:t>
            </a:r>
            <a:r>
              <a:rPr lang="pt-BR"/>
              <a:t>para facilitar a leitura e destacar os pontos mais importantes.</a:t>
            </a:r>
            <a:br>
              <a:rPr lang="pt-BR"/>
            </a:br>
            <a:endParaRPr/>
          </a:p>
        </p:txBody>
      </p:sp>
      <p:sp>
        <p:nvSpPr>
          <p:cNvPr id="1959" name="Google Shape;1959;p213"/>
          <p:cNvSpPr txBox="1"/>
          <p:nvPr>
            <p:ph type="title"/>
          </p:nvPr>
        </p:nvSpPr>
        <p:spPr>
          <a:xfrm>
            <a:off x="754810" y="126161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1960" name="Google Shape;1960;p213"/>
          <p:cNvPicPr preferRelativeResize="0"/>
          <p:nvPr/>
        </p:nvPicPr>
        <p:blipFill rotWithShape="1">
          <a:blip r:embed="rId3">
            <a:alphaModFix/>
          </a:blip>
          <a:srcRect b="0" l="0" r="0" t="0"/>
          <a:stretch/>
        </p:blipFill>
        <p:spPr>
          <a:xfrm>
            <a:off x="8795657" y="2307771"/>
            <a:ext cx="2699657" cy="2699657"/>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214"/>
          <p:cNvSpPr txBox="1"/>
          <p:nvPr>
            <p:ph idx="1" type="body"/>
          </p:nvPr>
        </p:nvSpPr>
        <p:spPr>
          <a:xfrm>
            <a:off x="678610" y="1519466"/>
            <a:ext cx="6756400" cy="4816019"/>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EXPERIÊNCIAS</a:t>
            </a:r>
            <a:endParaRPr/>
          </a:p>
          <a:p>
            <a:pPr indent="0" lvl="0" marL="0" rtl="0" algn="l">
              <a:lnSpc>
                <a:spcPct val="100000"/>
              </a:lnSpc>
              <a:spcBef>
                <a:spcPts val="1600"/>
              </a:spcBef>
              <a:spcAft>
                <a:spcPts val="0"/>
              </a:spcAft>
              <a:buSzPts val="1800"/>
              <a:buNone/>
            </a:pPr>
            <a:r>
              <a:rPr b="1" lang="pt-BR"/>
              <a:t>3) Contextualize Resultados</a:t>
            </a:r>
            <a:r>
              <a:rPr lang="pt-BR"/>
              <a:t>: Sempre que possível, forneça contexto sobre o impacto de suas responsabilidades. Explique como suas atividades contribuíram para os objetivos da empresa. Para isso, é possível usar a metodologia STAR:</a:t>
            </a:r>
            <a:endParaRPr/>
          </a:p>
          <a:p>
            <a:pPr indent="-342900" lvl="0" marL="342900" rtl="0" algn="l">
              <a:lnSpc>
                <a:spcPct val="100000"/>
              </a:lnSpc>
              <a:spcBef>
                <a:spcPts val="2400"/>
              </a:spcBef>
              <a:spcAft>
                <a:spcPts val="0"/>
              </a:spcAft>
              <a:buSzPts val="1800"/>
              <a:buFont typeface="Noto Sans Symbols"/>
              <a:buChar char="▪"/>
            </a:pPr>
            <a:r>
              <a:rPr b="0" i="0" lang="pt-BR" sz="2000" u="none" strike="noStrike">
                <a:solidFill>
                  <a:schemeClr val="dk1"/>
                </a:solidFill>
                <a:latin typeface="Lato"/>
                <a:ea typeface="Lato"/>
                <a:cs typeface="Lato"/>
                <a:sym typeface="Lato"/>
              </a:rPr>
              <a:t>O método STAR (Situação, Tarefa, Ação, Resultado) é uma técnica usada para estruturar respostas em entrevistas de emprego, mas também pode ser aplicada para descrever conquistas profissionais de forma clara e impactante, como em um resumo de LinkedIn ou ao escrever exemplos de realizações em um currículo.</a:t>
            </a:r>
            <a:endParaRPr/>
          </a:p>
          <a:p>
            <a:pPr indent="0" lvl="0" marL="0" rtl="0" algn="just">
              <a:lnSpc>
                <a:spcPct val="100000"/>
              </a:lnSpc>
              <a:spcBef>
                <a:spcPts val="2400"/>
              </a:spcBef>
              <a:spcAft>
                <a:spcPts val="1200"/>
              </a:spcAft>
              <a:buSzPts val="1800"/>
              <a:buNone/>
            </a:pPr>
            <a:br>
              <a:rPr lang="pt-BR"/>
            </a:br>
            <a:endParaRPr/>
          </a:p>
        </p:txBody>
      </p:sp>
      <p:sp>
        <p:nvSpPr>
          <p:cNvPr id="1966" name="Google Shape;1966;p214"/>
          <p:cNvSpPr txBox="1"/>
          <p:nvPr>
            <p:ph type="title"/>
          </p:nvPr>
        </p:nvSpPr>
        <p:spPr>
          <a:xfrm>
            <a:off x="678610" y="64112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1967" name="Google Shape;1967;p214"/>
          <p:cNvPicPr preferRelativeResize="0"/>
          <p:nvPr/>
        </p:nvPicPr>
        <p:blipFill rotWithShape="1">
          <a:blip r:embed="rId3">
            <a:alphaModFix/>
          </a:blip>
          <a:srcRect b="0" l="0" r="0" t="0"/>
          <a:stretch/>
        </p:blipFill>
        <p:spPr>
          <a:xfrm>
            <a:off x="8648444" y="2090057"/>
            <a:ext cx="2846564" cy="2846564"/>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p215"/>
          <p:cNvSpPr txBox="1"/>
          <p:nvPr>
            <p:ph type="title"/>
          </p:nvPr>
        </p:nvSpPr>
        <p:spPr>
          <a:xfrm>
            <a:off x="443961" y="194499"/>
            <a:ext cx="96439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Habilidades, Realizações</a:t>
            </a:r>
            <a:endParaRPr sz="3300"/>
          </a:p>
        </p:txBody>
      </p:sp>
      <p:sp>
        <p:nvSpPr>
          <p:cNvPr id="1973" name="Google Shape;1973;p21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74" name="Google Shape;1974;p215"/>
          <p:cNvGrpSpPr/>
          <p:nvPr/>
        </p:nvGrpSpPr>
        <p:grpSpPr>
          <a:xfrm>
            <a:off x="826850" y="1555959"/>
            <a:ext cx="10686881" cy="4951846"/>
            <a:chOff x="758756" y="1546231"/>
            <a:chExt cx="10686881" cy="4951846"/>
          </a:xfrm>
        </p:grpSpPr>
        <p:sp>
          <p:nvSpPr>
            <p:cNvPr id="1975" name="Google Shape;1975;p215"/>
            <p:cNvSpPr/>
            <p:nvPr/>
          </p:nvSpPr>
          <p:spPr>
            <a:xfrm>
              <a:off x="9136920" y="2951713"/>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6" name="Google Shape;1976;p215"/>
            <p:cNvSpPr/>
            <p:nvPr/>
          </p:nvSpPr>
          <p:spPr>
            <a:xfrm>
              <a:off x="6281652" y="2962089"/>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7" name="Google Shape;1977;p215"/>
            <p:cNvSpPr/>
            <p:nvPr/>
          </p:nvSpPr>
          <p:spPr>
            <a:xfrm>
              <a:off x="3548179" y="2971817"/>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8" name="Google Shape;1978;p215"/>
            <p:cNvSpPr/>
            <p:nvPr/>
          </p:nvSpPr>
          <p:spPr>
            <a:xfrm>
              <a:off x="766068" y="2971817"/>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9" name="Google Shape;1979;p215"/>
            <p:cNvSpPr/>
            <p:nvPr/>
          </p:nvSpPr>
          <p:spPr>
            <a:xfrm>
              <a:off x="3540007" y="1697264"/>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0" name="Google Shape;1980;p215"/>
            <p:cNvSpPr/>
            <p:nvPr/>
          </p:nvSpPr>
          <p:spPr>
            <a:xfrm>
              <a:off x="6287328" y="1647116"/>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1" name="Google Shape;1981;p215"/>
            <p:cNvSpPr/>
            <p:nvPr/>
          </p:nvSpPr>
          <p:spPr>
            <a:xfrm>
              <a:off x="9149909" y="1647116"/>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2" name="Google Shape;1982;p215"/>
            <p:cNvSpPr/>
            <p:nvPr/>
          </p:nvSpPr>
          <p:spPr>
            <a:xfrm>
              <a:off x="758756" y="1697263"/>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3" name="Google Shape;1983;p215"/>
            <p:cNvSpPr txBox="1"/>
            <p:nvPr/>
          </p:nvSpPr>
          <p:spPr>
            <a:xfrm>
              <a:off x="1504908" y="1652193"/>
              <a:ext cx="80342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S</a:t>
              </a:r>
              <a:endParaRPr b="0" i="0" sz="1400" u="none" cap="none" strike="noStrike">
                <a:solidFill>
                  <a:srgbClr val="000000"/>
                </a:solidFill>
                <a:latin typeface="Arial"/>
                <a:ea typeface="Arial"/>
                <a:cs typeface="Arial"/>
                <a:sym typeface="Arial"/>
              </a:endParaRPr>
            </a:p>
          </p:txBody>
        </p:sp>
        <p:sp>
          <p:nvSpPr>
            <p:cNvPr id="1984" name="Google Shape;1984;p215"/>
            <p:cNvSpPr txBox="1"/>
            <p:nvPr/>
          </p:nvSpPr>
          <p:spPr>
            <a:xfrm>
              <a:off x="4265842" y="1627660"/>
              <a:ext cx="86113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T</a:t>
              </a:r>
              <a:endParaRPr b="0" i="0" sz="1400" u="none" cap="none" strike="noStrike">
                <a:solidFill>
                  <a:srgbClr val="000000"/>
                </a:solidFill>
                <a:latin typeface="Arial"/>
                <a:ea typeface="Arial"/>
                <a:cs typeface="Arial"/>
                <a:sym typeface="Arial"/>
              </a:endParaRPr>
            </a:p>
          </p:txBody>
        </p:sp>
        <p:sp>
          <p:nvSpPr>
            <p:cNvPr id="1985" name="Google Shape;1985;p215"/>
            <p:cNvSpPr txBox="1"/>
            <p:nvPr/>
          </p:nvSpPr>
          <p:spPr>
            <a:xfrm>
              <a:off x="6976054" y="1557277"/>
              <a:ext cx="96853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1986" name="Google Shape;1986;p215"/>
            <p:cNvSpPr txBox="1"/>
            <p:nvPr/>
          </p:nvSpPr>
          <p:spPr>
            <a:xfrm>
              <a:off x="9940903" y="1546231"/>
              <a:ext cx="910827"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R</a:t>
              </a:r>
              <a:endParaRPr b="0" i="0" sz="1400" u="none" cap="none" strike="noStrike">
                <a:solidFill>
                  <a:srgbClr val="000000"/>
                </a:solidFill>
                <a:latin typeface="Arial"/>
                <a:ea typeface="Arial"/>
                <a:cs typeface="Arial"/>
                <a:sym typeface="Arial"/>
              </a:endParaRPr>
            </a:p>
          </p:txBody>
        </p:sp>
        <p:sp>
          <p:nvSpPr>
            <p:cNvPr id="1987" name="Google Shape;1987;p215"/>
            <p:cNvSpPr txBox="1"/>
            <p:nvPr/>
          </p:nvSpPr>
          <p:spPr>
            <a:xfrm>
              <a:off x="931768" y="3143813"/>
              <a:ext cx="186236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Situação (</a:t>
              </a:r>
              <a:r>
                <a:rPr b="1" i="1" lang="pt-BR" sz="2000" u="none" cap="none" strike="noStrike">
                  <a:solidFill>
                    <a:schemeClr val="dk1"/>
                  </a:solidFill>
                  <a:latin typeface="Lato"/>
                  <a:ea typeface="Lato"/>
                  <a:cs typeface="Lato"/>
                  <a:sym typeface="Lato"/>
                </a:rPr>
                <a:t>Situation</a:t>
              </a:r>
              <a:r>
                <a:rPr b="1" i="0" lang="pt-BR" sz="2000" u="none" cap="none" strike="noStrike">
                  <a:solidFill>
                    <a:schemeClr val="dk1"/>
                  </a:solidFill>
                  <a:latin typeface="Lato"/>
                  <a:ea typeface="Lato"/>
                  <a:cs typeface="Lato"/>
                  <a:sym typeface="Lato"/>
                </a:rPr>
                <a:t>)</a:t>
              </a:r>
              <a:endParaRPr b="1" i="0" sz="2000" u="none" cap="none" strike="noStrike">
                <a:solidFill>
                  <a:schemeClr val="dk1"/>
                </a:solidFill>
                <a:latin typeface="Lato"/>
                <a:ea typeface="Lato"/>
                <a:cs typeface="Lato"/>
                <a:sym typeface="Lato"/>
              </a:endParaRPr>
            </a:p>
          </p:txBody>
        </p:sp>
        <p:sp>
          <p:nvSpPr>
            <p:cNvPr id="1988" name="Google Shape;1988;p215"/>
            <p:cNvSpPr txBox="1"/>
            <p:nvPr/>
          </p:nvSpPr>
          <p:spPr>
            <a:xfrm>
              <a:off x="803604" y="4240640"/>
              <a:ext cx="2206032"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Descreva o contexto ou o cenário específico em que você se encontrou. </a:t>
              </a:r>
              <a:endParaRPr b="0" i="0" sz="2000" u="none" cap="none" strike="noStrike">
                <a:solidFill>
                  <a:schemeClr val="dk1"/>
                </a:solidFill>
                <a:latin typeface="Lato"/>
                <a:ea typeface="Lato"/>
                <a:cs typeface="Lato"/>
                <a:sym typeface="Lato"/>
              </a:endParaRPr>
            </a:p>
          </p:txBody>
        </p:sp>
        <p:sp>
          <p:nvSpPr>
            <p:cNvPr id="1989" name="Google Shape;1989;p215"/>
            <p:cNvSpPr txBox="1"/>
            <p:nvPr/>
          </p:nvSpPr>
          <p:spPr>
            <a:xfrm>
              <a:off x="3685333" y="3147440"/>
              <a:ext cx="201755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Tarefa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a:t>
              </a:r>
              <a:r>
                <a:rPr b="1" i="1" lang="pt-BR" sz="2000" u="none" cap="none" strike="noStrike">
                  <a:solidFill>
                    <a:schemeClr val="dk1"/>
                  </a:solidFill>
                  <a:latin typeface="Lato"/>
                  <a:ea typeface="Lato"/>
                  <a:cs typeface="Lato"/>
                  <a:sym typeface="Lato"/>
                </a:rPr>
                <a:t>Task</a:t>
              </a:r>
              <a:r>
                <a:rPr b="1" i="0" lang="pt-BR" sz="2000" u="none" cap="none" strike="noStrike">
                  <a:solidFill>
                    <a:schemeClr val="dk1"/>
                  </a:solidFill>
                  <a:latin typeface="Lato"/>
                  <a:ea typeface="Lato"/>
                  <a:cs typeface="Lato"/>
                  <a:sym typeface="Lato"/>
                </a:rPr>
                <a:t>)</a:t>
              </a:r>
              <a:endParaRPr b="1" i="0" sz="2000" u="none" cap="none" strike="noStrike">
                <a:solidFill>
                  <a:schemeClr val="dk1"/>
                </a:solidFill>
                <a:latin typeface="Lato"/>
                <a:ea typeface="Lato"/>
                <a:cs typeface="Lato"/>
                <a:sym typeface="Lato"/>
              </a:endParaRPr>
            </a:p>
          </p:txBody>
        </p:sp>
        <p:sp>
          <p:nvSpPr>
            <p:cNvPr id="1990" name="Google Shape;1990;p215"/>
            <p:cNvSpPr txBox="1"/>
            <p:nvPr/>
          </p:nvSpPr>
          <p:spPr>
            <a:xfrm>
              <a:off x="3530632" y="4126472"/>
              <a:ext cx="22884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Explique qual </a:t>
              </a:r>
              <a:endParaRPr b="0" i="0" sz="20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era a sua responsabilidade ou o objetivo que você precisava alcançar.</a:t>
              </a:r>
              <a:endParaRPr b="0" i="0" sz="2000" u="none" cap="none" strike="noStrike">
                <a:solidFill>
                  <a:schemeClr val="dk1"/>
                </a:solidFill>
                <a:latin typeface="Lato"/>
                <a:ea typeface="Lato"/>
                <a:cs typeface="Lato"/>
                <a:sym typeface="Lato"/>
              </a:endParaRPr>
            </a:p>
          </p:txBody>
        </p:sp>
        <p:sp>
          <p:nvSpPr>
            <p:cNvPr id="1991" name="Google Shape;1991;p215"/>
            <p:cNvSpPr txBox="1"/>
            <p:nvPr/>
          </p:nvSpPr>
          <p:spPr>
            <a:xfrm>
              <a:off x="6269737" y="3093666"/>
              <a:ext cx="228841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Ação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a:t>
              </a:r>
              <a:r>
                <a:rPr b="1" i="1" lang="pt-BR" sz="2000" u="none" cap="none" strike="noStrike">
                  <a:solidFill>
                    <a:schemeClr val="dk1"/>
                  </a:solidFill>
                  <a:latin typeface="Lato"/>
                  <a:ea typeface="Lato"/>
                  <a:cs typeface="Lato"/>
                  <a:sym typeface="Lato"/>
                </a:rPr>
                <a:t>Action</a:t>
              </a:r>
              <a:r>
                <a:rPr b="1" i="0" lang="pt-BR" sz="2000" u="none" cap="none" strike="noStrike">
                  <a:solidFill>
                    <a:schemeClr val="dk1"/>
                  </a:solidFill>
                  <a:latin typeface="Lato"/>
                  <a:ea typeface="Lato"/>
                  <a:cs typeface="Lato"/>
                  <a:sym typeface="Lato"/>
                </a:rPr>
                <a:t>)</a:t>
              </a:r>
              <a:endParaRPr b="1" i="0" sz="2000" u="none" cap="none" strike="noStrike">
                <a:solidFill>
                  <a:schemeClr val="dk1"/>
                </a:solidFill>
                <a:latin typeface="Lato"/>
                <a:ea typeface="Lato"/>
                <a:cs typeface="Lato"/>
                <a:sym typeface="Lato"/>
              </a:endParaRPr>
            </a:p>
          </p:txBody>
        </p:sp>
        <p:sp>
          <p:nvSpPr>
            <p:cNvPr id="1992" name="Google Shape;1992;p215"/>
            <p:cNvSpPr txBox="1"/>
            <p:nvPr/>
          </p:nvSpPr>
          <p:spPr>
            <a:xfrm>
              <a:off x="9525200" y="3093666"/>
              <a:ext cx="153415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Resultado (</a:t>
              </a:r>
              <a:r>
                <a:rPr b="1" i="1" lang="pt-BR" sz="2000" u="none" cap="none" strike="noStrike">
                  <a:solidFill>
                    <a:schemeClr val="dk1"/>
                  </a:solidFill>
                  <a:latin typeface="Lato"/>
                  <a:ea typeface="Lato"/>
                  <a:cs typeface="Lato"/>
                  <a:sym typeface="Lato"/>
                </a:rPr>
                <a:t>Result</a:t>
              </a:r>
              <a:r>
                <a:rPr b="1" i="0" lang="pt-BR" sz="2000" u="none" cap="none" strike="noStrike">
                  <a:solidFill>
                    <a:schemeClr val="dk1"/>
                  </a:solidFill>
                  <a:latin typeface="Lato"/>
                  <a:ea typeface="Lato"/>
                  <a:cs typeface="Lato"/>
                  <a:sym typeface="Lato"/>
                </a:rPr>
                <a:t>)</a:t>
              </a:r>
              <a:endParaRPr b="1" i="0" sz="2000" u="none" cap="none" strike="noStrike">
                <a:solidFill>
                  <a:schemeClr val="dk1"/>
                </a:solidFill>
                <a:latin typeface="Lato"/>
                <a:ea typeface="Lato"/>
                <a:cs typeface="Lato"/>
                <a:sym typeface="Lato"/>
              </a:endParaRPr>
            </a:p>
          </p:txBody>
        </p:sp>
        <p:sp>
          <p:nvSpPr>
            <p:cNvPr id="1993" name="Google Shape;1993;p215"/>
            <p:cNvSpPr txBox="1"/>
            <p:nvPr/>
          </p:nvSpPr>
          <p:spPr>
            <a:xfrm>
              <a:off x="6450391" y="4020697"/>
              <a:ext cx="2019863"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Detalhe as ações específicas que você tomou para lidar com a situação ou tarefa.</a:t>
              </a:r>
              <a:endParaRPr b="0" i="0" sz="2000" u="none" cap="none" strike="noStrike">
                <a:solidFill>
                  <a:schemeClr val="dk1"/>
                </a:solidFill>
                <a:latin typeface="Lato"/>
                <a:ea typeface="Lato"/>
                <a:cs typeface="Lato"/>
                <a:sym typeface="Lato"/>
              </a:endParaRPr>
            </a:p>
          </p:txBody>
        </p:sp>
        <p:sp>
          <p:nvSpPr>
            <p:cNvPr id="1994" name="Google Shape;1994;p215"/>
            <p:cNvSpPr txBox="1"/>
            <p:nvPr/>
          </p:nvSpPr>
          <p:spPr>
            <a:xfrm>
              <a:off x="9317574" y="4158503"/>
              <a:ext cx="1949408"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Finalize descrevendo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os resultados das suas ações.</a:t>
              </a:r>
              <a:endParaRPr b="0" i="0" sz="2000" u="none" cap="none" strike="noStrike">
                <a:solidFill>
                  <a:schemeClr val="dk1"/>
                </a:solidFill>
                <a:latin typeface="Lato"/>
                <a:ea typeface="Lato"/>
                <a:cs typeface="Lato"/>
                <a:sym typeface="La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2"/>
          <p:cNvSpPr txBox="1"/>
          <p:nvPr>
            <p:ph type="title"/>
          </p:nvPr>
        </p:nvSpPr>
        <p:spPr>
          <a:xfrm>
            <a:off x="443961" y="194499"/>
            <a:ext cx="81985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Principais Características do LinkedIn</a:t>
            </a:r>
            <a:endParaRPr sz="3300"/>
          </a:p>
        </p:txBody>
      </p:sp>
      <p:sp>
        <p:nvSpPr>
          <p:cNvPr id="272" name="Google Shape;272;p22"/>
          <p:cNvSpPr/>
          <p:nvPr/>
        </p:nvSpPr>
        <p:spPr>
          <a:xfrm>
            <a:off x="0" y="0"/>
            <a:ext cx="190500" cy="696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nvGrpSpPr>
          <p:cNvPr id="273" name="Google Shape;273;p22"/>
          <p:cNvGrpSpPr/>
          <p:nvPr/>
        </p:nvGrpSpPr>
        <p:grpSpPr>
          <a:xfrm>
            <a:off x="544365" y="1619619"/>
            <a:ext cx="11298477" cy="987200"/>
            <a:chOff x="575187" y="1475781"/>
            <a:chExt cx="11298477" cy="987200"/>
          </a:xfrm>
        </p:grpSpPr>
        <p:sp>
          <p:nvSpPr>
            <p:cNvPr id="274" name="Google Shape;274;p22"/>
            <p:cNvSpPr/>
            <p:nvPr/>
          </p:nvSpPr>
          <p:spPr>
            <a:xfrm>
              <a:off x="2764077"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plataforma possui grupos temáticos onde profissionais podem discutir tópicos de interesse comum, compartilhar informações e fazer </a:t>
              </a:r>
              <a:r>
                <a:rPr b="0" i="1" lang="pt-BR" sz="2000" u="none" cap="none" strike="noStrike">
                  <a:solidFill>
                    <a:schemeClr val="dk1"/>
                  </a:solidFill>
                  <a:latin typeface="Lato"/>
                  <a:ea typeface="Lato"/>
                  <a:cs typeface="Lato"/>
                  <a:sym typeface="Lato"/>
                </a:rPr>
                <a:t>networking</a:t>
              </a:r>
              <a:r>
                <a:rPr b="0" i="0" lang="pt-BR" sz="20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275" name="Google Shape;275;p22"/>
            <p:cNvSpPr/>
            <p:nvPr/>
          </p:nvSpPr>
          <p:spPr>
            <a:xfrm>
              <a:off x="575187" y="1475781"/>
              <a:ext cx="2681720"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Grupos e Comunidades</a:t>
              </a:r>
              <a:endParaRPr b="0" i="0" sz="1400" u="none" cap="none" strike="noStrike">
                <a:solidFill>
                  <a:srgbClr val="000000"/>
                </a:solidFill>
                <a:latin typeface="Arial"/>
                <a:ea typeface="Arial"/>
                <a:cs typeface="Arial"/>
                <a:sym typeface="Arial"/>
              </a:endParaRPr>
            </a:p>
          </p:txBody>
        </p:sp>
      </p:grpSp>
      <p:grpSp>
        <p:nvGrpSpPr>
          <p:cNvPr id="276" name="Google Shape;276;p22"/>
          <p:cNvGrpSpPr/>
          <p:nvPr/>
        </p:nvGrpSpPr>
        <p:grpSpPr>
          <a:xfrm>
            <a:off x="544365" y="2880087"/>
            <a:ext cx="11298478" cy="987200"/>
            <a:chOff x="575187" y="1475781"/>
            <a:chExt cx="11298478" cy="987200"/>
          </a:xfrm>
        </p:grpSpPr>
        <p:sp>
          <p:nvSpPr>
            <p:cNvPr id="277" name="Google Shape;277;p22"/>
            <p:cNvSpPr/>
            <p:nvPr/>
          </p:nvSpPr>
          <p:spPr>
            <a:xfrm>
              <a:off x="2764078"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Oferece cursos online em uma variedade de áreas,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desde habilidades técnicas até desenvolvimento pessoal.</a:t>
              </a:r>
              <a:endParaRPr b="0" i="0" sz="1400" u="none" cap="none" strike="noStrike">
                <a:solidFill>
                  <a:srgbClr val="000000"/>
                </a:solidFill>
                <a:latin typeface="Arial"/>
                <a:ea typeface="Arial"/>
                <a:cs typeface="Arial"/>
                <a:sym typeface="Arial"/>
              </a:endParaRPr>
            </a:p>
          </p:txBody>
        </p:sp>
        <p:sp>
          <p:nvSpPr>
            <p:cNvPr id="278" name="Google Shape;278;p22"/>
            <p:cNvSpPr/>
            <p:nvPr/>
          </p:nvSpPr>
          <p:spPr>
            <a:xfrm>
              <a:off x="575187" y="1475781"/>
              <a:ext cx="2681720"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LinkedIn </a:t>
              </a:r>
              <a:r>
                <a:rPr b="0" i="1" lang="pt-BR" sz="2200" u="none" cap="none" strike="noStrike">
                  <a:solidFill>
                    <a:schemeClr val="lt1"/>
                  </a:solidFill>
                  <a:latin typeface="Lato"/>
                  <a:ea typeface="Lato"/>
                  <a:cs typeface="Lato"/>
                  <a:sym typeface="Lato"/>
                </a:rPr>
                <a:t>Learning</a:t>
              </a:r>
              <a:endParaRPr b="0" i="0" sz="1400" u="none" cap="none" strike="noStrike">
                <a:solidFill>
                  <a:srgbClr val="000000"/>
                </a:solidFill>
                <a:latin typeface="Arial"/>
                <a:ea typeface="Arial"/>
                <a:cs typeface="Arial"/>
                <a:sym typeface="Arial"/>
              </a:endParaRPr>
            </a:p>
          </p:txBody>
        </p:sp>
      </p:grpSp>
      <p:grpSp>
        <p:nvGrpSpPr>
          <p:cNvPr id="279" name="Google Shape;279;p22"/>
          <p:cNvGrpSpPr/>
          <p:nvPr/>
        </p:nvGrpSpPr>
        <p:grpSpPr>
          <a:xfrm>
            <a:off x="544365" y="4161369"/>
            <a:ext cx="11298479" cy="987200"/>
            <a:chOff x="575187" y="1475781"/>
            <a:chExt cx="11298479" cy="987200"/>
          </a:xfrm>
        </p:grpSpPr>
        <p:sp>
          <p:nvSpPr>
            <p:cNvPr id="280" name="Google Shape;280;p22"/>
            <p:cNvSpPr/>
            <p:nvPr/>
          </p:nvSpPr>
          <p:spPr>
            <a:xfrm>
              <a:off x="2764079"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As empresas podem criar páginas para promover seus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produtos, serviços, cultura corporativa e vagas de emprego.</a:t>
              </a:r>
              <a:endParaRPr b="0" i="0" sz="1400" u="none" cap="none" strike="noStrike">
                <a:solidFill>
                  <a:srgbClr val="000000"/>
                </a:solidFill>
                <a:latin typeface="Arial"/>
                <a:ea typeface="Arial"/>
                <a:cs typeface="Arial"/>
                <a:sym typeface="Arial"/>
              </a:endParaRPr>
            </a:p>
          </p:txBody>
        </p:sp>
        <p:sp>
          <p:nvSpPr>
            <p:cNvPr id="281" name="Google Shape;281;p22"/>
            <p:cNvSpPr/>
            <p:nvPr/>
          </p:nvSpPr>
          <p:spPr>
            <a:xfrm>
              <a:off x="575187" y="1475781"/>
              <a:ext cx="2681720"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Páginas de Empresas</a:t>
              </a:r>
              <a:endParaRPr b="0" i="0" sz="1400" u="none" cap="none" strike="noStrike">
                <a:solidFill>
                  <a:srgbClr val="000000"/>
                </a:solidFill>
                <a:latin typeface="Arial"/>
                <a:ea typeface="Arial"/>
                <a:cs typeface="Arial"/>
                <a:sym typeface="Arial"/>
              </a:endParaRPr>
            </a:p>
          </p:txBody>
        </p:sp>
      </p:grpSp>
      <p:grpSp>
        <p:nvGrpSpPr>
          <p:cNvPr id="282" name="Google Shape;282;p22"/>
          <p:cNvGrpSpPr/>
          <p:nvPr/>
        </p:nvGrpSpPr>
        <p:grpSpPr>
          <a:xfrm>
            <a:off x="544365" y="5547829"/>
            <a:ext cx="11298479" cy="987200"/>
            <a:chOff x="472446" y="1475781"/>
            <a:chExt cx="11298479" cy="987200"/>
          </a:xfrm>
        </p:grpSpPr>
        <p:sp>
          <p:nvSpPr>
            <p:cNvPr id="283" name="Google Shape;283;p22"/>
            <p:cNvSpPr/>
            <p:nvPr/>
          </p:nvSpPr>
          <p:spPr>
            <a:xfrm>
              <a:off x="2661338"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Os usuários podem receber recomendações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de colegas e endossos de habilidades.</a:t>
              </a:r>
              <a:endParaRPr b="0" i="0" sz="1400" u="none" cap="none" strike="noStrike">
                <a:solidFill>
                  <a:srgbClr val="000000"/>
                </a:solidFill>
                <a:latin typeface="Arial"/>
                <a:ea typeface="Arial"/>
                <a:cs typeface="Arial"/>
                <a:sym typeface="Arial"/>
              </a:endParaRPr>
            </a:p>
          </p:txBody>
        </p:sp>
        <p:sp>
          <p:nvSpPr>
            <p:cNvPr id="284" name="Google Shape;284;p22"/>
            <p:cNvSpPr/>
            <p:nvPr/>
          </p:nvSpPr>
          <p:spPr>
            <a:xfrm>
              <a:off x="472446" y="1475781"/>
              <a:ext cx="2681720"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Recomendações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 Endossos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216"/>
          <p:cNvSpPr txBox="1"/>
          <p:nvPr>
            <p:ph type="title"/>
          </p:nvPr>
        </p:nvSpPr>
        <p:spPr>
          <a:xfrm>
            <a:off x="443961" y="194499"/>
            <a:ext cx="96439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Habilidades, Realizações</a:t>
            </a:r>
            <a:endParaRPr sz="3300"/>
          </a:p>
        </p:txBody>
      </p:sp>
      <p:sp>
        <p:nvSpPr>
          <p:cNvPr id="2000" name="Google Shape;2000;p216"/>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001" name="Google Shape;2001;p216"/>
          <p:cNvGrpSpPr/>
          <p:nvPr/>
        </p:nvGrpSpPr>
        <p:grpSpPr>
          <a:xfrm>
            <a:off x="826850" y="1555959"/>
            <a:ext cx="10686881" cy="4951846"/>
            <a:chOff x="758756" y="1546231"/>
            <a:chExt cx="10686881" cy="4951846"/>
          </a:xfrm>
        </p:grpSpPr>
        <p:sp>
          <p:nvSpPr>
            <p:cNvPr id="2002" name="Google Shape;2002;p216"/>
            <p:cNvSpPr/>
            <p:nvPr/>
          </p:nvSpPr>
          <p:spPr>
            <a:xfrm>
              <a:off x="9136920" y="2951713"/>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3" name="Google Shape;2003;p216"/>
            <p:cNvSpPr/>
            <p:nvPr/>
          </p:nvSpPr>
          <p:spPr>
            <a:xfrm>
              <a:off x="6281652" y="2962089"/>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4" name="Google Shape;2004;p216"/>
            <p:cNvSpPr/>
            <p:nvPr/>
          </p:nvSpPr>
          <p:spPr>
            <a:xfrm>
              <a:off x="3548179" y="2971817"/>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5" name="Google Shape;2005;p216"/>
            <p:cNvSpPr/>
            <p:nvPr/>
          </p:nvSpPr>
          <p:spPr>
            <a:xfrm>
              <a:off x="766068" y="2971817"/>
              <a:ext cx="2288416" cy="35262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6" name="Google Shape;2006;p216"/>
            <p:cNvSpPr/>
            <p:nvPr/>
          </p:nvSpPr>
          <p:spPr>
            <a:xfrm>
              <a:off x="3540007" y="1697264"/>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7" name="Google Shape;2007;p216"/>
            <p:cNvSpPr/>
            <p:nvPr/>
          </p:nvSpPr>
          <p:spPr>
            <a:xfrm>
              <a:off x="6287328" y="1647116"/>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8" name="Google Shape;2008;p216"/>
            <p:cNvSpPr/>
            <p:nvPr/>
          </p:nvSpPr>
          <p:spPr>
            <a:xfrm>
              <a:off x="9149909" y="1647116"/>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9" name="Google Shape;2009;p216"/>
            <p:cNvSpPr/>
            <p:nvPr/>
          </p:nvSpPr>
          <p:spPr>
            <a:xfrm>
              <a:off x="758756" y="1697263"/>
              <a:ext cx="2295728" cy="13073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0" name="Google Shape;2010;p216"/>
            <p:cNvSpPr txBox="1"/>
            <p:nvPr/>
          </p:nvSpPr>
          <p:spPr>
            <a:xfrm>
              <a:off x="1504908" y="1652193"/>
              <a:ext cx="80342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S</a:t>
              </a:r>
              <a:endParaRPr b="0" i="0" sz="1400" u="none" cap="none" strike="noStrike">
                <a:solidFill>
                  <a:srgbClr val="000000"/>
                </a:solidFill>
                <a:latin typeface="Arial"/>
                <a:ea typeface="Arial"/>
                <a:cs typeface="Arial"/>
                <a:sym typeface="Arial"/>
              </a:endParaRPr>
            </a:p>
          </p:txBody>
        </p:sp>
        <p:sp>
          <p:nvSpPr>
            <p:cNvPr id="2011" name="Google Shape;2011;p216"/>
            <p:cNvSpPr txBox="1"/>
            <p:nvPr/>
          </p:nvSpPr>
          <p:spPr>
            <a:xfrm>
              <a:off x="4265842" y="1627660"/>
              <a:ext cx="86113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T</a:t>
              </a:r>
              <a:endParaRPr b="0" i="0" sz="1400" u="none" cap="none" strike="noStrike">
                <a:solidFill>
                  <a:srgbClr val="000000"/>
                </a:solidFill>
                <a:latin typeface="Arial"/>
                <a:ea typeface="Arial"/>
                <a:cs typeface="Arial"/>
                <a:sym typeface="Arial"/>
              </a:endParaRPr>
            </a:p>
          </p:txBody>
        </p:sp>
        <p:sp>
          <p:nvSpPr>
            <p:cNvPr id="2012" name="Google Shape;2012;p216"/>
            <p:cNvSpPr txBox="1"/>
            <p:nvPr/>
          </p:nvSpPr>
          <p:spPr>
            <a:xfrm>
              <a:off x="6976054" y="1557277"/>
              <a:ext cx="96853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A</a:t>
              </a:r>
              <a:endParaRPr b="0" i="0" sz="1400" u="none" cap="none" strike="noStrike">
                <a:solidFill>
                  <a:srgbClr val="000000"/>
                </a:solidFill>
                <a:latin typeface="Arial"/>
                <a:ea typeface="Arial"/>
                <a:cs typeface="Arial"/>
                <a:sym typeface="Arial"/>
              </a:endParaRPr>
            </a:p>
          </p:txBody>
        </p:sp>
        <p:sp>
          <p:nvSpPr>
            <p:cNvPr id="2013" name="Google Shape;2013;p216"/>
            <p:cNvSpPr txBox="1"/>
            <p:nvPr/>
          </p:nvSpPr>
          <p:spPr>
            <a:xfrm>
              <a:off x="9940903" y="1546231"/>
              <a:ext cx="910827"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pt-BR" sz="8800" u="none" cap="none" strike="noStrike">
                  <a:solidFill>
                    <a:schemeClr val="dk1"/>
                  </a:solidFill>
                  <a:latin typeface="Lato"/>
                  <a:ea typeface="Lato"/>
                  <a:cs typeface="Lato"/>
                  <a:sym typeface="Lato"/>
                </a:rPr>
                <a:t>R</a:t>
              </a:r>
              <a:endParaRPr b="0" i="0" sz="1400" u="none" cap="none" strike="noStrike">
                <a:solidFill>
                  <a:srgbClr val="000000"/>
                </a:solidFill>
                <a:latin typeface="Arial"/>
                <a:ea typeface="Arial"/>
                <a:cs typeface="Arial"/>
                <a:sym typeface="Arial"/>
              </a:endParaRPr>
            </a:p>
          </p:txBody>
        </p:sp>
        <p:sp>
          <p:nvSpPr>
            <p:cNvPr id="2014" name="Google Shape;2014;p216"/>
            <p:cNvSpPr txBox="1"/>
            <p:nvPr/>
          </p:nvSpPr>
          <p:spPr>
            <a:xfrm>
              <a:off x="803604" y="3166293"/>
              <a:ext cx="2206032" cy="31700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 meu papel como gerente de projetos, estávamos enfrentando uma queda significativa nas vendas devido à baixa moral da equipe.</a:t>
              </a:r>
              <a:endParaRPr b="0" i="0" sz="1400" u="none" cap="none" strike="noStrike">
                <a:solidFill>
                  <a:srgbClr val="000000"/>
                </a:solidFill>
                <a:latin typeface="Arial"/>
                <a:ea typeface="Arial"/>
                <a:cs typeface="Arial"/>
                <a:sym typeface="Arial"/>
              </a:endParaRPr>
            </a:p>
          </p:txBody>
        </p:sp>
        <p:sp>
          <p:nvSpPr>
            <p:cNvPr id="2015" name="Google Shape;2015;p216"/>
            <p:cNvSpPr txBox="1"/>
            <p:nvPr/>
          </p:nvSpPr>
          <p:spPr>
            <a:xfrm>
              <a:off x="3563500" y="3283682"/>
              <a:ext cx="2223431"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Minha tarefa era identificar os problemas que estavam afetando a equipe e implementar estratégias para aumentar a moral e as vendas.</a:t>
              </a:r>
              <a:endParaRPr b="0" i="0" sz="1400" u="none" cap="none" strike="noStrike">
                <a:solidFill>
                  <a:srgbClr val="000000"/>
                </a:solidFill>
                <a:latin typeface="Arial"/>
                <a:ea typeface="Arial"/>
                <a:cs typeface="Arial"/>
                <a:sym typeface="Arial"/>
              </a:endParaRPr>
            </a:p>
          </p:txBody>
        </p:sp>
        <p:sp>
          <p:nvSpPr>
            <p:cNvPr id="2016" name="Google Shape;2016;p216"/>
            <p:cNvSpPr txBox="1"/>
            <p:nvPr/>
          </p:nvSpPr>
          <p:spPr>
            <a:xfrm>
              <a:off x="9323069" y="3093666"/>
              <a:ext cx="1949408" cy="31700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Como resultado, a moral da equipe aumentou em 30%, e as vendas cresceram 15% no trimestre seguinte.</a:t>
              </a:r>
              <a:endParaRPr b="0" i="0" sz="1400" u="none" cap="none" strike="noStrike">
                <a:solidFill>
                  <a:srgbClr val="000000"/>
                </a:solidFill>
                <a:latin typeface="Arial"/>
                <a:ea typeface="Arial"/>
                <a:cs typeface="Arial"/>
                <a:sym typeface="Arial"/>
              </a:endParaRPr>
            </a:p>
          </p:txBody>
        </p:sp>
      </p:grpSp>
      <p:sp>
        <p:nvSpPr>
          <p:cNvPr id="2017" name="Google Shape;2017;p216"/>
          <p:cNvSpPr/>
          <p:nvPr/>
        </p:nvSpPr>
        <p:spPr>
          <a:xfrm>
            <a:off x="6291685" y="3194588"/>
            <a:ext cx="2423202" cy="3059965"/>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Arial"/>
                <a:ea typeface="Arial"/>
                <a:cs typeface="Arial"/>
                <a:sym typeface="Arial"/>
              </a:rPr>
              <a:t>Organizei sessões de </a:t>
            </a:r>
            <a:r>
              <a:rPr b="0" i="1" lang="pt-BR" sz="2000" u="none" cap="none" strike="noStrike">
                <a:solidFill>
                  <a:schemeClr val="dk1"/>
                </a:solidFill>
                <a:latin typeface="Arial"/>
                <a:ea typeface="Arial"/>
                <a:cs typeface="Arial"/>
                <a:sym typeface="Arial"/>
              </a:rPr>
              <a:t>feedback </a:t>
            </a:r>
            <a:r>
              <a:rPr b="0" i="0" lang="pt-BR" sz="2000" u="none" cap="none" strike="noStrike">
                <a:solidFill>
                  <a:schemeClr val="dk1"/>
                </a:solidFill>
                <a:latin typeface="Arial"/>
                <a:ea typeface="Arial"/>
                <a:cs typeface="Arial"/>
                <a:sym typeface="Arial"/>
              </a:rPr>
              <a:t>com a equipe para entender suas preocupações e introduzi um programa para recompensar o desempenho excepcional.</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1" name="Shape 2021"/>
        <p:cNvGrpSpPr/>
        <p:nvPr/>
      </p:nvGrpSpPr>
      <p:grpSpPr>
        <a:xfrm>
          <a:off x="0" y="0"/>
          <a:ext cx="0" cy="0"/>
          <a:chOff x="0" y="0"/>
          <a:chExt cx="0" cy="0"/>
        </a:xfrm>
      </p:grpSpPr>
      <p:sp>
        <p:nvSpPr>
          <p:cNvPr id="2022" name="Google Shape;2022;p217"/>
          <p:cNvSpPr txBox="1"/>
          <p:nvPr>
            <p:ph idx="1" type="body"/>
          </p:nvPr>
        </p:nvSpPr>
        <p:spPr>
          <a:xfrm>
            <a:off x="736512" y="2024379"/>
            <a:ext cx="6756400" cy="367603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EXPERIÊNCIAS</a:t>
            </a:r>
            <a:endParaRPr/>
          </a:p>
          <a:p>
            <a:pPr indent="0" lvl="0" marL="0" rtl="0" algn="l">
              <a:lnSpc>
                <a:spcPct val="100000"/>
              </a:lnSpc>
              <a:spcBef>
                <a:spcPts val="1600"/>
              </a:spcBef>
              <a:spcAft>
                <a:spcPts val="0"/>
              </a:spcAft>
              <a:buSzPts val="1800"/>
              <a:buNone/>
            </a:pPr>
            <a:r>
              <a:rPr b="1" lang="pt-BR"/>
              <a:t>4) Inclua Palavras-Chave: </a:t>
            </a:r>
            <a:r>
              <a:rPr lang="pt-BR"/>
              <a:t>Use palavras-chave relevantes para sua área de atuação e função, pesquise as principais palavras usadas por outros profissionais, inseridas nos descritivos de vagas ou peça ajuda ao Chat GPT para listar palavras chaves. Isso ajudará seu perfil a ser encontrado por recrutadores que buscam essas habilidades específicas.</a:t>
            </a:r>
            <a:endParaRPr/>
          </a:p>
          <a:p>
            <a:pPr indent="0" lvl="0" marL="0" rtl="0" algn="just">
              <a:lnSpc>
                <a:spcPct val="100000"/>
              </a:lnSpc>
              <a:spcBef>
                <a:spcPts val="2400"/>
              </a:spcBef>
              <a:spcAft>
                <a:spcPts val="1200"/>
              </a:spcAft>
              <a:buSzPts val="1800"/>
              <a:buNone/>
            </a:pPr>
            <a:br>
              <a:rPr lang="pt-BR"/>
            </a:br>
            <a:endParaRPr/>
          </a:p>
        </p:txBody>
      </p:sp>
      <p:sp>
        <p:nvSpPr>
          <p:cNvPr id="2023" name="Google Shape;2023;p217"/>
          <p:cNvSpPr txBox="1"/>
          <p:nvPr>
            <p:ph type="title"/>
          </p:nvPr>
        </p:nvSpPr>
        <p:spPr>
          <a:xfrm>
            <a:off x="736512" y="103717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24" name="Google Shape;2024;p217"/>
          <p:cNvPicPr preferRelativeResize="0"/>
          <p:nvPr/>
        </p:nvPicPr>
        <p:blipFill rotWithShape="1">
          <a:blip r:embed="rId3">
            <a:alphaModFix/>
          </a:blip>
          <a:srcRect b="0" l="0" r="0" t="0"/>
          <a:stretch/>
        </p:blipFill>
        <p:spPr>
          <a:xfrm>
            <a:off x="8871625" y="2245467"/>
            <a:ext cx="2519464" cy="2519464"/>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219"/>
          <p:cNvSpPr txBox="1"/>
          <p:nvPr>
            <p:ph idx="1" type="body"/>
          </p:nvPr>
        </p:nvSpPr>
        <p:spPr>
          <a:xfrm>
            <a:off x="668418" y="1664455"/>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HABILIDADES</a:t>
            </a:r>
            <a:endParaRPr/>
          </a:p>
          <a:p>
            <a:pPr indent="0" lvl="0" marL="0" rtl="0" algn="l">
              <a:lnSpc>
                <a:spcPct val="100000"/>
              </a:lnSpc>
              <a:spcBef>
                <a:spcPts val="1600"/>
              </a:spcBef>
              <a:spcAft>
                <a:spcPts val="0"/>
              </a:spcAft>
              <a:buSzPts val="1800"/>
              <a:buNone/>
            </a:pPr>
            <a:r>
              <a:rPr b="1" lang="pt-BR"/>
              <a:t>1) Priorize as Mais Relevantes: </a:t>
            </a:r>
            <a:r>
              <a:rPr lang="pt-BR"/>
              <a:t>Liste as habilidades mais relevantes para sua área de atuação. Foque em habilidades que são frequentemente procuradas por empregadores em sua indústria.</a:t>
            </a:r>
            <a:endParaRPr/>
          </a:p>
          <a:p>
            <a:pPr indent="-368300" lvl="0" marL="722313" rtl="0" algn="l">
              <a:lnSpc>
                <a:spcPct val="100000"/>
              </a:lnSpc>
              <a:spcBef>
                <a:spcPts val="2400"/>
              </a:spcBef>
              <a:spcAft>
                <a:spcPts val="0"/>
              </a:spcAft>
              <a:buSzPts val="1800"/>
              <a:buFont typeface="Noto Sans Symbols"/>
              <a:buChar char="▪"/>
            </a:pPr>
            <a:r>
              <a:rPr lang="pt-BR"/>
              <a:t>Utilize a seção de habilidades do LinkedIn para explorar quais habilidades são frequentemente destacadas por profissionais bem-sucedidos.</a:t>
            </a:r>
            <a:endParaRPr/>
          </a:p>
          <a:p>
            <a:pPr indent="-368300" lvl="0" marL="722313" rtl="0" algn="l">
              <a:lnSpc>
                <a:spcPct val="100000"/>
              </a:lnSpc>
              <a:spcBef>
                <a:spcPts val="2400"/>
              </a:spcBef>
              <a:spcAft>
                <a:spcPts val="1200"/>
              </a:spcAft>
              <a:buSzPts val="1800"/>
              <a:buFont typeface="Noto Sans Symbols"/>
              <a:buChar char="▪"/>
            </a:pPr>
            <a:r>
              <a:rPr lang="pt-BR"/>
              <a:t>O*NET Online oferece uma base de dados sobre ocupações que pode ajudar.</a:t>
            </a:r>
            <a:endParaRPr/>
          </a:p>
        </p:txBody>
      </p:sp>
      <p:sp>
        <p:nvSpPr>
          <p:cNvPr id="2030" name="Google Shape;2030;p219"/>
          <p:cNvSpPr txBox="1"/>
          <p:nvPr>
            <p:ph type="title"/>
          </p:nvPr>
        </p:nvSpPr>
        <p:spPr>
          <a:xfrm>
            <a:off x="668418" y="774532"/>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31" name="Google Shape;2031;p219"/>
          <p:cNvPicPr preferRelativeResize="0"/>
          <p:nvPr/>
        </p:nvPicPr>
        <p:blipFill rotWithShape="1">
          <a:blip r:embed="rId3">
            <a:alphaModFix/>
          </a:blip>
          <a:srcRect b="0" l="0" r="0" t="0"/>
          <a:stretch/>
        </p:blipFill>
        <p:spPr>
          <a:xfrm>
            <a:off x="8745055" y="2159540"/>
            <a:ext cx="2977437" cy="297743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220"/>
          <p:cNvSpPr txBox="1"/>
          <p:nvPr>
            <p:ph idx="1" type="body"/>
          </p:nvPr>
        </p:nvSpPr>
        <p:spPr>
          <a:xfrm>
            <a:off x="746240" y="2340832"/>
            <a:ext cx="6627326" cy="2941288"/>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HABILIDADES</a:t>
            </a:r>
            <a:endParaRPr/>
          </a:p>
          <a:p>
            <a:pPr indent="0" lvl="0" marL="0" rtl="0" algn="l">
              <a:lnSpc>
                <a:spcPct val="100000"/>
              </a:lnSpc>
              <a:spcBef>
                <a:spcPts val="1600"/>
              </a:spcBef>
              <a:spcAft>
                <a:spcPts val="1200"/>
              </a:spcAft>
              <a:buSzPts val="1800"/>
              <a:buNone/>
            </a:pPr>
            <a:r>
              <a:rPr b="1" lang="pt-BR"/>
              <a:t>2) Diferencie entre habilidades técnicas (</a:t>
            </a:r>
            <a:r>
              <a:rPr b="1" i="1" lang="pt-BR"/>
              <a:t>hard skills</a:t>
            </a:r>
            <a:r>
              <a:rPr b="1" lang="pt-BR"/>
              <a:t>) e comportamentais (</a:t>
            </a:r>
            <a:r>
              <a:rPr b="1" i="1" lang="pt-BR"/>
              <a:t>soft skills</a:t>
            </a:r>
            <a:r>
              <a:rPr b="1" lang="pt-BR"/>
              <a:t>): </a:t>
            </a:r>
            <a:r>
              <a:rPr lang="pt-BR"/>
              <a:t>Ambos são importantes, mas o equilíbrio entre eles deve refletir as exigências da sua área. Priorize as habilidades técnicas essenciais e complemente com habilidades comportamentais.</a:t>
            </a:r>
            <a:endParaRPr/>
          </a:p>
        </p:txBody>
      </p:sp>
      <p:sp>
        <p:nvSpPr>
          <p:cNvPr id="2037" name="Google Shape;2037;p220"/>
          <p:cNvSpPr txBox="1"/>
          <p:nvPr>
            <p:ph type="title"/>
          </p:nvPr>
        </p:nvSpPr>
        <p:spPr>
          <a:xfrm>
            <a:off x="746240" y="144574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38" name="Google Shape;2038;p220"/>
          <p:cNvPicPr preferRelativeResize="0"/>
          <p:nvPr/>
        </p:nvPicPr>
        <p:blipFill rotWithShape="1">
          <a:blip r:embed="rId3">
            <a:alphaModFix/>
          </a:blip>
          <a:srcRect b="0" l="0" r="0" t="0"/>
          <a:stretch/>
        </p:blipFill>
        <p:spPr>
          <a:xfrm>
            <a:off x="8743831" y="2052536"/>
            <a:ext cx="2918366" cy="2918366"/>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221"/>
          <p:cNvSpPr txBox="1"/>
          <p:nvPr>
            <p:ph idx="1" type="body"/>
          </p:nvPr>
        </p:nvSpPr>
        <p:spPr>
          <a:xfrm>
            <a:off x="765695" y="1922542"/>
            <a:ext cx="6296586"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HABILIDADES</a:t>
            </a:r>
            <a:endParaRPr/>
          </a:p>
          <a:p>
            <a:pPr indent="0" lvl="0" marL="0" rtl="0" algn="l">
              <a:lnSpc>
                <a:spcPct val="100000"/>
              </a:lnSpc>
              <a:spcBef>
                <a:spcPts val="1600"/>
              </a:spcBef>
              <a:spcAft>
                <a:spcPts val="0"/>
              </a:spcAft>
              <a:buSzPts val="1800"/>
              <a:buNone/>
            </a:pPr>
            <a:r>
              <a:rPr b="1" i="0" lang="pt-BR" u="none" strike="noStrike">
                <a:solidFill>
                  <a:schemeClr val="dk1"/>
                </a:solidFill>
                <a:latin typeface="Lato"/>
                <a:ea typeface="Lato"/>
                <a:cs typeface="Lato"/>
                <a:sym typeface="Lato"/>
              </a:rPr>
              <a:t>3) Endossos</a:t>
            </a:r>
            <a:r>
              <a:rPr b="0" i="0" lang="pt-BR" u="none" strike="noStrike">
                <a:solidFill>
                  <a:schemeClr val="dk1"/>
                </a:solidFill>
                <a:latin typeface="Lato"/>
                <a:ea typeface="Lato"/>
                <a:cs typeface="Lato"/>
                <a:sym typeface="Lato"/>
              </a:rPr>
              <a:t>: Incentive colegas, ex-colegas e supervisores a endossar suas habilidades. </a:t>
            </a:r>
            <a:endParaRPr/>
          </a:p>
          <a:p>
            <a:pPr indent="0" lvl="0" marL="0" rtl="0" algn="l">
              <a:lnSpc>
                <a:spcPct val="100000"/>
              </a:lnSpc>
              <a:spcBef>
                <a:spcPts val="0"/>
              </a:spcBef>
              <a:spcAft>
                <a:spcPts val="0"/>
              </a:spcAft>
              <a:buSzPts val="1800"/>
              <a:buNone/>
            </a:pPr>
            <a:r>
              <a:rPr b="0" i="0" lang="pt-BR" u="none" strike="noStrike">
                <a:solidFill>
                  <a:schemeClr val="dk1"/>
                </a:solidFill>
                <a:latin typeface="Lato"/>
                <a:ea typeface="Lato"/>
                <a:cs typeface="Lato"/>
                <a:sym typeface="Lato"/>
              </a:rPr>
              <a:t>Os endossos ajudam a validar suas competências e aumentar sua credibilidade.</a:t>
            </a:r>
            <a:endParaRPr/>
          </a:p>
          <a:p>
            <a:pPr indent="0" lvl="0" marL="0" rtl="0" algn="l">
              <a:lnSpc>
                <a:spcPct val="100000"/>
              </a:lnSpc>
              <a:spcBef>
                <a:spcPts val="1200"/>
              </a:spcBef>
              <a:spcAft>
                <a:spcPts val="0"/>
              </a:spcAft>
              <a:buSzPts val="1800"/>
              <a:buNone/>
            </a:pPr>
            <a:r>
              <a:rPr b="1" i="0" lang="pt-BR" u="none" strike="noStrike">
                <a:solidFill>
                  <a:schemeClr val="dk1"/>
                </a:solidFill>
                <a:latin typeface="Lato"/>
                <a:ea typeface="Lato"/>
                <a:cs typeface="Lato"/>
                <a:sym typeface="Lato"/>
              </a:rPr>
              <a:t>4) Atualize Regularmente</a:t>
            </a:r>
            <a:r>
              <a:rPr b="0" i="0" lang="pt-BR" u="none" strike="noStrike">
                <a:solidFill>
                  <a:schemeClr val="dk1"/>
                </a:solidFill>
                <a:latin typeface="Lato"/>
                <a:ea typeface="Lato"/>
                <a:cs typeface="Lato"/>
                <a:sym typeface="Lato"/>
              </a:rPr>
              <a:t>: Revise e atualize suas habilidades conforme você adquire novas competências ou se concentra em novas áreas de especialização.</a:t>
            </a:r>
            <a:endParaRPr>
              <a:solidFill>
                <a:schemeClr val="dk1"/>
              </a:solidFill>
              <a:latin typeface="Lato"/>
              <a:ea typeface="Lato"/>
              <a:cs typeface="Lato"/>
              <a:sym typeface="Lato"/>
            </a:endParaRPr>
          </a:p>
        </p:txBody>
      </p:sp>
      <p:sp>
        <p:nvSpPr>
          <p:cNvPr id="2044" name="Google Shape;2044;p221"/>
          <p:cNvSpPr txBox="1"/>
          <p:nvPr>
            <p:ph type="title"/>
          </p:nvPr>
        </p:nvSpPr>
        <p:spPr>
          <a:xfrm>
            <a:off x="765695" y="102745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45" name="Google Shape;2045;p221"/>
          <p:cNvPicPr preferRelativeResize="0"/>
          <p:nvPr/>
        </p:nvPicPr>
        <p:blipFill rotWithShape="1">
          <a:blip r:embed="rId3">
            <a:alphaModFix/>
          </a:blip>
          <a:srcRect b="0" l="0" r="0" t="0"/>
          <a:stretch/>
        </p:blipFill>
        <p:spPr>
          <a:xfrm>
            <a:off x="8599250" y="2014651"/>
            <a:ext cx="3139957" cy="3139957"/>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p222"/>
          <p:cNvSpPr txBox="1"/>
          <p:nvPr>
            <p:ph idx="1" type="body"/>
          </p:nvPr>
        </p:nvSpPr>
        <p:spPr>
          <a:xfrm>
            <a:off x="843516" y="2588583"/>
            <a:ext cx="5917207" cy="270326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HABILIDADES</a:t>
            </a:r>
            <a:endParaRPr/>
          </a:p>
          <a:p>
            <a:pPr indent="0" lvl="0" marL="0" rtl="0" algn="l">
              <a:lnSpc>
                <a:spcPct val="100000"/>
              </a:lnSpc>
              <a:spcBef>
                <a:spcPts val="1600"/>
              </a:spcBef>
              <a:spcAft>
                <a:spcPts val="1200"/>
              </a:spcAft>
              <a:buSzPts val="1800"/>
              <a:buNone/>
            </a:pPr>
            <a:r>
              <a:rPr b="1" lang="pt-BR"/>
              <a:t>5) Alinhe com Seus Objetivos de Carreira: </a:t>
            </a:r>
            <a:r>
              <a:rPr lang="pt-BR"/>
              <a:t>Selecione habilidades que estejam alinhadas com seus objetivos de longo prazo. Isso ajuda a construir uma marca pessoal consistente e direcionada para o que você deseja alcançar.</a:t>
            </a:r>
            <a:endParaRPr/>
          </a:p>
        </p:txBody>
      </p:sp>
      <p:sp>
        <p:nvSpPr>
          <p:cNvPr id="2051" name="Google Shape;2051;p222"/>
          <p:cNvSpPr txBox="1"/>
          <p:nvPr>
            <p:ph type="title"/>
          </p:nvPr>
        </p:nvSpPr>
        <p:spPr>
          <a:xfrm>
            <a:off x="843516" y="167920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52" name="Google Shape;2052;p222"/>
          <p:cNvPicPr preferRelativeResize="0"/>
          <p:nvPr/>
        </p:nvPicPr>
        <p:blipFill rotWithShape="1">
          <a:blip r:embed="rId3">
            <a:alphaModFix/>
          </a:blip>
          <a:srcRect b="0" l="0" r="0" t="0"/>
          <a:stretch/>
        </p:blipFill>
        <p:spPr>
          <a:xfrm>
            <a:off x="8501973" y="1955260"/>
            <a:ext cx="3336587" cy="3336587"/>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223"/>
          <p:cNvSpPr txBox="1"/>
          <p:nvPr>
            <p:ph idx="1" type="body"/>
          </p:nvPr>
        </p:nvSpPr>
        <p:spPr>
          <a:xfrm>
            <a:off x="746240" y="1975740"/>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HABILIDADES</a:t>
            </a:r>
            <a:endParaRPr/>
          </a:p>
          <a:p>
            <a:pPr indent="0" lvl="0" marL="0" rtl="0" algn="l">
              <a:lnSpc>
                <a:spcPct val="100000"/>
              </a:lnSpc>
              <a:spcBef>
                <a:spcPts val="1600"/>
              </a:spcBef>
              <a:spcAft>
                <a:spcPts val="1200"/>
              </a:spcAft>
              <a:buSzPts val="1800"/>
              <a:buNone/>
            </a:pPr>
            <a:r>
              <a:rPr b="1" lang="pt-BR"/>
              <a:t>Exemplo: </a:t>
            </a:r>
            <a:r>
              <a:rPr lang="pt-BR"/>
              <a:t>Vamos imaginar um cenário em que um diretor de uma empresa está procurando contratar um novo profissional para um cargo de Gerente de Projetos de Tecnologia. Esse diretor está especialmente interessado em candidatos que possuam habilidades específicas, como: </a:t>
            </a:r>
            <a:r>
              <a:rPr b="1" lang="pt-BR"/>
              <a:t>Gerenciamento de Projetos, Desenvolvimento de </a:t>
            </a:r>
            <a:r>
              <a:rPr b="1" i="1" lang="pt-BR"/>
              <a:t>Software</a:t>
            </a:r>
            <a:r>
              <a:rPr b="1" lang="pt-BR"/>
              <a:t>, Comunicação Eficaz e Análise de Dados. </a:t>
            </a:r>
            <a:br>
              <a:rPr lang="pt-BR"/>
            </a:br>
            <a:endParaRPr/>
          </a:p>
        </p:txBody>
      </p:sp>
      <p:sp>
        <p:nvSpPr>
          <p:cNvPr id="2058" name="Google Shape;2058;p223"/>
          <p:cNvSpPr txBox="1"/>
          <p:nvPr>
            <p:ph type="title"/>
          </p:nvPr>
        </p:nvSpPr>
        <p:spPr>
          <a:xfrm>
            <a:off x="746240" y="98854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59" name="Google Shape;2059;p223"/>
          <p:cNvPicPr preferRelativeResize="0"/>
          <p:nvPr/>
        </p:nvPicPr>
        <p:blipFill rotWithShape="1">
          <a:blip r:embed="rId3">
            <a:alphaModFix/>
          </a:blip>
          <a:srcRect b="0" l="0" r="0" t="0"/>
          <a:stretch/>
        </p:blipFill>
        <p:spPr>
          <a:xfrm>
            <a:off x="8635304" y="2188723"/>
            <a:ext cx="3015573" cy="3015573"/>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p224"/>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Habilidades, Realizações</a:t>
            </a:r>
            <a:endParaRPr sz="3300"/>
          </a:p>
        </p:txBody>
      </p:sp>
      <p:sp>
        <p:nvSpPr>
          <p:cNvPr id="2065" name="Google Shape;2065;p22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6" name="Google Shape;2066;p224"/>
          <p:cNvSpPr txBox="1"/>
          <p:nvPr/>
        </p:nvSpPr>
        <p:spPr>
          <a:xfrm>
            <a:off x="521781" y="1935561"/>
            <a:ext cx="11369497"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A seguir, um exemplo detalhado de como essas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habilidades foram usadas para selecionar o candidato ideal:</a:t>
            </a:r>
            <a:endParaRPr b="1" i="0" sz="2700" u="none" cap="none" strike="noStrike">
              <a:solidFill>
                <a:schemeClr val="accent4"/>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200"/>
              <a:buFont typeface="Arial"/>
              <a:buNone/>
            </a:pPr>
            <a:br>
              <a:rPr b="0" i="0" lang="pt-BR" sz="2200" u="none" cap="none" strike="noStrike">
                <a:solidFill>
                  <a:schemeClr val="dk1"/>
                </a:solidFill>
                <a:latin typeface="Arial"/>
                <a:ea typeface="Arial"/>
                <a:cs typeface="Arial"/>
                <a:sym typeface="Arial"/>
              </a:rPr>
            </a:br>
            <a:endParaRPr b="0" i="0" sz="2200" u="none" cap="none" strike="noStrike">
              <a:solidFill>
                <a:schemeClr val="dk1"/>
              </a:solidFill>
              <a:latin typeface="Arial"/>
              <a:ea typeface="Arial"/>
              <a:cs typeface="Arial"/>
              <a:sym typeface="Arial"/>
            </a:endParaRPr>
          </a:p>
        </p:txBody>
      </p:sp>
      <p:sp>
        <p:nvSpPr>
          <p:cNvPr id="2067" name="Google Shape;2067;p224"/>
          <p:cNvSpPr/>
          <p:nvPr/>
        </p:nvSpPr>
        <p:spPr>
          <a:xfrm>
            <a:off x="605437" y="2985031"/>
            <a:ext cx="11046542" cy="2551471"/>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Cargo:</a:t>
            </a:r>
            <a:r>
              <a:rPr b="0" i="0" lang="pt-BR" sz="2200" u="none" cap="none" strike="noStrike">
                <a:solidFill>
                  <a:schemeClr val="dk1"/>
                </a:solidFill>
                <a:latin typeface="Lato"/>
                <a:ea typeface="Lato"/>
                <a:cs typeface="Lato"/>
                <a:sym typeface="Lato"/>
              </a:rPr>
              <a:t> Gerente de Projetos de Tecnologia</a:t>
            </a:r>
            <a:br>
              <a:rPr b="0" i="0" lang="pt-BR" sz="2200" u="none" cap="none" strike="noStrike">
                <a:solidFill>
                  <a:schemeClr val="dk1"/>
                </a:solidFill>
                <a:latin typeface="Lato"/>
                <a:ea typeface="Lato"/>
                <a:cs typeface="Lato"/>
                <a:sym typeface="Lato"/>
              </a:rPr>
            </a:br>
            <a:r>
              <a:rPr b="1" i="0" lang="pt-BR" sz="2200" u="none" cap="none" strike="noStrike">
                <a:solidFill>
                  <a:schemeClr val="dk1"/>
                </a:solidFill>
                <a:latin typeface="Lato"/>
                <a:ea typeface="Lato"/>
                <a:cs typeface="Lato"/>
                <a:sym typeface="Lato"/>
              </a:rPr>
              <a:t>Empresa:</a:t>
            </a:r>
            <a:r>
              <a:rPr b="0" i="0" lang="pt-BR" sz="2200" u="none" cap="none" strike="noStrike">
                <a:solidFill>
                  <a:schemeClr val="dk1"/>
                </a:solidFill>
                <a:latin typeface="Lato"/>
                <a:ea typeface="Lato"/>
                <a:cs typeface="Lato"/>
                <a:sym typeface="Lato"/>
              </a:rPr>
              <a:t> TechSolutions Inc.</a:t>
            </a:r>
            <a:br>
              <a:rPr b="0" i="0" lang="pt-BR" sz="2200" u="none" cap="none" strike="noStrike">
                <a:solidFill>
                  <a:schemeClr val="dk1"/>
                </a:solidFill>
                <a:latin typeface="Lato"/>
                <a:ea typeface="Lato"/>
                <a:cs typeface="Lato"/>
                <a:sym typeface="Lato"/>
              </a:rPr>
            </a:br>
            <a:r>
              <a:rPr b="1" i="0" lang="pt-BR" sz="2200" u="none" cap="none" strike="noStrike">
                <a:solidFill>
                  <a:schemeClr val="dk1"/>
                </a:solidFill>
                <a:latin typeface="Lato"/>
                <a:ea typeface="Lato"/>
                <a:cs typeface="Lato"/>
                <a:sym typeface="Lato"/>
              </a:rPr>
              <a:t>Objetivo:</a:t>
            </a:r>
            <a:r>
              <a:rPr b="0" i="0" lang="pt-BR" sz="2200" u="none" cap="none" strike="noStrike">
                <a:solidFill>
                  <a:schemeClr val="dk1"/>
                </a:solidFill>
                <a:latin typeface="Lato"/>
                <a:ea typeface="Lato"/>
                <a:cs typeface="Lato"/>
                <a:sym typeface="Lato"/>
              </a:rPr>
              <a:t> Contratar um profissional para liderar projetos de desenvolvimento de software, garantir uma comunicação eficaz entre as equipes e utilizar análises de dados para otimizar o desempenho dos projetos.</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225"/>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Habilidades, Realizações</a:t>
            </a:r>
            <a:endParaRPr sz="3300"/>
          </a:p>
        </p:txBody>
      </p:sp>
      <p:sp>
        <p:nvSpPr>
          <p:cNvPr id="2073" name="Google Shape;2073;p22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74" name="Google Shape;2074;p225"/>
          <p:cNvSpPr/>
          <p:nvPr/>
        </p:nvSpPr>
        <p:spPr>
          <a:xfrm>
            <a:off x="543544" y="1634246"/>
            <a:ext cx="11236651" cy="4893013"/>
          </a:xfrm>
          <a:prstGeom prst="rect">
            <a:avLst/>
          </a:prstGeom>
          <a:solidFill>
            <a:srgbClr val="DDDDDD"/>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dk1"/>
                </a:solidFill>
                <a:latin typeface="Lato"/>
                <a:ea typeface="Lato"/>
                <a:cs typeface="Lato"/>
                <a:sym typeface="Lato"/>
              </a:rPr>
              <a:t>Processo de Seleção:</a:t>
            </a:r>
            <a:endParaRPr b="0" i="0" sz="2500" u="none" cap="none" strike="noStrike">
              <a:solidFill>
                <a:schemeClr val="dk1"/>
              </a:solidFill>
              <a:latin typeface="Lato"/>
              <a:ea typeface="Lato"/>
              <a:cs typeface="Lato"/>
              <a:sym typeface="Lato"/>
            </a:endParaRPr>
          </a:p>
          <a:p>
            <a:pPr indent="0" lvl="0" marL="0" marR="0" rtl="0" algn="l">
              <a:lnSpc>
                <a:spcPct val="100000"/>
              </a:lnSpc>
              <a:spcBef>
                <a:spcPts val="16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Definição de Requisitos:</a:t>
            </a:r>
            <a:br>
              <a:rPr b="1" i="0" lang="pt-BR" sz="2000" u="none" cap="none" strike="noStrike">
                <a:solidFill>
                  <a:schemeClr val="dk1"/>
                </a:solidFill>
                <a:latin typeface="Lato"/>
                <a:ea typeface="Lato"/>
                <a:cs typeface="Lato"/>
                <a:sym typeface="Lato"/>
              </a:rPr>
            </a:br>
            <a:r>
              <a:rPr b="0" i="0" lang="pt-BR" sz="2000" u="none" cap="none" strike="noStrike">
                <a:solidFill>
                  <a:schemeClr val="dk1"/>
                </a:solidFill>
                <a:latin typeface="Lato"/>
                <a:ea typeface="Lato"/>
                <a:cs typeface="Lato"/>
                <a:sym typeface="Lato"/>
              </a:rPr>
              <a:t>O diretor, em colaboração com a equipe de Recursos Humanos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 outros stakeholders, define os requisitos para o cargo. As habilidades desejadas são:</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24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Gerenciamento de Projetos:</a:t>
            </a:r>
            <a:r>
              <a:rPr b="0" i="0" lang="pt-BR" sz="2000" u="none" cap="none" strike="noStrike">
                <a:solidFill>
                  <a:schemeClr val="dk1"/>
                </a:solidFill>
                <a:latin typeface="Lato"/>
                <a:ea typeface="Lato"/>
                <a:cs typeface="Lato"/>
                <a:sym typeface="Lato"/>
              </a:rPr>
              <a:t> Experiência em liderar projetos de tecnologia com metodologias como Agile ou Scrum.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Desenvolvimento de Software:</a:t>
            </a:r>
            <a:r>
              <a:rPr b="0" i="0" lang="pt-BR" sz="2000" u="none" cap="none" strike="noStrike">
                <a:solidFill>
                  <a:schemeClr val="dk1"/>
                </a:solidFill>
                <a:latin typeface="Lato"/>
                <a:ea typeface="Lato"/>
                <a:cs typeface="Lato"/>
                <a:sym typeface="Lato"/>
              </a:rPr>
              <a:t> Conhecimento técnico e experiência prática em desenvolvimento de software, para entender as complexidades dos projetos.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Comunicação Eficaz:</a:t>
            </a:r>
            <a:r>
              <a:rPr b="0" i="0" lang="pt-BR" sz="2000" u="none" cap="none" strike="noStrike">
                <a:solidFill>
                  <a:schemeClr val="dk1"/>
                </a:solidFill>
                <a:latin typeface="Lato"/>
                <a:ea typeface="Lato"/>
                <a:cs typeface="Lato"/>
                <a:sym typeface="Lato"/>
              </a:rPr>
              <a:t> Habilidade em comunicar-se claramente com equipes multifuncionais e partes interessadas.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Análise de Dados:</a:t>
            </a:r>
            <a:r>
              <a:rPr b="0" i="0" lang="pt-BR" sz="2000" u="none" cap="none" strike="noStrike">
                <a:solidFill>
                  <a:schemeClr val="dk1"/>
                </a:solidFill>
                <a:latin typeface="Lato"/>
                <a:ea typeface="Lato"/>
                <a:cs typeface="Lato"/>
                <a:sym typeface="Lato"/>
              </a:rPr>
              <a:t> Capacidade de usar dados para tomar decisões informadas e otimizar processos.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p226"/>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Habilidades, Realizações</a:t>
            </a:r>
            <a:endParaRPr sz="3300"/>
          </a:p>
        </p:txBody>
      </p:sp>
      <p:sp>
        <p:nvSpPr>
          <p:cNvPr id="2080" name="Google Shape;2080;p226"/>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1" name="Google Shape;2081;p226"/>
          <p:cNvSpPr txBox="1"/>
          <p:nvPr/>
        </p:nvSpPr>
        <p:spPr>
          <a:xfrm>
            <a:off x="443961" y="1610024"/>
            <a:ext cx="11192516" cy="58477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 diretor da TechSolutions Inc. utiliza as habilidades de: </a:t>
            </a:r>
            <a:endParaRPr b="0" i="0" sz="1400" u="none" cap="none" strike="noStrike">
              <a:solidFill>
                <a:srgbClr val="000000"/>
              </a:solidFill>
              <a:latin typeface="Arial"/>
              <a:ea typeface="Arial"/>
              <a:cs typeface="Arial"/>
              <a:sym typeface="Arial"/>
            </a:endParaRPr>
          </a:p>
          <a:p>
            <a:pPr indent="-368300" lvl="0" marL="3960000" marR="0" rtl="0" algn="just">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Gerenciamento de Projetos</a:t>
            </a:r>
            <a:r>
              <a:rPr b="0" i="0" lang="pt-BR" sz="2200" u="none" cap="none" strike="noStrike">
                <a:solidFill>
                  <a:schemeClr val="dk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368300" lvl="0" marL="3960000" marR="0" rtl="0" algn="just">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Desenvolvimento de Software</a:t>
            </a:r>
            <a:r>
              <a:rPr b="0" i="0" lang="pt-BR" sz="2200" u="none" cap="none" strike="noStrike">
                <a:solidFill>
                  <a:schemeClr val="dk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368300" lvl="0" marL="3960000" marR="0" rtl="0" algn="just">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Comunicação Eficaz,</a:t>
            </a:r>
            <a:endParaRPr b="0" i="0" sz="2200" u="none" cap="none" strike="noStrike">
              <a:solidFill>
                <a:schemeClr val="dk1"/>
              </a:solidFill>
              <a:latin typeface="Lato"/>
              <a:ea typeface="Lato"/>
              <a:cs typeface="Lato"/>
              <a:sym typeface="Lato"/>
            </a:endParaRPr>
          </a:p>
          <a:p>
            <a:pPr indent="-368300" lvl="0" marL="3960000" marR="0" rtl="0" algn="just">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Análise de Dados</a:t>
            </a:r>
            <a:r>
              <a:rPr b="0" i="0" lang="pt-BR" sz="2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como critérios chave na seleção de um novo gerente de projetos. Através de um processo de recrutamento bem estruturado, incluindo análise de currículos, Linkedin, entrevistas detalhadas e avaliações práticas, o diretor assegura que o candidato escolhido possui a combinação certa de competências para liderar com sucesso os projetos de tecnologia da empresa.</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200"/>
              <a:buFont typeface="Arial"/>
              <a:buNone/>
            </a:pP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082" name="Google Shape;2082;p226"/>
          <p:cNvSpPr/>
          <p:nvPr/>
        </p:nvSpPr>
        <p:spPr>
          <a:xfrm>
            <a:off x="603115" y="2334637"/>
            <a:ext cx="3287949" cy="22081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83" name="Google Shape;2083;p226"/>
          <p:cNvPicPr preferRelativeResize="0"/>
          <p:nvPr/>
        </p:nvPicPr>
        <p:blipFill rotWithShape="1">
          <a:blip r:embed="rId3">
            <a:alphaModFix/>
          </a:blip>
          <a:srcRect b="0" l="0" r="0" t="0"/>
          <a:stretch/>
        </p:blipFill>
        <p:spPr>
          <a:xfrm>
            <a:off x="1308619" y="2524075"/>
            <a:ext cx="1891781" cy="18917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3"/>
          <p:cNvSpPr txBox="1"/>
          <p:nvPr>
            <p:ph type="title"/>
          </p:nvPr>
        </p:nvSpPr>
        <p:spPr>
          <a:xfrm>
            <a:off x="443961" y="194499"/>
            <a:ext cx="8198594"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Principais Características do LinkedIn</a:t>
            </a:r>
            <a:endParaRPr sz="3300"/>
          </a:p>
        </p:txBody>
      </p:sp>
      <p:sp>
        <p:nvSpPr>
          <p:cNvPr id="290" name="Google Shape;290;p23"/>
          <p:cNvSpPr/>
          <p:nvPr/>
        </p:nvSpPr>
        <p:spPr>
          <a:xfrm>
            <a:off x="0" y="0"/>
            <a:ext cx="190500" cy="696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nvGrpSpPr>
          <p:cNvPr id="291" name="Google Shape;291;p23"/>
          <p:cNvGrpSpPr/>
          <p:nvPr/>
        </p:nvGrpSpPr>
        <p:grpSpPr>
          <a:xfrm>
            <a:off x="554639" y="2184697"/>
            <a:ext cx="11041626" cy="987200"/>
            <a:chOff x="575187" y="1475781"/>
            <a:chExt cx="11041626" cy="987200"/>
          </a:xfrm>
        </p:grpSpPr>
        <p:sp>
          <p:nvSpPr>
            <p:cNvPr id="292" name="Google Shape;292;p23"/>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LinkedIn oferece ferramentas de análise que permitem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aos usuários ver como seus perfis estão performando.</a:t>
              </a:r>
              <a:endParaRPr b="0" i="0" sz="1400" u="none" cap="none" strike="noStrike">
                <a:solidFill>
                  <a:srgbClr val="000000"/>
                </a:solidFill>
                <a:latin typeface="Arial"/>
                <a:ea typeface="Arial"/>
                <a:cs typeface="Arial"/>
                <a:sym typeface="Arial"/>
              </a:endParaRPr>
            </a:p>
          </p:txBody>
        </p:sp>
        <p:sp>
          <p:nvSpPr>
            <p:cNvPr id="293" name="Google Shape;293;p23"/>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Análise de Dados</a:t>
              </a:r>
              <a:endParaRPr b="0" i="0" sz="1400" u="none" cap="none" strike="noStrike">
                <a:solidFill>
                  <a:srgbClr val="000000"/>
                </a:solidFill>
                <a:latin typeface="Arial"/>
                <a:ea typeface="Arial"/>
                <a:cs typeface="Arial"/>
                <a:sym typeface="Arial"/>
              </a:endParaRPr>
            </a:p>
          </p:txBody>
        </p:sp>
      </p:grpSp>
      <p:grpSp>
        <p:nvGrpSpPr>
          <p:cNvPr id="294" name="Google Shape;294;p23"/>
          <p:cNvGrpSpPr/>
          <p:nvPr/>
        </p:nvGrpSpPr>
        <p:grpSpPr>
          <a:xfrm>
            <a:off x="554639" y="3596842"/>
            <a:ext cx="11041626" cy="987200"/>
            <a:chOff x="575187" y="1475781"/>
            <a:chExt cx="11041626" cy="987200"/>
          </a:xfrm>
        </p:grpSpPr>
        <p:sp>
          <p:nvSpPr>
            <p:cNvPr id="295" name="Google Shape;295;p23"/>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plataforma permite que os usuários enviem mensagens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diretas a seus contatos e usem o </a:t>
              </a:r>
              <a:r>
                <a:rPr b="0" i="1" lang="pt-BR" sz="2000" u="none" cap="none" strike="noStrike">
                  <a:solidFill>
                    <a:schemeClr val="dk1"/>
                  </a:solidFill>
                  <a:latin typeface="Lato"/>
                  <a:ea typeface="Lato"/>
                  <a:cs typeface="Lato"/>
                  <a:sym typeface="Lato"/>
                </a:rPr>
                <a:t>InMail</a:t>
              </a:r>
              <a:r>
                <a:rPr b="0" i="0" lang="pt-BR" sz="2000" u="none" cap="none" strike="noStrike">
                  <a:solidFill>
                    <a:schemeClr val="dk1"/>
                  </a:solidFill>
                  <a:latin typeface="Lato"/>
                  <a:ea typeface="Lato"/>
                  <a:cs typeface="Lato"/>
                  <a:sym typeface="Lato"/>
                </a:rPr>
                <a:t> para entrar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 contato com pessoas fora de sua rede direta.</a:t>
              </a:r>
              <a:endParaRPr b="0" i="0" sz="1400" u="none" cap="none" strike="noStrike">
                <a:solidFill>
                  <a:srgbClr val="000000"/>
                </a:solidFill>
                <a:latin typeface="Arial"/>
                <a:ea typeface="Arial"/>
                <a:cs typeface="Arial"/>
                <a:sym typeface="Arial"/>
              </a:endParaRPr>
            </a:p>
          </p:txBody>
        </p:sp>
        <p:sp>
          <p:nvSpPr>
            <p:cNvPr id="296" name="Google Shape;296;p23"/>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Mensagens e </a:t>
              </a:r>
              <a:r>
                <a:rPr b="0" i="1" lang="pt-BR" sz="2200" u="none" cap="none" strike="noStrike">
                  <a:solidFill>
                    <a:schemeClr val="lt1"/>
                  </a:solidFill>
                  <a:latin typeface="Lato"/>
                  <a:ea typeface="Lato"/>
                  <a:cs typeface="Lato"/>
                  <a:sym typeface="Lato"/>
                </a:rPr>
                <a:t>InMail</a:t>
              </a:r>
              <a:endParaRPr b="0" i="1" sz="2200" u="none" cap="none" strike="noStrike">
                <a:solidFill>
                  <a:schemeClr val="lt1"/>
                </a:solidFill>
                <a:latin typeface="Lato"/>
                <a:ea typeface="Lato"/>
                <a:cs typeface="Lato"/>
                <a:sym typeface="Lato"/>
              </a:endParaRPr>
            </a:p>
          </p:txBody>
        </p:sp>
      </p:grpSp>
      <p:grpSp>
        <p:nvGrpSpPr>
          <p:cNvPr id="297" name="Google Shape;297;p23"/>
          <p:cNvGrpSpPr/>
          <p:nvPr/>
        </p:nvGrpSpPr>
        <p:grpSpPr>
          <a:xfrm>
            <a:off x="554639" y="5008987"/>
            <a:ext cx="11041626" cy="987200"/>
            <a:chOff x="575187" y="1475781"/>
            <a:chExt cx="11041626" cy="987200"/>
          </a:xfrm>
        </p:grpSpPr>
        <p:sp>
          <p:nvSpPr>
            <p:cNvPr id="298" name="Google Shape;298;p23"/>
            <p:cNvSpPr/>
            <p:nvPr/>
          </p:nvSpPr>
          <p:spPr>
            <a:xfrm>
              <a:off x="2507226" y="1475781"/>
              <a:ext cx="9109587" cy="987200"/>
            </a:xfrm>
            <a:prstGeom prst="rect">
              <a:avLst/>
            </a:prstGeom>
            <a:solidFill>
              <a:schemeClr val="lt1"/>
            </a:solidFill>
            <a:ln>
              <a:noFill/>
            </a:ln>
          </p:spPr>
          <p:txBody>
            <a:bodyPr anchorCtr="0" anchor="ctr" bIns="45700" lIns="91425" spcFirstLastPara="1" rIns="91425" wrap="square" tIns="45700">
              <a:noAutofit/>
            </a:bodyPr>
            <a:lstStyle/>
            <a:p>
              <a:pPr indent="0" lvl="0" marL="457200" marR="0" rtl="0" algn="just">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Os usuários podem participar e promover eventos e </a:t>
              </a:r>
              <a:r>
                <a:rPr b="0" i="1" lang="pt-BR" sz="2000" u="none" cap="none" strike="noStrike">
                  <a:solidFill>
                    <a:schemeClr val="dk1"/>
                  </a:solidFill>
                  <a:latin typeface="Lato"/>
                  <a:ea typeface="Lato"/>
                  <a:cs typeface="Lato"/>
                  <a:sym typeface="Lato"/>
                </a:rPr>
                <a:t>webinars</a:t>
              </a:r>
              <a:r>
                <a:rPr b="0" i="0" lang="pt-BR" sz="1800" u="none" cap="none" strike="noStrike">
                  <a:solidFill>
                    <a:srgbClr val="000000"/>
                  </a:solidFill>
                  <a:latin typeface="Arial"/>
                  <a:ea typeface="Arial"/>
                  <a:cs typeface="Arial"/>
                  <a:sym typeface="Arial"/>
                </a:rPr>
                <a:t>.</a:t>
              </a:r>
              <a:endParaRPr b="0" i="0" sz="2000" u="none" cap="none" strike="noStrike">
                <a:solidFill>
                  <a:schemeClr val="dk1"/>
                </a:solidFill>
                <a:latin typeface="Lato"/>
                <a:ea typeface="Lato"/>
                <a:cs typeface="Lato"/>
                <a:sym typeface="Lato"/>
              </a:endParaRPr>
            </a:p>
          </p:txBody>
        </p:sp>
        <p:sp>
          <p:nvSpPr>
            <p:cNvPr id="299" name="Google Shape;299;p23"/>
            <p:cNvSpPr/>
            <p:nvPr/>
          </p:nvSpPr>
          <p:spPr>
            <a:xfrm>
              <a:off x="575187" y="1475781"/>
              <a:ext cx="2433484" cy="987200"/>
            </a:xfrm>
            <a:prstGeom prst="homePlate">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Eventos e </a:t>
              </a:r>
              <a:r>
                <a:rPr b="0" i="1" lang="pt-BR" sz="2200" u="none" cap="none" strike="noStrike">
                  <a:solidFill>
                    <a:schemeClr val="lt1"/>
                  </a:solidFill>
                  <a:latin typeface="Lato"/>
                  <a:ea typeface="Lato"/>
                  <a:cs typeface="Lato"/>
                  <a:sym typeface="Lato"/>
                </a:rPr>
                <a:t>Webinars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sp>
        <p:nvSpPr>
          <p:cNvPr id="2088" name="Google Shape;2088;p227"/>
          <p:cNvSpPr txBox="1"/>
          <p:nvPr>
            <p:ph idx="1" type="body"/>
          </p:nvPr>
        </p:nvSpPr>
        <p:spPr>
          <a:xfrm>
            <a:off x="726784" y="1737716"/>
            <a:ext cx="6646782"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REALIZAÇÕES</a:t>
            </a:r>
            <a:endParaRPr/>
          </a:p>
          <a:p>
            <a:pPr indent="0" lvl="0" marL="0" rtl="0" algn="l">
              <a:lnSpc>
                <a:spcPct val="100000"/>
              </a:lnSpc>
              <a:spcBef>
                <a:spcPts val="1600"/>
              </a:spcBef>
              <a:spcAft>
                <a:spcPts val="0"/>
              </a:spcAft>
              <a:buSzPts val="1800"/>
              <a:buNone/>
            </a:pPr>
            <a:r>
              <a:rPr b="1" i="0" lang="pt-BR" sz="2000" u="none" strike="noStrike">
                <a:solidFill>
                  <a:schemeClr val="dk1"/>
                </a:solidFill>
                <a:latin typeface="Lato"/>
                <a:ea typeface="Lato"/>
                <a:cs typeface="Lato"/>
                <a:sym typeface="Lato"/>
              </a:rPr>
              <a:t>1) Quantifique Sempre que Possível</a:t>
            </a:r>
            <a:r>
              <a:rPr b="0" i="0" lang="pt-BR" sz="2000" u="none" strike="noStrike">
                <a:solidFill>
                  <a:schemeClr val="dk1"/>
                </a:solidFill>
                <a:latin typeface="Lato"/>
                <a:ea typeface="Lato"/>
                <a:cs typeface="Lato"/>
                <a:sym typeface="Lato"/>
              </a:rPr>
              <a:t>: Use números e métricas para quantificar suas realizações. Isso fornece evidências concretas de seu impacto e sucesso.</a:t>
            </a:r>
            <a:endParaRPr/>
          </a:p>
          <a:p>
            <a:pPr indent="0" lvl="0" marL="0" rtl="0" algn="l">
              <a:lnSpc>
                <a:spcPct val="100000"/>
              </a:lnSpc>
              <a:spcBef>
                <a:spcPts val="1000"/>
              </a:spcBef>
              <a:spcAft>
                <a:spcPts val="0"/>
              </a:spcAft>
              <a:buSzPts val="1800"/>
              <a:buNone/>
            </a:pPr>
            <a:r>
              <a:rPr b="1" i="0" lang="pt-BR" sz="2000" u="none" strike="noStrike">
                <a:solidFill>
                  <a:schemeClr val="dk1"/>
                </a:solidFill>
                <a:latin typeface="Lato"/>
                <a:ea typeface="Lato"/>
                <a:cs typeface="Lato"/>
                <a:sym typeface="Lato"/>
              </a:rPr>
              <a:t>2) Enfatize Conquistas Relevantes</a:t>
            </a:r>
            <a:r>
              <a:rPr b="0" i="0" lang="pt-BR" sz="2000" u="none" strike="noStrike">
                <a:solidFill>
                  <a:schemeClr val="dk1"/>
                </a:solidFill>
                <a:latin typeface="Lato"/>
                <a:ea typeface="Lato"/>
                <a:cs typeface="Lato"/>
                <a:sym typeface="Lato"/>
              </a:rPr>
              <a:t>: Destaque as realizações que são mais relevantes para os objetivos de sua carreira atual ou para o tipo de emprego que você está buscando.</a:t>
            </a:r>
            <a:endParaRPr/>
          </a:p>
          <a:p>
            <a:pPr indent="0" lvl="0" marL="0" rtl="0" algn="l">
              <a:lnSpc>
                <a:spcPct val="100000"/>
              </a:lnSpc>
              <a:spcBef>
                <a:spcPts val="1200"/>
              </a:spcBef>
              <a:spcAft>
                <a:spcPts val="0"/>
              </a:spcAft>
              <a:buSzPts val="1800"/>
              <a:buNone/>
            </a:pPr>
            <a:r>
              <a:rPr b="1" i="0" lang="pt-BR" sz="2000" u="none" strike="noStrike">
                <a:solidFill>
                  <a:schemeClr val="dk1"/>
                </a:solidFill>
                <a:latin typeface="Lato"/>
                <a:ea typeface="Lato"/>
                <a:cs typeface="Lato"/>
                <a:sym typeface="Lato"/>
              </a:rPr>
              <a:t>3) Use Exemplos Específicos</a:t>
            </a:r>
            <a:r>
              <a:rPr b="0" i="0" lang="pt-BR" sz="2000" u="none" strike="noStrike">
                <a:solidFill>
                  <a:schemeClr val="dk1"/>
                </a:solidFill>
                <a:latin typeface="Lato"/>
                <a:ea typeface="Lato"/>
                <a:cs typeface="Lato"/>
                <a:sym typeface="Lato"/>
              </a:rPr>
              <a:t>: Forneça exemplos específicos de projetos ou situações em que você alcançou resultados significativos.</a:t>
            </a:r>
            <a:br>
              <a:rPr lang="pt-BR"/>
            </a:br>
            <a:endParaRPr/>
          </a:p>
        </p:txBody>
      </p:sp>
      <p:sp>
        <p:nvSpPr>
          <p:cNvPr id="2089" name="Google Shape;2089;p227"/>
          <p:cNvSpPr txBox="1"/>
          <p:nvPr>
            <p:ph type="title"/>
          </p:nvPr>
        </p:nvSpPr>
        <p:spPr>
          <a:xfrm>
            <a:off x="726784" y="86208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090" name="Google Shape;2090;p227"/>
          <p:cNvPicPr preferRelativeResize="0"/>
          <p:nvPr/>
        </p:nvPicPr>
        <p:blipFill rotWithShape="1">
          <a:blip r:embed="rId3">
            <a:alphaModFix/>
          </a:blip>
          <a:srcRect b="11581" l="0" r="0" t="0"/>
          <a:stretch/>
        </p:blipFill>
        <p:spPr>
          <a:xfrm>
            <a:off x="8647171" y="2394318"/>
            <a:ext cx="2891999" cy="2557061"/>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228"/>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1.2 – </a:t>
            </a:r>
            <a:r>
              <a:rPr b="1" lang="pt-BR" sz="3300" u="none" cap="none" strike="noStrike">
                <a:solidFill>
                  <a:schemeClr val="dk1"/>
                </a:solidFill>
                <a:latin typeface="Lato"/>
                <a:ea typeface="Lato"/>
                <a:cs typeface="Lato"/>
                <a:sym typeface="Lato"/>
              </a:rPr>
              <a:t>Destacar Experiências,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Habilidades, Realizações</a:t>
            </a:r>
            <a:endParaRPr sz="3300"/>
          </a:p>
        </p:txBody>
      </p:sp>
      <p:sp>
        <p:nvSpPr>
          <p:cNvPr id="2096" name="Google Shape;2096;p228"/>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7" name="Google Shape;2097;p228"/>
          <p:cNvSpPr txBox="1"/>
          <p:nvPr/>
        </p:nvSpPr>
        <p:spPr>
          <a:xfrm>
            <a:off x="5210516" y="1814304"/>
            <a:ext cx="6268124" cy="432426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4"/>
                </a:solidFill>
                <a:latin typeface="Lato"/>
                <a:ea typeface="Lato"/>
                <a:cs typeface="Lato"/>
                <a:sym typeface="Lato"/>
              </a:rPr>
              <a:t>Exemplo: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Aumentou as vendas em 40% ao implementar uma nova estratégia de marketing digital.</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120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Reduziu o tempo de ciclo de desenvolvimento em 20% através da introdução de novas metodologias ágeis.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240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Recebeu o prêmio de “Funcionário do Ano” por liderar um projeto de alta visibilidade que gerou $1 milhão em receita adicional.</a:t>
            </a:r>
            <a:endParaRPr b="0" i="0" sz="2200" u="none" cap="none" strike="noStrike">
              <a:solidFill>
                <a:schemeClr val="dk1"/>
              </a:solidFill>
              <a:latin typeface="Lato"/>
              <a:ea typeface="Lato"/>
              <a:cs typeface="Lato"/>
              <a:sym typeface="Lato"/>
            </a:endParaRPr>
          </a:p>
        </p:txBody>
      </p:sp>
      <p:sp>
        <p:nvSpPr>
          <p:cNvPr id="2098" name="Google Shape;2098;p228"/>
          <p:cNvSpPr/>
          <p:nvPr/>
        </p:nvSpPr>
        <p:spPr>
          <a:xfrm>
            <a:off x="573932" y="1945532"/>
            <a:ext cx="4338536" cy="430935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99" name="Google Shape;2099;p228"/>
          <p:cNvPicPr preferRelativeResize="0"/>
          <p:nvPr/>
        </p:nvPicPr>
        <p:blipFill rotWithShape="1">
          <a:blip r:embed="rId3">
            <a:alphaModFix/>
          </a:blip>
          <a:srcRect b="0" l="0" r="0" t="0"/>
          <a:stretch/>
        </p:blipFill>
        <p:spPr>
          <a:xfrm>
            <a:off x="1008173" y="2500008"/>
            <a:ext cx="3336586" cy="3336586"/>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p229"/>
          <p:cNvSpPr txBox="1"/>
          <p:nvPr>
            <p:ph idx="1" type="body"/>
          </p:nvPr>
        </p:nvSpPr>
        <p:spPr>
          <a:xfrm>
            <a:off x="726785" y="1995195"/>
            <a:ext cx="6491139" cy="381221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rPr>
              <a:t>DICAS ADICIONAIS</a:t>
            </a:r>
            <a:endParaRPr/>
          </a:p>
          <a:p>
            <a:pPr indent="-342900" lvl="0" marL="342900" rtl="0" algn="l">
              <a:lnSpc>
                <a:spcPct val="100000"/>
              </a:lnSpc>
              <a:spcBef>
                <a:spcPts val="1600"/>
              </a:spcBef>
              <a:spcAft>
                <a:spcPts val="0"/>
              </a:spcAft>
              <a:buSzPts val="1800"/>
              <a:buFont typeface="Noto Sans Symbols"/>
              <a:buChar char="▪"/>
            </a:pPr>
            <a:r>
              <a:rPr b="1" lang="pt-BR"/>
              <a:t>Adicione Mídia: </a:t>
            </a:r>
            <a:r>
              <a:rPr lang="pt-BR"/>
              <a:t>Use a seção de “Mídia” para adicionar documentos, apresentações, e links para projetos ou publicações relevantes. Isso pode ajudar a mostrar suas realizações de forma mais visual.</a:t>
            </a:r>
            <a:endParaRPr/>
          </a:p>
          <a:p>
            <a:pPr indent="-342900" lvl="0" marL="342900" rtl="0" algn="l">
              <a:lnSpc>
                <a:spcPct val="100000"/>
              </a:lnSpc>
              <a:spcBef>
                <a:spcPts val="1200"/>
              </a:spcBef>
              <a:spcAft>
                <a:spcPts val="0"/>
              </a:spcAft>
              <a:buSzPts val="1800"/>
              <a:buFont typeface="Noto Sans Symbols"/>
              <a:buChar char="▪"/>
            </a:pPr>
            <a:r>
              <a:rPr b="1" lang="pt-BR"/>
              <a:t>Histórias de Sucesso: </a:t>
            </a:r>
            <a:r>
              <a:rPr lang="pt-BR"/>
              <a:t>Considere incluir pequenas histórias ou exemplos que demonstrem como você abordou desafios e alcançou sucesso.</a:t>
            </a:r>
            <a:br>
              <a:rPr lang="pt-BR"/>
            </a:br>
            <a:endParaRPr/>
          </a:p>
        </p:txBody>
      </p:sp>
      <p:sp>
        <p:nvSpPr>
          <p:cNvPr id="2105" name="Google Shape;2105;p229"/>
          <p:cNvSpPr txBox="1"/>
          <p:nvPr>
            <p:ph type="title"/>
          </p:nvPr>
        </p:nvSpPr>
        <p:spPr>
          <a:xfrm>
            <a:off x="726785" y="108581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1.2 – </a:t>
            </a:r>
            <a:r>
              <a:rPr b="1" lang="pt-BR" u="none" cap="none" strike="noStrike">
                <a:solidFill>
                  <a:schemeClr val="dk1"/>
                </a:solidFill>
                <a:latin typeface="Lato"/>
                <a:ea typeface="Lato"/>
                <a:cs typeface="Lato"/>
                <a:sym typeface="Lato"/>
              </a:rPr>
              <a:t>Destacar Experiências, Habilidades, Realizações</a:t>
            </a:r>
            <a:endParaRPr/>
          </a:p>
        </p:txBody>
      </p:sp>
      <p:pic>
        <p:nvPicPr>
          <p:cNvPr id="2106" name="Google Shape;2106;p229"/>
          <p:cNvPicPr preferRelativeResize="0"/>
          <p:nvPr/>
        </p:nvPicPr>
        <p:blipFill rotWithShape="1">
          <a:blip r:embed="rId3">
            <a:alphaModFix/>
          </a:blip>
          <a:srcRect b="0" l="0" r="0" t="0"/>
          <a:stretch/>
        </p:blipFill>
        <p:spPr>
          <a:xfrm>
            <a:off x="8716891" y="2170294"/>
            <a:ext cx="2831817" cy="2831817"/>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pic>
        <p:nvPicPr>
          <p:cNvPr id="2111" name="Google Shape;2111;p230"/>
          <p:cNvPicPr preferRelativeResize="0"/>
          <p:nvPr/>
        </p:nvPicPr>
        <p:blipFill rotWithShape="1">
          <a:blip r:embed="rId3">
            <a:alphaModFix/>
          </a:blip>
          <a:srcRect b="7300" l="0" r="7306" t="0"/>
          <a:stretch/>
        </p:blipFill>
        <p:spPr>
          <a:xfrm>
            <a:off x="1" y="-251"/>
            <a:ext cx="12191850" cy="6858251"/>
          </a:xfrm>
          <a:prstGeom prst="rect">
            <a:avLst/>
          </a:prstGeom>
          <a:noFill/>
          <a:ln>
            <a:noFill/>
          </a:ln>
        </p:spPr>
      </p:pic>
      <p:sp>
        <p:nvSpPr>
          <p:cNvPr id="2112" name="Google Shape;2112;p230"/>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13" name="Google Shape;2113;p23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14" name="Google Shape;2114;p230"/>
          <p:cNvSpPr/>
          <p:nvPr/>
        </p:nvSpPr>
        <p:spPr>
          <a:xfrm>
            <a:off x="470904" y="2194592"/>
            <a:ext cx="4039692" cy="24685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1.2 – Destacando Experiências, Habilidades, Realizações</a:t>
            </a:r>
            <a:endParaRPr b="0" i="0" sz="3500" u="none" cap="none" strike="noStrike">
              <a:solidFill>
                <a:srgbClr val="000000"/>
              </a:solidFill>
              <a:latin typeface="Arial"/>
              <a:ea typeface="Arial"/>
              <a:cs typeface="Arial"/>
              <a:sym typeface="Arial"/>
            </a:endParaRPr>
          </a:p>
        </p:txBody>
      </p:sp>
      <p:pic>
        <p:nvPicPr>
          <p:cNvPr id="2115" name="Google Shape;2115;p230"/>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232"/>
          <p:cNvSpPr txBox="1"/>
          <p:nvPr>
            <p:ph type="title"/>
          </p:nvPr>
        </p:nvSpPr>
        <p:spPr>
          <a:xfrm>
            <a:off x="443961" y="136133"/>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1.2 – </a:t>
            </a:r>
            <a:r>
              <a:rPr b="1" lang="pt-BR" sz="3300" u="none" cap="none" strike="noStrike">
                <a:solidFill>
                  <a:schemeClr val="dk1"/>
                </a:solidFill>
                <a:latin typeface="Lato"/>
                <a:ea typeface="Lato"/>
                <a:cs typeface="Lato"/>
                <a:sym typeface="Lato"/>
              </a:rPr>
              <a:t>Destacando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Experiências, Habilidades, Realizações</a:t>
            </a:r>
            <a:endParaRPr sz="3300"/>
          </a:p>
        </p:txBody>
      </p:sp>
      <p:sp>
        <p:nvSpPr>
          <p:cNvPr id="2121" name="Google Shape;2121;p232"/>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22" name="Google Shape;2122;p232"/>
          <p:cNvSpPr txBox="1"/>
          <p:nvPr/>
        </p:nvSpPr>
        <p:spPr>
          <a:xfrm>
            <a:off x="443961" y="1478699"/>
            <a:ext cx="111187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Exemplo 1:  </a:t>
            </a:r>
            <a:r>
              <a:rPr b="0" i="0" lang="pt-BR" sz="2000" u="none" cap="none" strike="noStrike">
                <a:solidFill>
                  <a:schemeClr val="dk1"/>
                </a:solidFill>
                <a:latin typeface="Lato"/>
                <a:ea typeface="Lato"/>
                <a:cs typeface="Lato"/>
                <a:sym typeface="Lato"/>
              </a:rPr>
              <a:t>Marcos é um gerente de projetos e está destacando suas experiências no LinkedIn. </a:t>
            </a:r>
            <a:endParaRPr b="0" i="0" sz="2000" u="none" cap="none" strike="noStrike">
              <a:solidFill>
                <a:schemeClr val="dk1"/>
              </a:solidFill>
              <a:latin typeface="Lato"/>
              <a:ea typeface="Lato"/>
              <a:cs typeface="Lato"/>
              <a:sym typeface="Lato"/>
            </a:endParaRPr>
          </a:p>
        </p:txBody>
      </p:sp>
      <p:sp>
        <p:nvSpPr>
          <p:cNvPr id="2123" name="Google Shape;2123;p232"/>
          <p:cNvSpPr/>
          <p:nvPr/>
        </p:nvSpPr>
        <p:spPr>
          <a:xfrm>
            <a:off x="516193" y="2042807"/>
            <a:ext cx="11176454" cy="44552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8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Sou um gerente de projetos com mais de 5 anos de experiência em liderar equipes e entregar projetos complexos dentro do prazo e orçamento. Em meu papel na Empresa XYZ, implementei processos de controle de qualidade que reduziram os erros em 25% e gerenciei um orçamento de $500K para um projeto que resultou em um aumento de 30% na eficiência. Possuo habilidades em gerenciamento de projetos, desenvolvimento de software e comunicação eficaz. Estou sempre buscando maneiras de otimizar processos e gerar resultados tangíveis para minha equipe e organização.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231"/>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1.2 – </a:t>
            </a:r>
            <a:r>
              <a:rPr b="1" lang="pt-BR" sz="3300" u="none" cap="none" strike="noStrike">
                <a:solidFill>
                  <a:schemeClr val="dk1"/>
                </a:solidFill>
                <a:latin typeface="Lato"/>
                <a:ea typeface="Lato"/>
                <a:cs typeface="Lato"/>
                <a:sym typeface="Lato"/>
              </a:rPr>
              <a:t>Destacando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Experiências, Habilidades, Realizações</a:t>
            </a:r>
            <a:endParaRPr sz="3300"/>
          </a:p>
        </p:txBody>
      </p:sp>
      <p:sp>
        <p:nvSpPr>
          <p:cNvPr id="2129" name="Google Shape;2129;p231"/>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30" name="Google Shape;2130;p231"/>
          <p:cNvSpPr txBox="1"/>
          <p:nvPr/>
        </p:nvSpPr>
        <p:spPr>
          <a:xfrm>
            <a:off x="443961" y="1478699"/>
            <a:ext cx="111187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Exemplo 1:  </a:t>
            </a:r>
            <a:r>
              <a:rPr b="0" i="0" lang="pt-BR" sz="2000" u="none" cap="none" strike="noStrike">
                <a:solidFill>
                  <a:schemeClr val="dk1"/>
                </a:solidFill>
                <a:latin typeface="Lato"/>
                <a:ea typeface="Lato"/>
                <a:cs typeface="Lato"/>
                <a:sym typeface="Lato"/>
              </a:rPr>
              <a:t>Marcos é um gerente de projetos e está destacando suas experiências no LinkedIn. </a:t>
            </a:r>
            <a:endParaRPr b="0" i="0" sz="2000" u="none" cap="none" strike="noStrike">
              <a:solidFill>
                <a:schemeClr val="dk1"/>
              </a:solidFill>
              <a:latin typeface="Lato"/>
              <a:ea typeface="Lato"/>
              <a:cs typeface="Lato"/>
              <a:sym typeface="Lato"/>
            </a:endParaRPr>
          </a:p>
        </p:txBody>
      </p:sp>
      <p:sp>
        <p:nvSpPr>
          <p:cNvPr id="2131" name="Google Shape;2131;p231"/>
          <p:cNvSpPr/>
          <p:nvPr/>
        </p:nvSpPr>
        <p:spPr>
          <a:xfrm>
            <a:off x="521782" y="2010438"/>
            <a:ext cx="11297324" cy="450709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Experiência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a:p>
            <a:pPr indent="0" lvl="0" marL="1076325"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Gerente de Projetos</a:t>
            </a:r>
            <a:endParaRPr b="0" i="0" sz="1400" u="none" cap="none" strike="noStrike">
              <a:solidFill>
                <a:srgbClr val="000000"/>
              </a:solidFill>
              <a:latin typeface="Arial"/>
              <a:ea typeface="Arial"/>
              <a:cs typeface="Arial"/>
              <a:sym typeface="Arial"/>
            </a:endParaRPr>
          </a:p>
          <a:p>
            <a:pPr indent="0" lvl="0" marL="1076325"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Empresa XYZ</a:t>
            </a:r>
            <a:endParaRPr b="0" i="0" sz="1400" u="none" cap="none" strike="noStrike">
              <a:solidFill>
                <a:srgbClr val="000000"/>
              </a:solidFill>
              <a:latin typeface="Arial"/>
              <a:ea typeface="Arial"/>
              <a:cs typeface="Arial"/>
              <a:sym typeface="Arial"/>
            </a:endParaRPr>
          </a:p>
          <a:p>
            <a:pPr indent="0" lvl="0" marL="1076325" marR="0" rtl="0" algn="l">
              <a:lnSpc>
                <a:spcPct val="100000"/>
              </a:lnSpc>
              <a:spcBef>
                <a:spcPts val="0"/>
              </a:spcBef>
              <a:spcAft>
                <a:spcPts val="0"/>
              </a:spcAft>
              <a:buClr>
                <a:srgbClr val="000000"/>
              </a:buClr>
              <a:buSzPts val="2000"/>
              <a:buFont typeface="Arial"/>
              <a:buNone/>
            </a:pPr>
            <a:r>
              <a:rPr b="0" i="0" lang="pt-BR" sz="2000" u="none" cap="none" strike="noStrike">
                <a:solidFill>
                  <a:srgbClr val="9A9A9A"/>
                </a:solidFill>
                <a:latin typeface="Lato"/>
                <a:ea typeface="Lato"/>
                <a:cs typeface="Lato"/>
                <a:sym typeface="Lato"/>
              </a:rPr>
              <a:t>jan. de 2018 – dez. de 2021 . 3 anos</a:t>
            </a:r>
            <a:endParaRPr b="0" i="0" sz="1400" u="none" cap="none" strike="noStrike">
              <a:solidFill>
                <a:srgbClr val="000000"/>
              </a:solidFill>
              <a:latin typeface="Arial"/>
              <a:ea typeface="Arial"/>
              <a:cs typeface="Arial"/>
              <a:sym typeface="Arial"/>
            </a:endParaRPr>
          </a:p>
          <a:p>
            <a:pPr indent="-342900" lvl="0" marL="1419225" marR="381000" rtl="0" algn="l">
              <a:lnSpc>
                <a:spcPct val="100000"/>
              </a:lnSpc>
              <a:spcBef>
                <a:spcPts val="12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Gerenciou projetos de desenvolvimento de </a:t>
            </a:r>
            <a:r>
              <a:rPr b="0" i="1" lang="pt-BR" sz="2000" u="none" cap="none" strike="noStrike">
                <a:solidFill>
                  <a:schemeClr val="dk1"/>
                </a:solidFill>
                <a:latin typeface="Lato"/>
                <a:ea typeface="Lato"/>
                <a:cs typeface="Lato"/>
                <a:sym typeface="Lato"/>
              </a:rPr>
              <a:t>software</a:t>
            </a:r>
            <a:r>
              <a:rPr b="0" i="0" lang="pt-BR" sz="2000" u="none" cap="none" strike="noStrike">
                <a:solidFill>
                  <a:schemeClr val="dk1"/>
                </a:solidFill>
                <a:latin typeface="Lato"/>
                <a:ea typeface="Lato"/>
                <a:cs typeface="Lato"/>
                <a:sym typeface="Lato"/>
              </a:rPr>
              <a:t> com orçamento de $500K, garantindo a entrega no prazo e dentro do orçamento. </a:t>
            </a:r>
            <a:endParaRPr b="0" i="0" sz="1400" u="none" cap="none" strike="noStrike">
              <a:solidFill>
                <a:srgbClr val="000000"/>
              </a:solidFill>
              <a:latin typeface="Arial"/>
              <a:ea typeface="Arial"/>
              <a:cs typeface="Arial"/>
              <a:sym typeface="Arial"/>
            </a:endParaRPr>
          </a:p>
          <a:p>
            <a:pPr indent="-342900" lvl="0" marL="1419225" marR="381000" rtl="0" algn="l">
              <a:lnSpc>
                <a:spcPct val="100000"/>
              </a:lnSpc>
              <a:spcBef>
                <a:spcPts val="24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Coordenou uma equipe de 10 desenvolvedores e designers, resultando em um aumento de 30% na eficiência do projeto.</a:t>
            </a:r>
            <a:endParaRPr b="0" i="0" sz="1400" u="none" cap="none" strike="noStrike">
              <a:solidFill>
                <a:srgbClr val="000000"/>
              </a:solidFill>
              <a:latin typeface="Arial"/>
              <a:ea typeface="Arial"/>
              <a:cs typeface="Arial"/>
              <a:sym typeface="Arial"/>
            </a:endParaRPr>
          </a:p>
          <a:p>
            <a:pPr indent="-342900" lvl="0" marL="1419225" marR="381000" rtl="0" algn="l">
              <a:lnSpc>
                <a:spcPct val="100000"/>
              </a:lnSpc>
              <a:spcBef>
                <a:spcPts val="24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Implementou novos processos de controle de qualidade que reduziram o número de erros em 25%.</a:t>
            </a:r>
            <a:endParaRPr b="0" i="0" sz="2000" u="none" cap="none" strike="noStrike">
              <a:solidFill>
                <a:schemeClr val="dk1"/>
              </a:solidFill>
              <a:latin typeface="Lato"/>
              <a:ea typeface="Lato"/>
              <a:cs typeface="Lato"/>
              <a:sym typeface="Lato"/>
            </a:endParaRPr>
          </a:p>
        </p:txBody>
      </p:sp>
      <p:pic>
        <p:nvPicPr>
          <p:cNvPr id="2132" name="Google Shape;2132;p231"/>
          <p:cNvPicPr preferRelativeResize="0"/>
          <p:nvPr/>
        </p:nvPicPr>
        <p:blipFill rotWithShape="1">
          <a:blip r:embed="rId3">
            <a:alphaModFix/>
          </a:blip>
          <a:srcRect b="0" l="0" r="0" t="0"/>
          <a:stretch/>
        </p:blipFill>
        <p:spPr>
          <a:xfrm>
            <a:off x="679500" y="2883549"/>
            <a:ext cx="853132" cy="834384"/>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234"/>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1.2 – </a:t>
            </a:r>
            <a:r>
              <a:rPr b="1" lang="pt-BR" sz="3300" u="none" cap="none" strike="noStrike">
                <a:solidFill>
                  <a:schemeClr val="dk1"/>
                </a:solidFill>
                <a:latin typeface="Lato"/>
                <a:ea typeface="Lato"/>
                <a:cs typeface="Lato"/>
                <a:sym typeface="Lato"/>
              </a:rPr>
              <a:t>Destacando Experiências, Habilidades, Realizações</a:t>
            </a:r>
            <a:endParaRPr sz="3300"/>
          </a:p>
        </p:txBody>
      </p:sp>
      <p:sp>
        <p:nvSpPr>
          <p:cNvPr id="2138" name="Google Shape;2138;p23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39" name="Google Shape;2139;p234"/>
          <p:cNvSpPr/>
          <p:nvPr/>
        </p:nvSpPr>
        <p:spPr>
          <a:xfrm>
            <a:off x="533817" y="2480555"/>
            <a:ext cx="11265833" cy="386193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Sou estudante de Marketing Digital na Universidade Federal de São Paulo (UNIFESP) com uma forte paixão por estratégias de marketing digital e análise de dados. Tenho experiência prática em criação de conteúdo, SEO e gerenciamento de campanhas publicitárias, obtida através de estágios e trabalhos freelance. Sou proficientemente em ferramentas como Google Analytics e Google Ads, e possuo habilidades em design gráfico básico com Adobe Photoshop e Canva. Busco um estágio em uma empresa inovadora onde possa aplicar minhas habilidades e expandir meu conhecimento em um ambiente dinâmico e colaborativo.</a:t>
            </a:r>
            <a:endParaRPr b="0" i="0" sz="1400" u="none" cap="none" strike="noStrike">
              <a:solidFill>
                <a:srgbClr val="000000"/>
              </a:solidFill>
              <a:latin typeface="Arial"/>
              <a:ea typeface="Arial"/>
              <a:cs typeface="Arial"/>
              <a:sym typeface="Arial"/>
            </a:endParaRPr>
          </a:p>
        </p:txBody>
      </p:sp>
      <p:sp>
        <p:nvSpPr>
          <p:cNvPr id="2140" name="Google Shape;2140;p234"/>
          <p:cNvSpPr txBox="1"/>
          <p:nvPr/>
        </p:nvSpPr>
        <p:spPr>
          <a:xfrm>
            <a:off x="443961" y="1877534"/>
            <a:ext cx="1160860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Exemplo 2:  </a:t>
            </a:r>
            <a:r>
              <a:rPr b="0" i="0" lang="pt-BR" sz="2000" u="none" cap="none" strike="noStrike">
                <a:solidFill>
                  <a:schemeClr val="dk1"/>
                </a:solidFill>
                <a:latin typeface="Lato"/>
                <a:ea typeface="Lato"/>
                <a:cs typeface="Lato"/>
                <a:sym typeface="Lato"/>
              </a:rPr>
              <a:t>Ana Silva é estagiária e vai descrever suas habilidades no LinkedIn.</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p233"/>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1.2 – </a:t>
            </a:r>
            <a:r>
              <a:rPr b="1" lang="pt-BR" sz="3300" u="none" cap="none" strike="noStrike">
                <a:solidFill>
                  <a:schemeClr val="dk1"/>
                </a:solidFill>
                <a:latin typeface="Lato"/>
                <a:ea typeface="Lato"/>
                <a:cs typeface="Lato"/>
                <a:sym typeface="Lato"/>
              </a:rPr>
              <a:t>Destacando </a:t>
            </a:r>
            <a:br>
              <a:rPr b="1" lang="pt-BR" sz="3300" u="none" cap="none" strike="noStrike">
                <a:solidFill>
                  <a:schemeClr val="dk1"/>
                </a:solidFill>
                <a:latin typeface="Lato"/>
                <a:ea typeface="Lato"/>
                <a:cs typeface="Lato"/>
                <a:sym typeface="Lato"/>
              </a:rPr>
            </a:br>
            <a:r>
              <a:rPr b="1" lang="pt-BR" sz="3300" u="none" cap="none" strike="noStrike">
                <a:solidFill>
                  <a:schemeClr val="dk1"/>
                </a:solidFill>
                <a:latin typeface="Lato"/>
                <a:ea typeface="Lato"/>
                <a:cs typeface="Lato"/>
                <a:sym typeface="Lato"/>
              </a:rPr>
              <a:t>Experiências, Habilidades, Realizações</a:t>
            </a:r>
            <a:endParaRPr sz="3300"/>
          </a:p>
        </p:txBody>
      </p:sp>
      <p:sp>
        <p:nvSpPr>
          <p:cNvPr id="2146" name="Google Shape;2146;p233"/>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47" name="Google Shape;2147;p233"/>
          <p:cNvSpPr txBox="1"/>
          <p:nvPr/>
        </p:nvSpPr>
        <p:spPr>
          <a:xfrm>
            <a:off x="443961" y="1478699"/>
            <a:ext cx="11118774"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Exemplo 2:  </a:t>
            </a:r>
            <a:r>
              <a:rPr b="0" i="0" lang="pt-BR" sz="2200" u="none" cap="none" strike="noStrike">
                <a:solidFill>
                  <a:schemeClr val="dk1"/>
                </a:solidFill>
                <a:latin typeface="Lato"/>
                <a:ea typeface="Lato"/>
                <a:cs typeface="Lato"/>
                <a:sym typeface="Lato"/>
              </a:rPr>
              <a:t>Ana Silva é estagiária e vai descrever suas habilidades no LinkedIn. </a:t>
            </a:r>
            <a:endParaRPr b="0" i="0" sz="2200" u="none" cap="none" strike="noStrike">
              <a:solidFill>
                <a:schemeClr val="dk1"/>
              </a:solidFill>
              <a:latin typeface="Lato"/>
              <a:ea typeface="Lato"/>
              <a:cs typeface="Lato"/>
              <a:sym typeface="Lato"/>
            </a:endParaRPr>
          </a:p>
        </p:txBody>
      </p:sp>
      <p:grpSp>
        <p:nvGrpSpPr>
          <p:cNvPr id="2148" name="Google Shape;2148;p233"/>
          <p:cNvGrpSpPr/>
          <p:nvPr/>
        </p:nvGrpSpPr>
        <p:grpSpPr>
          <a:xfrm>
            <a:off x="546340" y="2026453"/>
            <a:ext cx="10691264" cy="4417951"/>
            <a:chOff x="536613" y="2084819"/>
            <a:chExt cx="10691264" cy="4417951"/>
          </a:xfrm>
        </p:grpSpPr>
        <p:sp>
          <p:nvSpPr>
            <p:cNvPr id="2149" name="Google Shape;2149;p233"/>
            <p:cNvSpPr/>
            <p:nvPr/>
          </p:nvSpPr>
          <p:spPr>
            <a:xfrm>
              <a:off x="536613" y="2084819"/>
              <a:ext cx="9755251" cy="441795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0" name="Google Shape;2150;p233"/>
            <p:cNvSpPr txBox="1"/>
            <p:nvPr/>
          </p:nvSpPr>
          <p:spPr>
            <a:xfrm>
              <a:off x="2248174" y="2535743"/>
              <a:ext cx="333682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Ana Silva</a:t>
              </a:r>
              <a:endParaRPr b="0" i="0" sz="1400" u="none" cap="none" strike="noStrike">
                <a:solidFill>
                  <a:srgbClr val="000000"/>
                </a:solidFill>
                <a:latin typeface="Arial"/>
                <a:ea typeface="Arial"/>
                <a:cs typeface="Arial"/>
                <a:sym typeface="Arial"/>
              </a:endParaRPr>
            </a:p>
          </p:txBody>
        </p:sp>
        <p:sp>
          <p:nvSpPr>
            <p:cNvPr id="2151" name="Google Shape;2151;p233"/>
            <p:cNvSpPr txBox="1"/>
            <p:nvPr/>
          </p:nvSpPr>
          <p:spPr>
            <a:xfrm>
              <a:off x="964123" y="3379342"/>
              <a:ext cx="1026375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Estudante de Marketing Digital | Estagiária em Marketing Digital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Criadora de Conteúdo | Analista de Dados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152" name="Google Shape;2152;p233"/>
            <p:cNvSpPr txBox="1"/>
            <p:nvPr/>
          </p:nvSpPr>
          <p:spPr>
            <a:xfrm>
              <a:off x="964123" y="4164141"/>
              <a:ext cx="10263754"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Arial"/>
                  <a:ea typeface="Arial"/>
                  <a:cs typeface="Arial"/>
                  <a:sym typeface="Arial"/>
                </a:rPr>
                <a:t>Habilidades</a:t>
              </a:r>
              <a:endParaRPr b="0" i="0" sz="1400" u="none" cap="none" strike="noStrike">
                <a:solidFill>
                  <a:srgbClr val="000000"/>
                </a:solidFill>
                <a:latin typeface="Arial"/>
                <a:ea typeface="Arial"/>
                <a:cs typeface="Arial"/>
                <a:sym typeface="Arial"/>
              </a:endParaRPr>
            </a:p>
            <a:p>
              <a:pPr indent="-185737" lvl="0" marL="542925" marR="0" rtl="0" algn="just">
                <a:lnSpc>
                  <a:spcPct val="100000"/>
                </a:lnSpc>
                <a:spcBef>
                  <a:spcPts val="1200"/>
                </a:spcBef>
                <a:spcAft>
                  <a:spcPts val="0"/>
                </a:spcAft>
                <a:buClr>
                  <a:srgbClr val="000000"/>
                </a:buClr>
                <a:buSzPts val="2000"/>
                <a:buFont typeface="Arial"/>
                <a:buChar char="•"/>
              </a:pPr>
              <a:r>
                <a:rPr b="1" i="0" lang="pt-BR" sz="2000" u="none" cap="none" strike="noStrike">
                  <a:solidFill>
                    <a:schemeClr val="dk1"/>
                  </a:solidFill>
                  <a:latin typeface="Arial"/>
                  <a:ea typeface="Arial"/>
                  <a:cs typeface="Arial"/>
                  <a:sym typeface="Arial"/>
                </a:rPr>
                <a:t>Ferramentas de Marketing Digital:</a:t>
              </a:r>
              <a:r>
                <a:rPr b="0" i="0" lang="pt-BR" sz="2000" u="none" cap="none" strike="noStrike">
                  <a:solidFill>
                    <a:schemeClr val="dk1"/>
                  </a:solidFill>
                  <a:latin typeface="Arial"/>
                  <a:ea typeface="Arial"/>
                  <a:cs typeface="Arial"/>
                  <a:sym typeface="Arial"/>
                </a:rPr>
                <a:t> Google </a:t>
              </a:r>
              <a:r>
                <a:rPr b="0" i="1" lang="pt-BR" sz="2000" u="none" cap="none" strike="noStrike">
                  <a:solidFill>
                    <a:schemeClr val="dk1"/>
                  </a:solidFill>
                  <a:latin typeface="Arial"/>
                  <a:ea typeface="Arial"/>
                  <a:cs typeface="Arial"/>
                  <a:sym typeface="Arial"/>
                </a:rPr>
                <a:t>Analytics</a:t>
              </a:r>
              <a:r>
                <a:rPr b="0" i="0" lang="pt-BR" sz="2000" u="none" cap="none" strike="noStrike">
                  <a:solidFill>
                    <a:schemeClr val="dk1"/>
                  </a:solidFill>
                  <a:latin typeface="Arial"/>
                  <a:ea typeface="Arial"/>
                  <a:cs typeface="Arial"/>
                  <a:sym typeface="Arial"/>
                </a:rPr>
                <a:t>, Google </a:t>
              </a:r>
              <a:r>
                <a:rPr b="0" i="1" lang="pt-BR" sz="2000" u="none" cap="none" strike="noStrike">
                  <a:solidFill>
                    <a:schemeClr val="dk1"/>
                  </a:solidFill>
                  <a:latin typeface="Arial"/>
                  <a:ea typeface="Arial"/>
                  <a:cs typeface="Arial"/>
                  <a:sym typeface="Arial"/>
                </a:rPr>
                <a:t>Ads</a:t>
              </a:r>
              <a:r>
                <a:rPr b="0" i="0" lang="pt-BR" sz="2000" u="none" cap="none" strike="noStrike">
                  <a:solidFill>
                    <a:schemeClr val="dk1"/>
                  </a:solidFill>
                  <a:latin typeface="Arial"/>
                  <a:ea typeface="Arial"/>
                  <a:cs typeface="Arial"/>
                  <a:sym typeface="Arial"/>
                </a:rPr>
                <a:t>, SEO</a:t>
              </a:r>
              <a:endParaRPr b="0" i="0" sz="1400" u="none" cap="none" strike="noStrike">
                <a:solidFill>
                  <a:srgbClr val="000000"/>
                </a:solidFill>
                <a:latin typeface="Arial"/>
                <a:ea typeface="Arial"/>
                <a:cs typeface="Arial"/>
                <a:sym typeface="Arial"/>
              </a:endParaRPr>
            </a:p>
            <a:p>
              <a:pPr indent="-185737" lvl="0" marL="542925" marR="0" rtl="0" algn="just">
                <a:lnSpc>
                  <a:spcPct val="100000"/>
                </a:lnSpc>
                <a:spcBef>
                  <a:spcPts val="0"/>
                </a:spcBef>
                <a:spcAft>
                  <a:spcPts val="0"/>
                </a:spcAft>
                <a:buClr>
                  <a:srgbClr val="000000"/>
                </a:buClr>
                <a:buSzPts val="2000"/>
                <a:buFont typeface="Arial"/>
                <a:buChar char="•"/>
              </a:pPr>
              <a:r>
                <a:rPr b="1" i="0" lang="pt-BR" sz="2000" u="none" cap="none" strike="noStrike">
                  <a:solidFill>
                    <a:schemeClr val="dk1"/>
                  </a:solidFill>
                  <a:latin typeface="Arial"/>
                  <a:ea typeface="Arial"/>
                  <a:cs typeface="Arial"/>
                  <a:sym typeface="Arial"/>
                </a:rPr>
                <a:t>Criação de Conteúdo:</a:t>
              </a:r>
              <a:r>
                <a:rPr b="0" i="0" lang="pt-BR" sz="2000" u="none" cap="none" strike="noStrike">
                  <a:solidFill>
                    <a:schemeClr val="dk1"/>
                  </a:solidFill>
                  <a:latin typeface="Arial"/>
                  <a:ea typeface="Arial"/>
                  <a:cs typeface="Arial"/>
                  <a:sym typeface="Arial"/>
                </a:rPr>
                <a:t> Redação para blogs e redes sociais</a:t>
              </a:r>
              <a:endParaRPr b="0" i="0" sz="1400" u="none" cap="none" strike="noStrike">
                <a:solidFill>
                  <a:srgbClr val="000000"/>
                </a:solidFill>
                <a:latin typeface="Arial"/>
                <a:ea typeface="Arial"/>
                <a:cs typeface="Arial"/>
                <a:sym typeface="Arial"/>
              </a:endParaRPr>
            </a:p>
            <a:p>
              <a:pPr indent="-185737" lvl="0" marL="542925" marR="0" rtl="0" algn="just">
                <a:lnSpc>
                  <a:spcPct val="100000"/>
                </a:lnSpc>
                <a:spcBef>
                  <a:spcPts val="0"/>
                </a:spcBef>
                <a:spcAft>
                  <a:spcPts val="0"/>
                </a:spcAft>
                <a:buClr>
                  <a:srgbClr val="000000"/>
                </a:buClr>
                <a:buSzPts val="2000"/>
                <a:buFont typeface="Arial"/>
                <a:buChar char="•"/>
              </a:pPr>
              <a:r>
                <a:rPr b="1" i="0" lang="pt-BR" sz="2000" u="none" cap="none" strike="noStrike">
                  <a:solidFill>
                    <a:schemeClr val="dk1"/>
                  </a:solidFill>
                  <a:latin typeface="Arial"/>
                  <a:ea typeface="Arial"/>
                  <a:cs typeface="Arial"/>
                  <a:sym typeface="Arial"/>
                </a:rPr>
                <a:t>Design Gráfico:</a:t>
              </a:r>
              <a:r>
                <a:rPr b="0" i="0" lang="pt-BR" sz="2000" u="none" cap="none" strike="noStrike">
                  <a:solidFill>
                    <a:schemeClr val="dk1"/>
                  </a:solidFill>
                  <a:latin typeface="Arial"/>
                  <a:ea typeface="Arial"/>
                  <a:cs typeface="Arial"/>
                  <a:sym typeface="Arial"/>
                </a:rPr>
                <a:t> Adobe </a:t>
              </a:r>
              <a:r>
                <a:rPr b="0" i="1" lang="pt-BR" sz="2000" u="none" cap="none" strike="noStrike">
                  <a:solidFill>
                    <a:schemeClr val="dk1"/>
                  </a:solidFill>
                  <a:latin typeface="Arial"/>
                  <a:ea typeface="Arial"/>
                  <a:cs typeface="Arial"/>
                  <a:sym typeface="Arial"/>
                </a:rPr>
                <a:t>Photoshop</a:t>
              </a:r>
              <a:r>
                <a:rPr b="0" i="0" lang="pt-BR" sz="2000" u="none" cap="none" strike="noStrike">
                  <a:solidFill>
                    <a:schemeClr val="dk1"/>
                  </a:solidFill>
                  <a:latin typeface="Arial"/>
                  <a:ea typeface="Arial"/>
                  <a:cs typeface="Arial"/>
                  <a:sym typeface="Arial"/>
                </a:rPr>
                <a:t>, Canva</a:t>
              </a:r>
              <a:endParaRPr b="0" i="0" sz="2000" u="none" cap="none" strike="noStrike">
                <a:solidFill>
                  <a:schemeClr val="dk1"/>
                </a:solidFill>
                <a:latin typeface="Arial"/>
                <a:ea typeface="Arial"/>
                <a:cs typeface="Arial"/>
                <a:sym typeface="Arial"/>
              </a:endParaRPr>
            </a:p>
            <a:p>
              <a:pPr indent="-185737" lvl="0" marL="542925" marR="0" rtl="0" algn="just">
                <a:lnSpc>
                  <a:spcPct val="100000"/>
                </a:lnSpc>
                <a:spcBef>
                  <a:spcPts val="0"/>
                </a:spcBef>
                <a:spcAft>
                  <a:spcPts val="0"/>
                </a:spcAft>
                <a:buClr>
                  <a:srgbClr val="000000"/>
                </a:buClr>
                <a:buSzPts val="2000"/>
                <a:buFont typeface="Arial"/>
                <a:buChar char="•"/>
              </a:pPr>
              <a:r>
                <a:rPr b="1" i="0" lang="pt-BR" sz="2000" u="none" cap="none" strike="noStrike">
                  <a:solidFill>
                    <a:schemeClr val="dk1"/>
                  </a:solidFill>
                  <a:latin typeface="Arial"/>
                  <a:ea typeface="Arial"/>
                  <a:cs typeface="Arial"/>
                  <a:sym typeface="Arial"/>
                </a:rPr>
                <a:t>Análise de Dados:</a:t>
              </a:r>
              <a:r>
                <a:rPr b="0" i="0" lang="pt-BR" sz="2000" u="none" cap="none" strike="noStrike">
                  <a:solidFill>
                    <a:schemeClr val="dk1"/>
                  </a:solidFill>
                  <a:latin typeface="Arial"/>
                  <a:ea typeface="Arial"/>
                  <a:cs typeface="Arial"/>
                  <a:sym typeface="Arial"/>
                </a:rPr>
                <a:t> Interpretação de métricas e criação de relatórios</a:t>
              </a:r>
              <a:endParaRPr b="0" i="0" sz="1400" u="none" cap="none" strike="noStrike">
                <a:solidFill>
                  <a:srgbClr val="000000"/>
                </a:solidFill>
                <a:latin typeface="Arial"/>
                <a:ea typeface="Arial"/>
                <a:cs typeface="Arial"/>
                <a:sym typeface="Arial"/>
              </a:endParaRPr>
            </a:p>
            <a:p>
              <a:pPr indent="-185737" lvl="0" marL="542925" marR="0" rtl="0" algn="just">
                <a:lnSpc>
                  <a:spcPct val="100000"/>
                </a:lnSpc>
                <a:spcBef>
                  <a:spcPts val="0"/>
                </a:spcBef>
                <a:spcAft>
                  <a:spcPts val="0"/>
                </a:spcAft>
                <a:buClr>
                  <a:srgbClr val="000000"/>
                </a:buClr>
                <a:buSzPts val="2000"/>
                <a:buFont typeface="Arial"/>
                <a:buChar char="•"/>
              </a:pPr>
              <a:r>
                <a:rPr b="1" i="0" lang="pt-BR" sz="2000" u="none" cap="none" strike="noStrike">
                  <a:solidFill>
                    <a:schemeClr val="dk1"/>
                  </a:solidFill>
                  <a:latin typeface="Arial"/>
                  <a:ea typeface="Arial"/>
                  <a:cs typeface="Arial"/>
                  <a:sym typeface="Arial"/>
                </a:rPr>
                <a:t>Comunicação: </a:t>
              </a:r>
              <a:r>
                <a:rPr b="0" i="0" lang="pt-BR" sz="2000" u="none" cap="none" strike="noStrike">
                  <a:solidFill>
                    <a:schemeClr val="dk1"/>
                  </a:solidFill>
                  <a:latin typeface="Arial"/>
                  <a:ea typeface="Arial"/>
                  <a:cs typeface="Arial"/>
                  <a:sym typeface="Arial"/>
                </a:rPr>
                <a:t>Habilidades de escrita e expressão verbal</a:t>
              </a:r>
              <a:endParaRPr b="0" i="0" sz="2000" u="none" cap="none" strike="noStrike">
                <a:solidFill>
                  <a:schemeClr val="dk1"/>
                </a:solidFill>
                <a:latin typeface="Arial"/>
                <a:ea typeface="Arial"/>
                <a:cs typeface="Arial"/>
                <a:sym typeface="Arial"/>
              </a:endParaRPr>
            </a:p>
          </p:txBody>
        </p:sp>
        <p:pic>
          <p:nvPicPr>
            <p:cNvPr id="2153" name="Google Shape;2153;p233"/>
            <p:cNvPicPr preferRelativeResize="0"/>
            <p:nvPr/>
          </p:nvPicPr>
          <p:blipFill rotWithShape="1">
            <a:blip r:embed="rId3">
              <a:alphaModFix/>
            </a:blip>
            <a:srcRect b="0" l="0" r="0" t="0"/>
            <a:stretch/>
          </p:blipFill>
          <p:spPr>
            <a:xfrm>
              <a:off x="964123" y="2206585"/>
              <a:ext cx="1089205" cy="1089205"/>
            </a:xfrm>
            <a:prstGeom prst="rect">
              <a:avLst/>
            </a:prstGeom>
            <a:noFill/>
            <a:ln>
              <a:noFill/>
            </a:ln>
          </p:spPr>
        </p:pic>
      </p:gr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pic>
        <p:nvPicPr>
          <p:cNvPr id="2158" name="Google Shape;2158;p23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159" name="Google Shape;2159;p235"/>
          <p:cNvPicPr preferRelativeResize="0"/>
          <p:nvPr/>
        </p:nvPicPr>
        <p:blipFill rotWithShape="1">
          <a:blip r:embed="rId4">
            <a:alphaModFix/>
          </a:blip>
          <a:srcRect b="0" l="0" r="0" t="0"/>
          <a:stretch/>
        </p:blipFill>
        <p:spPr>
          <a:xfrm>
            <a:off x="11495185" y="150420"/>
            <a:ext cx="560507" cy="683897"/>
          </a:xfrm>
          <a:prstGeom prst="rect">
            <a:avLst/>
          </a:prstGeom>
          <a:noFill/>
          <a:ln>
            <a:noFill/>
          </a:ln>
        </p:spPr>
      </p:pic>
      <p:sp>
        <p:nvSpPr>
          <p:cNvPr id="2160" name="Google Shape;2160;p235"/>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61" name="Google Shape;2161;p23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2" name="Google Shape;2162;p235"/>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1.3 – Inserir Palavras Chaves e Fotos Atraentes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236"/>
          <p:cNvSpPr txBox="1"/>
          <p:nvPr>
            <p:ph idx="1" type="body"/>
          </p:nvPr>
        </p:nvSpPr>
        <p:spPr>
          <a:xfrm>
            <a:off x="678146" y="1786355"/>
            <a:ext cx="6461956"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Importância das Palavras-Chave no LinkedIn</a:t>
            </a:r>
            <a:endParaRPr/>
          </a:p>
          <a:p>
            <a:pPr indent="0" lvl="0" marL="0" rtl="0" algn="just">
              <a:lnSpc>
                <a:spcPct val="100000"/>
              </a:lnSpc>
              <a:spcBef>
                <a:spcPts val="1600"/>
              </a:spcBef>
              <a:spcAft>
                <a:spcPts val="0"/>
              </a:spcAft>
              <a:buSzPts val="1800"/>
              <a:buNone/>
            </a:pPr>
            <a:r>
              <a:rPr b="1" lang="pt-BR">
                <a:solidFill>
                  <a:schemeClr val="dk1"/>
                </a:solidFill>
                <a:latin typeface="Lato"/>
                <a:ea typeface="Lato"/>
                <a:cs typeface="Lato"/>
                <a:sym typeface="Lato"/>
              </a:rPr>
              <a:t>1) Aumenta a Visibilidade nas Buscas</a:t>
            </a:r>
            <a:endParaRPr/>
          </a:p>
          <a:p>
            <a:pPr indent="-342900" lvl="1" marL="696913" rtl="0" algn="l">
              <a:lnSpc>
                <a:spcPct val="100000"/>
              </a:lnSpc>
              <a:spcBef>
                <a:spcPts val="1000"/>
              </a:spcBef>
              <a:spcAft>
                <a:spcPts val="0"/>
              </a:spcAft>
              <a:buSzPts val="2200"/>
              <a:buFont typeface="Noto Sans Symbols"/>
              <a:buChar char="▪"/>
            </a:pPr>
            <a:r>
              <a:rPr lang="pt-BR" sz="2200">
                <a:solidFill>
                  <a:schemeClr val="dk1"/>
                </a:solidFill>
                <a:latin typeface="Lato"/>
                <a:ea typeface="Lato"/>
                <a:cs typeface="Lato"/>
                <a:sym typeface="Lato"/>
              </a:rPr>
              <a:t>Se seu perfil contém as palavras-chave relevantes para sua área de atuação, é mais provável que ele apareça nas pesquisas feitas por recrutadores e outros profissionais.</a:t>
            </a:r>
            <a:endParaRPr/>
          </a:p>
          <a:p>
            <a:pPr indent="-342900" lvl="0" marL="696913" rtl="0" algn="l">
              <a:lnSpc>
                <a:spcPct val="100000"/>
              </a:lnSpc>
              <a:spcBef>
                <a:spcPts val="1200"/>
              </a:spcBef>
              <a:spcAft>
                <a:spcPts val="0"/>
              </a:spcAft>
              <a:buSzPts val="2200"/>
              <a:buFont typeface="Noto Sans Symbols"/>
              <a:buChar char="▪"/>
            </a:pPr>
            <a:r>
              <a:rPr lang="pt-BR">
                <a:solidFill>
                  <a:schemeClr val="dk1"/>
                </a:solidFill>
                <a:latin typeface="Lato"/>
                <a:ea typeface="Lato"/>
                <a:cs typeface="Lato"/>
                <a:sym typeface="Lato"/>
              </a:rPr>
              <a:t>Se você usa as palavras-chave que correspondem aos requisitos das vagas que está buscando, terá mais chances de ser encontrado.</a:t>
            </a:r>
            <a:endParaRPr/>
          </a:p>
        </p:txBody>
      </p:sp>
      <p:sp>
        <p:nvSpPr>
          <p:cNvPr id="2168" name="Google Shape;2168;p236"/>
          <p:cNvSpPr txBox="1"/>
          <p:nvPr>
            <p:ph type="title"/>
          </p:nvPr>
        </p:nvSpPr>
        <p:spPr>
          <a:xfrm>
            <a:off x="678146" y="90099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a:t>
            </a:r>
            <a:br>
              <a:rPr b="1" lang="pt-BR" u="none" cap="none" strike="noStrike">
                <a:solidFill>
                  <a:schemeClr val="dk1"/>
                </a:solidFill>
                <a:latin typeface="Lato"/>
                <a:ea typeface="Lato"/>
                <a:cs typeface="Lato"/>
                <a:sym typeface="Lato"/>
              </a:rPr>
            </a:br>
            <a:r>
              <a:rPr b="1" lang="pt-BR" u="none" cap="none" strike="noStrike">
                <a:solidFill>
                  <a:schemeClr val="dk1"/>
                </a:solidFill>
                <a:latin typeface="Lato"/>
                <a:ea typeface="Lato"/>
                <a:cs typeface="Lato"/>
                <a:sym typeface="Lato"/>
              </a:rPr>
              <a:t>Chaves e Fotos Atraentes</a:t>
            </a:r>
            <a:endParaRPr/>
          </a:p>
        </p:txBody>
      </p:sp>
      <p:pic>
        <p:nvPicPr>
          <p:cNvPr descr="Uma imagem contendo lápis&#10;&#10;Descrição gerada automaticamente" id="2169" name="Google Shape;2169;p236"/>
          <p:cNvPicPr preferRelativeResize="0"/>
          <p:nvPr/>
        </p:nvPicPr>
        <p:blipFill rotWithShape="1">
          <a:blip r:embed="rId3">
            <a:alphaModFix/>
          </a:blip>
          <a:srcRect b="0" l="0" r="0" t="0"/>
          <a:stretch/>
        </p:blipFill>
        <p:spPr>
          <a:xfrm>
            <a:off x="8797771" y="2110901"/>
            <a:ext cx="2851849" cy="2851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3"/>
          <p:cNvSpPr txBox="1"/>
          <p:nvPr>
            <p:ph type="title"/>
          </p:nvPr>
        </p:nvSpPr>
        <p:spPr>
          <a:xfrm>
            <a:off x="3565824" y="1184958"/>
            <a:ext cx="6568800"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A importância deste conhecimento</a:t>
            </a:r>
            <a:endParaRPr/>
          </a:p>
        </p:txBody>
      </p:sp>
      <p:sp>
        <p:nvSpPr>
          <p:cNvPr id="123" name="Google Shape;123;p3"/>
          <p:cNvSpPr txBox="1"/>
          <p:nvPr>
            <p:ph idx="1" type="body"/>
          </p:nvPr>
        </p:nvSpPr>
        <p:spPr>
          <a:xfrm>
            <a:off x="3565225" y="2220937"/>
            <a:ext cx="7068362" cy="3619423"/>
          </a:xfrm>
          <a:prstGeom prst="rect">
            <a:avLst/>
          </a:prstGeom>
          <a:noFill/>
          <a:ln>
            <a:noFill/>
          </a:ln>
        </p:spPr>
        <p:txBody>
          <a:bodyPr anchorCtr="0" anchor="t" bIns="68575" lIns="0" spcFirstLastPara="1" rIns="68575" wrap="square" tIns="0">
            <a:normAutofit lnSpcReduction="10000"/>
          </a:bodyPr>
          <a:lstStyle/>
          <a:p>
            <a:pPr indent="0" lvl="0" marL="0" rtl="0" algn="l">
              <a:lnSpc>
                <a:spcPct val="110000"/>
              </a:lnSpc>
              <a:spcBef>
                <a:spcPts val="1000"/>
              </a:spcBef>
              <a:spcAft>
                <a:spcPts val="0"/>
              </a:spcAft>
              <a:buSzPts val="2200"/>
              <a:buNone/>
            </a:pPr>
            <a:r>
              <a:rPr lang="pt-BR"/>
              <a:t>O aluno será capaz de utilizar o LinkedIn de maneira estratégica para a construção e fortalecimento de sua marca pessoal, ampliando sua visibilidade no mercado e potencializando suas oportunidades de </a:t>
            </a:r>
            <a:r>
              <a:rPr i="1" lang="pt-BR"/>
              <a:t>networking</a:t>
            </a:r>
            <a:r>
              <a:rPr lang="pt-BR"/>
              <a:t>. </a:t>
            </a:r>
            <a:endParaRPr/>
          </a:p>
          <a:p>
            <a:pPr indent="0" lvl="0" marL="0" rtl="0" algn="l">
              <a:lnSpc>
                <a:spcPct val="110000"/>
              </a:lnSpc>
              <a:spcBef>
                <a:spcPts val="2000"/>
              </a:spcBef>
              <a:spcAft>
                <a:spcPts val="1000"/>
              </a:spcAft>
              <a:buSzPts val="2200"/>
              <a:buNone/>
            </a:pPr>
            <a:r>
              <a:rPr lang="pt-BR"/>
              <a:t>Além disso, o aluno desenvolverá habilidades para se conectar de forma eficaz com líderes e profissionais de sua área, acessar novas oportunidades de emprego e parcerias, e se manter atualizado sobre as principais tendências do setor.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4"/>
          <p:cNvSpPr txBox="1"/>
          <p:nvPr>
            <p:ph idx="1" type="body"/>
          </p:nvPr>
        </p:nvSpPr>
        <p:spPr>
          <a:xfrm>
            <a:off x="724599" y="1724560"/>
            <a:ext cx="6128264"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accent1"/>
                </a:solidFill>
              </a:rPr>
              <a:t>Assim, a utilização adequada </a:t>
            </a:r>
            <a:endParaRPr/>
          </a:p>
          <a:p>
            <a:pPr indent="0" lvl="0" marL="0" rtl="0" algn="l">
              <a:lnSpc>
                <a:spcPct val="100000"/>
              </a:lnSpc>
              <a:spcBef>
                <a:spcPts val="0"/>
              </a:spcBef>
              <a:spcAft>
                <a:spcPts val="0"/>
              </a:spcAft>
              <a:buSzPts val="1800"/>
              <a:buNone/>
            </a:pPr>
            <a:r>
              <a:rPr b="1" lang="pt-BR" sz="2500">
                <a:solidFill>
                  <a:schemeClr val="accent1"/>
                </a:solidFill>
              </a:rPr>
              <a:t>do LinkedIn Avançado é crucial </a:t>
            </a:r>
            <a:endParaRPr/>
          </a:p>
          <a:p>
            <a:pPr indent="0" lvl="0" marL="0" rtl="0" algn="l">
              <a:lnSpc>
                <a:spcPct val="100000"/>
              </a:lnSpc>
              <a:spcBef>
                <a:spcPts val="0"/>
              </a:spcBef>
              <a:spcAft>
                <a:spcPts val="0"/>
              </a:spcAft>
              <a:buSzPts val="1800"/>
              <a:buNone/>
            </a:pPr>
            <a:r>
              <a:rPr b="1" lang="pt-BR" sz="2500">
                <a:solidFill>
                  <a:schemeClr val="accent1"/>
                </a:solidFill>
              </a:rPr>
              <a:t>para que o usuário obtenha:</a:t>
            </a:r>
            <a:endParaRPr/>
          </a:p>
          <a:p>
            <a:pPr indent="-342900" lvl="0" marL="342900" rtl="0" algn="l">
              <a:lnSpc>
                <a:spcPct val="100000"/>
              </a:lnSpc>
              <a:spcBef>
                <a:spcPts val="1000"/>
              </a:spcBef>
              <a:spcAft>
                <a:spcPts val="0"/>
              </a:spcAft>
              <a:buSzPts val="1800"/>
              <a:buFont typeface="Noto Sans Symbols"/>
              <a:buChar char="▪"/>
            </a:pPr>
            <a:r>
              <a:rPr lang="pt-BR"/>
              <a:t>Uma melhor otimização de perfil para atrair recrutadores,</a:t>
            </a:r>
            <a:endParaRPr/>
          </a:p>
          <a:p>
            <a:pPr indent="-342900" lvl="0" marL="342900" rtl="0" algn="l">
              <a:lnSpc>
                <a:spcPct val="100000"/>
              </a:lnSpc>
              <a:spcBef>
                <a:spcPts val="1000"/>
              </a:spcBef>
              <a:spcAft>
                <a:spcPts val="0"/>
              </a:spcAft>
              <a:buSzPts val="1800"/>
              <a:buFont typeface="Noto Sans Symbols"/>
              <a:buChar char="▪"/>
            </a:pPr>
            <a:r>
              <a:rPr lang="pt-BR"/>
              <a:t>A criação de conteúdo relevante para estabelecer-se como autoridade em um campo específico,</a:t>
            </a:r>
            <a:endParaRPr/>
          </a:p>
          <a:p>
            <a:pPr indent="-342900" lvl="0" marL="342900" rtl="0" algn="l">
              <a:lnSpc>
                <a:spcPct val="100000"/>
              </a:lnSpc>
              <a:spcBef>
                <a:spcPts val="1000"/>
              </a:spcBef>
              <a:spcAft>
                <a:spcPts val="1000"/>
              </a:spcAft>
              <a:buSzPts val="1800"/>
              <a:buFont typeface="Noto Sans Symbols"/>
              <a:buChar char="▪"/>
            </a:pPr>
            <a:r>
              <a:rPr lang="pt-BR"/>
              <a:t>O uso adequado de ferramentas de análise e </a:t>
            </a:r>
            <a:r>
              <a:rPr i="1" lang="pt-BR"/>
              <a:t>insights</a:t>
            </a:r>
            <a:r>
              <a:rPr lang="pt-BR"/>
              <a:t> para monitorar o desempenho e ajustar as estratégias de </a:t>
            </a:r>
            <a:r>
              <a:rPr i="1" lang="pt-BR"/>
              <a:t>networking</a:t>
            </a:r>
            <a:r>
              <a:rPr lang="pt-BR"/>
              <a:t>. </a:t>
            </a:r>
            <a:endParaRPr/>
          </a:p>
        </p:txBody>
      </p:sp>
      <p:sp>
        <p:nvSpPr>
          <p:cNvPr id="305" name="Google Shape;305;p24"/>
          <p:cNvSpPr txBox="1"/>
          <p:nvPr>
            <p:ph type="title"/>
          </p:nvPr>
        </p:nvSpPr>
        <p:spPr>
          <a:xfrm>
            <a:off x="724599" y="737260"/>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 Importância </a:t>
            </a:r>
            <a:br>
              <a:rPr lang="pt-BR"/>
            </a:br>
            <a:r>
              <a:rPr lang="pt-BR"/>
              <a:t>do LinkedIn Avançado</a:t>
            </a:r>
            <a:endParaRPr/>
          </a:p>
        </p:txBody>
      </p:sp>
      <p:pic>
        <p:nvPicPr>
          <p:cNvPr id="306" name="Google Shape;306;p24"/>
          <p:cNvPicPr preferRelativeResize="0"/>
          <p:nvPr/>
        </p:nvPicPr>
        <p:blipFill rotWithShape="1">
          <a:blip r:embed="rId3">
            <a:alphaModFix/>
          </a:blip>
          <a:srcRect b="0" l="0" r="0" t="0"/>
          <a:stretch/>
        </p:blipFill>
        <p:spPr>
          <a:xfrm>
            <a:off x="8715384" y="2047455"/>
            <a:ext cx="2904688" cy="2904688"/>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p237"/>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Importância das Palavras-Chave no LinkedIn</a:t>
            </a:r>
            <a:endParaRPr/>
          </a:p>
          <a:p>
            <a:pPr indent="0" lvl="0" marL="0" rtl="0" algn="just">
              <a:lnSpc>
                <a:spcPct val="100000"/>
              </a:lnSpc>
              <a:spcBef>
                <a:spcPts val="1600"/>
              </a:spcBef>
              <a:spcAft>
                <a:spcPts val="0"/>
              </a:spcAft>
              <a:buSzPts val="1800"/>
              <a:buNone/>
            </a:pPr>
            <a:r>
              <a:rPr b="1" lang="pt-BR">
                <a:solidFill>
                  <a:schemeClr val="dk1"/>
                </a:solidFill>
                <a:latin typeface="Lato"/>
                <a:ea typeface="Lato"/>
                <a:cs typeface="Lato"/>
                <a:sym typeface="Lato"/>
              </a:rPr>
              <a:t>2) Melhora a Relevância do Perfil</a:t>
            </a:r>
            <a:endParaRPr/>
          </a:p>
          <a:p>
            <a:pPr indent="-342900" lvl="1" marL="722313" rtl="0" algn="l">
              <a:lnSpc>
                <a:spcPct val="100000"/>
              </a:lnSpc>
              <a:spcBef>
                <a:spcPts val="1000"/>
              </a:spcBef>
              <a:spcAft>
                <a:spcPts val="0"/>
              </a:spcAft>
              <a:buSzPts val="1100"/>
              <a:buFont typeface="Noto Sans Symbols"/>
              <a:buChar char="▪"/>
            </a:pPr>
            <a:r>
              <a:rPr lang="pt-BR" sz="2200">
                <a:solidFill>
                  <a:schemeClr val="dk1"/>
                </a:solidFill>
                <a:latin typeface="Lato"/>
                <a:ea typeface="Lato"/>
                <a:cs typeface="Lato"/>
                <a:sym typeface="Lato"/>
              </a:rPr>
              <a:t>Usar palavras-chave ajuda a garantir que seu perfil reflita as habilidades e competências mais relevantes e procuradas em sua área de atuação.</a:t>
            </a:r>
            <a:endParaRPr/>
          </a:p>
          <a:p>
            <a:pPr indent="-342900" lvl="0" marL="722313" rtl="0" algn="l">
              <a:lnSpc>
                <a:spcPct val="100000"/>
              </a:lnSpc>
              <a:spcBef>
                <a:spcPts val="1200"/>
              </a:spcBef>
              <a:spcAft>
                <a:spcPts val="0"/>
              </a:spcAft>
              <a:buSzPts val="1800"/>
              <a:buFont typeface="Noto Sans Symbols"/>
              <a:buChar char="▪"/>
            </a:pPr>
            <a:r>
              <a:rPr lang="pt-BR">
                <a:solidFill>
                  <a:schemeClr val="dk1"/>
                </a:solidFill>
                <a:latin typeface="Lato"/>
                <a:ea typeface="Lato"/>
                <a:cs typeface="Lato"/>
                <a:sym typeface="Lato"/>
              </a:rPr>
              <a:t>Incorporar palavras-chave atualizadas ajuda a manter seu perfil relevante em um mercado de trabalho em constante evolução.</a:t>
            </a:r>
            <a:endParaRPr/>
          </a:p>
        </p:txBody>
      </p:sp>
      <p:sp>
        <p:nvSpPr>
          <p:cNvPr id="2175" name="Google Shape;2175;p237"/>
          <p:cNvSpPr txBox="1"/>
          <p:nvPr>
            <p:ph type="title"/>
          </p:nvPr>
        </p:nvSpPr>
        <p:spPr>
          <a:xfrm>
            <a:off x="765695" y="70643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Chaves e Fotos Atraentes</a:t>
            </a:r>
            <a:endParaRPr/>
          </a:p>
        </p:txBody>
      </p:sp>
      <p:pic>
        <p:nvPicPr>
          <p:cNvPr id="2176" name="Google Shape;2176;p237"/>
          <p:cNvPicPr preferRelativeResize="0"/>
          <p:nvPr/>
        </p:nvPicPr>
        <p:blipFill rotWithShape="1">
          <a:blip r:embed="rId3">
            <a:alphaModFix/>
          </a:blip>
          <a:srcRect b="0" l="0" r="0" t="0"/>
          <a:stretch/>
        </p:blipFill>
        <p:spPr>
          <a:xfrm>
            <a:off x="8847178" y="2180425"/>
            <a:ext cx="2767648" cy="2767648"/>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238"/>
          <p:cNvSpPr txBox="1"/>
          <p:nvPr>
            <p:ph idx="1" type="body"/>
          </p:nvPr>
        </p:nvSpPr>
        <p:spPr>
          <a:xfrm>
            <a:off x="726784" y="1796082"/>
            <a:ext cx="6756400"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Importância das Palavras-Chave no LinkedIn</a:t>
            </a:r>
            <a:endParaRPr/>
          </a:p>
          <a:p>
            <a:pPr indent="0" lvl="0" marL="0" rtl="0" algn="just">
              <a:lnSpc>
                <a:spcPct val="100000"/>
              </a:lnSpc>
              <a:spcBef>
                <a:spcPts val="1600"/>
              </a:spcBef>
              <a:spcAft>
                <a:spcPts val="0"/>
              </a:spcAft>
              <a:buSzPts val="1800"/>
              <a:buNone/>
            </a:pPr>
            <a:r>
              <a:rPr b="1" lang="pt-BR">
                <a:solidFill>
                  <a:schemeClr val="dk1"/>
                </a:solidFill>
                <a:latin typeface="Lato"/>
                <a:ea typeface="Lato"/>
                <a:cs typeface="Lato"/>
                <a:sym typeface="Lato"/>
              </a:rPr>
              <a:t>3) Aumenta o Engajamento com o Perfil</a:t>
            </a:r>
            <a:endParaRPr/>
          </a:p>
          <a:p>
            <a:pPr indent="-368300" lvl="1" marL="722313" rtl="0" algn="l">
              <a:lnSpc>
                <a:spcPct val="100000"/>
              </a:lnSpc>
              <a:spcBef>
                <a:spcPts val="1000"/>
              </a:spcBef>
              <a:spcAft>
                <a:spcPts val="0"/>
              </a:spcAft>
              <a:buSzPts val="2200"/>
              <a:buFont typeface="Noto Sans Symbols"/>
              <a:buChar char="▪"/>
            </a:pPr>
            <a:r>
              <a:rPr lang="pt-BR" sz="2200">
                <a:solidFill>
                  <a:schemeClr val="dk1"/>
                </a:solidFill>
                <a:latin typeface="Lato"/>
                <a:ea typeface="Lato"/>
                <a:cs typeface="Lato"/>
                <a:sym typeface="Lato"/>
              </a:rPr>
              <a:t>Palavras-chave ajudam a atrair conexões e interações de profissionais e empresas que estão interessados em suas competências e especializações.</a:t>
            </a:r>
            <a:endParaRPr/>
          </a:p>
          <a:p>
            <a:pPr indent="-368300" lvl="0" marL="722313" rtl="0" algn="l">
              <a:lnSpc>
                <a:spcPct val="100000"/>
              </a:lnSpc>
              <a:spcBef>
                <a:spcPts val="1200"/>
              </a:spcBef>
              <a:spcAft>
                <a:spcPts val="0"/>
              </a:spcAft>
              <a:buSzPts val="1800"/>
              <a:buFont typeface="Noto Sans Symbols"/>
              <a:buChar char="▪"/>
            </a:pPr>
            <a:r>
              <a:rPr lang="pt-BR">
                <a:solidFill>
                  <a:schemeClr val="dk1"/>
                </a:solidFill>
                <a:latin typeface="Lato"/>
                <a:ea typeface="Lato"/>
                <a:cs typeface="Lato"/>
                <a:sym typeface="Lato"/>
              </a:rPr>
              <a:t>Recrutadores e empresas podem encontrar seu perfil mais facilmente para oportunidades de emprego ou projetos colaborativos.</a:t>
            </a:r>
            <a:endParaRPr/>
          </a:p>
        </p:txBody>
      </p:sp>
      <p:sp>
        <p:nvSpPr>
          <p:cNvPr id="2182" name="Google Shape;2182;p238"/>
          <p:cNvSpPr txBox="1"/>
          <p:nvPr>
            <p:ph type="title"/>
          </p:nvPr>
        </p:nvSpPr>
        <p:spPr>
          <a:xfrm>
            <a:off x="726784" y="93017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a:t>
            </a:r>
            <a:br>
              <a:rPr b="1" lang="pt-BR" u="none" cap="none" strike="noStrike">
                <a:solidFill>
                  <a:schemeClr val="dk1"/>
                </a:solidFill>
                <a:latin typeface="Lato"/>
                <a:ea typeface="Lato"/>
                <a:cs typeface="Lato"/>
                <a:sym typeface="Lato"/>
              </a:rPr>
            </a:br>
            <a:r>
              <a:rPr b="1" lang="pt-BR" u="none" cap="none" strike="noStrike">
                <a:solidFill>
                  <a:schemeClr val="dk1"/>
                </a:solidFill>
                <a:latin typeface="Lato"/>
                <a:ea typeface="Lato"/>
                <a:cs typeface="Lato"/>
                <a:sym typeface="Lato"/>
              </a:rPr>
              <a:t>Chaves e Fotos Atraentes</a:t>
            </a:r>
            <a:endParaRPr/>
          </a:p>
        </p:txBody>
      </p:sp>
      <p:pic>
        <p:nvPicPr>
          <p:cNvPr id="2183" name="Google Shape;2183;p238"/>
          <p:cNvPicPr preferRelativeResize="0"/>
          <p:nvPr/>
        </p:nvPicPr>
        <p:blipFill rotWithShape="1">
          <a:blip r:embed="rId3">
            <a:alphaModFix/>
          </a:blip>
          <a:srcRect b="0" l="0" r="0" t="0"/>
          <a:stretch/>
        </p:blipFill>
        <p:spPr>
          <a:xfrm>
            <a:off x="8786646" y="2120630"/>
            <a:ext cx="2882179" cy="2882179"/>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239"/>
          <p:cNvSpPr txBox="1"/>
          <p:nvPr>
            <p:ph idx="1" type="body"/>
          </p:nvPr>
        </p:nvSpPr>
        <p:spPr>
          <a:xfrm>
            <a:off x="707329" y="1689078"/>
            <a:ext cx="6756400"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Como usar palavras-chave de forma eficaz</a:t>
            </a:r>
            <a:endParaRPr/>
          </a:p>
          <a:p>
            <a:pPr indent="0" lvl="0" marL="0" rtl="0" algn="just">
              <a:lnSpc>
                <a:spcPct val="100000"/>
              </a:lnSpc>
              <a:spcBef>
                <a:spcPts val="1600"/>
              </a:spcBef>
              <a:spcAft>
                <a:spcPts val="0"/>
              </a:spcAft>
              <a:buSzPts val="1800"/>
              <a:buNone/>
            </a:pPr>
            <a:r>
              <a:rPr b="1" lang="pt-BR">
                <a:solidFill>
                  <a:schemeClr val="dk1"/>
                </a:solidFill>
                <a:latin typeface="Lato"/>
                <a:ea typeface="Lato"/>
                <a:cs typeface="Lato"/>
                <a:sym typeface="Lato"/>
              </a:rPr>
              <a:t>1) Identifique Palavras-Chave Relevantes</a:t>
            </a:r>
            <a:endParaRPr/>
          </a:p>
          <a:p>
            <a:pPr indent="-368300" lvl="1" marL="722313" rtl="0" algn="l">
              <a:lnSpc>
                <a:spcPct val="100000"/>
              </a:lnSpc>
              <a:spcBef>
                <a:spcPts val="1000"/>
              </a:spcBef>
              <a:spcAft>
                <a:spcPts val="0"/>
              </a:spcAft>
              <a:buSzPts val="2200"/>
              <a:buFont typeface="Noto Sans Symbols"/>
              <a:buChar char="▪"/>
            </a:pPr>
            <a:r>
              <a:rPr lang="pt-BR" sz="2200">
                <a:solidFill>
                  <a:schemeClr val="dk1"/>
                </a:solidFill>
                <a:latin typeface="Lato"/>
                <a:ea typeface="Lato"/>
                <a:cs typeface="Lato"/>
                <a:sym typeface="Lato"/>
              </a:rPr>
              <a:t>Veja as descrições de vagas que você está interessado e anote as palavras e frases que aparecem com frequência. Isso pode incluir títulos de cargos, habilidades técnicas e competências.</a:t>
            </a:r>
            <a:endParaRPr/>
          </a:p>
          <a:p>
            <a:pPr indent="-368300" lvl="0" marL="722313" rtl="0" algn="l">
              <a:lnSpc>
                <a:spcPct val="100000"/>
              </a:lnSpc>
              <a:spcBef>
                <a:spcPts val="1200"/>
              </a:spcBef>
              <a:spcAft>
                <a:spcPts val="0"/>
              </a:spcAft>
              <a:buSzPts val="1800"/>
              <a:buFont typeface="Noto Sans Symbols"/>
              <a:buChar char="▪"/>
            </a:pPr>
            <a:r>
              <a:rPr lang="pt-BR">
                <a:solidFill>
                  <a:schemeClr val="dk1"/>
                </a:solidFill>
                <a:latin typeface="Lato"/>
                <a:ea typeface="Lato"/>
                <a:cs typeface="Lato"/>
                <a:sym typeface="Lato"/>
              </a:rPr>
              <a:t>Observe os perfis de líderes e influenciadores em sua área para ver quais palavras-chave eles estão usando.</a:t>
            </a:r>
            <a:endParaRPr/>
          </a:p>
        </p:txBody>
      </p:sp>
      <p:sp>
        <p:nvSpPr>
          <p:cNvPr id="2189" name="Google Shape;2189;p239"/>
          <p:cNvSpPr txBox="1"/>
          <p:nvPr>
            <p:ph type="title"/>
          </p:nvPr>
        </p:nvSpPr>
        <p:spPr>
          <a:xfrm>
            <a:off x="707329" y="79398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a:t>
            </a:r>
            <a:br>
              <a:rPr b="1" lang="pt-BR" u="none" cap="none" strike="noStrike">
                <a:solidFill>
                  <a:schemeClr val="dk1"/>
                </a:solidFill>
                <a:latin typeface="Lato"/>
                <a:ea typeface="Lato"/>
                <a:cs typeface="Lato"/>
                <a:sym typeface="Lato"/>
              </a:rPr>
            </a:br>
            <a:r>
              <a:rPr b="1" lang="pt-BR" u="none" cap="none" strike="noStrike">
                <a:solidFill>
                  <a:schemeClr val="dk1"/>
                </a:solidFill>
                <a:latin typeface="Lato"/>
                <a:ea typeface="Lato"/>
                <a:cs typeface="Lato"/>
                <a:sym typeface="Lato"/>
              </a:rPr>
              <a:t>Chaves e Fotos Atraentes</a:t>
            </a:r>
            <a:endParaRPr/>
          </a:p>
        </p:txBody>
      </p:sp>
      <p:pic>
        <p:nvPicPr>
          <p:cNvPr id="2190" name="Google Shape;2190;p239"/>
          <p:cNvPicPr preferRelativeResize="0"/>
          <p:nvPr/>
        </p:nvPicPr>
        <p:blipFill rotWithShape="1">
          <a:blip r:embed="rId3">
            <a:alphaModFix/>
          </a:blip>
          <a:srcRect b="18095" l="0" r="49819" t="18266"/>
          <a:stretch/>
        </p:blipFill>
        <p:spPr>
          <a:xfrm>
            <a:off x="8596339" y="2071991"/>
            <a:ext cx="3128992" cy="2910173"/>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240"/>
          <p:cNvSpPr txBox="1"/>
          <p:nvPr>
            <p:ph idx="1" type="body"/>
          </p:nvPr>
        </p:nvSpPr>
        <p:spPr>
          <a:xfrm>
            <a:off x="3414408" y="1621514"/>
            <a:ext cx="8249055" cy="4837653"/>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40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Como usar palavras-chave de forma eficaz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 Incorpore Palavras-Chave no Perfil</a:t>
            </a:r>
            <a:endParaRPr b="0" i="0" sz="1400" u="none" cap="none" strike="noStrike">
              <a:solidFill>
                <a:srgbClr val="000000"/>
              </a:solidFill>
              <a:latin typeface="Arial"/>
              <a:ea typeface="Arial"/>
              <a:cs typeface="Arial"/>
              <a:sym typeface="Arial"/>
            </a:endParaRPr>
          </a:p>
          <a:p>
            <a:pPr indent="-368300" lvl="1"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Inclua palavras-chave relevantes no título do seu perfil para garantir que ele seja encontrado em buscas relacionadas à sua área de atuação.</a:t>
            </a:r>
            <a:endParaRPr b="0" i="0" sz="1400" u="none" cap="none" strike="noStrike">
              <a:solidFill>
                <a:srgbClr val="000000"/>
              </a:solidFill>
              <a:latin typeface="Arial"/>
              <a:ea typeface="Arial"/>
              <a:cs typeface="Arial"/>
              <a:sym typeface="Arial"/>
            </a:endParaRPr>
          </a:p>
          <a:p>
            <a:pPr indent="-368300" lvl="1"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Use palavras-chave no seu resumo profissional para destacar suas principais habilidades e experiências.</a:t>
            </a:r>
            <a:r>
              <a:rPr b="0" i="0" lang="pt-BR" sz="2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68300" lvl="1"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Inclua palavras-chave nas descrições das suas responsabilidades e conquistas para tornar seu perfil mais relevante para pesquisas específicas.</a:t>
            </a:r>
            <a:endParaRPr b="0" i="0" sz="2000" u="none" cap="none" strike="noStrike">
              <a:solidFill>
                <a:srgbClr val="000000"/>
              </a:solidFill>
              <a:latin typeface="Arial"/>
              <a:ea typeface="Arial"/>
              <a:cs typeface="Arial"/>
              <a:sym typeface="Arial"/>
            </a:endParaRPr>
          </a:p>
          <a:p>
            <a:pPr indent="-368300" lvl="1" marL="722313" marR="0" rtl="0" algn="l">
              <a:lnSpc>
                <a:spcPct val="100000"/>
              </a:lnSpc>
              <a:spcBef>
                <a:spcPts val="1000"/>
              </a:spcBef>
              <a:spcAft>
                <a:spcPts val="100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Adicione palavras-chave às habilidades listadas no seu perfil para aumentar a visibilidade.</a:t>
            </a:r>
            <a:endParaRPr b="0" i="0" sz="2000" u="none" cap="none" strike="noStrike">
              <a:solidFill>
                <a:schemeClr val="dk1"/>
              </a:solidFill>
              <a:latin typeface="Lato"/>
              <a:ea typeface="Lato"/>
              <a:cs typeface="Lato"/>
              <a:sym typeface="Lato"/>
            </a:endParaRPr>
          </a:p>
        </p:txBody>
      </p:sp>
      <p:sp>
        <p:nvSpPr>
          <p:cNvPr id="2196" name="Google Shape;2196;p240"/>
          <p:cNvSpPr txBox="1"/>
          <p:nvPr>
            <p:ph type="title"/>
          </p:nvPr>
        </p:nvSpPr>
        <p:spPr>
          <a:xfrm>
            <a:off x="291829" y="142234"/>
            <a:ext cx="10097311" cy="987425"/>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b="1" i="0" lang="pt-BR" sz="3300" u="none" cap="none" strike="noStrike">
                <a:solidFill>
                  <a:schemeClr val="dk1"/>
                </a:solidFill>
                <a:latin typeface="Lato"/>
                <a:ea typeface="Lato"/>
                <a:cs typeface="Lato"/>
                <a:sym typeface="Lato"/>
              </a:rPr>
              <a:t>Passo 1.3 – Inserir Palavras Chaves e Fotos Atraentes</a:t>
            </a:r>
            <a:endParaRPr b="1" i="0" sz="3300" u="none" cap="none" strike="noStrike">
              <a:solidFill>
                <a:schemeClr val="dk1"/>
              </a:solidFill>
              <a:latin typeface="Lato"/>
              <a:ea typeface="Lato"/>
              <a:cs typeface="Lato"/>
              <a:sym typeface="Lato"/>
            </a:endParaRPr>
          </a:p>
        </p:txBody>
      </p:sp>
      <p:sp>
        <p:nvSpPr>
          <p:cNvPr id="2197" name="Google Shape;2197;p240"/>
          <p:cNvSpPr/>
          <p:nvPr/>
        </p:nvSpPr>
        <p:spPr>
          <a:xfrm>
            <a:off x="457200" y="1935804"/>
            <a:ext cx="2811293" cy="442608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98" name="Google Shape;2198;p24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99" name="Google Shape;2199;p240"/>
          <p:cNvPicPr preferRelativeResize="0"/>
          <p:nvPr/>
        </p:nvPicPr>
        <p:blipFill rotWithShape="1">
          <a:blip r:embed="rId3">
            <a:alphaModFix/>
          </a:blip>
          <a:srcRect b="0" l="0" r="0" t="0"/>
          <a:stretch/>
        </p:blipFill>
        <p:spPr>
          <a:xfrm>
            <a:off x="811012" y="3097012"/>
            <a:ext cx="2103668" cy="2103668"/>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241"/>
          <p:cNvSpPr txBox="1"/>
          <p:nvPr>
            <p:ph idx="1" type="body"/>
          </p:nvPr>
        </p:nvSpPr>
        <p:spPr>
          <a:xfrm>
            <a:off x="765695" y="1893359"/>
            <a:ext cx="6617599"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Como usar palavras-chave de forma eficaz</a:t>
            </a:r>
            <a:endParaRPr/>
          </a:p>
          <a:p>
            <a:pPr indent="0" lvl="0" marL="0" rtl="0" algn="l">
              <a:lnSpc>
                <a:spcPct val="100000"/>
              </a:lnSpc>
              <a:spcBef>
                <a:spcPts val="1600"/>
              </a:spcBef>
              <a:spcAft>
                <a:spcPts val="0"/>
              </a:spcAft>
              <a:buSzPts val="1800"/>
              <a:buNone/>
            </a:pPr>
            <a:r>
              <a:rPr b="1" lang="pt-BR">
                <a:solidFill>
                  <a:schemeClr val="dk1"/>
                </a:solidFill>
                <a:latin typeface="Lato"/>
                <a:ea typeface="Lato"/>
                <a:cs typeface="Lato"/>
                <a:sym typeface="Lato"/>
              </a:rPr>
              <a:t>3) Atualize Regularmente</a:t>
            </a:r>
            <a:endParaRPr/>
          </a:p>
          <a:p>
            <a:pPr indent="-368300" lvl="1" marL="722313" rtl="0" algn="l">
              <a:lnSpc>
                <a:spcPct val="100000"/>
              </a:lnSpc>
              <a:spcBef>
                <a:spcPts val="1000"/>
              </a:spcBef>
              <a:spcAft>
                <a:spcPts val="0"/>
              </a:spcAft>
              <a:buSzPts val="2200"/>
              <a:buFont typeface="Noto Sans Symbols"/>
              <a:buChar char="▪"/>
            </a:pPr>
            <a:r>
              <a:rPr lang="pt-BR" sz="2200">
                <a:solidFill>
                  <a:schemeClr val="dk1"/>
                </a:solidFill>
                <a:latin typeface="Lato"/>
                <a:ea typeface="Lato"/>
                <a:cs typeface="Lato"/>
                <a:sym typeface="Lato"/>
              </a:rPr>
              <a:t>Revise seu perfil regularmente para garantir que ele esteja atualizado com as palavras-chave mais relevantes e tendências do mercado.</a:t>
            </a:r>
            <a:endParaRPr/>
          </a:p>
          <a:p>
            <a:pPr indent="-368300" lvl="1" marL="722313" rtl="0" algn="l">
              <a:lnSpc>
                <a:spcPct val="100000"/>
              </a:lnSpc>
              <a:spcBef>
                <a:spcPts val="1000"/>
              </a:spcBef>
              <a:spcAft>
                <a:spcPts val="1000"/>
              </a:spcAft>
              <a:buSzPts val="2200"/>
              <a:buFont typeface="Noto Sans Symbols"/>
              <a:buChar char="▪"/>
            </a:pPr>
            <a:r>
              <a:rPr lang="pt-BR" sz="2200">
                <a:solidFill>
                  <a:schemeClr val="dk1"/>
                </a:solidFill>
                <a:latin typeface="Lato"/>
                <a:ea typeface="Lato"/>
                <a:cs typeface="Lato"/>
                <a:sym typeface="Lato"/>
              </a:rPr>
              <a:t>À medida que novas habilidades e tecnologias emergem, ajuste suas palavras-chave para refletir essas mudanças.</a:t>
            </a:r>
            <a:endParaRPr/>
          </a:p>
        </p:txBody>
      </p:sp>
      <p:sp>
        <p:nvSpPr>
          <p:cNvPr id="2205" name="Google Shape;2205;p241"/>
          <p:cNvSpPr txBox="1"/>
          <p:nvPr>
            <p:ph type="title"/>
          </p:nvPr>
        </p:nvSpPr>
        <p:spPr>
          <a:xfrm>
            <a:off x="765695" y="99826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a:t>
            </a:r>
            <a:br>
              <a:rPr b="1" lang="pt-BR" u="none" cap="none" strike="noStrike">
                <a:solidFill>
                  <a:schemeClr val="dk1"/>
                </a:solidFill>
                <a:latin typeface="Lato"/>
                <a:ea typeface="Lato"/>
                <a:cs typeface="Lato"/>
                <a:sym typeface="Lato"/>
              </a:rPr>
            </a:br>
            <a:r>
              <a:rPr b="1" lang="pt-BR" u="none" cap="none" strike="noStrike">
                <a:solidFill>
                  <a:schemeClr val="dk1"/>
                </a:solidFill>
                <a:latin typeface="Lato"/>
                <a:ea typeface="Lato"/>
                <a:cs typeface="Lato"/>
                <a:sym typeface="Lato"/>
              </a:rPr>
              <a:t>Chaves e Fotos Atraentes</a:t>
            </a:r>
            <a:endParaRPr/>
          </a:p>
        </p:txBody>
      </p:sp>
      <p:pic>
        <p:nvPicPr>
          <p:cNvPr descr="Ícone&#10;&#10;Descrição gerada automaticamente" id="2206" name="Google Shape;2206;p241"/>
          <p:cNvPicPr preferRelativeResize="0"/>
          <p:nvPr/>
        </p:nvPicPr>
        <p:blipFill rotWithShape="1">
          <a:blip r:embed="rId3">
            <a:alphaModFix/>
          </a:blip>
          <a:srcRect b="0" l="0" r="0" t="0"/>
          <a:stretch/>
        </p:blipFill>
        <p:spPr>
          <a:xfrm>
            <a:off x="8750889" y="2213901"/>
            <a:ext cx="2825026" cy="2825026"/>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sp>
        <p:nvSpPr>
          <p:cNvPr id="2211" name="Google Shape;2211;p242"/>
          <p:cNvSpPr txBox="1"/>
          <p:nvPr>
            <p:ph idx="1" type="body"/>
          </p:nvPr>
        </p:nvSpPr>
        <p:spPr>
          <a:xfrm>
            <a:off x="687874" y="1893359"/>
            <a:ext cx="6170126" cy="4473574"/>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4"/>
                </a:solidFill>
                <a:latin typeface="Lato"/>
                <a:ea typeface="Lato"/>
                <a:cs typeface="Lato"/>
                <a:sym typeface="Lato"/>
              </a:rPr>
              <a:t>Como usar palavras-chave de forma eficaz</a:t>
            </a:r>
            <a:endParaRPr/>
          </a:p>
          <a:p>
            <a:pPr indent="0" lvl="0" marL="0" rtl="0" algn="just">
              <a:lnSpc>
                <a:spcPct val="100000"/>
              </a:lnSpc>
              <a:spcBef>
                <a:spcPts val="1600"/>
              </a:spcBef>
              <a:spcAft>
                <a:spcPts val="0"/>
              </a:spcAft>
              <a:buSzPts val="1800"/>
              <a:buNone/>
            </a:pPr>
            <a:r>
              <a:rPr b="1" lang="pt-BR">
                <a:solidFill>
                  <a:schemeClr val="dk1"/>
                </a:solidFill>
                <a:latin typeface="Lato"/>
                <a:ea typeface="Lato"/>
                <a:cs typeface="Lato"/>
                <a:sym typeface="Lato"/>
              </a:rPr>
              <a:t>4) Use Palavras-Chave de Forma Natural</a:t>
            </a:r>
            <a:endParaRPr/>
          </a:p>
          <a:p>
            <a:pPr indent="-368300" lvl="1" marL="722313" rtl="0" algn="l">
              <a:lnSpc>
                <a:spcPct val="100000"/>
              </a:lnSpc>
              <a:spcBef>
                <a:spcPts val="1000"/>
              </a:spcBef>
              <a:spcAft>
                <a:spcPts val="0"/>
              </a:spcAft>
              <a:buSzPts val="2200"/>
              <a:buFont typeface="Noto Sans Symbols"/>
              <a:buChar char="▪"/>
            </a:pPr>
            <a:r>
              <a:rPr lang="pt-BR" sz="2200">
                <a:solidFill>
                  <a:schemeClr val="dk1"/>
                </a:solidFill>
                <a:latin typeface="Lato"/>
                <a:ea typeface="Lato"/>
                <a:cs typeface="Lato"/>
                <a:sym typeface="Lato"/>
              </a:rPr>
              <a:t>Não sobrecarregue seu perfil com palavras-chave. Use-as de maneira natural e contextualizada para manter a legibilidade e a qualidade do conteúdo.</a:t>
            </a:r>
            <a:endParaRPr/>
          </a:p>
          <a:p>
            <a:pPr indent="-368300" lvl="1" marL="722313" rtl="0" algn="l">
              <a:lnSpc>
                <a:spcPct val="100000"/>
              </a:lnSpc>
              <a:spcBef>
                <a:spcPts val="1000"/>
              </a:spcBef>
              <a:spcAft>
                <a:spcPts val="1000"/>
              </a:spcAft>
              <a:buSzPts val="2200"/>
              <a:buFont typeface="Noto Sans Symbols"/>
              <a:buChar char="▪"/>
            </a:pPr>
            <a:r>
              <a:rPr lang="pt-BR" sz="2200">
                <a:solidFill>
                  <a:schemeClr val="dk1"/>
                </a:solidFill>
                <a:latin typeface="Lato"/>
                <a:ea typeface="Lato"/>
                <a:cs typeface="Lato"/>
                <a:sym typeface="Lato"/>
              </a:rPr>
              <a:t>Integre palavras-chave de forma fluida em suas descrições e narrativas para que o perfil não pareça forçado.</a:t>
            </a:r>
            <a:endParaRPr/>
          </a:p>
        </p:txBody>
      </p:sp>
      <p:sp>
        <p:nvSpPr>
          <p:cNvPr id="2212" name="Google Shape;2212;p242"/>
          <p:cNvSpPr txBox="1"/>
          <p:nvPr>
            <p:ph type="title"/>
          </p:nvPr>
        </p:nvSpPr>
        <p:spPr>
          <a:xfrm>
            <a:off x="687874" y="99826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1.3 – </a:t>
            </a:r>
            <a:r>
              <a:rPr b="1" lang="pt-BR" u="none" cap="none" strike="noStrike">
                <a:solidFill>
                  <a:schemeClr val="dk1"/>
                </a:solidFill>
                <a:latin typeface="Lato"/>
                <a:ea typeface="Lato"/>
                <a:cs typeface="Lato"/>
                <a:sym typeface="Lato"/>
              </a:rPr>
              <a:t>Inserir Palavras </a:t>
            </a:r>
            <a:br>
              <a:rPr b="1" lang="pt-BR" u="none" cap="none" strike="noStrike">
                <a:solidFill>
                  <a:schemeClr val="dk1"/>
                </a:solidFill>
                <a:latin typeface="Lato"/>
                <a:ea typeface="Lato"/>
                <a:cs typeface="Lato"/>
                <a:sym typeface="Lato"/>
              </a:rPr>
            </a:br>
            <a:r>
              <a:rPr b="1" lang="pt-BR" u="none" cap="none" strike="noStrike">
                <a:solidFill>
                  <a:schemeClr val="dk1"/>
                </a:solidFill>
                <a:latin typeface="Lato"/>
                <a:ea typeface="Lato"/>
                <a:cs typeface="Lato"/>
                <a:sym typeface="Lato"/>
              </a:rPr>
              <a:t>Chaves e Fotos Atraentes</a:t>
            </a:r>
            <a:endParaRPr/>
          </a:p>
        </p:txBody>
      </p:sp>
      <p:pic>
        <p:nvPicPr>
          <p:cNvPr id="2213" name="Google Shape;2213;p242"/>
          <p:cNvPicPr preferRelativeResize="0"/>
          <p:nvPr/>
        </p:nvPicPr>
        <p:blipFill rotWithShape="1">
          <a:blip r:embed="rId3">
            <a:alphaModFix/>
          </a:blip>
          <a:srcRect b="0" l="0" r="0" t="0"/>
          <a:stretch/>
        </p:blipFill>
        <p:spPr>
          <a:xfrm>
            <a:off x="8972844" y="2305455"/>
            <a:ext cx="2483294" cy="2483294"/>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pic>
        <p:nvPicPr>
          <p:cNvPr id="2218" name="Google Shape;2218;p24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219" name="Google Shape;2219;p243"/>
          <p:cNvPicPr preferRelativeResize="0"/>
          <p:nvPr/>
        </p:nvPicPr>
        <p:blipFill rotWithShape="1">
          <a:blip r:embed="rId4">
            <a:alphaModFix/>
          </a:blip>
          <a:srcRect b="0" l="0" r="0" t="0"/>
          <a:stretch/>
        </p:blipFill>
        <p:spPr>
          <a:xfrm>
            <a:off x="11365040" y="145040"/>
            <a:ext cx="588556" cy="706713"/>
          </a:xfrm>
          <a:prstGeom prst="rect">
            <a:avLst/>
          </a:prstGeom>
          <a:noFill/>
          <a:ln>
            <a:noFill/>
          </a:ln>
        </p:spPr>
      </p:pic>
      <p:sp>
        <p:nvSpPr>
          <p:cNvPr id="2220" name="Google Shape;2220;p243"/>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21" name="Google Shape;2221;p243"/>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2" name="Google Shape;2222;p243"/>
          <p:cNvSpPr/>
          <p:nvPr/>
        </p:nvSpPr>
        <p:spPr>
          <a:xfrm>
            <a:off x="556704" y="2450829"/>
            <a:ext cx="4039692" cy="195609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1.3 – Inserindo Palavras Chaves e Fotos Atraentes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244"/>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1.3 – </a:t>
            </a:r>
            <a:r>
              <a:rPr b="1" lang="pt-BR" sz="3200" u="none" cap="none" strike="noStrike">
                <a:solidFill>
                  <a:schemeClr val="dk1"/>
                </a:solidFill>
                <a:latin typeface="Lato"/>
                <a:ea typeface="Lato"/>
                <a:cs typeface="Lato"/>
                <a:sym typeface="Lato"/>
              </a:rPr>
              <a:t>Inserindo Palavras </a:t>
            </a:r>
            <a:br>
              <a:rPr b="1" lang="pt-BR" sz="3200" u="none" cap="none" strike="noStrike">
                <a:solidFill>
                  <a:schemeClr val="dk1"/>
                </a:solidFill>
                <a:latin typeface="Lato"/>
                <a:ea typeface="Lato"/>
                <a:cs typeface="Lato"/>
                <a:sym typeface="Lato"/>
              </a:rPr>
            </a:br>
            <a:r>
              <a:rPr b="1" lang="pt-BR" sz="3200" u="none" cap="none" strike="noStrike">
                <a:solidFill>
                  <a:schemeClr val="dk1"/>
                </a:solidFill>
                <a:latin typeface="Lato"/>
                <a:ea typeface="Lato"/>
                <a:cs typeface="Lato"/>
                <a:sym typeface="Lato"/>
              </a:rPr>
              <a:t>Chaves e Fotos Atraentes</a:t>
            </a:r>
            <a:endParaRPr sz="3300"/>
          </a:p>
        </p:txBody>
      </p:sp>
      <p:sp>
        <p:nvSpPr>
          <p:cNvPr id="2228" name="Google Shape;2228;p24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9" name="Google Shape;2229;p244"/>
          <p:cNvSpPr/>
          <p:nvPr/>
        </p:nvSpPr>
        <p:spPr>
          <a:xfrm>
            <a:off x="553271" y="2305456"/>
            <a:ext cx="11175311" cy="402571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Sou um profissional da saúde dedicado com ampla experiência em </a:t>
            </a:r>
            <a:r>
              <a:rPr b="1" i="0" lang="pt-BR" sz="2000" u="none" cap="none" strike="noStrike">
                <a:solidFill>
                  <a:schemeClr val="dk1"/>
                </a:solidFill>
                <a:latin typeface="Lato"/>
                <a:ea typeface="Lato"/>
                <a:cs typeface="Lato"/>
                <a:sym typeface="Lato"/>
              </a:rPr>
              <a:t>Cuidados Clínicos</a:t>
            </a:r>
            <a:r>
              <a:rPr b="0" i="0" lang="pt-BR" sz="2000" u="none" cap="none" strike="noStrike">
                <a:solidFill>
                  <a:schemeClr val="dk1"/>
                </a:solidFill>
                <a:latin typeface="Lato"/>
                <a:ea typeface="Lato"/>
                <a:cs typeface="Lato"/>
                <a:sym typeface="Lato"/>
              </a:rPr>
              <a:t> e </a:t>
            </a:r>
            <a:r>
              <a:rPr b="1" i="0" lang="pt-BR" sz="2000" u="none" cap="none" strike="noStrike">
                <a:solidFill>
                  <a:schemeClr val="dk1"/>
                </a:solidFill>
                <a:latin typeface="Lato"/>
                <a:ea typeface="Lato"/>
                <a:cs typeface="Lato"/>
                <a:sym typeface="Lato"/>
              </a:rPr>
              <a:t>Gestão de Pacientes</a:t>
            </a:r>
            <a:r>
              <a:rPr b="0" i="0" lang="pt-BR" sz="2000" u="none" cap="none" strike="noStrike">
                <a:solidFill>
                  <a:schemeClr val="dk1"/>
                </a:solidFill>
                <a:latin typeface="Lato"/>
                <a:ea typeface="Lato"/>
                <a:cs typeface="Lato"/>
                <a:sym typeface="Lato"/>
              </a:rPr>
              <a:t>, com um foco especial em </a:t>
            </a:r>
            <a:r>
              <a:rPr b="1" i="0" lang="pt-BR" sz="2000" u="none" cap="none" strike="noStrike">
                <a:solidFill>
                  <a:schemeClr val="dk1"/>
                </a:solidFill>
                <a:latin typeface="Lato"/>
                <a:ea typeface="Lato"/>
                <a:cs typeface="Lato"/>
                <a:sym typeface="Lato"/>
              </a:rPr>
              <a:t>Saúde Preventiva</a:t>
            </a:r>
            <a:r>
              <a:rPr b="0" i="0" lang="pt-BR" sz="2000" u="none" cap="none" strike="noStrike">
                <a:solidFill>
                  <a:schemeClr val="dk1"/>
                </a:solidFill>
                <a:latin typeface="Lato"/>
                <a:ea typeface="Lato"/>
                <a:cs typeface="Lato"/>
                <a:sym typeface="Lato"/>
              </a:rPr>
              <a:t>. Com um histórico comprovado de fornecer atendimento de alta qualidade e coordenar eficazmente a gestão do cuidado dos pacientes, tenho trabalhado em ambientes clínicos variados, desde hospitais até clínicas especializadas.</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Minhas habilidades incluem a avaliação e implementação de estratégias de cuidado, a promoção de práticas preventivas para melhorar a saúde geral dos pacientes, e a gestão eficiente das necessidades e tratamentos dos pacientes. Sou apaixonado por colaborar com equipes multidisciplinares para desenvolver planos de cuidado integrados que priorizam a prevenção e o bem-estar a longo prazo.</a:t>
            </a:r>
            <a:endParaRPr b="0" i="0" sz="1400" u="none" cap="none" strike="noStrike">
              <a:solidFill>
                <a:srgbClr val="000000"/>
              </a:solidFill>
              <a:latin typeface="Arial"/>
              <a:ea typeface="Arial"/>
              <a:cs typeface="Arial"/>
              <a:sym typeface="Arial"/>
            </a:endParaRPr>
          </a:p>
        </p:txBody>
      </p:sp>
      <p:sp>
        <p:nvSpPr>
          <p:cNvPr id="2230" name="Google Shape;2230;p244"/>
          <p:cNvSpPr txBox="1"/>
          <p:nvPr/>
        </p:nvSpPr>
        <p:spPr>
          <a:xfrm>
            <a:off x="443961" y="1702436"/>
            <a:ext cx="11118774"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Título do Perfil: "Cuidados Clínicos | Gestão de Pacientes | Saúde Preventiva"</a:t>
            </a:r>
            <a:endParaRPr b="1" i="0" sz="2500" u="none" cap="none" strike="noStrike">
              <a:solidFill>
                <a:schemeClr val="accent4"/>
              </a:solidFill>
              <a:latin typeface="Lato"/>
              <a:ea typeface="Lato"/>
              <a:cs typeface="Lato"/>
              <a:sym typeface="Lato"/>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245"/>
          <p:cNvSpPr txBox="1"/>
          <p:nvPr>
            <p:ph type="title"/>
          </p:nvPr>
        </p:nvSpPr>
        <p:spPr>
          <a:xfrm>
            <a:off x="443961" y="194499"/>
            <a:ext cx="10101136"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Exemplo 1.3 – </a:t>
            </a:r>
            <a:r>
              <a:rPr b="1" lang="pt-BR" sz="3200" u="none" cap="none" strike="noStrike">
                <a:solidFill>
                  <a:schemeClr val="dk1"/>
                </a:solidFill>
                <a:latin typeface="Lato"/>
                <a:ea typeface="Lato"/>
                <a:cs typeface="Lato"/>
                <a:sym typeface="Lato"/>
              </a:rPr>
              <a:t>Inserindo Palavras </a:t>
            </a:r>
            <a:br>
              <a:rPr b="1" lang="pt-BR" sz="3200" u="none" cap="none" strike="noStrike">
                <a:solidFill>
                  <a:schemeClr val="dk1"/>
                </a:solidFill>
                <a:latin typeface="Lato"/>
                <a:ea typeface="Lato"/>
                <a:cs typeface="Lato"/>
                <a:sym typeface="Lato"/>
              </a:rPr>
            </a:br>
            <a:r>
              <a:rPr b="1" lang="pt-BR" sz="3200" u="none" cap="none" strike="noStrike">
                <a:solidFill>
                  <a:schemeClr val="dk1"/>
                </a:solidFill>
                <a:latin typeface="Lato"/>
                <a:ea typeface="Lato"/>
                <a:cs typeface="Lato"/>
                <a:sym typeface="Lato"/>
              </a:rPr>
              <a:t>Chaves e Fotos Atraentes</a:t>
            </a:r>
            <a:endParaRPr sz="3300"/>
          </a:p>
        </p:txBody>
      </p:sp>
      <p:sp>
        <p:nvSpPr>
          <p:cNvPr id="2236" name="Google Shape;2236;p24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37" name="Google Shape;2237;p245"/>
          <p:cNvSpPr/>
          <p:nvPr/>
        </p:nvSpPr>
        <p:spPr>
          <a:xfrm>
            <a:off x="516193" y="2564039"/>
            <a:ext cx="11046542" cy="36089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a:t>
            </a:r>
            <a:r>
              <a:rPr b="1" i="0" lang="pt-BR" sz="2000" u="none" cap="none" strike="noStrike">
                <a:solidFill>
                  <a:schemeClr val="dk1"/>
                </a:solidFill>
                <a:latin typeface="Arial"/>
                <a:ea typeface="Arial"/>
                <a:cs typeface="Arial"/>
                <a:sym typeface="Arial"/>
              </a:rPr>
              <a:t>...)</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2000"/>
              <a:buFont typeface="Arial"/>
              <a:buNone/>
            </a:pPr>
            <a:r>
              <a:rPr b="0" i="0" lang="pt-BR" sz="2000" u="none" cap="none" strike="noStrike">
                <a:solidFill>
                  <a:schemeClr val="dk1"/>
                </a:solidFill>
                <a:latin typeface="Arial"/>
                <a:ea typeface="Arial"/>
                <a:cs typeface="Arial"/>
                <a:sym typeface="Arial"/>
              </a:rPr>
              <a:t>Estou em busca de oportunidades para aplicar minha experiência e contribuir para um ambiente que valorize a excelência em cuidados clínicos e a inovação em saúde preventiva, com o objetivo de proporcionar um impacto positivo na vida dos pacientes e na comunidade.</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Arial"/>
                <a:ea typeface="Arial"/>
                <a:cs typeface="Arial"/>
                <a:sym typeface="Arial"/>
              </a:rPr>
              <a:t>Incorporar palavras-chave de forma estratégica e natural no seu perfil LinkedIn pode melhorar significativamente sua visibilidade e ajudar a alinhar suas habilidades e experiências com as necessidades e buscas dos recrutadores.</a:t>
            </a:r>
            <a:endParaRPr b="0" i="0" sz="2000" u="none" cap="none" strike="noStrike">
              <a:solidFill>
                <a:schemeClr val="dk1"/>
              </a:solidFill>
              <a:latin typeface="Arial"/>
              <a:ea typeface="Arial"/>
              <a:cs typeface="Arial"/>
              <a:sym typeface="Arial"/>
            </a:endParaRPr>
          </a:p>
        </p:txBody>
      </p:sp>
      <p:sp>
        <p:nvSpPr>
          <p:cNvPr id="2238" name="Google Shape;2238;p245"/>
          <p:cNvSpPr txBox="1"/>
          <p:nvPr/>
        </p:nvSpPr>
        <p:spPr>
          <a:xfrm>
            <a:off x="443961" y="1887261"/>
            <a:ext cx="11118774"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Título do Perfil: "Cuidados Clínicos | Gestão de Pacientes | Saúde Preventiva"</a:t>
            </a:r>
            <a:endParaRPr b="1" i="0" sz="2500" u="none" cap="none" strike="noStrike">
              <a:solidFill>
                <a:schemeClr val="accent4"/>
              </a:solidFill>
              <a:latin typeface="Lato"/>
              <a:ea typeface="Lato"/>
              <a:cs typeface="Lato"/>
              <a:sym typeface="Lato"/>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pic>
        <p:nvPicPr>
          <p:cNvPr id="2243" name="Google Shape;2243;p246"/>
          <p:cNvPicPr preferRelativeResize="0"/>
          <p:nvPr/>
        </p:nvPicPr>
        <p:blipFill rotWithShape="1">
          <a:blip r:embed="rId3">
            <a:alphaModFix/>
          </a:blip>
          <a:srcRect b="42923" l="-797" r="49845" t="15227"/>
          <a:stretch/>
        </p:blipFill>
        <p:spPr>
          <a:xfrm>
            <a:off x="-194553" y="0"/>
            <a:ext cx="12192000" cy="6858000"/>
          </a:xfrm>
          <a:prstGeom prst="rect">
            <a:avLst/>
          </a:prstGeom>
          <a:noFill/>
          <a:ln>
            <a:noFill/>
          </a:ln>
        </p:spPr>
      </p:pic>
      <p:pic>
        <p:nvPicPr>
          <p:cNvPr id="2244" name="Google Shape;2244;p246"/>
          <p:cNvPicPr preferRelativeResize="0"/>
          <p:nvPr/>
        </p:nvPicPr>
        <p:blipFill rotWithShape="1">
          <a:blip r:embed="rId4">
            <a:alphaModFix/>
          </a:blip>
          <a:srcRect b="0" l="0" r="0" t="0"/>
          <a:stretch/>
        </p:blipFill>
        <p:spPr>
          <a:xfrm>
            <a:off x="11201815" y="156885"/>
            <a:ext cx="588556" cy="706713"/>
          </a:xfrm>
          <a:prstGeom prst="rect">
            <a:avLst/>
          </a:prstGeom>
          <a:noFill/>
          <a:ln>
            <a:noFill/>
          </a:ln>
        </p:spPr>
      </p:pic>
      <p:sp>
        <p:nvSpPr>
          <p:cNvPr id="2245" name="Google Shape;2245;p246"/>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46" name="Google Shape;2246;p246"/>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47" name="Google Shape;2247;p246"/>
          <p:cNvSpPr/>
          <p:nvPr/>
        </p:nvSpPr>
        <p:spPr>
          <a:xfrm>
            <a:off x="556704" y="2431374"/>
            <a:ext cx="4039692" cy="1995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2 – Configurar as Ferramentas de Busca de Vagas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5"/>
          <p:cNvPicPr preferRelativeResize="0"/>
          <p:nvPr/>
        </p:nvPicPr>
        <p:blipFill rotWithShape="1">
          <a:blip r:embed="rId3">
            <a:alphaModFix/>
          </a:blip>
          <a:srcRect b="18640" l="0" r="0" t="0"/>
          <a:stretch/>
        </p:blipFill>
        <p:spPr>
          <a:xfrm>
            <a:off x="0" y="0"/>
            <a:ext cx="12192000" cy="6858000"/>
          </a:xfrm>
          <a:prstGeom prst="rect">
            <a:avLst/>
          </a:prstGeom>
          <a:noFill/>
          <a:ln>
            <a:noFill/>
          </a:ln>
        </p:spPr>
      </p:pic>
      <p:pic>
        <p:nvPicPr>
          <p:cNvPr id="312" name="Google Shape;312;p25"/>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313" name="Google Shape;313;p25"/>
          <p:cNvSpPr/>
          <p:nvPr/>
        </p:nvSpPr>
        <p:spPr>
          <a:xfrm>
            <a:off x="0" y="0"/>
            <a:ext cx="4981500" cy="6858000"/>
          </a:xfrm>
          <a:prstGeom prst="rect">
            <a:avLst/>
          </a:prstGeom>
          <a:solidFill>
            <a:srgbClr val="F2F2F2">
              <a:alpha val="67843"/>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4" name="Google Shape;314;p25"/>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5" name="Google Shape;315;p25"/>
          <p:cNvSpPr/>
          <p:nvPr/>
        </p:nvSpPr>
        <p:spPr>
          <a:xfrm>
            <a:off x="554626" y="2468008"/>
            <a:ext cx="3082426" cy="192198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300"/>
              <a:buFont typeface="Arial"/>
              <a:buNone/>
            </a:pPr>
            <a:r>
              <a:rPr b="1" i="0" lang="pt-BR" sz="3300" u="none" cap="none" strike="noStrike">
                <a:solidFill>
                  <a:schemeClr val="dk1"/>
                </a:solidFill>
                <a:latin typeface="Lato"/>
                <a:ea typeface="Lato"/>
                <a:cs typeface="Lato"/>
                <a:sym typeface="Lato"/>
              </a:rPr>
              <a:t>Case – Transformando sua Presença no LinkedIn</a:t>
            </a:r>
            <a:endParaRPr b="0" i="0" sz="3300" u="none" cap="none" strike="noStrike">
              <a:solidFill>
                <a:srgbClr val="00000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p247"/>
          <p:cNvSpPr txBox="1"/>
          <p:nvPr>
            <p:ph idx="1" type="body"/>
          </p:nvPr>
        </p:nvSpPr>
        <p:spPr>
          <a:xfrm>
            <a:off x="4215318" y="2384425"/>
            <a:ext cx="7441660" cy="4473575"/>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400"/>
              </a:spcBef>
              <a:spcAft>
                <a:spcPts val="0"/>
              </a:spcAft>
              <a:buClr>
                <a:srgbClr val="000000"/>
              </a:buClr>
              <a:buSzPts val="2500"/>
              <a:buFont typeface="Arial"/>
              <a:buNone/>
            </a:pPr>
            <a:r>
              <a:rPr b="1" i="0" lang="pt-BR" sz="2500" u="none" cap="none" strike="noStrike">
                <a:solidFill>
                  <a:schemeClr val="dk2"/>
                </a:solidFill>
                <a:latin typeface="Lato"/>
                <a:ea typeface="Lato"/>
                <a:cs typeface="Lato"/>
                <a:sym typeface="Lato"/>
              </a:rPr>
              <a:t>1) Defina suas preferências de busca</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6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Cargo</a:t>
            </a:r>
            <a:r>
              <a:rPr b="0" i="0" lang="pt-BR" sz="2000" u="none" cap="none" strike="noStrike">
                <a:solidFill>
                  <a:schemeClr val="dk1"/>
                </a:solidFill>
                <a:latin typeface="Lato"/>
                <a:ea typeface="Lato"/>
                <a:cs typeface="Lato"/>
                <a:sym typeface="Lato"/>
              </a:rPr>
              <a:t>: Defina o título do cargo que você está buscando. Pode incluir variações e títulos similares para ampliar suas opções.</a:t>
            </a:r>
            <a:r>
              <a:rPr b="1" i="0" lang="pt-BR" sz="2000" u="none" cap="none" strike="noStrike">
                <a:solidFill>
                  <a:schemeClr val="dk1"/>
                </a:solidFill>
                <a:latin typeface="Lato"/>
                <a:ea typeface="Lato"/>
                <a:cs typeface="Lato"/>
                <a:sym typeface="Lato"/>
              </a:rPr>
              <a:t> </a:t>
            </a:r>
            <a:endParaRPr/>
          </a:p>
          <a:p>
            <a:pPr indent="-368300" lvl="0" marL="722313" marR="0" rtl="0" algn="l">
              <a:lnSpc>
                <a:spcPct val="100000"/>
              </a:lnSpc>
              <a:spcBef>
                <a:spcPts val="16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Localização</a:t>
            </a:r>
            <a:r>
              <a:rPr b="0" i="0" lang="pt-BR" sz="2000" u="none" cap="none" strike="noStrike">
                <a:solidFill>
                  <a:schemeClr val="dk1"/>
                </a:solidFill>
                <a:latin typeface="Lato"/>
                <a:ea typeface="Lato"/>
                <a:cs typeface="Lato"/>
                <a:sym typeface="Lato"/>
              </a:rPr>
              <a:t>: Selecione a localização desejada para o emprego. Você pode escolher uma cidade específica, região ou até mesmo optar por trabalho remoto.</a:t>
            </a:r>
            <a:endParaRPr b="0" i="0" sz="1400" u="none" cap="none" strike="noStrike">
              <a:solidFill>
                <a:srgbClr val="000000"/>
              </a:solidFill>
              <a:latin typeface="Arial"/>
              <a:ea typeface="Arial"/>
              <a:cs typeface="Arial"/>
              <a:sym typeface="Arial"/>
            </a:endParaRPr>
          </a:p>
        </p:txBody>
      </p:sp>
      <p:sp>
        <p:nvSpPr>
          <p:cNvPr id="2253" name="Google Shape;2253;p247"/>
          <p:cNvSpPr txBox="1"/>
          <p:nvPr>
            <p:ph type="title"/>
          </p:nvPr>
        </p:nvSpPr>
        <p:spPr>
          <a:xfrm>
            <a:off x="369650" y="229783"/>
            <a:ext cx="11108987" cy="987425"/>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i="0" lang="pt-BR" sz="3000" u="none" cap="none" strike="noStrike">
                <a:solidFill>
                  <a:schemeClr val="dk1"/>
                </a:solidFill>
                <a:latin typeface="Lato"/>
                <a:ea typeface="Lato"/>
                <a:cs typeface="Lato"/>
                <a:sym typeface="Lato"/>
              </a:rPr>
              <a:t>Passo 2 – Configurar as Ferramentas de Busca de Vagas</a:t>
            </a:r>
            <a:endParaRPr b="0" i="0" sz="3000" u="none" cap="none" strike="noStrike">
              <a:solidFill>
                <a:srgbClr val="000000"/>
              </a:solidFill>
              <a:latin typeface="Arial"/>
              <a:ea typeface="Arial"/>
              <a:cs typeface="Arial"/>
              <a:sym typeface="Arial"/>
            </a:endParaRPr>
          </a:p>
        </p:txBody>
      </p:sp>
      <p:sp>
        <p:nvSpPr>
          <p:cNvPr id="2254" name="Google Shape;2254;p247"/>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55" name="Google Shape;2255;p247"/>
          <p:cNvSpPr/>
          <p:nvPr/>
        </p:nvSpPr>
        <p:spPr>
          <a:xfrm>
            <a:off x="535022" y="1887165"/>
            <a:ext cx="3317132" cy="43871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56" name="Google Shape;2256;p247"/>
          <p:cNvPicPr preferRelativeResize="0"/>
          <p:nvPr/>
        </p:nvPicPr>
        <p:blipFill rotWithShape="1">
          <a:blip r:embed="rId3">
            <a:alphaModFix/>
          </a:blip>
          <a:srcRect b="0" l="0" r="0" t="0"/>
          <a:stretch/>
        </p:blipFill>
        <p:spPr>
          <a:xfrm>
            <a:off x="953311" y="2840475"/>
            <a:ext cx="2480553" cy="2480553"/>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p248"/>
          <p:cNvSpPr txBox="1"/>
          <p:nvPr>
            <p:ph idx="1" type="body"/>
          </p:nvPr>
        </p:nvSpPr>
        <p:spPr>
          <a:xfrm>
            <a:off x="736512" y="1737717"/>
            <a:ext cx="6756300"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dk2"/>
                </a:solidFill>
                <a:latin typeface="Lato"/>
                <a:ea typeface="Lato"/>
                <a:cs typeface="Lato"/>
                <a:sym typeface="Lato"/>
              </a:rPr>
              <a:t>2) Use filtros de pesquisas avançadas</a:t>
            </a:r>
            <a:endParaRPr/>
          </a:p>
          <a:p>
            <a:pPr indent="-368300" lvl="0" marL="722313" marR="0" rtl="0" algn="l">
              <a:lnSpc>
                <a:spcPct val="15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Setor</a:t>
            </a:r>
            <a:endParaRPr/>
          </a:p>
          <a:p>
            <a:pPr indent="-368300" lvl="0" marL="722313" marR="0" rtl="0" algn="l">
              <a:lnSpc>
                <a:spcPct val="15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Tipo de Emprego</a:t>
            </a:r>
            <a:endParaRPr/>
          </a:p>
          <a:p>
            <a:pPr indent="-368300" lvl="0" marL="722313" marR="0" rtl="0" algn="l">
              <a:lnSpc>
                <a:spcPct val="150000"/>
              </a:lnSpc>
              <a:spcBef>
                <a:spcPts val="1000"/>
              </a:spcBef>
              <a:spcAft>
                <a:spcPts val="0"/>
              </a:spcAft>
              <a:buClr>
                <a:srgbClr val="000000"/>
              </a:buClr>
              <a:buSzPts val="2000"/>
              <a:buFont typeface="Noto Sans Symbols"/>
              <a:buChar char="▪"/>
            </a:pPr>
            <a:r>
              <a:rPr b="1" i="0" lang="pt-BR" sz="2000" u="none" strike="noStrike">
                <a:solidFill>
                  <a:schemeClr val="dk1"/>
                </a:solidFill>
                <a:latin typeface="Lato"/>
                <a:ea typeface="Lato"/>
                <a:cs typeface="Lato"/>
                <a:sym typeface="Lato"/>
              </a:rPr>
              <a:t>Data de Publicação</a:t>
            </a:r>
            <a:endParaRPr sz="2000"/>
          </a:p>
          <a:p>
            <a:pPr indent="-368300" lvl="0" marL="722313" marR="0" rtl="0" algn="l">
              <a:lnSpc>
                <a:spcPct val="150000"/>
              </a:lnSpc>
              <a:spcBef>
                <a:spcPts val="1000"/>
              </a:spcBef>
              <a:spcAft>
                <a:spcPts val="0"/>
              </a:spcAft>
              <a:buClr>
                <a:srgbClr val="000000"/>
              </a:buClr>
              <a:buSzPts val="2000"/>
              <a:buFont typeface="Noto Sans Symbols"/>
              <a:buChar char="▪"/>
            </a:pPr>
            <a:r>
              <a:rPr b="1" i="0" lang="pt-BR" sz="2000" u="none" strike="noStrike">
                <a:solidFill>
                  <a:schemeClr val="dk1"/>
                </a:solidFill>
                <a:latin typeface="Lato"/>
                <a:ea typeface="Lato"/>
                <a:cs typeface="Lato"/>
                <a:sym typeface="Lato"/>
              </a:rPr>
              <a:t>Nível de Experiência</a:t>
            </a:r>
            <a:endParaRPr b="1" sz="2000"/>
          </a:p>
          <a:p>
            <a:pPr indent="-368300" lvl="0" marL="722313" marR="0" rtl="0" algn="l">
              <a:lnSpc>
                <a:spcPct val="150000"/>
              </a:lnSpc>
              <a:spcBef>
                <a:spcPts val="2000"/>
              </a:spcBef>
              <a:spcAft>
                <a:spcPts val="1000"/>
              </a:spcAft>
              <a:buClr>
                <a:srgbClr val="000000"/>
              </a:buClr>
              <a:buSzPts val="2000"/>
              <a:buFont typeface="Noto Sans Symbols"/>
              <a:buChar char="▪"/>
            </a:pPr>
            <a:r>
              <a:rPr b="1" i="0" lang="pt-BR" sz="2000" u="none" strike="noStrike">
                <a:solidFill>
                  <a:schemeClr val="dk1"/>
                </a:solidFill>
                <a:latin typeface="Lato"/>
                <a:ea typeface="Lato"/>
                <a:cs typeface="Lato"/>
                <a:sym typeface="Lato"/>
              </a:rPr>
              <a:t>Empresa</a:t>
            </a:r>
            <a:endParaRPr/>
          </a:p>
        </p:txBody>
      </p:sp>
      <p:sp>
        <p:nvSpPr>
          <p:cNvPr id="2262" name="Google Shape;2262;p248"/>
          <p:cNvSpPr txBox="1"/>
          <p:nvPr>
            <p:ph type="title"/>
          </p:nvPr>
        </p:nvSpPr>
        <p:spPr>
          <a:xfrm>
            <a:off x="736512" y="832898"/>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id="2263" name="Google Shape;2263;p248"/>
          <p:cNvPicPr preferRelativeResize="0"/>
          <p:nvPr/>
        </p:nvPicPr>
        <p:blipFill rotWithShape="1">
          <a:blip r:embed="rId3">
            <a:alphaModFix/>
          </a:blip>
          <a:srcRect b="0" l="0" r="0" t="0"/>
          <a:stretch/>
        </p:blipFill>
        <p:spPr>
          <a:xfrm>
            <a:off x="8748194" y="2266544"/>
            <a:ext cx="2993182" cy="2993181"/>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249"/>
          <p:cNvSpPr txBox="1"/>
          <p:nvPr>
            <p:ph idx="1" type="body"/>
          </p:nvPr>
        </p:nvSpPr>
        <p:spPr>
          <a:xfrm>
            <a:off x="658691" y="1980908"/>
            <a:ext cx="6756300"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dk2"/>
                </a:solidFill>
                <a:latin typeface="Lato"/>
                <a:ea typeface="Lato"/>
                <a:cs typeface="Lato"/>
                <a:sym typeface="Lato"/>
              </a:rPr>
              <a:t>3) Configure alerta de vagas</a:t>
            </a:r>
            <a:endParaRPr/>
          </a:p>
          <a:p>
            <a:pPr indent="-368300" lvl="0" marL="722313" rtl="0" algn="l">
              <a:lnSpc>
                <a:spcPct val="100000"/>
              </a:lnSpc>
              <a:spcBef>
                <a:spcPts val="1600"/>
              </a:spcBef>
              <a:spcAft>
                <a:spcPts val="0"/>
              </a:spcAft>
              <a:buSzPts val="1800"/>
              <a:buFont typeface="Noto Sans Symbols"/>
              <a:buChar char="▪"/>
            </a:pPr>
            <a:r>
              <a:rPr b="1" lang="pt-BR"/>
              <a:t>Criar Alertas</a:t>
            </a:r>
            <a:r>
              <a:rPr lang="pt-BR"/>
              <a:t>: No LinkedIn, você pode criar alertas de vagas com base em suas preferências de busca. Isso enviará notificações para você quando novas vagas que correspondam aos seus critérios forem publicadas.</a:t>
            </a:r>
            <a:endParaRPr/>
          </a:p>
          <a:p>
            <a:pPr indent="-368300" lvl="0" marL="722313" rtl="0" algn="l">
              <a:lnSpc>
                <a:spcPct val="100000"/>
              </a:lnSpc>
              <a:spcBef>
                <a:spcPts val="1200"/>
              </a:spcBef>
              <a:spcAft>
                <a:spcPts val="0"/>
              </a:spcAft>
              <a:buSzPts val="1800"/>
              <a:buFont typeface="Noto Sans Symbols"/>
              <a:buChar char="▪"/>
            </a:pPr>
            <a:r>
              <a:rPr b="1" lang="pt-BR"/>
              <a:t>Personalizar envio</a:t>
            </a:r>
            <a:r>
              <a:rPr lang="pt-BR"/>
              <a:t>: Ajuste as configurações dos alertas para receber notificações diárias ou semanais, conforme sua preferência.</a:t>
            </a:r>
            <a:endParaRPr/>
          </a:p>
        </p:txBody>
      </p:sp>
      <p:sp>
        <p:nvSpPr>
          <p:cNvPr id="2269" name="Google Shape;2269;p249"/>
          <p:cNvSpPr txBox="1"/>
          <p:nvPr>
            <p:ph type="title"/>
          </p:nvPr>
        </p:nvSpPr>
        <p:spPr>
          <a:xfrm>
            <a:off x="658691" y="1085817"/>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id="2270" name="Google Shape;2270;p249"/>
          <p:cNvPicPr preferRelativeResize="0"/>
          <p:nvPr/>
        </p:nvPicPr>
        <p:blipFill rotWithShape="1">
          <a:blip r:embed="rId3">
            <a:alphaModFix/>
          </a:blip>
          <a:srcRect b="0" l="0" r="0" t="0"/>
          <a:stretch/>
        </p:blipFill>
        <p:spPr>
          <a:xfrm>
            <a:off x="8831557" y="2073117"/>
            <a:ext cx="2723575" cy="272357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50"/>
          <p:cNvSpPr txBox="1"/>
          <p:nvPr>
            <p:ph idx="1" type="body"/>
          </p:nvPr>
        </p:nvSpPr>
        <p:spPr>
          <a:xfrm>
            <a:off x="600324" y="2058729"/>
            <a:ext cx="7016433"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dk2"/>
                </a:solidFill>
                <a:latin typeface="Lato"/>
                <a:ea typeface="Lato"/>
                <a:cs typeface="Lato"/>
                <a:sym typeface="Lato"/>
              </a:rPr>
              <a:t>4) Salve suas pesquisas</a:t>
            </a:r>
            <a:endParaRPr/>
          </a:p>
          <a:p>
            <a:pPr indent="-3683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Salvar Pesquisas</a:t>
            </a:r>
            <a:r>
              <a:rPr b="0" i="0" lang="pt-BR" u="none" strike="noStrike">
                <a:solidFill>
                  <a:schemeClr val="dk1"/>
                </a:solidFill>
                <a:latin typeface="Lato"/>
                <a:ea typeface="Lato"/>
                <a:cs typeface="Lato"/>
                <a:sym typeface="Lato"/>
              </a:rPr>
              <a:t>: Após realizar uma busca com os filtros desejados, você pode salvar essa pesquisa para referência futura. Isso facilita o acesso rápido a vagas semelhantes sem precisar redefinir os filtros todas as vezes.</a:t>
            </a:r>
            <a:endParaRPr/>
          </a:p>
          <a:p>
            <a:pPr indent="-368300" lvl="0" marL="722313" rtl="0" algn="l">
              <a:lnSpc>
                <a:spcPct val="100000"/>
              </a:lnSpc>
              <a:spcBef>
                <a:spcPts val="1200"/>
              </a:spcBef>
              <a:spcAft>
                <a:spcPts val="0"/>
              </a:spcAft>
              <a:buSzPts val="1800"/>
              <a:buFont typeface="Noto Sans Symbols"/>
              <a:buChar char="▪"/>
            </a:pPr>
            <a:r>
              <a:rPr b="1" i="0" lang="pt-BR" u="none" strike="noStrike">
                <a:solidFill>
                  <a:schemeClr val="dk1"/>
                </a:solidFill>
                <a:latin typeface="Lato"/>
                <a:ea typeface="Lato"/>
                <a:cs typeface="Lato"/>
                <a:sym typeface="Lato"/>
              </a:rPr>
              <a:t>Revisar Regularmente</a:t>
            </a:r>
            <a:r>
              <a:rPr b="0" i="0" lang="pt-BR" u="none" strike="noStrike">
                <a:solidFill>
                  <a:schemeClr val="dk1"/>
                </a:solidFill>
                <a:latin typeface="Lato"/>
                <a:ea typeface="Lato"/>
                <a:cs typeface="Lato"/>
                <a:sym typeface="Lato"/>
              </a:rPr>
              <a:t>: Periodicamente, revise suas pesquisas salvas e ajuste os filtros conforme suas preferências e necessidades mudam.</a:t>
            </a:r>
            <a:endParaRPr>
              <a:solidFill>
                <a:schemeClr val="dk1"/>
              </a:solidFill>
              <a:latin typeface="Lato"/>
              <a:ea typeface="Lato"/>
              <a:cs typeface="Lato"/>
              <a:sym typeface="Lato"/>
            </a:endParaRPr>
          </a:p>
        </p:txBody>
      </p:sp>
      <p:sp>
        <p:nvSpPr>
          <p:cNvPr id="2276" name="Google Shape;2276;p250"/>
          <p:cNvSpPr txBox="1"/>
          <p:nvPr>
            <p:ph type="title"/>
          </p:nvPr>
        </p:nvSpPr>
        <p:spPr>
          <a:xfrm>
            <a:off x="600324" y="1192820"/>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id="2277" name="Google Shape;2277;p250"/>
          <p:cNvPicPr preferRelativeResize="0"/>
          <p:nvPr/>
        </p:nvPicPr>
        <p:blipFill rotWithShape="1">
          <a:blip r:embed="rId3">
            <a:alphaModFix/>
          </a:blip>
          <a:srcRect b="0" l="0" r="0" t="0"/>
          <a:stretch/>
        </p:blipFill>
        <p:spPr>
          <a:xfrm>
            <a:off x="8599832" y="2180120"/>
            <a:ext cx="3097883" cy="3097883"/>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251"/>
          <p:cNvSpPr txBox="1"/>
          <p:nvPr>
            <p:ph idx="1" type="body"/>
          </p:nvPr>
        </p:nvSpPr>
        <p:spPr>
          <a:xfrm>
            <a:off x="396040" y="2515931"/>
            <a:ext cx="7677913" cy="334985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dk2"/>
                </a:solidFill>
                <a:latin typeface="Lato"/>
                <a:ea typeface="Lato"/>
                <a:cs typeface="Lato"/>
                <a:sym typeface="Lato"/>
              </a:rPr>
              <a:t>5) Salve e acompanhe suas vagas (minhas Vagas)</a:t>
            </a:r>
            <a:endParaRPr/>
          </a:p>
          <a:p>
            <a:pPr indent="-368300" lvl="0" marL="722313" rtl="0" algn="l">
              <a:lnSpc>
                <a:spcPct val="100000"/>
              </a:lnSpc>
              <a:spcBef>
                <a:spcPts val="1600"/>
              </a:spcBef>
              <a:spcAft>
                <a:spcPts val="0"/>
              </a:spcAft>
              <a:buSzPts val="1800"/>
              <a:buFont typeface="Noto Sans Symbols"/>
              <a:buChar char="▪"/>
            </a:pPr>
            <a:r>
              <a:rPr b="1" lang="pt-BR"/>
              <a:t>Salvas: </a:t>
            </a:r>
            <a:r>
              <a:rPr lang="pt-BR"/>
              <a:t>essas são as vagas que despertam seu interesse.</a:t>
            </a:r>
            <a:endParaRPr/>
          </a:p>
          <a:p>
            <a:pPr indent="-368300" lvl="0" marL="722313" rtl="0" algn="l">
              <a:lnSpc>
                <a:spcPct val="100000"/>
              </a:lnSpc>
              <a:spcBef>
                <a:spcPts val="1600"/>
              </a:spcBef>
              <a:spcAft>
                <a:spcPts val="0"/>
              </a:spcAft>
              <a:buSzPts val="1800"/>
              <a:buFont typeface="Noto Sans Symbols"/>
              <a:buChar char="▪"/>
            </a:pPr>
            <a:r>
              <a:rPr b="1" lang="pt-BR"/>
              <a:t>Em andamento</a:t>
            </a:r>
            <a:r>
              <a:rPr lang="pt-BR"/>
              <a:t>: você clicou para se candidatar.</a:t>
            </a:r>
            <a:endParaRPr/>
          </a:p>
          <a:p>
            <a:pPr indent="-368300" lvl="0" marL="722313" rtl="0" algn="l">
              <a:lnSpc>
                <a:spcPct val="100000"/>
              </a:lnSpc>
              <a:spcBef>
                <a:spcPts val="1600"/>
              </a:spcBef>
              <a:spcAft>
                <a:spcPts val="0"/>
              </a:spcAft>
              <a:buSzPts val="1800"/>
              <a:buFont typeface="Noto Sans Symbols"/>
              <a:buChar char="▪"/>
            </a:pPr>
            <a:r>
              <a:rPr b="1" lang="pt-BR"/>
              <a:t>Candidatou-se: </a:t>
            </a:r>
            <a:r>
              <a:rPr lang="pt-BR"/>
              <a:t>vagas para as quais você se inscreveu.</a:t>
            </a:r>
            <a:endParaRPr b="1"/>
          </a:p>
          <a:p>
            <a:pPr indent="-368300" lvl="0" marL="722313" rtl="0" algn="l">
              <a:lnSpc>
                <a:spcPct val="100000"/>
              </a:lnSpc>
              <a:spcBef>
                <a:spcPts val="1600"/>
              </a:spcBef>
              <a:spcAft>
                <a:spcPts val="0"/>
              </a:spcAft>
              <a:buSzPts val="1800"/>
              <a:buFont typeface="Noto Sans Symbols"/>
              <a:buChar char="▪"/>
            </a:pPr>
            <a:r>
              <a:rPr b="1" lang="pt-BR"/>
              <a:t>Arquivadas: </a:t>
            </a:r>
            <a:r>
              <a:rPr lang="pt-BR"/>
              <a:t>vagas cujo prazo de inscrição se encerrou.</a:t>
            </a:r>
            <a:endParaRPr/>
          </a:p>
          <a:p>
            <a:pPr indent="-254000" lvl="0" marL="722313" rtl="0" algn="l">
              <a:lnSpc>
                <a:spcPct val="100000"/>
              </a:lnSpc>
              <a:spcBef>
                <a:spcPts val="1600"/>
              </a:spcBef>
              <a:spcAft>
                <a:spcPts val="0"/>
              </a:spcAft>
              <a:buSzPts val="1800"/>
              <a:buFont typeface="Noto Sans Symbols"/>
              <a:buNone/>
            </a:pPr>
            <a:r>
              <a:t/>
            </a:r>
            <a:endParaRPr b="1"/>
          </a:p>
          <a:p>
            <a:pPr indent="0" lvl="0" marL="354013" rtl="0" algn="l">
              <a:lnSpc>
                <a:spcPct val="100000"/>
              </a:lnSpc>
              <a:spcBef>
                <a:spcPts val="1600"/>
              </a:spcBef>
              <a:spcAft>
                <a:spcPts val="0"/>
              </a:spcAft>
              <a:buSzPts val="1800"/>
              <a:buNone/>
            </a:pPr>
            <a:r>
              <a:t/>
            </a:r>
            <a:endParaRPr/>
          </a:p>
        </p:txBody>
      </p:sp>
      <p:sp>
        <p:nvSpPr>
          <p:cNvPr id="2283" name="Google Shape;2283;p251"/>
          <p:cNvSpPr txBox="1"/>
          <p:nvPr>
            <p:ph type="title"/>
          </p:nvPr>
        </p:nvSpPr>
        <p:spPr>
          <a:xfrm>
            <a:off x="726785" y="1319280"/>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id="2284" name="Google Shape;2284;p251"/>
          <p:cNvPicPr preferRelativeResize="0"/>
          <p:nvPr/>
        </p:nvPicPr>
        <p:blipFill rotWithShape="1">
          <a:blip r:embed="rId3">
            <a:alphaModFix/>
          </a:blip>
          <a:srcRect b="0" l="0" r="0" t="0"/>
          <a:stretch/>
        </p:blipFill>
        <p:spPr>
          <a:xfrm>
            <a:off x="8803532" y="2306580"/>
            <a:ext cx="2616740" cy="261674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252"/>
          <p:cNvSpPr txBox="1"/>
          <p:nvPr>
            <p:ph idx="1" type="body"/>
          </p:nvPr>
        </p:nvSpPr>
        <p:spPr>
          <a:xfrm>
            <a:off x="687874" y="2233827"/>
            <a:ext cx="6756300" cy="3427671"/>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dk2"/>
                </a:solidFill>
                <a:latin typeface="Lato"/>
                <a:ea typeface="Lato"/>
                <a:cs typeface="Lato"/>
                <a:sym typeface="Lato"/>
              </a:rPr>
              <a:t>6) Personalize seu perfil para a busca de vagas</a:t>
            </a:r>
            <a:endParaRPr/>
          </a:p>
          <a:p>
            <a:pPr indent="-3683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Resumo e Título do Perfil</a:t>
            </a:r>
            <a:r>
              <a:rPr b="0" i="0" lang="pt-BR" u="none" strike="noStrike">
                <a:solidFill>
                  <a:schemeClr val="dk1"/>
                </a:solidFill>
                <a:latin typeface="Lato"/>
                <a:ea typeface="Lato"/>
                <a:cs typeface="Lato"/>
                <a:sym typeface="Lato"/>
              </a:rPr>
              <a:t>: Certifique-se de que o resumo e o título do seu perfil contenham palavras-chave relacionadas aos cargos que você está buscando.</a:t>
            </a:r>
            <a:endParaRPr/>
          </a:p>
          <a:p>
            <a:pPr indent="-368300" lvl="0" marL="722313" rtl="0" algn="l">
              <a:lnSpc>
                <a:spcPct val="100000"/>
              </a:lnSpc>
              <a:spcBef>
                <a:spcPts val="1200"/>
              </a:spcBef>
              <a:spcAft>
                <a:spcPts val="0"/>
              </a:spcAft>
              <a:buSzPts val="1800"/>
              <a:buFont typeface="Noto Sans Symbols"/>
              <a:buChar char="▪"/>
            </a:pPr>
            <a:r>
              <a:rPr b="1" i="0" lang="pt-BR" u="none" strike="noStrike">
                <a:solidFill>
                  <a:schemeClr val="dk1"/>
                </a:solidFill>
                <a:latin typeface="Lato"/>
                <a:ea typeface="Lato"/>
                <a:cs typeface="Lato"/>
                <a:sym typeface="Lato"/>
              </a:rPr>
              <a:t>Habilidades e Competências</a:t>
            </a:r>
            <a:r>
              <a:rPr b="0" i="0" lang="pt-BR" u="none" strike="noStrike">
                <a:solidFill>
                  <a:schemeClr val="dk1"/>
                </a:solidFill>
                <a:latin typeface="Lato"/>
                <a:ea typeface="Lato"/>
                <a:cs typeface="Lato"/>
                <a:sym typeface="Lato"/>
              </a:rPr>
              <a:t>: Liste habilidades relevantes e competências que correspondam aos requisitos das vagas desejadas.</a:t>
            </a:r>
            <a:endParaRPr/>
          </a:p>
        </p:txBody>
      </p:sp>
      <p:sp>
        <p:nvSpPr>
          <p:cNvPr id="2290" name="Google Shape;2290;p252"/>
          <p:cNvSpPr txBox="1"/>
          <p:nvPr>
            <p:ph type="title"/>
          </p:nvPr>
        </p:nvSpPr>
        <p:spPr>
          <a:xfrm>
            <a:off x="687874" y="1338735"/>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descr="Ícone&#10;&#10;Descrição gerada automaticamente" id="2291" name="Google Shape;2291;p252"/>
          <p:cNvPicPr preferRelativeResize="0"/>
          <p:nvPr/>
        </p:nvPicPr>
        <p:blipFill rotWithShape="1">
          <a:blip r:embed="rId3">
            <a:alphaModFix/>
          </a:blip>
          <a:srcRect b="0" l="0" r="0" t="0"/>
          <a:stretch/>
        </p:blipFill>
        <p:spPr>
          <a:xfrm>
            <a:off x="8704692" y="2052536"/>
            <a:ext cx="2979390" cy="297939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5" name="Shape 2295"/>
        <p:cNvGrpSpPr/>
        <p:nvPr/>
      </p:nvGrpSpPr>
      <p:grpSpPr>
        <a:xfrm>
          <a:off x="0" y="0"/>
          <a:ext cx="0" cy="0"/>
          <a:chOff x="0" y="0"/>
          <a:chExt cx="0" cy="0"/>
        </a:xfrm>
      </p:grpSpPr>
      <p:sp>
        <p:nvSpPr>
          <p:cNvPr id="2296" name="Google Shape;2296;p253"/>
          <p:cNvSpPr txBox="1"/>
          <p:nvPr>
            <p:ph idx="1" type="body"/>
          </p:nvPr>
        </p:nvSpPr>
        <p:spPr>
          <a:xfrm>
            <a:off x="639235" y="1771559"/>
            <a:ext cx="6756300"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dk2"/>
                </a:solidFill>
                <a:latin typeface="Lato"/>
                <a:ea typeface="Lato"/>
                <a:cs typeface="Lato"/>
                <a:sym typeface="Lato"/>
              </a:rPr>
              <a:t>7) Use o LinkedIn </a:t>
            </a:r>
            <a:r>
              <a:rPr b="1" i="1" lang="pt-BR" sz="2500">
                <a:solidFill>
                  <a:schemeClr val="dk2"/>
                </a:solidFill>
                <a:latin typeface="Lato"/>
                <a:ea typeface="Lato"/>
                <a:cs typeface="Lato"/>
                <a:sym typeface="Lato"/>
              </a:rPr>
              <a:t>Premium</a:t>
            </a:r>
            <a:r>
              <a:rPr b="1" lang="pt-BR" sz="2500">
                <a:solidFill>
                  <a:schemeClr val="dk2"/>
                </a:solidFill>
                <a:latin typeface="Lato"/>
                <a:ea typeface="Lato"/>
                <a:cs typeface="Lato"/>
                <a:sym typeface="Lato"/>
              </a:rPr>
              <a:t> </a:t>
            </a:r>
            <a:endParaRPr/>
          </a:p>
          <a:p>
            <a:pPr indent="0" lvl="0" marL="0" rtl="0" algn="l">
              <a:lnSpc>
                <a:spcPct val="100000"/>
              </a:lnSpc>
              <a:spcBef>
                <a:spcPts val="0"/>
              </a:spcBef>
              <a:spcAft>
                <a:spcPts val="0"/>
              </a:spcAft>
              <a:buSzPts val="1800"/>
              <a:buNone/>
            </a:pPr>
            <a:r>
              <a:rPr b="1" lang="pt-BR" sz="2500">
                <a:solidFill>
                  <a:schemeClr val="dk2"/>
                </a:solidFill>
                <a:latin typeface="Lato"/>
                <a:ea typeface="Lato"/>
                <a:cs typeface="Lato"/>
                <a:sym typeface="Lato"/>
              </a:rPr>
              <a:t>para recursos adicionais</a:t>
            </a:r>
            <a:endParaRPr/>
          </a:p>
          <a:p>
            <a:pPr indent="-3683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Acesso a Informações Adicionais</a:t>
            </a:r>
            <a:r>
              <a:rPr b="0" i="0" lang="pt-BR" u="none" strike="noStrike">
                <a:solidFill>
                  <a:schemeClr val="dk1"/>
                </a:solidFill>
                <a:latin typeface="Lato"/>
                <a:ea typeface="Lato"/>
                <a:cs typeface="Lato"/>
                <a:sym typeface="Lato"/>
              </a:rPr>
              <a:t>: Se você tiver uma assinatura do LinkedIn Premium, aproveite os recursos adicionais, como insights sobre quem visualizou seu perfil e dados detalhados sobre as vagas.</a:t>
            </a:r>
            <a:endParaRPr/>
          </a:p>
          <a:p>
            <a:pPr indent="-368300" lvl="0" marL="722313" rtl="0" algn="l">
              <a:lnSpc>
                <a:spcPct val="100000"/>
              </a:lnSpc>
              <a:spcBef>
                <a:spcPts val="1200"/>
              </a:spcBef>
              <a:spcAft>
                <a:spcPts val="0"/>
              </a:spcAft>
              <a:buSzPts val="1800"/>
              <a:buFont typeface="Noto Sans Symbols"/>
              <a:buChar char="▪"/>
            </a:pPr>
            <a:r>
              <a:rPr b="1" i="0" lang="pt-BR" u="none" strike="noStrike">
                <a:solidFill>
                  <a:schemeClr val="dk1"/>
                </a:solidFill>
                <a:latin typeface="Lato"/>
                <a:ea typeface="Lato"/>
                <a:cs typeface="Lato"/>
                <a:sym typeface="Lato"/>
              </a:rPr>
              <a:t>Mensagens InMail</a:t>
            </a:r>
            <a:r>
              <a:rPr b="0" i="0" lang="pt-BR" u="none" strike="noStrike">
                <a:solidFill>
                  <a:schemeClr val="dk1"/>
                </a:solidFill>
                <a:latin typeface="Lato"/>
                <a:ea typeface="Lato"/>
                <a:cs typeface="Lato"/>
                <a:sym typeface="Lato"/>
              </a:rPr>
              <a:t>: Com o LinkedIn Premium, você pode enviar mensagens InMail para recrutadores e empresas, mesmo se você não estiver diretamente conectado a eles.</a:t>
            </a:r>
            <a:endParaRPr/>
          </a:p>
        </p:txBody>
      </p:sp>
      <p:sp>
        <p:nvSpPr>
          <p:cNvPr id="2297" name="Google Shape;2297;p253"/>
          <p:cNvSpPr txBox="1"/>
          <p:nvPr>
            <p:ph type="title"/>
          </p:nvPr>
        </p:nvSpPr>
        <p:spPr>
          <a:xfrm>
            <a:off x="639235" y="784259"/>
            <a:ext cx="6756300" cy="98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a:solidFill>
                  <a:schemeClr val="dk1"/>
                </a:solidFill>
                <a:latin typeface="Lato"/>
                <a:ea typeface="Lato"/>
                <a:cs typeface="Lato"/>
                <a:sym typeface="Lato"/>
              </a:rPr>
              <a:t>Passo 2 </a:t>
            </a:r>
            <a:r>
              <a:rPr b="1" lang="pt-BR" u="none" cap="none" strike="noStrike">
                <a:solidFill>
                  <a:schemeClr val="dk1"/>
                </a:solidFill>
                <a:latin typeface="Lato"/>
                <a:ea typeface="Lato"/>
                <a:cs typeface="Lato"/>
                <a:sym typeface="Lato"/>
              </a:rPr>
              <a:t>– Configurar as Ferramentas de Busca de Vagas</a:t>
            </a:r>
            <a:endParaRPr b="0" u="none" cap="none" strike="noStrike">
              <a:solidFill>
                <a:srgbClr val="000000"/>
              </a:solidFill>
              <a:latin typeface="Arial"/>
              <a:ea typeface="Arial"/>
              <a:cs typeface="Arial"/>
              <a:sym typeface="Arial"/>
            </a:endParaRPr>
          </a:p>
        </p:txBody>
      </p:sp>
      <p:pic>
        <p:nvPicPr>
          <p:cNvPr id="2298" name="Google Shape;2298;p253"/>
          <p:cNvPicPr preferRelativeResize="0"/>
          <p:nvPr/>
        </p:nvPicPr>
        <p:blipFill rotWithShape="1">
          <a:blip r:embed="rId3">
            <a:alphaModFix/>
          </a:blip>
          <a:srcRect b="0" l="0" r="0" t="0"/>
          <a:stretch/>
        </p:blipFill>
        <p:spPr>
          <a:xfrm>
            <a:off x="8449466" y="1702341"/>
            <a:ext cx="3444238" cy="3444238"/>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pic>
        <p:nvPicPr>
          <p:cNvPr id="2303" name="Google Shape;2303;p254"/>
          <p:cNvPicPr preferRelativeResize="0"/>
          <p:nvPr/>
        </p:nvPicPr>
        <p:blipFill rotWithShape="1">
          <a:blip r:embed="rId3">
            <a:alphaModFix/>
          </a:blip>
          <a:srcRect b="6272" l="0" r="11980" t="21331"/>
          <a:stretch/>
        </p:blipFill>
        <p:spPr>
          <a:xfrm>
            <a:off x="-1" y="0"/>
            <a:ext cx="12192001" cy="6858000"/>
          </a:xfrm>
          <a:prstGeom prst="rect">
            <a:avLst/>
          </a:prstGeom>
          <a:noFill/>
          <a:ln>
            <a:noFill/>
          </a:ln>
        </p:spPr>
      </p:pic>
      <p:pic>
        <p:nvPicPr>
          <p:cNvPr id="2304" name="Google Shape;2304;p254"/>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
        <p:nvSpPr>
          <p:cNvPr id="2305" name="Google Shape;2305;p254"/>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06" name="Google Shape;2306;p254"/>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07" name="Google Shape;2307;p254"/>
          <p:cNvSpPr/>
          <p:nvPr/>
        </p:nvSpPr>
        <p:spPr>
          <a:xfrm>
            <a:off x="556704" y="2441101"/>
            <a:ext cx="4039692" cy="197554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2 – Configurando as Ferramentas de Busca de Vagas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255"/>
          <p:cNvSpPr txBox="1"/>
          <p:nvPr>
            <p:ph type="title"/>
          </p:nvPr>
        </p:nvSpPr>
        <p:spPr>
          <a:xfrm>
            <a:off x="443961" y="194499"/>
            <a:ext cx="9879910" cy="987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0000"/>
              </a:buClr>
              <a:buSzPts val="3500"/>
              <a:buFont typeface="Arial"/>
              <a:buNone/>
            </a:pPr>
            <a:r>
              <a:rPr b="1" lang="pt-BR" sz="3000">
                <a:solidFill>
                  <a:schemeClr val="dk1"/>
                </a:solidFill>
                <a:latin typeface="Lato"/>
                <a:ea typeface="Lato"/>
                <a:cs typeface="Lato"/>
                <a:sym typeface="Lato"/>
              </a:rPr>
              <a:t>Exemplo 2 </a:t>
            </a:r>
            <a:r>
              <a:rPr b="1" lang="pt-BR" sz="3000" u="none" cap="none" strike="noStrike">
                <a:solidFill>
                  <a:schemeClr val="dk1"/>
                </a:solidFill>
                <a:latin typeface="Lato"/>
                <a:ea typeface="Lato"/>
                <a:cs typeface="Lato"/>
                <a:sym typeface="Lato"/>
              </a:rPr>
              <a:t>– Configurando as </a:t>
            </a:r>
            <a:br>
              <a:rPr b="1" lang="pt-BR" sz="3000" u="none" cap="none" strike="noStrike">
                <a:solidFill>
                  <a:schemeClr val="dk1"/>
                </a:solidFill>
                <a:latin typeface="Lato"/>
                <a:ea typeface="Lato"/>
                <a:cs typeface="Lato"/>
                <a:sym typeface="Lato"/>
              </a:rPr>
            </a:br>
            <a:r>
              <a:rPr b="1" lang="pt-BR" sz="3000" u="none" cap="none" strike="noStrike">
                <a:solidFill>
                  <a:schemeClr val="dk1"/>
                </a:solidFill>
                <a:latin typeface="Lato"/>
                <a:ea typeface="Lato"/>
                <a:cs typeface="Lato"/>
                <a:sym typeface="Lato"/>
              </a:rPr>
              <a:t>Ferramentas de Busca de Vagas</a:t>
            </a:r>
            <a:endParaRPr b="0" sz="3000" u="none" cap="none" strike="noStrike">
              <a:solidFill>
                <a:srgbClr val="000000"/>
              </a:solidFill>
              <a:latin typeface="Arial"/>
              <a:ea typeface="Arial"/>
              <a:cs typeface="Arial"/>
              <a:sym typeface="Arial"/>
            </a:endParaRPr>
          </a:p>
        </p:txBody>
      </p:sp>
      <p:sp>
        <p:nvSpPr>
          <p:cNvPr id="2313" name="Google Shape;2313;p255"/>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14" name="Google Shape;2314;p255"/>
          <p:cNvSpPr txBox="1"/>
          <p:nvPr/>
        </p:nvSpPr>
        <p:spPr>
          <a:xfrm>
            <a:off x="443961" y="1554760"/>
            <a:ext cx="11598881" cy="481926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dk2"/>
                </a:solidFill>
                <a:latin typeface="Lato"/>
                <a:ea typeface="Lato"/>
                <a:cs typeface="Lato"/>
                <a:sym typeface="Lato"/>
              </a:rPr>
              <a:t>Exemplo de Configuração de Busca de Vagas</a:t>
            </a:r>
            <a:r>
              <a:rPr b="0" i="0" lang="pt-BR" sz="2700" u="none" cap="none" strike="noStrike">
                <a:solidFill>
                  <a:schemeClr val="dk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900"/>
              </a:spcBef>
              <a:spcAft>
                <a:spcPts val="0"/>
              </a:spcAft>
              <a:buClr>
                <a:srgbClr val="000000"/>
              </a:buClr>
              <a:buSzPts val="2500"/>
              <a:buFont typeface="Arial"/>
              <a:buNone/>
            </a:pPr>
            <a:r>
              <a:rPr b="1" i="0" lang="pt-BR" sz="2500" u="none" cap="none" strike="noStrike">
                <a:solidFill>
                  <a:schemeClr val="dk2"/>
                </a:solidFill>
                <a:latin typeface="Lato"/>
                <a:ea typeface="Lato"/>
                <a:cs typeface="Lato"/>
                <a:sym typeface="Lato"/>
              </a:rPr>
              <a:t>Vaga para Analista de Marketing Digital</a:t>
            </a:r>
            <a:endParaRPr b="1" i="0" sz="2500" u="none" cap="none" strike="noStrike">
              <a:solidFill>
                <a:schemeClr val="dk2"/>
              </a:solidFill>
              <a:latin typeface="Lato"/>
              <a:ea typeface="Lato"/>
              <a:cs typeface="Lato"/>
              <a:sym typeface="Lato"/>
            </a:endParaRPr>
          </a:p>
          <a:p>
            <a:pPr indent="-457200" lvl="0" marL="457200" marR="0" rtl="0" algn="l">
              <a:lnSpc>
                <a:spcPct val="100000"/>
              </a:lnSpc>
              <a:spcBef>
                <a:spcPts val="16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Localização</a:t>
            </a:r>
            <a:r>
              <a:rPr b="0" i="0" lang="pt-BR" sz="2200" u="none" cap="none" strike="noStrike">
                <a:solidFill>
                  <a:schemeClr val="dk1"/>
                </a:solidFill>
                <a:latin typeface="Lato"/>
                <a:ea typeface="Lato"/>
                <a:cs typeface="Lato"/>
                <a:sym typeface="Lato"/>
              </a:rPr>
              <a:t>: São Paulo, SP</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Cargo</a:t>
            </a:r>
            <a:r>
              <a:rPr b="0" i="0" lang="pt-BR" sz="2200" u="none" cap="none" strike="noStrike">
                <a:solidFill>
                  <a:schemeClr val="dk1"/>
                </a:solidFill>
                <a:latin typeface="Lato"/>
                <a:ea typeface="Lato"/>
                <a:cs typeface="Lato"/>
                <a:sym typeface="Lato"/>
              </a:rPr>
              <a:t>: Analista de Marketing Digital</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Setor</a:t>
            </a:r>
            <a:r>
              <a:rPr b="0" i="0" lang="pt-BR" sz="2200" u="none" cap="none" strike="noStrike">
                <a:solidFill>
                  <a:schemeClr val="dk1"/>
                </a:solidFill>
                <a:latin typeface="Lato"/>
                <a:ea typeface="Lato"/>
                <a:cs typeface="Lato"/>
                <a:sym typeface="Lato"/>
              </a:rPr>
              <a:t>: Marketing e Publicidade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Tipo de Emprego</a:t>
            </a:r>
            <a:r>
              <a:rPr b="0" i="0" lang="pt-BR" sz="2200" u="none" cap="none" strike="noStrike">
                <a:solidFill>
                  <a:schemeClr val="dk1"/>
                </a:solidFill>
                <a:latin typeface="Lato"/>
                <a:ea typeface="Lato"/>
                <a:cs typeface="Lato"/>
                <a:sym typeface="Lato"/>
              </a:rPr>
              <a:t>: Tempo Integral</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Data de Publicação</a:t>
            </a:r>
            <a:r>
              <a:rPr b="0" i="0" lang="pt-BR" sz="2200" u="none" cap="none" strike="noStrike">
                <a:solidFill>
                  <a:schemeClr val="dk1"/>
                </a:solidFill>
                <a:latin typeface="Lato"/>
                <a:ea typeface="Lato"/>
                <a:cs typeface="Lato"/>
                <a:sym typeface="Lato"/>
              </a:rPr>
              <a:t>: Últimos 7 dias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Nível de Experiência</a:t>
            </a:r>
            <a:r>
              <a:rPr b="0" i="0" lang="pt-BR" sz="2200" u="none" cap="none" strike="noStrike">
                <a:solidFill>
                  <a:schemeClr val="dk1"/>
                </a:solidFill>
                <a:latin typeface="Lato"/>
                <a:ea typeface="Lato"/>
                <a:cs typeface="Lato"/>
                <a:sym typeface="Lato"/>
              </a:rPr>
              <a:t>: Pleno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Alertas de Vagas</a:t>
            </a:r>
            <a:r>
              <a:rPr b="0" i="0" lang="pt-BR" sz="2200" u="none" cap="none" strike="noStrike">
                <a:solidFill>
                  <a:schemeClr val="dk1"/>
                </a:solidFill>
                <a:latin typeface="Lato"/>
                <a:ea typeface="Lato"/>
                <a:cs typeface="Lato"/>
                <a:sym typeface="Lato"/>
              </a:rPr>
              <a:t>: Ativar alertas diários para “Analista de Marketing Digital em São Paulo”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2200"/>
              <a:buFont typeface="Arial"/>
              <a:buAutoNum type="arabicPeriod"/>
            </a:pPr>
            <a:r>
              <a:rPr b="1" i="0" lang="pt-BR" sz="2200" u="none" cap="none" strike="noStrike">
                <a:solidFill>
                  <a:schemeClr val="dk1"/>
                </a:solidFill>
                <a:latin typeface="Lato"/>
                <a:ea typeface="Lato"/>
                <a:cs typeface="Lato"/>
                <a:sym typeface="Lato"/>
              </a:rPr>
              <a:t>Seguir Empresas</a:t>
            </a:r>
            <a:r>
              <a:rPr b="0" i="0" lang="pt-BR" sz="2200" u="none" cap="none" strike="noStrike">
                <a:solidFill>
                  <a:schemeClr val="dk1"/>
                </a:solidFill>
                <a:latin typeface="Lato"/>
                <a:ea typeface="Lato"/>
                <a:cs typeface="Lato"/>
                <a:sym typeface="Lato"/>
              </a:rPr>
              <a:t>: Seguir empresas de marketing e publicidade em São Paulo.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pic>
        <p:nvPicPr>
          <p:cNvPr id="2319" name="Google Shape;2319;p25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320" name="Google Shape;2320;p256"/>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
        <p:nvSpPr>
          <p:cNvPr id="2321" name="Google Shape;2321;p256"/>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22" name="Google Shape;2322;p256"/>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23" name="Google Shape;2323;p256"/>
          <p:cNvSpPr/>
          <p:nvPr/>
        </p:nvSpPr>
        <p:spPr>
          <a:xfrm>
            <a:off x="556704" y="2946475"/>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3 – Fazer um </a:t>
            </a:r>
            <a:r>
              <a:rPr b="1" i="1" lang="pt-BR" sz="3500" u="none" cap="none" strike="noStrike">
                <a:solidFill>
                  <a:schemeClr val="dk1"/>
                </a:solidFill>
                <a:latin typeface="Lato"/>
                <a:ea typeface="Lato"/>
                <a:cs typeface="Lato"/>
                <a:sym typeface="Lato"/>
              </a:rPr>
              <a:t>Networking</a:t>
            </a:r>
            <a:r>
              <a:rPr b="1" i="0" lang="pt-BR" sz="3500" u="none" cap="none" strike="noStrike">
                <a:solidFill>
                  <a:schemeClr val="dk1"/>
                </a:solidFill>
                <a:latin typeface="Lato"/>
                <a:ea typeface="Lato"/>
                <a:cs typeface="Lato"/>
                <a:sym typeface="Lato"/>
              </a:rPr>
              <a:t> Eficaz</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6"/>
          <p:cNvSpPr txBox="1"/>
          <p:nvPr>
            <p:ph idx="1" type="body"/>
          </p:nvPr>
        </p:nvSpPr>
        <p:spPr>
          <a:xfrm>
            <a:off x="734872" y="2384426"/>
            <a:ext cx="6756400" cy="230059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Joana, uma especialista em marketing digital com dez anos de experiência, sentia que era o momento certo para avançar em sua carreira. </a:t>
            </a:r>
            <a:endParaRPr/>
          </a:p>
          <a:p>
            <a:pPr indent="0" lvl="0" marL="0" rtl="0" algn="l">
              <a:lnSpc>
                <a:spcPct val="100000"/>
              </a:lnSpc>
              <a:spcBef>
                <a:spcPts val="2400"/>
              </a:spcBef>
              <a:spcAft>
                <a:spcPts val="1200"/>
              </a:spcAft>
              <a:buSzPts val="1800"/>
              <a:buNone/>
            </a:pPr>
            <a:r>
              <a:rPr lang="pt-BR"/>
              <a:t>Ela estava buscando novas oportunidades e queria se destacar no competitivo mercado de trabalho. </a:t>
            </a:r>
            <a:br>
              <a:rPr lang="pt-BR"/>
            </a:br>
            <a:endParaRPr/>
          </a:p>
        </p:txBody>
      </p:sp>
      <p:sp>
        <p:nvSpPr>
          <p:cNvPr id="321" name="Google Shape;321;p26"/>
          <p:cNvSpPr txBox="1"/>
          <p:nvPr>
            <p:ph type="title"/>
          </p:nvPr>
        </p:nvSpPr>
        <p:spPr>
          <a:xfrm>
            <a:off x="734872" y="180368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Contexto</a:t>
            </a:r>
            <a:endParaRPr/>
          </a:p>
        </p:txBody>
      </p:sp>
      <p:pic>
        <p:nvPicPr>
          <p:cNvPr id="322" name="Google Shape;322;p26"/>
          <p:cNvPicPr preferRelativeResize="0"/>
          <p:nvPr/>
        </p:nvPicPr>
        <p:blipFill rotWithShape="1">
          <a:blip r:embed="rId3">
            <a:alphaModFix/>
          </a:blip>
          <a:srcRect b="0" l="0" r="0" t="0"/>
          <a:stretch/>
        </p:blipFill>
        <p:spPr>
          <a:xfrm>
            <a:off x="8917553" y="2023595"/>
            <a:ext cx="2661421" cy="2661421"/>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sp>
        <p:nvSpPr>
          <p:cNvPr id="2328" name="Google Shape;2328;p257"/>
          <p:cNvSpPr txBox="1"/>
          <p:nvPr>
            <p:ph idx="1" type="body"/>
          </p:nvPr>
        </p:nvSpPr>
        <p:spPr>
          <a:xfrm>
            <a:off x="892155" y="2510862"/>
            <a:ext cx="5858841" cy="248915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000"/>
              </a:spcBef>
              <a:spcAft>
                <a:spcPts val="0"/>
              </a:spcAft>
              <a:buSzPts val="1800"/>
              <a:buNone/>
            </a:pPr>
            <a:r>
              <a:rPr b="1" lang="pt-BR" sz="2500">
                <a:solidFill>
                  <a:schemeClr val="accent1"/>
                </a:solidFill>
              </a:rPr>
              <a:t>O Passo 3 será dividido </a:t>
            </a:r>
            <a:endParaRPr/>
          </a:p>
          <a:p>
            <a:pPr indent="0" lvl="0" marL="0" rtl="0" algn="l">
              <a:lnSpc>
                <a:spcPct val="100000"/>
              </a:lnSpc>
              <a:spcBef>
                <a:spcPts val="0"/>
              </a:spcBef>
              <a:spcAft>
                <a:spcPts val="0"/>
              </a:spcAft>
              <a:buSzPts val="1800"/>
              <a:buNone/>
            </a:pPr>
            <a:r>
              <a:rPr b="1" lang="pt-BR" sz="2500">
                <a:solidFill>
                  <a:schemeClr val="accent1"/>
                </a:solidFill>
              </a:rPr>
              <a:t>nos sub passos abaixo:</a:t>
            </a:r>
            <a:endParaRPr/>
          </a:p>
          <a:p>
            <a:pPr indent="-374650" lvl="0" marL="457200" rtl="0" algn="l">
              <a:lnSpc>
                <a:spcPct val="100000"/>
              </a:lnSpc>
              <a:spcBef>
                <a:spcPts val="1000"/>
              </a:spcBef>
              <a:spcAft>
                <a:spcPts val="0"/>
              </a:spcAft>
              <a:buClr>
                <a:schemeClr val="dk1"/>
              </a:buClr>
              <a:buSzPts val="2300"/>
              <a:buChar char="▪"/>
            </a:pPr>
            <a:r>
              <a:rPr b="1" lang="pt-BR"/>
              <a:t>Passo 3.1 – </a:t>
            </a:r>
            <a:r>
              <a:rPr lang="pt-BR"/>
              <a:t>Ampliar Rede de Contatos;</a:t>
            </a:r>
            <a:endParaRPr/>
          </a:p>
          <a:p>
            <a:pPr indent="-374650" lvl="0" marL="457200" rtl="0" algn="l">
              <a:lnSpc>
                <a:spcPct val="100000"/>
              </a:lnSpc>
              <a:spcBef>
                <a:spcPts val="1000"/>
              </a:spcBef>
              <a:spcAft>
                <a:spcPts val="0"/>
              </a:spcAft>
              <a:buClr>
                <a:schemeClr val="dk1"/>
              </a:buClr>
              <a:buSzPts val="2300"/>
              <a:buChar char="▪"/>
            </a:pPr>
            <a:r>
              <a:rPr b="1" lang="pt-BR"/>
              <a:t>Passo 3.2 – </a:t>
            </a:r>
            <a:r>
              <a:rPr lang="pt-BR"/>
              <a:t>Criar Texto de Apresentação;</a:t>
            </a:r>
            <a:endParaRPr/>
          </a:p>
          <a:p>
            <a:pPr indent="-374650" lvl="0" marL="457200" rtl="0" algn="l">
              <a:lnSpc>
                <a:spcPct val="100000"/>
              </a:lnSpc>
              <a:spcBef>
                <a:spcPts val="1000"/>
              </a:spcBef>
              <a:spcAft>
                <a:spcPts val="0"/>
              </a:spcAft>
              <a:buClr>
                <a:schemeClr val="dk1"/>
              </a:buClr>
              <a:buSzPts val="2300"/>
              <a:buChar char="▪"/>
            </a:pPr>
            <a:r>
              <a:rPr b="1" lang="pt-BR"/>
              <a:t>Passo 3.3 -  </a:t>
            </a:r>
            <a:r>
              <a:rPr lang="pt-BR"/>
              <a:t>Interagir com os Contatos.</a:t>
            </a:r>
            <a:br>
              <a:rPr lang="pt-BR"/>
            </a:br>
            <a:endParaRPr/>
          </a:p>
        </p:txBody>
      </p:sp>
      <p:sp>
        <p:nvSpPr>
          <p:cNvPr id="2329" name="Google Shape;2329;p257"/>
          <p:cNvSpPr txBox="1"/>
          <p:nvPr>
            <p:ph type="title"/>
          </p:nvPr>
        </p:nvSpPr>
        <p:spPr>
          <a:xfrm>
            <a:off x="785151" y="1523562"/>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 – Fazer um </a:t>
            </a:r>
            <a:br>
              <a:rPr lang="pt-BR"/>
            </a:br>
            <a:r>
              <a:rPr i="1" lang="pt-BR"/>
              <a:t>Networking</a:t>
            </a:r>
            <a:r>
              <a:rPr lang="pt-BR"/>
              <a:t> Eficaz </a:t>
            </a:r>
            <a:endParaRPr/>
          </a:p>
        </p:txBody>
      </p:sp>
      <p:pic>
        <p:nvPicPr>
          <p:cNvPr id="2330" name="Google Shape;2330;p257"/>
          <p:cNvPicPr preferRelativeResize="0"/>
          <p:nvPr/>
        </p:nvPicPr>
        <p:blipFill rotWithShape="1">
          <a:blip r:embed="rId3">
            <a:alphaModFix/>
          </a:blip>
          <a:srcRect b="0" l="0" r="0" t="0"/>
          <a:stretch/>
        </p:blipFill>
        <p:spPr>
          <a:xfrm>
            <a:off x="8639139" y="2092575"/>
            <a:ext cx="2966935" cy="2966935"/>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pic>
        <p:nvPicPr>
          <p:cNvPr id="2335" name="Google Shape;2335;p258"/>
          <p:cNvPicPr preferRelativeResize="0"/>
          <p:nvPr/>
        </p:nvPicPr>
        <p:blipFill rotWithShape="1">
          <a:blip r:embed="rId3">
            <a:alphaModFix/>
          </a:blip>
          <a:srcRect b="9895" l="0" r="0" t="7812"/>
          <a:stretch/>
        </p:blipFill>
        <p:spPr>
          <a:xfrm>
            <a:off x="1" y="0"/>
            <a:ext cx="12191998" cy="6858000"/>
          </a:xfrm>
          <a:prstGeom prst="rect">
            <a:avLst/>
          </a:prstGeom>
          <a:noFill/>
          <a:ln>
            <a:noFill/>
          </a:ln>
        </p:spPr>
      </p:pic>
      <p:pic>
        <p:nvPicPr>
          <p:cNvPr id="2336" name="Google Shape;2336;p258"/>
          <p:cNvPicPr preferRelativeResize="0"/>
          <p:nvPr/>
        </p:nvPicPr>
        <p:blipFill rotWithShape="1">
          <a:blip r:embed="rId4">
            <a:alphaModFix/>
          </a:blip>
          <a:srcRect b="0" l="0" r="0" t="0"/>
          <a:stretch/>
        </p:blipFill>
        <p:spPr>
          <a:xfrm>
            <a:off x="11410390" y="178153"/>
            <a:ext cx="579207" cy="706713"/>
          </a:xfrm>
          <a:prstGeom prst="rect">
            <a:avLst/>
          </a:prstGeom>
          <a:noFill/>
          <a:ln>
            <a:noFill/>
          </a:ln>
        </p:spPr>
      </p:pic>
      <p:sp>
        <p:nvSpPr>
          <p:cNvPr id="2337" name="Google Shape;2337;p258"/>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38" name="Google Shape;2338;p25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9" name="Google Shape;2339;p258"/>
          <p:cNvSpPr/>
          <p:nvPr/>
        </p:nvSpPr>
        <p:spPr>
          <a:xfrm>
            <a:off x="556704" y="2679762"/>
            <a:ext cx="4039692" cy="149847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3.1 – Ampliar Rede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de Contatos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59"/>
          <p:cNvSpPr txBox="1"/>
          <p:nvPr>
            <p:ph idx="1" type="body"/>
          </p:nvPr>
        </p:nvSpPr>
        <p:spPr>
          <a:xfrm>
            <a:off x="658691" y="1674283"/>
            <a:ext cx="6756300"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1) Conecte-se com Pessoas que Você Conhece</a:t>
            </a:r>
            <a:endParaRPr/>
          </a:p>
          <a:p>
            <a:pPr indent="-342900" lvl="0" marL="722313" rtl="0" algn="l">
              <a:lnSpc>
                <a:spcPct val="100000"/>
              </a:lnSpc>
              <a:spcBef>
                <a:spcPts val="2400"/>
              </a:spcBef>
              <a:spcAft>
                <a:spcPts val="0"/>
              </a:spcAft>
              <a:buSzPts val="1800"/>
              <a:buFont typeface="Noto Sans Symbols"/>
              <a:buChar char="▪"/>
            </a:pPr>
            <a:r>
              <a:rPr b="1" lang="pt-BR"/>
              <a:t>Colegas e Ex-Colegas: </a:t>
            </a:r>
            <a:r>
              <a:rPr lang="pt-BR"/>
              <a:t>Envie convites para colegas atuais e ex-colegas de trabalho. Eles já conhecem suas habilidades e experiência, o que facilita a conexão.</a:t>
            </a:r>
            <a:endParaRPr/>
          </a:p>
          <a:p>
            <a:pPr indent="-342900" lvl="0" marL="722313" rtl="0" algn="l">
              <a:lnSpc>
                <a:spcPct val="100000"/>
              </a:lnSpc>
              <a:spcBef>
                <a:spcPts val="1000"/>
              </a:spcBef>
              <a:spcAft>
                <a:spcPts val="0"/>
              </a:spcAft>
              <a:buSzPts val="1800"/>
              <a:buFont typeface="Noto Sans Symbols"/>
              <a:buChar char="▪"/>
            </a:pPr>
            <a:r>
              <a:rPr b="1" lang="pt-BR"/>
              <a:t>Professores e Mentores</a:t>
            </a:r>
            <a:r>
              <a:rPr lang="pt-BR"/>
              <a:t>: Conecte-se com professores, mentores e pessoas com quem você teve interações profissionais significativas.</a:t>
            </a:r>
            <a:endParaRPr/>
          </a:p>
          <a:p>
            <a:pPr indent="-342900" lvl="0" marL="722313" rtl="0" algn="l">
              <a:lnSpc>
                <a:spcPct val="100000"/>
              </a:lnSpc>
              <a:spcBef>
                <a:spcPts val="1200"/>
              </a:spcBef>
              <a:spcAft>
                <a:spcPts val="0"/>
              </a:spcAft>
              <a:buSzPts val="1800"/>
              <a:buFont typeface="Noto Sans Symbols"/>
              <a:buChar char="▪"/>
            </a:pPr>
            <a:r>
              <a:rPr b="1" lang="pt-BR"/>
              <a:t>Participantes de Eventos</a:t>
            </a:r>
            <a:r>
              <a:rPr lang="pt-BR"/>
              <a:t>: Conecte-se com pessoas que você conheceu em conferências, </a:t>
            </a:r>
            <a:r>
              <a:rPr i="1" lang="pt-BR"/>
              <a:t>workshops</a:t>
            </a:r>
            <a:r>
              <a:rPr lang="pt-BR"/>
              <a:t> ou eventos de </a:t>
            </a:r>
            <a:r>
              <a:rPr i="1" lang="pt-BR"/>
              <a:t>networking</a:t>
            </a:r>
            <a:r>
              <a:rPr lang="pt-BR"/>
              <a:t>.</a:t>
            </a:r>
            <a:br>
              <a:rPr lang="pt-BR"/>
            </a:br>
            <a:endParaRPr/>
          </a:p>
        </p:txBody>
      </p:sp>
      <p:sp>
        <p:nvSpPr>
          <p:cNvPr id="2345" name="Google Shape;2345;p259"/>
          <p:cNvSpPr txBox="1"/>
          <p:nvPr>
            <p:ph type="title"/>
          </p:nvPr>
        </p:nvSpPr>
        <p:spPr>
          <a:xfrm>
            <a:off x="658691" y="686983"/>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46" name="Google Shape;2346;p259"/>
          <p:cNvPicPr preferRelativeResize="0"/>
          <p:nvPr/>
        </p:nvPicPr>
        <p:blipFill rotWithShape="1">
          <a:blip r:embed="rId3">
            <a:alphaModFix/>
          </a:blip>
          <a:srcRect b="0" l="0" r="0" t="0"/>
          <a:stretch/>
        </p:blipFill>
        <p:spPr>
          <a:xfrm>
            <a:off x="8842442" y="2130359"/>
            <a:ext cx="2731850" cy="2731850"/>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260"/>
          <p:cNvSpPr txBox="1"/>
          <p:nvPr>
            <p:ph idx="1" type="body"/>
          </p:nvPr>
        </p:nvSpPr>
        <p:spPr>
          <a:xfrm>
            <a:off x="765695" y="1951725"/>
            <a:ext cx="6286858"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2) Personalize seus Convites</a:t>
            </a:r>
            <a:endParaRPr/>
          </a:p>
          <a:p>
            <a:pPr indent="-368300" lvl="0" marL="722313" rtl="0" algn="l">
              <a:lnSpc>
                <a:spcPct val="100000"/>
              </a:lnSpc>
              <a:spcBef>
                <a:spcPts val="2400"/>
              </a:spcBef>
              <a:spcAft>
                <a:spcPts val="0"/>
              </a:spcAft>
              <a:buSzPts val="1800"/>
              <a:buFont typeface="Noto Sans Symbols"/>
              <a:buChar char="▪"/>
            </a:pPr>
            <a:r>
              <a:rPr b="1" lang="pt-BR"/>
              <a:t>Mensagem Personalizada</a:t>
            </a:r>
            <a:r>
              <a:rPr lang="pt-BR"/>
              <a:t>: Ao enviar um convite para se conectar, sempre inclua uma mensagem personalizada. Mencione como você conhece a pessoa ou por que está interessado em se conectar.</a:t>
            </a:r>
            <a:endParaRPr/>
          </a:p>
          <a:p>
            <a:pPr indent="-368300" lvl="0" marL="722313" rtl="0" algn="l">
              <a:lnSpc>
                <a:spcPct val="100000"/>
              </a:lnSpc>
              <a:spcBef>
                <a:spcPts val="1200"/>
              </a:spcBef>
              <a:spcAft>
                <a:spcPts val="0"/>
              </a:spcAft>
              <a:buSzPts val="1800"/>
              <a:buFont typeface="Noto Sans Symbols"/>
              <a:buChar char="▪"/>
            </a:pPr>
            <a:r>
              <a:rPr b="1" lang="pt-BR"/>
              <a:t>Seja Claro e Breve</a:t>
            </a:r>
            <a:r>
              <a:rPr lang="pt-BR"/>
              <a:t>: Explique de forma clara e sucinta por que você deseja se conectar e o que você pode oferecer ou compartilhar.</a:t>
            </a:r>
            <a:br>
              <a:rPr lang="pt-BR"/>
            </a:br>
            <a:endParaRPr/>
          </a:p>
        </p:txBody>
      </p:sp>
      <p:sp>
        <p:nvSpPr>
          <p:cNvPr id="2352" name="Google Shape;2352;p260"/>
          <p:cNvSpPr txBox="1"/>
          <p:nvPr>
            <p:ph type="title"/>
          </p:nvPr>
        </p:nvSpPr>
        <p:spPr>
          <a:xfrm>
            <a:off x="765695" y="1037179"/>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53" name="Google Shape;2353;p260"/>
          <p:cNvPicPr preferRelativeResize="0"/>
          <p:nvPr/>
        </p:nvPicPr>
        <p:blipFill rotWithShape="1">
          <a:blip r:embed="rId3">
            <a:alphaModFix/>
          </a:blip>
          <a:srcRect b="0" l="0" r="0" t="0"/>
          <a:stretch/>
        </p:blipFill>
        <p:spPr>
          <a:xfrm>
            <a:off x="8871627" y="2217906"/>
            <a:ext cx="2802692" cy="2802692"/>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sp>
        <p:nvSpPr>
          <p:cNvPr id="2358" name="Google Shape;2358;p261"/>
          <p:cNvSpPr txBox="1"/>
          <p:nvPr>
            <p:ph idx="1" type="body"/>
          </p:nvPr>
        </p:nvSpPr>
        <p:spPr>
          <a:xfrm>
            <a:off x="571142" y="1849381"/>
            <a:ext cx="7055343"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3) Participe Ativamente de Grupos</a:t>
            </a:r>
            <a:endParaRPr/>
          </a:p>
          <a:p>
            <a:pPr indent="-342900" lvl="0" marL="342900" rtl="0" algn="l">
              <a:lnSpc>
                <a:spcPct val="100000"/>
              </a:lnSpc>
              <a:spcBef>
                <a:spcPts val="2400"/>
              </a:spcBef>
              <a:spcAft>
                <a:spcPts val="0"/>
              </a:spcAft>
              <a:buSzPts val="1800"/>
              <a:buFont typeface="Noto Sans Symbols"/>
              <a:buChar char="▪"/>
            </a:pPr>
            <a:r>
              <a:rPr b="1" lang="pt-BR"/>
              <a:t>Junte-se a Grupos Relevantes: </a:t>
            </a:r>
            <a:r>
              <a:rPr lang="pt-BR"/>
              <a:t>Envolva-se em grupos e comunidades que são relevantes para sua área de atuação ou interesses profissionais. Isso proporciona oportunidades para interagir com profissionais que compartilham interesses semelhantes.</a:t>
            </a:r>
            <a:endParaRPr/>
          </a:p>
          <a:p>
            <a:pPr indent="-342900" lvl="0" marL="342900" rtl="0" algn="l">
              <a:lnSpc>
                <a:spcPct val="100000"/>
              </a:lnSpc>
              <a:spcBef>
                <a:spcPts val="1200"/>
              </a:spcBef>
              <a:spcAft>
                <a:spcPts val="0"/>
              </a:spcAft>
              <a:buSzPts val="1800"/>
              <a:buFont typeface="Noto Sans Symbols"/>
              <a:buChar char="▪"/>
            </a:pPr>
            <a:r>
              <a:rPr b="1" lang="pt-BR"/>
              <a:t>Contribua com Conteúdo</a:t>
            </a:r>
            <a:r>
              <a:rPr lang="pt-BR"/>
              <a:t>: Participe das discussões, compartilhe seu conhecimento e responda a perguntas. Isso ajuda a aumentar sua visibilidade e a estabelecer conexões com outros membros do grupo.</a:t>
            </a:r>
            <a:br>
              <a:rPr lang="pt-BR"/>
            </a:br>
            <a:endParaRPr/>
          </a:p>
        </p:txBody>
      </p:sp>
      <p:sp>
        <p:nvSpPr>
          <p:cNvPr id="2359" name="Google Shape;2359;p261"/>
          <p:cNvSpPr txBox="1"/>
          <p:nvPr>
            <p:ph type="title"/>
          </p:nvPr>
        </p:nvSpPr>
        <p:spPr>
          <a:xfrm>
            <a:off x="571142" y="862081"/>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60" name="Google Shape;2360;p261"/>
          <p:cNvPicPr preferRelativeResize="0"/>
          <p:nvPr/>
        </p:nvPicPr>
        <p:blipFill rotWithShape="1">
          <a:blip r:embed="rId3">
            <a:alphaModFix/>
          </a:blip>
          <a:srcRect b="0" l="0" r="0" t="0"/>
          <a:stretch/>
        </p:blipFill>
        <p:spPr>
          <a:xfrm>
            <a:off x="8713941" y="2169440"/>
            <a:ext cx="2949524" cy="2949524"/>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sp>
        <p:nvSpPr>
          <p:cNvPr id="2365" name="Google Shape;2365;p262"/>
          <p:cNvSpPr txBox="1"/>
          <p:nvPr>
            <p:ph idx="1" type="body"/>
          </p:nvPr>
        </p:nvSpPr>
        <p:spPr>
          <a:xfrm>
            <a:off x="707329" y="1878564"/>
            <a:ext cx="6756300" cy="41767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4) Compartilhe Conteúdo Relevante</a:t>
            </a:r>
            <a:endParaRPr/>
          </a:p>
          <a:p>
            <a:pPr indent="-342900" lvl="0" marL="722313" rtl="0" algn="l">
              <a:lnSpc>
                <a:spcPct val="100000"/>
              </a:lnSpc>
              <a:spcBef>
                <a:spcPts val="2400"/>
              </a:spcBef>
              <a:spcAft>
                <a:spcPts val="0"/>
              </a:spcAft>
              <a:buSzPts val="1800"/>
              <a:buFont typeface="Noto Sans Symbols"/>
              <a:buChar char="▪"/>
            </a:pPr>
            <a:r>
              <a:rPr b="1" lang="pt-BR"/>
              <a:t>Publicações Regulares</a:t>
            </a:r>
            <a:r>
              <a:rPr lang="pt-BR"/>
              <a:t>: Compartilhe artigos, insights e atualizações sobre sua área de especialização. Isso ajuda a atrair a atenção de outros profissionais interessados em tópicos semelhantes.</a:t>
            </a:r>
            <a:endParaRPr/>
          </a:p>
          <a:p>
            <a:pPr indent="-342900" lvl="0" marL="722313" rtl="0" algn="l">
              <a:lnSpc>
                <a:spcPct val="100000"/>
              </a:lnSpc>
              <a:spcBef>
                <a:spcPts val="1200"/>
              </a:spcBef>
              <a:spcAft>
                <a:spcPts val="0"/>
              </a:spcAft>
              <a:buSzPts val="1800"/>
              <a:buFont typeface="Noto Sans Symbols"/>
              <a:buChar char="▪"/>
            </a:pPr>
            <a:r>
              <a:rPr b="1" lang="pt-BR"/>
              <a:t>Interaja com Postagens</a:t>
            </a:r>
            <a:r>
              <a:rPr lang="pt-BR"/>
              <a:t>: Curta, comente e compartilhe postagens de outros profissionais e empresas. Isso pode levar a novas conexões e aumentar sua visibilidade na plataforma.</a:t>
            </a:r>
            <a:endParaRPr/>
          </a:p>
        </p:txBody>
      </p:sp>
      <p:sp>
        <p:nvSpPr>
          <p:cNvPr id="2366" name="Google Shape;2366;p262"/>
          <p:cNvSpPr txBox="1"/>
          <p:nvPr>
            <p:ph type="title"/>
          </p:nvPr>
        </p:nvSpPr>
        <p:spPr>
          <a:xfrm>
            <a:off x="707329" y="89126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67" name="Google Shape;2367;p262"/>
          <p:cNvPicPr preferRelativeResize="0"/>
          <p:nvPr/>
        </p:nvPicPr>
        <p:blipFill rotWithShape="1">
          <a:blip r:embed="rId3">
            <a:alphaModFix/>
          </a:blip>
          <a:srcRect b="0" l="0" r="0" t="0"/>
          <a:stretch/>
        </p:blipFill>
        <p:spPr>
          <a:xfrm>
            <a:off x="8809715" y="2137538"/>
            <a:ext cx="2727289" cy="2727289"/>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sp>
        <p:nvSpPr>
          <p:cNvPr id="2372" name="Google Shape;2372;p263"/>
          <p:cNvSpPr txBox="1"/>
          <p:nvPr>
            <p:ph idx="1" type="body"/>
          </p:nvPr>
        </p:nvSpPr>
        <p:spPr>
          <a:xfrm>
            <a:off x="687874" y="2039274"/>
            <a:ext cx="6756300" cy="3612496"/>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5) Use Recursos e Recomendações</a:t>
            </a:r>
            <a:endParaRPr/>
          </a:p>
          <a:p>
            <a:pPr indent="-368300" lvl="0" marL="722313" rtl="0" algn="l">
              <a:lnSpc>
                <a:spcPct val="100000"/>
              </a:lnSpc>
              <a:spcBef>
                <a:spcPts val="2400"/>
              </a:spcBef>
              <a:spcAft>
                <a:spcPts val="0"/>
              </a:spcAft>
              <a:buSzPts val="1800"/>
              <a:buFont typeface="Noto Sans Symbols"/>
              <a:buChar char="▪"/>
            </a:pPr>
            <a:r>
              <a:rPr b="1" lang="pt-BR"/>
              <a:t>Buscar Conexões: </a:t>
            </a:r>
            <a:r>
              <a:rPr lang="pt-BR"/>
              <a:t>Utilize a funcionalidade de busca do LinkedIn para encontrar e se conectar com profissionais em sua área de interesse ou empresas-alvo.</a:t>
            </a:r>
            <a:endParaRPr/>
          </a:p>
          <a:p>
            <a:pPr indent="-368300" lvl="0" marL="722313" rtl="0" algn="l">
              <a:lnSpc>
                <a:spcPct val="100000"/>
              </a:lnSpc>
              <a:spcBef>
                <a:spcPts val="1200"/>
              </a:spcBef>
              <a:spcAft>
                <a:spcPts val="0"/>
              </a:spcAft>
              <a:buSzPts val="1800"/>
              <a:buFont typeface="Noto Sans Symbols"/>
              <a:buChar char="▪"/>
            </a:pPr>
            <a:r>
              <a:rPr b="1" lang="pt-BR"/>
              <a:t>Recomendações de Conexão</a:t>
            </a:r>
            <a:r>
              <a:rPr lang="pt-BR"/>
              <a:t>: Aproveite as sugestões de conexões fornecidas pelo LinkedIn com base em seu perfil e interações.</a:t>
            </a:r>
            <a:endParaRPr/>
          </a:p>
        </p:txBody>
      </p:sp>
      <p:sp>
        <p:nvSpPr>
          <p:cNvPr id="2373" name="Google Shape;2373;p263"/>
          <p:cNvSpPr txBox="1"/>
          <p:nvPr>
            <p:ph type="title"/>
          </p:nvPr>
        </p:nvSpPr>
        <p:spPr>
          <a:xfrm>
            <a:off x="687874" y="105197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74" name="Google Shape;2374;p263"/>
          <p:cNvPicPr preferRelativeResize="0"/>
          <p:nvPr/>
        </p:nvPicPr>
        <p:blipFill rotWithShape="1">
          <a:blip r:embed="rId3">
            <a:alphaModFix/>
          </a:blip>
          <a:srcRect b="0" l="0" r="0" t="0"/>
          <a:stretch/>
        </p:blipFill>
        <p:spPr>
          <a:xfrm>
            <a:off x="8641484" y="1945532"/>
            <a:ext cx="3074785" cy="3074785"/>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264"/>
          <p:cNvSpPr txBox="1"/>
          <p:nvPr>
            <p:ph idx="1" type="body"/>
          </p:nvPr>
        </p:nvSpPr>
        <p:spPr>
          <a:xfrm>
            <a:off x="765695" y="2447837"/>
            <a:ext cx="6471684" cy="3310939"/>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0"/>
              </a:spcBef>
              <a:spcAft>
                <a:spcPts val="0"/>
              </a:spcAft>
              <a:buSzPts val="1800"/>
              <a:buNone/>
            </a:pPr>
            <a:r>
              <a:rPr b="1" lang="pt-BR" sz="2500">
                <a:solidFill>
                  <a:schemeClr val="accent1"/>
                </a:solidFill>
              </a:rPr>
              <a:t>6) Use  a Funcionalidade </a:t>
            </a:r>
            <a:endParaRPr/>
          </a:p>
          <a:p>
            <a:pPr indent="0" lvl="0" marL="0" rtl="0" algn="just">
              <a:lnSpc>
                <a:spcPct val="100000"/>
              </a:lnSpc>
              <a:spcBef>
                <a:spcPts val="0"/>
              </a:spcBef>
              <a:spcAft>
                <a:spcPts val="0"/>
              </a:spcAft>
              <a:buSzPts val="1800"/>
              <a:buNone/>
            </a:pPr>
            <a:r>
              <a:rPr b="1" lang="pt-BR" sz="2500">
                <a:solidFill>
                  <a:schemeClr val="accent1"/>
                </a:solidFill>
              </a:rPr>
              <a:t>de “Quem Viu seu Perfil”</a:t>
            </a:r>
            <a:endParaRPr/>
          </a:p>
          <a:p>
            <a:pPr indent="-368300" lvl="0" marL="722313" rtl="0" algn="l">
              <a:lnSpc>
                <a:spcPct val="100000"/>
              </a:lnSpc>
              <a:spcBef>
                <a:spcPts val="2400"/>
              </a:spcBef>
              <a:spcAft>
                <a:spcPts val="1200"/>
              </a:spcAft>
              <a:buSzPts val="1800"/>
              <a:buFont typeface="Noto Sans Symbols"/>
              <a:buChar char="▪"/>
            </a:pPr>
            <a:r>
              <a:rPr b="1" lang="pt-BR"/>
              <a:t>Conecte-se com Visitantes do Perfil</a:t>
            </a:r>
            <a:r>
              <a:rPr lang="pt-BR"/>
              <a:t>: Verifique quem visitou seu perfil e considere enviar um convite para se conectar. Muitas vezes, esses visitantes estão interessados em seu perfil e podem estar abertos a novas conexões.</a:t>
            </a:r>
            <a:endParaRPr/>
          </a:p>
        </p:txBody>
      </p:sp>
      <p:sp>
        <p:nvSpPr>
          <p:cNvPr id="2380" name="Google Shape;2380;p264"/>
          <p:cNvSpPr txBox="1"/>
          <p:nvPr>
            <p:ph type="title"/>
          </p:nvPr>
        </p:nvSpPr>
        <p:spPr>
          <a:xfrm>
            <a:off x="765695" y="1309553"/>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81" name="Google Shape;2381;p264"/>
          <p:cNvPicPr preferRelativeResize="0"/>
          <p:nvPr/>
        </p:nvPicPr>
        <p:blipFill rotWithShape="1">
          <a:blip r:embed="rId3">
            <a:alphaModFix/>
          </a:blip>
          <a:srcRect b="0" l="0" r="0" t="0"/>
          <a:stretch/>
        </p:blipFill>
        <p:spPr>
          <a:xfrm>
            <a:off x="8798335" y="2296853"/>
            <a:ext cx="2734176" cy="2734176"/>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265"/>
          <p:cNvSpPr txBox="1"/>
          <p:nvPr>
            <p:ph idx="1" type="body"/>
          </p:nvPr>
        </p:nvSpPr>
        <p:spPr>
          <a:xfrm>
            <a:off x="717056" y="1757172"/>
            <a:ext cx="6756300" cy="4473600"/>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7) Dicas Adicionais</a:t>
            </a:r>
            <a:endParaRPr/>
          </a:p>
          <a:p>
            <a:pPr indent="-342900" lvl="0" marL="722313" rtl="0" algn="l">
              <a:lnSpc>
                <a:spcPct val="100000"/>
              </a:lnSpc>
              <a:spcBef>
                <a:spcPts val="2400"/>
              </a:spcBef>
              <a:spcAft>
                <a:spcPts val="0"/>
              </a:spcAft>
              <a:buSzPts val="1800"/>
              <a:buFont typeface="Noto Sans Symbols"/>
              <a:buChar char="▪"/>
            </a:pPr>
            <a:r>
              <a:rPr b="1" lang="pt-BR"/>
              <a:t>Seja Consistente: </a:t>
            </a:r>
            <a:r>
              <a:rPr lang="pt-BR"/>
              <a:t>O networking é um esforço contínuo, como vimos na aula de Networking e expansão de Redes de Contatos. Mantenha-se ativo na plataforma e continue a se conectar com novas pessoas regularmente.</a:t>
            </a:r>
            <a:endParaRPr/>
          </a:p>
          <a:p>
            <a:pPr indent="-342900" lvl="0" marL="722313" rtl="0" algn="l">
              <a:lnSpc>
                <a:spcPct val="100000"/>
              </a:lnSpc>
              <a:spcBef>
                <a:spcPts val="1200"/>
              </a:spcBef>
              <a:spcAft>
                <a:spcPts val="0"/>
              </a:spcAft>
              <a:buSzPts val="1800"/>
              <a:buFont typeface="Noto Sans Symbols"/>
              <a:buChar char="▪"/>
            </a:pPr>
            <a:r>
              <a:rPr b="1" lang="pt-BR"/>
              <a:t>Seja Autêntico: </a:t>
            </a:r>
            <a:r>
              <a:rPr lang="pt-BR"/>
              <a:t>Aborde as conexões de maneira genuína e evite parecer que está apenas interessado em obter algo. Construa relacionamentos autênticos e recíprocos.</a:t>
            </a:r>
            <a:endParaRPr/>
          </a:p>
        </p:txBody>
      </p:sp>
      <p:sp>
        <p:nvSpPr>
          <p:cNvPr id="2387" name="Google Shape;2387;p265"/>
          <p:cNvSpPr txBox="1"/>
          <p:nvPr>
            <p:ph type="title"/>
          </p:nvPr>
        </p:nvSpPr>
        <p:spPr>
          <a:xfrm>
            <a:off x="717056" y="769872"/>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3.1 – Ampliar </a:t>
            </a:r>
            <a:br>
              <a:rPr lang="pt-BR"/>
            </a:br>
            <a:r>
              <a:rPr lang="pt-BR"/>
              <a:t>Rede de Contatos</a:t>
            </a:r>
            <a:endParaRPr/>
          </a:p>
        </p:txBody>
      </p:sp>
      <p:pic>
        <p:nvPicPr>
          <p:cNvPr id="2388" name="Google Shape;2388;p265"/>
          <p:cNvPicPr preferRelativeResize="0"/>
          <p:nvPr/>
        </p:nvPicPr>
        <p:blipFill rotWithShape="1">
          <a:blip r:embed="rId3">
            <a:alphaModFix/>
          </a:blip>
          <a:srcRect b="0" l="0" r="0" t="0"/>
          <a:stretch/>
        </p:blipFill>
        <p:spPr>
          <a:xfrm>
            <a:off x="8836979" y="2280163"/>
            <a:ext cx="2670842" cy="2670842"/>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pic>
        <p:nvPicPr>
          <p:cNvPr id="2393" name="Google Shape;2393;p26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394" name="Google Shape;2394;p266"/>
          <p:cNvPicPr preferRelativeResize="0"/>
          <p:nvPr/>
        </p:nvPicPr>
        <p:blipFill rotWithShape="1">
          <a:blip r:embed="rId4">
            <a:alphaModFix/>
          </a:blip>
          <a:srcRect b="0" l="0" r="0" t="0"/>
          <a:stretch/>
        </p:blipFill>
        <p:spPr>
          <a:xfrm>
            <a:off x="11380895" y="174699"/>
            <a:ext cx="588556" cy="706713"/>
          </a:xfrm>
          <a:prstGeom prst="rect">
            <a:avLst/>
          </a:prstGeom>
          <a:noFill/>
          <a:ln>
            <a:noFill/>
          </a:ln>
        </p:spPr>
      </p:pic>
      <p:sp>
        <p:nvSpPr>
          <p:cNvPr id="2395" name="Google Shape;2395;p266"/>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96" name="Google Shape;2396;p266"/>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97" name="Google Shape;2397;p266"/>
          <p:cNvSpPr/>
          <p:nvPr/>
        </p:nvSpPr>
        <p:spPr>
          <a:xfrm>
            <a:off x="563787" y="2684293"/>
            <a:ext cx="3853925" cy="148916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3.1 – Ampliando Rede de Contatos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7"/>
          <p:cNvSpPr txBox="1"/>
          <p:nvPr>
            <p:ph idx="1" type="body"/>
          </p:nvPr>
        </p:nvSpPr>
        <p:spPr>
          <a:xfrm>
            <a:off x="775969" y="2622823"/>
            <a:ext cx="6756400" cy="207246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Decidida a aprimorar sua presença online, Joana inscreveu-se no curso “LinkedIn Avançado: Construção de Marca Pessoal e </a:t>
            </a:r>
            <a:r>
              <a:rPr i="1" lang="pt-BR"/>
              <a:t>Networking</a:t>
            </a:r>
            <a:r>
              <a:rPr lang="pt-BR"/>
              <a:t> Profissional” na FM2S, buscando orientação sobre como utilizar a plataforma de forma mais eficaz.</a:t>
            </a:r>
            <a:endParaRPr/>
          </a:p>
          <a:p>
            <a:pPr indent="0" lvl="0" marL="0" rtl="0" algn="l">
              <a:lnSpc>
                <a:spcPct val="100000"/>
              </a:lnSpc>
              <a:spcBef>
                <a:spcPts val="2400"/>
              </a:spcBef>
              <a:spcAft>
                <a:spcPts val="0"/>
              </a:spcAft>
              <a:buSzPts val="1800"/>
              <a:buNone/>
            </a:pPr>
            <a:r>
              <a:t/>
            </a:r>
            <a:endParaRPr/>
          </a:p>
          <a:p>
            <a:pPr indent="-228600" lvl="0" marL="457200" marR="0" rtl="0" algn="l">
              <a:lnSpc>
                <a:spcPct val="100000"/>
              </a:lnSpc>
              <a:spcBef>
                <a:spcPts val="1200"/>
              </a:spcBef>
              <a:spcAft>
                <a:spcPts val="0"/>
              </a:spcAft>
              <a:buClr>
                <a:srgbClr val="000000"/>
              </a:buClr>
              <a:buSzPts val="1800"/>
              <a:buFont typeface="Arial"/>
              <a:buNone/>
            </a:pPr>
            <a:br>
              <a:rPr lang="pt-BR"/>
            </a:br>
            <a:endParaRPr/>
          </a:p>
        </p:txBody>
      </p:sp>
      <p:sp>
        <p:nvSpPr>
          <p:cNvPr id="328" name="Google Shape;328;p27"/>
          <p:cNvSpPr txBox="1"/>
          <p:nvPr>
            <p:ph type="title"/>
          </p:nvPr>
        </p:nvSpPr>
        <p:spPr>
          <a:xfrm>
            <a:off x="775969" y="1980433"/>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 Solução</a:t>
            </a:r>
            <a:endParaRPr/>
          </a:p>
        </p:txBody>
      </p:sp>
      <p:pic>
        <p:nvPicPr>
          <p:cNvPr id="329" name="Google Shape;329;p27"/>
          <p:cNvPicPr preferRelativeResize="0"/>
          <p:nvPr/>
        </p:nvPicPr>
        <p:blipFill rotWithShape="1">
          <a:blip r:embed="rId3">
            <a:alphaModFix/>
          </a:blip>
          <a:srcRect b="0" l="0" r="0" t="0"/>
          <a:stretch/>
        </p:blipFill>
        <p:spPr>
          <a:xfrm>
            <a:off x="8428204" y="1826812"/>
            <a:ext cx="3315158" cy="3315158"/>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1" name="Shape 2401"/>
        <p:cNvGrpSpPr/>
        <p:nvPr/>
      </p:nvGrpSpPr>
      <p:grpSpPr>
        <a:xfrm>
          <a:off x="0" y="0"/>
          <a:ext cx="0" cy="0"/>
          <a:chOff x="0" y="0"/>
          <a:chExt cx="0" cy="0"/>
        </a:xfrm>
      </p:grpSpPr>
      <p:pic>
        <p:nvPicPr>
          <p:cNvPr id="2402" name="Google Shape;2402;p26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03" name="Google Shape;2403;p267"/>
          <p:cNvPicPr preferRelativeResize="0"/>
          <p:nvPr/>
        </p:nvPicPr>
        <p:blipFill rotWithShape="1">
          <a:blip r:embed="rId4">
            <a:alphaModFix/>
          </a:blip>
          <a:srcRect b="0" l="0" r="0" t="0"/>
          <a:stretch/>
        </p:blipFill>
        <p:spPr>
          <a:xfrm>
            <a:off x="11438441" y="136234"/>
            <a:ext cx="560507" cy="683897"/>
          </a:xfrm>
          <a:prstGeom prst="rect">
            <a:avLst/>
          </a:prstGeom>
          <a:noFill/>
          <a:ln>
            <a:noFill/>
          </a:ln>
        </p:spPr>
      </p:pic>
      <p:sp>
        <p:nvSpPr>
          <p:cNvPr id="2404" name="Google Shape;2404;p267"/>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05" name="Google Shape;2405;p267"/>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06" name="Google Shape;2406;p267"/>
          <p:cNvSpPr/>
          <p:nvPr/>
        </p:nvSpPr>
        <p:spPr>
          <a:xfrm>
            <a:off x="556704" y="2669701"/>
            <a:ext cx="4039692" cy="151834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3.2 –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Criar Texto de Apresentação</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sp>
        <p:nvSpPr>
          <p:cNvPr id="2411" name="Google Shape;2411;p268"/>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Criar Texto de Apresentação</a:t>
            </a:r>
            <a:endParaRPr sz="3300"/>
          </a:p>
        </p:txBody>
      </p:sp>
      <p:sp>
        <p:nvSpPr>
          <p:cNvPr id="2412" name="Google Shape;2412;p268"/>
          <p:cNvSpPr txBox="1"/>
          <p:nvPr>
            <p:ph idx="1" type="body"/>
          </p:nvPr>
        </p:nvSpPr>
        <p:spPr>
          <a:xfrm>
            <a:off x="443960" y="1561894"/>
            <a:ext cx="11310504" cy="3238550"/>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20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1) Comece com uma Introdução Impactante</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Abertura Engajadora: </a:t>
            </a:r>
            <a:r>
              <a:rPr b="0" i="0" lang="pt-BR" sz="2200" u="none" cap="none" strike="noStrike">
                <a:solidFill>
                  <a:schemeClr val="dk1"/>
                </a:solidFill>
                <a:latin typeface="Lato"/>
                <a:ea typeface="Lato"/>
                <a:cs typeface="Lato"/>
                <a:sym typeface="Lato"/>
              </a:rPr>
              <a:t>Inicie com uma frase que chame a atenção e resuma quem você é. Pode ser uma breve declaração sobre sua profissão, experiência principal ou paixão.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Seja Claro e Conciso</a:t>
            </a:r>
            <a:r>
              <a:rPr b="0" i="0" lang="pt-BR" sz="2200" u="none" cap="none" strike="noStrike">
                <a:solidFill>
                  <a:schemeClr val="dk1"/>
                </a:solidFill>
                <a:latin typeface="Lato"/>
                <a:ea typeface="Lato"/>
                <a:cs typeface="Lato"/>
                <a:sym typeface="Lato"/>
              </a:rPr>
              <a:t>: Evite jargões e mantenha a introdução clara e direta ao ponto.</a:t>
            </a: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13" name="Google Shape;2413;p26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4" name="Google Shape;2414;p268"/>
          <p:cNvSpPr/>
          <p:nvPr/>
        </p:nvSpPr>
        <p:spPr>
          <a:xfrm>
            <a:off x="525294" y="4245967"/>
            <a:ext cx="11011710" cy="22122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Olá ______. Meu nome é Luiza, ainda não nos conhecemos, mas estive em seu evento sobre ESG e fiquei muito impactada, afinal, trabalho na área há mais de 10 anos. </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200"/>
              <a:buFont typeface="Arial"/>
              <a:buNone/>
            </a:pPr>
            <a:br>
              <a:rPr b="0" i="0" lang="pt-BR" sz="2200" u="none" cap="none" strike="noStrike">
                <a:solidFill>
                  <a:schemeClr val="lt1"/>
                </a:solidFill>
                <a:latin typeface="Lato"/>
                <a:ea typeface="Lato"/>
                <a:cs typeface="Lato"/>
                <a:sym typeface="Lato"/>
              </a:rPr>
            </a:br>
            <a:endParaRPr b="0" i="0" sz="2200" u="none" cap="none" strike="noStrike">
              <a:solidFill>
                <a:schemeClr val="lt1"/>
              </a:solidFill>
              <a:latin typeface="Lato"/>
              <a:ea typeface="Lato"/>
              <a:cs typeface="Lato"/>
              <a:sym typeface="Lato"/>
            </a:endParaRPr>
          </a:p>
        </p:txBody>
      </p:sp>
      <p:sp>
        <p:nvSpPr>
          <p:cNvPr id="2415" name="Google Shape;2415;p268"/>
          <p:cNvSpPr/>
          <p:nvPr/>
        </p:nvSpPr>
        <p:spPr>
          <a:xfrm>
            <a:off x="525294" y="4245967"/>
            <a:ext cx="11011710" cy="64704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Exemplo: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9" name="Shape 2419"/>
        <p:cNvGrpSpPr/>
        <p:nvPr/>
      </p:nvGrpSpPr>
      <p:grpSpPr>
        <a:xfrm>
          <a:off x="0" y="0"/>
          <a:ext cx="0" cy="0"/>
          <a:chOff x="0" y="0"/>
          <a:chExt cx="0" cy="0"/>
        </a:xfrm>
      </p:grpSpPr>
      <p:sp>
        <p:nvSpPr>
          <p:cNvPr id="2420" name="Google Shape;2420;p269"/>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Criar Texto de Apresentação</a:t>
            </a:r>
            <a:endParaRPr sz="3300"/>
          </a:p>
        </p:txBody>
      </p:sp>
      <p:sp>
        <p:nvSpPr>
          <p:cNvPr id="2421" name="Google Shape;2421;p269"/>
          <p:cNvSpPr txBox="1"/>
          <p:nvPr>
            <p:ph idx="1" type="body"/>
          </p:nvPr>
        </p:nvSpPr>
        <p:spPr>
          <a:xfrm>
            <a:off x="443960" y="1454891"/>
            <a:ext cx="11355688" cy="3238550"/>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40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2) Enfatize Suas Habilidades e Competências</a:t>
            </a:r>
            <a:endParaRPr b="1" i="0" sz="27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Habilidades-Chave</a:t>
            </a:r>
            <a:r>
              <a:rPr b="0" i="0" lang="pt-BR" sz="2200" u="none" cap="none" strike="noStrike">
                <a:solidFill>
                  <a:schemeClr val="dk1"/>
                </a:solidFill>
                <a:latin typeface="Lato"/>
                <a:ea typeface="Lato"/>
                <a:cs typeface="Lato"/>
                <a:sym typeface="Lato"/>
              </a:rPr>
              <a:t>: Liste as habilidades e competências que são mais importantes para o contexto da apresentação.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Adequação ao Contexto</a:t>
            </a:r>
            <a:r>
              <a:rPr b="0" i="0" lang="pt-BR" sz="2200" u="none" cap="none" strike="noStrike">
                <a:solidFill>
                  <a:schemeClr val="dk1"/>
                </a:solidFill>
                <a:latin typeface="Lato"/>
                <a:ea typeface="Lato"/>
                <a:cs typeface="Lato"/>
                <a:sym typeface="Lato"/>
              </a:rPr>
              <a:t>: Alinhe suas habilidades com o que é relevante para o público ou para a oportunidade que você está abordando.</a:t>
            </a: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22" name="Google Shape;2422;p26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23" name="Google Shape;2423;p269"/>
          <p:cNvSpPr/>
          <p:nvPr/>
        </p:nvSpPr>
        <p:spPr>
          <a:xfrm>
            <a:off x="506589" y="4732352"/>
            <a:ext cx="11293059" cy="1230704"/>
          </a:xfrm>
          <a:prstGeom prst="rect">
            <a:avLst/>
          </a:prstGeom>
          <a:solidFill>
            <a:schemeClr val="lt1"/>
          </a:solidFill>
          <a:ln>
            <a:noFill/>
          </a:ln>
        </p:spPr>
        <p:txBody>
          <a:bodyPr anchorCtr="0" anchor="ctr" bIns="45700" lIns="91425" spcFirstLastPara="1" rIns="91425" wrap="square" tIns="45700">
            <a:noAutofit/>
          </a:bodyPr>
          <a:lstStyle/>
          <a:p>
            <a:pPr indent="0" lvl="0" marL="381000" marR="38100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“Além disso, acabei de concluir meu mestrado em Políticas Públicas para Emergências Climáticas...  </a:t>
            </a:r>
            <a:endParaRPr b="0" i="0" sz="2200" u="none" cap="none" strike="noStrike">
              <a:solidFill>
                <a:schemeClr val="lt1"/>
              </a:solidFill>
              <a:latin typeface="Lato"/>
              <a:ea typeface="Lato"/>
              <a:cs typeface="Lato"/>
              <a:sym typeface="Lato"/>
            </a:endParaRPr>
          </a:p>
        </p:txBody>
      </p:sp>
      <p:sp>
        <p:nvSpPr>
          <p:cNvPr id="2424" name="Google Shape;2424;p269"/>
          <p:cNvSpPr/>
          <p:nvPr/>
        </p:nvSpPr>
        <p:spPr>
          <a:xfrm>
            <a:off x="506590" y="4080597"/>
            <a:ext cx="11293059" cy="64704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Exemplo: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270"/>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Criar Texto de Apresentação</a:t>
            </a:r>
            <a:endParaRPr sz="3300"/>
          </a:p>
        </p:txBody>
      </p:sp>
      <p:sp>
        <p:nvSpPr>
          <p:cNvPr id="2430" name="Google Shape;2430;p270"/>
          <p:cNvSpPr txBox="1"/>
          <p:nvPr>
            <p:ph idx="1" type="body"/>
          </p:nvPr>
        </p:nvSpPr>
        <p:spPr>
          <a:xfrm>
            <a:off x="443960" y="1489093"/>
            <a:ext cx="11190320" cy="3238550"/>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40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3) Inclua Seu Objetivo ou Motivação</a:t>
            </a:r>
            <a:endParaRPr b="1" i="0" sz="2500" u="none" cap="none" strike="noStrike">
              <a:solidFill>
                <a:schemeClr val="accent1"/>
              </a:solidFill>
              <a:latin typeface="Lato"/>
              <a:ea typeface="Lato"/>
              <a:cs typeface="Lato"/>
              <a:sym typeface="Lato"/>
            </a:endParaRPr>
          </a:p>
          <a:p>
            <a:pPr indent="-368300" lvl="0" marL="722313" marR="0" rtl="0" algn="l">
              <a:lnSpc>
                <a:spcPct val="100000"/>
              </a:lnSpc>
              <a:spcBef>
                <a:spcPts val="16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Objetivo Profissional</a:t>
            </a:r>
            <a:r>
              <a:rPr b="0" i="0" lang="pt-BR" sz="2200" u="none" cap="none" strike="noStrike">
                <a:solidFill>
                  <a:schemeClr val="dk1"/>
                </a:solidFill>
                <a:latin typeface="Lato"/>
                <a:ea typeface="Lato"/>
                <a:cs typeface="Lato"/>
                <a:sym typeface="Lato"/>
              </a:rPr>
              <a:t>: Explique o que você está buscando ou o que deseja alcançar com a apresentação.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Motivação</a:t>
            </a:r>
            <a:r>
              <a:rPr b="0" i="0" lang="pt-BR" sz="2200" u="none" cap="none" strike="noStrike">
                <a:solidFill>
                  <a:schemeClr val="dk1"/>
                </a:solidFill>
                <a:latin typeface="Lato"/>
                <a:ea typeface="Lato"/>
                <a:cs typeface="Lato"/>
                <a:sym typeface="Lato"/>
              </a:rPr>
              <a:t>: Compartilhe sua motivação e por que você está apaixonado por sua área de atuação.</a:t>
            </a: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31" name="Google Shape;2431;p27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32" name="Google Shape;2432;p270"/>
          <p:cNvSpPr/>
          <p:nvPr/>
        </p:nvSpPr>
        <p:spPr>
          <a:xfrm>
            <a:off x="506589" y="4445541"/>
            <a:ext cx="11127691" cy="1721796"/>
          </a:xfrm>
          <a:prstGeom prst="rect">
            <a:avLst/>
          </a:prstGeom>
          <a:solidFill>
            <a:schemeClr val="lt1"/>
          </a:solidFill>
          <a:ln>
            <a:noFill/>
          </a:ln>
        </p:spPr>
        <p:txBody>
          <a:bodyPr anchorCtr="0" anchor="ctr" bIns="45700" lIns="91425" spcFirstLastPara="1" rIns="91425" wrap="square" tIns="45700">
            <a:noAutofit/>
          </a:bodyPr>
          <a:lstStyle/>
          <a:p>
            <a:pPr indent="0" lvl="0" marL="381000" marR="38100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0" lvl="0" marL="381000" marR="381000" rtl="0" algn="l">
              <a:lnSpc>
                <a:spcPct val="100000"/>
              </a:lnSpc>
              <a:spcBef>
                <a:spcPts val="24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“...e gostaria de lhe apresentar minha tese, para propor uma eventual parceria de pesquisa.</a:t>
            </a:r>
            <a:br>
              <a:rPr b="0" i="0" lang="pt-BR" sz="2200" u="none" cap="none" strike="noStrike">
                <a:solidFill>
                  <a:schemeClr val="lt1"/>
                </a:solidFill>
                <a:latin typeface="Lato"/>
                <a:ea typeface="Lato"/>
                <a:cs typeface="Lato"/>
                <a:sym typeface="Lato"/>
              </a:rPr>
            </a:br>
            <a:endParaRPr b="0" i="0" sz="2200" u="none" cap="none" strike="noStrike">
              <a:solidFill>
                <a:schemeClr val="lt1"/>
              </a:solidFill>
              <a:latin typeface="Lato"/>
              <a:ea typeface="Lato"/>
              <a:cs typeface="Lato"/>
              <a:sym typeface="Lato"/>
            </a:endParaRPr>
          </a:p>
        </p:txBody>
      </p:sp>
      <p:sp>
        <p:nvSpPr>
          <p:cNvPr id="2433" name="Google Shape;2433;p270"/>
          <p:cNvSpPr/>
          <p:nvPr/>
        </p:nvSpPr>
        <p:spPr>
          <a:xfrm>
            <a:off x="506590" y="4080597"/>
            <a:ext cx="11127691" cy="64704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Exemplo: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
        <p:nvSpPr>
          <p:cNvPr id="2438" name="Google Shape;2438;p271"/>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Criar Texto de Apresentação</a:t>
            </a:r>
            <a:endParaRPr sz="3300"/>
          </a:p>
        </p:txBody>
      </p:sp>
      <p:sp>
        <p:nvSpPr>
          <p:cNvPr id="2439" name="Google Shape;2439;p271"/>
          <p:cNvSpPr txBox="1"/>
          <p:nvPr>
            <p:ph idx="1" type="body"/>
          </p:nvPr>
        </p:nvSpPr>
        <p:spPr>
          <a:xfrm>
            <a:off x="443960" y="1537732"/>
            <a:ext cx="11044405" cy="3238550"/>
          </a:xfrm>
          <a:prstGeom prst="rect">
            <a:avLst/>
          </a:prstGeom>
          <a:noFill/>
          <a:ln>
            <a:noFill/>
          </a:ln>
        </p:spPr>
        <p:txBody>
          <a:bodyPr anchorCtr="0" anchor="t" bIns="68575" lIns="68575" spcFirstLastPara="1" rIns="68575" wrap="square" tIns="68575">
            <a:noAutofit/>
          </a:bodyPr>
          <a:lstStyle/>
          <a:p>
            <a:pPr indent="0" lvl="0" marL="0" marR="0" rtl="0" algn="just">
              <a:lnSpc>
                <a:spcPct val="100000"/>
              </a:lnSpc>
              <a:spcBef>
                <a:spcPts val="140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4) Dê um toque pessoal e faça a chamada para a ação</a:t>
            </a:r>
            <a:endParaRPr b="1" i="0" sz="2500" u="none" cap="none" strike="noStrike">
              <a:solidFill>
                <a:schemeClr val="accent1"/>
              </a:solidFill>
              <a:latin typeface="Lato"/>
              <a:ea typeface="Lato"/>
              <a:cs typeface="Lato"/>
              <a:sym typeface="Lato"/>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Toque Pessoal</a:t>
            </a:r>
            <a:r>
              <a:rPr b="0" i="0" lang="pt-BR" sz="2200" u="none" cap="none" strike="noStrike">
                <a:solidFill>
                  <a:schemeClr val="dk1"/>
                </a:solidFill>
                <a:latin typeface="Lato"/>
                <a:ea typeface="Lato"/>
                <a:cs typeface="Lato"/>
                <a:sym typeface="Lato"/>
              </a:rPr>
              <a:t>: Adicione um toque pessoal que possa ajudar a criar uma conexão com o leitor ou ouvinte.</a:t>
            </a:r>
            <a:endParaRPr/>
          </a:p>
          <a:p>
            <a:pPr indent="-368300" lvl="0" marL="722313"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Faça o CTA</a:t>
            </a:r>
            <a:r>
              <a:rPr b="0" i="0" lang="pt-BR" sz="2200" u="none" cap="none" strike="noStrike">
                <a:solidFill>
                  <a:schemeClr val="dk1"/>
                </a:solidFill>
                <a:latin typeface="Lato"/>
                <a:ea typeface="Lato"/>
                <a:cs typeface="Lato"/>
                <a:sym typeface="Lato"/>
              </a:rPr>
              <a:t>: diga claramente o que espera do leitor</a:t>
            </a: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40" name="Google Shape;2440;p27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41" name="Google Shape;2441;p271"/>
          <p:cNvSpPr/>
          <p:nvPr/>
        </p:nvSpPr>
        <p:spPr>
          <a:xfrm>
            <a:off x="506590" y="4148691"/>
            <a:ext cx="11127691" cy="22122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0" lvl="0" marL="381000" marR="381000" rtl="0" algn="l">
              <a:lnSpc>
                <a:spcPct val="100000"/>
              </a:lnSpc>
              <a:spcBef>
                <a:spcPts val="24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“Minha paixão pelo meio-ambiente surgiu ainda pequena; conto mais oportunamente. Agradeço se puder avaliar uma reunião conjunta. Vamos nos conectar?”</a:t>
            </a:r>
            <a:endParaRPr b="0" i="0" sz="1400" u="none" cap="none" strike="noStrike">
              <a:solidFill>
                <a:srgbClr val="000000"/>
              </a:solidFill>
              <a:latin typeface="Arial"/>
              <a:ea typeface="Arial"/>
              <a:cs typeface="Arial"/>
              <a:sym typeface="Arial"/>
            </a:endParaRPr>
          </a:p>
          <a:p>
            <a:pPr indent="0" lvl="0" marL="381000" marR="381000" rtl="0" algn="just">
              <a:lnSpc>
                <a:spcPct val="100000"/>
              </a:lnSpc>
              <a:spcBef>
                <a:spcPts val="2400"/>
              </a:spcBef>
              <a:spcAft>
                <a:spcPts val="0"/>
              </a:spcAft>
              <a:buClr>
                <a:srgbClr val="000000"/>
              </a:buClr>
              <a:buSzPts val="2200"/>
              <a:buFont typeface="Arial"/>
              <a:buNone/>
            </a:pPr>
            <a:br>
              <a:rPr b="0" i="0" lang="pt-BR" sz="2200" u="none" cap="none" strike="noStrike">
                <a:solidFill>
                  <a:schemeClr val="lt1"/>
                </a:solidFill>
                <a:latin typeface="Lato"/>
                <a:ea typeface="Lato"/>
                <a:cs typeface="Lato"/>
                <a:sym typeface="Lato"/>
              </a:rPr>
            </a:br>
            <a:endParaRPr b="0" i="0" sz="2200" u="none" cap="none" strike="noStrike">
              <a:solidFill>
                <a:schemeClr val="lt1"/>
              </a:solidFill>
              <a:latin typeface="Lato"/>
              <a:ea typeface="Lato"/>
              <a:cs typeface="Lato"/>
              <a:sym typeface="Lato"/>
            </a:endParaRPr>
          </a:p>
        </p:txBody>
      </p:sp>
      <p:sp>
        <p:nvSpPr>
          <p:cNvPr id="2442" name="Google Shape;2442;p271"/>
          <p:cNvSpPr/>
          <p:nvPr/>
        </p:nvSpPr>
        <p:spPr>
          <a:xfrm>
            <a:off x="506590" y="4129236"/>
            <a:ext cx="11127691" cy="64704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lt1"/>
                </a:solidFill>
                <a:latin typeface="Lato"/>
                <a:ea typeface="Lato"/>
                <a:cs typeface="Lato"/>
                <a:sym typeface="Lato"/>
              </a:rPr>
              <a:t>Exemplo: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274"/>
          <p:cNvSpPr txBox="1"/>
          <p:nvPr>
            <p:ph idx="1" type="body"/>
          </p:nvPr>
        </p:nvSpPr>
        <p:spPr>
          <a:xfrm>
            <a:off x="717056" y="2457563"/>
            <a:ext cx="6559233" cy="2853739"/>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200"/>
              </a:spcBef>
              <a:spcAft>
                <a:spcPts val="0"/>
              </a:spcAft>
              <a:buSzPts val="1800"/>
              <a:buNone/>
            </a:pPr>
            <a:r>
              <a:rPr b="1" lang="pt-BR" sz="2500">
                <a:solidFill>
                  <a:schemeClr val="accent1"/>
                </a:solidFill>
              </a:rPr>
              <a:t>5) Revise e Edite</a:t>
            </a:r>
            <a:endParaRPr/>
          </a:p>
          <a:p>
            <a:pPr indent="-342900" lvl="0" marL="722313" rtl="0" algn="l">
              <a:lnSpc>
                <a:spcPct val="100000"/>
              </a:lnSpc>
              <a:spcBef>
                <a:spcPts val="2400"/>
              </a:spcBef>
              <a:spcAft>
                <a:spcPts val="0"/>
              </a:spcAft>
              <a:buSzPts val="1800"/>
              <a:buFont typeface="Noto Sans Symbols"/>
              <a:buChar char="▪"/>
            </a:pPr>
            <a:r>
              <a:rPr b="1" lang="pt-BR"/>
              <a:t>Verifique a Ortografia e Gramática: </a:t>
            </a:r>
            <a:r>
              <a:rPr lang="pt-BR"/>
              <a:t>Certifique-se de que o texto está livre de erros ortográficos e gramaticais.</a:t>
            </a:r>
            <a:endParaRPr/>
          </a:p>
          <a:p>
            <a:pPr indent="-342900" lvl="0" marL="722313" rtl="0" algn="l">
              <a:lnSpc>
                <a:spcPct val="100000"/>
              </a:lnSpc>
              <a:spcBef>
                <a:spcPts val="1200"/>
              </a:spcBef>
              <a:spcAft>
                <a:spcPts val="0"/>
              </a:spcAft>
              <a:buSzPts val="1800"/>
              <a:buFont typeface="Noto Sans Symbols"/>
              <a:buChar char="▪"/>
            </a:pPr>
            <a:r>
              <a:rPr b="1" lang="pt-BR"/>
              <a:t>Peça </a:t>
            </a:r>
            <a:r>
              <a:rPr b="1" i="1" lang="pt-BR"/>
              <a:t>Feedback</a:t>
            </a:r>
            <a:r>
              <a:rPr lang="pt-BR"/>
              <a:t>: Se possível, peça feedback de colegas ou mentores para melhorar seu texto.</a:t>
            </a:r>
            <a:endParaRPr/>
          </a:p>
        </p:txBody>
      </p:sp>
      <p:sp>
        <p:nvSpPr>
          <p:cNvPr id="2448" name="Google Shape;2448;p274"/>
          <p:cNvSpPr txBox="1"/>
          <p:nvPr>
            <p:ph type="title"/>
          </p:nvPr>
        </p:nvSpPr>
        <p:spPr>
          <a:xfrm>
            <a:off x="717056" y="1470263"/>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3.2 – Criar </a:t>
            </a:r>
            <a:br>
              <a:rPr lang="pt-BR"/>
            </a:br>
            <a:r>
              <a:rPr lang="pt-BR"/>
              <a:t>Texto de Apresentação</a:t>
            </a:r>
            <a:endParaRPr/>
          </a:p>
        </p:txBody>
      </p:sp>
      <p:pic>
        <p:nvPicPr>
          <p:cNvPr id="2449" name="Google Shape;2449;p274"/>
          <p:cNvPicPr preferRelativeResize="0"/>
          <p:nvPr/>
        </p:nvPicPr>
        <p:blipFill rotWithShape="1">
          <a:blip r:embed="rId3">
            <a:alphaModFix/>
          </a:blip>
          <a:srcRect b="0" l="0" r="0" t="0"/>
          <a:stretch/>
        </p:blipFill>
        <p:spPr>
          <a:xfrm>
            <a:off x="8647889" y="1963913"/>
            <a:ext cx="3151762" cy="3151762"/>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pic>
        <p:nvPicPr>
          <p:cNvPr id="2454" name="Google Shape;2454;p275"/>
          <p:cNvPicPr preferRelativeResize="0"/>
          <p:nvPr/>
        </p:nvPicPr>
        <p:blipFill rotWithShape="1">
          <a:blip r:embed="rId3">
            <a:alphaModFix/>
          </a:blip>
          <a:srcRect b="22258" l="0" r="22258" t="0"/>
          <a:stretch/>
        </p:blipFill>
        <p:spPr>
          <a:xfrm>
            <a:off x="1" y="1"/>
            <a:ext cx="12192000" cy="6858000"/>
          </a:xfrm>
          <a:prstGeom prst="rect">
            <a:avLst/>
          </a:prstGeom>
          <a:noFill/>
          <a:ln>
            <a:noFill/>
          </a:ln>
        </p:spPr>
      </p:pic>
      <p:pic>
        <p:nvPicPr>
          <p:cNvPr id="2455" name="Google Shape;2455;p275"/>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
        <p:nvSpPr>
          <p:cNvPr id="2456" name="Google Shape;2456;p275"/>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57" name="Google Shape;2457;p275"/>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8" name="Google Shape;2458;p275"/>
          <p:cNvSpPr/>
          <p:nvPr/>
        </p:nvSpPr>
        <p:spPr>
          <a:xfrm>
            <a:off x="592141" y="2674565"/>
            <a:ext cx="4039692" cy="150861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3.2 – Criando Texto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de Apresentação</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280"/>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Criando Texto de Apresentação</a:t>
            </a:r>
            <a:endParaRPr sz="3300"/>
          </a:p>
        </p:txBody>
      </p:sp>
      <p:sp>
        <p:nvSpPr>
          <p:cNvPr id="2464" name="Google Shape;2464;p28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65" name="Google Shape;2465;p280"/>
          <p:cNvSpPr/>
          <p:nvPr/>
        </p:nvSpPr>
        <p:spPr>
          <a:xfrm>
            <a:off x="512919" y="2493104"/>
            <a:ext cx="10338619" cy="3760839"/>
          </a:xfrm>
          <a:prstGeom prst="rect">
            <a:avLst/>
          </a:prstGeom>
          <a:solidFill>
            <a:schemeClr val="lt1"/>
          </a:solidFill>
          <a:ln>
            <a:noFill/>
          </a:ln>
        </p:spPr>
        <p:txBody>
          <a:bodyPr anchorCtr="0" anchor="ctr" bIns="45700" lIns="91425" spcFirstLastPara="1" rIns="91425" wrap="square" tIns="45700">
            <a:noAutofit/>
          </a:bodyPr>
          <a:lstStyle/>
          <a:p>
            <a:pPr indent="0" lvl="0" marL="0" marR="38100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"Olá [Nome],</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Sou [Seu Nome], um profissional de [sua área] com [número] anos de experiência em [campo específico]. Atualmente, estou focado em [objetivo ou área de interesse], e acredito que haja uma grande sinergia entre nossas experiências e interesses. Estou interessado em aprender mais sobre [assunto específico] e explorar oportunidades para colaboração. Adoraria marcar um café virtual para discutir como podemos ajudar um ao outro em nossos objetivos profissionais.</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Atenciosamente, [Seu Nome]”</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3200"/>
              <a:buFont typeface="Arial"/>
              <a:buNone/>
            </a:pPr>
            <a:br>
              <a:rPr b="0" i="0" lang="pt-BR" sz="3200" u="none" cap="none" strike="noStrike">
                <a:solidFill>
                  <a:schemeClr val="lt1"/>
                </a:solidFill>
                <a:latin typeface="Arial"/>
                <a:ea typeface="Arial"/>
                <a:cs typeface="Arial"/>
                <a:sym typeface="Arial"/>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66" name="Google Shape;2466;p280"/>
          <p:cNvSpPr txBox="1"/>
          <p:nvPr/>
        </p:nvSpPr>
        <p:spPr>
          <a:xfrm>
            <a:off x="443960" y="1809258"/>
            <a:ext cx="8823223"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Exemplo para </a:t>
            </a:r>
            <a:r>
              <a:rPr b="1" i="1" lang="pt-BR" sz="2700" u="none" cap="none" strike="noStrike">
                <a:solidFill>
                  <a:schemeClr val="accent1"/>
                </a:solidFill>
                <a:latin typeface="Lato"/>
                <a:ea typeface="Lato"/>
                <a:cs typeface="Lato"/>
                <a:sym typeface="Lato"/>
              </a:rPr>
              <a:t>Networking</a:t>
            </a:r>
            <a:r>
              <a:rPr b="1" i="0" lang="pt-BR" sz="2700" u="none" cap="none" strike="noStrike">
                <a:solidFill>
                  <a:schemeClr val="accent1"/>
                </a:solidFill>
                <a:latin typeface="Lato"/>
                <a:ea typeface="Lato"/>
                <a:cs typeface="Lato"/>
                <a:sym typeface="Lato"/>
              </a:rPr>
              <a:t> Profissional: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70"/>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Criando Texto de Apresentação</a:t>
            </a:r>
            <a:endParaRPr sz="3300"/>
          </a:p>
        </p:txBody>
      </p:sp>
      <p:sp>
        <p:nvSpPr>
          <p:cNvPr id="2472" name="Google Shape;2472;p7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73" name="Google Shape;2473;p70"/>
          <p:cNvSpPr/>
          <p:nvPr/>
        </p:nvSpPr>
        <p:spPr>
          <a:xfrm>
            <a:off x="512919" y="2493104"/>
            <a:ext cx="10338619" cy="37608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“Olá ______. Meu nome é Luiza, ainda não nos conhecemos, mas estive em seu evento sobre ESG e fiquei muito impactada, afinal, trabalho na área há mais de 10 anos. </a:t>
            </a:r>
            <a:endParaRPr/>
          </a:p>
          <a:p>
            <a:pPr indent="0" lvl="0" marL="0" marR="0" rtl="0" algn="just">
              <a:lnSpc>
                <a:spcPct val="100000"/>
              </a:lnSpc>
              <a:spcBef>
                <a:spcPts val="2400"/>
              </a:spcBef>
              <a:spcAft>
                <a:spcPts val="0"/>
              </a:spcAft>
              <a:buNone/>
            </a:pPr>
            <a:r>
              <a:rPr b="0" i="0" lang="pt-BR" sz="2000" u="none" cap="none" strike="noStrike">
                <a:solidFill>
                  <a:schemeClr val="dk1"/>
                </a:solidFill>
                <a:latin typeface="Lato"/>
                <a:ea typeface="Lato"/>
                <a:cs typeface="Lato"/>
                <a:sym typeface="Lato"/>
              </a:rPr>
              <a:t>Além disso, acabei de concluir meu mestrado em Políticas Públicas para Emergências Climáticas e gostaria de lhe apresentar minha tese, para propor uma eventual parceria de pesquisa.</a:t>
            </a:r>
            <a:endParaRPr/>
          </a:p>
          <a:p>
            <a:pPr indent="0" lvl="0" marL="0" marR="0" rtl="0" algn="just">
              <a:lnSpc>
                <a:spcPct val="100000"/>
              </a:lnSpc>
              <a:spcBef>
                <a:spcPts val="2400"/>
              </a:spcBef>
              <a:spcAft>
                <a:spcPts val="0"/>
              </a:spcAft>
              <a:buNone/>
            </a:pPr>
            <a:r>
              <a:rPr b="0" i="0" lang="pt-BR" sz="2000" u="none" cap="none" strike="noStrike">
                <a:solidFill>
                  <a:schemeClr val="dk1"/>
                </a:solidFill>
                <a:latin typeface="Lato"/>
                <a:ea typeface="Lato"/>
                <a:cs typeface="Lato"/>
                <a:sym typeface="Lato"/>
              </a:rPr>
              <a:t>Minha paixão pelo meio-ambiente surgiu ainda pequena; conto mais oportunamente. Agradeço se puder avaliar uma reunião conjunta. Vamos nos conectar?</a:t>
            </a:r>
            <a:endParaRPr/>
          </a:p>
          <a:p>
            <a:pPr indent="0" lvl="0" marL="0" marR="0" rtl="0" algn="just">
              <a:lnSpc>
                <a:spcPct val="100000"/>
              </a:lnSpc>
              <a:spcBef>
                <a:spcPts val="2400"/>
              </a:spcBef>
              <a:spcAft>
                <a:spcPts val="0"/>
              </a:spcAft>
              <a:buNone/>
            </a:pPr>
            <a:r>
              <a:rPr b="0" i="0" lang="pt-BR" sz="2000" u="none" cap="none" strike="noStrike">
                <a:solidFill>
                  <a:schemeClr val="dk1"/>
                </a:solidFill>
                <a:latin typeface="Lato"/>
                <a:ea typeface="Lato"/>
                <a:cs typeface="Lato"/>
                <a:sym typeface="Lato"/>
              </a:rPr>
              <a:t>Atenciosamente,”</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2400"/>
              </a:spcBef>
              <a:spcAft>
                <a:spcPts val="0"/>
              </a:spcAft>
              <a:buNone/>
            </a:pPr>
            <a:br>
              <a:rPr b="0" i="0" lang="pt-BR" sz="2000" u="none" cap="none" strike="noStrike">
                <a:solidFill>
                  <a:schemeClr val="lt1"/>
                </a:solidFill>
                <a:latin typeface="Lato"/>
                <a:ea typeface="Lato"/>
                <a:cs typeface="Lato"/>
                <a:sym typeface="Lato"/>
              </a:rPr>
            </a:br>
            <a:endParaRPr b="0" i="0" sz="2000" u="none" cap="none" strike="noStrike">
              <a:solidFill>
                <a:schemeClr val="lt1"/>
              </a:solidFill>
              <a:latin typeface="Lato"/>
              <a:ea typeface="Lato"/>
              <a:cs typeface="Lato"/>
              <a:sym typeface="Lato"/>
            </a:endParaRPr>
          </a:p>
          <a:p>
            <a:pPr indent="0" lvl="0" marL="0" marR="0" rtl="0" algn="just">
              <a:lnSpc>
                <a:spcPct val="100000"/>
              </a:lnSpc>
              <a:spcBef>
                <a:spcPts val="2400"/>
              </a:spcBef>
              <a:spcAft>
                <a:spcPts val="0"/>
              </a:spcAft>
              <a:buNone/>
            </a:pPr>
            <a:r>
              <a:t/>
            </a:r>
            <a:endParaRPr b="0" i="0" sz="2000" u="none" cap="none" strike="noStrike">
              <a:solidFill>
                <a:schemeClr val="lt1"/>
              </a:solidFill>
              <a:latin typeface="Lato"/>
              <a:ea typeface="Lato"/>
              <a:cs typeface="Lato"/>
              <a:sym typeface="Lato"/>
            </a:endParaRPr>
          </a:p>
          <a:p>
            <a:pPr indent="0" lvl="0" marL="0" marR="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000"/>
              <a:buFont typeface="Arial"/>
              <a:buNone/>
            </a:pPr>
            <a:br>
              <a:rPr b="0" i="0" lang="pt-BR" sz="2000" u="none" cap="none" strike="noStrike">
                <a:solidFill>
                  <a:schemeClr val="lt1"/>
                </a:solidFill>
                <a:latin typeface="Lato"/>
                <a:ea typeface="Lato"/>
                <a:cs typeface="Lato"/>
                <a:sym typeface="Lato"/>
              </a:rPr>
            </a:br>
            <a:endParaRPr b="0" i="0" sz="2000" u="none" cap="none" strike="noStrike">
              <a:solidFill>
                <a:schemeClr val="lt1"/>
              </a:solidFill>
              <a:latin typeface="Lato"/>
              <a:ea typeface="Lato"/>
              <a:cs typeface="Lato"/>
              <a:sym typeface="Lato"/>
            </a:endParaRPr>
          </a:p>
          <a:p>
            <a:pPr indent="0" lvl="0" marL="0" marR="38100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just">
              <a:lnSpc>
                <a:spcPct val="100000"/>
              </a:lnSpc>
              <a:spcBef>
                <a:spcPts val="2400"/>
              </a:spcBef>
              <a:spcAft>
                <a:spcPts val="0"/>
              </a:spcAft>
              <a:buClr>
                <a:srgbClr val="000000"/>
              </a:buClr>
              <a:buSzPts val="3200"/>
              <a:buFont typeface="Arial"/>
              <a:buNone/>
            </a:pPr>
            <a:br>
              <a:rPr b="0" i="0" lang="pt-BR" sz="3200" u="none" cap="none" strike="noStrike">
                <a:solidFill>
                  <a:schemeClr val="lt1"/>
                </a:solidFill>
                <a:latin typeface="Arial"/>
                <a:ea typeface="Arial"/>
                <a:cs typeface="Arial"/>
                <a:sym typeface="Arial"/>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474" name="Google Shape;2474;p70"/>
          <p:cNvSpPr txBox="1"/>
          <p:nvPr/>
        </p:nvSpPr>
        <p:spPr>
          <a:xfrm>
            <a:off x="443960" y="1809258"/>
            <a:ext cx="8823223"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accent1"/>
                </a:solidFill>
                <a:latin typeface="Lato"/>
                <a:ea typeface="Lato"/>
                <a:cs typeface="Lato"/>
                <a:sym typeface="Lato"/>
              </a:rPr>
              <a:t>Exemplo para </a:t>
            </a:r>
            <a:r>
              <a:rPr b="1" i="1" lang="pt-BR" sz="2700" u="none" cap="none" strike="noStrike">
                <a:solidFill>
                  <a:schemeClr val="accent1"/>
                </a:solidFill>
                <a:latin typeface="Lato"/>
                <a:ea typeface="Lato"/>
                <a:cs typeface="Lato"/>
                <a:sym typeface="Lato"/>
              </a:rPr>
              <a:t>Networking</a:t>
            </a:r>
            <a:r>
              <a:rPr b="1" i="0" lang="pt-BR" sz="2700" u="none" cap="none" strike="noStrike">
                <a:solidFill>
                  <a:schemeClr val="accent1"/>
                </a:solidFill>
                <a:latin typeface="Lato"/>
                <a:ea typeface="Lato"/>
                <a:cs typeface="Lato"/>
                <a:sym typeface="Lato"/>
              </a:rPr>
              <a:t> Profissional: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8" name="Shape 2478"/>
        <p:cNvGrpSpPr/>
        <p:nvPr/>
      </p:nvGrpSpPr>
      <p:grpSpPr>
        <a:xfrm>
          <a:off x="0" y="0"/>
          <a:ext cx="0" cy="0"/>
          <a:chOff x="0" y="0"/>
          <a:chExt cx="0" cy="0"/>
        </a:xfrm>
      </p:grpSpPr>
      <p:sp>
        <p:nvSpPr>
          <p:cNvPr id="2479" name="Google Shape;2479;p278"/>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Criando Texto de Apresentação</a:t>
            </a:r>
            <a:endParaRPr sz="3300"/>
          </a:p>
        </p:txBody>
      </p:sp>
      <p:sp>
        <p:nvSpPr>
          <p:cNvPr id="2480" name="Google Shape;2480;p27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1" name="Google Shape;2481;p278"/>
          <p:cNvSpPr txBox="1"/>
          <p:nvPr/>
        </p:nvSpPr>
        <p:spPr>
          <a:xfrm>
            <a:off x="453688" y="1437098"/>
            <a:ext cx="10735597" cy="12618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1" i="0" lang="pt-BR" sz="2200" u="none" cap="none" strike="noStrike">
                <a:solidFill>
                  <a:schemeClr val="accent1"/>
                </a:solidFill>
                <a:latin typeface="Lato"/>
                <a:ea typeface="Lato"/>
                <a:cs typeface="Lato"/>
                <a:sym typeface="Lato"/>
              </a:rPr>
              <a:t>Exemplo de Apresentação para um Candidatura - Cargo de Gerente de Projetos:</a:t>
            </a:r>
            <a:endParaRPr b="0" i="0" sz="2200" u="none" cap="none" strike="noStrike">
              <a:solidFill>
                <a:schemeClr val="accent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200"/>
              <a:buFont typeface="Arial"/>
              <a:buNone/>
            </a:pPr>
            <a:br>
              <a:rPr b="0" i="0" lang="pt-BR" sz="2200" u="none" cap="none" strike="noStrike">
                <a:solidFill>
                  <a:schemeClr val="accent1"/>
                </a:solidFill>
                <a:latin typeface="Lato"/>
                <a:ea typeface="Lato"/>
                <a:cs typeface="Lato"/>
                <a:sym typeface="Lato"/>
              </a:rPr>
            </a:br>
            <a:endParaRPr b="0" i="0" sz="2200" u="none" cap="none" strike="noStrike">
              <a:solidFill>
                <a:schemeClr val="accent1"/>
              </a:solidFill>
              <a:latin typeface="Lato"/>
              <a:ea typeface="Lato"/>
              <a:cs typeface="Lato"/>
              <a:sym typeface="Lato"/>
            </a:endParaRPr>
          </a:p>
        </p:txBody>
      </p:sp>
      <p:sp>
        <p:nvSpPr>
          <p:cNvPr id="2482" name="Google Shape;2482;p278"/>
          <p:cNvSpPr/>
          <p:nvPr/>
        </p:nvSpPr>
        <p:spPr>
          <a:xfrm>
            <a:off x="564629" y="1961035"/>
            <a:ext cx="11079380" cy="4601497"/>
          </a:xfrm>
          <a:prstGeom prst="rect">
            <a:avLst/>
          </a:prstGeom>
          <a:solidFill>
            <a:schemeClr val="lt1"/>
          </a:solidFill>
          <a:ln>
            <a:noFill/>
          </a:ln>
        </p:spPr>
        <p:txBody>
          <a:bodyPr anchorCtr="0" anchor="ctr" bIns="45700" lIns="91425" spcFirstLastPara="1" rIns="91425" wrap="square" tIns="45700">
            <a:noAutofit/>
          </a:bodyPr>
          <a:lstStyle/>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"Prezado(a) [Nome do Recrutador],</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Estou escrevendo para expressar meu interesse na posição de Gerente de Projetos na [Nome da Empresa], conforme anunciado. Com mais de 10 anos de experiência gerenciando projetos complexos em ambientes de alta pressão, tenho um histórico comprovado de entregar projetos dentro do prazo e orçamento, enquanto lidero equipes multifuncionais com eficácia.</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Na minha posição mais recente na [Nome da Empresa Anterior], gerenciei um projeto de $1 milhão que resultou em um aumento de 35% na eficiência operacional. Estou entusiasmado com a oportunidade de participar desse processo seletivo.</a:t>
            </a:r>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Por gentileza, não hesite em me contatar caso necessite de mais informações.”</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8"/>
          <p:cNvSpPr txBox="1"/>
          <p:nvPr>
            <p:ph idx="1" type="body"/>
          </p:nvPr>
        </p:nvSpPr>
        <p:spPr>
          <a:xfrm>
            <a:off x="765695" y="1718698"/>
            <a:ext cx="6756400" cy="3962911"/>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b="1" lang="pt-BR" sz="2500">
                <a:solidFill>
                  <a:schemeClr val="accent2"/>
                </a:solidFill>
              </a:rPr>
              <a:t>Joana seguiu, então, os seguintes passos:</a:t>
            </a:r>
            <a:endParaRPr/>
          </a:p>
          <a:p>
            <a:pPr indent="0" lvl="0" marL="0" rtl="0" algn="l">
              <a:lnSpc>
                <a:spcPct val="100000"/>
              </a:lnSpc>
              <a:spcBef>
                <a:spcPts val="2400"/>
              </a:spcBef>
              <a:spcAft>
                <a:spcPts val="0"/>
              </a:spcAft>
              <a:buSzPts val="1800"/>
              <a:buNone/>
            </a:pPr>
            <a:r>
              <a:rPr lang="pt-BR"/>
              <a:t>1) Atualização do Perfil;</a:t>
            </a:r>
            <a:endParaRPr/>
          </a:p>
          <a:p>
            <a:pPr indent="0" lvl="0" marL="0" rtl="0" algn="l">
              <a:lnSpc>
                <a:spcPct val="100000"/>
              </a:lnSpc>
              <a:spcBef>
                <a:spcPts val="2400"/>
              </a:spcBef>
              <a:spcAft>
                <a:spcPts val="0"/>
              </a:spcAft>
              <a:buSzPts val="1800"/>
              <a:buNone/>
            </a:pPr>
            <a:r>
              <a:rPr lang="pt-BR"/>
              <a:t>2) Detalhamento das Realizações Profissionais;</a:t>
            </a:r>
            <a:endParaRPr/>
          </a:p>
          <a:p>
            <a:pPr indent="0" lvl="0" marL="0" rtl="0" algn="l">
              <a:lnSpc>
                <a:spcPct val="100000"/>
              </a:lnSpc>
              <a:spcBef>
                <a:spcPts val="2400"/>
              </a:spcBef>
              <a:spcAft>
                <a:spcPts val="0"/>
              </a:spcAft>
              <a:buSzPts val="1800"/>
              <a:buNone/>
            </a:pPr>
            <a:r>
              <a:rPr lang="pt-BR"/>
              <a:t>3) Solicitação de Recomendações;</a:t>
            </a:r>
            <a:endParaRPr/>
          </a:p>
          <a:p>
            <a:pPr indent="0" lvl="0" marL="0" rtl="0" algn="l">
              <a:lnSpc>
                <a:spcPct val="100000"/>
              </a:lnSpc>
              <a:spcBef>
                <a:spcPts val="2400"/>
              </a:spcBef>
              <a:spcAft>
                <a:spcPts val="0"/>
              </a:spcAft>
              <a:buSzPts val="1800"/>
              <a:buNone/>
            </a:pPr>
            <a:r>
              <a:rPr lang="pt-BR"/>
              <a:t>4) Engajamento em Grupos e Comunidades;</a:t>
            </a:r>
            <a:endParaRPr/>
          </a:p>
          <a:p>
            <a:pPr indent="0" lvl="0" marL="0" rtl="0" algn="l">
              <a:lnSpc>
                <a:spcPct val="100000"/>
              </a:lnSpc>
              <a:spcBef>
                <a:spcPts val="2400"/>
              </a:spcBef>
              <a:spcAft>
                <a:spcPts val="0"/>
              </a:spcAft>
              <a:buSzPts val="1800"/>
              <a:buNone/>
            </a:pPr>
            <a:r>
              <a:rPr lang="pt-BR"/>
              <a:t>5) Compartilhamento de Conteúdo.</a:t>
            </a:r>
            <a:endParaRPr/>
          </a:p>
          <a:p>
            <a:pPr indent="0" lvl="0" marL="0" rtl="0" algn="l">
              <a:lnSpc>
                <a:spcPct val="100000"/>
              </a:lnSpc>
              <a:spcBef>
                <a:spcPts val="2400"/>
              </a:spcBef>
              <a:spcAft>
                <a:spcPts val="0"/>
              </a:spcAft>
              <a:buSzPts val="1800"/>
              <a:buNone/>
            </a:pPr>
            <a:r>
              <a:t/>
            </a:r>
            <a:endParaRPr/>
          </a:p>
          <a:p>
            <a:pPr indent="-228600" lvl="0" marL="457200" marR="0" rtl="0" algn="l">
              <a:lnSpc>
                <a:spcPct val="100000"/>
              </a:lnSpc>
              <a:spcBef>
                <a:spcPts val="1200"/>
              </a:spcBef>
              <a:spcAft>
                <a:spcPts val="0"/>
              </a:spcAft>
              <a:buClr>
                <a:srgbClr val="000000"/>
              </a:buClr>
              <a:buSzPts val="1800"/>
              <a:buFont typeface="Arial"/>
              <a:buNone/>
            </a:pPr>
            <a:br>
              <a:rPr lang="pt-BR"/>
            </a:br>
            <a:endParaRPr/>
          </a:p>
        </p:txBody>
      </p:sp>
      <p:sp>
        <p:nvSpPr>
          <p:cNvPr id="335" name="Google Shape;335;p28"/>
          <p:cNvSpPr txBox="1"/>
          <p:nvPr>
            <p:ph type="title"/>
          </p:nvPr>
        </p:nvSpPr>
        <p:spPr>
          <a:xfrm>
            <a:off x="765695" y="107630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 Solução</a:t>
            </a:r>
            <a:endParaRPr/>
          </a:p>
        </p:txBody>
      </p:sp>
      <p:pic>
        <p:nvPicPr>
          <p:cNvPr id="336" name="Google Shape;336;p28"/>
          <p:cNvPicPr preferRelativeResize="0"/>
          <p:nvPr/>
        </p:nvPicPr>
        <p:blipFill rotWithShape="1">
          <a:blip r:embed="rId3">
            <a:alphaModFix/>
          </a:blip>
          <a:srcRect b="0" l="0" r="0" t="0"/>
          <a:stretch/>
        </p:blipFill>
        <p:spPr>
          <a:xfrm>
            <a:off x="8578921" y="2063508"/>
            <a:ext cx="3230366" cy="3230366"/>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p279"/>
          <p:cNvSpPr txBox="1"/>
          <p:nvPr>
            <p:ph type="title"/>
          </p:nvPr>
        </p:nvSpPr>
        <p:spPr>
          <a:xfrm>
            <a:off x="443960" y="194499"/>
            <a:ext cx="84050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3.2 – </a:t>
            </a:r>
            <a:r>
              <a:rPr b="1" lang="pt-BR" sz="3300">
                <a:solidFill>
                  <a:schemeClr val="dk1"/>
                </a:solidFill>
                <a:latin typeface="Lato"/>
                <a:ea typeface="Lato"/>
                <a:cs typeface="Lato"/>
                <a:sym typeface="Lato"/>
              </a:rPr>
              <a:t>Criando Texto de Apresentação</a:t>
            </a:r>
            <a:endParaRPr sz="3300"/>
          </a:p>
        </p:txBody>
      </p:sp>
      <p:sp>
        <p:nvSpPr>
          <p:cNvPr id="2488" name="Google Shape;2488;p27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9" name="Google Shape;2489;p279"/>
          <p:cNvSpPr txBox="1"/>
          <p:nvPr/>
        </p:nvSpPr>
        <p:spPr>
          <a:xfrm>
            <a:off x="443960" y="1398186"/>
            <a:ext cx="10735597" cy="430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1" i="0" lang="pt-BR" sz="2200" u="none" cap="none" strike="noStrike">
                <a:solidFill>
                  <a:schemeClr val="accent1"/>
                </a:solidFill>
                <a:latin typeface="Lato"/>
                <a:ea typeface="Lato"/>
                <a:cs typeface="Lato"/>
                <a:sym typeface="Lato"/>
              </a:rPr>
              <a:t>Exemplo de Apresentação para um Candidatura - Cargo de Analista de Marketing:</a:t>
            </a:r>
            <a:endParaRPr b="0" i="0" sz="2200" u="none" cap="none" strike="noStrike">
              <a:solidFill>
                <a:schemeClr val="accent1"/>
              </a:solidFill>
              <a:latin typeface="Lato"/>
              <a:ea typeface="Lato"/>
              <a:cs typeface="Lato"/>
              <a:sym typeface="Lato"/>
            </a:endParaRPr>
          </a:p>
        </p:txBody>
      </p:sp>
      <p:sp>
        <p:nvSpPr>
          <p:cNvPr id="2490" name="Google Shape;2490;p279"/>
          <p:cNvSpPr/>
          <p:nvPr/>
        </p:nvSpPr>
        <p:spPr>
          <a:xfrm>
            <a:off x="516399" y="1911485"/>
            <a:ext cx="11297325" cy="4727697"/>
          </a:xfrm>
          <a:prstGeom prst="rect">
            <a:avLst/>
          </a:prstGeom>
          <a:solidFill>
            <a:schemeClr val="lt1"/>
          </a:solidFill>
          <a:ln>
            <a:noFill/>
          </a:ln>
        </p:spPr>
        <p:txBody>
          <a:bodyPr anchorCtr="0" anchor="ctr" bIns="45700" lIns="91425" spcFirstLastPara="1" rIns="91425" wrap="square" tIns="45700">
            <a:noAutofit/>
          </a:bodyPr>
          <a:lstStyle/>
          <a:p>
            <a:pPr indent="0" lvl="0" marL="0" marR="38100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"Prezado(a) [Nome do Recrutador],</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Com uma sólida formação em marketing digital e experiência prática em desenvolvimento de campanhas que aumentaram o engajamento em 50%, estou muito interessado na vaga de Analista de Marketing na [Nome da Empresa]. Minha experiência inclui ainda a criação e execução de estratégias de mídia social. </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Estou confiante de que minha experiência e habilidades podem contribuir para o sucesso contínuo da [Nome da Empresa]. Por favor, não hesite em me contatar para mais informações.</a:t>
            </a:r>
            <a:endParaRPr b="0" i="0" sz="2000" u="none" cap="none" strike="noStrike">
              <a:solidFill>
                <a:schemeClr val="dk1"/>
              </a:solidFill>
              <a:latin typeface="Lato"/>
              <a:ea typeface="Lato"/>
              <a:cs typeface="Lato"/>
              <a:sym typeface="Lato"/>
            </a:endParaRPr>
          </a:p>
          <a:p>
            <a:pPr indent="0" lvl="0" marL="0" marR="381000" rtl="0" algn="l">
              <a:lnSpc>
                <a:spcPct val="100000"/>
              </a:lnSpc>
              <a:spcBef>
                <a:spcPts val="24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Atenciosamente, [Seu Nome]”</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2800"/>
              <a:buFont typeface="Arial"/>
              <a:buNone/>
            </a:pPr>
            <a:br>
              <a:rPr b="0" i="0" lang="pt-BR" sz="2800" u="none" cap="none" strike="noStrike">
                <a:solidFill>
                  <a:schemeClr val="lt1"/>
                </a:solidFill>
                <a:latin typeface="Arial"/>
                <a:ea typeface="Arial"/>
                <a:cs typeface="Arial"/>
                <a:sym typeface="Arial"/>
              </a:rPr>
            </a:br>
            <a:br>
              <a:rPr b="0" i="0" lang="pt-BR" sz="2000" u="none" cap="none" strike="noStrike">
                <a:solidFill>
                  <a:schemeClr val="lt1"/>
                </a:solidFill>
                <a:latin typeface="Lato"/>
                <a:ea typeface="Lato"/>
                <a:cs typeface="Lato"/>
                <a:sym typeface="Lato"/>
              </a:rPr>
            </a:b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4" name="Shape 2494"/>
        <p:cNvGrpSpPr/>
        <p:nvPr/>
      </p:nvGrpSpPr>
      <p:grpSpPr>
        <a:xfrm>
          <a:off x="0" y="0"/>
          <a:ext cx="0" cy="0"/>
          <a:chOff x="0" y="0"/>
          <a:chExt cx="0" cy="0"/>
        </a:xfrm>
      </p:grpSpPr>
      <p:pic>
        <p:nvPicPr>
          <p:cNvPr id="2495" name="Google Shape;2495;p281"/>
          <p:cNvPicPr preferRelativeResize="0"/>
          <p:nvPr/>
        </p:nvPicPr>
        <p:blipFill rotWithShape="1">
          <a:blip r:embed="rId3">
            <a:alphaModFix/>
          </a:blip>
          <a:srcRect b="9897" l="0" r="0" t="7812"/>
          <a:stretch/>
        </p:blipFill>
        <p:spPr>
          <a:xfrm>
            <a:off x="1" y="-1"/>
            <a:ext cx="12191998" cy="6858001"/>
          </a:xfrm>
          <a:prstGeom prst="rect">
            <a:avLst/>
          </a:prstGeom>
          <a:noFill/>
          <a:ln>
            <a:noFill/>
          </a:ln>
        </p:spPr>
      </p:pic>
      <p:pic>
        <p:nvPicPr>
          <p:cNvPr id="2496" name="Google Shape;2496;p281"/>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2497" name="Google Shape;2497;p281"/>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98" name="Google Shape;2498;p28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99" name="Google Shape;2499;p281"/>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3.3 – Interagir com os Contatos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3" name="Shape 2503"/>
        <p:cNvGrpSpPr/>
        <p:nvPr/>
      </p:nvGrpSpPr>
      <p:grpSpPr>
        <a:xfrm>
          <a:off x="0" y="0"/>
          <a:ext cx="0" cy="0"/>
          <a:chOff x="0" y="0"/>
          <a:chExt cx="0" cy="0"/>
        </a:xfrm>
      </p:grpSpPr>
      <p:sp>
        <p:nvSpPr>
          <p:cNvPr id="2504" name="Google Shape;2504;p282"/>
          <p:cNvSpPr txBox="1"/>
          <p:nvPr>
            <p:ph idx="1" type="body"/>
          </p:nvPr>
        </p:nvSpPr>
        <p:spPr>
          <a:xfrm>
            <a:off x="755967" y="2078184"/>
            <a:ext cx="6257675" cy="3466582"/>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1"/>
                </a:solidFill>
              </a:rPr>
              <a:t>1) Personalize suas Mensagens</a:t>
            </a:r>
            <a:endParaRPr/>
          </a:p>
          <a:p>
            <a:pPr indent="-342900" lvl="0" marL="722313" rtl="0" algn="l">
              <a:lnSpc>
                <a:spcPct val="100000"/>
              </a:lnSpc>
              <a:spcBef>
                <a:spcPts val="1600"/>
              </a:spcBef>
              <a:spcAft>
                <a:spcPts val="0"/>
              </a:spcAft>
              <a:buSzPts val="1800"/>
              <a:buFont typeface="Noto Sans Symbols"/>
              <a:buChar char="▪"/>
            </a:pPr>
            <a:r>
              <a:rPr b="1" lang="pt-BR"/>
              <a:t>Saudação Personalizada: </a:t>
            </a:r>
            <a:r>
              <a:rPr lang="pt-BR"/>
              <a:t>Use o nome do contato e faça referência a algo específico sobre eles ou sobre a conexão que você tem.</a:t>
            </a:r>
            <a:endParaRPr/>
          </a:p>
          <a:p>
            <a:pPr indent="-342900" lvl="0" marL="722313" rtl="0" algn="l">
              <a:lnSpc>
                <a:spcPct val="100000"/>
              </a:lnSpc>
              <a:spcBef>
                <a:spcPts val="1200"/>
              </a:spcBef>
              <a:spcAft>
                <a:spcPts val="0"/>
              </a:spcAft>
              <a:buSzPts val="1800"/>
              <a:buFont typeface="Noto Sans Symbols"/>
              <a:buChar char="▪"/>
            </a:pPr>
            <a:r>
              <a:rPr b="1" lang="pt-BR"/>
              <a:t>Relevância: </a:t>
            </a:r>
            <a:r>
              <a:rPr lang="pt-BR"/>
              <a:t>Mencione motivos claros para a interação, como interesses comuns, eventos recentes ou mudanças de status.</a:t>
            </a:r>
            <a:endParaRPr/>
          </a:p>
        </p:txBody>
      </p:sp>
      <p:sp>
        <p:nvSpPr>
          <p:cNvPr id="2505" name="Google Shape;2505;p282"/>
          <p:cNvSpPr txBox="1"/>
          <p:nvPr>
            <p:ph type="title"/>
          </p:nvPr>
        </p:nvSpPr>
        <p:spPr>
          <a:xfrm>
            <a:off x="755967" y="1163637"/>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06" name="Google Shape;2506;p282"/>
          <p:cNvPicPr preferRelativeResize="0"/>
          <p:nvPr/>
        </p:nvPicPr>
        <p:blipFill rotWithShape="1">
          <a:blip r:embed="rId3">
            <a:alphaModFix/>
          </a:blip>
          <a:srcRect b="0" l="0" r="0" t="0"/>
          <a:stretch/>
        </p:blipFill>
        <p:spPr>
          <a:xfrm>
            <a:off x="8708082" y="2150937"/>
            <a:ext cx="3004020" cy="3004020"/>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0" name="Shape 2510"/>
        <p:cNvGrpSpPr/>
        <p:nvPr/>
      </p:nvGrpSpPr>
      <p:grpSpPr>
        <a:xfrm>
          <a:off x="0" y="0"/>
          <a:ext cx="0" cy="0"/>
          <a:chOff x="0" y="0"/>
          <a:chExt cx="0" cy="0"/>
        </a:xfrm>
      </p:grpSpPr>
      <p:sp>
        <p:nvSpPr>
          <p:cNvPr id="2511" name="Google Shape;2511;p283"/>
          <p:cNvSpPr txBox="1"/>
          <p:nvPr>
            <p:ph idx="1" type="body"/>
          </p:nvPr>
        </p:nvSpPr>
        <p:spPr>
          <a:xfrm>
            <a:off x="755967" y="1747444"/>
            <a:ext cx="6860790"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2) Comente e Reaja ao </a:t>
            </a:r>
            <a:endParaRPr/>
          </a:p>
          <a:p>
            <a:pPr indent="0" lvl="0" marL="0" rtl="0" algn="l">
              <a:lnSpc>
                <a:spcPct val="100000"/>
              </a:lnSpc>
              <a:spcBef>
                <a:spcPts val="0"/>
              </a:spcBef>
              <a:spcAft>
                <a:spcPts val="0"/>
              </a:spcAft>
              <a:buSzPts val="1800"/>
              <a:buNone/>
            </a:pPr>
            <a:r>
              <a:rPr b="1" lang="pt-BR" sz="2500">
                <a:solidFill>
                  <a:schemeClr val="accent1"/>
                </a:solidFill>
              </a:rPr>
              <a:t>Conteúdo dos Contatos</a:t>
            </a:r>
            <a:endParaRPr/>
          </a:p>
          <a:p>
            <a:pPr indent="-368300" lvl="0" marL="722313" rtl="0" algn="l">
              <a:lnSpc>
                <a:spcPct val="100000"/>
              </a:lnSpc>
              <a:spcBef>
                <a:spcPts val="1600"/>
              </a:spcBef>
              <a:spcAft>
                <a:spcPts val="0"/>
              </a:spcAft>
              <a:buSzPts val="1800"/>
              <a:buFont typeface="Noto Sans Symbols"/>
              <a:buChar char="▪"/>
            </a:pPr>
            <a:r>
              <a:rPr b="1" lang="pt-BR"/>
              <a:t>Comentários Significativos</a:t>
            </a:r>
            <a:r>
              <a:rPr lang="pt-BR"/>
              <a:t>: Ao comentar nas postagens de seus contatos, ofereça insights valiosos, faça perguntas relevantes ou compartilhe suas próprias experiências.</a:t>
            </a:r>
            <a:endParaRPr/>
          </a:p>
          <a:p>
            <a:pPr indent="-368300" lvl="0" marL="722313" rtl="0" algn="l">
              <a:lnSpc>
                <a:spcPct val="100000"/>
              </a:lnSpc>
              <a:spcBef>
                <a:spcPts val="1200"/>
              </a:spcBef>
              <a:spcAft>
                <a:spcPts val="0"/>
              </a:spcAft>
              <a:buSzPts val="1800"/>
              <a:buFont typeface="Noto Sans Symbols"/>
              <a:buChar char="▪"/>
            </a:pPr>
            <a:r>
              <a:rPr b="1" lang="pt-BR"/>
              <a:t>Reações Apropriadas</a:t>
            </a:r>
            <a:r>
              <a:rPr lang="pt-BR"/>
              <a:t>: Curta e reaja a postagens que você acha relevantes ou que demonstram conquistas importantes dos seus contatos.</a:t>
            </a:r>
            <a:endParaRPr/>
          </a:p>
        </p:txBody>
      </p:sp>
      <p:sp>
        <p:nvSpPr>
          <p:cNvPr id="2512" name="Google Shape;2512;p283"/>
          <p:cNvSpPr txBox="1"/>
          <p:nvPr>
            <p:ph type="title"/>
          </p:nvPr>
        </p:nvSpPr>
        <p:spPr>
          <a:xfrm>
            <a:off x="755967" y="871808"/>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13" name="Google Shape;2513;p283"/>
          <p:cNvPicPr preferRelativeResize="0"/>
          <p:nvPr/>
        </p:nvPicPr>
        <p:blipFill rotWithShape="1">
          <a:blip r:embed="rId3">
            <a:alphaModFix/>
          </a:blip>
          <a:srcRect b="0" l="0" r="0" t="0"/>
          <a:stretch/>
        </p:blipFill>
        <p:spPr>
          <a:xfrm>
            <a:off x="8452468" y="1859108"/>
            <a:ext cx="3262523" cy="3262523"/>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sp>
        <p:nvSpPr>
          <p:cNvPr id="2518" name="Google Shape;2518;p284"/>
          <p:cNvSpPr txBox="1"/>
          <p:nvPr>
            <p:ph idx="1" type="body"/>
          </p:nvPr>
        </p:nvSpPr>
        <p:spPr>
          <a:xfrm>
            <a:off x="755967" y="1864175"/>
            <a:ext cx="6345224"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3) Envie Mensagens de Acompanhamento</a:t>
            </a:r>
            <a:endParaRPr/>
          </a:p>
          <a:p>
            <a:pPr indent="-342900" lvl="0" marL="722313" rtl="0" algn="l">
              <a:lnSpc>
                <a:spcPct val="100000"/>
              </a:lnSpc>
              <a:spcBef>
                <a:spcPts val="1600"/>
              </a:spcBef>
              <a:spcAft>
                <a:spcPts val="0"/>
              </a:spcAft>
              <a:buSzPts val="1800"/>
              <a:buFont typeface="Noto Sans Symbols"/>
              <a:buChar char="▪"/>
            </a:pPr>
            <a:r>
              <a:rPr b="1" lang="pt-BR"/>
              <a:t>Após Eventos: </a:t>
            </a:r>
            <a:r>
              <a:rPr lang="pt-BR"/>
              <a:t>Após participar de eventos ou reuniões, envie uma mensagem de acompanhamento agradecendo pela interação e destacando um ponto discutido.</a:t>
            </a:r>
            <a:endParaRPr/>
          </a:p>
          <a:p>
            <a:pPr indent="-342900" lvl="0" marL="722313" rtl="0" algn="l">
              <a:lnSpc>
                <a:spcPct val="100000"/>
              </a:lnSpc>
              <a:spcBef>
                <a:spcPts val="1200"/>
              </a:spcBef>
              <a:spcAft>
                <a:spcPts val="0"/>
              </a:spcAft>
              <a:buSzPts val="1800"/>
              <a:buFont typeface="Noto Sans Symbols"/>
              <a:buChar char="▪"/>
            </a:pPr>
            <a:r>
              <a:rPr b="1" lang="pt-BR"/>
              <a:t>Atualizações e Aniversários</a:t>
            </a:r>
            <a:r>
              <a:rPr lang="pt-BR"/>
              <a:t>: Comente em atualizações de status, novos cargos ou aniversários de trabalho dos seus contatos para manter a comunicação ativa e mostrar que você se importa.</a:t>
            </a:r>
            <a:endParaRPr/>
          </a:p>
        </p:txBody>
      </p:sp>
      <p:sp>
        <p:nvSpPr>
          <p:cNvPr id="2519" name="Google Shape;2519;p284"/>
          <p:cNvSpPr txBox="1"/>
          <p:nvPr>
            <p:ph type="title"/>
          </p:nvPr>
        </p:nvSpPr>
        <p:spPr>
          <a:xfrm>
            <a:off x="755967" y="998267"/>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20" name="Google Shape;2520;p284"/>
          <p:cNvPicPr preferRelativeResize="0"/>
          <p:nvPr/>
        </p:nvPicPr>
        <p:blipFill rotWithShape="1">
          <a:blip r:embed="rId3">
            <a:alphaModFix/>
          </a:blip>
          <a:srcRect b="0" l="0" r="0" t="0"/>
          <a:stretch/>
        </p:blipFill>
        <p:spPr>
          <a:xfrm>
            <a:off x="8846149" y="2276271"/>
            <a:ext cx="2718094" cy="2718094"/>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4" name="Shape 2524"/>
        <p:cNvGrpSpPr/>
        <p:nvPr/>
      </p:nvGrpSpPr>
      <p:grpSpPr>
        <a:xfrm>
          <a:off x="0" y="0"/>
          <a:ext cx="0" cy="0"/>
          <a:chOff x="0" y="0"/>
          <a:chExt cx="0" cy="0"/>
        </a:xfrm>
      </p:grpSpPr>
      <p:sp>
        <p:nvSpPr>
          <p:cNvPr id="2525" name="Google Shape;2525;p285"/>
          <p:cNvSpPr txBox="1"/>
          <p:nvPr>
            <p:ph idx="1" type="body"/>
          </p:nvPr>
        </p:nvSpPr>
        <p:spPr>
          <a:xfrm>
            <a:off x="755967" y="2282465"/>
            <a:ext cx="6354952" cy="3505492"/>
          </a:xfrm>
          <a:prstGeom prst="rect">
            <a:avLst/>
          </a:prstGeom>
          <a:noFill/>
          <a:ln>
            <a:noFill/>
          </a:ln>
        </p:spPr>
        <p:txBody>
          <a:bodyPr anchorCtr="0" anchor="t" bIns="68575" lIns="68575" spcFirstLastPara="1" rIns="68575" wrap="square" tIns="68575">
            <a:noAutofit/>
          </a:bodyPr>
          <a:lstStyle/>
          <a:p>
            <a:pPr indent="0" lvl="0" marL="0" rtl="0" algn="just">
              <a:lnSpc>
                <a:spcPct val="100000"/>
              </a:lnSpc>
              <a:spcBef>
                <a:spcPts val="1400"/>
              </a:spcBef>
              <a:spcAft>
                <a:spcPts val="0"/>
              </a:spcAft>
              <a:buSzPts val="1800"/>
              <a:buNone/>
            </a:pPr>
            <a:r>
              <a:rPr b="1" lang="pt-BR" sz="2500">
                <a:solidFill>
                  <a:schemeClr val="accent1"/>
                </a:solidFill>
              </a:rPr>
              <a:t>4) Ofereça Ajuda e Valor</a:t>
            </a:r>
            <a:endParaRPr/>
          </a:p>
          <a:p>
            <a:pPr indent="-342900" lvl="0" marL="722313" rtl="0" algn="l">
              <a:lnSpc>
                <a:spcPct val="100000"/>
              </a:lnSpc>
              <a:spcBef>
                <a:spcPts val="1600"/>
              </a:spcBef>
              <a:spcAft>
                <a:spcPts val="0"/>
              </a:spcAft>
              <a:buSzPts val="1800"/>
              <a:buFont typeface="Noto Sans Symbols"/>
              <a:buChar char="▪"/>
            </a:pPr>
            <a:r>
              <a:rPr b="1" lang="pt-BR"/>
              <a:t>Compartilhe Recursos</a:t>
            </a:r>
            <a:r>
              <a:rPr lang="pt-BR"/>
              <a:t>: Se você encontrar um artigo, uma ferramenta ou um recurso que pode ser útil para um contato, compartilhe com uma mensagem explicativa.</a:t>
            </a:r>
            <a:endParaRPr/>
          </a:p>
          <a:p>
            <a:pPr indent="-342900" lvl="0" marL="722313" rtl="0" algn="l">
              <a:lnSpc>
                <a:spcPct val="100000"/>
              </a:lnSpc>
              <a:spcBef>
                <a:spcPts val="1200"/>
              </a:spcBef>
              <a:spcAft>
                <a:spcPts val="0"/>
              </a:spcAft>
              <a:buSzPts val="1800"/>
              <a:buFont typeface="Noto Sans Symbols"/>
              <a:buChar char="▪"/>
            </a:pPr>
            <a:r>
              <a:rPr b="1" lang="pt-BR"/>
              <a:t>Ofereça Introduções: </a:t>
            </a:r>
            <a:r>
              <a:rPr lang="pt-BR"/>
              <a:t>Se você conhece alguém que pode ser um bom contato para eles, ofereça-se para fazer a introdução.</a:t>
            </a:r>
            <a:endParaRPr/>
          </a:p>
        </p:txBody>
      </p:sp>
      <p:sp>
        <p:nvSpPr>
          <p:cNvPr id="2526" name="Google Shape;2526;p285"/>
          <p:cNvSpPr txBox="1"/>
          <p:nvPr>
            <p:ph type="title"/>
          </p:nvPr>
        </p:nvSpPr>
        <p:spPr>
          <a:xfrm>
            <a:off x="755967" y="1295165"/>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27" name="Google Shape;2527;p285"/>
          <p:cNvPicPr preferRelativeResize="0"/>
          <p:nvPr/>
        </p:nvPicPr>
        <p:blipFill rotWithShape="1">
          <a:blip r:embed="rId3">
            <a:alphaModFix/>
          </a:blip>
          <a:srcRect b="0" l="0" r="0" t="0"/>
          <a:stretch/>
        </p:blipFill>
        <p:spPr>
          <a:xfrm>
            <a:off x="8819879" y="2282465"/>
            <a:ext cx="2726852" cy="2726852"/>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1" name="Shape 2531"/>
        <p:cNvGrpSpPr/>
        <p:nvPr/>
      </p:nvGrpSpPr>
      <p:grpSpPr>
        <a:xfrm>
          <a:off x="0" y="0"/>
          <a:ext cx="0" cy="0"/>
          <a:chOff x="0" y="0"/>
          <a:chExt cx="0" cy="0"/>
        </a:xfrm>
      </p:grpSpPr>
      <p:sp>
        <p:nvSpPr>
          <p:cNvPr id="2532" name="Google Shape;2532;p286"/>
          <p:cNvSpPr txBox="1"/>
          <p:nvPr>
            <p:ph idx="1" type="body"/>
          </p:nvPr>
        </p:nvSpPr>
        <p:spPr>
          <a:xfrm>
            <a:off x="755967" y="2068457"/>
            <a:ext cx="6316041" cy="381677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5) Participe de Discussões e Grupos</a:t>
            </a:r>
            <a:endParaRPr/>
          </a:p>
          <a:p>
            <a:pPr indent="-342900" lvl="0" marL="722313" rtl="0" algn="l">
              <a:lnSpc>
                <a:spcPct val="100000"/>
              </a:lnSpc>
              <a:spcBef>
                <a:spcPts val="1600"/>
              </a:spcBef>
              <a:spcAft>
                <a:spcPts val="0"/>
              </a:spcAft>
              <a:buSzPts val="1800"/>
              <a:buFont typeface="Noto Sans Symbols"/>
              <a:buChar char="▪"/>
            </a:pPr>
            <a:r>
              <a:rPr b="1" lang="pt-BR"/>
              <a:t>Contribua Ativamente</a:t>
            </a:r>
            <a:r>
              <a:rPr lang="pt-BR"/>
              <a:t>: Participe de discussões em grupos relevantes e ofereça sua perspectiva e conhecimento. Isso pode ajudar a aumentar sua visibilidade e facilitar novas conexões.</a:t>
            </a:r>
            <a:endParaRPr/>
          </a:p>
          <a:p>
            <a:pPr indent="-342900" lvl="0" marL="722313" rtl="0" algn="l">
              <a:lnSpc>
                <a:spcPct val="100000"/>
              </a:lnSpc>
              <a:spcBef>
                <a:spcPts val="1200"/>
              </a:spcBef>
              <a:spcAft>
                <a:spcPts val="0"/>
              </a:spcAft>
              <a:buSzPts val="1800"/>
              <a:buFont typeface="Noto Sans Symbols"/>
              <a:buChar char="▪"/>
            </a:pPr>
            <a:r>
              <a:rPr b="1" lang="pt-BR"/>
              <a:t>Faça Perguntas</a:t>
            </a:r>
            <a:r>
              <a:rPr lang="pt-BR"/>
              <a:t>: Engaje-se em conversas fazendo perguntas que possam gerar discussões interessantes e produtivas.</a:t>
            </a:r>
            <a:endParaRPr/>
          </a:p>
        </p:txBody>
      </p:sp>
      <p:sp>
        <p:nvSpPr>
          <p:cNvPr id="2533" name="Google Shape;2533;p286"/>
          <p:cNvSpPr txBox="1"/>
          <p:nvPr>
            <p:ph type="title"/>
          </p:nvPr>
        </p:nvSpPr>
        <p:spPr>
          <a:xfrm>
            <a:off x="755967" y="1081157"/>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34" name="Google Shape;2534;p286"/>
          <p:cNvPicPr preferRelativeResize="0"/>
          <p:nvPr/>
        </p:nvPicPr>
        <p:blipFill rotWithShape="1">
          <a:blip r:embed="rId3">
            <a:alphaModFix/>
          </a:blip>
          <a:srcRect b="0" l="0" r="0" t="0"/>
          <a:stretch/>
        </p:blipFill>
        <p:spPr>
          <a:xfrm>
            <a:off x="8613031" y="2068457"/>
            <a:ext cx="3147709" cy="3147709"/>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287"/>
          <p:cNvSpPr txBox="1"/>
          <p:nvPr>
            <p:ph idx="1" type="body"/>
          </p:nvPr>
        </p:nvSpPr>
        <p:spPr>
          <a:xfrm>
            <a:off x="717056" y="1815537"/>
            <a:ext cx="6646782"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6) Use a Ferramenta de </a:t>
            </a:r>
            <a:endParaRPr/>
          </a:p>
          <a:p>
            <a:pPr indent="0" lvl="0" marL="0" rtl="0" algn="l">
              <a:lnSpc>
                <a:spcPct val="100000"/>
              </a:lnSpc>
              <a:spcBef>
                <a:spcPts val="0"/>
              </a:spcBef>
              <a:spcAft>
                <a:spcPts val="0"/>
              </a:spcAft>
              <a:buSzPts val="1800"/>
              <a:buNone/>
            </a:pPr>
            <a:r>
              <a:rPr b="1" lang="pt-BR" sz="2500">
                <a:solidFill>
                  <a:schemeClr val="accent1"/>
                </a:solidFill>
              </a:rPr>
              <a:t>Mensagens Diretas com Moderação</a:t>
            </a:r>
            <a:endParaRPr/>
          </a:p>
          <a:p>
            <a:pPr indent="-342900" lvl="0" marL="722313" rtl="0" algn="l">
              <a:lnSpc>
                <a:spcPct val="100000"/>
              </a:lnSpc>
              <a:spcBef>
                <a:spcPts val="1600"/>
              </a:spcBef>
              <a:spcAft>
                <a:spcPts val="0"/>
              </a:spcAft>
              <a:buSzPts val="1800"/>
              <a:buFont typeface="Noto Sans Symbols"/>
              <a:buChar char="▪"/>
            </a:pPr>
            <a:r>
              <a:rPr b="1" lang="pt-BR"/>
              <a:t>Evite Mensagens Genéricas</a:t>
            </a:r>
            <a:r>
              <a:rPr lang="pt-BR"/>
              <a:t>: Evite enviar mensagens genéricas ou spam. Certifique-se de que suas mensagens são relevantes e personalizadas.</a:t>
            </a:r>
            <a:endParaRPr/>
          </a:p>
          <a:p>
            <a:pPr indent="-342900" lvl="0" marL="722313" rtl="0" algn="l">
              <a:lnSpc>
                <a:spcPct val="100000"/>
              </a:lnSpc>
              <a:spcBef>
                <a:spcPts val="1200"/>
              </a:spcBef>
              <a:spcAft>
                <a:spcPts val="0"/>
              </a:spcAft>
              <a:buSzPts val="1800"/>
              <a:buFont typeface="Noto Sans Symbols"/>
              <a:buChar char="▪"/>
            </a:pPr>
            <a:r>
              <a:rPr b="1" lang="pt-BR"/>
              <a:t>Seja Claro e Breve</a:t>
            </a:r>
            <a:r>
              <a:rPr lang="pt-BR"/>
              <a:t>: Mantenha suas mensagens diretas claras e diretas ao ponto, especialmente se você estiver pedindo algo específico.</a:t>
            </a:r>
            <a:endParaRPr/>
          </a:p>
        </p:txBody>
      </p:sp>
      <p:sp>
        <p:nvSpPr>
          <p:cNvPr id="2540" name="Google Shape;2540;p287"/>
          <p:cNvSpPr txBox="1"/>
          <p:nvPr>
            <p:ph type="title"/>
          </p:nvPr>
        </p:nvSpPr>
        <p:spPr>
          <a:xfrm>
            <a:off x="717056" y="959356"/>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41" name="Google Shape;2541;p287"/>
          <p:cNvPicPr preferRelativeResize="0"/>
          <p:nvPr/>
        </p:nvPicPr>
        <p:blipFill rotWithShape="1">
          <a:blip r:embed="rId3">
            <a:alphaModFix/>
          </a:blip>
          <a:srcRect b="0" l="0" r="0" t="0"/>
          <a:stretch/>
        </p:blipFill>
        <p:spPr>
          <a:xfrm>
            <a:off x="8619417" y="2176057"/>
            <a:ext cx="3112141" cy="3112141"/>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p288"/>
          <p:cNvSpPr txBox="1"/>
          <p:nvPr>
            <p:ph idx="1" type="body"/>
          </p:nvPr>
        </p:nvSpPr>
        <p:spPr>
          <a:xfrm>
            <a:off x="736512" y="2165733"/>
            <a:ext cx="6756300" cy="3379033"/>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7) Celebre Conquistas e Marcos</a:t>
            </a:r>
            <a:endParaRPr/>
          </a:p>
          <a:p>
            <a:pPr indent="-368300" lvl="0" marL="722313" rtl="0" algn="l">
              <a:lnSpc>
                <a:spcPct val="100000"/>
              </a:lnSpc>
              <a:spcBef>
                <a:spcPts val="1600"/>
              </a:spcBef>
              <a:spcAft>
                <a:spcPts val="0"/>
              </a:spcAft>
              <a:buSzPts val="1800"/>
              <a:buFont typeface="Noto Sans Symbols"/>
              <a:buChar char="▪"/>
            </a:pPr>
            <a:r>
              <a:rPr b="1" lang="pt-BR"/>
              <a:t>Reconheça Realizações</a:t>
            </a:r>
            <a:r>
              <a:rPr lang="pt-BR"/>
              <a:t>: Envie mensagens de felicitação para conquistas importantes, como promoções, novos cargos ou realizações de projetos.</a:t>
            </a:r>
            <a:endParaRPr/>
          </a:p>
          <a:p>
            <a:pPr indent="-368300" lvl="0" marL="722313" rtl="0" algn="l">
              <a:lnSpc>
                <a:spcPct val="100000"/>
              </a:lnSpc>
              <a:spcBef>
                <a:spcPts val="1200"/>
              </a:spcBef>
              <a:spcAft>
                <a:spcPts val="0"/>
              </a:spcAft>
              <a:buSzPts val="1800"/>
              <a:buFont typeface="Noto Sans Symbols"/>
              <a:buChar char="▪"/>
            </a:pPr>
            <a:r>
              <a:rPr b="1" lang="pt-BR"/>
              <a:t>Comemore Aniversários</a:t>
            </a:r>
            <a:r>
              <a:rPr lang="pt-BR"/>
              <a:t>: Lembre-se de parabenizar seus contatos em aniversários de trabalho ou datas comemorativas importantes.</a:t>
            </a:r>
            <a:endParaRPr/>
          </a:p>
        </p:txBody>
      </p:sp>
      <p:sp>
        <p:nvSpPr>
          <p:cNvPr id="2547" name="Google Shape;2547;p288"/>
          <p:cNvSpPr txBox="1"/>
          <p:nvPr>
            <p:ph type="title"/>
          </p:nvPr>
        </p:nvSpPr>
        <p:spPr>
          <a:xfrm>
            <a:off x="658691" y="1260914"/>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48" name="Google Shape;2548;p288"/>
          <p:cNvPicPr preferRelativeResize="0"/>
          <p:nvPr/>
        </p:nvPicPr>
        <p:blipFill rotWithShape="1">
          <a:blip r:embed="rId3">
            <a:alphaModFix/>
          </a:blip>
          <a:srcRect b="0" l="0" r="0" t="0"/>
          <a:stretch/>
        </p:blipFill>
        <p:spPr>
          <a:xfrm>
            <a:off x="8537777" y="1754564"/>
            <a:ext cx="3448320" cy="3448320"/>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289"/>
          <p:cNvSpPr txBox="1"/>
          <p:nvPr>
            <p:ph idx="1" type="body"/>
          </p:nvPr>
        </p:nvSpPr>
        <p:spPr>
          <a:xfrm>
            <a:off x="755967" y="2194916"/>
            <a:ext cx="6510594" cy="350549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8) Solicite </a:t>
            </a:r>
            <a:r>
              <a:rPr b="1" i="1" lang="pt-BR" sz="2500">
                <a:solidFill>
                  <a:schemeClr val="accent1"/>
                </a:solidFill>
              </a:rPr>
              <a:t>Feedback</a:t>
            </a:r>
            <a:r>
              <a:rPr b="1" lang="pt-BR" sz="2500">
                <a:solidFill>
                  <a:schemeClr val="accent1"/>
                </a:solidFill>
              </a:rPr>
              <a:t> e Ofereça </a:t>
            </a:r>
            <a:r>
              <a:rPr b="1" i="1" lang="pt-BR" sz="2500">
                <a:solidFill>
                  <a:schemeClr val="accent1"/>
                </a:solidFill>
              </a:rPr>
              <a:t>Feedback</a:t>
            </a:r>
            <a:endParaRPr/>
          </a:p>
          <a:p>
            <a:pPr indent="-342900" lvl="0" marL="722313" rtl="0" algn="l">
              <a:lnSpc>
                <a:spcPct val="100000"/>
              </a:lnSpc>
              <a:spcBef>
                <a:spcPts val="1600"/>
              </a:spcBef>
              <a:spcAft>
                <a:spcPts val="0"/>
              </a:spcAft>
              <a:buSzPts val="1800"/>
              <a:buFont typeface="Noto Sans Symbols"/>
              <a:buChar char="▪"/>
            </a:pPr>
            <a:r>
              <a:rPr b="1" lang="pt-BR"/>
              <a:t>Peça Opiniões</a:t>
            </a:r>
            <a:r>
              <a:rPr lang="pt-BR"/>
              <a:t>: Se você está trabalhando em um projeto ou iniciando uma nova ideia, peça feedback aos seus contatos que tenham experiência relevante.</a:t>
            </a:r>
            <a:endParaRPr/>
          </a:p>
          <a:p>
            <a:pPr indent="-342900" lvl="0" marL="722313" rtl="0" algn="l">
              <a:lnSpc>
                <a:spcPct val="100000"/>
              </a:lnSpc>
              <a:spcBef>
                <a:spcPts val="1200"/>
              </a:spcBef>
              <a:spcAft>
                <a:spcPts val="0"/>
              </a:spcAft>
              <a:buSzPts val="1800"/>
              <a:buFont typeface="Noto Sans Symbols"/>
              <a:buChar char="▪"/>
            </a:pPr>
            <a:r>
              <a:rPr b="1" lang="pt-BR"/>
              <a:t>Ofereça </a:t>
            </a:r>
            <a:r>
              <a:rPr b="1" i="1" lang="pt-BR"/>
              <a:t>Feedback</a:t>
            </a:r>
            <a:r>
              <a:rPr b="1" lang="pt-BR"/>
              <a:t>: </a:t>
            </a:r>
            <a:r>
              <a:rPr lang="pt-BR"/>
              <a:t>Quando apropriado, ofereça feedback construtivo sobre o trabalho ou postagens dos seus contatos.</a:t>
            </a:r>
            <a:endParaRPr/>
          </a:p>
        </p:txBody>
      </p:sp>
      <p:sp>
        <p:nvSpPr>
          <p:cNvPr id="2554" name="Google Shape;2554;p289"/>
          <p:cNvSpPr txBox="1"/>
          <p:nvPr>
            <p:ph type="title"/>
          </p:nvPr>
        </p:nvSpPr>
        <p:spPr>
          <a:xfrm>
            <a:off x="755967" y="1207616"/>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55" name="Google Shape;2555;p289"/>
          <p:cNvPicPr preferRelativeResize="0"/>
          <p:nvPr/>
        </p:nvPicPr>
        <p:blipFill rotWithShape="1">
          <a:blip r:embed="rId3">
            <a:alphaModFix/>
          </a:blip>
          <a:srcRect b="0" l="0" r="0" t="0"/>
          <a:stretch/>
        </p:blipFill>
        <p:spPr>
          <a:xfrm>
            <a:off x="8705977" y="2194916"/>
            <a:ext cx="2879666" cy="28796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9"/>
          <p:cNvSpPr/>
          <p:nvPr/>
        </p:nvSpPr>
        <p:spPr>
          <a:xfrm>
            <a:off x="525404" y="2061837"/>
            <a:ext cx="11310425" cy="45444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2" name="Google Shape;342;p29"/>
          <p:cNvSpPr/>
          <p:nvPr/>
        </p:nvSpPr>
        <p:spPr>
          <a:xfrm>
            <a:off x="1085842" y="1530895"/>
            <a:ext cx="10749987" cy="53555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3" name="Google Shape;343;p29"/>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Os Passos de Joana</a:t>
            </a:r>
            <a:endParaRPr sz="3300"/>
          </a:p>
        </p:txBody>
      </p:sp>
      <p:sp>
        <p:nvSpPr>
          <p:cNvPr id="344" name="Google Shape;344;p29"/>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5" name="Google Shape;345;p29"/>
          <p:cNvSpPr/>
          <p:nvPr/>
        </p:nvSpPr>
        <p:spPr>
          <a:xfrm>
            <a:off x="525404" y="1530895"/>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346" name="Google Shape;346;p29"/>
          <p:cNvSpPr txBox="1"/>
          <p:nvPr/>
        </p:nvSpPr>
        <p:spPr>
          <a:xfrm>
            <a:off x="1170393" y="1580923"/>
            <a:ext cx="333682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Atualização do Perfil</a:t>
            </a:r>
            <a:endParaRPr b="0" i="0" sz="1400" u="none" cap="none" strike="noStrike">
              <a:solidFill>
                <a:srgbClr val="000000"/>
              </a:solidFill>
              <a:latin typeface="Arial"/>
              <a:ea typeface="Arial"/>
              <a:cs typeface="Arial"/>
              <a:sym typeface="Arial"/>
            </a:endParaRPr>
          </a:p>
        </p:txBody>
      </p:sp>
      <p:pic>
        <p:nvPicPr>
          <p:cNvPr descr="8 ideias de Foto de perfil sem foto | imagens para whatsapp, imagens para  whatsapp perfil, imagem de fundo para iphone" id="347" name="Google Shape;347;p29"/>
          <p:cNvPicPr preferRelativeResize="0"/>
          <p:nvPr/>
        </p:nvPicPr>
        <p:blipFill rotWithShape="1">
          <a:blip r:embed="rId3">
            <a:alphaModFix/>
          </a:blip>
          <a:srcRect b="0" l="0" r="0" t="0"/>
          <a:stretch/>
        </p:blipFill>
        <p:spPr>
          <a:xfrm>
            <a:off x="7303103" y="2309049"/>
            <a:ext cx="1782711" cy="1782711"/>
          </a:xfrm>
          <a:prstGeom prst="ellipse">
            <a:avLst/>
          </a:prstGeom>
          <a:noFill/>
          <a:ln>
            <a:noFill/>
          </a:ln>
        </p:spPr>
      </p:pic>
      <p:sp>
        <p:nvSpPr>
          <p:cNvPr id="348" name="Google Shape;348;p29"/>
          <p:cNvSpPr txBox="1"/>
          <p:nvPr/>
        </p:nvSpPr>
        <p:spPr>
          <a:xfrm>
            <a:off x="588987" y="2262710"/>
            <a:ext cx="6541394" cy="237500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Foto de Perfil:</a:t>
            </a:r>
            <a:r>
              <a:rPr b="0" i="0" lang="pt-BR" sz="2000" u="none" cap="none" strike="noStrike">
                <a:solidFill>
                  <a:schemeClr val="dk1"/>
                </a:solidFill>
                <a:latin typeface="Lato"/>
                <a:ea typeface="Lato"/>
                <a:cs typeface="Lato"/>
                <a:sym typeface="Lato"/>
              </a:rPr>
              <a:t> Joana trocou sua foto de perfil antiga por uma imagem mais profissional e de alta qualidade. Optou por uma foto onde estava: </a:t>
            </a:r>
            <a:endParaRPr b="0" i="0" sz="1400" u="none" cap="none" strike="noStrike">
              <a:solidFill>
                <a:srgbClr val="000000"/>
              </a:solidFill>
              <a:latin typeface="Arial"/>
              <a:ea typeface="Arial"/>
              <a:cs typeface="Arial"/>
              <a:sym typeface="Arial"/>
            </a:endParaRPr>
          </a:p>
          <a:p>
            <a:pPr indent="-342900" lvl="0" marL="9001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Bem vestida, </a:t>
            </a:r>
            <a:endParaRPr b="0" i="0" sz="1400" u="none" cap="none" strike="noStrike">
              <a:solidFill>
                <a:srgbClr val="000000"/>
              </a:solidFill>
              <a:latin typeface="Arial"/>
              <a:ea typeface="Arial"/>
              <a:cs typeface="Arial"/>
              <a:sym typeface="Arial"/>
            </a:endParaRPr>
          </a:p>
          <a:p>
            <a:pPr indent="-342900" lvl="0" marL="900113"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 um fundo neutro, </a:t>
            </a:r>
            <a:endParaRPr b="0" i="0" sz="1400" u="none" cap="none" strike="noStrike">
              <a:solidFill>
                <a:srgbClr val="000000"/>
              </a:solidFill>
              <a:latin typeface="Arial"/>
              <a:ea typeface="Arial"/>
              <a:cs typeface="Arial"/>
              <a:sym typeface="Arial"/>
            </a:endParaRPr>
          </a:p>
          <a:p>
            <a:pPr indent="-342900" lvl="0" marL="900113"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Transmitindo uma imagem </a:t>
            </a:r>
            <a:endParaRPr b="0" i="0" sz="1400" u="none" cap="none" strike="noStrike">
              <a:solidFill>
                <a:srgbClr val="000000"/>
              </a:solidFill>
              <a:latin typeface="Arial"/>
              <a:ea typeface="Arial"/>
              <a:cs typeface="Arial"/>
              <a:sym typeface="Arial"/>
            </a:endParaRPr>
          </a:p>
          <a:p>
            <a:pPr indent="0" lvl="0" marL="557213"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      de confiança e profissionalismo.</a:t>
            </a:r>
            <a:endParaRPr b="0" i="0" sz="2000" u="none" cap="none" strike="noStrike">
              <a:solidFill>
                <a:schemeClr val="dk1"/>
              </a:solidFill>
              <a:latin typeface="Lato"/>
              <a:ea typeface="Lato"/>
              <a:cs typeface="Lato"/>
              <a:sym typeface="Lato"/>
            </a:endParaRPr>
          </a:p>
        </p:txBody>
      </p:sp>
      <p:sp>
        <p:nvSpPr>
          <p:cNvPr id="349" name="Google Shape;349;p29"/>
          <p:cNvSpPr/>
          <p:nvPr/>
        </p:nvSpPr>
        <p:spPr>
          <a:xfrm>
            <a:off x="9085814" y="2978657"/>
            <a:ext cx="531281" cy="353961"/>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0" name="Google Shape;350;p29"/>
          <p:cNvSpPr txBox="1"/>
          <p:nvPr/>
        </p:nvSpPr>
        <p:spPr>
          <a:xfrm>
            <a:off x="660003" y="4940783"/>
            <a:ext cx="5481499"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Título Profissional:</a:t>
            </a:r>
            <a:r>
              <a:rPr b="0" i="0" lang="pt-BR" sz="2000" u="none" cap="none" strike="noStrike">
                <a:solidFill>
                  <a:schemeClr val="dk1"/>
                </a:solidFill>
                <a:latin typeface="Lato"/>
                <a:ea typeface="Lato"/>
                <a:cs typeface="Lato"/>
                <a:sym typeface="Lato"/>
              </a:rPr>
              <a:t> Reformulou seu título para um mais específico e atraente: </a:t>
            </a:r>
            <a:r>
              <a:rPr b="1" i="1" lang="pt-BR" sz="2000" u="none" cap="none" strike="noStrike">
                <a:solidFill>
                  <a:schemeClr val="dk1"/>
                </a:solidFill>
                <a:latin typeface="Lato"/>
                <a:ea typeface="Lato"/>
                <a:cs typeface="Lato"/>
                <a:sym typeface="Lato"/>
              </a:rPr>
              <a:t>“Especialista em Marketing Digital | Estratégias de Crescimento e SEO”.</a:t>
            </a:r>
            <a:endParaRPr b="1" i="1" sz="2000" u="none" cap="none" strike="noStrike">
              <a:solidFill>
                <a:schemeClr val="dk1"/>
              </a:solidFill>
              <a:latin typeface="Lato"/>
              <a:ea typeface="Lato"/>
              <a:cs typeface="Lato"/>
              <a:sym typeface="Lato"/>
            </a:endParaRPr>
          </a:p>
        </p:txBody>
      </p:sp>
      <p:sp>
        <p:nvSpPr>
          <p:cNvPr id="351" name="Google Shape;351;p29"/>
          <p:cNvSpPr/>
          <p:nvPr/>
        </p:nvSpPr>
        <p:spPr>
          <a:xfrm>
            <a:off x="7152471" y="4288023"/>
            <a:ext cx="4498424" cy="2233589"/>
          </a:xfrm>
          <a:prstGeom prst="rect">
            <a:avLst/>
          </a:prstGeom>
          <a:solidFill>
            <a:schemeClr val="l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52" name="Google Shape;352;p29"/>
          <p:cNvCxnSpPr/>
          <p:nvPr/>
        </p:nvCxnSpPr>
        <p:spPr>
          <a:xfrm>
            <a:off x="7152471" y="5051340"/>
            <a:ext cx="4498424" cy="0"/>
          </a:xfrm>
          <a:prstGeom prst="straightConnector1">
            <a:avLst/>
          </a:prstGeom>
          <a:noFill/>
          <a:ln cap="flat" cmpd="sng" w="9525">
            <a:solidFill>
              <a:srgbClr val="BFBFBF"/>
            </a:solidFill>
            <a:prstDash val="solid"/>
            <a:round/>
            <a:headEnd len="sm" w="sm" type="none"/>
            <a:tailEnd len="sm" w="sm" type="none"/>
          </a:ln>
        </p:spPr>
      </p:cxnSp>
      <p:sp>
        <p:nvSpPr>
          <p:cNvPr id="353" name="Google Shape;353;p29"/>
          <p:cNvSpPr txBox="1"/>
          <p:nvPr/>
        </p:nvSpPr>
        <p:spPr>
          <a:xfrm>
            <a:off x="7303103" y="5562138"/>
            <a:ext cx="333682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Joana Silva</a:t>
            </a:r>
            <a:endParaRPr b="0" i="0" sz="1400" u="none" cap="none" strike="noStrike">
              <a:solidFill>
                <a:srgbClr val="000000"/>
              </a:solidFill>
              <a:latin typeface="Arial"/>
              <a:ea typeface="Arial"/>
              <a:cs typeface="Arial"/>
              <a:sym typeface="Arial"/>
            </a:endParaRPr>
          </a:p>
        </p:txBody>
      </p:sp>
      <p:sp>
        <p:nvSpPr>
          <p:cNvPr id="354" name="Google Shape;354;p29"/>
          <p:cNvSpPr txBox="1"/>
          <p:nvPr/>
        </p:nvSpPr>
        <p:spPr>
          <a:xfrm>
            <a:off x="7303103" y="5925761"/>
            <a:ext cx="466218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Lato"/>
                <a:ea typeface="Lato"/>
                <a:cs typeface="Lato"/>
                <a:sym typeface="Lato"/>
              </a:rPr>
              <a:t>Especialista em Marketing Digital | Estratégias de Crescimento e SEO</a:t>
            </a:r>
            <a:endParaRPr b="0" i="0" sz="1400" u="none" cap="none" strike="noStrike">
              <a:solidFill>
                <a:srgbClr val="000000"/>
              </a:solidFill>
              <a:latin typeface="Arial"/>
              <a:ea typeface="Arial"/>
              <a:cs typeface="Arial"/>
              <a:sym typeface="Arial"/>
            </a:endParaRPr>
          </a:p>
        </p:txBody>
      </p:sp>
      <p:pic>
        <p:nvPicPr>
          <p:cNvPr id="355" name="Google Shape;355;p29"/>
          <p:cNvPicPr preferRelativeResize="0"/>
          <p:nvPr/>
        </p:nvPicPr>
        <p:blipFill rotWithShape="1">
          <a:blip r:embed="rId4">
            <a:alphaModFix/>
          </a:blip>
          <a:srcRect b="0" l="0" r="0" t="0"/>
          <a:stretch/>
        </p:blipFill>
        <p:spPr>
          <a:xfrm>
            <a:off x="9617095" y="2262710"/>
            <a:ext cx="1696230" cy="1696230"/>
          </a:xfrm>
          <a:prstGeom prst="rect">
            <a:avLst/>
          </a:prstGeom>
          <a:noFill/>
          <a:ln>
            <a:noFill/>
          </a:ln>
        </p:spPr>
      </p:pic>
      <p:pic>
        <p:nvPicPr>
          <p:cNvPr id="356" name="Google Shape;356;p29"/>
          <p:cNvPicPr preferRelativeResize="0"/>
          <p:nvPr/>
        </p:nvPicPr>
        <p:blipFill rotWithShape="1">
          <a:blip r:embed="rId4">
            <a:alphaModFix/>
          </a:blip>
          <a:srcRect b="0" l="0" r="0" t="0"/>
          <a:stretch/>
        </p:blipFill>
        <p:spPr>
          <a:xfrm>
            <a:off x="7196651" y="4365503"/>
            <a:ext cx="1237000" cy="1237000"/>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p290"/>
          <p:cNvSpPr txBox="1"/>
          <p:nvPr>
            <p:ph idx="1" type="body"/>
          </p:nvPr>
        </p:nvSpPr>
        <p:spPr>
          <a:xfrm>
            <a:off x="755967" y="2272738"/>
            <a:ext cx="6354952" cy="344712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1"/>
                </a:solidFill>
              </a:rPr>
              <a:t>9) Mantenha a Comunicação Regular</a:t>
            </a:r>
            <a:endParaRPr/>
          </a:p>
          <a:p>
            <a:pPr indent="-368300" lvl="0" marL="722313" rtl="0" algn="l">
              <a:lnSpc>
                <a:spcPct val="100000"/>
              </a:lnSpc>
              <a:spcBef>
                <a:spcPts val="1600"/>
              </a:spcBef>
              <a:spcAft>
                <a:spcPts val="0"/>
              </a:spcAft>
              <a:buSzPts val="1800"/>
              <a:buFont typeface="Noto Sans Symbols"/>
              <a:buChar char="▪"/>
            </a:pPr>
            <a:r>
              <a:rPr b="1" lang="pt-BR"/>
              <a:t>Atualizações Periódicas</a:t>
            </a:r>
            <a:r>
              <a:rPr lang="pt-BR"/>
              <a:t>: Faça um esforço para manter a comunicação regular com seus contatos, não apenas quando você precisa de algo.</a:t>
            </a:r>
            <a:endParaRPr/>
          </a:p>
          <a:p>
            <a:pPr indent="-368300" lvl="0" marL="722313" rtl="0" algn="l">
              <a:lnSpc>
                <a:spcPct val="100000"/>
              </a:lnSpc>
              <a:spcBef>
                <a:spcPts val="1000"/>
              </a:spcBef>
              <a:spcAft>
                <a:spcPts val="1200"/>
              </a:spcAft>
              <a:buSzPts val="1800"/>
              <a:buFont typeface="Noto Sans Symbols"/>
              <a:buChar char="▪"/>
            </a:pPr>
            <a:r>
              <a:rPr b="1" i="1" lang="pt-BR"/>
              <a:t>Check-ins</a:t>
            </a:r>
            <a:r>
              <a:rPr b="1" lang="pt-BR"/>
              <a:t> Ocasional</a:t>
            </a:r>
            <a:r>
              <a:rPr lang="pt-BR"/>
              <a:t>: Envie mensagens ocasionais para saber como estão e para manter a relação ativa.</a:t>
            </a:r>
            <a:endParaRPr/>
          </a:p>
        </p:txBody>
      </p:sp>
      <p:sp>
        <p:nvSpPr>
          <p:cNvPr id="2561" name="Google Shape;2561;p290"/>
          <p:cNvSpPr txBox="1"/>
          <p:nvPr>
            <p:ph type="title"/>
          </p:nvPr>
        </p:nvSpPr>
        <p:spPr>
          <a:xfrm>
            <a:off x="755967" y="1367919"/>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3.3 – Interagir </a:t>
            </a:r>
            <a:br>
              <a:rPr lang="pt-BR"/>
            </a:br>
            <a:r>
              <a:rPr lang="pt-BR"/>
              <a:t>com os Contatos</a:t>
            </a:r>
            <a:endParaRPr/>
          </a:p>
        </p:txBody>
      </p:sp>
      <p:pic>
        <p:nvPicPr>
          <p:cNvPr id="2562" name="Google Shape;2562;p290"/>
          <p:cNvPicPr preferRelativeResize="0"/>
          <p:nvPr/>
        </p:nvPicPr>
        <p:blipFill rotWithShape="1">
          <a:blip r:embed="rId3">
            <a:alphaModFix/>
          </a:blip>
          <a:srcRect b="0" l="0" r="0" t="0"/>
          <a:stretch/>
        </p:blipFill>
        <p:spPr>
          <a:xfrm>
            <a:off x="8677620" y="2149812"/>
            <a:ext cx="3040339" cy="3040339"/>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6" name="Shape 2566"/>
        <p:cNvGrpSpPr/>
        <p:nvPr/>
      </p:nvGrpSpPr>
      <p:grpSpPr>
        <a:xfrm>
          <a:off x="0" y="0"/>
          <a:ext cx="0" cy="0"/>
          <a:chOff x="0" y="0"/>
          <a:chExt cx="0" cy="0"/>
        </a:xfrm>
      </p:grpSpPr>
      <p:pic>
        <p:nvPicPr>
          <p:cNvPr id="2567" name="Google Shape;2567;p29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568" name="Google Shape;2568;p291"/>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2569" name="Google Shape;2569;p291"/>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70" name="Google Shape;2570;p291"/>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71" name="Google Shape;2571;p291"/>
          <p:cNvSpPr/>
          <p:nvPr/>
        </p:nvSpPr>
        <p:spPr>
          <a:xfrm>
            <a:off x="470904" y="2689282"/>
            <a:ext cx="4039692" cy="147943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3.3 – Interagindo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com os Contatos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p292"/>
          <p:cNvSpPr txBox="1"/>
          <p:nvPr>
            <p:ph type="title"/>
          </p:nvPr>
        </p:nvSpPr>
        <p:spPr>
          <a:xfrm>
            <a:off x="443960" y="194499"/>
            <a:ext cx="82280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3.3 – Interagindo com os Contatos</a:t>
            </a:r>
            <a:endParaRPr sz="3300"/>
          </a:p>
        </p:txBody>
      </p:sp>
      <p:sp>
        <p:nvSpPr>
          <p:cNvPr id="2577" name="Google Shape;2577;p292"/>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78" name="Google Shape;2578;p292"/>
          <p:cNvSpPr txBox="1"/>
          <p:nvPr/>
        </p:nvSpPr>
        <p:spPr>
          <a:xfrm>
            <a:off x="443959" y="1547114"/>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1) Personalize suas Mensagens</a:t>
            </a:r>
            <a:endParaRPr b="0" i="0" sz="2500" u="none" cap="none" strike="noStrike">
              <a:solidFill>
                <a:schemeClr val="accent1"/>
              </a:solidFill>
              <a:latin typeface="Lato"/>
              <a:ea typeface="Lato"/>
              <a:cs typeface="Lato"/>
              <a:sym typeface="Lato"/>
            </a:endParaRPr>
          </a:p>
        </p:txBody>
      </p:sp>
      <p:sp>
        <p:nvSpPr>
          <p:cNvPr id="2579" name="Google Shape;2579;p292"/>
          <p:cNvSpPr txBox="1"/>
          <p:nvPr/>
        </p:nvSpPr>
        <p:spPr>
          <a:xfrm>
            <a:off x="443959" y="4083815"/>
            <a:ext cx="7649453"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2) Comente e Reaja ao Conteúdo dos Contatos</a:t>
            </a:r>
            <a:endParaRPr b="0" i="0" sz="2500" u="none" cap="none" strike="noStrike">
              <a:solidFill>
                <a:schemeClr val="accent1"/>
              </a:solidFill>
              <a:latin typeface="Lato"/>
              <a:ea typeface="Lato"/>
              <a:cs typeface="Lato"/>
              <a:sym typeface="Lato"/>
            </a:endParaRPr>
          </a:p>
        </p:txBody>
      </p:sp>
      <p:sp>
        <p:nvSpPr>
          <p:cNvPr id="2580" name="Google Shape;2580;p292"/>
          <p:cNvSpPr/>
          <p:nvPr/>
        </p:nvSpPr>
        <p:spPr>
          <a:xfrm>
            <a:off x="443960" y="2186056"/>
            <a:ext cx="10821349"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Arial"/>
                <a:ea typeface="Arial"/>
                <a:cs typeface="Arial"/>
                <a:sym typeface="Arial"/>
              </a:rPr>
              <a:t>“Olá [Nome], notei que você recentemente participou da conferência sobre [assunto]. Achei seus insights sobre [tema específico] muito interessantes e adoraria discutir mais sobre como essas ideias podem ser aplicadas na nossa área.”</a:t>
            </a: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sp>
        <p:nvSpPr>
          <p:cNvPr id="2581" name="Google Shape;2581;p292"/>
          <p:cNvSpPr/>
          <p:nvPr/>
        </p:nvSpPr>
        <p:spPr>
          <a:xfrm>
            <a:off x="443959" y="4722757"/>
            <a:ext cx="10821350"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“Parabéns, [Nome], pela conquista do prêmio de [nome do prêmio]! Sua dedicação ao projeto [nome do projeto] foi realmente inspiradora. Como você está planejando usar essa experiência para futuros desafios?”</a:t>
            </a: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5" name="Shape 2585"/>
        <p:cNvGrpSpPr/>
        <p:nvPr/>
      </p:nvGrpSpPr>
      <p:grpSpPr>
        <a:xfrm>
          <a:off x="0" y="0"/>
          <a:ext cx="0" cy="0"/>
          <a:chOff x="0" y="0"/>
          <a:chExt cx="0" cy="0"/>
        </a:xfrm>
      </p:grpSpPr>
      <p:sp>
        <p:nvSpPr>
          <p:cNvPr id="2586" name="Google Shape;2586;p293"/>
          <p:cNvSpPr txBox="1"/>
          <p:nvPr>
            <p:ph type="title"/>
          </p:nvPr>
        </p:nvSpPr>
        <p:spPr>
          <a:xfrm>
            <a:off x="443960" y="194499"/>
            <a:ext cx="82280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3.3 – Interagindo com os Contatos</a:t>
            </a:r>
            <a:endParaRPr sz="3300"/>
          </a:p>
        </p:txBody>
      </p:sp>
      <p:sp>
        <p:nvSpPr>
          <p:cNvPr id="2587" name="Google Shape;2587;p293"/>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88" name="Google Shape;2588;p293"/>
          <p:cNvSpPr txBox="1"/>
          <p:nvPr/>
        </p:nvSpPr>
        <p:spPr>
          <a:xfrm>
            <a:off x="366138" y="1595752"/>
            <a:ext cx="7221436"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3) Envie Mensagens de Acompanhamento</a:t>
            </a:r>
            <a:endParaRPr b="0" i="0" sz="2500" u="none" cap="none" strike="noStrike">
              <a:solidFill>
                <a:schemeClr val="accent1"/>
              </a:solidFill>
              <a:latin typeface="Lato"/>
              <a:ea typeface="Lato"/>
              <a:cs typeface="Lato"/>
              <a:sym typeface="Lato"/>
            </a:endParaRPr>
          </a:p>
        </p:txBody>
      </p:sp>
      <p:sp>
        <p:nvSpPr>
          <p:cNvPr id="2589" name="Google Shape;2589;p293"/>
          <p:cNvSpPr txBox="1"/>
          <p:nvPr/>
        </p:nvSpPr>
        <p:spPr>
          <a:xfrm>
            <a:off x="366138" y="4132453"/>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4) Ofereça Ajuda e Valor</a:t>
            </a:r>
            <a:endParaRPr b="0" i="0" sz="2500" u="none" cap="none" strike="noStrike">
              <a:solidFill>
                <a:schemeClr val="accent1"/>
              </a:solidFill>
              <a:latin typeface="Lato"/>
              <a:ea typeface="Lato"/>
              <a:cs typeface="Lato"/>
              <a:sym typeface="Lato"/>
            </a:endParaRPr>
          </a:p>
        </p:txBody>
      </p:sp>
      <p:sp>
        <p:nvSpPr>
          <p:cNvPr id="2590" name="Google Shape;2590;p293"/>
          <p:cNvSpPr/>
          <p:nvPr/>
        </p:nvSpPr>
        <p:spPr>
          <a:xfrm>
            <a:off x="443960" y="2186056"/>
            <a:ext cx="10821349"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“Olá [Nome], foi ótimo conhecer você na conferência sobre [assunto]. A conversa sobre [tópico específico] foi muito interessante. Espero que possamos continuar essa discussão e explorar possíveis oportunidades de colaboração.”</a:t>
            </a: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2591" name="Google Shape;2591;p293"/>
          <p:cNvSpPr/>
          <p:nvPr/>
        </p:nvSpPr>
        <p:spPr>
          <a:xfrm>
            <a:off x="443961" y="4722757"/>
            <a:ext cx="10821348"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“Oi [Nome], encontrei este artigo sobre [tema] e achei que poderia ser útil para o seu projeto de [projeto específico]. Espero que você ache as informações interessantes!”</a:t>
            </a: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p294"/>
          <p:cNvSpPr txBox="1"/>
          <p:nvPr>
            <p:ph type="title"/>
          </p:nvPr>
        </p:nvSpPr>
        <p:spPr>
          <a:xfrm>
            <a:off x="443960" y="194499"/>
            <a:ext cx="82280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3.3 – Interagindo com os Contatos</a:t>
            </a:r>
            <a:endParaRPr sz="3300"/>
          </a:p>
        </p:txBody>
      </p:sp>
      <p:sp>
        <p:nvSpPr>
          <p:cNvPr id="2597" name="Google Shape;2597;p294"/>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98" name="Google Shape;2598;p294"/>
          <p:cNvSpPr txBox="1"/>
          <p:nvPr/>
        </p:nvSpPr>
        <p:spPr>
          <a:xfrm>
            <a:off x="443960" y="1575868"/>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5) Participe de Discussões e Grupos</a:t>
            </a:r>
            <a:endParaRPr b="0" i="0" sz="2500" u="none" cap="none" strike="noStrike">
              <a:solidFill>
                <a:schemeClr val="accent1"/>
              </a:solidFill>
              <a:latin typeface="Lato"/>
              <a:ea typeface="Lato"/>
              <a:cs typeface="Lato"/>
              <a:sym typeface="Lato"/>
            </a:endParaRPr>
          </a:p>
        </p:txBody>
      </p:sp>
      <p:sp>
        <p:nvSpPr>
          <p:cNvPr id="2599" name="Google Shape;2599;p294"/>
          <p:cNvSpPr txBox="1"/>
          <p:nvPr/>
        </p:nvSpPr>
        <p:spPr>
          <a:xfrm>
            <a:off x="443960" y="4103270"/>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6) Celebre Conquistas e Marcos</a:t>
            </a:r>
            <a:endParaRPr b="0" i="0" sz="2500" u="none" cap="none" strike="noStrike">
              <a:solidFill>
                <a:schemeClr val="accent1"/>
              </a:solidFill>
              <a:latin typeface="Lato"/>
              <a:ea typeface="Lato"/>
              <a:cs typeface="Lato"/>
              <a:sym typeface="Lato"/>
            </a:endParaRPr>
          </a:p>
        </p:txBody>
      </p:sp>
      <p:sp>
        <p:nvSpPr>
          <p:cNvPr id="2600" name="Google Shape;2600;p294"/>
          <p:cNvSpPr/>
          <p:nvPr/>
        </p:nvSpPr>
        <p:spPr>
          <a:xfrm>
            <a:off x="544748" y="2157302"/>
            <a:ext cx="10720560" cy="1532344"/>
          </a:xfrm>
          <a:prstGeom prst="rect">
            <a:avLst/>
          </a:prstGeom>
          <a:solidFill>
            <a:schemeClr val="lt1"/>
          </a:solidFill>
          <a:ln>
            <a:noFill/>
          </a:ln>
        </p:spPr>
        <p:txBody>
          <a:bodyPr anchorCtr="0" anchor="ctr"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“No grupo de [nome do grupo], alguém mencionou a tendência de [tendência específica]. Como você vê essa tendência impactando o futuro da nossa indústria?”</a:t>
            </a:r>
            <a:endParaRPr b="0" i="0" sz="2000" u="none" cap="none" strike="noStrike">
              <a:solidFill>
                <a:schemeClr val="dk1"/>
              </a:solidFill>
              <a:latin typeface="Lato"/>
              <a:ea typeface="Lato"/>
              <a:cs typeface="Lato"/>
              <a:sym typeface="Lato"/>
            </a:endParaRPr>
          </a:p>
        </p:txBody>
      </p:sp>
      <p:sp>
        <p:nvSpPr>
          <p:cNvPr id="2601" name="Google Shape;2601;p294"/>
          <p:cNvSpPr/>
          <p:nvPr/>
        </p:nvSpPr>
        <p:spPr>
          <a:xfrm>
            <a:off x="544749" y="4722757"/>
            <a:ext cx="10720560"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“Felicitações, [Nome], pelo novo cargo de [cargo]! Tenho certeza de que você fará um trabalho excelente na nova função. Espero que possamos conversar em breve para discutir suas novas responsabilidades e projetos.”</a:t>
            </a: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5" name="Shape 2605"/>
        <p:cNvGrpSpPr/>
        <p:nvPr/>
      </p:nvGrpSpPr>
      <p:grpSpPr>
        <a:xfrm>
          <a:off x="0" y="0"/>
          <a:ext cx="0" cy="0"/>
          <a:chOff x="0" y="0"/>
          <a:chExt cx="0" cy="0"/>
        </a:xfrm>
      </p:grpSpPr>
      <p:sp>
        <p:nvSpPr>
          <p:cNvPr id="2606" name="Google Shape;2606;p295"/>
          <p:cNvSpPr txBox="1"/>
          <p:nvPr>
            <p:ph type="title"/>
          </p:nvPr>
        </p:nvSpPr>
        <p:spPr>
          <a:xfrm>
            <a:off x="443960" y="194499"/>
            <a:ext cx="822809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Passo 3.3 – Interagindo com os Contatos</a:t>
            </a:r>
            <a:endParaRPr sz="3300"/>
          </a:p>
        </p:txBody>
      </p:sp>
      <p:sp>
        <p:nvSpPr>
          <p:cNvPr id="2607" name="Google Shape;2607;p295"/>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08" name="Google Shape;2608;p295"/>
          <p:cNvSpPr txBox="1"/>
          <p:nvPr/>
        </p:nvSpPr>
        <p:spPr>
          <a:xfrm>
            <a:off x="443960" y="1673145"/>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7) Solicite </a:t>
            </a:r>
            <a:r>
              <a:rPr b="1" i="1" lang="pt-BR" sz="2500" u="none" cap="none" strike="noStrike">
                <a:solidFill>
                  <a:schemeClr val="accent1"/>
                </a:solidFill>
                <a:latin typeface="Lato"/>
                <a:ea typeface="Lato"/>
                <a:cs typeface="Lato"/>
                <a:sym typeface="Lato"/>
              </a:rPr>
              <a:t>Feedback</a:t>
            </a:r>
            <a:r>
              <a:rPr b="1" i="0" lang="pt-BR" sz="2500" u="none" cap="none" strike="noStrike">
                <a:solidFill>
                  <a:schemeClr val="accent1"/>
                </a:solidFill>
                <a:latin typeface="Lato"/>
                <a:ea typeface="Lato"/>
                <a:cs typeface="Lato"/>
                <a:sym typeface="Lato"/>
              </a:rPr>
              <a:t> e Ofereça </a:t>
            </a:r>
            <a:r>
              <a:rPr b="1" i="1" lang="pt-BR" sz="2500" u="none" cap="none" strike="noStrike">
                <a:solidFill>
                  <a:schemeClr val="accent1"/>
                </a:solidFill>
                <a:latin typeface="Lato"/>
                <a:ea typeface="Lato"/>
                <a:cs typeface="Lato"/>
                <a:sym typeface="Lato"/>
              </a:rPr>
              <a:t>Feedback</a:t>
            </a:r>
            <a:endParaRPr b="0" i="1" sz="2500" u="none" cap="none" strike="noStrike">
              <a:solidFill>
                <a:schemeClr val="accent1"/>
              </a:solidFill>
              <a:latin typeface="Lato"/>
              <a:ea typeface="Lato"/>
              <a:cs typeface="Lato"/>
              <a:sym typeface="Lato"/>
            </a:endParaRPr>
          </a:p>
        </p:txBody>
      </p:sp>
      <p:sp>
        <p:nvSpPr>
          <p:cNvPr id="2609" name="Google Shape;2609;p295"/>
          <p:cNvSpPr txBox="1"/>
          <p:nvPr/>
        </p:nvSpPr>
        <p:spPr>
          <a:xfrm>
            <a:off x="443960" y="4190820"/>
            <a:ext cx="6098458"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1"/>
                </a:solidFill>
                <a:latin typeface="Lato"/>
                <a:ea typeface="Lato"/>
                <a:cs typeface="Lato"/>
                <a:sym typeface="Lato"/>
              </a:rPr>
              <a:t>8) Mantenha a Comunicação Regular</a:t>
            </a:r>
            <a:endParaRPr b="0" i="0" sz="2500" u="none" cap="none" strike="noStrike">
              <a:solidFill>
                <a:schemeClr val="accent1"/>
              </a:solidFill>
              <a:latin typeface="Lato"/>
              <a:ea typeface="Lato"/>
              <a:cs typeface="Lato"/>
              <a:sym typeface="Lato"/>
            </a:endParaRPr>
          </a:p>
        </p:txBody>
      </p:sp>
      <p:sp>
        <p:nvSpPr>
          <p:cNvPr id="2610" name="Google Shape;2610;p295"/>
          <p:cNvSpPr/>
          <p:nvPr/>
        </p:nvSpPr>
        <p:spPr>
          <a:xfrm>
            <a:off x="564203" y="2274035"/>
            <a:ext cx="10701105" cy="1532344"/>
          </a:xfrm>
          <a:prstGeom prst="rect">
            <a:avLst/>
          </a:prstGeom>
          <a:solidFill>
            <a:schemeClr val="lt1"/>
          </a:solidFill>
          <a:ln>
            <a:noFill/>
          </a:ln>
        </p:spPr>
        <p:txBody>
          <a:bodyPr anchorCtr="0" anchor="b"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“Oi [Nome], estou finalizando um projeto sobre [tema específico] e adoraria saber sua opinião sobre [aspecto específico]. Sua experiência em [campo relevante] seria muito valiosa para mim.”</a:t>
            </a: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2611" name="Google Shape;2611;p295"/>
          <p:cNvSpPr/>
          <p:nvPr/>
        </p:nvSpPr>
        <p:spPr>
          <a:xfrm>
            <a:off x="564203" y="4829762"/>
            <a:ext cx="10701105" cy="1395941"/>
          </a:xfrm>
          <a:prstGeom prst="rect">
            <a:avLst/>
          </a:prstGeom>
          <a:solidFill>
            <a:schemeClr val="lt1"/>
          </a:solidFill>
          <a:ln>
            <a:noFill/>
          </a:ln>
        </p:spPr>
        <p:txBody>
          <a:bodyPr anchorCtr="0" anchor="ctr" bIns="45700" lIns="91425" spcFirstLastPara="1" rIns="91425" wrap="square" tIns="45700">
            <a:noAutofit/>
          </a:bodyPr>
          <a:lstStyle/>
          <a:p>
            <a:pPr indent="0" lvl="0" marL="0" marR="38100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“Olá [Nome], só queria fazer um check-in e ver como estão as coisas para você. Espero que tudo esteja indo bem e estou ansioso para ouvir sobre seus últimos projetos.”</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5" name="Shape 2615"/>
        <p:cNvGrpSpPr/>
        <p:nvPr/>
      </p:nvGrpSpPr>
      <p:grpSpPr>
        <a:xfrm>
          <a:off x="0" y="0"/>
          <a:ext cx="0" cy="0"/>
          <a:chOff x="0" y="0"/>
          <a:chExt cx="0" cy="0"/>
        </a:xfrm>
      </p:grpSpPr>
      <p:pic>
        <p:nvPicPr>
          <p:cNvPr id="2616" name="Google Shape;2616;p315"/>
          <p:cNvPicPr preferRelativeResize="0"/>
          <p:nvPr/>
        </p:nvPicPr>
        <p:blipFill rotWithShape="1">
          <a:blip r:embed="rId3">
            <a:alphaModFix/>
          </a:blip>
          <a:srcRect b="16767" l="1099" r="21893" t="5123"/>
          <a:stretch/>
        </p:blipFill>
        <p:spPr>
          <a:xfrm>
            <a:off x="0" y="0"/>
            <a:ext cx="12020399" cy="6858001"/>
          </a:xfrm>
          <a:prstGeom prst="rect">
            <a:avLst/>
          </a:prstGeom>
          <a:noFill/>
          <a:ln>
            <a:noFill/>
          </a:ln>
        </p:spPr>
      </p:pic>
      <p:pic>
        <p:nvPicPr>
          <p:cNvPr id="2617" name="Google Shape;2617;p315"/>
          <p:cNvPicPr preferRelativeResize="0"/>
          <p:nvPr/>
        </p:nvPicPr>
        <p:blipFill rotWithShape="1">
          <a:blip r:embed="rId4">
            <a:alphaModFix/>
          </a:blip>
          <a:srcRect b="0" l="0" r="0" t="0"/>
          <a:stretch/>
        </p:blipFill>
        <p:spPr>
          <a:xfrm>
            <a:off x="11224767" y="156886"/>
            <a:ext cx="588556" cy="706713"/>
          </a:xfrm>
          <a:prstGeom prst="rect">
            <a:avLst/>
          </a:prstGeom>
          <a:noFill/>
          <a:ln>
            <a:noFill/>
          </a:ln>
        </p:spPr>
      </p:pic>
      <p:sp>
        <p:nvSpPr>
          <p:cNvPr id="2618" name="Google Shape;2618;p315"/>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19" name="Google Shape;2619;p31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20" name="Google Shape;2620;p315"/>
          <p:cNvSpPr/>
          <p:nvPr/>
        </p:nvSpPr>
        <p:spPr>
          <a:xfrm>
            <a:off x="579753" y="2695712"/>
            <a:ext cx="3821993" cy="14663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Passo 4 – Usar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o LinkedIn de Forma Assertiva</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4" name="Shape 2624"/>
        <p:cNvGrpSpPr/>
        <p:nvPr/>
      </p:nvGrpSpPr>
      <p:grpSpPr>
        <a:xfrm>
          <a:off x="0" y="0"/>
          <a:ext cx="0" cy="0"/>
          <a:chOff x="0" y="0"/>
          <a:chExt cx="0" cy="0"/>
        </a:xfrm>
      </p:grpSpPr>
      <p:sp>
        <p:nvSpPr>
          <p:cNvPr id="2625" name="Google Shape;2625;p316"/>
          <p:cNvSpPr txBox="1"/>
          <p:nvPr>
            <p:ph idx="1" type="body"/>
          </p:nvPr>
        </p:nvSpPr>
        <p:spPr>
          <a:xfrm>
            <a:off x="656364" y="2201472"/>
            <a:ext cx="6756400" cy="346383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latin typeface="Lato"/>
                <a:ea typeface="Lato"/>
                <a:cs typeface="Lato"/>
                <a:sym typeface="Lato"/>
              </a:rPr>
              <a:t>1) </a:t>
            </a:r>
            <a:r>
              <a:rPr b="1" i="0" lang="pt-BR" sz="2500" u="none" strike="noStrike">
                <a:solidFill>
                  <a:schemeClr val="accent4"/>
                </a:solidFill>
                <a:latin typeface="Lato"/>
                <a:ea typeface="Lato"/>
                <a:cs typeface="Lato"/>
                <a:sym typeface="Lato"/>
              </a:rPr>
              <a:t>Aproveite as Ferramentas do LinkedIn</a:t>
            </a:r>
            <a:endParaRPr b="1" sz="2500">
              <a:solidFill>
                <a:schemeClr val="accent4"/>
              </a:solidFill>
              <a:latin typeface="Lato"/>
              <a:ea typeface="Lato"/>
              <a:cs typeface="Lato"/>
              <a:sym typeface="Lato"/>
            </a:endParaRPr>
          </a:p>
          <a:p>
            <a:pPr indent="-3683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LinkedIn </a:t>
            </a:r>
            <a:r>
              <a:rPr b="1" i="1" lang="pt-BR" u="none" strike="noStrike">
                <a:solidFill>
                  <a:schemeClr val="dk1"/>
                </a:solidFill>
                <a:latin typeface="Lato"/>
                <a:ea typeface="Lato"/>
                <a:cs typeface="Lato"/>
                <a:sym typeface="Lato"/>
              </a:rPr>
              <a:t>Learning</a:t>
            </a:r>
            <a:r>
              <a:rPr b="0" i="0" lang="pt-BR" u="none" strike="noStrike">
                <a:solidFill>
                  <a:schemeClr val="dk1"/>
                </a:solidFill>
                <a:latin typeface="Lato"/>
                <a:ea typeface="Lato"/>
                <a:cs typeface="Lato"/>
                <a:sym typeface="Lato"/>
              </a:rPr>
              <a:t>: Faça cursos e obtenha certificações para aprimorar suas habilidades e adicionar valor ao seu perfil.</a:t>
            </a:r>
            <a:endParaRPr/>
          </a:p>
          <a:p>
            <a:pPr indent="-368300" lvl="0" marL="722313" rtl="0" algn="l">
              <a:lnSpc>
                <a:spcPct val="100000"/>
              </a:lnSpc>
              <a:spcBef>
                <a:spcPts val="1200"/>
              </a:spcBef>
              <a:spcAft>
                <a:spcPts val="0"/>
              </a:spcAft>
              <a:buSzPts val="1800"/>
              <a:buFont typeface="Noto Sans Symbols"/>
              <a:buChar char="▪"/>
            </a:pPr>
            <a:r>
              <a:rPr b="1" i="0" lang="pt-BR" u="none" strike="noStrike">
                <a:solidFill>
                  <a:schemeClr val="dk1"/>
                </a:solidFill>
                <a:latin typeface="Lato"/>
                <a:ea typeface="Lato"/>
                <a:cs typeface="Lato"/>
                <a:sym typeface="Lato"/>
              </a:rPr>
              <a:t>LinkedIn </a:t>
            </a:r>
            <a:r>
              <a:rPr b="1" i="1" lang="pt-BR" u="none" strike="noStrike">
                <a:solidFill>
                  <a:schemeClr val="dk1"/>
                </a:solidFill>
                <a:latin typeface="Lato"/>
                <a:ea typeface="Lato"/>
                <a:cs typeface="Lato"/>
                <a:sym typeface="Lato"/>
              </a:rPr>
              <a:t>Jobs</a:t>
            </a:r>
            <a:r>
              <a:rPr b="0" i="0" lang="pt-BR" u="none" strike="noStrike">
                <a:solidFill>
                  <a:schemeClr val="dk1"/>
                </a:solidFill>
                <a:latin typeface="Lato"/>
                <a:ea typeface="Lato"/>
                <a:cs typeface="Lato"/>
                <a:sym typeface="Lato"/>
              </a:rPr>
              <a:t>: Utilize a plataforma de empregos para buscar e se candidatar a oportunidades relevantes. Configure alertas de emprego para receber notificações sobre novas vagas.</a:t>
            </a:r>
            <a:endParaRPr>
              <a:solidFill>
                <a:schemeClr val="dk1"/>
              </a:solidFill>
              <a:latin typeface="Lato"/>
              <a:ea typeface="Lato"/>
              <a:cs typeface="Lato"/>
              <a:sym typeface="Lato"/>
            </a:endParaRPr>
          </a:p>
        </p:txBody>
      </p:sp>
      <p:sp>
        <p:nvSpPr>
          <p:cNvPr id="2626" name="Google Shape;2626;p316"/>
          <p:cNvSpPr txBox="1"/>
          <p:nvPr>
            <p:ph type="title"/>
          </p:nvPr>
        </p:nvSpPr>
        <p:spPr>
          <a:xfrm>
            <a:off x="656364" y="1292847"/>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4 – </a:t>
            </a:r>
            <a:r>
              <a:rPr b="1" lang="pt-BR">
                <a:solidFill>
                  <a:schemeClr val="dk1"/>
                </a:solidFill>
                <a:latin typeface="Lato"/>
                <a:ea typeface="Lato"/>
                <a:cs typeface="Lato"/>
                <a:sym typeface="Lato"/>
              </a:rPr>
              <a:t>Usar o LinkedIn </a:t>
            </a:r>
            <a:br>
              <a:rPr b="1" lang="pt-BR">
                <a:solidFill>
                  <a:schemeClr val="dk1"/>
                </a:solidFill>
                <a:latin typeface="Lato"/>
                <a:ea typeface="Lato"/>
                <a:cs typeface="Lato"/>
                <a:sym typeface="Lato"/>
              </a:rPr>
            </a:br>
            <a:r>
              <a:rPr b="1" lang="pt-BR">
                <a:solidFill>
                  <a:schemeClr val="dk1"/>
                </a:solidFill>
                <a:latin typeface="Lato"/>
                <a:ea typeface="Lato"/>
                <a:cs typeface="Lato"/>
                <a:sym typeface="Lato"/>
              </a:rPr>
              <a:t>de Forma Assertiva</a:t>
            </a:r>
            <a:endParaRPr/>
          </a:p>
        </p:txBody>
      </p:sp>
      <p:pic>
        <p:nvPicPr>
          <p:cNvPr id="2627" name="Google Shape;2627;p316"/>
          <p:cNvPicPr preferRelativeResize="0"/>
          <p:nvPr/>
        </p:nvPicPr>
        <p:blipFill rotWithShape="1">
          <a:blip r:embed="rId3">
            <a:alphaModFix/>
          </a:blip>
          <a:srcRect b="0" l="0" r="0" t="0"/>
          <a:stretch/>
        </p:blipFill>
        <p:spPr>
          <a:xfrm>
            <a:off x="8886790" y="2280047"/>
            <a:ext cx="2573965" cy="2573965"/>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1" name="Shape 2631"/>
        <p:cNvGrpSpPr/>
        <p:nvPr/>
      </p:nvGrpSpPr>
      <p:grpSpPr>
        <a:xfrm>
          <a:off x="0" y="0"/>
          <a:ext cx="0" cy="0"/>
          <a:chOff x="0" y="0"/>
          <a:chExt cx="0" cy="0"/>
        </a:xfrm>
      </p:grpSpPr>
      <p:sp>
        <p:nvSpPr>
          <p:cNvPr id="2632" name="Google Shape;2632;p317"/>
          <p:cNvSpPr txBox="1"/>
          <p:nvPr>
            <p:ph idx="1" type="body"/>
          </p:nvPr>
        </p:nvSpPr>
        <p:spPr>
          <a:xfrm>
            <a:off x="706061" y="2101143"/>
            <a:ext cx="6756400"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latin typeface="Lato"/>
                <a:ea typeface="Lato"/>
                <a:cs typeface="Lato"/>
                <a:sym typeface="Lato"/>
              </a:rPr>
              <a:t>2) </a:t>
            </a:r>
            <a:r>
              <a:rPr b="1" i="0" lang="pt-BR" sz="2500" u="none" strike="noStrike">
                <a:solidFill>
                  <a:schemeClr val="accent4"/>
                </a:solidFill>
                <a:latin typeface="Lato"/>
                <a:ea typeface="Lato"/>
                <a:cs typeface="Lato"/>
                <a:sym typeface="Lato"/>
              </a:rPr>
              <a:t>Monitore e Ajuste sua Estratégia</a:t>
            </a:r>
            <a:endParaRPr b="1" sz="2500">
              <a:solidFill>
                <a:schemeClr val="accent4"/>
              </a:solidFill>
              <a:latin typeface="Lato"/>
              <a:ea typeface="Lato"/>
              <a:cs typeface="Lato"/>
              <a:sym typeface="Lato"/>
            </a:endParaRPr>
          </a:p>
          <a:p>
            <a:pPr indent="-3429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Use LinkedIn </a:t>
            </a:r>
            <a:r>
              <a:rPr b="1" i="1" lang="pt-BR" u="none" strike="noStrike">
                <a:solidFill>
                  <a:schemeClr val="dk1"/>
                </a:solidFill>
                <a:latin typeface="Lato"/>
                <a:ea typeface="Lato"/>
                <a:cs typeface="Lato"/>
                <a:sym typeface="Lato"/>
              </a:rPr>
              <a:t>Analytics</a:t>
            </a:r>
            <a:r>
              <a:rPr b="0" i="0" lang="pt-BR" u="none" strike="noStrike">
                <a:solidFill>
                  <a:schemeClr val="dk1"/>
                </a:solidFill>
                <a:latin typeface="Lato"/>
                <a:ea typeface="Lato"/>
                <a:cs typeface="Lato"/>
                <a:sym typeface="Lato"/>
              </a:rPr>
              <a:t>: Acompanhe o desempenho das suas postagens e interações para entender o que está funcionando e onde você pode melhorar.</a:t>
            </a:r>
            <a:endParaRPr/>
          </a:p>
          <a:p>
            <a:pPr indent="-342900" lvl="0" marL="722313" rtl="0" algn="l">
              <a:lnSpc>
                <a:spcPct val="100000"/>
              </a:lnSpc>
              <a:spcBef>
                <a:spcPts val="1000"/>
              </a:spcBef>
              <a:spcAft>
                <a:spcPts val="1200"/>
              </a:spcAft>
              <a:buSzPts val="1800"/>
              <a:buFont typeface="Noto Sans Symbols"/>
              <a:buChar char="▪"/>
            </a:pPr>
            <a:r>
              <a:rPr b="1" i="0" lang="pt-BR" u="none" strike="noStrike">
                <a:solidFill>
                  <a:schemeClr val="dk1"/>
                </a:solidFill>
                <a:latin typeface="Lato"/>
                <a:ea typeface="Lato"/>
                <a:cs typeface="Lato"/>
                <a:sym typeface="Lato"/>
              </a:rPr>
              <a:t>Ajuste sua Abordagem</a:t>
            </a:r>
            <a:r>
              <a:rPr b="0" i="0" lang="pt-BR" u="none" strike="noStrike">
                <a:solidFill>
                  <a:schemeClr val="dk1"/>
                </a:solidFill>
                <a:latin typeface="Lato"/>
                <a:ea typeface="Lato"/>
                <a:cs typeface="Lato"/>
                <a:sym typeface="Lato"/>
              </a:rPr>
              <a:t>: Baseado nas análises e feedback, ajuste sua estratégia de conteúdo e interação para alinhar melhor com seus objetivos.</a:t>
            </a:r>
            <a:endParaRPr/>
          </a:p>
        </p:txBody>
      </p:sp>
      <p:sp>
        <p:nvSpPr>
          <p:cNvPr id="2633" name="Google Shape;2633;p317"/>
          <p:cNvSpPr txBox="1"/>
          <p:nvPr>
            <p:ph type="title"/>
          </p:nvPr>
        </p:nvSpPr>
        <p:spPr>
          <a:xfrm>
            <a:off x="706061" y="1113943"/>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4 – </a:t>
            </a:r>
            <a:r>
              <a:rPr b="1" lang="pt-BR">
                <a:solidFill>
                  <a:schemeClr val="dk1"/>
                </a:solidFill>
                <a:latin typeface="Lato"/>
                <a:ea typeface="Lato"/>
                <a:cs typeface="Lato"/>
                <a:sym typeface="Lato"/>
              </a:rPr>
              <a:t>Usar o LinkedIn </a:t>
            </a:r>
            <a:br>
              <a:rPr b="1" lang="pt-BR">
                <a:solidFill>
                  <a:schemeClr val="dk1"/>
                </a:solidFill>
                <a:latin typeface="Lato"/>
                <a:ea typeface="Lato"/>
                <a:cs typeface="Lato"/>
                <a:sym typeface="Lato"/>
              </a:rPr>
            </a:br>
            <a:r>
              <a:rPr b="1" lang="pt-BR">
                <a:solidFill>
                  <a:schemeClr val="dk1"/>
                </a:solidFill>
                <a:latin typeface="Lato"/>
                <a:ea typeface="Lato"/>
                <a:cs typeface="Lato"/>
                <a:sym typeface="Lato"/>
              </a:rPr>
              <a:t>de Forma Assertiva</a:t>
            </a:r>
            <a:endParaRPr/>
          </a:p>
        </p:txBody>
      </p:sp>
      <p:pic>
        <p:nvPicPr>
          <p:cNvPr descr="Uma imagem contendo lego&#10;&#10;Descrição gerada automaticamente" id="2634" name="Google Shape;2634;p317"/>
          <p:cNvPicPr preferRelativeResize="0"/>
          <p:nvPr/>
        </p:nvPicPr>
        <p:blipFill rotWithShape="1">
          <a:blip r:embed="rId3">
            <a:alphaModFix/>
          </a:blip>
          <a:srcRect b="0" l="0" r="0" t="0"/>
          <a:stretch/>
        </p:blipFill>
        <p:spPr>
          <a:xfrm>
            <a:off x="8655836" y="2257839"/>
            <a:ext cx="2982886" cy="2982886"/>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p318"/>
          <p:cNvSpPr txBox="1"/>
          <p:nvPr>
            <p:ph idx="1" type="body"/>
          </p:nvPr>
        </p:nvSpPr>
        <p:spPr>
          <a:xfrm>
            <a:off x="755756" y="1823785"/>
            <a:ext cx="6519688" cy="447357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400"/>
              </a:spcBef>
              <a:spcAft>
                <a:spcPts val="0"/>
              </a:spcAft>
              <a:buSzPts val="1800"/>
              <a:buNone/>
            </a:pPr>
            <a:r>
              <a:rPr b="1" lang="pt-BR" sz="2500">
                <a:solidFill>
                  <a:schemeClr val="accent4"/>
                </a:solidFill>
                <a:latin typeface="Lato"/>
                <a:ea typeface="Lato"/>
                <a:cs typeface="Lato"/>
                <a:sym typeface="Lato"/>
              </a:rPr>
              <a:t>3) </a:t>
            </a:r>
            <a:r>
              <a:rPr b="1" i="0" lang="pt-BR" sz="2500" u="none" strike="noStrike">
                <a:solidFill>
                  <a:schemeClr val="accent4"/>
                </a:solidFill>
                <a:latin typeface="Lato"/>
                <a:ea typeface="Lato"/>
                <a:cs typeface="Lato"/>
                <a:sym typeface="Lato"/>
              </a:rPr>
              <a:t>Utilize Recursos Adicionais</a:t>
            </a:r>
            <a:endParaRPr b="1" sz="2500">
              <a:solidFill>
                <a:schemeClr val="accent4"/>
              </a:solidFill>
              <a:latin typeface="Lato"/>
              <a:ea typeface="Lato"/>
              <a:cs typeface="Lato"/>
              <a:sym typeface="Lato"/>
            </a:endParaRPr>
          </a:p>
          <a:p>
            <a:pPr indent="-342900" lvl="0" marL="722313" rtl="0" algn="l">
              <a:lnSpc>
                <a:spcPct val="100000"/>
              </a:lnSpc>
              <a:spcBef>
                <a:spcPts val="1600"/>
              </a:spcBef>
              <a:spcAft>
                <a:spcPts val="0"/>
              </a:spcAft>
              <a:buSzPts val="1800"/>
              <a:buFont typeface="Noto Sans Symbols"/>
              <a:buChar char="▪"/>
            </a:pPr>
            <a:r>
              <a:rPr b="1" i="0" lang="pt-BR" u="none" strike="noStrike">
                <a:solidFill>
                  <a:schemeClr val="dk1"/>
                </a:solidFill>
                <a:latin typeface="Lato"/>
                <a:ea typeface="Lato"/>
                <a:cs typeface="Lato"/>
                <a:sym typeface="Lato"/>
              </a:rPr>
              <a:t>LinkedIn </a:t>
            </a:r>
            <a:r>
              <a:rPr b="1" i="1" lang="pt-BR" u="none" strike="noStrike">
                <a:solidFill>
                  <a:schemeClr val="dk1"/>
                </a:solidFill>
                <a:latin typeface="Lato"/>
                <a:ea typeface="Lato"/>
                <a:cs typeface="Lato"/>
                <a:sym typeface="Lato"/>
              </a:rPr>
              <a:t>Premium</a:t>
            </a:r>
            <a:r>
              <a:rPr b="0" i="0" lang="pt-BR" u="none" strike="noStrike">
                <a:solidFill>
                  <a:schemeClr val="dk1"/>
                </a:solidFill>
                <a:latin typeface="Lato"/>
                <a:ea typeface="Lato"/>
                <a:cs typeface="Lato"/>
                <a:sym typeface="Lato"/>
              </a:rPr>
              <a:t>: Considere investir em uma assinatura Premium para acesso a recursos adicionais, como </a:t>
            </a:r>
            <a:r>
              <a:rPr b="0" i="1" lang="pt-BR" u="none" strike="noStrike">
                <a:solidFill>
                  <a:schemeClr val="dk1"/>
                </a:solidFill>
                <a:latin typeface="Lato"/>
                <a:ea typeface="Lato"/>
                <a:cs typeface="Lato"/>
                <a:sym typeface="Lato"/>
              </a:rPr>
              <a:t>InMail</a:t>
            </a:r>
            <a:r>
              <a:rPr b="0" i="0" lang="pt-BR" u="none" strike="noStrike">
                <a:solidFill>
                  <a:schemeClr val="dk1"/>
                </a:solidFill>
                <a:latin typeface="Lato"/>
                <a:ea typeface="Lato"/>
                <a:cs typeface="Lato"/>
                <a:sym typeface="Lato"/>
              </a:rPr>
              <a:t> e análises detalhadas de perfil.</a:t>
            </a:r>
            <a:endParaRPr/>
          </a:p>
          <a:p>
            <a:pPr indent="-342900" lvl="0" marL="722313" rtl="0" algn="l">
              <a:lnSpc>
                <a:spcPct val="100000"/>
              </a:lnSpc>
              <a:spcBef>
                <a:spcPts val="1200"/>
              </a:spcBef>
              <a:spcAft>
                <a:spcPts val="0"/>
              </a:spcAft>
              <a:buSzPts val="1800"/>
              <a:buFont typeface="Noto Sans Symbols"/>
              <a:buChar char="▪"/>
            </a:pPr>
            <a:r>
              <a:rPr b="1" i="0" lang="pt-BR" u="none" strike="noStrike">
                <a:solidFill>
                  <a:schemeClr val="dk1"/>
                </a:solidFill>
                <a:latin typeface="Lato"/>
                <a:ea typeface="Lato"/>
                <a:cs typeface="Lato"/>
                <a:sym typeface="Lato"/>
              </a:rPr>
              <a:t>Ferramentas de Planejamento</a:t>
            </a:r>
            <a:r>
              <a:rPr b="0" i="0" lang="pt-BR" u="none" strike="noStrike">
                <a:solidFill>
                  <a:schemeClr val="dk1"/>
                </a:solidFill>
                <a:latin typeface="Lato"/>
                <a:ea typeface="Lato"/>
                <a:cs typeface="Lato"/>
                <a:sym typeface="Lato"/>
              </a:rPr>
              <a:t>: Use ferramentas externas para agendar postagens, analisar dados e gerenciar sua presença no LinkedIn de forma mais eficiente.</a:t>
            </a:r>
            <a:endParaRPr/>
          </a:p>
        </p:txBody>
      </p:sp>
      <p:sp>
        <p:nvSpPr>
          <p:cNvPr id="2640" name="Google Shape;2640;p318"/>
          <p:cNvSpPr txBox="1"/>
          <p:nvPr>
            <p:ph type="title"/>
          </p:nvPr>
        </p:nvSpPr>
        <p:spPr>
          <a:xfrm>
            <a:off x="755756" y="836585"/>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Passo 4 – </a:t>
            </a:r>
            <a:r>
              <a:rPr b="1" lang="pt-BR">
                <a:solidFill>
                  <a:schemeClr val="dk1"/>
                </a:solidFill>
                <a:latin typeface="Lato"/>
                <a:ea typeface="Lato"/>
                <a:cs typeface="Lato"/>
                <a:sym typeface="Lato"/>
              </a:rPr>
              <a:t>Usar o LinkedIn </a:t>
            </a:r>
            <a:br>
              <a:rPr b="1" lang="pt-BR">
                <a:solidFill>
                  <a:schemeClr val="dk1"/>
                </a:solidFill>
                <a:latin typeface="Lato"/>
                <a:ea typeface="Lato"/>
                <a:cs typeface="Lato"/>
                <a:sym typeface="Lato"/>
              </a:rPr>
            </a:br>
            <a:r>
              <a:rPr b="1" lang="pt-BR">
                <a:solidFill>
                  <a:schemeClr val="dk1"/>
                </a:solidFill>
                <a:latin typeface="Lato"/>
                <a:ea typeface="Lato"/>
                <a:cs typeface="Lato"/>
                <a:sym typeface="Lato"/>
              </a:rPr>
              <a:t>de Forma Assertiva</a:t>
            </a:r>
            <a:endParaRPr/>
          </a:p>
        </p:txBody>
      </p:sp>
      <p:pic>
        <p:nvPicPr>
          <p:cNvPr id="2641" name="Google Shape;2641;p318"/>
          <p:cNvPicPr preferRelativeResize="0"/>
          <p:nvPr/>
        </p:nvPicPr>
        <p:blipFill rotWithShape="1">
          <a:blip r:embed="rId3">
            <a:alphaModFix/>
          </a:blip>
          <a:srcRect b="0" l="0" r="0" t="0"/>
          <a:stretch/>
        </p:blipFill>
        <p:spPr>
          <a:xfrm>
            <a:off x="8801472" y="2286000"/>
            <a:ext cx="2718443" cy="27184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0"/>
          <p:cNvSpPr/>
          <p:nvPr/>
        </p:nvSpPr>
        <p:spPr>
          <a:xfrm>
            <a:off x="518608" y="3218442"/>
            <a:ext cx="11309303" cy="330658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2" name="Google Shape;362;p30"/>
          <p:cNvSpPr/>
          <p:nvPr/>
        </p:nvSpPr>
        <p:spPr>
          <a:xfrm>
            <a:off x="1077925" y="1677517"/>
            <a:ext cx="10749987" cy="54269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3" name="Google Shape;363;p30"/>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Os Passos de Joana</a:t>
            </a:r>
            <a:endParaRPr sz="3300"/>
          </a:p>
        </p:txBody>
      </p:sp>
      <p:sp>
        <p:nvSpPr>
          <p:cNvPr id="364" name="Google Shape;364;p30"/>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5" name="Google Shape;365;p30"/>
          <p:cNvSpPr/>
          <p:nvPr/>
        </p:nvSpPr>
        <p:spPr>
          <a:xfrm>
            <a:off x="518609" y="1689271"/>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366" name="Google Shape;366;p30"/>
          <p:cNvSpPr txBox="1"/>
          <p:nvPr/>
        </p:nvSpPr>
        <p:spPr>
          <a:xfrm>
            <a:off x="1077925" y="1729849"/>
            <a:ext cx="333682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Atualização do Perfil</a:t>
            </a:r>
            <a:endParaRPr b="0" i="0" sz="1400" u="none" cap="none" strike="noStrike">
              <a:solidFill>
                <a:srgbClr val="000000"/>
              </a:solidFill>
              <a:latin typeface="Arial"/>
              <a:ea typeface="Arial"/>
              <a:cs typeface="Arial"/>
              <a:sym typeface="Arial"/>
            </a:endParaRPr>
          </a:p>
        </p:txBody>
      </p:sp>
      <p:sp>
        <p:nvSpPr>
          <p:cNvPr id="367" name="Google Shape;367;p30"/>
          <p:cNvSpPr/>
          <p:nvPr/>
        </p:nvSpPr>
        <p:spPr>
          <a:xfrm>
            <a:off x="1138456" y="3277918"/>
            <a:ext cx="10169912" cy="3247105"/>
          </a:xfrm>
          <a:prstGeom prst="rect">
            <a:avLst/>
          </a:prstGeom>
          <a:solidFill>
            <a:schemeClr val="l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Sobre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Com 10 anos de experiência em marketing digital, tenho um histórico comprovado de impulsionar o crescimento e melhorar a visibilidade online através de estratégias de SEO e campanhas de marketing inovadoras. Entre meus projetos mais notáveis, desenvolvi uma campanha de SEO que aumentou o tráfego orgânico em 70% e implementei estratégias de mídia paga que elevaram as conversões em 50%. Estou em busca de novas oportunidades para aplicar minha experiência e contribuir para o sucesso de uma equipe dinâmica.</a:t>
            </a:r>
            <a:endParaRPr b="0" i="0" sz="1400" u="none" cap="none" strike="noStrike">
              <a:solidFill>
                <a:srgbClr val="000000"/>
              </a:solidFill>
              <a:latin typeface="Arial"/>
              <a:ea typeface="Arial"/>
              <a:cs typeface="Arial"/>
              <a:sym typeface="Arial"/>
            </a:endParaRPr>
          </a:p>
        </p:txBody>
      </p:sp>
      <p:sp>
        <p:nvSpPr>
          <p:cNvPr id="368" name="Google Shape;368;p30"/>
          <p:cNvSpPr/>
          <p:nvPr/>
        </p:nvSpPr>
        <p:spPr>
          <a:xfrm>
            <a:off x="518609" y="2220213"/>
            <a:ext cx="11309303" cy="9982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9" name="Google Shape;369;p30"/>
          <p:cNvSpPr txBox="1"/>
          <p:nvPr/>
        </p:nvSpPr>
        <p:spPr>
          <a:xfrm>
            <a:off x="652173" y="2531096"/>
            <a:ext cx="10656194" cy="40011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Resumo Atraente:</a:t>
            </a:r>
            <a:r>
              <a:rPr b="0" i="0" lang="pt-BR" sz="2000" u="none" cap="none" strike="noStrike">
                <a:solidFill>
                  <a:schemeClr val="dk1"/>
                </a:solidFill>
                <a:latin typeface="Lato"/>
                <a:ea typeface="Lato"/>
                <a:cs typeface="Lato"/>
                <a:sym typeface="Lato"/>
              </a:rPr>
              <a:t> Joana escreveu um resumo que refletia sua experiência e conquistas.</a:t>
            </a:r>
            <a:endParaRPr b="0" i="0" sz="2000" u="none" cap="none" strike="noStrike">
              <a:solidFill>
                <a:schemeClr val="dk1"/>
              </a:solidFill>
              <a:latin typeface="Lato"/>
              <a:ea typeface="Lato"/>
              <a:cs typeface="Lato"/>
              <a:sym typeface="Lato"/>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5" name="Shape 2645"/>
        <p:cNvGrpSpPr/>
        <p:nvPr/>
      </p:nvGrpSpPr>
      <p:grpSpPr>
        <a:xfrm>
          <a:off x="0" y="0"/>
          <a:ext cx="0" cy="0"/>
          <a:chOff x="0" y="0"/>
          <a:chExt cx="0" cy="0"/>
        </a:xfrm>
      </p:grpSpPr>
      <p:pic>
        <p:nvPicPr>
          <p:cNvPr id="2646" name="Google Shape;2646;p31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47" name="Google Shape;2647;p319"/>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
        <p:nvSpPr>
          <p:cNvPr id="2648" name="Google Shape;2648;p319"/>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49" name="Google Shape;2649;p31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50" name="Google Shape;2650;p319"/>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Exemplo 4 – Usando o LinkedIn de Forma Assertiva</a:t>
            </a:r>
            <a:endParaRPr b="0" i="0" sz="3500" u="none" cap="none" strike="noStrike">
              <a:solidFill>
                <a:srgbClr val="000000"/>
              </a:solidFill>
              <a:latin typeface="Arial"/>
              <a:ea typeface="Arial"/>
              <a:cs typeface="Arial"/>
              <a:sym typeface="Arial"/>
            </a:endParaRPr>
          </a:p>
        </p:txBody>
      </p:sp>
      <p:pic>
        <p:nvPicPr>
          <p:cNvPr id="2651" name="Google Shape;2651;p319"/>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5" name="Shape 2655"/>
        <p:cNvGrpSpPr/>
        <p:nvPr/>
      </p:nvGrpSpPr>
      <p:grpSpPr>
        <a:xfrm>
          <a:off x="0" y="0"/>
          <a:ext cx="0" cy="0"/>
          <a:chOff x="0" y="0"/>
          <a:chExt cx="0" cy="0"/>
        </a:xfrm>
      </p:grpSpPr>
      <p:pic>
        <p:nvPicPr>
          <p:cNvPr id="2656" name="Google Shape;2656;g2c746e3c759_0_100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57" name="Google Shape;2657;g2c746e3c759_0_1006"/>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
        <p:nvSpPr>
          <p:cNvPr id="2658" name="Google Shape;2658;g2c746e3c759_0_1006"/>
          <p:cNvSpPr/>
          <p:nvPr/>
        </p:nvSpPr>
        <p:spPr>
          <a:xfrm>
            <a:off x="0" y="0"/>
            <a:ext cx="4981500" cy="6858000"/>
          </a:xfrm>
          <a:prstGeom prst="rect">
            <a:avLst/>
          </a:prstGeom>
          <a:solidFill>
            <a:srgbClr val="F2F2F2">
              <a:alpha val="65490"/>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59" name="Google Shape;2659;g2c746e3c759_0_1006"/>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60" name="Google Shape;2660;g2c746e3c759_0_1006"/>
          <p:cNvSpPr/>
          <p:nvPr/>
        </p:nvSpPr>
        <p:spPr>
          <a:xfrm>
            <a:off x="594301" y="2913525"/>
            <a:ext cx="3674700" cy="1031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Dicas e Boas Práticas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4" name="Shape 2664"/>
        <p:cNvGrpSpPr/>
        <p:nvPr/>
      </p:nvGrpSpPr>
      <p:grpSpPr>
        <a:xfrm>
          <a:off x="0" y="0"/>
          <a:ext cx="0" cy="0"/>
          <a:chOff x="0" y="0"/>
          <a:chExt cx="0" cy="0"/>
        </a:xfrm>
      </p:grpSpPr>
      <p:sp>
        <p:nvSpPr>
          <p:cNvPr id="2665" name="Google Shape;2665;p320"/>
          <p:cNvSpPr txBox="1"/>
          <p:nvPr>
            <p:ph idx="1" type="body"/>
          </p:nvPr>
        </p:nvSpPr>
        <p:spPr>
          <a:xfrm>
            <a:off x="706061" y="1803907"/>
            <a:ext cx="6756300" cy="3752067"/>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Use uma foto de perfil clara e profissional. </a:t>
            </a:r>
            <a:endParaRPr/>
          </a:p>
          <a:p>
            <a:pPr indent="-342900" lvl="0" marL="342900" rtl="0" algn="l">
              <a:lnSpc>
                <a:spcPct val="100000"/>
              </a:lnSpc>
              <a:spcBef>
                <a:spcPts val="2400"/>
              </a:spcBef>
              <a:spcAft>
                <a:spcPts val="0"/>
              </a:spcAft>
              <a:buSzPts val="1800"/>
              <a:buFont typeface="Noto Sans Symbols"/>
              <a:buChar char="▪"/>
            </a:pPr>
            <a:r>
              <a:rPr lang="pt-BR"/>
              <a:t>Crie um título atraente que reflita suas principais habilidades e área de atuação.</a:t>
            </a:r>
            <a:endParaRPr/>
          </a:p>
          <a:p>
            <a:pPr indent="-342900" lvl="0" marL="342900" rtl="0" algn="l">
              <a:lnSpc>
                <a:spcPct val="100000"/>
              </a:lnSpc>
              <a:spcBef>
                <a:spcPts val="2400"/>
              </a:spcBef>
              <a:spcAft>
                <a:spcPts val="0"/>
              </a:spcAft>
              <a:buSzPts val="1800"/>
              <a:buFont typeface="Noto Sans Symbols"/>
              <a:buChar char="▪"/>
            </a:pPr>
            <a:r>
              <a:rPr lang="pt-BR"/>
              <a:t>Escreva um resumo conciso e cativante que destaque suas conquistas e objetivos profissionais.</a:t>
            </a:r>
            <a:endParaRPr/>
          </a:p>
          <a:p>
            <a:pPr indent="-342900" lvl="0" marL="342900" rtl="0" algn="l">
              <a:lnSpc>
                <a:spcPct val="100000"/>
              </a:lnSpc>
              <a:spcBef>
                <a:spcPts val="1200"/>
              </a:spcBef>
              <a:spcAft>
                <a:spcPts val="0"/>
              </a:spcAft>
              <a:buSzPts val="1800"/>
              <a:buFont typeface="Noto Sans Symbols"/>
              <a:buChar char="▪"/>
            </a:pPr>
            <a:r>
              <a:rPr lang="pt-BR"/>
              <a:t>Descreva suas experiências de trabalho com foco em realizações e resultados, não apenas em responsabilidades.</a:t>
            </a:r>
            <a:endParaRPr/>
          </a:p>
        </p:txBody>
      </p:sp>
      <p:sp>
        <p:nvSpPr>
          <p:cNvPr id="2666" name="Google Shape;2666;p320"/>
          <p:cNvSpPr txBox="1"/>
          <p:nvPr>
            <p:ph type="title"/>
          </p:nvPr>
        </p:nvSpPr>
        <p:spPr>
          <a:xfrm>
            <a:off x="706061" y="1153699"/>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e Boas Práticas</a:t>
            </a:r>
            <a:endParaRPr/>
          </a:p>
        </p:txBody>
      </p:sp>
      <p:pic>
        <p:nvPicPr>
          <p:cNvPr id="2667" name="Google Shape;2667;p320"/>
          <p:cNvPicPr preferRelativeResize="0"/>
          <p:nvPr/>
        </p:nvPicPr>
        <p:blipFill rotWithShape="1">
          <a:blip r:embed="rId3">
            <a:alphaModFix/>
          </a:blip>
          <a:srcRect b="0" l="0" r="0" t="0"/>
          <a:stretch/>
        </p:blipFill>
        <p:spPr>
          <a:xfrm>
            <a:off x="8886290" y="2286000"/>
            <a:ext cx="2818706" cy="2818706"/>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p321"/>
          <p:cNvSpPr txBox="1"/>
          <p:nvPr>
            <p:ph idx="1" type="body"/>
          </p:nvPr>
        </p:nvSpPr>
        <p:spPr>
          <a:xfrm>
            <a:off x="716000" y="1734332"/>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Liste suas habilidades mais relevantes e solicite recomendações de colegas e supervisores.</a:t>
            </a:r>
            <a:endParaRPr/>
          </a:p>
          <a:p>
            <a:pPr indent="-342900" lvl="0" marL="342900" rtl="0" algn="l">
              <a:lnSpc>
                <a:spcPct val="100000"/>
              </a:lnSpc>
              <a:spcBef>
                <a:spcPts val="2400"/>
              </a:spcBef>
              <a:spcAft>
                <a:spcPts val="0"/>
              </a:spcAft>
              <a:buSzPts val="1800"/>
              <a:buFont typeface="Noto Sans Symbols"/>
              <a:buChar char="▪"/>
            </a:pPr>
            <a:r>
              <a:rPr lang="pt-BR"/>
              <a:t>Customize seu URL do LinkedIn para algo mais simples e fácil de compartilhar.</a:t>
            </a:r>
            <a:endParaRPr/>
          </a:p>
          <a:p>
            <a:pPr indent="-342900" lvl="0" marL="342900" rtl="0" algn="l">
              <a:lnSpc>
                <a:spcPct val="100000"/>
              </a:lnSpc>
              <a:spcBef>
                <a:spcPts val="2400"/>
              </a:spcBef>
              <a:spcAft>
                <a:spcPts val="0"/>
              </a:spcAft>
              <a:buSzPts val="1800"/>
              <a:buFont typeface="Noto Sans Symbols"/>
              <a:buChar char="▪"/>
            </a:pPr>
            <a:r>
              <a:rPr lang="pt-BR"/>
              <a:t>Publique e compartilhe artigos, posts e atualizações relevantes para sua área de atuação.</a:t>
            </a:r>
            <a:endParaRPr/>
          </a:p>
          <a:p>
            <a:pPr indent="-342900" lvl="0" marL="342900" rtl="0" algn="l">
              <a:lnSpc>
                <a:spcPct val="100000"/>
              </a:lnSpc>
              <a:spcBef>
                <a:spcPts val="2400"/>
              </a:spcBef>
              <a:spcAft>
                <a:spcPts val="0"/>
              </a:spcAft>
              <a:buSzPts val="1800"/>
              <a:buFont typeface="Noto Sans Symbols"/>
              <a:buChar char="▪"/>
            </a:pPr>
            <a:r>
              <a:rPr lang="pt-BR"/>
              <a:t>Junte-se a grupos relacionados à sua indústria para expandir sua rede e participar de discussões.</a:t>
            </a:r>
            <a:endParaRPr/>
          </a:p>
          <a:p>
            <a:pPr indent="-228600" lvl="0" marL="457200" marR="0" rtl="0" algn="l">
              <a:lnSpc>
                <a:spcPct val="100000"/>
              </a:lnSpc>
              <a:spcBef>
                <a:spcPts val="1200"/>
              </a:spcBef>
              <a:spcAft>
                <a:spcPts val="0"/>
              </a:spcAft>
              <a:buClr>
                <a:srgbClr val="000000"/>
              </a:buClr>
              <a:buSzPts val="1800"/>
              <a:buFont typeface="Arial"/>
              <a:buNone/>
            </a:pPr>
            <a:br>
              <a:rPr lang="pt-BR"/>
            </a:br>
            <a:endParaRPr/>
          </a:p>
        </p:txBody>
      </p:sp>
      <p:sp>
        <p:nvSpPr>
          <p:cNvPr id="2673" name="Google Shape;2673;p321"/>
          <p:cNvSpPr txBox="1"/>
          <p:nvPr>
            <p:ph type="title"/>
          </p:nvPr>
        </p:nvSpPr>
        <p:spPr>
          <a:xfrm>
            <a:off x="716000" y="1044368"/>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e Boas Práticas</a:t>
            </a:r>
            <a:endParaRPr/>
          </a:p>
        </p:txBody>
      </p:sp>
      <p:pic>
        <p:nvPicPr>
          <p:cNvPr id="2674" name="Google Shape;2674;p321"/>
          <p:cNvPicPr preferRelativeResize="0"/>
          <p:nvPr/>
        </p:nvPicPr>
        <p:blipFill rotWithShape="1">
          <a:blip r:embed="rId3">
            <a:alphaModFix/>
          </a:blip>
          <a:srcRect b="0" l="0" r="0" t="0"/>
          <a:stretch/>
        </p:blipFill>
        <p:spPr>
          <a:xfrm>
            <a:off x="9038950" y="2385391"/>
            <a:ext cx="2509642" cy="2509642"/>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8" name="Shape 2678"/>
        <p:cNvGrpSpPr/>
        <p:nvPr/>
      </p:nvGrpSpPr>
      <p:grpSpPr>
        <a:xfrm>
          <a:off x="0" y="0"/>
          <a:ext cx="0" cy="0"/>
          <a:chOff x="0" y="0"/>
          <a:chExt cx="0" cy="0"/>
        </a:xfrm>
      </p:grpSpPr>
      <p:sp>
        <p:nvSpPr>
          <p:cNvPr id="2679" name="Google Shape;2679;p322"/>
          <p:cNvSpPr txBox="1"/>
          <p:nvPr>
            <p:ph idx="1" type="body"/>
          </p:nvPr>
        </p:nvSpPr>
        <p:spPr>
          <a:xfrm>
            <a:off x="745817" y="1465977"/>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Envie solicitações de conexão personalizadas e construa uma rede de contatos relevante.</a:t>
            </a:r>
            <a:endParaRPr/>
          </a:p>
          <a:p>
            <a:pPr indent="-342900" lvl="0" marL="342900" rtl="0" algn="l">
              <a:lnSpc>
                <a:spcPct val="100000"/>
              </a:lnSpc>
              <a:spcBef>
                <a:spcPts val="2400"/>
              </a:spcBef>
              <a:spcAft>
                <a:spcPts val="0"/>
              </a:spcAft>
              <a:buSzPts val="1800"/>
              <a:buFont typeface="Noto Sans Symbols"/>
              <a:buChar char="▪"/>
            </a:pPr>
            <a:r>
              <a:rPr lang="pt-BR"/>
              <a:t>Inclua palavras-chave relevantes ao seu setor em seu perfil para melhorar sua visibilidade nas buscas.</a:t>
            </a:r>
            <a:endParaRPr/>
          </a:p>
          <a:p>
            <a:pPr indent="-342900" lvl="0" marL="342900" rtl="0" algn="l">
              <a:lnSpc>
                <a:spcPct val="100000"/>
              </a:lnSpc>
              <a:spcBef>
                <a:spcPts val="2400"/>
              </a:spcBef>
              <a:spcAft>
                <a:spcPts val="0"/>
              </a:spcAft>
              <a:buSzPts val="1800"/>
              <a:buFont typeface="Noto Sans Symbols"/>
              <a:buChar char="▪"/>
            </a:pPr>
            <a:r>
              <a:rPr lang="pt-BR"/>
              <a:t>Atualize regularmente seu perfil com novas habilidades, experiências e certificações.</a:t>
            </a:r>
            <a:endParaRPr/>
          </a:p>
          <a:p>
            <a:pPr indent="-342900" lvl="0" marL="342900" rtl="0" algn="l">
              <a:lnSpc>
                <a:spcPct val="100000"/>
              </a:lnSpc>
              <a:spcBef>
                <a:spcPts val="2400"/>
              </a:spcBef>
              <a:spcAft>
                <a:spcPts val="0"/>
              </a:spcAft>
              <a:buSzPts val="1800"/>
              <a:buFont typeface="Noto Sans Symbols"/>
              <a:buChar char="▪"/>
            </a:pPr>
            <a:r>
              <a:rPr lang="pt-BR"/>
              <a:t>Curta, comente e compartilhe posts de outras pessoas para aumentar sua visibilidade e construir relacionamentos.</a:t>
            </a:r>
            <a:endParaRPr/>
          </a:p>
          <a:p>
            <a:pPr indent="-228600" lvl="0" marL="457200" marR="0" rtl="0" algn="l">
              <a:lnSpc>
                <a:spcPct val="100000"/>
              </a:lnSpc>
              <a:spcBef>
                <a:spcPts val="1200"/>
              </a:spcBef>
              <a:spcAft>
                <a:spcPts val="0"/>
              </a:spcAft>
              <a:buClr>
                <a:srgbClr val="000000"/>
              </a:buClr>
              <a:buSzPts val="1800"/>
              <a:buFont typeface="Arial"/>
              <a:buNone/>
            </a:pPr>
            <a:br>
              <a:rPr lang="pt-BR"/>
            </a:br>
            <a:br>
              <a:rPr lang="pt-BR"/>
            </a:br>
            <a:endParaRPr/>
          </a:p>
        </p:txBody>
      </p:sp>
      <p:sp>
        <p:nvSpPr>
          <p:cNvPr id="2680" name="Google Shape;2680;p322"/>
          <p:cNvSpPr txBox="1"/>
          <p:nvPr>
            <p:ph type="title"/>
          </p:nvPr>
        </p:nvSpPr>
        <p:spPr>
          <a:xfrm>
            <a:off x="745817" y="795890"/>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Dicas e Boas Práticas</a:t>
            </a:r>
            <a:endParaRPr/>
          </a:p>
        </p:txBody>
      </p:sp>
      <p:pic>
        <p:nvPicPr>
          <p:cNvPr id="2681" name="Google Shape;2681;p322"/>
          <p:cNvPicPr preferRelativeResize="0"/>
          <p:nvPr/>
        </p:nvPicPr>
        <p:blipFill rotWithShape="1">
          <a:blip r:embed="rId3">
            <a:alphaModFix/>
          </a:blip>
          <a:srcRect b="0" l="0" r="0" t="0"/>
          <a:stretch/>
        </p:blipFill>
        <p:spPr>
          <a:xfrm>
            <a:off x="8780457" y="2226365"/>
            <a:ext cx="2838385" cy="2838385"/>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pic>
        <p:nvPicPr>
          <p:cNvPr id="2686" name="Google Shape;2686;g2c746e3c759_0_103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87" name="Google Shape;2687;g2c746e3c759_0_1038"/>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
        <p:nvSpPr>
          <p:cNvPr id="2688" name="Google Shape;2688;g2c746e3c759_0_1038"/>
          <p:cNvSpPr/>
          <p:nvPr/>
        </p:nvSpPr>
        <p:spPr>
          <a:xfrm>
            <a:off x="0" y="0"/>
            <a:ext cx="4981500" cy="6858000"/>
          </a:xfrm>
          <a:prstGeom prst="rect">
            <a:avLst/>
          </a:prstGeom>
          <a:solidFill>
            <a:srgbClr val="F2F2F2">
              <a:alpha val="65490"/>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89" name="Google Shape;2689;g2c746e3c759_0_1038"/>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90" name="Google Shape;2690;g2c746e3c759_0_1038"/>
          <p:cNvSpPr/>
          <p:nvPr/>
        </p:nvSpPr>
        <p:spPr>
          <a:xfrm>
            <a:off x="594301" y="2913525"/>
            <a:ext cx="3674700" cy="1031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Revisão</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4" name="Shape 2694"/>
        <p:cNvGrpSpPr/>
        <p:nvPr/>
      </p:nvGrpSpPr>
      <p:grpSpPr>
        <a:xfrm>
          <a:off x="0" y="0"/>
          <a:ext cx="0" cy="0"/>
          <a:chOff x="0" y="0"/>
          <a:chExt cx="0" cy="0"/>
        </a:xfrm>
      </p:grpSpPr>
      <p:sp>
        <p:nvSpPr>
          <p:cNvPr id="2695" name="Google Shape;2695;g2c746e3c759_0_1046"/>
          <p:cNvSpPr txBox="1"/>
          <p:nvPr>
            <p:ph idx="1" type="body"/>
          </p:nvPr>
        </p:nvSpPr>
        <p:spPr>
          <a:xfrm>
            <a:off x="686182" y="1535551"/>
            <a:ext cx="6756300" cy="44736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b="1" lang="pt-BR" sz="2500">
                <a:solidFill>
                  <a:schemeClr val="accent1"/>
                </a:solidFill>
              </a:rPr>
              <a:t>Na revisão, repassaremos por todos os tópicos abordados ao longo do nosso tempo juntos:</a:t>
            </a:r>
            <a:endParaRPr b="1" sz="2500">
              <a:solidFill>
                <a:schemeClr val="accent1"/>
              </a:solidFill>
            </a:endParaRPr>
          </a:p>
          <a:p>
            <a:pPr indent="0" lvl="0" marL="0" rtl="0" algn="l">
              <a:lnSpc>
                <a:spcPct val="100000"/>
              </a:lnSpc>
              <a:spcBef>
                <a:spcPts val="0"/>
              </a:spcBef>
              <a:spcAft>
                <a:spcPts val="0"/>
              </a:spcAft>
              <a:buSzPts val="1800"/>
              <a:buNone/>
            </a:pPr>
            <a:r>
              <a:t/>
            </a:r>
            <a:endParaRPr/>
          </a:p>
          <a:p>
            <a:pPr indent="-330200" lvl="0" marL="457200" rtl="0" algn="l">
              <a:lnSpc>
                <a:spcPct val="100000"/>
              </a:lnSpc>
              <a:spcBef>
                <a:spcPts val="0"/>
              </a:spcBef>
              <a:spcAft>
                <a:spcPts val="0"/>
              </a:spcAft>
              <a:buClr>
                <a:schemeClr val="dk1"/>
              </a:buClr>
              <a:buSzPts val="2400"/>
              <a:buFont typeface="Lato"/>
              <a:buChar char="▪"/>
            </a:pPr>
            <a:r>
              <a:rPr lang="pt-BR" sz="2000">
                <a:solidFill>
                  <a:schemeClr val="dk1"/>
                </a:solidFill>
                <a:latin typeface="Lato"/>
                <a:ea typeface="Lato"/>
                <a:cs typeface="Lato"/>
                <a:sym typeface="Lato"/>
              </a:rPr>
              <a:t>O que é </a:t>
            </a:r>
            <a:r>
              <a:rPr lang="pt-BR" sz="2000"/>
              <a:t>LinkedIn Avançado</a:t>
            </a:r>
            <a:r>
              <a:rPr lang="pt-BR" sz="2000">
                <a:solidFill>
                  <a:schemeClr val="dk1"/>
                </a:solidFill>
                <a:latin typeface="Lato"/>
                <a:ea typeface="Lato"/>
                <a:cs typeface="Lato"/>
                <a:sym typeface="Lato"/>
              </a:rPr>
              <a:t>? </a:t>
            </a:r>
            <a:endParaRPr/>
          </a:p>
          <a:p>
            <a:pPr indent="-330200" lvl="0" marL="457200" rtl="0" algn="l">
              <a:lnSpc>
                <a:spcPct val="100000"/>
              </a:lnSpc>
              <a:spcBef>
                <a:spcPts val="1000"/>
              </a:spcBef>
              <a:spcAft>
                <a:spcPts val="0"/>
              </a:spcAft>
              <a:buClr>
                <a:schemeClr val="dk1"/>
              </a:buClr>
              <a:buSzPts val="2400"/>
              <a:buFont typeface="Lato"/>
              <a:buChar char="▪"/>
            </a:pPr>
            <a:r>
              <a:rPr lang="pt-BR" sz="2000">
                <a:solidFill>
                  <a:schemeClr val="dk1"/>
                </a:solidFill>
                <a:latin typeface="Lato"/>
                <a:ea typeface="Lato"/>
                <a:cs typeface="Lato"/>
                <a:sym typeface="Lato"/>
              </a:rPr>
              <a:t>Case – Transformando sua Presença no LinkedIn; </a:t>
            </a:r>
            <a:endParaRPr/>
          </a:p>
          <a:p>
            <a:pPr indent="-330200" lvl="0" marL="457200" rtl="0" algn="l">
              <a:lnSpc>
                <a:spcPct val="100000"/>
              </a:lnSpc>
              <a:spcBef>
                <a:spcPts val="1000"/>
              </a:spcBef>
              <a:spcAft>
                <a:spcPts val="0"/>
              </a:spcAft>
              <a:buClr>
                <a:schemeClr val="dk1"/>
              </a:buClr>
              <a:buSzPts val="2400"/>
              <a:buFont typeface="Lato"/>
              <a:buChar char="▪"/>
            </a:pPr>
            <a:r>
              <a:rPr lang="pt-BR" sz="2000">
                <a:solidFill>
                  <a:schemeClr val="dk1"/>
                </a:solidFill>
                <a:latin typeface="Lato"/>
                <a:ea typeface="Lato"/>
                <a:cs typeface="Lato"/>
                <a:sym typeface="Lato"/>
              </a:rPr>
              <a:t>Vantagens </a:t>
            </a:r>
            <a:r>
              <a:rPr lang="pt-BR" sz="2000"/>
              <a:t>e Desafios do LinkedIn</a:t>
            </a:r>
            <a:r>
              <a:rPr lang="pt-BR" sz="2000">
                <a:solidFill>
                  <a:schemeClr val="dk1"/>
                </a:solidFill>
                <a:latin typeface="Lato"/>
                <a:ea typeface="Lato"/>
                <a:cs typeface="Lato"/>
                <a:sym typeface="Lato"/>
              </a:rPr>
              <a:t>;</a:t>
            </a:r>
            <a:endParaRPr/>
          </a:p>
          <a:p>
            <a:pPr indent="-330200" lvl="0" marL="457200" rtl="0" algn="l">
              <a:lnSpc>
                <a:spcPct val="100000"/>
              </a:lnSpc>
              <a:spcBef>
                <a:spcPts val="1000"/>
              </a:spcBef>
              <a:spcAft>
                <a:spcPts val="0"/>
              </a:spcAft>
              <a:buClr>
                <a:schemeClr val="dk1"/>
              </a:buClr>
              <a:buSzPts val="2400"/>
              <a:buFont typeface="Lato"/>
              <a:buChar char="▪"/>
            </a:pPr>
            <a:r>
              <a:rPr lang="pt-BR" sz="2000">
                <a:solidFill>
                  <a:schemeClr val="dk1"/>
                </a:solidFill>
                <a:latin typeface="Lato"/>
                <a:ea typeface="Lato"/>
                <a:cs typeface="Lato"/>
                <a:sym typeface="Lato"/>
              </a:rPr>
              <a:t>Contexto Histórico;</a:t>
            </a:r>
            <a:endParaRPr/>
          </a:p>
          <a:p>
            <a:pPr indent="-330200" lvl="0" marL="457200" rtl="0" algn="l">
              <a:lnSpc>
                <a:spcPct val="100000"/>
              </a:lnSpc>
              <a:spcBef>
                <a:spcPts val="1000"/>
              </a:spcBef>
              <a:spcAft>
                <a:spcPts val="0"/>
              </a:spcAft>
              <a:buClr>
                <a:schemeClr val="dk1"/>
              </a:buClr>
              <a:buSzPts val="2400"/>
              <a:buFont typeface="Lato"/>
              <a:buChar char="▪"/>
            </a:pPr>
            <a:r>
              <a:rPr lang="pt-BR" sz="2000">
                <a:solidFill>
                  <a:schemeClr val="dk1"/>
                </a:solidFill>
                <a:latin typeface="Lato"/>
                <a:ea typeface="Lato"/>
                <a:cs typeface="Lato"/>
                <a:sym typeface="Lato"/>
              </a:rPr>
              <a:t>Perfil;</a:t>
            </a:r>
            <a:endParaRPr/>
          </a:p>
          <a:p>
            <a:pPr indent="-330200" lvl="0" marL="457200" rtl="0" algn="l">
              <a:lnSpc>
                <a:spcPct val="100000"/>
              </a:lnSpc>
              <a:spcBef>
                <a:spcPts val="1000"/>
              </a:spcBef>
              <a:spcAft>
                <a:spcPts val="0"/>
              </a:spcAft>
              <a:buClr>
                <a:schemeClr val="dk1"/>
              </a:buClr>
              <a:buSzPts val="2400"/>
              <a:buFont typeface="Lato"/>
              <a:buChar char="▪"/>
            </a:pPr>
            <a:r>
              <a:rPr lang="pt-BR" sz="2000"/>
              <a:t>Marca Pessoal;</a:t>
            </a:r>
            <a:endParaRPr/>
          </a:p>
          <a:p>
            <a:pPr indent="-330200" lvl="0" marL="457200" rtl="0" algn="l">
              <a:lnSpc>
                <a:spcPct val="100000"/>
              </a:lnSpc>
              <a:spcBef>
                <a:spcPts val="1000"/>
              </a:spcBef>
              <a:spcAft>
                <a:spcPts val="0"/>
              </a:spcAft>
              <a:buClr>
                <a:schemeClr val="dk1"/>
              </a:buClr>
              <a:buSzPts val="2400"/>
              <a:buFont typeface="Lato"/>
              <a:buChar char="▪"/>
            </a:pPr>
            <a:r>
              <a:rPr lang="pt-BR" sz="2000"/>
              <a:t>Criação e Compartilhamento de Conteúdo;</a:t>
            </a:r>
            <a:endParaRPr/>
          </a:p>
          <a:p>
            <a:pPr indent="-330200" lvl="0" marL="457200" rtl="0" algn="l">
              <a:lnSpc>
                <a:spcPct val="100000"/>
              </a:lnSpc>
              <a:spcBef>
                <a:spcPts val="1000"/>
              </a:spcBef>
              <a:spcAft>
                <a:spcPts val="0"/>
              </a:spcAft>
              <a:buClr>
                <a:schemeClr val="dk1"/>
              </a:buClr>
              <a:buSzPts val="2400"/>
              <a:buFont typeface="Lato"/>
              <a:buChar char="▪"/>
            </a:pPr>
            <a:r>
              <a:rPr i="1" lang="pt-BR" sz="2000">
                <a:solidFill>
                  <a:schemeClr val="dk1"/>
                </a:solidFill>
                <a:latin typeface="Lato"/>
                <a:ea typeface="Lato"/>
                <a:cs typeface="Lato"/>
                <a:sym typeface="Lato"/>
              </a:rPr>
              <a:t>Networking</a:t>
            </a:r>
            <a:r>
              <a:rPr lang="pt-BR" sz="2000">
                <a:solidFill>
                  <a:schemeClr val="dk1"/>
                </a:solidFill>
                <a:latin typeface="Lato"/>
                <a:ea typeface="Lato"/>
                <a:cs typeface="Lato"/>
                <a:sym typeface="Lato"/>
              </a:rPr>
              <a:t> e Expansão da Rede de Contato;</a:t>
            </a:r>
            <a:endParaRPr sz="2000"/>
          </a:p>
          <a:p>
            <a:pPr indent="0" lvl="0" marL="0" rtl="0" algn="l">
              <a:lnSpc>
                <a:spcPct val="80000"/>
              </a:lnSpc>
              <a:spcBef>
                <a:spcPts val="0"/>
              </a:spcBef>
              <a:spcAft>
                <a:spcPts val="0"/>
              </a:spcAft>
              <a:buSzPts val="1800"/>
              <a:buNone/>
            </a:pPr>
            <a:r>
              <a:t/>
            </a:r>
            <a:endParaRPr/>
          </a:p>
        </p:txBody>
      </p:sp>
      <p:sp>
        <p:nvSpPr>
          <p:cNvPr id="2696" name="Google Shape;2696;g2c746e3c759_0_1046"/>
          <p:cNvSpPr txBox="1"/>
          <p:nvPr>
            <p:ph type="title"/>
          </p:nvPr>
        </p:nvSpPr>
        <p:spPr>
          <a:xfrm>
            <a:off x="686182" y="766073"/>
            <a:ext cx="6756300" cy="987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1400"/>
              <a:buNone/>
            </a:pPr>
            <a:r>
              <a:rPr lang="pt-BR"/>
              <a:t>Revisão</a:t>
            </a:r>
            <a:endParaRPr/>
          </a:p>
        </p:txBody>
      </p:sp>
      <p:pic>
        <p:nvPicPr>
          <p:cNvPr id="2697" name="Google Shape;2697;g2c746e3c759_0_1046"/>
          <p:cNvPicPr preferRelativeResize="0"/>
          <p:nvPr/>
        </p:nvPicPr>
        <p:blipFill rotWithShape="1">
          <a:blip r:embed="rId3">
            <a:alphaModFix/>
          </a:blip>
          <a:srcRect b="0" l="0" r="0" t="0"/>
          <a:stretch/>
        </p:blipFill>
        <p:spPr>
          <a:xfrm>
            <a:off x="9007686" y="2504661"/>
            <a:ext cx="2636735" cy="2636735"/>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1" name="Shape 2701"/>
        <p:cNvGrpSpPr/>
        <p:nvPr/>
      </p:nvGrpSpPr>
      <p:grpSpPr>
        <a:xfrm>
          <a:off x="0" y="0"/>
          <a:ext cx="0" cy="0"/>
          <a:chOff x="0" y="0"/>
          <a:chExt cx="0" cy="0"/>
        </a:xfrm>
      </p:grpSpPr>
      <p:sp>
        <p:nvSpPr>
          <p:cNvPr id="2702" name="Google Shape;2702;p323"/>
          <p:cNvSpPr txBox="1"/>
          <p:nvPr>
            <p:ph idx="1" type="body"/>
          </p:nvPr>
        </p:nvSpPr>
        <p:spPr>
          <a:xfrm>
            <a:off x="755756" y="1270456"/>
            <a:ext cx="6756300" cy="4881865"/>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000"/>
              </a:spcBef>
              <a:spcAft>
                <a:spcPts val="0"/>
              </a:spcAft>
              <a:buClr>
                <a:schemeClr val="dk1"/>
              </a:buClr>
              <a:buSzPts val="2400"/>
              <a:buFont typeface="Noto Sans Symbols"/>
              <a:buChar char="▪"/>
            </a:pPr>
            <a:r>
              <a:rPr lang="pt-BR"/>
              <a:t>Engajamento e Interação;</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Uso de Ferramentas do LinkedIn;</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Busca e Aplicação a Oportunidades de Emprego;</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Tendências e Novidades no LinkedIn;</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Passo 1 – Criar um perfil campeão;</a:t>
            </a:r>
            <a:endParaRPr/>
          </a:p>
          <a:p>
            <a:pPr indent="-342900" lvl="0" marL="342900" rtl="0" algn="l">
              <a:lnSpc>
                <a:spcPct val="100000"/>
              </a:lnSpc>
              <a:spcBef>
                <a:spcPts val="1000"/>
              </a:spcBef>
              <a:spcAft>
                <a:spcPts val="0"/>
              </a:spcAft>
              <a:buClr>
                <a:schemeClr val="dk1"/>
              </a:buClr>
              <a:buSzPts val="2300"/>
              <a:buFont typeface="Noto Sans Symbols"/>
              <a:buChar char="▪"/>
            </a:pPr>
            <a:r>
              <a:rPr lang="pt-BR"/>
              <a:t>Passo 1.1 – Escrever um resumo profissional impactante;</a:t>
            </a:r>
            <a:endParaRPr/>
          </a:p>
          <a:p>
            <a:pPr indent="-342900" lvl="0" marL="342900" rtl="0" algn="l">
              <a:lnSpc>
                <a:spcPct val="100000"/>
              </a:lnSpc>
              <a:spcBef>
                <a:spcPts val="1000"/>
              </a:spcBef>
              <a:spcAft>
                <a:spcPts val="0"/>
              </a:spcAft>
              <a:buClr>
                <a:schemeClr val="dk1"/>
              </a:buClr>
              <a:buSzPts val="2300"/>
              <a:buFont typeface="Noto Sans Symbols"/>
              <a:buChar char="▪"/>
            </a:pPr>
            <a:r>
              <a:rPr lang="pt-BR"/>
              <a:t>Passo 1.2 - Destacar experiências, habilidades, realizações;</a:t>
            </a:r>
            <a:endParaRPr/>
          </a:p>
          <a:p>
            <a:pPr indent="0" lvl="0" marL="0" rtl="0" algn="l">
              <a:lnSpc>
                <a:spcPct val="100000"/>
              </a:lnSpc>
              <a:spcBef>
                <a:spcPts val="1000"/>
              </a:spcBef>
              <a:spcAft>
                <a:spcPts val="0"/>
              </a:spcAft>
              <a:buClr>
                <a:schemeClr val="dk1"/>
              </a:buClr>
              <a:buSzPts val="2300"/>
              <a:buNone/>
            </a:pPr>
            <a:br>
              <a:rPr lang="pt-BR"/>
            </a:br>
            <a:endParaRPr/>
          </a:p>
          <a:p>
            <a:pPr indent="-190500" lvl="0" marL="342900" rtl="0" algn="l">
              <a:lnSpc>
                <a:spcPct val="100000"/>
              </a:lnSpc>
              <a:spcBef>
                <a:spcPts val="1000"/>
              </a:spcBef>
              <a:spcAft>
                <a:spcPts val="0"/>
              </a:spcAft>
              <a:buClr>
                <a:schemeClr val="dk1"/>
              </a:buClr>
              <a:buSzPts val="2400"/>
              <a:buFont typeface="Noto Sans Symbols"/>
              <a:buNone/>
            </a:pPr>
            <a:r>
              <a:t/>
            </a:r>
            <a:endParaRPr/>
          </a:p>
        </p:txBody>
      </p:sp>
      <p:sp>
        <p:nvSpPr>
          <p:cNvPr id="2703" name="Google Shape;2703;p323"/>
          <p:cNvSpPr txBox="1"/>
          <p:nvPr>
            <p:ph type="title"/>
          </p:nvPr>
        </p:nvSpPr>
        <p:spPr>
          <a:xfrm>
            <a:off x="755756" y="567290"/>
            <a:ext cx="6756300" cy="987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1400"/>
              <a:buNone/>
            </a:pPr>
            <a:r>
              <a:rPr lang="pt-BR"/>
              <a:t>Revisão</a:t>
            </a:r>
            <a:endParaRPr/>
          </a:p>
        </p:txBody>
      </p:sp>
      <p:pic>
        <p:nvPicPr>
          <p:cNvPr id="2704" name="Google Shape;2704;p323"/>
          <p:cNvPicPr preferRelativeResize="0"/>
          <p:nvPr/>
        </p:nvPicPr>
        <p:blipFill rotWithShape="1">
          <a:blip r:embed="rId3">
            <a:alphaModFix/>
          </a:blip>
          <a:srcRect b="0" l="0" r="0" t="0"/>
          <a:stretch/>
        </p:blipFill>
        <p:spPr>
          <a:xfrm>
            <a:off x="8732558" y="2243397"/>
            <a:ext cx="2886286" cy="2886286"/>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324"/>
          <p:cNvSpPr txBox="1"/>
          <p:nvPr>
            <p:ph idx="1" type="body"/>
          </p:nvPr>
        </p:nvSpPr>
        <p:spPr>
          <a:xfrm>
            <a:off x="755756" y="1833725"/>
            <a:ext cx="6756300" cy="4473600"/>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000"/>
              </a:spcBef>
              <a:spcAft>
                <a:spcPts val="0"/>
              </a:spcAft>
              <a:buClr>
                <a:schemeClr val="dk1"/>
              </a:buClr>
              <a:buSzPts val="2400"/>
              <a:buFont typeface="Noto Sans Symbols"/>
              <a:buChar char="▪"/>
            </a:pPr>
            <a:r>
              <a:rPr lang="pt-BR"/>
              <a:t>Passo 2 - Configurar as ferramentas de busca de vagas;</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Passo 3 – Fazer um </a:t>
            </a:r>
            <a:r>
              <a:rPr i="1" lang="pt-BR"/>
              <a:t>Networking</a:t>
            </a:r>
            <a:r>
              <a:rPr lang="pt-BR"/>
              <a:t> eficaz;</a:t>
            </a:r>
            <a:endParaRPr/>
          </a:p>
          <a:p>
            <a:pPr indent="-342900" lvl="0" marL="342900" rtl="0" algn="l">
              <a:lnSpc>
                <a:spcPct val="100000"/>
              </a:lnSpc>
              <a:spcBef>
                <a:spcPts val="1000"/>
              </a:spcBef>
              <a:spcAft>
                <a:spcPts val="0"/>
              </a:spcAft>
              <a:buClr>
                <a:schemeClr val="dk1"/>
              </a:buClr>
              <a:buSzPts val="2300"/>
              <a:buFont typeface="Noto Sans Symbols"/>
              <a:buChar char="▪"/>
            </a:pPr>
            <a:r>
              <a:rPr lang="pt-BR"/>
              <a:t>Passo 3.1 – Ampliar Rede de Contatos;</a:t>
            </a:r>
            <a:endParaRPr/>
          </a:p>
          <a:p>
            <a:pPr indent="-342900" lvl="0" marL="342900" rtl="0" algn="l">
              <a:lnSpc>
                <a:spcPct val="100000"/>
              </a:lnSpc>
              <a:spcBef>
                <a:spcPts val="1000"/>
              </a:spcBef>
              <a:spcAft>
                <a:spcPts val="0"/>
              </a:spcAft>
              <a:buClr>
                <a:schemeClr val="dk1"/>
              </a:buClr>
              <a:buSzPts val="2300"/>
              <a:buFont typeface="Noto Sans Symbols"/>
              <a:buChar char="▪"/>
            </a:pPr>
            <a:r>
              <a:rPr lang="pt-BR"/>
              <a:t>Passo 3.2 – Criar Texto de Apresentação;</a:t>
            </a:r>
            <a:endParaRPr/>
          </a:p>
          <a:p>
            <a:pPr indent="-342900" lvl="0" marL="342900" rtl="0" algn="l">
              <a:lnSpc>
                <a:spcPct val="100000"/>
              </a:lnSpc>
              <a:spcBef>
                <a:spcPts val="1000"/>
              </a:spcBef>
              <a:spcAft>
                <a:spcPts val="0"/>
              </a:spcAft>
              <a:buClr>
                <a:schemeClr val="dk1"/>
              </a:buClr>
              <a:buSzPts val="2300"/>
              <a:buFont typeface="Noto Sans Symbols"/>
              <a:buChar char="▪"/>
            </a:pPr>
            <a:r>
              <a:rPr lang="pt-BR"/>
              <a:t>Passo 3.3 -  Interagir com os Contatos.</a:t>
            </a:r>
            <a:endParaRPr/>
          </a:p>
          <a:p>
            <a:pPr indent="-342900" lvl="0" marL="342900" rtl="0" algn="l">
              <a:lnSpc>
                <a:spcPct val="100000"/>
              </a:lnSpc>
              <a:spcBef>
                <a:spcPts val="1000"/>
              </a:spcBef>
              <a:spcAft>
                <a:spcPts val="0"/>
              </a:spcAft>
              <a:buClr>
                <a:schemeClr val="dk1"/>
              </a:buClr>
              <a:buSzPts val="2400"/>
              <a:buFont typeface="Noto Sans Symbols"/>
              <a:buChar char="▪"/>
            </a:pPr>
            <a:r>
              <a:rPr lang="pt-BR"/>
              <a:t>Passo 4 - Usar o Linkedin de forma assertiva;</a:t>
            </a:r>
            <a:endParaRPr/>
          </a:p>
        </p:txBody>
      </p:sp>
      <p:sp>
        <p:nvSpPr>
          <p:cNvPr id="2710" name="Google Shape;2710;p324"/>
          <p:cNvSpPr txBox="1"/>
          <p:nvPr>
            <p:ph type="title"/>
          </p:nvPr>
        </p:nvSpPr>
        <p:spPr>
          <a:xfrm>
            <a:off x="755756" y="1123882"/>
            <a:ext cx="6756300" cy="987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1400"/>
              <a:buNone/>
            </a:pPr>
            <a:r>
              <a:rPr lang="pt-BR"/>
              <a:t>Revisão</a:t>
            </a:r>
            <a:endParaRPr/>
          </a:p>
        </p:txBody>
      </p:sp>
      <p:pic>
        <p:nvPicPr>
          <p:cNvPr id="2711" name="Google Shape;2711;p324"/>
          <p:cNvPicPr preferRelativeResize="0"/>
          <p:nvPr/>
        </p:nvPicPr>
        <p:blipFill rotWithShape="1">
          <a:blip r:embed="rId3">
            <a:alphaModFix/>
          </a:blip>
          <a:srcRect b="0" l="0" r="0" t="0"/>
          <a:stretch/>
        </p:blipFill>
        <p:spPr>
          <a:xfrm>
            <a:off x="8879325" y="2276895"/>
            <a:ext cx="2709702" cy="2709702"/>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5" name="Shape 2715"/>
        <p:cNvGrpSpPr/>
        <p:nvPr/>
      </p:nvGrpSpPr>
      <p:grpSpPr>
        <a:xfrm>
          <a:off x="0" y="0"/>
          <a:ext cx="0" cy="0"/>
          <a:chOff x="0" y="0"/>
          <a:chExt cx="0" cy="0"/>
        </a:xfrm>
      </p:grpSpPr>
      <p:pic>
        <p:nvPicPr>
          <p:cNvPr id="2716" name="Google Shape;2716;g2c746e3c759_0_106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17" name="Google Shape;2717;g2c746e3c759_0_1068"/>
          <p:cNvSpPr/>
          <p:nvPr/>
        </p:nvSpPr>
        <p:spPr>
          <a:xfrm>
            <a:off x="0" y="0"/>
            <a:ext cx="4981500" cy="6858000"/>
          </a:xfrm>
          <a:prstGeom prst="rect">
            <a:avLst/>
          </a:prstGeom>
          <a:solidFill>
            <a:srgbClr val="F2F2F2">
              <a:alpha val="67843"/>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18" name="Google Shape;2718;g2c746e3c759_0_1068"/>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9" name="Google Shape;2719;g2c746e3c759_0_1068"/>
          <p:cNvSpPr/>
          <p:nvPr/>
        </p:nvSpPr>
        <p:spPr>
          <a:xfrm>
            <a:off x="638572" y="2387607"/>
            <a:ext cx="3875957" cy="244281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1" i="0" lang="pt-BR" sz="3500" u="none" cap="none" strike="noStrike">
                <a:solidFill>
                  <a:schemeClr val="dk1"/>
                </a:solidFill>
                <a:latin typeface="Lato"/>
                <a:ea typeface="Lato"/>
                <a:cs typeface="Lato"/>
                <a:sym typeface="Lato"/>
              </a:rPr>
              <a:t>Parabéns!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4400"/>
              <a:buFont typeface="Arial"/>
              <a:buNone/>
            </a:pPr>
            <a:r>
              <a:rPr b="1" i="0" lang="pt-BR" sz="3500" u="none" cap="none" strike="noStrike">
                <a:solidFill>
                  <a:schemeClr val="dk1"/>
                </a:solidFill>
                <a:latin typeface="Lato"/>
                <a:ea typeface="Lato"/>
                <a:cs typeface="Lato"/>
                <a:sym typeface="Lato"/>
              </a:rPr>
              <a:t>Você chegou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4400"/>
              <a:buFont typeface="Arial"/>
              <a:buNone/>
            </a:pPr>
            <a:r>
              <a:rPr b="1" i="0" lang="pt-BR" sz="3500" u="none" cap="none" strike="noStrike">
                <a:solidFill>
                  <a:schemeClr val="dk1"/>
                </a:solidFill>
                <a:latin typeface="Lato"/>
                <a:ea typeface="Lato"/>
                <a:cs typeface="Lato"/>
                <a:sym typeface="Lato"/>
              </a:rPr>
              <a:t>no final do curso de LinkedIn Avançado.</a:t>
            </a:r>
            <a:endParaRPr b="0" i="1" sz="3500" u="none" cap="none" strike="noStrike">
              <a:solidFill>
                <a:srgbClr val="000000"/>
              </a:solidFill>
              <a:latin typeface="Arial"/>
              <a:ea typeface="Arial"/>
              <a:cs typeface="Arial"/>
              <a:sym typeface="Arial"/>
            </a:endParaRPr>
          </a:p>
        </p:txBody>
      </p:sp>
      <p:pic>
        <p:nvPicPr>
          <p:cNvPr id="2720" name="Google Shape;2720;g2c746e3c759_0_1068"/>
          <p:cNvPicPr preferRelativeResize="0"/>
          <p:nvPr/>
        </p:nvPicPr>
        <p:blipFill rotWithShape="1">
          <a:blip r:embed="rId4">
            <a:alphaModFix/>
          </a:blip>
          <a:srcRect b="0" l="0" r="0" t="0"/>
          <a:stretch/>
        </p:blipFill>
        <p:spPr>
          <a:xfrm>
            <a:off x="11396368" y="156885"/>
            <a:ext cx="588556" cy="7067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1"/>
          <p:cNvSpPr/>
          <p:nvPr/>
        </p:nvSpPr>
        <p:spPr>
          <a:xfrm>
            <a:off x="508335" y="1504336"/>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375" name="Google Shape;375;p31"/>
          <p:cNvSpPr/>
          <p:nvPr/>
        </p:nvSpPr>
        <p:spPr>
          <a:xfrm>
            <a:off x="508335" y="1504336"/>
            <a:ext cx="560439" cy="530942"/>
          </a:xfrm>
          <a:prstGeom prst="ellipse">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376" name="Google Shape;376;p31"/>
          <p:cNvSpPr/>
          <p:nvPr/>
        </p:nvSpPr>
        <p:spPr>
          <a:xfrm>
            <a:off x="508335" y="2035278"/>
            <a:ext cx="11309303" cy="964487"/>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7" name="Google Shape;377;p31"/>
          <p:cNvSpPr/>
          <p:nvPr/>
        </p:nvSpPr>
        <p:spPr>
          <a:xfrm>
            <a:off x="508335" y="2997196"/>
            <a:ext cx="11309303" cy="3574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8" name="Google Shape;378;p31"/>
          <p:cNvSpPr/>
          <p:nvPr/>
        </p:nvSpPr>
        <p:spPr>
          <a:xfrm>
            <a:off x="1067651" y="1492582"/>
            <a:ext cx="10749987" cy="54269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9" name="Google Shape;379;p31"/>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Os Passos de Joana</a:t>
            </a:r>
            <a:endParaRPr sz="3300"/>
          </a:p>
        </p:txBody>
      </p:sp>
      <p:sp>
        <p:nvSpPr>
          <p:cNvPr id="380" name="Google Shape;380;p31"/>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p31"/>
          <p:cNvSpPr txBox="1"/>
          <p:nvPr/>
        </p:nvSpPr>
        <p:spPr>
          <a:xfrm>
            <a:off x="1067651" y="1570649"/>
            <a:ext cx="480220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Detalhamento das Realizações</a:t>
            </a:r>
            <a:endParaRPr b="0" i="0" sz="1400" u="none" cap="none" strike="noStrike">
              <a:solidFill>
                <a:srgbClr val="000000"/>
              </a:solidFill>
              <a:latin typeface="Arial"/>
              <a:ea typeface="Arial"/>
              <a:cs typeface="Arial"/>
              <a:sym typeface="Arial"/>
            </a:endParaRPr>
          </a:p>
        </p:txBody>
      </p:sp>
      <p:sp>
        <p:nvSpPr>
          <p:cNvPr id="382" name="Google Shape;382;p31"/>
          <p:cNvSpPr txBox="1"/>
          <p:nvPr/>
        </p:nvSpPr>
        <p:spPr>
          <a:xfrm>
            <a:off x="621351" y="2156547"/>
            <a:ext cx="10656194"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Experiência Profissional:</a:t>
            </a:r>
            <a:r>
              <a:rPr b="0" i="0" lang="pt-BR" sz="2000" u="none" cap="none" strike="noStrike">
                <a:solidFill>
                  <a:schemeClr val="dk1"/>
                </a:solidFill>
                <a:latin typeface="Lato"/>
                <a:ea typeface="Lato"/>
                <a:cs typeface="Lato"/>
                <a:sym typeface="Lato"/>
              </a:rPr>
              <a:t> Joana revisou e atualizou a seção de experiência do seu perfil, detalhando suas responsabilidades e conquistas em cada posição anterior.</a:t>
            </a:r>
            <a:endParaRPr b="0" i="0" sz="2000" u="none" cap="none" strike="noStrike">
              <a:solidFill>
                <a:schemeClr val="dk1"/>
              </a:solidFill>
              <a:latin typeface="Lato"/>
              <a:ea typeface="Lato"/>
              <a:cs typeface="Lato"/>
              <a:sym typeface="Lato"/>
            </a:endParaRPr>
          </a:p>
        </p:txBody>
      </p:sp>
      <p:sp>
        <p:nvSpPr>
          <p:cNvPr id="383" name="Google Shape;383;p31"/>
          <p:cNvSpPr/>
          <p:nvPr/>
        </p:nvSpPr>
        <p:spPr>
          <a:xfrm>
            <a:off x="1165882" y="3121034"/>
            <a:ext cx="9750175" cy="3256060"/>
          </a:xfrm>
          <a:prstGeom prst="rect">
            <a:avLst/>
          </a:prstGeom>
          <a:solidFill>
            <a:schemeClr val="l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Experiência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a:p>
            <a:pPr indent="0" lvl="0" marL="811213"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	Gerente de Marketing Digital</a:t>
            </a:r>
            <a:endParaRPr b="0" i="0" sz="1400" u="none" cap="none" strike="noStrike">
              <a:solidFill>
                <a:srgbClr val="000000"/>
              </a:solidFill>
              <a:latin typeface="Arial"/>
              <a:ea typeface="Arial"/>
              <a:cs typeface="Arial"/>
              <a:sym typeface="Arial"/>
            </a:endParaRPr>
          </a:p>
          <a:p>
            <a:pPr indent="0" lvl="0" marL="811213"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	Empresa ABC</a:t>
            </a:r>
            <a:endParaRPr b="0" i="0" sz="1400" u="none" cap="none" strike="noStrike">
              <a:solidFill>
                <a:srgbClr val="000000"/>
              </a:solidFill>
              <a:latin typeface="Arial"/>
              <a:ea typeface="Arial"/>
              <a:cs typeface="Arial"/>
              <a:sym typeface="Arial"/>
            </a:endParaRPr>
          </a:p>
          <a:p>
            <a:pPr indent="0" lvl="0" marL="811213" marR="0" rtl="0" algn="l">
              <a:lnSpc>
                <a:spcPct val="100000"/>
              </a:lnSpc>
              <a:spcBef>
                <a:spcPts val="0"/>
              </a:spcBef>
              <a:spcAft>
                <a:spcPts val="0"/>
              </a:spcAft>
              <a:buClr>
                <a:srgbClr val="000000"/>
              </a:buClr>
              <a:buSzPts val="2000"/>
              <a:buFont typeface="Arial"/>
              <a:buNone/>
            </a:pPr>
            <a:r>
              <a:rPr b="0" i="0" lang="pt-BR" sz="2000" u="none" cap="none" strike="noStrike">
                <a:solidFill>
                  <a:srgbClr val="9A9A9A"/>
                </a:solidFill>
                <a:latin typeface="Lato"/>
                <a:ea typeface="Lato"/>
                <a:cs typeface="Lato"/>
                <a:sym typeface="Lato"/>
              </a:rPr>
              <a:t>	mar. de 2014 – o momento . 10 anos</a:t>
            </a:r>
            <a:endParaRPr b="0" i="0" sz="1400" u="none" cap="none" strike="noStrike">
              <a:solidFill>
                <a:srgbClr val="000000"/>
              </a:solidFill>
              <a:latin typeface="Arial"/>
              <a:ea typeface="Arial"/>
              <a:cs typeface="Arial"/>
              <a:sym typeface="Arial"/>
            </a:endParaRPr>
          </a:p>
          <a:p>
            <a:pPr indent="0" lvl="0" marL="811213" marR="381000" rtl="0" algn="just">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	Responsabilidades: Planejamento e execução de campanhas de 			SEO e SEM.</a:t>
            </a:r>
            <a:endParaRPr b="0" i="0" sz="1400" u="none" cap="none" strike="noStrike">
              <a:solidFill>
                <a:srgbClr val="000000"/>
              </a:solidFill>
              <a:latin typeface="Arial"/>
              <a:ea typeface="Arial"/>
              <a:cs typeface="Arial"/>
              <a:sym typeface="Arial"/>
            </a:endParaRPr>
          </a:p>
          <a:p>
            <a:pPr indent="0" lvl="0" marL="811213" marR="0" rtl="0" algn="l">
              <a:lnSpc>
                <a:spcPct val="100000"/>
              </a:lnSpc>
              <a:spcBef>
                <a:spcPts val="12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	Conquistas: Aumentou o tráfego orgânico em 60% e reduziu </a:t>
            </a:r>
            <a:endParaRPr b="0" i="0" sz="1400" u="none" cap="none" strike="noStrike">
              <a:solidFill>
                <a:srgbClr val="000000"/>
              </a:solidFill>
              <a:latin typeface="Arial"/>
              <a:ea typeface="Arial"/>
              <a:cs typeface="Arial"/>
              <a:sym typeface="Arial"/>
            </a:endParaRPr>
          </a:p>
          <a:p>
            <a:pPr indent="0" lvl="0" marL="811213"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	o custo por aquisição em 30% através de otimizações estratégicas.</a:t>
            </a:r>
            <a:endParaRPr b="0" i="0" sz="1400" u="none" cap="none" strike="noStrike">
              <a:solidFill>
                <a:srgbClr val="000000"/>
              </a:solidFill>
              <a:latin typeface="Arial"/>
              <a:ea typeface="Arial"/>
              <a:cs typeface="Arial"/>
              <a:sym typeface="Arial"/>
            </a:endParaRPr>
          </a:p>
        </p:txBody>
      </p:sp>
      <p:pic>
        <p:nvPicPr>
          <p:cNvPr id="384" name="Google Shape;384;p31"/>
          <p:cNvPicPr preferRelativeResize="0"/>
          <p:nvPr/>
        </p:nvPicPr>
        <p:blipFill rotWithShape="1">
          <a:blip r:embed="rId3">
            <a:alphaModFix/>
          </a:blip>
          <a:srcRect b="0" l="0" r="0" t="0"/>
          <a:stretch/>
        </p:blipFill>
        <p:spPr>
          <a:xfrm>
            <a:off x="1165882" y="3914680"/>
            <a:ext cx="853132" cy="834384"/>
          </a:xfrm>
          <a:prstGeom prst="rect">
            <a:avLst/>
          </a:prstGeom>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g2c746e3c759_0_1075"/>
          <p:cNvSpPr txBox="1"/>
          <p:nvPr>
            <p:ph type="title"/>
          </p:nvPr>
        </p:nvSpPr>
        <p:spPr>
          <a:xfrm>
            <a:off x="678146" y="1017723"/>
            <a:ext cx="6756400" cy="987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1400"/>
              <a:buNone/>
            </a:pPr>
            <a:r>
              <a:rPr lang="pt-BR" sz="3300"/>
              <a:t>Referências</a:t>
            </a:r>
            <a:endParaRPr sz="3300"/>
          </a:p>
        </p:txBody>
      </p:sp>
      <p:sp>
        <p:nvSpPr>
          <p:cNvPr id="2726" name="Google Shape;2726;g2c746e3c759_0_107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7" name="Google Shape;2727;g2c746e3c759_0_1075"/>
          <p:cNvSpPr/>
          <p:nvPr/>
        </p:nvSpPr>
        <p:spPr>
          <a:xfrm>
            <a:off x="678146" y="1869705"/>
            <a:ext cx="6601838" cy="41857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Lato"/>
                <a:ea typeface="Lato"/>
                <a:cs typeface="Lato"/>
                <a:sym typeface="Lato"/>
              </a:rPr>
              <a:t>Granovetter, M. S. (1973). The strength of weak ties. </a:t>
            </a:r>
            <a:r>
              <a:rPr b="0" i="1" lang="pt-BR" sz="1400" u="none" cap="none" strike="noStrike">
                <a:solidFill>
                  <a:schemeClr val="dk1"/>
                </a:solidFill>
                <a:latin typeface="Lato"/>
                <a:ea typeface="Lato"/>
                <a:cs typeface="Lato"/>
                <a:sym typeface="Lato"/>
              </a:rPr>
              <a:t>American Journal of Sociology, 78</a:t>
            </a:r>
            <a:r>
              <a:rPr b="0" i="0" lang="pt-BR" sz="1400" u="none" cap="none" strike="noStrike">
                <a:solidFill>
                  <a:schemeClr val="dk1"/>
                </a:solidFill>
                <a:latin typeface="Lato"/>
                <a:ea typeface="Lato"/>
                <a:cs typeface="Lato"/>
                <a:sym typeface="Lato"/>
              </a:rPr>
              <a:t>(6), 1360–1380.</a:t>
            </a:r>
            <a:br>
              <a:rPr b="0" i="0" lang="pt-BR" sz="1400" u="none" cap="none" strike="noStrike">
                <a:solidFill>
                  <a:schemeClr val="dk1"/>
                </a:solidFill>
                <a:latin typeface="Lato"/>
                <a:ea typeface="Lato"/>
                <a:cs typeface="Lato"/>
                <a:sym typeface="Lato"/>
              </a:rPr>
            </a:br>
            <a:br>
              <a:rPr b="0" i="0" lang="pt-BR" sz="1400" u="none" cap="none" strike="noStrike">
                <a:solidFill>
                  <a:schemeClr val="dk1"/>
                </a:solidFill>
                <a:latin typeface="Lato"/>
                <a:ea typeface="Lato"/>
                <a:cs typeface="Lato"/>
                <a:sym typeface="Lato"/>
              </a:rPr>
            </a:br>
            <a:r>
              <a:rPr b="0" i="0" lang="pt-BR" sz="1400" u="none" cap="none" strike="noStrike">
                <a:solidFill>
                  <a:schemeClr val="dk1"/>
                </a:solidFill>
                <a:latin typeface="Lato"/>
                <a:ea typeface="Lato"/>
                <a:cs typeface="Lato"/>
                <a:sym typeface="Lato"/>
              </a:rPr>
              <a:t>Reliants Project. </a:t>
            </a:r>
            <a:r>
              <a:rPr b="0" i="1" lang="pt-BR" sz="1400" u="none" cap="none" strike="noStrike">
                <a:solidFill>
                  <a:schemeClr val="dk1"/>
                </a:solidFill>
                <a:latin typeface="Lato"/>
                <a:ea typeface="Lato"/>
                <a:cs typeface="Lato"/>
                <a:sym typeface="Lato"/>
              </a:rPr>
              <a:t>Concept 4: Job Opportunities and Granovetter’s Strength of Weak Ties</a:t>
            </a:r>
            <a:r>
              <a:rPr b="0" i="0" lang="pt-BR" sz="1400" u="none" cap="none" strike="noStrike">
                <a:solidFill>
                  <a:schemeClr val="dk1"/>
                </a:solidFill>
                <a:latin typeface="Lato"/>
                <a:ea typeface="Lato"/>
                <a:cs typeface="Lato"/>
                <a:sym typeface="Lato"/>
              </a:rPr>
              <a:t>. Acesso em: </a:t>
            </a:r>
            <a:r>
              <a:rPr b="0" i="0" lang="pt-BR" sz="1400" u="sng" cap="none" strike="noStrike">
                <a:solidFill>
                  <a:schemeClr val="dk1"/>
                </a:solidFill>
                <a:latin typeface="Lato"/>
                <a:ea typeface="Lato"/>
                <a:cs typeface="Lato"/>
                <a:sym typeface="Lato"/>
                <a:hlinkClick r:id="rId3">
                  <a:extLst>
                    <a:ext uri="{A12FA001-AC4F-418D-AE19-62706E023703}">
                      <ahyp:hlinkClr val="tx"/>
                    </a:ext>
                  </a:extLst>
                </a:hlinkClick>
              </a:rPr>
              <a:t>https://www.reliantsproject.com/2020/06/10/concept-4-job-opportunities-and-granovetters-strength-of-weak-ties/</a:t>
            </a:r>
            <a:br>
              <a:rPr b="0" i="0" lang="pt-BR" sz="1400" u="none" cap="none" strike="noStrike">
                <a:solidFill>
                  <a:schemeClr val="dk1"/>
                </a:solidFill>
                <a:latin typeface="Lato"/>
                <a:ea typeface="Lato"/>
                <a:cs typeface="Lato"/>
                <a:sym typeface="Lato"/>
              </a:rPr>
            </a:br>
            <a:br>
              <a:rPr b="0" i="0" lang="pt-BR" sz="1400" u="none" cap="none" strike="noStrike">
                <a:solidFill>
                  <a:schemeClr val="dk1"/>
                </a:solidFill>
                <a:latin typeface="Lato"/>
                <a:ea typeface="Lato"/>
                <a:cs typeface="Lato"/>
                <a:sym typeface="Lato"/>
              </a:rPr>
            </a:br>
            <a:r>
              <a:rPr b="0" i="0" lang="pt-BR" sz="1400" u="none" cap="none" strike="noStrike">
                <a:solidFill>
                  <a:schemeClr val="dk1"/>
                </a:solidFill>
                <a:latin typeface="Lato"/>
                <a:ea typeface="Lato"/>
                <a:cs typeface="Lato"/>
                <a:sym typeface="Lato"/>
              </a:rPr>
              <a:t>Burt, R. S. (1992). </a:t>
            </a:r>
            <a:r>
              <a:rPr b="0" i="1" lang="pt-BR" sz="1400" u="none" cap="none" strike="noStrike">
                <a:solidFill>
                  <a:schemeClr val="dk1"/>
                </a:solidFill>
                <a:latin typeface="Lato"/>
                <a:ea typeface="Lato"/>
                <a:cs typeface="Lato"/>
                <a:sym typeface="Lato"/>
              </a:rPr>
              <a:t>Structural Holes: The Social Structure of Competition</a:t>
            </a:r>
            <a:r>
              <a:rPr b="0" i="0" lang="pt-BR" sz="1400" u="none" cap="none" strike="noStrike">
                <a:solidFill>
                  <a:schemeClr val="dk1"/>
                </a:solidFill>
                <a:latin typeface="Lato"/>
                <a:ea typeface="Lato"/>
                <a:cs typeface="Lato"/>
                <a:sym typeface="Lato"/>
              </a:rPr>
              <a:t>. Cambridge, MA: Harvard University Press.</a:t>
            </a:r>
            <a:br>
              <a:rPr b="0" i="0" lang="pt-BR" sz="1400" u="none" cap="none" strike="noStrike">
                <a:solidFill>
                  <a:schemeClr val="dk1"/>
                </a:solidFill>
                <a:latin typeface="Lato"/>
                <a:ea typeface="Lato"/>
                <a:cs typeface="Lato"/>
                <a:sym typeface="Lato"/>
              </a:rPr>
            </a:br>
            <a:br>
              <a:rPr b="0" i="0" lang="pt-BR" sz="1400" u="none" cap="none" strike="noStrike">
                <a:solidFill>
                  <a:schemeClr val="dk1"/>
                </a:solidFill>
                <a:latin typeface="Lato"/>
                <a:ea typeface="Lato"/>
                <a:cs typeface="Lato"/>
                <a:sym typeface="Lato"/>
              </a:rPr>
            </a:br>
            <a:r>
              <a:rPr b="0" i="0" lang="pt-BR" sz="1400" u="none" cap="none" strike="noStrike">
                <a:solidFill>
                  <a:schemeClr val="dk1"/>
                </a:solidFill>
                <a:latin typeface="Lato"/>
                <a:ea typeface="Lato"/>
                <a:cs typeface="Lato"/>
                <a:sym typeface="Lato"/>
              </a:rPr>
              <a:t>Burt, R. S. (2005). </a:t>
            </a:r>
            <a:r>
              <a:rPr b="0" i="1" lang="pt-BR" sz="1400" u="none" cap="none" strike="noStrike">
                <a:solidFill>
                  <a:schemeClr val="dk1"/>
                </a:solidFill>
                <a:latin typeface="Lato"/>
                <a:ea typeface="Lato"/>
                <a:cs typeface="Lato"/>
                <a:sym typeface="Lato"/>
              </a:rPr>
              <a:t>Brokerage and Closure: An Introduction to Social Capital</a:t>
            </a:r>
            <a:r>
              <a:rPr b="0" i="0" lang="pt-BR" sz="1400" u="none" cap="none" strike="noStrike">
                <a:solidFill>
                  <a:schemeClr val="dk1"/>
                </a:solidFill>
                <a:latin typeface="Lato"/>
                <a:ea typeface="Lato"/>
                <a:cs typeface="Lato"/>
                <a:sym typeface="Lato"/>
              </a:rPr>
              <a:t>. Oxford University Press.</a:t>
            </a:r>
            <a:br>
              <a:rPr b="0" i="0" lang="pt-BR" sz="1400" u="none" cap="none" strike="noStrike">
                <a:solidFill>
                  <a:schemeClr val="dk1"/>
                </a:solidFill>
                <a:latin typeface="Lato"/>
                <a:ea typeface="Lato"/>
                <a:cs typeface="Lato"/>
                <a:sym typeface="Lato"/>
              </a:rPr>
            </a:br>
            <a:br>
              <a:rPr b="0" i="0" lang="pt-BR" sz="1400" u="none" cap="none" strike="noStrike">
                <a:solidFill>
                  <a:schemeClr val="dk1"/>
                </a:solidFill>
                <a:latin typeface="Lato"/>
                <a:ea typeface="Lato"/>
                <a:cs typeface="Lato"/>
                <a:sym typeface="Lato"/>
              </a:rPr>
            </a:br>
            <a:r>
              <a:rPr b="0" i="0" lang="pt-BR" sz="1400" u="none" cap="none" strike="noStrike">
                <a:solidFill>
                  <a:schemeClr val="dk1"/>
                </a:solidFill>
                <a:latin typeface="Lato"/>
                <a:ea typeface="Lato"/>
                <a:cs typeface="Lato"/>
                <a:sym typeface="Lato"/>
              </a:rPr>
              <a:t>Mace, E. (2015). </a:t>
            </a:r>
            <a:r>
              <a:rPr b="0" i="1" lang="pt-BR" sz="1400" u="none" cap="none" strike="noStrike">
                <a:solidFill>
                  <a:schemeClr val="dk1"/>
                </a:solidFill>
                <a:latin typeface="Lato"/>
                <a:ea typeface="Lato"/>
                <a:cs typeface="Lato"/>
                <a:sym typeface="Lato"/>
              </a:rPr>
              <a:t>A Economia das Redes 3 - Buracos Estruturais</a:t>
            </a:r>
            <a:r>
              <a:rPr b="0" i="0" lang="pt-BR" sz="1400" u="none" cap="none" strike="noStrike">
                <a:solidFill>
                  <a:schemeClr val="dk1"/>
                </a:solidFill>
                <a:latin typeface="Lato"/>
                <a:ea typeface="Lato"/>
                <a:cs typeface="Lato"/>
                <a:sym typeface="Lato"/>
              </a:rPr>
              <a:t>. Acesso em: </a:t>
            </a:r>
            <a:r>
              <a:rPr b="0" i="0" lang="pt-BR" sz="1400" u="sng" cap="none" strike="noStrike">
                <a:solidFill>
                  <a:schemeClr val="dk1"/>
                </a:solidFill>
                <a:latin typeface="Lato"/>
                <a:ea typeface="Lato"/>
                <a:cs typeface="Lato"/>
                <a:sym typeface="Lato"/>
                <a:hlinkClick r:id="rId4">
                  <a:extLst>
                    <a:ext uri="{A12FA001-AC4F-418D-AE19-62706E023703}">
                      <ahyp:hlinkClr val="tx"/>
                    </a:ext>
                  </a:extLst>
                </a:hlinkClick>
              </a:rPr>
              <a:t>https://www.linkedin.com/pulse/economia-das-redes-parte-3-eduardo-mace/</a:t>
            </a:r>
            <a:br>
              <a:rPr b="0" i="0" lang="pt-BR" sz="1400" u="none" cap="none" strike="noStrike">
                <a:solidFill>
                  <a:schemeClr val="dk1"/>
                </a:solidFill>
                <a:latin typeface="Lato"/>
                <a:ea typeface="Lato"/>
                <a:cs typeface="Lato"/>
                <a:sym typeface="Lato"/>
              </a:rPr>
            </a:br>
            <a:br>
              <a:rPr b="0" i="0" lang="pt-BR" sz="1400" u="none" cap="none" strike="noStrike">
                <a:solidFill>
                  <a:schemeClr val="dk1"/>
                </a:solidFill>
                <a:latin typeface="Lato"/>
                <a:ea typeface="Lato"/>
                <a:cs typeface="Lato"/>
                <a:sym typeface="Lato"/>
              </a:rPr>
            </a:br>
            <a:r>
              <a:rPr b="0" i="0" lang="pt-BR" sz="1400" u="none" cap="none" strike="noStrike">
                <a:solidFill>
                  <a:schemeClr val="dk1"/>
                </a:solidFill>
                <a:latin typeface="Lato"/>
                <a:ea typeface="Lato"/>
                <a:cs typeface="Lato"/>
                <a:sym typeface="Lato"/>
              </a:rPr>
              <a:t>Mace, E. (2015, August 22). </a:t>
            </a:r>
            <a:r>
              <a:rPr b="0" i="1" lang="pt-BR" sz="1400" u="none" cap="none" strike="noStrike">
                <a:solidFill>
                  <a:schemeClr val="dk1"/>
                </a:solidFill>
                <a:latin typeface="Lato"/>
                <a:ea typeface="Lato"/>
                <a:cs typeface="Lato"/>
                <a:sym typeface="Lato"/>
              </a:rPr>
              <a:t>A Economia das Redes 2 - Laços Fracos</a:t>
            </a:r>
            <a:r>
              <a:rPr b="0" i="0" lang="pt-BR" sz="1400" u="none" cap="none" strike="noStrike">
                <a:solidFill>
                  <a:schemeClr val="dk1"/>
                </a:solidFill>
                <a:latin typeface="Lato"/>
                <a:ea typeface="Lato"/>
                <a:cs typeface="Lato"/>
                <a:sym typeface="Lato"/>
              </a:rPr>
              <a:t>. Retrieved from </a:t>
            </a:r>
            <a:r>
              <a:rPr b="0" i="0" lang="pt-BR" sz="1400" u="sng" cap="none" strike="noStrike">
                <a:solidFill>
                  <a:schemeClr val="dk1"/>
                </a:solidFill>
                <a:latin typeface="Lato"/>
                <a:ea typeface="Lato"/>
                <a:cs typeface="Lato"/>
                <a:sym typeface="Lato"/>
                <a:hlinkClick r:id="rId5">
                  <a:extLst>
                    <a:ext uri="{A12FA001-AC4F-418D-AE19-62706E023703}">
                      <ahyp:hlinkClr val="tx"/>
                    </a:ext>
                  </a:extLst>
                </a:hlinkClick>
              </a:rPr>
              <a:t>https://www.linkedin.com/pulse/economia-das-redes-parte-2-eduardo-mace/</a:t>
            </a:r>
            <a:endParaRPr b="0" i="0" sz="1400" u="none" cap="none" strike="noStrike">
              <a:solidFill>
                <a:schemeClr val="dk1"/>
              </a:solidFill>
              <a:latin typeface="Lato"/>
              <a:ea typeface="Lato"/>
              <a:cs typeface="Lato"/>
              <a:sym typeface="Lato"/>
            </a:endParaRPr>
          </a:p>
        </p:txBody>
      </p:sp>
      <p:pic>
        <p:nvPicPr>
          <p:cNvPr id="2728" name="Google Shape;2728;g2c746e3c759_0_1075"/>
          <p:cNvPicPr preferRelativeResize="0"/>
          <p:nvPr/>
        </p:nvPicPr>
        <p:blipFill rotWithShape="1">
          <a:blip r:embed="rId6">
            <a:alphaModFix/>
          </a:blip>
          <a:srcRect b="0" l="0" r="0" t="0"/>
          <a:stretch/>
        </p:blipFill>
        <p:spPr>
          <a:xfrm>
            <a:off x="8621080" y="2004923"/>
            <a:ext cx="3076453" cy="307645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2"/>
          <p:cNvSpPr/>
          <p:nvPr/>
        </p:nvSpPr>
        <p:spPr>
          <a:xfrm>
            <a:off x="508335" y="2035278"/>
            <a:ext cx="11309303" cy="1664170"/>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0" name="Google Shape;390;p32"/>
          <p:cNvSpPr/>
          <p:nvPr/>
        </p:nvSpPr>
        <p:spPr>
          <a:xfrm>
            <a:off x="508335" y="1504336"/>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391" name="Google Shape;391;p32"/>
          <p:cNvSpPr/>
          <p:nvPr/>
        </p:nvSpPr>
        <p:spPr>
          <a:xfrm>
            <a:off x="1067651" y="1492582"/>
            <a:ext cx="10749987" cy="54269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2" name="Google Shape;392;p32"/>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Os Passos de Joana</a:t>
            </a:r>
            <a:endParaRPr sz="3300"/>
          </a:p>
        </p:txBody>
      </p:sp>
      <p:sp>
        <p:nvSpPr>
          <p:cNvPr id="393" name="Google Shape;393;p32"/>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4" name="Google Shape;394;p32"/>
          <p:cNvSpPr txBox="1"/>
          <p:nvPr/>
        </p:nvSpPr>
        <p:spPr>
          <a:xfrm>
            <a:off x="1067651" y="1570649"/>
            <a:ext cx="480220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Solicitação de Recomendações</a:t>
            </a:r>
            <a:endParaRPr b="0" i="0" sz="1400" u="none" cap="none" strike="noStrike">
              <a:solidFill>
                <a:srgbClr val="000000"/>
              </a:solidFill>
              <a:latin typeface="Arial"/>
              <a:ea typeface="Arial"/>
              <a:cs typeface="Arial"/>
              <a:sym typeface="Arial"/>
            </a:endParaRPr>
          </a:p>
        </p:txBody>
      </p:sp>
      <p:sp>
        <p:nvSpPr>
          <p:cNvPr id="395" name="Google Shape;395;p32"/>
          <p:cNvSpPr txBox="1"/>
          <p:nvPr/>
        </p:nvSpPr>
        <p:spPr>
          <a:xfrm>
            <a:off x="634228" y="2205643"/>
            <a:ext cx="10656194"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Recomendações:</a:t>
            </a:r>
            <a:r>
              <a:rPr b="0" i="0" lang="pt-BR" sz="2000" u="none" cap="none" strike="noStrike">
                <a:solidFill>
                  <a:schemeClr val="dk1"/>
                </a:solidFill>
                <a:latin typeface="Lato"/>
                <a:ea typeface="Lato"/>
                <a:cs typeface="Lato"/>
                <a:sym typeface="Lato"/>
              </a:rPr>
              <a:t> Joana entrou em contato com colegas, supervisores e clientes anteriores para solicitar recomendações. Ela forneceu orientações sobre o que gostaria que fosse destacado, como suas habilidades em liderança de projetos e suas contribuições para o crescimento da empresa.</a:t>
            </a:r>
            <a:endParaRPr b="0" i="0" sz="2000" u="none" cap="none" strike="noStrike">
              <a:solidFill>
                <a:schemeClr val="dk1"/>
              </a:solidFill>
              <a:latin typeface="Lato"/>
              <a:ea typeface="Lato"/>
              <a:cs typeface="Lato"/>
              <a:sym typeface="Lato"/>
            </a:endParaRPr>
          </a:p>
        </p:txBody>
      </p:sp>
      <p:sp>
        <p:nvSpPr>
          <p:cNvPr id="396" name="Google Shape;396;p32"/>
          <p:cNvSpPr/>
          <p:nvPr/>
        </p:nvSpPr>
        <p:spPr>
          <a:xfrm>
            <a:off x="508335" y="3699448"/>
            <a:ext cx="11309303" cy="2790546"/>
          </a:xfrm>
          <a:prstGeom prst="rect">
            <a:avLst/>
          </a:prstGeom>
          <a:solidFill>
            <a:schemeClr val="l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Recomendações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1" i="0" lang="pt-BR" sz="2000" u="none" cap="none" strike="noStrike">
                <a:solidFill>
                  <a:schemeClr val="accent4"/>
                </a:solidFill>
                <a:latin typeface="Lato"/>
                <a:ea typeface="Lato"/>
                <a:cs typeface="Lato"/>
                <a:sym typeface="Lato"/>
              </a:rPr>
              <a:t>Recebidas (8)</a:t>
            </a:r>
            <a:r>
              <a:rPr b="1" i="0" lang="pt-BR" sz="2000" u="none" cap="none" strike="noStrike">
                <a:solidFill>
                  <a:schemeClr val="dk1"/>
                </a:solidFill>
                <a:latin typeface="Lato"/>
                <a:ea typeface="Lato"/>
                <a:cs typeface="Lato"/>
                <a:sym typeface="Lato"/>
              </a:rPr>
              <a:t>  Concedidas (6)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p:txBody>
      </p:sp>
      <p:sp>
        <p:nvSpPr>
          <p:cNvPr id="397" name="Google Shape;397;p32"/>
          <p:cNvSpPr txBox="1"/>
          <p:nvPr/>
        </p:nvSpPr>
        <p:spPr>
          <a:xfrm>
            <a:off x="1893420" y="5068701"/>
            <a:ext cx="15103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Carlos Lima</a:t>
            </a:r>
            <a:endParaRPr b="0" i="0" sz="1400" u="none" cap="none" strike="noStrike">
              <a:solidFill>
                <a:srgbClr val="000000"/>
              </a:solidFill>
              <a:latin typeface="Arial"/>
              <a:ea typeface="Arial"/>
              <a:cs typeface="Arial"/>
              <a:sym typeface="Arial"/>
            </a:endParaRPr>
          </a:p>
        </p:txBody>
      </p:sp>
      <p:sp>
        <p:nvSpPr>
          <p:cNvPr id="398" name="Google Shape;398;p32"/>
          <p:cNvSpPr txBox="1"/>
          <p:nvPr/>
        </p:nvSpPr>
        <p:spPr>
          <a:xfrm>
            <a:off x="1916807" y="5468811"/>
            <a:ext cx="194636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Lato"/>
                <a:ea typeface="Lato"/>
                <a:cs typeface="Lato"/>
                <a:sym typeface="Lato"/>
              </a:rPr>
              <a:t>Marketing Digital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Lato"/>
                <a:ea typeface="Lato"/>
                <a:cs typeface="Lato"/>
                <a:sym typeface="Lato"/>
              </a:rPr>
              <a:t>Branding</a:t>
            </a:r>
            <a:endParaRPr b="0" i="0" sz="1400" u="none" cap="none" strike="noStrike">
              <a:solidFill>
                <a:srgbClr val="000000"/>
              </a:solidFill>
              <a:latin typeface="Arial"/>
              <a:ea typeface="Arial"/>
              <a:cs typeface="Arial"/>
              <a:sym typeface="Arial"/>
            </a:endParaRPr>
          </a:p>
        </p:txBody>
      </p:sp>
      <p:sp>
        <p:nvSpPr>
          <p:cNvPr id="399" name="Google Shape;399;p32"/>
          <p:cNvSpPr/>
          <p:nvPr/>
        </p:nvSpPr>
        <p:spPr>
          <a:xfrm>
            <a:off x="1007100" y="4801876"/>
            <a:ext cx="9725516" cy="1446550"/>
          </a:xfrm>
          <a:prstGeom prst="rect">
            <a:avLst/>
          </a:prstGeom>
          <a:noFill/>
          <a:ln>
            <a:noFill/>
          </a:ln>
        </p:spPr>
        <p:txBody>
          <a:bodyPr anchorCtr="0" anchor="t" bIns="45700" lIns="91425" spcFirstLastPara="1" rIns="91425" wrap="square" tIns="45700">
            <a:spAutoFit/>
          </a:bodyPr>
          <a:lstStyle/>
          <a:p>
            <a:pPr indent="0" lvl="0" marL="3227388"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Joana é uma profissional excepcional em marketing digital. Sua capacidade de analisar dados e ajustar estratégias em tempo real foi crucial para o sucesso de nossa última campanha de SEO.</a:t>
            </a:r>
            <a:endParaRPr b="1" i="0" sz="2200" u="none" cap="none" strike="noStrike">
              <a:solidFill>
                <a:schemeClr val="dk1"/>
              </a:solidFill>
              <a:latin typeface="Lato"/>
              <a:ea typeface="Lato"/>
              <a:cs typeface="Lato"/>
              <a:sym typeface="Lato"/>
            </a:endParaRPr>
          </a:p>
        </p:txBody>
      </p:sp>
      <p:pic>
        <p:nvPicPr>
          <p:cNvPr id="400" name="Google Shape;400;p32"/>
          <p:cNvPicPr preferRelativeResize="0"/>
          <p:nvPr/>
        </p:nvPicPr>
        <p:blipFill rotWithShape="1">
          <a:blip r:embed="rId3">
            <a:alphaModFix/>
          </a:blip>
          <a:srcRect b="0" l="0" r="0" t="0"/>
          <a:stretch/>
        </p:blipFill>
        <p:spPr>
          <a:xfrm>
            <a:off x="686548" y="5040838"/>
            <a:ext cx="1145283" cy="11452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3"/>
          <p:cNvSpPr/>
          <p:nvPr/>
        </p:nvSpPr>
        <p:spPr>
          <a:xfrm>
            <a:off x="1108749" y="4126499"/>
            <a:ext cx="10749987" cy="51841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6" name="Google Shape;406;p33"/>
          <p:cNvSpPr/>
          <p:nvPr/>
        </p:nvSpPr>
        <p:spPr>
          <a:xfrm>
            <a:off x="528884" y="4644913"/>
            <a:ext cx="11309303" cy="1664170"/>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7" name="Google Shape;407;p33"/>
          <p:cNvSpPr/>
          <p:nvPr/>
        </p:nvSpPr>
        <p:spPr>
          <a:xfrm>
            <a:off x="539158" y="2292131"/>
            <a:ext cx="11309303" cy="1664170"/>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8" name="Google Shape;408;p33"/>
          <p:cNvSpPr/>
          <p:nvPr/>
        </p:nvSpPr>
        <p:spPr>
          <a:xfrm>
            <a:off x="539158" y="1761189"/>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409" name="Google Shape;409;p33"/>
          <p:cNvSpPr/>
          <p:nvPr/>
        </p:nvSpPr>
        <p:spPr>
          <a:xfrm>
            <a:off x="1098474" y="1749435"/>
            <a:ext cx="10749987" cy="54269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0" name="Google Shape;410;p33"/>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Os Passos de Joana</a:t>
            </a:r>
            <a:endParaRPr sz="3300"/>
          </a:p>
        </p:txBody>
      </p:sp>
      <p:sp>
        <p:nvSpPr>
          <p:cNvPr id="411" name="Google Shape;411;p33"/>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2" name="Google Shape;412;p33"/>
          <p:cNvSpPr/>
          <p:nvPr/>
        </p:nvSpPr>
        <p:spPr>
          <a:xfrm>
            <a:off x="539158" y="1761189"/>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p:txBody>
      </p:sp>
      <p:sp>
        <p:nvSpPr>
          <p:cNvPr id="413" name="Google Shape;413;p33"/>
          <p:cNvSpPr txBox="1"/>
          <p:nvPr/>
        </p:nvSpPr>
        <p:spPr>
          <a:xfrm>
            <a:off x="1098474" y="1827502"/>
            <a:ext cx="631682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Engajamento em Grupos e Comunidades</a:t>
            </a:r>
            <a:endParaRPr b="0" i="0" sz="1400" u="none" cap="none" strike="noStrike">
              <a:solidFill>
                <a:srgbClr val="000000"/>
              </a:solidFill>
              <a:latin typeface="Arial"/>
              <a:ea typeface="Arial"/>
              <a:cs typeface="Arial"/>
              <a:sym typeface="Arial"/>
            </a:endParaRPr>
          </a:p>
        </p:txBody>
      </p:sp>
      <p:sp>
        <p:nvSpPr>
          <p:cNvPr id="414" name="Google Shape;414;p33"/>
          <p:cNvSpPr txBox="1"/>
          <p:nvPr/>
        </p:nvSpPr>
        <p:spPr>
          <a:xfrm>
            <a:off x="819376" y="2581639"/>
            <a:ext cx="10454191"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Participação em Grupos:</a:t>
            </a:r>
            <a:r>
              <a:rPr b="0" i="0" lang="pt-BR" sz="2000" u="none" cap="none" strike="noStrike">
                <a:solidFill>
                  <a:schemeClr val="dk1"/>
                </a:solidFill>
                <a:latin typeface="Lato"/>
                <a:ea typeface="Lato"/>
                <a:cs typeface="Lato"/>
                <a:sym typeface="Lato"/>
              </a:rPr>
              <a:t> Joana identificou e ingressou em grupos de marketing digital relevantes no LinkedIn. Ela começou a participar ativamente das discussões, oferecendo </a:t>
            </a:r>
            <a:r>
              <a:rPr b="0" i="1" lang="pt-BR" sz="2000" u="none" cap="none" strike="noStrike">
                <a:solidFill>
                  <a:schemeClr val="dk1"/>
                </a:solidFill>
                <a:latin typeface="Lato"/>
                <a:ea typeface="Lato"/>
                <a:cs typeface="Lato"/>
                <a:sym typeface="Lato"/>
              </a:rPr>
              <a:t>insights</a:t>
            </a:r>
            <a:r>
              <a:rPr b="0" i="0" lang="pt-BR" sz="2000" u="none" cap="none" strike="noStrike">
                <a:solidFill>
                  <a:schemeClr val="dk1"/>
                </a:solidFill>
                <a:latin typeface="Lato"/>
                <a:ea typeface="Lato"/>
                <a:cs typeface="Lato"/>
                <a:sym typeface="Lato"/>
              </a:rPr>
              <a:t>, respondendo a perguntas e compartilhando suas próprias experiências.</a:t>
            </a:r>
            <a:endParaRPr b="0" i="0" sz="1400" u="none" cap="none" strike="noStrike">
              <a:solidFill>
                <a:srgbClr val="000000"/>
              </a:solidFill>
              <a:latin typeface="Arial"/>
              <a:ea typeface="Arial"/>
              <a:cs typeface="Arial"/>
              <a:sym typeface="Arial"/>
            </a:endParaRPr>
          </a:p>
        </p:txBody>
      </p:sp>
      <p:sp>
        <p:nvSpPr>
          <p:cNvPr id="415" name="Google Shape;415;p33"/>
          <p:cNvSpPr txBox="1"/>
          <p:nvPr/>
        </p:nvSpPr>
        <p:spPr>
          <a:xfrm>
            <a:off x="819376" y="4870640"/>
            <a:ext cx="10351450"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Postagens Regulares:</a:t>
            </a:r>
            <a:r>
              <a:rPr b="0" i="0" lang="pt-BR" sz="2000" u="none" cap="none" strike="noStrike">
                <a:solidFill>
                  <a:schemeClr val="dk1"/>
                </a:solidFill>
                <a:latin typeface="Lato"/>
                <a:ea typeface="Lato"/>
                <a:cs typeface="Lato"/>
                <a:sym typeface="Lato"/>
              </a:rPr>
              <a:t> Joana começou a compartilhar regularmente artigos e postagens sobre as últimas tendências e melhores práticas em marketing digital. Ela também escreveu e publicou seus próprios artigos, abordando tópicos como estratégias de SEO e análise de dados.</a:t>
            </a:r>
            <a:endParaRPr b="0" i="0" sz="2000" u="none" cap="none" strike="noStrike">
              <a:solidFill>
                <a:schemeClr val="dk1"/>
              </a:solidFill>
              <a:latin typeface="Lato"/>
              <a:ea typeface="Lato"/>
              <a:cs typeface="Lato"/>
              <a:sym typeface="Lato"/>
            </a:endParaRPr>
          </a:p>
        </p:txBody>
      </p:sp>
      <p:sp>
        <p:nvSpPr>
          <p:cNvPr id="416" name="Google Shape;416;p33"/>
          <p:cNvSpPr/>
          <p:nvPr/>
        </p:nvSpPr>
        <p:spPr>
          <a:xfrm>
            <a:off x="539157" y="4115716"/>
            <a:ext cx="560439" cy="530942"/>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5</a:t>
            </a:r>
            <a:endParaRPr b="0" i="0" sz="1400" u="none" cap="none" strike="noStrike">
              <a:solidFill>
                <a:srgbClr val="000000"/>
              </a:solidFill>
              <a:latin typeface="Arial"/>
              <a:ea typeface="Arial"/>
              <a:cs typeface="Arial"/>
              <a:sym typeface="Arial"/>
            </a:endParaRPr>
          </a:p>
        </p:txBody>
      </p:sp>
      <p:sp>
        <p:nvSpPr>
          <p:cNvPr id="417" name="Google Shape;417;p33"/>
          <p:cNvSpPr txBox="1"/>
          <p:nvPr/>
        </p:nvSpPr>
        <p:spPr>
          <a:xfrm>
            <a:off x="1098473" y="4182029"/>
            <a:ext cx="631682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Compartilhamento de Conteúdo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txBox="1"/>
          <p:nvPr>
            <p:ph type="title"/>
          </p:nvPr>
        </p:nvSpPr>
        <p:spPr>
          <a:xfrm>
            <a:off x="3378880" y="1209219"/>
            <a:ext cx="6568800"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Qual é o objetivo deste curso?</a:t>
            </a:r>
            <a:endParaRPr/>
          </a:p>
        </p:txBody>
      </p:sp>
      <p:sp>
        <p:nvSpPr>
          <p:cNvPr id="129" name="Google Shape;129;p4"/>
          <p:cNvSpPr txBox="1"/>
          <p:nvPr>
            <p:ph idx="1" type="body"/>
          </p:nvPr>
        </p:nvSpPr>
        <p:spPr>
          <a:xfrm>
            <a:off x="3450799" y="1935219"/>
            <a:ext cx="7655565" cy="4501200"/>
          </a:xfrm>
          <a:prstGeom prst="rect">
            <a:avLst/>
          </a:prstGeom>
          <a:noFill/>
          <a:ln>
            <a:noFill/>
          </a:ln>
        </p:spPr>
        <p:txBody>
          <a:bodyPr anchorCtr="0" anchor="t" bIns="68575" lIns="0" spcFirstLastPara="1" rIns="68575" wrap="square" tIns="0">
            <a:noAutofit/>
          </a:bodyPr>
          <a:lstStyle/>
          <a:p>
            <a:pPr indent="0" lvl="0" marL="0" rtl="0" algn="l">
              <a:lnSpc>
                <a:spcPct val="90000"/>
              </a:lnSpc>
              <a:spcBef>
                <a:spcPts val="1000"/>
              </a:spcBef>
              <a:spcAft>
                <a:spcPts val="0"/>
              </a:spcAft>
              <a:buSzPts val="2200"/>
              <a:buNone/>
            </a:pPr>
            <a:r>
              <a:rPr b="1" lang="pt-BR" sz="2500">
                <a:solidFill>
                  <a:schemeClr val="dk2"/>
                </a:solidFill>
              </a:rPr>
              <a:t>O objetivo principal deste curso é:</a:t>
            </a:r>
            <a:endParaRPr/>
          </a:p>
          <a:p>
            <a:pPr indent="-342900" lvl="0" marL="342900" rtl="0" algn="l">
              <a:lnSpc>
                <a:spcPct val="100000"/>
              </a:lnSpc>
              <a:spcBef>
                <a:spcPts val="2000"/>
              </a:spcBef>
              <a:spcAft>
                <a:spcPts val="0"/>
              </a:spcAft>
              <a:buSzPts val="2200"/>
              <a:buFont typeface="Noto Sans Symbols"/>
              <a:buChar char="▪"/>
            </a:pPr>
            <a:r>
              <a:rPr lang="pt-BR"/>
              <a:t>Ensinar os participantes a otimizar seus perfis para aumentar a visibilidade, atrair recrutadores, e construir uma rede profissional sólida. </a:t>
            </a:r>
            <a:endParaRPr/>
          </a:p>
          <a:p>
            <a:pPr indent="-342900" lvl="0" marL="342900" rtl="0" algn="l">
              <a:lnSpc>
                <a:spcPct val="100000"/>
              </a:lnSpc>
              <a:spcBef>
                <a:spcPts val="2000"/>
              </a:spcBef>
              <a:spcAft>
                <a:spcPts val="1000"/>
              </a:spcAft>
              <a:buSzPts val="2200"/>
              <a:buFont typeface="Noto Sans Symbols"/>
              <a:buChar char="▪"/>
            </a:pPr>
            <a:r>
              <a:rPr lang="pt-BR"/>
              <a:t>Melhorar suas chances de carreira, seja buscando novas oportunidades de emprego, estabelecendo-se como especialistas em suas áreas, ou construindo relações profissionais potentes.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4"/>
          <p:cNvSpPr/>
          <p:nvPr/>
        </p:nvSpPr>
        <p:spPr>
          <a:xfrm>
            <a:off x="443961" y="2480783"/>
            <a:ext cx="4939697" cy="3817276"/>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3" name="Google Shape;423;p34"/>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Resultados e Impactos</a:t>
            </a:r>
            <a:endParaRPr sz="3300"/>
          </a:p>
        </p:txBody>
      </p:sp>
      <p:sp>
        <p:nvSpPr>
          <p:cNvPr id="424" name="Google Shape;424;p34"/>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p34"/>
          <p:cNvSpPr txBox="1"/>
          <p:nvPr/>
        </p:nvSpPr>
        <p:spPr>
          <a:xfrm>
            <a:off x="716372" y="3036140"/>
            <a:ext cx="4179267" cy="255454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Em poucos meses, Joana notou um aumento significativo na visualização do seu perfil e no número de conexões. </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Ela recebeu vários convites para entrevistas e oportunidades de networking.</a:t>
            </a:r>
            <a:endParaRPr b="0" i="0" sz="2000" u="none" cap="none" strike="noStrike">
              <a:solidFill>
                <a:schemeClr val="dk1"/>
              </a:solidFill>
              <a:latin typeface="Lato"/>
              <a:ea typeface="Lato"/>
              <a:cs typeface="Lato"/>
              <a:sym typeface="Lato"/>
            </a:endParaRPr>
          </a:p>
        </p:txBody>
      </p:sp>
      <p:sp>
        <p:nvSpPr>
          <p:cNvPr id="426" name="Google Shape;426;p34"/>
          <p:cNvSpPr/>
          <p:nvPr/>
        </p:nvSpPr>
        <p:spPr>
          <a:xfrm>
            <a:off x="443962" y="1856310"/>
            <a:ext cx="11394591" cy="665064"/>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Aumento da Visibilidade</a:t>
            </a:r>
            <a:endParaRPr b="0" i="0" sz="1400" u="none" cap="none" strike="noStrike">
              <a:solidFill>
                <a:srgbClr val="000000"/>
              </a:solidFill>
              <a:latin typeface="Arial"/>
              <a:ea typeface="Arial"/>
              <a:cs typeface="Arial"/>
              <a:sym typeface="Arial"/>
            </a:endParaRPr>
          </a:p>
        </p:txBody>
      </p:sp>
      <p:grpSp>
        <p:nvGrpSpPr>
          <p:cNvPr id="427" name="Google Shape;427;p34"/>
          <p:cNvGrpSpPr/>
          <p:nvPr/>
        </p:nvGrpSpPr>
        <p:grpSpPr>
          <a:xfrm>
            <a:off x="5193326" y="2542643"/>
            <a:ext cx="6645227" cy="3755416"/>
            <a:chOff x="-164691" y="3032432"/>
            <a:chExt cx="6756400" cy="3818243"/>
          </a:xfrm>
        </p:grpSpPr>
        <p:sp>
          <p:nvSpPr>
            <p:cNvPr id="428" name="Google Shape;428;p34"/>
            <p:cNvSpPr/>
            <p:nvPr/>
          </p:nvSpPr>
          <p:spPr>
            <a:xfrm>
              <a:off x="-164691" y="3032432"/>
              <a:ext cx="6756400" cy="381824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9" name="Google Shape;429;p34"/>
            <p:cNvSpPr txBox="1"/>
            <p:nvPr/>
          </p:nvSpPr>
          <p:spPr>
            <a:xfrm>
              <a:off x="885598" y="3687493"/>
              <a:ext cx="4460314" cy="7438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Seu perfil ficou ótimo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Seu esforço está sendo reconhecido</a:t>
              </a:r>
              <a:endParaRPr b="0" i="0" sz="1400" u="none" cap="none" strike="noStrike">
                <a:solidFill>
                  <a:srgbClr val="000000"/>
                </a:solidFill>
                <a:latin typeface="Arial"/>
                <a:ea typeface="Arial"/>
                <a:cs typeface="Arial"/>
                <a:sym typeface="Arial"/>
              </a:endParaRPr>
            </a:p>
          </p:txBody>
        </p:sp>
        <p:sp>
          <p:nvSpPr>
            <p:cNvPr id="430" name="Google Shape;430;p34"/>
            <p:cNvSpPr txBox="1"/>
            <p:nvPr/>
          </p:nvSpPr>
          <p:spPr>
            <a:xfrm>
              <a:off x="832018" y="4587064"/>
              <a:ext cx="4460314" cy="12311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pt-BR" sz="5400" u="none" cap="none" strike="noStrike">
                  <a:solidFill>
                    <a:schemeClr val="accent2"/>
                  </a:solidFill>
                  <a:latin typeface="Lato"/>
                  <a:ea typeface="Lato"/>
                  <a:cs typeface="Lato"/>
                  <a:sym typeface="Lato"/>
                </a:rPr>
                <a:t>64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accent2"/>
                  </a:solidFill>
                  <a:latin typeface="Lato"/>
                  <a:ea typeface="Lato"/>
                  <a:cs typeface="Lato"/>
                  <a:sym typeface="Lato"/>
                </a:rPr>
                <a:t>visualizações de perfil</a:t>
              </a:r>
              <a:endParaRPr b="0" i="0" sz="1400" u="none" cap="none" strike="noStrike">
                <a:solidFill>
                  <a:srgbClr val="000000"/>
                </a:solidFill>
                <a:latin typeface="Arial"/>
                <a:ea typeface="Arial"/>
                <a:cs typeface="Arial"/>
                <a:sym typeface="Arial"/>
              </a:endParaRPr>
            </a:p>
          </p:txBody>
        </p:sp>
        <p:sp>
          <p:nvSpPr>
            <p:cNvPr id="431" name="Google Shape;431;p34"/>
            <p:cNvSpPr/>
            <p:nvPr/>
          </p:nvSpPr>
          <p:spPr>
            <a:xfrm>
              <a:off x="1529410" y="5961321"/>
              <a:ext cx="3172691" cy="615553"/>
            </a:xfrm>
            <a:prstGeom prst="roundRect">
              <a:avLst>
                <a:gd fmla="val 16667" name="adj"/>
              </a:avLst>
            </a:prstGeom>
            <a:solidFill>
              <a:schemeClr val="dk2"/>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chemeClr val="lt1"/>
                  </a:solidFill>
                  <a:latin typeface="Lato"/>
                  <a:ea typeface="Lato"/>
                  <a:cs typeface="Lato"/>
                  <a:sym typeface="Lato"/>
                </a:rPr>
                <a:t>Saiba quem viu seu perfil</a:t>
              </a:r>
              <a:endParaRPr b="0" i="0" sz="1400" u="none" cap="none" strike="noStrike">
                <a:solidFill>
                  <a:srgbClr val="000000"/>
                </a:solidFill>
                <a:latin typeface="Arial"/>
                <a:ea typeface="Arial"/>
                <a:cs typeface="Arial"/>
                <a:sym typeface="Arial"/>
              </a:endParaRPr>
            </a:p>
          </p:txBody>
        </p:sp>
        <p:pic>
          <p:nvPicPr>
            <p:cNvPr descr="Download LinkedIn Logo in SVG Vector or PNG File Format - Logo.wine" id="432" name="Google Shape;432;p34"/>
            <p:cNvPicPr preferRelativeResize="0"/>
            <p:nvPr/>
          </p:nvPicPr>
          <p:blipFill rotWithShape="1">
            <a:blip r:embed="rId3">
              <a:alphaModFix/>
            </a:blip>
            <a:srcRect b="33147" l="8031" r="7305" t="33147"/>
            <a:stretch/>
          </p:blipFill>
          <p:spPr>
            <a:xfrm>
              <a:off x="-60230" y="3175121"/>
              <a:ext cx="1325987" cy="351939"/>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5"/>
          <p:cNvSpPr/>
          <p:nvPr/>
        </p:nvSpPr>
        <p:spPr>
          <a:xfrm>
            <a:off x="443961" y="2366014"/>
            <a:ext cx="5183294" cy="4080176"/>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8" name="Google Shape;438;p35"/>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Resultados e Impactos</a:t>
            </a:r>
            <a:endParaRPr sz="3300"/>
          </a:p>
        </p:txBody>
      </p:sp>
      <p:sp>
        <p:nvSpPr>
          <p:cNvPr id="439" name="Google Shape;439;p35"/>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0" name="Google Shape;440;p35"/>
          <p:cNvSpPr txBox="1"/>
          <p:nvPr/>
        </p:nvSpPr>
        <p:spPr>
          <a:xfrm>
            <a:off x="764738" y="2981929"/>
            <a:ext cx="4463287" cy="317009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Como resultado dessas estratégias, Joana foi abordada por uma empresa renomada que estava procurando alguém com suas habilidades e experiência. </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Ela recebeu e aceitou uma oferta para um novo cargo desafiador, que representava um avanço significativo em sua carreira.</a:t>
            </a:r>
            <a:endParaRPr b="0" i="0" sz="2000" u="none" cap="none" strike="noStrike">
              <a:solidFill>
                <a:schemeClr val="dk1"/>
              </a:solidFill>
              <a:latin typeface="Lato"/>
              <a:ea typeface="Lato"/>
              <a:cs typeface="Lato"/>
              <a:sym typeface="Lato"/>
            </a:endParaRPr>
          </a:p>
        </p:txBody>
      </p:sp>
      <p:grpSp>
        <p:nvGrpSpPr>
          <p:cNvPr id="441" name="Google Shape;441;p35"/>
          <p:cNvGrpSpPr/>
          <p:nvPr/>
        </p:nvGrpSpPr>
        <p:grpSpPr>
          <a:xfrm>
            <a:off x="5627255" y="2366014"/>
            <a:ext cx="6287655" cy="4080176"/>
            <a:chOff x="5627254" y="2061727"/>
            <a:chExt cx="6287655" cy="4080176"/>
          </a:xfrm>
        </p:grpSpPr>
        <p:grpSp>
          <p:nvGrpSpPr>
            <p:cNvPr id="442" name="Google Shape;442;p35"/>
            <p:cNvGrpSpPr/>
            <p:nvPr/>
          </p:nvGrpSpPr>
          <p:grpSpPr>
            <a:xfrm>
              <a:off x="5627254" y="2061727"/>
              <a:ext cx="6287655" cy="4080176"/>
              <a:chOff x="-164691" y="3032432"/>
              <a:chExt cx="6756400" cy="3685309"/>
            </a:xfrm>
          </p:grpSpPr>
          <p:sp>
            <p:nvSpPr>
              <p:cNvPr id="443" name="Google Shape;443;p35"/>
              <p:cNvSpPr/>
              <p:nvPr/>
            </p:nvSpPr>
            <p:spPr>
              <a:xfrm>
                <a:off x="-164691" y="3032432"/>
                <a:ext cx="6756400" cy="368530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35"/>
              <p:cNvSpPr txBox="1"/>
              <p:nvPr/>
            </p:nvSpPr>
            <p:spPr>
              <a:xfrm>
                <a:off x="289255" y="3704114"/>
                <a:ext cx="6252048" cy="2863307"/>
              </a:xfrm>
              <a:prstGeom prst="rect">
                <a:avLst/>
              </a:prstGeom>
              <a:noFill/>
              <a:ln>
                <a:noFill/>
              </a:ln>
            </p:spPr>
            <p:txBody>
              <a:bodyPr anchorCtr="0" anchor="t" bIns="45700" lIns="91425" spcFirstLastPara="1" rIns="91425" wrap="square" tIns="45700">
                <a:spAutoFit/>
              </a:bodyPr>
              <a:lstStyle/>
              <a:p>
                <a:pPr indent="0" lvl="0" marL="53975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Olá, Joana.</a:t>
                </a:r>
                <a:br>
                  <a:rPr b="0" i="0" lang="pt-BR" sz="2000" u="none" cap="none" strike="noStrike">
                    <a:solidFill>
                      <a:schemeClr val="dk1"/>
                    </a:solidFill>
                    <a:latin typeface="Lato"/>
                    <a:ea typeface="Lato"/>
                    <a:cs typeface="Lato"/>
                    <a:sym typeface="Lato"/>
                  </a:rPr>
                </a:br>
                <a:br>
                  <a:rPr b="0" i="0" lang="pt-BR" sz="2000" u="none" cap="none" strike="noStrike">
                    <a:solidFill>
                      <a:schemeClr val="dk1"/>
                    </a:solidFill>
                    <a:latin typeface="Lato"/>
                    <a:ea typeface="Lato"/>
                    <a:cs typeface="Lato"/>
                    <a:sym typeface="Lato"/>
                  </a:rPr>
                </a:br>
                <a:r>
                  <a:rPr b="0" i="0" lang="pt-BR" sz="2000" u="none" cap="none" strike="noStrike">
                    <a:solidFill>
                      <a:schemeClr val="dk1"/>
                    </a:solidFill>
                    <a:latin typeface="Lato"/>
                    <a:ea typeface="Lato"/>
                    <a:cs typeface="Lato"/>
                    <a:sym typeface="Lato"/>
                  </a:rPr>
                  <a:t>Avaliei o seu CV aqui para a vaga de Gerente de Marketing Digital e gostei bastante! Para a próxima fase, você poderia enviar um exemplo de plano de marketing que você já produziu para o e-mail do Murilo (</a:t>
                </a:r>
                <a:r>
                  <a:rPr b="0" i="0" lang="pt-BR" sz="2000" u="sng" cap="none" strike="noStrike">
                    <a:solidFill>
                      <a:schemeClr val="dk1"/>
                    </a:solidFill>
                    <a:latin typeface="Lato"/>
                    <a:ea typeface="Lato"/>
                    <a:cs typeface="Lato"/>
                    <a:sym typeface="Lato"/>
                    <a:hlinkClick r:id="rId3">
                      <a:extLst>
                        <a:ext uri="{A12FA001-AC4F-418D-AE19-62706E023703}">
                          <ahyp:hlinkClr val="tx"/>
                        </a:ext>
                      </a:extLst>
                    </a:hlinkClick>
                  </a:rPr>
                  <a:t>murilo@inovamidiadigital.com.br</a:t>
                </a:r>
                <a:r>
                  <a:rPr b="0" i="0" lang="pt-BR" sz="2000" u="none" cap="none" strike="noStrike">
                    <a:solidFill>
                      <a:schemeClr val="dk1"/>
                    </a:solidFill>
                    <a:latin typeface="Lato"/>
                    <a:ea typeface="Lato"/>
                    <a:cs typeface="Lato"/>
                    <a:sym typeface="Lato"/>
                  </a:rPr>
                  <a:t>)? Ele é o responsável da vaga e seguirá o processo seletivo com você. </a:t>
                </a:r>
                <a:endParaRPr b="0" i="0" sz="1400" u="none" cap="none" strike="noStrike">
                  <a:solidFill>
                    <a:srgbClr val="000000"/>
                  </a:solidFill>
                  <a:latin typeface="Arial"/>
                  <a:ea typeface="Arial"/>
                  <a:cs typeface="Arial"/>
                  <a:sym typeface="Arial"/>
                </a:endParaRPr>
              </a:p>
            </p:txBody>
          </p:sp>
        </p:grpSp>
        <p:sp>
          <p:nvSpPr>
            <p:cNvPr id="445" name="Google Shape;445;p35"/>
            <p:cNvSpPr txBox="1"/>
            <p:nvPr/>
          </p:nvSpPr>
          <p:spPr>
            <a:xfrm>
              <a:off x="6584995" y="2240821"/>
              <a:ext cx="23738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Verônica Santos</a:t>
              </a:r>
              <a:endParaRPr b="0" i="0" sz="1400" u="none" cap="none" strike="noStrike">
                <a:solidFill>
                  <a:srgbClr val="000000"/>
                </a:solidFill>
                <a:latin typeface="Arial"/>
                <a:ea typeface="Arial"/>
                <a:cs typeface="Arial"/>
                <a:sym typeface="Arial"/>
              </a:endParaRPr>
            </a:p>
          </p:txBody>
        </p:sp>
        <p:sp>
          <p:nvSpPr>
            <p:cNvPr id="446" name="Google Shape;446;p35"/>
            <p:cNvSpPr txBox="1"/>
            <p:nvPr/>
          </p:nvSpPr>
          <p:spPr>
            <a:xfrm>
              <a:off x="8712092" y="2302376"/>
              <a:ext cx="10322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Lato"/>
                  <a:ea typeface="Lato"/>
                  <a:cs typeface="Lato"/>
                  <a:sym typeface="Lato"/>
                </a:rPr>
                <a:t>∙  09:02</a:t>
              </a:r>
              <a:endParaRPr b="0" i="0" sz="1400" u="none" cap="none" strike="noStrike">
                <a:solidFill>
                  <a:srgbClr val="000000"/>
                </a:solidFill>
                <a:latin typeface="Arial"/>
                <a:ea typeface="Arial"/>
                <a:cs typeface="Arial"/>
                <a:sym typeface="Arial"/>
              </a:endParaRPr>
            </a:p>
          </p:txBody>
        </p:sp>
      </p:grpSp>
      <p:sp>
        <p:nvSpPr>
          <p:cNvPr id="447" name="Google Shape;447;p35"/>
          <p:cNvSpPr/>
          <p:nvPr/>
        </p:nvSpPr>
        <p:spPr>
          <a:xfrm>
            <a:off x="443961" y="1700950"/>
            <a:ext cx="11470949" cy="665064"/>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Nova Oferta de Emprego</a:t>
            </a:r>
            <a:endParaRPr b="0" i="0" sz="1400" u="none" cap="none" strike="noStrike">
              <a:solidFill>
                <a:srgbClr val="000000"/>
              </a:solidFill>
              <a:latin typeface="Arial"/>
              <a:ea typeface="Arial"/>
              <a:cs typeface="Arial"/>
              <a:sym typeface="Arial"/>
            </a:endParaRPr>
          </a:p>
        </p:txBody>
      </p:sp>
      <p:pic>
        <p:nvPicPr>
          <p:cNvPr id="448" name="Google Shape;448;p35"/>
          <p:cNvPicPr preferRelativeResize="0"/>
          <p:nvPr/>
        </p:nvPicPr>
        <p:blipFill rotWithShape="1">
          <a:blip r:embed="rId4">
            <a:alphaModFix/>
          </a:blip>
          <a:srcRect b="0" l="0" r="0" t="0"/>
          <a:stretch/>
        </p:blipFill>
        <p:spPr>
          <a:xfrm>
            <a:off x="5684760" y="2606663"/>
            <a:ext cx="871373" cy="8713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6"/>
          <p:cNvSpPr txBox="1"/>
          <p:nvPr>
            <p:ph idx="1" type="body"/>
          </p:nvPr>
        </p:nvSpPr>
        <p:spPr>
          <a:xfrm>
            <a:off x="734872" y="2098844"/>
            <a:ext cx="6756400" cy="331563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A história de Joana ilustra como uma abordagem estratégica e bem planejada no LinkedIn pode resultar em oportunidades significativas de crescimento profissional. </a:t>
            </a:r>
            <a:endParaRPr/>
          </a:p>
          <a:p>
            <a:pPr indent="0" lvl="0" marL="0" rtl="0" algn="l">
              <a:lnSpc>
                <a:spcPct val="100000"/>
              </a:lnSpc>
              <a:spcBef>
                <a:spcPts val="2400"/>
              </a:spcBef>
              <a:spcAft>
                <a:spcPts val="0"/>
              </a:spcAft>
              <a:buSzPts val="1800"/>
              <a:buNone/>
            </a:pPr>
            <a:r>
              <a:rPr lang="pt-BR"/>
              <a:t>Ao atualizar seu perfil, engajar-se ativamente na plataforma e compartilhar conteúdo relevante, ela conseguiu alcançar seus objetivos e impulsionar sua carreira para o próximo nível.</a:t>
            </a:r>
            <a:endParaRPr/>
          </a:p>
          <a:p>
            <a:pPr indent="-228600" lvl="0" marL="457200" marR="0" rtl="0" algn="l">
              <a:lnSpc>
                <a:spcPct val="100000"/>
              </a:lnSpc>
              <a:spcBef>
                <a:spcPts val="1200"/>
              </a:spcBef>
              <a:spcAft>
                <a:spcPts val="0"/>
              </a:spcAft>
              <a:buClr>
                <a:srgbClr val="000000"/>
              </a:buClr>
              <a:buSzPts val="1800"/>
              <a:buFont typeface="Arial"/>
              <a:buNone/>
            </a:pPr>
            <a:br>
              <a:rPr lang="pt-BR"/>
            </a:br>
            <a:br>
              <a:rPr lang="pt-BR"/>
            </a:br>
            <a:endParaRPr/>
          </a:p>
        </p:txBody>
      </p:sp>
      <p:sp>
        <p:nvSpPr>
          <p:cNvPr id="454" name="Google Shape;454;p36"/>
          <p:cNvSpPr txBox="1"/>
          <p:nvPr>
            <p:ph type="title"/>
          </p:nvPr>
        </p:nvSpPr>
        <p:spPr>
          <a:xfrm>
            <a:off x="734872" y="144617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Conclusão</a:t>
            </a:r>
            <a:endParaRPr/>
          </a:p>
        </p:txBody>
      </p:sp>
      <p:pic>
        <p:nvPicPr>
          <p:cNvPr id="455" name="Google Shape;455;p36"/>
          <p:cNvPicPr preferRelativeResize="0"/>
          <p:nvPr/>
        </p:nvPicPr>
        <p:blipFill rotWithShape="1">
          <a:blip r:embed="rId3">
            <a:alphaModFix/>
          </a:blip>
          <a:srcRect b="0" l="0" r="0" t="0"/>
          <a:stretch/>
        </p:blipFill>
        <p:spPr>
          <a:xfrm>
            <a:off x="8660056" y="2266194"/>
            <a:ext cx="2980935" cy="29809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3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61" name="Google Shape;461;p37"/>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462" name="Google Shape;462;p37"/>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3" name="Google Shape;463;p3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4" name="Google Shape;464;p37"/>
          <p:cNvSpPr/>
          <p:nvPr/>
        </p:nvSpPr>
        <p:spPr>
          <a:xfrm>
            <a:off x="610950" y="2679300"/>
            <a:ext cx="3944700" cy="149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Vantagens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do LinkedIn</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8"/>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as Empresas</a:t>
            </a:r>
            <a:endParaRPr sz="3300"/>
          </a:p>
        </p:txBody>
      </p:sp>
      <p:sp>
        <p:nvSpPr>
          <p:cNvPr id="470" name="Google Shape;470;p38"/>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1" name="Google Shape;471;p38"/>
          <p:cNvSpPr txBox="1"/>
          <p:nvPr/>
        </p:nvSpPr>
        <p:spPr>
          <a:xfrm>
            <a:off x="2950855" y="1451526"/>
            <a:ext cx="8443200" cy="5490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Recrutamento Eficiente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As empresas podem publicar vagas, pesquisar candidatos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qualificados e acessar uma ampla base de perfis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200"/>
              <a:buFont typeface="Noto Sans Symbols"/>
              <a:buChar char="▪"/>
            </a:pPr>
            <a:r>
              <a:rPr b="1" i="1" lang="pt-BR" sz="2200" u="none" cap="none" strike="noStrike">
                <a:solidFill>
                  <a:schemeClr val="dk1"/>
                </a:solidFill>
                <a:latin typeface="Lato"/>
                <a:ea typeface="Lato"/>
                <a:cs typeface="Lato"/>
                <a:sym typeface="Lato"/>
              </a:rPr>
              <a:t>Branding</a:t>
            </a:r>
            <a:r>
              <a:rPr b="1" i="0" lang="pt-BR" sz="2200" u="none" cap="none" strike="noStrike">
                <a:solidFill>
                  <a:schemeClr val="dk1"/>
                </a:solidFill>
                <a:latin typeface="Lato"/>
                <a:ea typeface="Lato"/>
                <a:cs typeface="Lato"/>
                <a:sym typeface="Lato"/>
              </a:rPr>
              <a:t> Corporativo e </a:t>
            </a:r>
            <a:r>
              <a:rPr b="1" i="1" lang="pt-BR" sz="2200" u="none" cap="none" strike="noStrike">
                <a:solidFill>
                  <a:schemeClr val="dk1"/>
                </a:solidFill>
                <a:latin typeface="Lato"/>
                <a:ea typeface="Lato"/>
                <a:cs typeface="Lato"/>
                <a:sym typeface="Lato"/>
              </a:rPr>
              <a:t>employer branding</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As empresas podem construir e fortalecer sua marca no LinkedIn ao compartilhar conteúdo relevante, publicações, artigos e atualizações de empresas.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Geração de </a:t>
            </a:r>
            <a:r>
              <a:rPr b="1" i="1" lang="pt-BR" sz="2200" u="none" cap="none" strike="noStrike">
                <a:solidFill>
                  <a:schemeClr val="dk1"/>
                </a:solidFill>
                <a:latin typeface="Lato"/>
                <a:ea typeface="Lato"/>
                <a:cs typeface="Lato"/>
                <a:sym typeface="Lato"/>
              </a:rPr>
              <a:t>Leads</a:t>
            </a:r>
            <a:r>
              <a:rPr b="1" i="0" lang="pt-BR" sz="2200" u="none" cap="none" strike="noStrike">
                <a:solidFill>
                  <a:schemeClr val="dk1"/>
                </a:solidFill>
                <a:latin typeface="Lato"/>
                <a:ea typeface="Lato"/>
                <a:cs typeface="Lato"/>
                <a:sym typeface="Lato"/>
              </a:rPr>
              <a:t> e </a:t>
            </a:r>
            <a:r>
              <a:rPr b="1" i="1" lang="pt-BR" sz="2200" u="none" cap="none" strike="noStrike">
                <a:solidFill>
                  <a:schemeClr val="dk1"/>
                </a:solidFill>
                <a:latin typeface="Lato"/>
                <a:ea typeface="Lato"/>
                <a:cs typeface="Lato"/>
                <a:sym typeface="Lato"/>
              </a:rPr>
              <a:t>Networking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 LinkedIn é eficaz para gerar leads qualificados através de conexões e interações com outros profissionais e empresas.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472" name="Google Shape;472;p38"/>
          <p:cNvSpPr/>
          <p:nvPr/>
        </p:nvSpPr>
        <p:spPr>
          <a:xfrm>
            <a:off x="443961" y="1602769"/>
            <a:ext cx="2371158" cy="12739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3" name="Google Shape;473;p38"/>
          <p:cNvPicPr preferRelativeResize="0"/>
          <p:nvPr/>
        </p:nvPicPr>
        <p:blipFill rotWithShape="1">
          <a:blip r:embed="rId3">
            <a:alphaModFix/>
          </a:blip>
          <a:srcRect b="0" l="0" r="0" t="0"/>
          <a:stretch/>
        </p:blipFill>
        <p:spPr>
          <a:xfrm>
            <a:off x="1094742" y="1704968"/>
            <a:ext cx="1069595" cy="1069595"/>
          </a:xfrm>
          <a:prstGeom prst="rect">
            <a:avLst/>
          </a:prstGeom>
          <a:noFill/>
          <a:ln>
            <a:noFill/>
          </a:ln>
        </p:spPr>
      </p:pic>
      <p:sp>
        <p:nvSpPr>
          <p:cNvPr id="474" name="Google Shape;474;p38"/>
          <p:cNvSpPr/>
          <p:nvPr/>
        </p:nvSpPr>
        <p:spPr>
          <a:xfrm>
            <a:off x="443961" y="3429000"/>
            <a:ext cx="2371158" cy="12739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5" name="Google Shape;475;p38"/>
          <p:cNvSpPr/>
          <p:nvPr/>
        </p:nvSpPr>
        <p:spPr>
          <a:xfrm>
            <a:off x="443961" y="5255231"/>
            <a:ext cx="2371158" cy="12739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6" name="Google Shape;476;p38"/>
          <p:cNvPicPr preferRelativeResize="0"/>
          <p:nvPr/>
        </p:nvPicPr>
        <p:blipFill rotWithShape="1">
          <a:blip r:embed="rId4">
            <a:alphaModFix/>
          </a:blip>
          <a:srcRect b="0" l="0" r="0" t="0"/>
          <a:stretch/>
        </p:blipFill>
        <p:spPr>
          <a:xfrm>
            <a:off x="1094742" y="3559714"/>
            <a:ext cx="1046003" cy="1046003"/>
          </a:xfrm>
          <a:prstGeom prst="rect">
            <a:avLst/>
          </a:prstGeom>
          <a:noFill/>
          <a:ln>
            <a:noFill/>
          </a:ln>
        </p:spPr>
      </p:pic>
      <p:pic>
        <p:nvPicPr>
          <p:cNvPr id="477" name="Google Shape;477;p38"/>
          <p:cNvPicPr preferRelativeResize="0"/>
          <p:nvPr/>
        </p:nvPicPr>
        <p:blipFill rotWithShape="1">
          <a:blip r:embed="rId5">
            <a:alphaModFix/>
          </a:blip>
          <a:srcRect b="0" l="0" r="0" t="0"/>
          <a:stretch/>
        </p:blipFill>
        <p:spPr>
          <a:xfrm>
            <a:off x="1075269" y="5327149"/>
            <a:ext cx="1108539" cy="11085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9"/>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as Empresas</a:t>
            </a:r>
            <a:endParaRPr sz="3300"/>
          </a:p>
        </p:txBody>
      </p:sp>
      <p:sp>
        <p:nvSpPr>
          <p:cNvPr id="483" name="Google Shape;483;p3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4" name="Google Shape;484;p39"/>
          <p:cNvSpPr txBox="1"/>
          <p:nvPr/>
        </p:nvSpPr>
        <p:spPr>
          <a:xfrm>
            <a:off x="3916626" y="1615914"/>
            <a:ext cx="7405495" cy="483722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Análise de Monitoramento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Através do LinkedIn </a:t>
            </a:r>
            <a:r>
              <a:rPr b="0" i="1" lang="pt-BR" sz="2000" u="none" cap="none" strike="noStrike">
                <a:solidFill>
                  <a:schemeClr val="dk1"/>
                </a:solidFill>
                <a:latin typeface="Lato"/>
                <a:ea typeface="Lato"/>
                <a:cs typeface="Lato"/>
                <a:sym typeface="Lato"/>
              </a:rPr>
              <a:t>Analytics</a:t>
            </a:r>
            <a:r>
              <a:rPr b="0" i="0" lang="pt-BR" sz="2000" u="none" cap="none" strike="noStrike">
                <a:solidFill>
                  <a:schemeClr val="dk1"/>
                </a:solidFill>
                <a:latin typeface="Lato"/>
                <a:ea typeface="Lato"/>
                <a:cs typeface="Lato"/>
                <a:sym typeface="Lato"/>
              </a:rPr>
              <a:t>, as empresas podem monitorar o desempenho de suas páginas, campanhas e postagens, obtendo </a:t>
            </a:r>
            <a:r>
              <a:rPr b="0" i="1" lang="pt-BR" sz="2000" u="none" cap="none" strike="noStrike">
                <a:solidFill>
                  <a:schemeClr val="dk1"/>
                </a:solidFill>
                <a:latin typeface="Lato"/>
                <a:ea typeface="Lato"/>
                <a:cs typeface="Lato"/>
                <a:sym typeface="Lato"/>
              </a:rPr>
              <a:t>insights</a:t>
            </a:r>
            <a:r>
              <a:rPr b="0" i="0" lang="pt-BR" sz="2000" u="none" cap="none" strike="noStrike">
                <a:solidFill>
                  <a:schemeClr val="dk1"/>
                </a:solidFill>
                <a:latin typeface="Lato"/>
                <a:ea typeface="Lato"/>
                <a:cs typeface="Lato"/>
                <a:sym typeface="Lato"/>
              </a:rPr>
              <a:t> valiosos sobre engajamento, demografia dos seguidores e comportamento do público-alvo.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Construção de Comunidade e Engajamento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LinkedIn </a:t>
            </a:r>
            <a:r>
              <a:rPr b="0" i="1" lang="pt-BR" sz="2000" u="none" cap="none" strike="noStrike">
                <a:solidFill>
                  <a:schemeClr val="dk1"/>
                </a:solidFill>
                <a:latin typeface="Lato"/>
                <a:ea typeface="Lato"/>
                <a:cs typeface="Lato"/>
                <a:sym typeface="Lato"/>
              </a:rPr>
              <a:t>Groups</a:t>
            </a:r>
            <a:r>
              <a:rPr b="0" i="0" lang="pt-BR" sz="2000" u="none" cap="none" strike="noStrike">
                <a:solidFill>
                  <a:schemeClr val="dk1"/>
                </a:solidFill>
                <a:latin typeface="Lato"/>
                <a:ea typeface="Lato"/>
                <a:cs typeface="Lato"/>
                <a:sym typeface="Lato"/>
              </a:rPr>
              <a:t> e as funcionalidades de comentários e compartilhamentos permitem que as empresas construam comunidades em torno de temas ou setores específicos.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Relacionamento com </a:t>
            </a:r>
            <a:r>
              <a:rPr b="1" i="1" lang="pt-BR" sz="2000" u="none" cap="none" strike="noStrike">
                <a:solidFill>
                  <a:schemeClr val="dk1"/>
                </a:solidFill>
                <a:latin typeface="Lato"/>
                <a:ea typeface="Lato"/>
                <a:cs typeface="Lato"/>
                <a:sym typeface="Lato"/>
              </a:rPr>
              <a:t>Stakeholders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plataforma facilita o relacionamento com diferentes partes interessadas, como investidores, parceiros de negócios e fornecedores, através de atualizações e comunicação direta.</a:t>
            </a:r>
            <a:endParaRPr b="0" i="0" sz="1400" u="none" cap="none" strike="noStrike">
              <a:solidFill>
                <a:srgbClr val="000000"/>
              </a:solidFill>
              <a:latin typeface="Arial"/>
              <a:ea typeface="Arial"/>
              <a:cs typeface="Arial"/>
              <a:sym typeface="Arial"/>
            </a:endParaRPr>
          </a:p>
        </p:txBody>
      </p:sp>
      <p:sp>
        <p:nvSpPr>
          <p:cNvPr id="485" name="Google Shape;485;p39"/>
          <p:cNvSpPr/>
          <p:nvPr/>
        </p:nvSpPr>
        <p:spPr>
          <a:xfrm>
            <a:off x="443960" y="1602769"/>
            <a:ext cx="3234187"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6" name="Google Shape;486;p39"/>
          <p:cNvSpPr/>
          <p:nvPr/>
        </p:nvSpPr>
        <p:spPr>
          <a:xfrm>
            <a:off x="443960" y="3332680"/>
            <a:ext cx="3234187"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7" name="Google Shape;487;p39"/>
          <p:cNvSpPr/>
          <p:nvPr/>
        </p:nvSpPr>
        <p:spPr>
          <a:xfrm>
            <a:off x="443960" y="5062591"/>
            <a:ext cx="3234187"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88" name="Google Shape;488;p39"/>
          <p:cNvPicPr preferRelativeResize="0"/>
          <p:nvPr/>
        </p:nvPicPr>
        <p:blipFill rotWithShape="1">
          <a:blip r:embed="rId3">
            <a:alphaModFix/>
          </a:blip>
          <a:srcRect b="0" l="0" r="0" t="0"/>
          <a:stretch/>
        </p:blipFill>
        <p:spPr>
          <a:xfrm>
            <a:off x="1455222" y="1746951"/>
            <a:ext cx="1211662" cy="1211662"/>
          </a:xfrm>
          <a:prstGeom prst="rect">
            <a:avLst/>
          </a:prstGeom>
          <a:noFill/>
          <a:ln>
            <a:noFill/>
          </a:ln>
        </p:spPr>
      </p:pic>
      <p:pic>
        <p:nvPicPr>
          <p:cNvPr id="489" name="Google Shape;489;p39"/>
          <p:cNvPicPr preferRelativeResize="0"/>
          <p:nvPr/>
        </p:nvPicPr>
        <p:blipFill rotWithShape="1">
          <a:blip r:embed="rId4">
            <a:alphaModFix/>
          </a:blip>
          <a:srcRect b="0" l="0" r="0" t="0"/>
          <a:stretch/>
        </p:blipFill>
        <p:spPr>
          <a:xfrm>
            <a:off x="1333840" y="3432141"/>
            <a:ext cx="1400566" cy="1400566"/>
          </a:xfrm>
          <a:prstGeom prst="rect">
            <a:avLst/>
          </a:prstGeom>
          <a:noFill/>
          <a:ln>
            <a:noFill/>
          </a:ln>
        </p:spPr>
      </p:pic>
      <p:pic>
        <p:nvPicPr>
          <p:cNvPr id="490" name="Google Shape;490;p39"/>
          <p:cNvPicPr preferRelativeResize="0"/>
          <p:nvPr/>
        </p:nvPicPr>
        <p:blipFill rotWithShape="1">
          <a:blip r:embed="rId5">
            <a:alphaModFix/>
          </a:blip>
          <a:srcRect b="0" l="0" r="0" t="0"/>
          <a:stretch/>
        </p:blipFill>
        <p:spPr>
          <a:xfrm>
            <a:off x="1474428" y="5210062"/>
            <a:ext cx="1205083" cy="120508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0"/>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as Empresas</a:t>
            </a:r>
            <a:endParaRPr sz="3300"/>
          </a:p>
        </p:txBody>
      </p:sp>
      <p:sp>
        <p:nvSpPr>
          <p:cNvPr id="496" name="Google Shape;496;p4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7" name="Google Shape;497;p40"/>
          <p:cNvSpPr txBox="1"/>
          <p:nvPr/>
        </p:nvSpPr>
        <p:spPr>
          <a:xfrm>
            <a:off x="3637227" y="1602769"/>
            <a:ext cx="8188329" cy="539634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Marketing de Conteúdo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Empresas podem utilizar o LinkedIn para distribuir conteúdo de valor, como artigos, vídeos e infográficos, alcançando um público profissional e engajado.</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1000"/>
              </a:spcBef>
              <a:spcAft>
                <a:spcPts val="0"/>
              </a:spcAft>
              <a:buClr>
                <a:srgbClr val="000000"/>
              </a:buClr>
              <a:buSzPts val="2200"/>
              <a:buFont typeface="Noto Sans Symbols"/>
              <a:buNone/>
            </a:pPr>
            <a:r>
              <a:t/>
            </a:r>
            <a:endParaRPr b="1"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Acesso a Insights de Mercado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As empresas podem se manter atualizadas sobre as tendências da indústria, concorrentes e inovações através do LinkedIn.</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Facilidade de Interação com outra Plataforma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 LinkedIn permite integração com outras ferramentas e plataformas de marketing, CRM e automação, facilitando a gestão de campanhas e contatos em um ecossistema digital mais amplo.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498" name="Google Shape;498;p40"/>
          <p:cNvSpPr/>
          <p:nvPr/>
        </p:nvSpPr>
        <p:spPr>
          <a:xfrm>
            <a:off x="443960" y="1602769"/>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p40"/>
          <p:cNvSpPr/>
          <p:nvPr/>
        </p:nvSpPr>
        <p:spPr>
          <a:xfrm>
            <a:off x="443960" y="3332680"/>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0" name="Google Shape;500;p40"/>
          <p:cNvSpPr/>
          <p:nvPr/>
        </p:nvSpPr>
        <p:spPr>
          <a:xfrm>
            <a:off x="443960" y="5062591"/>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1" name="Google Shape;501;p40"/>
          <p:cNvPicPr preferRelativeResize="0"/>
          <p:nvPr/>
        </p:nvPicPr>
        <p:blipFill rotWithShape="1">
          <a:blip r:embed="rId3">
            <a:alphaModFix/>
          </a:blip>
          <a:srcRect b="0" l="0" r="0" t="0"/>
          <a:stretch/>
        </p:blipFill>
        <p:spPr>
          <a:xfrm>
            <a:off x="1137630" y="1545297"/>
            <a:ext cx="1614969" cy="1614969"/>
          </a:xfrm>
          <a:prstGeom prst="rect">
            <a:avLst/>
          </a:prstGeom>
          <a:noFill/>
          <a:ln>
            <a:noFill/>
          </a:ln>
        </p:spPr>
      </p:pic>
      <p:pic>
        <p:nvPicPr>
          <p:cNvPr id="502" name="Google Shape;502;p40"/>
          <p:cNvPicPr preferRelativeResize="0"/>
          <p:nvPr/>
        </p:nvPicPr>
        <p:blipFill rotWithShape="1">
          <a:blip r:embed="rId4">
            <a:alphaModFix/>
          </a:blip>
          <a:srcRect b="0" l="0" r="0" t="0"/>
          <a:stretch/>
        </p:blipFill>
        <p:spPr>
          <a:xfrm>
            <a:off x="1268542" y="3390150"/>
            <a:ext cx="1389813" cy="1389813"/>
          </a:xfrm>
          <a:prstGeom prst="rect">
            <a:avLst/>
          </a:prstGeom>
          <a:noFill/>
          <a:ln>
            <a:noFill/>
          </a:ln>
        </p:spPr>
      </p:pic>
      <p:pic>
        <p:nvPicPr>
          <p:cNvPr id="503" name="Google Shape;503;p40"/>
          <p:cNvPicPr preferRelativeResize="0"/>
          <p:nvPr/>
        </p:nvPicPr>
        <p:blipFill rotWithShape="1">
          <a:blip r:embed="rId5">
            <a:alphaModFix/>
          </a:blip>
          <a:srcRect b="0" l="0" r="0" t="0"/>
          <a:stretch/>
        </p:blipFill>
        <p:spPr>
          <a:xfrm>
            <a:off x="1362786" y="5141983"/>
            <a:ext cx="1389813" cy="13898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1"/>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os Profissionais</a:t>
            </a:r>
            <a:endParaRPr sz="3300"/>
          </a:p>
        </p:txBody>
      </p:sp>
      <p:sp>
        <p:nvSpPr>
          <p:cNvPr id="509" name="Google Shape;509;p41"/>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0" name="Google Shape;510;p41"/>
          <p:cNvSpPr txBox="1"/>
          <p:nvPr/>
        </p:nvSpPr>
        <p:spPr>
          <a:xfrm>
            <a:off x="3718628" y="1545297"/>
            <a:ext cx="6756400" cy="573490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Aumento da Visibilidade Profissional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Ter um perfil no LinkedIn aumenta sua visibilidade entre recrutadores e empregadores, facilitando a descoberta de oportunidades de emprego.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Networking Eficaz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Uma rede de contatos forte pode abrir portas para novas oportunidades de carreira e negócios.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Desenvolvimento de Carreira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Acesso a cursos online e recursos educativos através do LinkedIn </a:t>
            </a:r>
            <a:r>
              <a:rPr b="0" i="1" lang="pt-BR" sz="2000" u="none" cap="none" strike="noStrike">
                <a:solidFill>
                  <a:schemeClr val="dk1"/>
                </a:solidFill>
                <a:latin typeface="Lato"/>
                <a:ea typeface="Lato"/>
                <a:cs typeface="Lato"/>
                <a:sym typeface="Lato"/>
              </a:rPr>
              <a:t>Learning</a:t>
            </a:r>
            <a:r>
              <a:rPr b="0" i="0" lang="pt-BR" sz="2000" u="none" cap="none" strike="noStrike">
                <a:solidFill>
                  <a:schemeClr val="dk1"/>
                </a:solidFill>
                <a:latin typeface="Lato"/>
                <a:ea typeface="Lato"/>
                <a:cs typeface="Lato"/>
                <a:sym typeface="Lato"/>
              </a:rPr>
              <a:t>, ajudando a aprimorar habilidades e permanecer competitivo no mercado de trabalho.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511" name="Google Shape;511;p41"/>
          <p:cNvSpPr/>
          <p:nvPr/>
        </p:nvSpPr>
        <p:spPr>
          <a:xfrm>
            <a:off x="443960" y="1602769"/>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p41"/>
          <p:cNvSpPr/>
          <p:nvPr/>
        </p:nvSpPr>
        <p:spPr>
          <a:xfrm>
            <a:off x="443960" y="3332680"/>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3" name="Google Shape;513;p41"/>
          <p:cNvSpPr/>
          <p:nvPr/>
        </p:nvSpPr>
        <p:spPr>
          <a:xfrm>
            <a:off x="443960" y="5062591"/>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Ícone&#10;&#10;Descrição gerada automaticamente" id="514" name="Google Shape;514;p41"/>
          <p:cNvPicPr preferRelativeResize="0"/>
          <p:nvPr/>
        </p:nvPicPr>
        <p:blipFill rotWithShape="1">
          <a:blip r:embed="rId3">
            <a:alphaModFix/>
          </a:blip>
          <a:srcRect b="0" l="0" r="0" t="0"/>
          <a:stretch/>
        </p:blipFill>
        <p:spPr>
          <a:xfrm>
            <a:off x="1244195" y="1655162"/>
            <a:ext cx="1427086" cy="1427086"/>
          </a:xfrm>
          <a:prstGeom prst="rect">
            <a:avLst/>
          </a:prstGeom>
          <a:noFill/>
          <a:ln>
            <a:noFill/>
          </a:ln>
        </p:spPr>
      </p:pic>
      <p:pic>
        <p:nvPicPr>
          <p:cNvPr id="515" name="Google Shape;515;p41"/>
          <p:cNvPicPr preferRelativeResize="0"/>
          <p:nvPr/>
        </p:nvPicPr>
        <p:blipFill rotWithShape="1">
          <a:blip r:embed="rId4">
            <a:alphaModFix/>
          </a:blip>
          <a:srcRect b="0" l="0" r="0" t="0"/>
          <a:stretch/>
        </p:blipFill>
        <p:spPr>
          <a:xfrm>
            <a:off x="1354630" y="3429000"/>
            <a:ext cx="1316651" cy="1316651"/>
          </a:xfrm>
          <a:prstGeom prst="rect">
            <a:avLst/>
          </a:prstGeom>
          <a:noFill/>
          <a:ln>
            <a:noFill/>
          </a:ln>
        </p:spPr>
      </p:pic>
      <p:pic>
        <p:nvPicPr>
          <p:cNvPr id="516" name="Google Shape;516;p41"/>
          <p:cNvPicPr preferRelativeResize="0"/>
          <p:nvPr/>
        </p:nvPicPr>
        <p:blipFill rotWithShape="1">
          <a:blip r:embed="rId5">
            <a:alphaModFix/>
          </a:blip>
          <a:srcRect b="0" l="0" r="0" t="0"/>
          <a:stretch/>
        </p:blipFill>
        <p:spPr>
          <a:xfrm>
            <a:off x="1399393" y="5186934"/>
            <a:ext cx="1271888" cy="12718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2"/>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os Profissionais</a:t>
            </a:r>
            <a:endParaRPr sz="3300"/>
          </a:p>
        </p:txBody>
      </p:sp>
      <p:sp>
        <p:nvSpPr>
          <p:cNvPr id="522" name="Google Shape;522;p42"/>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3" name="Google Shape;523;p42"/>
          <p:cNvSpPr txBox="1"/>
          <p:nvPr/>
        </p:nvSpPr>
        <p:spPr>
          <a:xfrm>
            <a:off x="3755297" y="1602769"/>
            <a:ext cx="8347659" cy="578619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Acesso a Oportunidades de Emprego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Empresas publicam vagas diretamente na plataforma, e os usuários podem se candidatar a empregos com facilidade. O LinkedIn também fornece recomendações de vagas alinhadas ao perfil do usuário.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Informações e Insights de Mercado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Possibilita a obtenção de insights sobre tendências do setor, práticas de concorrentes e atualizações de empresas de interesse, ajudando na tomada de decisões informadas sobre a carreira.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Promoção de Produtos e Serviços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Para empreendedores e freelancers, é um ótimo lugar para promover produtos e serviços para um público profissional, compartilhando estudos de caso, resultados e depoimentos.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524" name="Google Shape;524;p42"/>
          <p:cNvSpPr/>
          <p:nvPr/>
        </p:nvSpPr>
        <p:spPr>
          <a:xfrm>
            <a:off x="443960" y="1602769"/>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5" name="Google Shape;525;p42"/>
          <p:cNvSpPr/>
          <p:nvPr/>
        </p:nvSpPr>
        <p:spPr>
          <a:xfrm>
            <a:off x="443960" y="3332680"/>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6" name="Google Shape;526;p42"/>
          <p:cNvSpPr/>
          <p:nvPr/>
        </p:nvSpPr>
        <p:spPr>
          <a:xfrm>
            <a:off x="443960" y="5062591"/>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27" name="Google Shape;527;p42"/>
          <p:cNvPicPr preferRelativeResize="0"/>
          <p:nvPr/>
        </p:nvPicPr>
        <p:blipFill rotWithShape="1">
          <a:blip r:embed="rId3">
            <a:alphaModFix/>
          </a:blip>
          <a:srcRect b="0" l="0" r="0" t="0"/>
          <a:stretch/>
        </p:blipFill>
        <p:spPr>
          <a:xfrm>
            <a:off x="1346999" y="1736332"/>
            <a:ext cx="1232899" cy="1232899"/>
          </a:xfrm>
          <a:prstGeom prst="rect">
            <a:avLst/>
          </a:prstGeom>
          <a:noFill/>
          <a:ln>
            <a:noFill/>
          </a:ln>
        </p:spPr>
      </p:pic>
      <p:pic>
        <p:nvPicPr>
          <p:cNvPr id="528" name="Google Shape;528;p42"/>
          <p:cNvPicPr preferRelativeResize="0"/>
          <p:nvPr/>
        </p:nvPicPr>
        <p:blipFill rotWithShape="1">
          <a:blip r:embed="rId4">
            <a:alphaModFix/>
          </a:blip>
          <a:srcRect b="0" l="0" r="0" t="0"/>
          <a:stretch/>
        </p:blipFill>
        <p:spPr>
          <a:xfrm>
            <a:off x="1346999" y="3431570"/>
            <a:ext cx="1301585" cy="1301585"/>
          </a:xfrm>
          <a:prstGeom prst="rect">
            <a:avLst/>
          </a:prstGeom>
          <a:noFill/>
          <a:ln>
            <a:noFill/>
          </a:ln>
        </p:spPr>
      </p:pic>
      <p:pic>
        <p:nvPicPr>
          <p:cNvPr id="529" name="Google Shape;529;p42"/>
          <p:cNvPicPr preferRelativeResize="0"/>
          <p:nvPr/>
        </p:nvPicPr>
        <p:blipFill rotWithShape="1">
          <a:blip r:embed="rId5">
            <a:alphaModFix/>
          </a:blip>
          <a:srcRect b="0" l="0" r="0" t="0"/>
          <a:stretch/>
        </p:blipFill>
        <p:spPr>
          <a:xfrm>
            <a:off x="1366854" y="5216415"/>
            <a:ext cx="1213044" cy="12130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3"/>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os Profissionais</a:t>
            </a:r>
            <a:endParaRPr sz="3300"/>
          </a:p>
        </p:txBody>
      </p:sp>
      <p:sp>
        <p:nvSpPr>
          <p:cNvPr id="535" name="Google Shape;535;p43"/>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6" name="Google Shape;536;p43"/>
          <p:cNvSpPr txBox="1"/>
          <p:nvPr/>
        </p:nvSpPr>
        <p:spPr>
          <a:xfrm>
            <a:off x="3755298" y="1545860"/>
            <a:ext cx="7282205" cy="501675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Participação em Grupos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Hospeda uma variedade de grupos temáticos onde profissionais podem participar de discussões, fazer perguntas e compartilhar conhecimento, mantendo-se atualizado com as últimas novidades do setor.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Networking Passivo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Um perfil bem configurado no LinkedIn funciona como uma presença profissional online contínua, permitindo que oportunidades cheguem até você mesmo sem um uso ativo diário.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Facilidade de Comunicação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Através de mensagens diretas e do InMail, o LinkedIn facilita a comunicação com contatos profissionais, incluindo aqueles fora da sua rede direta.</a:t>
            </a:r>
            <a:endParaRPr b="0" i="0" sz="1400" u="none" cap="none" strike="noStrike">
              <a:solidFill>
                <a:srgbClr val="000000"/>
              </a:solidFill>
              <a:latin typeface="Arial"/>
              <a:ea typeface="Arial"/>
              <a:cs typeface="Arial"/>
              <a:sym typeface="Arial"/>
            </a:endParaRPr>
          </a:p>
        </p:txBody>
      </p:sp>
      <p:sp>
        <p:nvSpPr>
          <p:cNvPr id="537" name="Google Shape;537;p43"/>
          <p:cNvSpPr/>
          <p:nvPr/>
        </p:nvSpPr>
        <p:spPr>
          <a:xfrm>
            <a:off x="443960" y="1602769"/>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8" name="Google Shape;538;p43"/>
          <p:cNvSpPr/>
          <p:nvPr/>
        </p:nvSpPr>
        <p:spPr>
          <a:xfrm>
            <a:off x="443960" y="3332680"/>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9" name="Google Shape;539;p43"/>
          <p:cNvSpPr/>
          <p:nvPr/>
        </p:nvSpPr>
        <p:spPr>
          <a:xfrm>
            <a:off x="443960" y="5062591"/>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40" name="Google Shape;540;p43"/>
          <p:cNvPicPr preferRelativeResize="0"/>
          <p:nvPr/>
        </p:nvPicPr>
        <p:blipFill rotWithShape="1">
          <a:blip r:embed="rId3">
            <a:alphaModFix/>
          </a:blip>
          <a:srcRect b="0" l="0" r="0" t="0"/>
          <a:stretch/>
        </p:blipFill>
        <p:spPr>
          <a:xfrm>
            <a:off x="1363467" y="1752800"/>
            <a:ext cx="1199963" cy="1199963"/>
          </a:xfrm>
          <a:prstGeom prst="rect">
            <a:avLst/>
          </a:prstGeom>
          <a:noFill/>
          <a:ln>
            <a:noFill/>
          </a:ln>
        </p:spPr>
      </p:pic>
      <p:pic>
        <p:nvPicPr>
          <p:cNvPr id="541" name="Google Shape;541;p43"/>
          <p:cNvPicPr preferRelativeResize="0"/>
          <p:nvPr/>
        </p:nvPicPr>
        <p:blipFill rotWithShape="1">
          <a:blip r:embed="rId4">
            <a:alphaModFix/>
          </a:blip>
          <a:srcRect b="0" l="0" r="0" t="0"/>
          <a:stretch/>
        </p:blipFill>
        <p:spPr>
          <a:xfrm>
            <a:off x="1434713" y="3523866"/>
            <a:ext cx="1128717" cy="1128717"/>
          </a:xfrm>
          <a:prstGeom prst="rect">
            <a:avLst/>
          </a:prstGeom>
          <a:noFill/>
          <a:ln>
            <a:noFill/>
          </a:ln>
        </p:spPr>
      </p:pic>
      <p:pic>
        <p:nvPicPr>
          <p:cNvPr id="542" name="Google Shape;542;p43"/>
          <p:cNvPicPr preferRelativeResize="0"/>
          <p:nvPr/>
        </p:nvPicPr>
        <p:blipFill rotWithShape="1">
          <a:blip r:embed="rId5">
            <a:alphaModFix/>
          </a:blip>
          <a:srcRect b="0" l="0" r="0" t="0"/>
          <a:stretch/>
        </p:blipFill>
        <p:spPr>
          <a:xfrm>
            <a:off x="1267837" y="5100151"/>
            <a:ext cx="1462467" cy="14624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3306960" y="777704"/>
            <a:ext cx="6568800"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Para quem é este curso? </a:t>
            </a:r>
            <a:endParaRPr/>
          </a:p>
        </p:txBody>
      </p:sp>
      <p:sp>
        <p:nvSpPr>
          <p:cNvPr id="135" name="Google Shape;135;p5"/>
          <p:cNvSpPr txBox="1"/>
          <p:nvPr>
            <p:ph idx="1" type="body"/>
          </p:nvPr>
        </p:nvSpPr>
        <p:spPr>
          <a:xfrm>
            <a:off x="3306960" y="1503704"/>
            <a:ext cx="8281800" cy="4524961"/>
          </a:xfrm>
          <a:prstGeom prst="rect">
            <a:avLst/>
          </a:prstGeom>
          <a:noFill/>
          <a:ln>
            <a:noFill/>
          </a:ln>
        </p:spPr>
        <p:txBody>
          <a:bodyPr anchorCtr="0" anchor="t" bIns="68575" lIns="0" spcFirstLastPara="1" rIns="68575" wrap="square" tIns="0">
            <a:noAutofit/>
          </a:bodyPr>
          <a:lstStyle/>
          <a:p>
            <a:pPr indent="-342900" lvl="0" marL="342900" rtl="0" algn="l">
              <a:lnSpc>
                <a:spcPct val="90000"/>
              </a:lnSpc>
              <a:spcBef>
                <a:spcPts val="1000"/>
              </a:spcBef>
              <a:spcAft>
                <a:spcPts val="0"/>
              </a:spcAft>
              <a:buSzPts val="2200"/>
              <a:buFont typeface="Noto Sans Symbols"/>
              <a:buChar char="▪"/>
            </a:pPr>
            <a:r>
              <a:rPr lang="pt-BR" sz="2000"/>
              <a:t>Estudantes universitários e recém-formados que querem construir sua rede profissional, descobrir oportunidades de estágio e emprego, e aprender como se destacar em um mercado de trabalho competitivo.</a:t>
            </a:r>
            <a:endParaRPr/>
          </a:p>
          <a:p>
            <a:pPr indent="-342900" lvl="0" marL="342900" rtl="0" algn="l">
              <a:lnSpc>
                <a:spcPct val="90000"/>
              </a:lnSpc>
              <a:spcBef>
                <a:spcPts val="2000"/>
              </a:spcBef>
              <a:spcAft>
                <a:spcPts val="0"/>
              </a:spcAft>
              <a:buSzPts val="2200"/>
              <a:buFont typeface="Noto Sans Symbols"/>
              <a:buChar char="▪"/>
            </a:pPr>
            <a:r>
              <a:rPr lang="pt-BR" sz="2000"/>
              <a:t>Profissionais em transição de carreira que precisam reposicionar suas habilidades e experiências de forma relevante para novas oportunidades.</a:t>
            </a:r>
            <a:endParaRPr/>
          </a:p>
          <a:p>
            <a:pPr indent="-342900" lvl="0" marL="342900" rtl="0" algn="l">
              <a:lnSpc>
                <a:spcPct val="90000"/>
              </a:lnSpc>
              <a:spcBef>
                <a:spcPts val="2000"/>
              </a:spcBef>
              <a:spcAft>
                <a:spcPts val="0"/>
              </a:spcAft>
              <a:buSzPts val="2200"/>
              <a:buFont typeface="Noto Sans Symbols"/>
              <a:buChar char="▪"/>
            </a:pPr>
            <a:r>
              <a:rPr lang="pt-BR" sz="2000"/>
              <a:t>Profissionais retomando ao mercado de trabalho que desejam atualizar suas habilidades e perfis, além de reconstruir sua rede de contatos.</a:t>
            </a:r>
            <a:endParaRPr/>
          </a:p>
          <a:p>
            <a:pPr indent="-342900" lvl="0" marL="342900" rtl="0" algn="l">
              <a:lnSpc>
                <a:spcPct val="90000"/>
              </a:lnSpc>
              <a:spcBef>
                <a:spcPts val="2000"/>
              </a:spcBef>
              <a:spcAft>
                <a:spcPts val="0"/>
              </a:spcAft>
              <a:buSzPts val="2200"/>
              <a:buFont typeface="Noto Sans Symbols"/>
              <a:buChar char="▪"/>
            </a:pPr>
            <a:r>
              <a:rPr lang="pt-BR" sz="2000"/>
              <a:t>Pessoas buscando equilíbrio entre trabalho e vida pessoal que almejam carreiras que ofereçam maior flexibilidade, como trabalho remoto ou </a:t>
            </a:r>
            <a:r>
              <a:rPr i="1" lang="pt-BR" sz="2000"/>
              <a:t>freelance</a:t>
            </a:r>
            <a:r>
              <a:rPr lang="pt-BR" sz="2000"/>
              <a:t>.</a:t>
            </a:r>
            <a:endParaRPr/>
          </a:p>
          <a:p>
            <a:pPr indent="-342900" lvl="0" marL="342900" rtl="0" algn="l">
              <a:lnSpc>
                <a:spcPct val="90000"/>
              </a:lnSpc>
              <a:spcBef>
                <a:spcPts val="2000"/>
              </a:spcBef>
              <a:spcAft>
                <a:spcPts val="1000"/>
              </a:spcAft>
              <a:buSzPts val="2200"/>
              <a:buFont typeface="Noto Sans Symbols"/>
              <a:buChar char="▪"/>
            </a:pPr>
            <a:r>
              <a:rPr lang="pt-BR" sz="2000"/>
              <a:t>Pessoas que buscam uma colocação e recolocação profissional.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4"/>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os Profissionais</a:t>
            </a:r>
            <a:endParaRPr sz="3300"/>
          </a:p>
        </p:txBody>
      </p:sp>
      <p:sp>
        <p:nvSpPr>
          <p:cNvPr id="548" name="Google Shape;548;p4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9" name="Google Shape;549;p44"/>
          <p:cNvSpPr txBox="1"/>
          <p:nvPr/>
        </p:nvSpPr>
        <p:spPr>
          <a:xfrm>
            <a:off x="3755298" y="1602769"/>
            <a:ext cx="8106135" cy="545790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Análise de Dados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Oferece ferramentas de análise que permitem ver o desempenho do perfil, como visualizações e interações, ajudando a ajustar a estratégia de uso da plataforma.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Diversidade de Conexões Globais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Conectar-se com profissionais de todo o mundo, expandindo horizontes e oportunidades em mercados globais.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Construção de Marca Pessoal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Oferece uma plataforma para criar e promover uma marca pessoal, compartilhando artigos, postagens e atualizações profissionais para estabelecer-se como especialista na sua área.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p:txBody>
      </p:sp>
      <p:sp>
        <p:nvSpPr>
          <p:cNvPr id="550" name="Google Shape;550;p44"/>
          <p:cNvSpPr/>
          <p:nvPr/>
        </p:nvSpPr>
        <p:spPr>
          <a:xfrm>
            <a:off x="443960" y="1602769"/>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1" name="Google Shape;551;p44"/>
          <p:cNvSpPr/>
          <p:nvPr/>
        </p:nvSpPr>
        <p:spPr>
          <a:xfrm>
            <a:off x="443960" y="3332680"/>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2" name="Google Shape;552;p44"/>
          <p:cNvSpPr/>
          <p:nvPr/>
        </p:nvSpPr>
        <p:spPr>
          <a:xfrm>
            <a:off x="443960" y="5062591"/>
            <a:ext cx="3038979"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3" name="Google Shape;553;p44"/>
          <p:cNvPicPr preferRelativeResize="0"/>
          <p:nvPr/>
        </p:nvPicPr>
        <p:blipFill rotWithShape="1">
          <a:blip r:embed="rId3">
            <a:alphaModFix/>
          </a:blip>
          <a:srcRect b="0" l="0" r="0" t="0"/>
          <a:stretch/>
        </p:blipFill>
        <p:spPr>
          <a:xfrm>
            <a:off x="1359671" y="1817215"/>
            <a:ext cx="1147223" cy="1147223"/>
          </a:xfrm>
          <a:prstGeom prst="rect">
            <a:avLst/>
          </a:prstGeom>
          <a:noFill/>
          <a:ln>
            <a:noFill/>
          </a:ln>
        </p:spPr>
      </p:pic>
      <p:pic>
        <p:nvPicPr>
          <p:cNvPr id="554" name="Google Shape;554;p44"/>
          <p:cNvPicPr preferRelativeResize="0"/>
          <p:nvPr/>
        </p:nvPicPr>
        <p:blipFill rotWithShape="1">
          <a:blip r:embed="rId4">
            <a:alphaModFix/>
          </a:blip>
          <a:srcRect b="0" l="0" r="0" t="0"/>
          <a:stretch/>
        </p:blipFill>
        <p:spPr>
          <a:xfrm>
            <a:off x="1292085" y="3411329"/>
            <a:ext cx="1342728" cy="1342728"/>
          </a:xfrm>
          <a:prstGeom prst="rect">
            <a:avLst/>
          </a:prstGeom>
          <a:noFill/>
          <a:ln>
            <a:noFill/>
          </a:ln>
        </p:spPr>
      </p:pic>
      <p:pic>
        <p:nvPicPr>
          <p:cNvPr id="555" name="Google Shape;555;p44"/>
          <p:cNvPicPr preferRelativeResize="0"/>
          <p:nvPr/>
        </p:nvPicPr>
        <p:blipFill rotWithShape="1">
          <a:blip r:embed="rId5">
            <a:alphaModFix/>
          </a:blip>
          <a:srcRect b="0" l="0" r="0" t="0"/>
          <a:stretch/>
        </p:blipFill>
        <p:spPr>
          <a:xfrm>
            <a:off x="1292085" y="5141240"/>
            <a:ext cx="1342728" cy="134272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5"/>
          <p:cNvSpPr txBox="1"/>
          <p:nvPr>
            <p:ph type="title"/>
          </p:nvPr>
        </p:nvSpPr>
        <p:spPr>
          <a:xfrm>
            <a:off x="775969" y="97356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Vantagens para os Profissionais</a:t>
            </a:r>
            <a:endParaRPr sz="3300"/>
          </a:p>
        </p:txBody>
      </p:sp>
      <p:sp>
        <p:nvSpPr>
          <p:cNvPr id="561" name="Google Shape;561;p4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2" name="Google Shape;562;p45"/>
          <p:cNvSpPr/>
          <p:nvPr/>
        </p:nvSpPr>
        <p:spPr>
          <a:xfrm>
            <a:off x="775969" y="1784507"/>
            <a:ext cx="6436489" cy="437042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Credibilidade e Reputação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Recomendações e endossos de habilidades por parte de colegas e superiores adicionam credibilidade ao perfil, fortalecendo a reputação profissional e a confiança entre possíveis empregadores ou parceiros de negócios.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Eventos e Webinars</a:t>
            </a:r>
            <a:endParaRPr b="1"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Permite a participação e promoção de eventos e webinars, oferecendo oportunidades para aprender, compartilhar conhecimento e fazer networking.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Lato"/>
              <a:ea typeface="Lato"/>
              <a:cs typeface="Lato"/>
              <a:sym typeface="Lato"/>
            </a:endParaRPr>
          </a:p>
        </p:txBody>
      </p:sp>
      <p:pic>
        <p:nvPicPr>
          <p:cNvPr id="563" name="Google Shape;563;p45"/>
          <p:cNvPicPr preferRelativeResize="0"/>
          <p:nvPr/>
        </p:nvPicPr>
        <p:blipFill rotWithShape="1">
          <a:blip r:embed="rId3">
            <a:alphaModFix/>
          </a:blip>
          <a:srcRect b="0" l="0" r="0" t="0"/>
          <a:stretch/>
        </p:blipFill>
        <p:spPr>
          <a:xfrm>
            <a:off x="8649613" y="2060423"/>
            <a:ext cx="3001281" cy="30012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g30433f39fc5_0_0"/>
          <p:cNvPicPr preferRelativeResize="0"/>
          <p:nvPr/>
        </p:nvPicPr>
        <p:blipFill rotWithShape="1">
          <a:blip r:embed="rId3">
            <a:alphaModFix/>
          </a:blip>
          <a:srcRect b="7806" l="0" r="0" t="7798"/>
          <a:stretch/>
        </p:blipFill>
        <p:spPr>
          <a:xfrm>
            <a:off x="0" y="0"/>
            <a:ext cx="12192000" cy="6857999"/>
          </a:xfrm>
          <a:prstGeom prst="rect">
            <a:avLst/>
          </a:prstGeom>
          <a:noFill/>
          <a:ln>
            <a:noFill/>
          </a:ln>
        </p:spPr>
      </p:pic>
      <p:pic>
        <p:nvPicPr>
          <p:cNvPr id="569" name="Google Shape;569;g30433f39fc5_0_0"/>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570" name="Google Shape;570;g30433f39fc5_0_0"/>
          <p:cNvSpPr/>
          <p:nvPr/>
        </p:nvSpPr>
        <p:spPr>
          <a:xfrm>
            <a:off x="0" y="0"/>
            <a:ext cx="4981500" cy="6858000"/>
          </a:xfrm>
          <a:prstGeom prst="rect">
            <a:avLst/>
          </a:prstGeom>
          <a:solidFill>
            <a:srgbClr val="F2F2F2">
              <a:alpha val="68627"/>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71" name="Google Shape;571;g30433f39fc5_0_0"/>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2" name="Google Shape;572;g30433f39fc5_0_0"/>
          <p:cNvSpPr/>
          <p:nvPr/>
        </p:nvSpPr>
        <p:spPr>
          <a:xfrm>
            <a:off x="610950" y="2679300"/>
            <a:ext cx="3944700" cy="149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Desafios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do LinkedIn</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6"/>
          <p:cNvSpPr txBox="1"/>
          <p:nvPr>
            <p:ph type="title"/>
          </p:nvPr>
        </p:nvSpPr>
        <p:spPr>
          <a:xfrm>
            <a:off x="683501" y="110713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Desafios ao utilizar LinkedIn</a:t>
            </a:r>
            <a:endParaRPr sz="3300"/>
          </a:p>
        </p:txBody>
      </p:sp>
      <p:sp>
        <p:nvSpPr>
          <p:cNvPr id="578" name="Google Shape;578;p46"/>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9" name="Google Shape;579;p46"/>
          <p:cNvSpPr txBox="1"/>
          <p:nvPr/>
        </p:nvSpPr>
        <p:spPr>
          <a:xfrm>
            <a:off x="683501" y="1936866"/>
            <a:ext cx="6600878" cy="412420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Manutenção e Atualização do Perfil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Manter o perfil atualizado e relevante pode ser trabalhoso, exigindo tempo e esforço contínuos para adicionar novas experiências, habilidades e conquistas.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Construção de Rede de Contatos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Construir uma rede de contatos significativa e estratégica pode ser difícil, especialmente para iniciantes que ainda não têm muitos contatos profissionais.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pic>
        <p:nvPicPr>
          <p:cNvPr id="580" name="Google Shape;580;p46"/>
          <p:cNvPicPr preferRelativeResize="0"/>
          <p:nvPr/>
        </p:nvPicPr>
        <p:blipFill rotWithShape="1">
          <a:blip r:embed="rId3">
            <a:alphaModFix/>
          </a:blip>
          <a:srcRect b="0" l="0" r="0" t="0"/>
          <a:stretch/>
        </p:blipFill>
        <p:spPr>
          <a:xfrm>
            <a:off x="8712803" y="2173758"/>
            <a:ext cx="2999738" cy="299973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8"/>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Desafios ao utilizar LinkedIn</a:t>
            </a:r>
            <a:endParaRPr sz="3300"/>
          </a:p>
        </p:txBody>
      </p:sp>
      <p:sp>
        <p:nvSpPr>
          <p:cNvPr id="586" name="Google Shape;586;p48"/>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7" name="Google Shape;587;p48"/>
          <p:cNvSpPr txBox="1"/>
          <p:nvPr/>
        </p:nvSpPr>
        <p:spPr>
          <a:xfrm>
            <a:off x="2892271" y="1728376"/>
            <a:ext cx="9213747" cy="511935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Gestão da Marca Pessoal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Construir e manter uma marca pessoal consistente e autêntica pode ser desafiador, especialmente quando se lida com críticas ou feedback negativo.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Privacidade e Segurança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Gerenciar configurações de privacidade e proteger informações pessoais e profissionais é essencial, mas pode ser complicado, especialmente com as constantes atualizações da plataforma.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Relevância das Conexões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Receber solicitações de conexão irrelevantes ou spam pode ser frustrante e pode dificultar a construção de uma rede de contatos verdadeiramente útil.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p:txBody>
      </p:sp>
      <p:sp>
        <p:nvSpPr>
          <p:cNvPr id="588" name="Google Shape;588;p48"/>
          <p:cNvSpPr/>
          <p:nvPr/>
        </p:nvSpPr>
        <p:spPr>
          <a:xfrm>
            <a:off x="443961" y="1602769"/>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9" name="Google Shape;589;p48"/>
          <p:cNvSpPr/>
          <p:nvPr/>
        </p:nvSpPr>
        <p:spPr>
          <a:xfrm>
            <a:off x="443961" y="3332680"/>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0" name="Google Shape;590;p48"/>
          <p:cNvSpPr/>
          <p:nvPr/>
        </p:nvSpPr>
        <p:spPr>
          <a:xfrm>
            <a:off x="443961" y="5062591"/>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91" name="Google Shape;591;p48"/>
          <p:cNvPicPr preferRelativeResize="0"/>
          <p:nvPr/>
        </p:nvPicPr>
        <p:blipFill rotWithShape="1">
          <a:blip r:embed="rId3">
            <a:alphaModFix/>
          </a:blip>
          <a:srcRect b="0" l="0" r="0" t="0"/>
          <a:stretch/>
        </p:blipFill>
        <p:spPr>
          <a:xfrm>
            <a:off x="972489" y="3523866"/>
            <a:ext cx="1118893" cy="1118893"/>
          </a:xfrm>
          <a:prstGeom prst="rect">
            <a:avLst/>
          </a:prstGeom>
          <a:noFill/>
          <a:ln>
            <a:noFill/>
          </a:ln>
        </p:spPr>
      </p:pic>
      <p:pic>
        <p:nvPicPr>
          <p:cNvPr id="592" name="Google Shape;592;p48"/>
          <p:cNvPicPr preferRelativeResize="0"/>
          <p:nvPr/>
        </p:nvPicPr>
        <p:blipFill rotWithShape="1">
          <a:blip r:embed="rId4">
            <a:alphaModFix/>
          </a:blip>
          <a:srcRect b="0" l="0" r="0" t="0"/>
          <a:stretch/>
        </p:blipFill>
        <p:spPr>
          <a:xfrm>
            <a:off x="857043" y="1664413"/>
            <a:ext cx="1365905" cy="1365905"/>
          </a:xfrm>
          <a:prstGeom prst="rect">
            <a:avLst/>
          </a:prstGeom>
          <a:noFill/>
          <a:ln>
            <a:noFill/>
          </a:ln>
        </p:spPr>
      </p:pic>
      <p:pic>
        <p:nvPicPr>
          <p:cNvPr id="593" name="Google Shape;593;p48"/>
          <p:cNvPicPr preferRelativeResize="0"/>
          <p:nvPr/>
        </p:nvPicPr>
        <p:blipFill rotWithShape="1">
          <a:blip r:embed="rId5">
            <a:alphaModFix/>
          </a:blip>
          <a:srcRect b="0" l="0" r="0" t="0"/>
          <a:stretch/>
        </p:blipFill>
        <p:spPr>
          <a:xfrm>
            <a:off x="857043" y="5186736"/>
            <a:ext cx="1375882" cy="13758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9"/>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Desafios ao utilizar LinkedIn</a:t>
            </a:r>
            <a:endParaRPr sz="3300"/>
          </a:p>
        </p:txBody>
      </p:sp>
      <p:sp>
        <p:nvSpPr>
          <p:cNvPr id="599" name="Google Shape;599;p49"/>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0" name="Google Shape;600;p49"/>
          <p:cNvSpPr txBox="1"/>
          <p:nvPr/>
        </p:nvSpPr>
        <p:spPr>
          <a:xfrm>
            <a:off x="2765920" y="1602769"/>
            <a:ext cx="8884973" cy="547842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Competitividade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grande quantidade de profissionais na plataforma torna a competição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por visibilidade e oportunidades de emprego bastante acirrada, exigindo estratégias diferenciadas para se destacar.</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rgbClr val="000000"/>
              </a:buClr>
              <a:buSzPts val="2000"/>
              <a:buFont typeface="Noto Sans Symbols"/>
              <a:buNone/>
            </a:pPr>
            <a:r>
              <a:t/>
            </a:r>
            <a:endParaRPr b="1"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Uso Eficiente das Ferramentas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Aproveitar todas as ferramentas e recursos disponíveis no LinkedIn,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como LinkedIn Learning, Analytics e InMail, pode ser complexo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 exigir uma curva de aprendizado.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Tempo e Consistência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Ser consistente na atividade do LinkedIn, como postagem, interação e networking, exige tempo e disciplina, o que pode ser difícil de manter, especialmente para profissionais ocupados.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601" name="Google Shape;601;p49"/>
          <p:cNvSpPr/>
          <p:nvPr/>
        </p:nvSpPr>
        <p:spPr>
          <a:xfrm>
            <a:off x="443961" y="1602769"/>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49"/>
          <p:cNvSpPr/>
          <p:nvPr/>
        </p:nvSpPr>
        <p:spPr>
          <a:xfrm>
            <a:off x="443961" y="3332680"/>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3" name="Google Shape;603;p49"/>
          <p:cNvSpPr/>
          <p:nvPr/>
        </p:nvSpPr>
        <p:spPr>
          <a:xfrm>
            <a:off x="443961" y="5062591"/>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04" name="Google Shape;604;p49"/>
          <p:cNvPicPr preferRelativeResize="0"/>
          <p:nvPr/>
        </p:nvPicPr>
        <p:blipFill rotWithShape="1">
          <a:blip r:embed="rId3">
            <a:alphaModFix/>
          </a:blip>
          <a:srcRect b="0" l="0" r="0" t="0"/>
          <a:stretch/>
        </p:blipFill>
        <p:spPr>
          <a:xfrm>
            <a:off x="817307" y="5161151"/>
            <a:ext cx="1302906" cy="1302906"/>
          </a:xfrm>
          <a:prstGeom prst="rect">
            <a:avLst/>
          </a:prstGeom>
          <a:noFill/>
          <a:ln>
            <a:noFill/>
          </a:ln>
        </p:spPr>
      </p:pic>
      <p:pic>
        <p:nvPicPr>
          <p:cNvPr id="605" name="Google Shape;605;p49"/>
          <p:cNvPicPr preferRelativeResize="0"/>
          <p:nvPr/>
        </p:nvPicPr>
        <p:blipFill rotWithShape="1">
          <a:blip r:embed="rId4">
            <a:alphaModFix/>
          </a:blip>
          <a:srcRect b="0" l="0" r="0" t="0"/>
          <a:stretch/>
        </p:blipFill>
        <p:spPr>
          <a:xfrm>
            <a:off x="949928" y="3500685"/>
            <a:ext cx="1164016" cy="1164016"/>
          </a:xfrm>
          <a:prstGeom prst="rect">
            <a:avLst/>
          </a:prstGeom>
          <a:noFill/>
          <a:ln>
            <a:noFill/>
          </a:ln>
        </p:spPr>
      </p:pic>
      <p:pic>
        <p:nvPicPr>
          <p:cNvPr id="606" name="Google Shape;606;p49"/>
          <p:cNvPicPr preferRelativeResize="0"/>
          <p:nvPr/>
        </p:nvPicPr>
        <p:blipFill rotWithShape="1">
          <a:blip r:embed="rId5">
            <a:alphaModFix/>
          </a:blip>
          <a:srcRect b="0" l="0" r="0" t="0"/>
          <a:stretch/>
        </p:blipFill>
        <p:spPr>
          <a:xfrm>
            <a:off x="723217" y="1604953"/>
            <a:ext cx="1517192" cy="15171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0"/>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Desafios ao utilizar LinkedIn</a:t>
            </a:r>
            <a:endParaRPr sz="3300"/>
          </a:p>
        </p:txBody>
      </p:sp>
      <p:sp>
        <p:nvSpPr>
          <p:cNvPr id="612" name="Google Shape;612;p50"/>
          <p:cNvSpPr/>
          <p:nvPr/>
        </p:nvSpPr>
        <p:spPr>
          <a:xfrm>
            <a:off x="1" y="0"/>
            <a:ext cx="17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3" name="Google Shape;613;p50"/>
          <p:cNvSpPr txBox="1"/>
          <p:nvPr/>
        </p:nvSpPr>
        <p:spPr>
          <a:xfrm>
            <a:off x="2892271" y="1728202"/>
            <a:ext cx="8686704" cy="486287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Relevância do Conteúdo Compartilhado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Garantir que o conteúdo compartilhado seja sempre relevante para a rede de contatos e alinhado com a marca pessoal pode ser desafiador.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Interpretação de Dados e Métricas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Analisar e interpretar os dados fornecidos pelo LinkedIn Analytics para melhorar a performance do perfil pode ser complexo e requer um certo nível de entendimento de métricas.</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1000"/>
              </a:spcBef>
              <a:spcAft>
                <a:spcPts val="0"/>
              </a:spcAft>
              <a:buClr>
                <a:srgbClr val="000000"/>
              </a:buClr>
              <a:buSzPts val="2000"/>
              <a:buFont typeface="Noto Sans Symbols"/>
              <a:buNone/>
            </a:pPr>
            <a:r>
              <a:t/>
            </a:r>
            <a:endParaRPr b="1" i="0" sz="2000" u="none" cap="none" strike="noStrike">
              <a:solidFill>
                <a:schemeClr val="dk1"/>
              </a:solidFill>
              <a:latin typeface="Lato"/>
              <a:ea typeface="Lato"/>
              <a:cs typeface="Lato"/>
              <a:sym typeface="Lato"/>
            </a:endParaRPr>
          </a:p>
          <a:p>
            <a:pPr indent="-342900" lvl="0" marL="342900" marR="0" rtl="0" algn="l">
              <a:lnSpc>
                <a:spcPct val="100000"/>
              </a:lnSpc>
              <a:spcBef>
                <a:spcPts val="1000"/>
              </a:spcBef>
              <a:spcAft>
                <a:spcPts val="0"/>
              </a:spcAft>
              <a:buClr>
                <a:srgbClr val="000000"/>
              </a:buClr>
              <a:buSzPts val="2000"/>
              <a:buFont typeface="Noto Sans Symbols"/>
              <a:buChar char="▪"/>
            </a:pPr>
            <a:r>
              <a:rPr b="1" i="0" lang="pt-BR" sz="2000" u="none" cap="none" strike="noStrike">
                <a:solidFill>
                  <a:schemeClr val="dk1"/>
                </a:solidFill>
                <a:latin typeface="Lato"/>
                <a:ea typeface="Lato"/>
                <a:cs typeface="Lato"/>
                <a:sym typeface="Lato"/>
              </a:rPr>
              <a:t>Adaptações a Mudanças na Plataforma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 LinkedIn está sempre evoluindo, com novas funcionalidades e mudanças na interface. Adaptar-se rapidamente a essas mudanças pode ser um desafio.</a:t>
            </a:r>
            <a:endParaRPr b="0" i="0" sz="2000" u="none" cap="none" strike="noStrike">
              <a:solidFill>
                <a:schemeClr val="dk1"/>
              </a:solidFill>
              <a:latin typeface="Lato"/>
              <a:ea typeface="Lato"/>
              <a:cs typeface="Lato"/>
              <a:sym typeface="Lato"/>
            </a:endParaRPr>
          </a:p>
        </p:txBody>
      </p:sp>
      <p:sp>
        <p:nvSpPr>
          <p:cNvPr id="614" name="Google Shape;614;p50"/>
          <p:cNvSpPr/>
          <p:nvPr/>
        </p:nvSpPr>
        <p:spPr>
          <a:xfrm>
            <a:off x="443961" y="1602769"/>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5" name="Google Shape;615;p50"/>
          <p:cNvSpPr/>
          <p:nvPr/>
        </p:nvSpPr>
        <p:spPr>
          <a:xfrm>
            <a:off x="443961" y="3332680"/>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6" name="Google Shape;616;p50"/>
          <p:cNvSpPr/>
          <p:nvPr/>
        </p:nvSpPr>
        <p:spPr>
          <a:xfrm>
            <a:off x="443961" y="5062591"/>
            <a:ext cx="2175950" cy="1500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17" name="Google Shape;617;p50"/>
          <p:cNvPicPr preferRelativeResize="0"/>
          <p:nvPr/>
        </p:nvPicPr>
        <p:blipFill rotWithShape="1">
          <a:blip r:embed="rId3">
            <a:alphaModFix/>
          </a:blip>
          <a:srcRect b="0" l="0" r="0" t="0"/>
          <a:stretch/>
        </p:blipFill>
        <p:spPr>
          <a:xfrm>
            <a:off x="951756" y="1809338"/>
            <a:ext cx="1123623" cy="1123623"/>
          </a:xfrm>
          <a:prstGeom prst="rect">
            <a:avLst/>
          </a:prstGeom>
          <a:noFill/>
          <a:ln>
            <a:noFill/>
          </a:ln>
        </p:spPr>
      </p:pic>
      <p:pic>
        <p:nvPicPr>
          <p:cNvPr id="618" name="Google Shape;618;p50"/>
          <p:cNvPicPr preferRelativeResize="0"/>
          <p:nvPr/>
        </p:nvPicPr>
        <p:blipFill rotWithShape="1">
          <a:blip r:embed="rId4">
            <a:alphaModFix/>
          </a:blip>
          <a:srcRect b="0" l="0" r="0" t="0"/>
          <a:stretch/>
        </p:blipFill>
        <p:spPr>
          <a:xfrm>
            <a:off x="859146" y="3429000"/>
            <a:ext cx="1308841" cy="1308841"/>
          </a:xfrm>
          <a:prstGeom prst="rect">
            <a:avLst/>
          </a:prstGeom>
          <a:noFill/>
          <a:ln>
            <a:noFill/>
          </a:ln>
        </p:spPr>
      </p:pic>
      <p:grpSp>
        <p:nvGrpSpPr>
          <p:cNvPr id="619" name="Google Shape;619;p50"/>
          <p:cNvGrpSpPr/>
          <p:nvPr/>
        </p:nvGrpSpPr>
        <p:grpSpPr>
          <a:xfrm>
            <a:off x="859145" y="5239820"/>
            <a:ext cx="1241474" cy="1241474"/>
            <a:chOff x="8566353" y="1870586"/>
            <a:chExt cx="3129118" cy="3129118"/>
          </a:xfrm>
        </p:grpSpPr>
        <p:pic>
          <p:nvPicPr>
            <p:cNvPr id="620" name="Google Shape;620;p50"/>
            <p:cNvPicPr preferRelativeResize="0"/>
            <p:nvPr/>
          </p:nvPicPr>
          <p:blipFill rotWithShape="1">
            <a:blip r:embed="rId5">
              <a:alphaModFix/>
            </a:blip>
            <a:srcRect b="0" l="0" r="0" t="0"/>
            <a:stretch/>
          </p:blipFill>
          <p:spPr>
            <a:xfrm>
              <a:off x="8566353" y="1870586"/>
              <a:ext cx="3129118" cy="3129118"/>
            </a:xfrm>
            <a:prstGeom prst="rect">
              <a:avLst/>
            </a:prstGeom>
            <a:noFill/>
            <a:ln>
              <a:noFill/>
            </a:ln>
          </p:spPr>
        </p:pic>
        <p:sp>
          <p:nvSpPr>
            <p:cNvPr id="621" name="Google Shape;621;p50"/>
            <p:cNvSpPr/>
            <p:nvPr/>
          </p:nvSpPr>
          <p:spPr>
            <a:xfrm>
              <a:off x="10130912" y="3669861"/>
              <a:ext cx="1358082" cy="1123365"/>
            </a:xfrm>
            <a:prstGeom prst="rect">
              <a:avLst/>
            </a:prstGeom>
            <a:solidFill>
              <a:srgbClr val="4596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5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627" name="Google Shape;627;p51"/>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628" name="Google Shape;628;p51"/>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9" name="Google Shape;629;p51"/>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0" name="Google Shape;630;p51"/>
          <p:cNvSpPr/>
          <p:nvPr/>
        </p:nvSpPr>
        <p:spPr>
          <a:xfrm>
            <a:off x="620798" y="2946649"/>
            <a:ext cx="2215200"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Contexto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Histórico</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2"/>
          <p:cNvSpPr txBox="1"/>
          <p:nvPr>
            <p:ph type="title"/>
          </p:nvPr>
        </p:nvSpPr>
        <p:spPr>
          <a:xfrm>
            <a:off x="443960" y="194499"/>
            <a:ext cx="7947871"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Evolução do LinkedIn - Linha do tempo</a:t>
            </a:r>
            <a:endParaRPr sz="3300"/>
          </a:p>
        </p:txBody>
      </p:sp>
      <p:sp>
        <p:nvSpPr>
          <p:cNvPr id="636" name="Google Shape;636;p52"/>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37" name="Google Shape;637;p52"/>
          <p:cNvGrpSpPr/>
          <p:nvPr/>
        </p:nvGrpSpPr>
        <p:grpSpPr>
          <a:xfrm>
            <a:off x="628895" y="2259673"/>
            <a:ext cx="11238094" cy="3699338"/>
            <a:chOff x="443960" y="2105561"/>
            <a:chExt cx="11238094" cy="3699338"/>
          </a:xfrm>
        </p:grpSpPr>
        <p:sp>
          <p:nvSpPr>
            <p:cNvPr id="638" name="Google Shape;638;p52"/>
            <p:cNvSpPr/>
            <p:nvPr/>
          </p:nvSpPr>
          <p:spPr>
            <a:xfrm>
              <a:off x="9341380" y="2105561"/>
              <a:ext cx="2114305" cy="134655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9" name="Google Shape;639;p52"/>
            <p:cNvSpPr/>
            <p:nvPr/>
          </p:nvSpPr>
          <p:spPr>
            <a:xfrm>
              <a:off x="6485164" y="3967285"/>
              <a:ext cx="1947763" cy="183761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0" name="Google Shape;640;p52"/>
            <p:cNvSpPr/>
            <p:nvPr/>
          </p:nvSpPr>
          <p:spPr>
            <a:xfrm>
              <a:off x="6444068" y="2374791"/>
              <a:ext cx="1947763" cy="10876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1" name="Google Shape;641;p52"/>
            <p:cNvSpPr/>
            <p:nvPr/>
          </p:nvSpPr>
          <p:spPr>
            <a:xfrm>
              <a:off x="3176886" y="2385065"/>
              <a:ext cx="1718581" cy="10876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2" name="Google Shape;642;p52"/>
            <p:cNvSpPr/>
            <p:nvPr/>
          </p:nvSpPr>
          <p:spPr>
            <a:xfrm>
              <a:off x="3135790" y="3957011"/>
              <a:ext cx="1718581" cy="10876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3" name="Google Shape;643;p52"/>
            <p:cNvSpPr/>
            <p:nvPr/>
          </p:nvSpPr>
          <p:spPr>
            <a:xfrm>
              <a:off x="443960" y="3977559"/>
              <a:ext cx="1718581" cy="10876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44" name="Google Shape;644;p52"/>
            <p:cNvCxnSpPr>
              <a:endCxn id="645" idx="2"/>
            </p:cNvCxnSpPr>
            <p:nvPr/>
          </p:nvCxnSpPr>
          <p:spPr>
            <a:xfrm flipH="1" rot="10800000">
              <a:off x="1378033" y="3740728"/>
              <a:ext cx="9081300" cy="13200"/>
            </a:xfrm>
            <a:prstGeom prst="straightConnector1">
              <a:avLst/>
            </a:prstGeom>
            <a:noFill/>
            <a:ln cap="flat" cmpd="sng" w="101600">
              <a:solidFill>
                <a:srgbClr val="545454"/>
              </a:solidFill>
              <a:prstDash val="solid"/>
              <a:round/>
              <a:headEnd len="sm" w="sm" type="none"/>
              <a:tailEnd len="sm" w="sm" type="none"/>
            </a:ln>
          </p:spPr>
        </p:cxnSp>
        <p:sp>
          <p:nvSpPr>
            <p:cNvPr id="646" name="Google Shape;646;p52"/>
            <p:cNvSpPr txBox="1"/>
            <p:nvPr/>
          </p:nvSpPr>
          <p:spPr>
            <a:xfrm>
              <a:off x="532955" y="4030409"/>
              <a:ext cx="169025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1"/>
                  </a:solidFill>
                  <a:latin typeface="Lato"/>
                  <a:ea typeface="Lato"/>
                  <a:cs typeface="Lato"/>
                  <a:sym typeface="Lato"/>
                </a:rPr>
                <a:t>2003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Lançamento do LinkedIn</a:t>
              </a:r>
              <a:endParaRPr b="0" i="0" sz="1400" u="none" cap="none" strike="noStrike">
                <a:solidFill>
                  <a:srgbClr val="000000"/>
                </a:solidFill>
                <a:latin typeface="Arial"/>
                <a:ea typeface="Arial"/>
                <a:cs typeface="Arial"/>
                <a:sym typeface="Arial"/>
              </a:endParaRPr>
            </a:p>
          </p:txBody>
        </p:sp>
        <p:sp>
          <p:nvSpPr>
            <p:cNvPr id="647" name="Google Shape;647;p52"/>
            <p:cNvSpPr txBox="1"/>
            <p:nvPr/>
          </p:nvSpPr>
          <p:spPr>
            <a:xfrm>
              <a:off x="3205212" y="2428376"/>
              <a:ext cx="169025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2"/>
                  </a:solidFill>
                  <a:latin typeface="Lato"/>
                  <a:ea typeface="Lato"/>
                  <a:cs typeface="Lato"/>
                  <a:sym typeface="Lato"/>
                </a:rPr>
                <a:t>2008-2011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Crescimento e Expansão</a:t>
              </a:r>
              <a:endParaRPr b="0" i="0" sz="1400" u="none" cap="none" strike="noStrike">
                <a:solidFill>
                  <a:srgbClr val="000000"/>
                </a:solidFill>
                <a:latin typeface="Arial"/>
                <a:ea typeface="Arial"/>
                <a:cs typeface="Arial"/>
                <a:sym typeface="Arial"/>
              </a:endParaRPr>
            </a:p>
          </p:txBody>
        </p:sp>
        <p:sp>
          <p:nvSpPr>
            <p:cNvPr id="648" name="Google Shape;648;p52"/>
            <p:cNvSpPr txBox="1"/>
            <p:nvPr/>
          </p:nvSpPr>
          <p:spPr>
            <a:xfrm>
              <a:off x="6572821" y="4097826"/>
              <a:ext cx="1690255"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4"/>
                  </a:solidFill>
                  <a:latin typeface="Lato"/>
                  <a:ea typeface="Lato"/>
                  <a:cs typeface="Lato"/>
                  <a:sym typeface="Lato"/>
                </a:rPr>
                <a:t>2012-2016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Expansão de Recursos e Utilização Profissional</a:t>
              </a:r>
              <a:endParaRPr b="0" i="0" sz="1400" u="none" cap="none" strike="noStrike">
                <a:solidFill>
                  <a:srgbClr val="000000"/>
                </a:solidFill>
                <a:latin typeface="Arial"/>
                <a:ea typeface="Arial"/>
                <a:cs typeface="Arial"/>
                <a:sym typeface="Arial"/>
              </a:endParaRPr>
            </a:p>
          </p:txBody>
        </p:sp>
        <p:sp>
          <p:nvSpPr>
            <p:cNvPr id="649" name="Google Shape;649;p52"/>
            <p:cNvSpPr txBox="1"/>
            <p:nvPr/>
          </p:nvSpPr>
          <p:spPr>
            <a:xfrm>
              <a:off x="9408212" y="2138953"/>
              <a:ext cx="227384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2"/>
                  </a:solidFill>
                  <a:latin typeface="Lato"/>
                  <a:ea typeface="Lato"/>
                  <a:cs typeface="Lato"/>
                  <a:sym typeface="Lato"/>
                </a:rPr>
                <a:t>2017-Presente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Integração e Novas Funcionalidades</a:t>
              </a:r>
              <a:endParaRPr b="0" i="0" sz="1400" u="none" cap="none" strike="noStrike">
                <a:solidFill>
                  <a:srgbClr val="000000"/>
                </a:solidFill>
                <a:latin typeface="Arial"/>
                <a:ea typeface="Arial"/>
                <a:cs typeface="Arial"/>
                <a:sym typeface="Arial"/>
              </a:endParaRPr>
            </a:p>
          </p:txBody>
        </p:sp>
        <p:sp>
          <p:nvSpPr>
            <p:cNvPr id="650" name="Google Shape;650;p52"/>
            <p:cNvSpPr txBox="1"/>
            <p:nvPr/>
          </p:nvSpPr>
          <p:spPr>
            <a:xfrm>
              <a:off x="3239950" y="3977559"/>
              <a:ext cx="169025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2"/>
                  </a:solidFill>
                  <a:latin typeface="Lato"/>
                  <a:ea typeface="Lato"/>
                  <a:cs typeface="Lato"/>
                  <a:sym typeface="Lato"/>
                </a:rPr>
                <a:t>2011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Abertura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de Capital</a:t>
              </a:r>
              <a:endParaRPr b="0" i="0" sz="1400" u="none" cap="none" strike="noStrike">
                <a:solidFill>
                  <a:srgbClr val="000000"/>
                </a:solidFill>
                <a:latin typeface="Arial"/>
                <a:ea typeface="Arial"/>
                <a:cs typeface="Arial"/>
                <a:sym typeface="Arial"/>
              </a:endParaRPr>
            </a:p>
          </p:txBody>
        </p:sp>
        <p:sp>
          <p:nvSpPr>
            <p:cNvPr id="651" name="Google Shape;651;p52"/>
            <p:cNvSpPr txBox="1"/>
            <p:nvPr/>
          </p:nvSpPr>
          <p:spPr>
            <a:xfrm>
              <a:off x="6505817" y="2399012"/>
              <a:ext cx="192711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4"/>
                  </a:solidFill>
                  <a:latin typeface="Lato"/>
                  <a:ea typeface="Lato"/>
                  <a:cs typeface="Lato"/>
                  <a:sym typeface="Lato"/>
                </a:rPr>
                <a:t>2016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Aquisição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Pela Microsoft</a:t>
              </a:r>
              <a:endParaRPr b="0" i="0" sz="1400" u="none" cap="none" strike="noStrike">
                <a:solidFill>
                  <a:srgbClr val="000000"/>
                </a:solidFill>
                <a:latin typeface="Arial"/>
                <a:ea typeface="Arial"/>
                <a:cs typeface="Arial"/>
                <a:sym typeface="Arial"/>
              </a:endParaRPr>
            </a:p>
          </p:txBody>
        </p:sp>
        <p:sp>
          <p:nvSpPr>
            <p:cNvPr id="652" name="Google Shape;652;p52"/>
            <p:cNvSpPr/>
            <p:nvPr/>
          </p:nvSpPr>
          <p:spPr>
            <a:xfrm>
              <a:off x="1231613" y="3651692"/>
              <a:ext cx="171600" cy="178072"/>
            </a:xfrm>
            <a:prstGeom prst="ellipse">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3" name="Google Shape;653;p52"/>
            <p:cNvSpPr/>
            <p:nvPr/>
          </p:nvSpPr>
          <p:spPr>
            <a:xfrm>
              <a:off x="4031367" y="3651691"/>
              <a:ext cx="171600" cy="178072"/>
            </a:xfrm>
            <a:prstGeom prst="ellipse">
              <a:avLst/>
            </a:prstGeom>
            <a:solidFill>
              <a:schemeClr val="accent2"/>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4" name="Google Shape;654;p52"/>
            <p:cNvSpPr/>
            <p:nvPr/>
          </p:nvSpPr>
          <p:spPr>
            <a:xfrm>
              <a:off x="7279467" y="3651692"/>
              <a:ext cx="171600" cy="178072"/>
            </a:xfrm>
            <a:prstGeom prst="ellipse">
              <a:avLst/>
            </a:prstGeom>
            <a:solidFill>
              <a:schemeClr val="accent4"/>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5" name="Google Shape;645;p52"/>
            <p:cNvSpPr/>
            <p:nvPr/>
          </p:nvSpPr>
          <p:spPr>
            <a:xfrm>
              <a:off x="10459333" y="3651692"/>
              <a:ext cx="171600" cy="178072"/>
            </a:xfrm>
            <a:prstGeom prst="ellipse">
              <a:avLst/>
            </a:prstGeom>
            <a:solidFill>
              <a:schemeClr val="accent3"/>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pic>
        <p:nvPicPr>
          <p:cNvPr id="655" name="Google Shape;655;p52"/>
          <p:cNvPicPr preferRelativeResize="0"/>
          <p:nvPr/>
        </p:nvPicPr>
        <p:blipFill rotWithShape="1">
          <a:blip r:embed="rId3">
            <a:alphaModFix/>
          </a:blip>
          <a:srcRect b="0" l="0" r="0" t="0"/>
          <a:stretch/>
        </p:blipFill>
        <p:spPr>
          <a:xfrm>
            <a:off x="855730" y="2386361"/>
            <a:ext cx="1181157" cy="118115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3"/>
          <p:cNvSpPr txBox="1"/>
          <p:nvPr>
            <p:ph idx="1" type="body"/>
          </p:nvPr>
        </p:nvSpPr>
        <p:spPr>
          <a:xfrm>
            <a:off x="775969" y="1903633"/>
            <a:ext cx="6436489" cy="3562219"/>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O LinkedIn foi lançado em maio de 2003 e rapidamente ganhou popularidade entre profissionais que buscavam uma maneira de expandir suas redes de contatos além dos métodos tradicionais.</a:t>
            </a:r>
            <a:endParaRPr/>
          </a:p>
          <a:p>
            <a:pPr indent="-342900" lvl="0" marL="342900" rtl="0" algn="l">
              <a:lnSpc>
                <a:spcPct val="100000"/>
              </a:lnSpc>
              <a:spcBef>
                <a:spcPts val="2400"/>
              </a:spcBef>
              <a:spcAft>
                <a:spcPts val="0"/>
              </a:spcAft>
              <a:buSzPts val="1800"/>
              <a:buFont typeface="Noto Sans Symbols"/>
              <a:buChar char="▪"/>
            </a:pPr>
            <a:r>
              <a:rPr lang="pt-BR"/>
              <a:t>Durante esses anos iniciais, o LinkedIn focou principalmente em construir uma base de usuários robusta e estabelecer sua posição como a principal rede social profissional.</a:t>
            </a:r>
            <a:endParaRPr/>
          </a:p>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661" name="Google Shape;661;p53"/>
          <p:cNvSpPr txBox="1"/>
          <p:nvPr>
            <p:ph type="title"/>
          </p:nvPr>
        </p:nvSpPr>
        <p:spPr>
          <a:xfrm>
            <a:off x="775969" y="124069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Primeiros Anos (2003-2008)</a:t>
            </a:r>
            <a:endParaRPr/>
          </a:p>
        </p:txBody>
      </p:sp>
      <p:pic>
        <p:nvPicPr>
          <p:cNvPr id="662" name="Google Shape;662;p53"/>
          <p:cNvPicPr preferRelativeResize="0"/>
          <p:nvPr/>
        </p:nvPicPr>
        <p:blipFill rotWithShape="1">
          <a:blip r:embed="rId3">
            <a:alphaModFix/>
          </a:blip>
          <a:srcRect b="0" l="0" r="0" t="0"/>
          <a:stretch/>
        </p:blipFill>
        <p:spPr>
          <a:xfrm>
            <a:off x="8979614" y="2301411"/>
            <a:ext cx="2387886" cy="23878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3214493" y="582495"/>
            <a:ext cx="6568800"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Competências desenvolvidas</a:t>
            </a:r>
            <a:endParaRPr/>
          </a:p>
        </p:txBody>
      </p:sp>
      <p:sp>
        <p:nvSpPr>
          <p:cNvPr id="141" name="Google Shape;141;p6"/>
          <p:cNvSpPr txBox="1"/>
          <p:nvPr>
            <p:ph idx="1" type="body"/>
          </p:nvPr>
        </p:nvSpPr>
        <p:spPr>
          <a:xfrm>
            <a:off x="3309842" y="1236576"/>
            <a:ext cx="8281800" cy="5082030"/>
          </a:xfrm>
          <a:prstGeom prst="rect">
            <a:avLst/>
          </a:prstGeom>
          <a:noFill/>
          <a:ln>
            <a:noFill/>
          </a:ln>
        </p:spPr>
        <p:txBody>
          <a:bodyPr anchorCtr="0" anchor="t" bIns="68575" lIns="0" spcFirstLastPara="1" rIns="68575" wrap="square" tIns="0">
            <a:noAutofit/>
          </a:bodyPr>
          <a:lstStyle/>
          <a:p>
            <a:pPr indent="-342900" lvl="0" marL="342900" rtl="0" algn="l">
              <a:lnSpc>
                <a:spcPct val="90000"/>
              </a:lnSpc>
              <a:spcBef>
                <a:spcPts val="1000"/>
              </a:spcBef>
              <a:spcAft>
                <a:spcPts val="0"/>
              </a:spcAft>
              <a:buSzPts val="2200"/>
              <a:buFont typeface="Noto Sans Symbols"/>
              <a:buChar char="▪"/>
            </a:pPr>
            <a:r>
              <a:rPr i="1" lang="pt-BR"/>
              <a:t>Networking </a:t>
            </a:r>
            <a:r>
              <a:rPr lang="pt-BR"/>
              <a:t>e Marca Pessoal;</a:t>
            </a:r>
            <a:endParaRPr/>
          </a:p>
          <a:p>
            <a:pPr indent="-342900" lvl="0" marL="342900" rtl="0" algn="l">
              <a:lnSpc>
                <a:spcPct val="90000"/>
              </a:lnSpc>
              <a:spcBef>
                <a:spcPts val="2000"/>
              </a:spcBef>
              <a:spcAft>
                <a:spcPts val="0"/>
              </a:spcAft>
              <a:buSzPts val="2200"/>
              <a:buFont typeface="Noto Sans Symbols"/>
              <a:buChar char="▪"/>
            </a:pPr>
            <a:r>
              <a:rPr lang="pt-BR"/>
              <a:t>Otimização de Perfil;</a:t>
            </a:r>
            <a:endParaRPr/>
          </a:p>
          <a:p>
            <a:pPr indent="-342900" lvl="0" marL="342900" rtl="0" algn="l">
              <a:lnSpc>
                <a:spcPct val="90000"/>
              </a:lnSpc>
              <a:spcBef>
                <a:spcPts val="2000"/>
              </a:spcBef>
              <a:spcAft>
                <a:spcPts val="0"/>
              </a:spcAft>
              <a:buSzPts val="2200"/>
              <a:buFont typeface="Noto Sans Symbols"/>
              <a:buChar char="▪"/>
            </a:pPr>
            <a:r>
              <a:rPr lang="pt-BR"/>
              <a:t>Produção de Conteúdo;</a:t>
            </a:r>
            <a:endParaRPr/>
          </a:p>
          <a:p>
            <a:pPr indent="-342900" lvl="0" marL="342900" rtl="0" algn="l">
              <a:lnSpc>
                <a:spcPct val="90000"/>
              </a:lnSpc>
              <a:spcBef>
                <a:spcPts val="2000"/>
              </a:spcBef>
              <a:spcAft>
                <a:spcPts val="0"/>
              </a:spcAft>
              <a:buSzPts val="2200"/>
              <a:buFont typeface="Noto Sans Symbols"/>
              <a:buChar char="▪"/>
            </a:pPr>
            <a:r>
              <a:rPr lang="pt-BR"/>
              <a:t>SEO para LinkedIn;</a:t>
            </a:r>
            <a:endParaRPr/>
          </a:p>
          <a:p>
            <a:pPr indent="-342900" lvl="0" marL="342900" rtl="0" algn="l">
              <a:lnSpc>
                <a:spcPct val="90000"/>
              </a:lnSpc>
              <a:spcBef>
                <a:spcPts val="2000"/>
              </a:spcBef>
              <a:spcAft>
                <a:spcPts val="0"/>
              </a:spcAft>
              <a:buSzPts val="2200"/>
              <a:buFont typeface="Noto Sans Symbols"/>
              <a:buChar char="▪"/>
            </a:pPr>
            <a:r>
              <a:rPr lang="pt-BR"/>
              <a:t>Reputação Online;</a:t>
            </a:r>
            <a:endParaRPr/>
          </a:p>
          <a:p>
            <a:pPr indent="-342900" lvl="0" marL="342900" rtl="0" algn="l">
              <a:lnSpc>
                <a:spcPct val="90000"/>
              </a:lnSpc>
              <a:spcBef>
                <a:spcPts val="2000"/>
              </a:spcBef>
              <a:spcAft>
                <a:spcPts val="0"/>
              </a:spcAft>
              <a:buSzPts val="2200"/>
              <a:buFont typeface="Noto Sans Symbols"/>
              <a:buChar char="▪"/>
            </a:pPr>
            <a:r>
              <a:rPr lang="pt-BR"/>
              <a:t>Uso de Ferramentas e Recursos do LinkedIn;</a:t>
            </a:r>
            <a:endParaRPr/>
          </a:p>
          <a:p>
            <a:pPr indent="-342900" lvl="0" marL="342900" rtl="0" algn="l">
              <a:lnSpc>
                <a:spcPct val="90000"/>
              </a:lnSpc>
              <a:spcBef>
                <a:spcPts val="2000"/>
              </a:spcBef>
              <a:spcAft>
                <a:spcPts val="0"/>
              </a:spcAft>
              <a:buSzPts val="2200"/>
              <a:buFont typeface="Noto Sans Symbols"/>
              <a:buChar char="▪"/>
            </a:pPr>
            <a:r>
              <a:rPr lang="pt-BR"/>
              <a:t>Análise de Métricas;</a:t>
            </a:r>
            <a:endParaRPr/>
          </a:p>
          <a:p>
            <a:pPr indent="-342900" lvl="0" marL="342900" rtl="0" algn="l">
              <a:lnSpc>
                <a:spcPct val="90000"/>
              </a:lnSpc>
              <a:spcBef>
                <a:spcPts val="2000"/>
              </a:spcBef>
              <a:spcAft>
                <a:spcPts val="0"/>
              </a:spcAft>
              <a:buSzPts val="2200"/>
              <a:buFont typeface="Noto Sans Symbols"/>
              <a:buChar char="▪"/>
            </a:pPr>
            <a:r>
              <a:rPr lang="pt-BR"/>
              <a:t>Técnicas de Engajamento;</a:t>
            </a:r>
            <a:endParaRPr/>
          </a:p>
          <a:p>
            <a:pPr indent="-342900" lvl="0" marL="342900" rtl="0" algn="l">
              <a:lnSpc>
                <a:spcPct val="90000"/>
              </a:lnSpc>
              <a:spcBef>
                <a:spcPts val="2000"/>
              </a:spcBef>
              <a:spcAft>
                <a:spcPts val="1000"/>
              </a:spcAft>
              <a:buSzPts val="2200"/>
              <a:buFont typeface="Noto Sans Symbols"/>
              <a:buChar char="▪"/>
            </a:pPr>
            <a:r>
              <a:rPr lang="pt-BR"/>
              <a:t>Oportunidades de Carreira.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4"/>
          <p:cNvSpPr txBox="1"/>
          <p:nvPr>
            <p:ph idx="1" type="body"/>
          </p:nvPr>
        </p:nvSpPr>
        <p:spPr>
          <a:xfrm>
            <a:off x="621857" y="1821440"/>
            <a:ext cx="6446763" cy="4473574"/>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Entre 2008 e 2011, o LinkedIn experimentou um crescimento significativo, tanto em número de usuários quanto em funcionalidades.</a:t>
            </a:r>
            <a:endParaRPr/>
          </a:p>
          <a:p>
            <a:pPr indent="-342900" lvl="0" marL="342900" rtl="0" algn="l">
              <a:lnSpc>
                <a:spcPct val="100000"/>
              </a:lnSpc>
              <a:spcBef>
                <a:spcPts val="1000"/>
              </a:spcBef>
              <a:spcAft>
                <a:spcPts val="0"/>
              </a:spcAft>
              <a:buSzPts val="1800"/>
              <a:buFont typeface="Noto Sans Symbols"/>
              <a:buChar char="▪"/>
            </a:pPr>
            <a:r>
              <a:rPr lang="pt-BR"/>
              <a:t>Lançou recursos como "LinkedIn </a:t>
            </a:r>
            <a:r>
              <a:rPr i="1" lang="pt-BR"/>
              <a:t>Groups</a:t>
            </a:r>
            <a:r>
              <a:rPr lang="pt-BR"/>
              <a:t>" (grupos de discussão), que permitiam aos usuários se conectar e discutir tópicos de interesse profissional. </a:t>
            </a:r>
            <a:endParaRPr/>
          </a:p>
          <a:p>
            <a:pPr indent="-342900" lvl="0" marL="342900" rtl="0" algn="l">
              <a:lnSpc>
                <a:spcPct val="100000"/>
              </a:lnSpc>
              <a:spcBef>
                <a:spcPts val="1200"/>
              </a:spcBef>
              <a:spcAft>
                <a:spcPts val="1200"/>
              </a:spcAft>
              <a:buSzPts val="1800"/>
              <a:buFont typeface="Noto Sans Symbols"/>
              <a:buChar char="▪"/>
            </a:pPr>
            <a:r>
              <a:rPr lang="pt-BR"/>
              <a:t>Introduziu também a funcionalidade de "LinkedIn </a:t>
            </a:r>
            <a:r>
              <a:rPr i="1" lang="pt-BR"/>
              <a:t>Answers</a:t>
            </a:r>
            <a:r>
              <a:rPr lang="pt-BR"/>
              <a:t>", onde os membros podiam fazer perguntas e receber respostas de outros profissionais da comunidade.</a:t>
            </a:r>
            <a:br>
              <a:rPr lang="pt-BR"/>
            </a:br>
            <a:br>
              <a:rPr lang="pt-BR"/>
            </a:br>
            <a:endParaRPr/>
          </a:p>
        </p:txBody>
      </p:sp>
      <p:sp>
        <p:nvSpPr>
          <p:cNvPr id="668" name="Google Shape;668;p54"/>
          <p:cNvSpPr txBox="1"/>
          <p:nvPr>
            <p:ph type="title"/>
          </p:nvPr>
        </p:nvSpPr>
        <p:spPr>
          <a:xfrm>
            <a:off x="621857" y="91192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Crescimento </a:t>
            </a:r>
            <a:br>
              <a:rPr lang="pt-BR"/>
            </a:br>
            <a:r>
              <a:rPr lang="pt-BR"/>
              <a:t>e Expansão (2008-2011)</a:t>
            </a:r>
            <a:endParaRPr/>
          </a:p>
        </p:txBody>
      </p:sp>
      <p:pic>
        <p:nvPicPr>
          <p:cNvPr id="669" name="Google Shape;669;p54"/>
          <p:cNvPicPr preferRelativeResize="0"/>
          <p:nvPr/>
        </p:nvPicPr>
        <p:blipFill rotWithShape="1">
          <a:blip r:embed="rId3">
            <a:alphaModFix/>
          </a:blip>
          <a:srcRect b="0" l="0" r="0" t="0"/>
          <a:stretch/>
        </p:blipFill>
        <p:spPr>
          <a:xfrm>
            <a:off x="8794679" y="2198669"/>
            <a:ext cx="2702104" cy="27021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5"/>
          <p:cNvSpPr txBox="1"/>
          <p:nvPr>
            <p:ph idx="1" type="body"/>
          </p:nvPr>
        </p:nvSpPr>
        <p:spPr>
          <a:xfrm>
            <a:off x="765695" y="2633099"/>
            <a:ext cx="6600876" cy="205191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Em maio de 2011, o LinkedIn tornou-se uma empresa de capital aberto com sua oferta inicial de ações (IPO). O IPO foi um sucesso, refletindo o crescimento e a confiança dos investidores na plataforma.</a:t>
            </a:r>
            <a:br>
              <a:rPr lang="pt-BR"/>
            </a:br>
            <a:br>
              <a:rPr lang="pt-BR"/>
            </a:br>
            <a:endParaRPr/>
          </a:p>
        </p:txBody>
      </p:sp>
      <p:sp>
        <p:nvSpPr>
          <p:cNvPr id="675" name="Google Shape;675;p55"/>
          <p:cNvSpPr txBox="1"/>
          <p:nvPr>
            <p:ph type="title"/>
          </p:nvPr>
        </p:nvSpPr>
        <p:spPr>
          <a:xfrm>
            <a:off x="765695" y="1867418"/>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Abertura de Capital (2011)</a:t>
            </a:r>
            <a:endParaRPr/>
          </a:p>
        </p:txBody>
      </p:sp>
      <p:pic>
        <p:nvPicPr>
          <p:cNvPr id="676" name="Google Shape;676;p55"/>
          <p:cNvPicPr preferRelativeResize="0"/>
          <p:nvPr/>
        </p:nvPicPr>
        <p:blipFill rotWithShape="1">
          <a:blip r:embed="rId3">
            <a:alphaModFix/>
          </a:blip>
          <a:srcRect b="0" l="0" r="0" t="0"/>
          <a:stretch/>
        </p:blipFill>
        <p:spPr>
          <a:xfrm>
            <a:off x="8739811" y="2126751"/>
            <a:ext cx="2787854" cy="278785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6"/>
          <p:cNvSpPr txBox="1"/>
          <p:nvPr>
            <p:ph idx="1" type="body"/>
          </p:nvPr>
        </p:nvSpPr>
        <p:spPr>
          <a:xfrm>
            <a:off x="724599" y="2047472"/>
            <a:ext cx="6756400" cy="4473574"/>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Durante este período, o LinkedIn continuou a expandir suas funcionalidades e serviços. Lançou o "LinkedIn </a:t>
            </a:r>
            <a:r>
              <a:rPr i="1" lang="pt-BR"/>
              <a:t>Influencers</a:t>
            </a:r>
            <a:r>
              <a:rPr lang="pt-BR"/>
              <a:t>", um programa para destacar líderes de pensamento e especialistas em diferentes setores.</a:t>
            </a:r>
            <a:endParaRPr/>
          </a:p>
          <a:p>
            <a:pPr indent="-342900" lvl="0" marL="342900" rtl="0" algn="l">
              <a:lnSpc>
                <a:spcPct val="100000"/>
              </a:lnSpc>
              <a:spcBef>
                <a:spcPts val="2400"/>
              </a:spcBef>
              <a:spcAft>
                <a:spcPts val="0"/>
              </a:spcAft>
              <a:buSzPts val="1800"/>
              <a:buFont typeface="Noto Sans Symbols"/>
              <a:buChar char="▪"/>
            </a:pPr>
            <a:r>
              <a:rPr lang="pt-BR"/>
              <a:t>Introduziu o "LinkedIn </a:t>
            </a:r>
            <a:r>
              <a:rPr i="1" lang="pt-BR"/>
              <a:t>Pulse</a:t>
            </a:r>
            <a:r>
              <a:rPr lang="pt-BR"/>
              <a:t>", uma plataforma de publicação de conteúdo, permitindo que usuários e influenciadores compartilhassem artigos e postagens longas diretamente na plataforma.</a:t>
            </a:r>
            <a:br>
              <a:rPr lang="pt-BR"/>
            </a:br>
            <a:br>
              <a:rPr lang="pt-BR"/>
            </a:br>
            <a:endParaRPr/>
          </a:p>
        </p:txBody>
      </p:sp>
      <p:sp>
        <p:nvSpPr>
          <p:cNvPr id="682" name="Google Shape;682;p56"/>
          <p:cNvSpPr txBox="1"/>
          <p:nvPr>
            <p:ph type="title"/>
          </p:nvPr>
        </p:nvSpPr>
        <p:spPr>
          <a:xfrm>
            <a:off x="724599" y="1060272"/>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Expansão de Recursos e Utilização Profissional (2012-2016)</a:t>
            </a:r>
            <a:endParaRPr/>
          </a:p>
        </p:txBody>
      </p:sp>
      <p:pic>
        <p:nvPicPr>
          <p:cNvPr id="683" name="Google Shape;683;p56"/>
          <p:cNvPicPr preferRelativeResize="0"/>
          <p:nvPr/>
        </p:nvPicPr>
        <p:blipFill rotWithShape="1">
          <a:blip r:embed="rId3">
            <a:alphaModFix/>
          </a:blip>
          <a:srcRect b="0" l="0" r="0" t="0"/>
          <a:stretch/>
        </p:blipFill>
        <p:spPr>
          <a:xfrm>
            <a:off x="8841383" y="2354967"/>
            <a:ext cx="2604028" cy="260402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7"/>
          <p:cNvSpPr txBox="1"/>
          <p:nvPr>
            <p:ph idx="1" type="body"/>
          </p:nvPr>
        </p:nvSpPr>
        <p:spPr>
          <a:xfrm>
            <a:off x="765695" y="2715291"/>
            <a:ext cx="6415941" cy="2062192"/>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1200"/>
              </a:spcAft>
              <a:buSzPts val="1800"/>
              <a:buFont typeface="Noto Sans Symbols"/>
              <a:buChar char="▪"/>
            </a:pPr>
            <a:r>
              <a:rPr lang="pt-BR"/>
              <a:t>Em junho de 2016, a Microsoft anunciou a aquisição do LinkedIn por cerca de US$ 26 bilhões. Essa aquisição visava integrar os serviços do LinkedIn com as soluções de produtividade da Microsoft, como o Office 365.</a:t>
            </a:r>
            <a:br>
              <a:rPr lang="pt-BR"/>
            </a:br>
            <a:br>
              <a:rPr lang="pt-BR"/>
            </a:br>
            <a:endParaRPr/>
          </a:p>
        </p:txBody>
      </p:sp>
      <p:sp>
        <p:nvSpPr>
          <p:cNvPr id="689" name="Google Shape;689;p57"/>
          <p:cNvSpPr txBox="1"/>
          <p:nvPr>
            <p:ph type="title"/>
          </p:nvPr>
        </p:nvSpPr>
        <p:spPr>
          <a:xfrm>
            <a:off x="765695" y="202153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Aquisição pela Microsoft (2016)</a:t>
            </a:r>
            <a:endParaRPr/>
          </a:p>
        </p:txBody>
      </p:sp>
      <p:pic>
        <p:nvPicPr>
          <p:cNvPr id="690" name="Google Shape;690;p57"/>
          <p:cNvPicPr preferRelativeResize="0"/>
          <p:nvPr/>
        </p:nvPicPr>
        <p:blipFill rotWithShape="1">
          <a:blip r:embed="rId3">
            <a:alphaModFix/>
          </a:blip>
          <a:srcRect b="0" l="0" r="0" t="0"/>
          <a:stretch/>
        </p:blipFill>
        <p:spPr>
          <a:xfrm>
            <a:off x="8124004" y="2568541"/>
            <a:ext cx="3961329" cy="1782598"/>
          </a:xfrm>
          <a:prstGeom prst="rect">
            <a:avLst/>
          </a:prstGeom>
          <a:noFill/>
          <a:ln>
            <a:noFill/>
          </a:ln>
        </p:spPr>
      </p:pic>
      <p:sp>
        <p:nvSpPr>
          <p:cNvPr id="691" name="Google Shape;691;p57"/>
          <p:cNvSpPr txBox="1"/>
          <p:nvPr/>
        </p:nvSpPr>
        <p:spPr>
          <a:xfrm>
            <a:off x="8124004" y="6550223"/>
            <a:ext cx="19315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Lato"/>
                <a:ea typeface="Lato"/>
                <a:cs typeface="Lato"/>
                <a:sym typeface="Lato"/>
              </a:rPr>
              <a:t>Fonte: Wikipedia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8"/>
          <p:cNvSpPr txBox="1"/>
          <p:nvPr>
            <p:ph idx="1" type="body"/>
          </p:nvPr>
        </p:nvSpPr>
        <p:spPr>
          <a:xfrm>
            <a:off x="734872" y="2155976"/>
            <a:ext cx="6528957" cy="3587279"/>
          </a:xfrm>
          <a:prstGeom prst="rect">
            <a:avLst/>
          </a:prstGeom>
          <a:noFill/>
          <a:ln>
            <a:noFill/>
          </a:ln>
        </p:spPr>
        <p:txBody>
          <a:bodyPr anchorCtr="0" anchor="t" bIns="68575" lIns="68575" spcFirstLastPara="1" rIns="68575" wrap="square" tIns="68575">
            <a:noAutofit/>
          </a:bodyPr>
          <a:lstStyle/>
          <a:p>
            <a:pPr indent="-342900" lvl="0" marL="342900" rtl="0" algn="l">
              <a:lnSpc>
                <a:spcPct val="100000"/>
              </a:lnSpc>
              <a:spcBef>
                <a:spcPts val="1200"/>
              </a:spcBef>
              <a:spcAft>
                <a:spcPts val="0"/>
              </a:spcAft>
              <a:buSzPts val="1800"/>
              <a:buFont typeface="Noto Sans Symbols"/>
              <a:buChar char="▪"/>
            </a:pPr>
            <a:r>
              <a:rPr lang="pt-BR"/>
              <a:t>Desde a aquisição pela Microsoft, o LinkedIn continuou a evoluir com o lançamento de novas funcionalidades, como "LinkedIn </a:t>
            </a:r>
            <a:r>
              <a:rPr i="1" lang="pt-BR"/>
              <a:t>Learning</a:t>
            </a:r>
            <a:r>
              <a:rPr lang="pt-BR"/>
              <a:t>" (anteriormente Lynda.com), uma plataforma de aprendizado online, e melhorias na interface e na experiência do usuário.</a:t>
            </a:r>
            <a:endParaRPr/>
          </a:p>
          <a:p>
            <a:pPr indent="-342900" lvl="0" marL="342900" rtl="0" algn="l">
              <a:lnSpc>
                <a:spcPct val="100000"/>
              </a:lnSpc>
              <a:spcBef>
                <a:spcPts val="2400"/>
              </a:spcBef>
              <a:spcAft>
                <a:spcPts val="0"/>
              </a:spcAft>
              <a:buSzPts val="1800"/>
              <a:buFont typeface="Noto Sans Symbols"/>
              <a:buChar char="▪"/>
            </a:pPr>
            <a:r>
              <a:rPr lang="pt-BR"/>
              <a:t>A plataforma também passou a focar mais em vídeos, permitindo que os usuários compartilhem e assistam vídeos diretamente em seus feeds.</a:t>
            </a:r>
            <a:endParaRPr/>
          </a:p>
          <a:p>
            <a:pPr indent="0" lvl="0" marL="0" rtl="0" algn="l">
              <a:lnSpc>
                <a:spcPct val="100000"/>
              </a:lnSpc>
              <a:spcBef>
                <a:spcPts val="1200"/>
              </a:spcBef>
              <a:spcAft>
                <a:spcPts val="1200"/>
              </a:spcAft>
              <a:buSzPts val="1800"/>
              <a:buNone/>
            </a:pPr>
            <a:br>
              <a:rPr lang="pt-BR"/>
            </a:br>
            <a:endParaRPr/>
          </a:p>
        </p:txBody>
      </p:sp>
      <p:sp>
        <p:nvSpPr>
          <p:cNvPr id="697" name="Google Shape;697;p58"/>
          <p:cNvSpPr txBox="1"/>
          <p:nvPr>
            <p:ph type="title"/>
          </p:nvPr>
        </p:nvSpPr>
        <p:spPr>
          <a:xfrm>
            <a:off x="734872" y="116877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Integração e Novas Funcionalidades (2017-Atual)</a:t>
            </a:r>
            <a:endParaRPr/>
          </a:p>
        </p:txBody>
      </p:sp>
      <p:pic>
        <p:nvPicPr>
          <p:cNvPr id="698" name="Google Shape;698;p58"/>
          <p:cNvPicPr preferRelativeResize="0"/>
          <p:nvPr/>
        </p:nvPicPr>
        <p:blipFill rotWithShape="1">
          <a:blip r:embed="rId3">
            <a:alphaModFix/>
          </a:blip>
          <a:srcRect b="0" l="0" r="0" t="0"/>
          <a:stretch/>
        </p:blipFill>
        <p:spPr>
          <a:xfrm>
            <a:off x="8671389" y="2075379"/>
            <a:ext cx="2798851" cy="27988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59"/>
          <p:cNvSpPr txBox="1"/>
          <p:nvPr>
            <p:ph idx="1" type="body"/>
          </p:nvPr>
        </p:nvSpPr>
        <p:spPr>
          <a:xfrm>
            <a:off x="632131" y="2201584"/>
            <a:ext cx="6756400" cy="303823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O LinkedIn tornou-se uma ferramenta essencial para profissionais em todo o mundo, oferecendo oportunidades de networking, desenvolvimento de carreira, recrutamento e aprendizado contínuo. </a:t>
            </a:r>
            <a:endParaRPr/>
          </a:p>
          <a:p>
            <a:pPr indent="0" lvl="0" marL="0" rtl="0" algn="l">
              <a:lnSpc>
                <a:spcPct val="100000"/>
              </a:lnSpc>
              <a:spcBef>
                <a:spcPts val="2400"/>
              </a:spcBef>
              <a:spcAft>
                <a:spcPts val="0"/>
              </a:spcAft>
              <a:buSzPts val="1800"/>
              <a:buNone/>
            </a:pPr>
            <a:r>
              <a:rPr lang="pt-BR"/>
              <a:t>Sua integração com a Microsoft fortaleceu ainda mais sua posição no mercado, permitindo uma integração mais ampla com outras ferramentas de produtividade.</a:t>
            </a:r>
            <a:endParaRPr/>
          </a:p>
          <a:p>
            <a:pPr indent="-228600" lvl="0" marL="457200" marR="0" rtl="0" algn="l">
              <a:lnSpc>
                <a:spcPct val="100000"/>
              </a:lnSpc>
              <a:spcBef>
                <a:spcPts val="1200"/>
              </a:spcBef>
              <a:spcAft>
                <a:spcPts val="0"/>
              </a:spcAft>
              <a:buClr>
                <a:srgbClr val="000000"/>
              </a:buClr>
              <a:buSzPts val="1800"/>
              <a:buFont typeface="Arial"/>
              <a:buNone/>
            </a:pPr>
            <a:br>
              <a:rPr lang="pt-BR"/>
            </a:br>
            <a:br>
              <a:rPr lang="pt-BR"/>
            </a:br>
            <a:endParaRPr/>
          </a:p>
        </p:txBody>
      </p:sp>
      <p:sp>
        <p:nvSpPr>
          <p:cNvPr id="704" name="Google Shape;704;p59"/>
          <p:cNvSpPr txBox="1"/>
          <p:nvPr>
            <p:ph type="title"/>
          </p:nvPr>
        </p:nvSpPr>
        <p:spPr>
          <a:xfrm>
            <a:off x="632131" y="1538645"/>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Impacto e Importância Atual</a:t>
            </a:r>
            <a:endParaRPr/>
          </a:p>
        </p:txBody>
      </p:sp>
      <p:pic>
        <p:nvPicPr>
          <p:cNvPr id="705" name="Google Shape;705;p59"/>
          <p:cNvPicPr preferRelativeResize="0"/>
          <p:nvPr/>
        </p:nvPicPr>
        <p:blipFill rotWithShape="1">
          <a:blip r:embed="rId3">
            <a:alphaModFix/>
          </a:blip>
          <a:srcRect b="0" l="0" r="0" t="0"/>
          <a:stretch/>
        </p:blipFill>
        <p:spPr>
          <a:xfrm>
            <a:off x="8761413" y="2296510"/>
            <a:ext cx="2848384" cy="284838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60"/>
          <p:cNvPicPr preferRelativeResize="0"/>
          <p:nvPr/>
        </p:nvPicPr>
        <p:blipFill rotWithShape="1">
          <a:blip r:embed="rId3">
            <a:alphaModFix/>
          </a:blip>
          <a:srcRect b="11321" l="0" r="23729" t="11321"/>
          <a:stretch/>
        </p:blipFill>
        <p:spPr>
          <a:xfrm>
            <a:off x="171601" y="0"/>
            <a:ext cx="12020549" cy="6858000"/>
          </a:xfrm>
          <a:prstGeom prst="rect">
            <a:avLst/>
          </a:prstGeom>
          <a:noFill/>
          <a:ln>
            <a:noFill/>
          </a:ln>
        </p:spPr>
      </p:pic>
      <p:pic>
        <p:nvPicPr>
          <p:cNvPr id="711" name="Google Shape;711;p60"/>
          <p:cNvPicPr preferRelativeResize="0"/>
          <p:nvPr/>
        </p:nvPicPr>
        <p:blipFill rotWithShape="1">
          <a:blip r:embed="rId4">
            <a:alphaModFix/>
          </a:blip>
          <a:srcRect b="0" l="0" r="0" t="0"/>
          <a:stretch/>
        </p:blipFill>
        <p:spPr>
          <a:xfrm>
            <a:off x="11428946" y="171922"/>
            <a:ext cx="560507" cy="683897"/>
          </a:xfrm>
          <a:prstGeom prst="rect">
            <a:avLst/>
          </a:prstGeom>
          <a:noFill/>
          <a:ln>
            <a:noFill/>
          </a:ln>
        </p:spPr>
      </p:pic>
      <p:sp>
        <p:nvSpPr>
          <p:cNvPr id="712" name="Google Shape;712;p60"/>
          <p:cNvSpPr/>
          <p:nvPr/>
        </p:nvSpPr>
        <p:spPr>
          <a:xfrm>
            <a:off x="0" y="0"/>
            <a:ext cx="4981500" cy="6858000"/>
          </a:xfrm>
          <a:prstGeom prst="rect">
            <a:avLst/>
          </a:prstGeom>
          <a:solidFill>
            <a:srgbClr val="F2F2F2">
              <a:alpha val="66274"/>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13" name="Google Shape;713;p6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4" name="Google Shape;714;p60"/>
          <p:cNvSpPr/>
          <p:nvPr/>
        </p:nvSpPr>
        <p:spPr>
          <a:xfrm>
            <a:off x="594294" y="2913519"/>
            <a:ext cx="3050100" cy="1031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Apresentação dos Conceitos</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61"/>
          <p:cNvSpPr txBox="1"/>
          <p:nvPr>
            <p:ph idx="1" type="body"/>
          </p:nvPr>
        </p:nvSpPr>
        <p:spPr>
          <a:xfrm>
            <a:off x="745147" y="1800892"/>
            <a:ext cx="6756300" cy="4473600"/>
          </a:xfrm>
          <a:prstGeom prst="rect">
            <a:avLst/>
          </a:prstGeom>
          <a:noFill/>
          <a:ln>
            <a:noFill/>
          </a:ln>
        </p:spPr>
        <p:txBody>
          <a:bodyPr anchorCtr="0" anchor="t" bIns="68575" lIns="68575" spcFirstLastPara="1" rIns="68575" wrap="square" tIns="68575">
            <a:noAutofit/>
          </a:bodyPr>
          <a:lstStyle/>
          <a:p>
            <a:pPr indent="-330200" lvl="0" marL="457200" rtl="0" algn="l">
              <a:lnSpc>
                <a:spcPct val="100000"/>
              </a:lnSpc>
              <a:spcBef>
                <a:spcPts val="1000"/>
              </a:spcBef>
              <a:spcAft>
                <a:spcPts val="0"/>
              </a:spcAft>
              <a:buClr>
                <a:schemeClr val="dk1"/>
              </a:buClr>
              <a:buSzPts val="2400"/>
              <a:buFont typeface="Lato"/>
              <a:buChar char="▪"/>
            </a:pPr>
            <a:r>
              <a:rPr lang="pt-BR">
                <a:solidFill>
                  <a:schemeClr val="dk1"/>
                </a:solidFill>
                <a:latin typeface="Lato"/>
                <a:ea typeface="Lato"/>
                <a:cs typeface="Lato"/>
                <a:sym typeface="Lato"/>
              </a:rPr>
              <a:t>Perfil;</a:t>
            </a:r>
            <a:endParaRPr/>
          </a:p>
          <a:p>
            <a:pPr indent="-330200" lvl="0" marL="457200" rtl="0" algn="l">
              <a:lnSpc>
                <a:spcPct val="100000"/>
              </a:lnSpc>
              <a:spcBef>
                <a:spcPts val="1000"/>
              </a:spcBef>
              <a:spcAft>
                <a:spcPts val="0"/>
              </a:spcAft>
              <a:buClr>
                <a:schemeClr val="dk1"/>
              </a:buClr>
              <a:buSzPts val="2400"/>
              <a:buFont typeface="Lato"/>
              <a:buChar char="▪"/>
            </a:pPr>
            <a:r>
              <a:rPr lang="pt-BR"/>
              <a:t>Marca Pessoal;</a:t>
            </a:r>
            <a:endParaRPr/>
          </a:p>
          <a:p>
            <a:pPr indent="-330200" lvl="0" marL="457200" rtl="0" algn="l">
              <a:lnSpc>
                <a:spcPct val="100000"/>
              </a:lnSpc>
              <a:spcBef>
                <a:spcPts val="1000"/>
              </a:spcBef>
              <a:spcAft>
                <a:spcPts val="0"/>
              </a:spcAft>
              <a:buClr>
                <a:schemeClr val="dk1"/>
              </a:buClr>
              <a:buSzPts val="2400"/>
              <a:buFont typeface="Lato"/>
              <a:buChar char="▪"/>
            </a:pPr>
            <a:r>
              <a:rPr lang="pt-BR"/>
              <a:t>Criação e Compartilhamento de Conteúdo;</a:t>
            </a:r>
            <a:endParaRPr/>
          </a:p>
          <a:p>
            <a:pPr indent="-330200" lvl="0" marL="457200" rtl="0" algn="l">
              <a:lnSpc>
                <a:spcPct val="100000"/>
              </a:lnSpc>
              <a:spcBef>
                <a:spcPts val="1000"/>
              </a:spcBef>
              <a:spcAft>
                <a:spcPts val="0"/>
              </a:spcAft>
              <a:buClr>
                <a:schemeClr val="dk1"/>
              </a:buClr>
              <a:buSzPts val="2400"/>
              <a:buFont typeface="Lato"/>
              <a:buChar char="▪"/>
            </a:pPr>
            <a:r>
              <a:rPr i="1" lang="pt-BR">
                <a:solidFill>
                  <a:schemeClr val="dk1"/>
                </a:solidFill>
                <a:latin typeface="Lato"/>
                <a:ea typeface="Lato"/>
                <a:cs typeface="Lato"/>
                <a:sym typeface="Lato"/>
              </a:rPr>
              <a:t>Networking</a:t>
            </a:r>
            <a:r>
              <a:rPr lang="pt-BR">
                <a:solidFill>
                  <a:schemeClr val="dk1"/>
                </a:solidFill>
                <a:latin typeface="Lato"/>
                <a:ea typeface="Lato"/>
                <a:cs typeface="Lato"/>
                <a:sym typeface="Lato"/>
              </a:rPr>
              <a:t> e Expansão da Rede de Contato;</a:t>
            </a:r>
            <a:endParaRPr/>
          </a:p>
          <a:p>
            <a:pPr indent="-330200" lvl="0" marL="457200" rtl="0" algn="l">
              <a:lnSpc>
                <a:spcPct val="100000"/>
              </a:lnSpc>
              <a:spcBef>
                <a:spcPts val="1000"/>
              </a:spcBef>
              <a:spcAft>
                <a:spcPts val="0"/>
              </a:spcAft>
              <a:buClr>
                <a:schemeClr val="dk1"/>
              </a:buClr>
              <a:buSzPts val="2400"/>
              <a:buFont typeface="Lato"/>
              <a:buChar char="▪"/>
            </a:pPr>
            <a:r>
              <a:rPr lang="pt-BR"/>
              <a:t>Engajamento e Interação;</a:t>
            </a:r>
            <a:endParaRPr/>
          </a:p>
          <a:p>
            <a:pPr indent="-330200" lvl="0" marL="457200" rtl="0" algn="l">
              <a:lnSpc>
                <a:spcPct val="100000"/>
              </a:lnSpc>
              <a:spcBef>
                <a:spcPts val="1000"/>
              </a:spcBef>
              <a:spcAft>
                <a:spcPts val="0"/>
              </a:spcAft>
              <a:buClr>
                <a:schemeClr val="dk1"/>
              </a:buClr>
              <a:buSzPts val="2400"/>
              <a:buFont typeface="Lato"/>
              <a:buChar char="▪"/>
            </a:pPr>
            <a:r>
              <a:rPr lang="pt-BR"/>
              <a:t>Uso de Ferramentas do LinkedIn;</a:t>
            </a:r>
            <a:endParaRPr/>
          </a:p>
          <a:p>
            <a:pPr indent="-330200" lvl="0" marL="457200" rtl="0" algn="l">
              <a:lnSpc>
                <a:spcPct val="100000"/>
              </a:lnSpc>
              <a:spcBef>
                <a:spcPts val="1000"/>
              </a:spcBef>
              <a:spcAft>
                <a:spcPts val="0"/>
              </a:spcAft>
              <a:buClr>
                <a:schemeClr val="dk1"/>
              </a:buClr>
              <a:buSzPts val="2400"/>
              <a:buFont typeface="Lato"/>
              <a:buChar char="▪"/>
            </a:pPr>
            <a:r>
              <a:rPr lang="pt-BR"/>
              <a:t>Busca e Aplicação a Oportunidades de Emprego;</a:t>
            </a:r>
            <a:endParaRPr/>
          </a:p>
          <a:p>
            <a:pPr indent="-330200" lvl="0" marL="457200" rtl="0" algn="l">
              <a:lnSpc>
                <a:spcPct val="100000"/>
              </a:lnSpc>
              <a:spcBef>
                <a:spcPts val="1000"/>
              </a:spcBef>
              <a:spcAft>
                <a:spcPts val="0"/>
              </a:spcAft>
              <a:buClr>
                <a:schemeClr val="dk1"/>
              </a:buClr>
              <a:buSzPts val="2400"/>
              <a:buFont typeface="Lato"/>
              <a:buChar char="▪"/>
            </a:pPr>
            <a:r>
              <a:rPr lang="pt-BR"/>
              <a:t>Tendências e Novidades no LinkedIn.</a:t>
            </a:r>
            <a:endParaRPr/>
          </a:p>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720" name="Google Shape;720;p61"/>
          <p:cNvSpPr txBox="1"/>
          <p:nvPr>
            <p:ph type="title"/>
          </p:nvPr>
        </p:nvSpPr>
        <p:spPr>
          <a:xfrm>
            <a:off x="745147" y="1004389"/>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Apresentação dos Conceitos</a:t>
            </a:r>
            <a:endParaRPr/>
          </a:p>
        </p:txBody>
      </p:sp>
      <p:pic>
        <p:nvPicPr>
          <p:cNvPr id="721" name="Google Shape;721;p61"/>
          <p:cNvPicPr preferRelativeResize="0"/>
          <p:nvPr/>
        </p:nvPicPr>
        <p:blipFill rotWithShape="1">
          <a:blip r:embed="rId3">
            <a:alphaModFix/>
          </a:blip>
          <a:srcRect b="0" l="0" r="0" t="0"/>
          <a:stretch/>
        </p:blipFill>
        <p:spPr>
          <a:xfrm>
            <a:off x="8911080" y="2266840"/>
            <a:ext cx="2659338" cy="265933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6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727" name="Google Shape;727;p62"/>
          <p:cNvPicPr preferRelativeResize="0"/>
          <p:nvPr/>
        </p:nvPicPr>
        <p:blipFill rotWithShape="1">
          <a:blip r:embed="rId4">
            <a:alphaModFix/>
          </a:blip>
          <a:srcRect b="0" l="0" r="0" t="0"/>
          <a:stretch/>
        </p:blipFill>
        <p:spPr>
          <a:xfrm>
            <a:off x="11428796" y="171922"/>
            <a:ext cx="560507" cy="683897"/>
          </a:xfrm>
          <a:prstGeom prst="rect">
            <a:avLst/>
          </a:prstGeom>
          <a:noFill/>
          <a:ln>
            <a:noFill/>
          </a:ln>
        </p:spPr>
      </p:pic>
      <p:sp>
        <p:nvSpPr>
          <p:cNvPr id="728" name="Google Shape;728;p62"/>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9" name="Google Shape;729;p62"/>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0" name="Google Shape;730;p62"/>
          <p:cNvSpPr/>
          <p:nvPr/>
        </p:nvSpPr>
        <p:spPr>
          <a:xfrm>
            <a:off x="610527" y="2698518"/>
            <a:ext cx="3560400" cy="14609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Perfil </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3"/>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Autofit/>
          </a:bodyPr>
          <a:lstStyle/>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736" name="Google Shape;736;p63"/>
          <p:cNvSpPr txBox="1"/>
          <p:nvPr>
            <p:ph type="title"/>
          </p:nvPr>
        </p:nvSpPr>
        <p:spPr>
          <a:xfrm>
            <a:off x="765695" y="172358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Definição do Perfil</a:t>
            </a:r>
            <a:endParaRPr/>
          </a:p>
        </p:txBody>
      </p:sp>
      <p:sp>
        <p:nvSpPr>
          <p:cNvPr id="737" name="Google Shape;737;p63"/>
          <p:cNvSpPr txBox="1"/>
          <p:nvPr/>
        </p:nvSpPr>
        <p:spPr>
          <a:xfrm>
            <a:off x="765695" y="2386519"/>
            <a:ext cx="6756300" cy="2637544"/>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1000"/>
              </a:spcBef>
              <a:spcAft>
                <a:spcPts val="0"/>
              </a:spcAft>
              <a:buClr>
                <a:schemeClr val="dk1"/>
              </a:buClr>
              <a:buSzPts val="2400"/>
              <a:buFont typeface="Arial"/>
              <a:buNone/>
            </a:pPr>
            <a:r>
              <a:rPr b="0" i="0" lang="pt-BR" sz="2200" u="none" cap="none" strike="noStrike">
                <a:solidFill>
                  <a:schemeClr val="dk1"/>
                </a:solidFill>
                <a:latin typeface="Lato"/>
                <a:ea typeface="Lato"/>
                <a:cs typeface="Lato"/>
                <a:sym typeface="Lato"/>
              </a:rPr>
              <a:t>Um perfil é uma representação detalhada de uma pessoa ou entidade, destacando suas características, habilidades, experiências, e realizações. No contexto das redes sociais e profissionais, como o LinkedIn, o perfil é a página onde uma pessoa apresenta suas qualificações, objetivos profissionais, e histórico de carreira para o público.</a:t>
            </a:r>
            <a:br>
              <a:rPr b="0" i="0" lang="pt-BR" sz="2200" u="none" cap="none" strike="noStrike">
                <a:solidFill>
                  <a:schemeClr val="dk1"/>
                </a:solidFill>
                <a:latin typeface="Lato"/>
                <a:ea typeface="Lato"/>
                <a:cs typeface="Lato"/>
                <a:sym typeface="Lato"/>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pic>
        <p:nvPicPr>
          <p:cNvPr id="738" name="Google Shape;738;p63"/>
          <p:cNvPicPr preferRelativeResize="0"/>
          <p:nvPr/>
        </p:nvPicPr>
        <p:blipFill rotWithShape="1">
          <a:blip r:embed="rId3">
            <a:alphaModFix/>
          </a:blip>
          <a:srcRect b="0" l="0" r="0" t="0"/>
          <a:stretch/>
        </p:blipFill>
        <p:spPr>
          <a:xfrm>
            <a:off x="8712801" y="2091650"/>
            <a:ext cx="3027795" cy="30277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type="title"/>
          </p:nvPr>
        </p:nvSpPr>
        <p:spPr>
          <a:xfrm>
            <a:off x="3519725" y="1095894"/>
            <a:ext cx="6568925"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O que vamos ver no curso? </a:t>
            </a:r>
            <a:endParaRPr/>
          </a:p>
        </p:txBody>
      </p:sp>
      <p:sp>
        <p:nvSpPr>
          <p:cNvPr id="147" name="Google Shape;147;p7"/>
          <p:cNvSpPr txBox="1"/>
          <p:nvPr>
            <p:ph idx="1" type="body"/>
          </p:nvPr>
        </p:nvSpPr>
        <p:spPr>
          <a:xfrm>
            <a:off x="3435057" y="1934472"/>
            <a:ext cx="7383629" cy="4351200"/>
          </a:xfrm>
          <a:prstGeom prst="rect">
            <a:avLst/>
          </a:prstGeom>
          <a:noFill/>
          <a:ln>
            <a:noFill/>
          </a:ln>
        </p:spPr>
        <p:txBody>
          <a:bodyPr anchorCtr="0" anchor="t" bIns="34275" lIns="68575" spcFirstLastPara="1" rIns="68575" wrap="square" tIns="34275">
            <a:noAutofit/>
          </a:bodyPr>
          <a:lstStyle/>
          <a:p>
            <a:pPr indent="-330200" lvl="0" marL="457200" rtl="0" algn="l">
              <a:lnSpc>
                <a:spcPct val="100000"/>
              </a:lnSpc>
              <a:spcBef>
                <a:spcPts val="0"/>
              </a:spcBef>
              <a:spcAft>
                <a:spcPts val="0"/>
              </a:spcAft>
              <a:buClr>
                <a:schemeClr val="dk1"/>
              </a:buClr>
              <a:buSzPts val="2400"/>
              <a:buFont typeface="Lato"/>
              <a:buChar char="▪"/>
            </a:pPr>
            <a:r>
              <a:rPr lang="pt-BR" sz="2400">
                <a:solidFill>
                  <a:schemeClr val="dk1"/>
                </a:solidFill>
                <a:latin typeface="Lato"/>
                <a:ea typeface="Lato"/>
                <a:cs typeface="Lato"/>
                <a:sym typeface="Lato"/>
              </a:rPr>
              <a:t>O que é </a:t>
            </a:r>
            <a:r>
              <a:rPr lang="pt-BR" sz="2400"/>
              <a:t>LinkedIn Avançado</a:t>
            </a:r>
            <a:r>
              <a:rPr lang="pt-BR" sz="2400">
                <a:solidFill>
                  <a:schemeClr val="dk1"/>
                </a:solidFill>
                <a:latin typeface="Lato"/>
                <a:ea typeface="Lato"/>
                <a:cs typeface="Lato"/>
                <a:sym typeface="Lato"/>
              </a:rPr>
              <a:t>? </a:t>
            </a:r>
            <a:endParaRPr/>
          </a:p>
          <a:p>
            <a:pPr indent="-330200" lvl="0" marL="457200" rtl="0" algn="l">
              <a:lnSpc>
                <a:spcPct val="100000"/>
              </a:lnSpc>
              <a:spcBef>
                <a:spcPts val="1000"/>
              </a:spcBef>
              <a:spcAft>
                <a:spcPts val="0"/>
              </a:spcAft>
              <a:buClr>
                <a:schemeClr val="dk1"/>
              </a:buClr>
              <a:buSzPts val="2400"/>
              <a:buFont typeface="Lato"/>
              <a:buChar char="▪"/>
            </a:pPr>
            <a:r>
              <a:rPr lang="pt-BR" sz="2400">
                <a:solidFill>
                  <a:schemeClr val="dk1"/>
                </a:solidFill>
                <a:latin typeface="Lato"/>
                <a:ea typeface="Lato"/>
                <a:cs typeface="Lato"/>
                <a:sym typeface="Lato"/>
              </a:rPr>
              <a:t>Case – Transformando sua Presença no LinkedIn; </a:t>
            </a:r>
            <a:endParaRPr/>
          </a:p>
          <a:p>
            <a:pPr indent="-330200" lvl="0" marL="457200" rtl="0" algn="l">
              <a:lnSpc>
                <a:spcPct val="100000"/>
              </a:lnSpc>
              <a:spcBef>
                <a:spcPts val="1000"/>
              </a:spcBef>
              <a:spcAft>
                <a:spcPts val="0"/>
              </a:spcAft>
              <a:buClr>
                <a:schemeClr val="dk1"/>
              </a:buClr>
              <a:buSzPts val="2400"/>
              <a:buFont typeface="Lato"/>
              <a:buChar char="▪"/>
            </a:pPr>
            <a:r>
              <a:rPr lang="pt-BR" sz="2400">
                <a:solidFill>
                  <a:schemeClr val="dk1"/>
                </a:solidFill>
                <a:latin typeface="Lato"/>
                <a:ea typeface="Lato"/>
                <a:cs typeface="Lato"/>
                <a:sym typeface="Lato"/>
              </a:rPr>
              <a:t>Vantagens </a:t>
            </a:r>
            <a:r>
              <a:rPr lang="pt-BR" sz="2400"/>
              <a:t>e Desafios do LinkedIn</a:t>
            </a:r>
            <a:r>
              <a:rPr lang="pt-BR" sz="2400">
                <a:solidFill>
                  <a:schemeClr val="dk1"/>
                </a:solidFill>
                <a:latin typeface="Lato"/>
                <a:ea typeface="Lato"/>
                <a:cs typeface="Lato"/>
                <a:sym typeface="Lato"/>
              </a:rPr>
              <a:t>;</a:t>
            </a:r>
            <a:endParaRPr/>
          </a:p>
          <a:p>
            <a:pPr indent="-330200" lvl="0" marL="457200" rtl="0" algn="l">
              <a:lnSpc>
                <a:spcPct val="100000"/>
              </a:lnSpc>
              <a:spcBef>
                <a:spcPts val="1000"/>
              </a:spcBef>
              <a:spcAft>
                <a:spcPts val="0"/>
              </a:spcAft>
              <a:buClr>
                <a:schemeClr val="dk1"/>
              </a:buClr>
              <a:buSzPts val="2400"/>
              <a:buFont typeface="Lato"/>
              <a:buChar char="▪"/>
            </a:pPr>
            <a:r>
              <a:rPr lang="pt-BR" sz="2400">
                <a:solidFill>
                  <a:schemeClr val="dk1"/>
                </a:solidFill>
                <a:latin typeface="Lato"/>
                <a:ea typeface="Lato"/>
                <a:cs typeface="Lato"/>
                <a:sym typeface="Lato"/>
              </a:rPr>
              <a:t>Contexto Histórico;</a:t>
            </a:r>
            <a:endParaRPr/>
          </a:p>
          <a:p>
            <a:pPr indent="-330200" lvl="0" marL="457200" rtl="0" algn="l">
              <a:lnSpc>
                <a:spcPct val="100000"/>
              </a:lnSpc>
              <a:spcBef>
                <a:spcPts val="1000"/>
              </a:spcBef>
              <a:spcAft>
                <a:spcPts val="0"/>
              </a:spcAft>
              <a:buClr>
                <a:schemeClr val="dk1"/>
              </a:buClr>
              <a:buSzPts val="2400"/>
              <a:buFont typeface="Lato"/>
              <a:buChar char="▪"/>
            </a:pPr>
            <a:r>
              <a:rPr lang="pt-BR" sz="2400">
                <a:solidFill>
                  <a:schemeClr val="dk1"/>
                </a:solidFill>
                <a:latin typeface="Lato"/>
                <a:ea typeface="Lato"/>
                <a:cs typeface="Lato"/>
                <a:sym typeface="Lato"/>
              </a:rPr>
              <a:t>Criação e Otimização do Perfil;</a:t>
            </a:r>
            <a:endParaRPr/>
          </a:p>
          <a:p>
            <a:pPr indent="-330200" lvl="0" marL="457200" rtl="0" algn="l">
              <a:lnSpc>
                <a:spcPct val="100000"/>
              </a:lnSpc>
              <a:spcBef>
                <a:spcPts val="1000"/>
              </a:spcBef>
              <a:spcAft>
                <a:spcPts val="0"/>
              </a:spcAft>
              <a:buClr>
                <a:schemeClr val="dk1"/>
              </a:buClr>
              <a:buSzPts val="2400"/>
              <a:buFont typeface="Lato"/>
              <a:buChar char="▪"/>
            </a:pPr>
            <a:r>
              <a:rPr lang="pt-BR" sz="2400"/>
              <a:t>Construção e Gestão de Marca Pessoal;</a:t>
            </a:r>
            <a:endParaRPr/>
          </a:p>
          <a:p>
            <a:pPr indent="-330200" lvl="0" marL="457200" rtl="0" algn="l">
              <a:lnSpc>
                <a:spcPct val="100000"/>
              </a:lnSpc>
              <a:spcBef>
                <a:spcPts val="1000"/>
              </a:spcBef>
              <a:spcAft>
                <a:spcPts val="0"/>
              </a:spcAft>
              <a:buClr>
                <a:schemeClr val="dk1"/>
              </a:buClr>
              <a:buSzPts val="2400"/>
              <a:buFont typeface="Lato"/>
              <a:buChar char="▪"/>
            </a:pPr>
            <a:r>
              <a:rPr lang="pt-BR" sz="2400"/>
              <a:t>Criação e Compartilhamento de Conteúdo;</a:t>
            </a:r>
            <a:endParaRPr/>
          </a:p>
          <a:p>
            <a:pPr indent="-330200" lvl="0" marL="457200" rtl="0" algn="l">
              <a:lnSpc>
                <a:spcPct val="100000"/>
              </a:lnSpc>
              <a:spcBef>
                <a:spcPts val="1000"/>
              </a:spcBef>
              <a:spcAft>
                <a:spcPts val="0"/>
              </a:spcAft>
              <a:buClr>
                <a:schemeClr val="dk1"/>
              </a:buClr>
              <a:buSzPts val="2400"/>
              <a:buFont typeface="Lato"/>
              <a:buChar char="▪"/>
            </a:pPr>
            <a:r>
              <a:rPr i="1" lang="pt-BR" sz="2400">
                <a:solidFill>
                  <a:schemeClr val="dk1"/>
                </a:solidFill>
                <a:latin typeface="Lato"/>
                <a:ea typeface="Lato"/>
                <a:cs typeface="Lato"/>
                <a:sym typeface="Lato"/>
              </a:rPr>
              <a:t>Networking</a:t>
            </a:r>
            <a:r>
              <a:rPr lang="pt-BR" sz="2400">
                <a:solidFill>
                  <a:schemeClr val="dk1"/>
                </a:solidFill>
                <a:latin typeface="Lato"/>
                <a:ea typeface="Lato"/>
                <a:cs typeface="Lato"/>
                <a:sym typeface="Lato"/>
              </a:rPr>
              <a:t> e Expansão da Rede de Contato;</a:t>
            </a:r>
            <a:endParaRPr sz="2400"/>
          </a:p>
          <a:p>
            <a:pPr indent="-177800" lvl="0" marL="457200" rtl="0" algn="l">
              <a:lnSpc>
                <a:spcPct val="90000"/>
              </a:lnSpc>
              <a:spcBef>
                <a:spcPts val="2067"/>
              </a:spcBef>
              <a:spcAft>
                <a:spcPts val="0"/>
              </a:spcAft>
              <a:buClr>
                <a:srgbClr val="3F3F3F"/>
              </a:buClr>
              <a:buSzPts val="2200"/>
              <a:buNone/>
            </a:pPr>
            <a:r>
              <a:t/>
            </a:r>
            <a:endParaRPr/>
          </a:p>
        </p:txBody>
      </p:sp>
      <p:cxnSp>
        <p:nvCxnSpPr>
          <p:cNvPr id="148" name="Google Shape;148;p7"/>
          <p:cNvCxnSpPr/>
          <p:nvPr/>
        </p:nvCxnSpPr>
        <p:spPr>
          <a:xfrm>
            <a:off x="3722647" y="2367372"/>
            <a:ext cx="6695348" cy="0"/>
          </a:xfrm>
          <a:prstGeom prst="straightConnector1">
            <a:avLst/>
          </a:prstGeom>
          <a:noFill/>
          <a:ln cap="flat" cmpd="sng" w="28575">
            <a:solidFill>
              <a:srgbClr val="D8D8D8"/>
            </a:solidFill>
            <a:prstDash val="solid"/>
            <a:round/>
            <a:headEnd len="sm" w="sm" type="none"/>
            <a:tailEnd len="sm" w="sm" type="none"/>
          </a:ln>
        </p:spPr>
      </p:cxnSp>
      <p:cxnSp>
        <p:nvCxnSpPr>
          <p:cNvPr id="149" name="Google Shape;149;p7"/>
          <p:cNvCxnSpPr/>
          <p:nvPr/>
        </p:nvCxnSpPr>
        <p:spPr>
          <a:xfrm>
            <a:off x="3701474" y="2824570"/>
            <a:ext cx="6819262" cy="0"/>
          </a:xfrm>
          <a:prstGeom prst="straightConnector1">
            <a:avLst/>
          </a:prstGeom>
          <a:noFill/>
          <a:ln cap="flat" cmpd="sng" w="28575">
            <a:solidFill>
              <a:srgbClr val="D8D8D8"/>
            </a:solidFill>
            <a:prstDash val="solid"/>
            <a:round/>
            <a:headEnd len="sm" w="sm" type="none"/>
            <a:tailEnd len="sm" w="sm" type="none"/>
          </a:ln>
        </p:spPr>
      </p:cxnSp>
      <p:cxnSp>
        <p:nvCxnSpPr>
          <p:cNvPr id="150" name="Google Shape;150;p7"/>
          <p:cNvCxnSpPr/>
          <p:nvPr/>
        </p:nvCxnSpPr>
        <p:spPr>
          <a:xfrm>
            <a:off x="3722647" y="3349501"/>
            <a:ext cx="6798089" cy="0"/>
          </a:xfrm>
          <a:prstGeom prst="straightConnector1">
            <a:avLst/>
          </a:prstGeom>
          <a:noFill/>
          <a:ln cap="flat" cmpd="sng" w="28575">
            <a:solidFill>
              <a:srgbClr val="D8D8D8"/>
            </a:solidFill>
            <a:prstDash val="solid"/>
            <a:round/>
            <a:headEnd len="sm" w="sm" type="none"/>
            <a:tailEnd len="sm" w="sm" type="none"/>
          </a:ln>
        </p:spPr>
      </p:cxnSp>
      <p:cxnSp>
        <p:nvCxnSpPr>
          <p:cNvPr id="151" name="Google Shape;151;p7"/>
          <p:cNvCxnSpPr/>
          <p:nvPr/>
        </p:nvCxnSpPr>
        <p:spPr>
          <a:xfrm>
            <a:off x="3722647" y="3840566"/>
            <a:ext cx="6798089" cy="0"/>
          </a:xfrm>
          <a:prstGeom prst="straightConnector1">
            <a:avLst/>
          </a:prstGeom>
          <a:noFill/>
          <a:ln cap="flat" cmpd="sng" w="28575">
            <a:solidFill>
              <a:srgbClr val="D8D8D8"/>
            </a:solidFill>
            <a:prstDash val="solid"/>
            <a:round/>
            <a:headEnd len="sm" w="sm" type="none"/>
            <a:tailEnd len="sm" w="sm" type="none"/>
          </a:ln>
        </p:spPr>
      </p:cxnSp>
      <p:cxnSp>
        <p:nvCxnSpPr>
          <p:cNvPr id="152" name="Google Shape;152;p7"/>
          <p:cNvCxnSpPr/>
          <p:nvPr/>
        </p:nvCxnSpPr>
        <p:spPr>
          <a:xfrm>
            <a:off x="3701474" y="4314699"/>
            <a:ext cx="6819262" cy="0"/>
          </a:xfrm>
          <a:prstGeom prst="straightConnector1">
            <a:avLst/>
          </a:prstGeom>
          <a:noFill/>
          <a:ln cap="flat" cmpd="sng" w="28575">
            <a:solidFill>
              <a:srgbClr val="D8D8D8"/>
            </a:solidFill>
            <a:prstDash val="solid"/>
            <a:round/>
            <a:headEnd len="sm" w="sm" type="none"/>
            <a:tailEnd len="sm" w="sm" type="none"/>
          </a:ln>
        </p:spPr>
      </p:cxnSp>
      <p:cxnSp>
        <p:nvCxnSpPr>
          <p:cNvPr id="153" name="Google Shape;153;p7"/>
          <p:cNvCxnSpPr/>
          <p:nvPr/>
        </p:nvCxnSpPr>
        <p:spPr>
          <a:xfrm>
            <a:off x="3701474" y="4822697"/>
            <a:ext cx="6819262" cy="0"/>
          </a:xfrm>
          <a:prstGeom prst="straightConnector1">
            <a:avLst/>
          </a:prstGeom>
          <a:noFill/>
          <a:ln cap="flat" cmpd="sng" w="28575">
            <a:solidFill>
              <a:srgbClr val="D8D8D8"/>
            </a:solidFill>
            <a:prstDash val="solid"/>
            <a:round/>
            <a:headEnd len="sm" w="sm" type="none"/>
            <a:tailEnd len="sm" w="sm" type="none"/>
          </a:ln>
        </p:spPr>
      </p:cxnSp>
      <p:cxnSp>
        <p:nvCxnSpPr>
          <p:cNvPr id="154" name="Google Shape;154;p7"/>
          <p:cNvCxnSpPr/>
          <p:nvPr/>
        </p:nvCxnSpPr>
        <p:spPr>
          <a:xfrm>
            <a:off x="3722647" y="5296828"/>
            <a:ext cx="6798089" cy="0"/>
          </a:xfrm>
          <a:prstGeom prst="straightConnector1">
            <a:avLst/>
          </a:prstGeom>
          <a:noFill/>
          <a:ln cap="flat" cmpd="sng" w="28575">
            <a:solidFill>
              <a:srgbClr val="D8D8D8"/>
            </a:solidFill>
            <a:prstDash val="solid"/>
            <a:round/>
            <a:headEnd len="sm" w="sm" type="none"/>
            <a:tailEnd len="sm" w="sm" type="none"/>
          </a:ln>
        </p:spPr>
      </p:cxnSp>
      <p:cxnSp>
        <p:nvCxnSpPr>
          <p:cNvPr id="155" name="Google Shape;155;p7"/>
          <p:cNvCxnSpPr/>
          <p:nvPr/>
        </p:nvCxnSpPr>
        <p:spPr>
          <a:xfrm>
            <a:off x="3722647" y="5825374"/>
            <a:ext cx="6798089" cy="0"/>
          </a:xfrm>
          <a:prstGeom prst="straightConnector1">
            <a:avLst/>
          </a:prstGeom>
          <a:noFill/>
          <a:ln cap="flat" cmpd="sng" w="28575">
            <a:solidFill>
              <a:srgbClr val="D8D8D8"/>
            </a:solidFill>
            <a:prstDash val="solid"/>
            <a:round/>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5"/>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Autofit/>
          </a:bodyPr>
          <a:lstStyle/>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744" name="Google Shape;744;p65"/>
          <p:cNvSpPr txBox="1"/>
          <p:nvPr>
            <p:ph type="title"/>
          </p:nvPr>
        </p:nvSpPr>
        <p:spPr>
          <a:xfrm>
            <a:off x="673227" y="168417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Importância do Perfil</a:t>
            </a:r>
            <a:endParaRPr/>
          </a:p>
        </p:txBody>
      </p:sp>
      <p:sp>
        <p:nvSpPr>
          <p:cNvPr id="745" name="Google Shape;745;p65"/>
          <p:cNvSpPr txBox="1"/>
          <p:nvPr/>
        </p:nvSpPr>
        <p:spPr>
          <a:xfrm>
            <a:off x="673227" y="2384400"/>
            <a:ext cx="6756300" cy="2475276"/>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1000"/>
              </a:spcBef>
              <a:spcAft>
                <a:spcPts val="0"/>
              </a:spcAft>
              <a:buClr>
                <a:schemeClr val="dk1"/>
              </a:buClr>
              <a:buSzPts val="2400"/>
              <a:buFont typeface="Arial"/>
              <a:buNone/>
            </a:pPr>
            <a:r>
              <a:rPr b="0" i="0" lang="pt-BR" sz="2200" u="none" cap="none" strike="noStrike">
                <a:solidFill>
                  <a:schemeClr val="dk1"/>
                </a:solidFill>
                <a:latin typeface="Lato"/>
                <a:ea typeface="Lato"/>
                <a:cs typeface="Lato"/>
                <a:sym typeface="Lato"/>
              </a:rPr>
              <a:t>Criar um perfil completo no LinkedIn é fundamental para maximizar as oportunidades profissionais e construir uma presença online forte e credível.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2400"/>
              <a:buFont typeface="Arial"/>
              <a:buNone/>
            </a:pPr>
            <a:r>
              <a:rPr b="0" i="0" lang="pt-BR" sz="2200" u="none" cap="none" strike="noStrike">
                <a:solidFill>
                  <a:schemeClr val="dk1"/>
                </a:solidFill>
                <a:latin typeface="Lato"/>
                <a:ea typeface="Lato"/>
                <a:cs typeface="Lato"/>
                <a:sym typeface="Lato"/>
              </a:rPr>
              <a:t>O conceito da importância de um perfil completo pode ser compreendido através dos seguintes pontos que veremos a seguir.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2200"/>
              <a:buFont typeface="Arial"/>
              <a:buNone/>
            </a:pPr>
            <a:br>
              <a:rPr b="0" i="0" lang="pt-BR" sz="2200" u="none" cap="none" strike="noStrike">
                <a:solidFill>
                  <a:schemeClr val="dk1"/>
                </a:solidFill>
                <a:latin typeface="Lato"/>
                <a:ea typeface="Lato"/>
                <a:cs typeface="Lato"/>
                <a:sym typeface="Lato"/>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pic>
        <p:nvPicPr>
          <p:cNvPr id="746" name="Google Shape;746;p65"/>
          <p:cNvPicPr preferRelativeResize="0"/>
          <p:nvPr/>
        </p:nvPicPr>
        <p:blipFill rotWithShape="1">
          <a:blip r:embed="rId3">
            <a:alphaModFix/>
          </a:blip>
          <a:srcRect b="18095" l="0" r="49819" t="18266"/>
          <a:stretch/>
        </p:blipFill>
        <p:spPr>
          <a:xfrm>
            <a:off x="8681663" y="1893359"/>
            <a:ext cx="3010327" cy="279980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6"/>
          <p:cNvSpPr/>
          <p:nvPr/>
        </p:nvSpPr>
        <p:spPr>
          <a:xfrm>
            <a:off x="2610911" y="1687411"/>
            <a:ext cx="9178900" cy="987201"/>
          </a:xfrm>
          <a:prstGeom prst="rect">
            <a:avLst/>
          </a:prstGeom>
          <a:solidFill>
            <a:schemeClr val="lt2"/>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Aparecer nas buscas;</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Algoritmo do LinkedIn.</a:t>
            </a:r>
            <a:endParaRPr b="0" i="0" sz="1400" u="none" cap="none" strike="noStrike">
              <a:solidFill>
                <a:srgbClr val="000000"/>
              </a:solidFill>
              <a:latin typeface="Arial"/>
              <a:ea typeface="Arial"/>
              <a:cs typeface="Arial"/>
              <a:sym typeface="Arial"/>
            </a:endParaRPr>
          </a:p>
        </p:txBody>
      </p:sp>
      <p:sp>
        <p:nvSpPr>
          <p:cNvPr id="752" name="Google Shape;752;p66"/>
          <p:cNvSpPr/>
          <p:nvPr/>
        </p:nvSpPr>
        <p:spPr>
          <a:xfrm>
            <a:off x="2610911" y="2913642"/>
            <a:ext cx="9178800" cy="9873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Primeira impressão;</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Validação de habilidades.</a:t>
            </a:r>
            <a:endParaRPr b="0" i="0" sz="1400" u="none" cap="none" strike="noStrike">
              <a:solidFill>
                <a:srgbClr val="000000"/>
              </a:solidFill>
              <a:latin typeface="Arial"/>
              <a:ea typeface="Arial"/>
              <a:cs typeface="Arial"/>
              <a:sym typeface="Arial"/>
            </a:endParaRPr>
          </a:p>
        </p:txBody>
      </p:sp>
      <p:sp>
        <p:nvSpPr>
          <p:cNvPr id="753" name="Google Shape;753;p66"/>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Importância do Perfil</a:t>
            </a:r>
            <a:endParaRPr sz="3300"/>
          </a:p>
        </p:txBody>
      </p:sp>
      <p:sp>
        <p:nvSpPr>
          <p:cNvPr id="754" name="Google Shape;754;p66"/>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5" name="Google Shape;755;p66"/>
          <p:cNvSpPr/>
          <p:nvPr/>
        </p:nvSpPr>
        <p:spPr>
          <a:xfrm>
            <a:off x="391635" y="1687410"/>
            <a:ext cx="3051408" cy="987201"/>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1. Visibilidade</a:t>
            </a:r>
            <a:endParaRPr b="0" i="0" sz="1400" u="none" cap="none" strike="noStrike">
              <a:solidFill>
                <a:srgbClr val="000000"/>
              </a:solidFill>
              <a:latin typeface="Arial"/>
              <a:ea typeface="Arial"/>
              <a:cs typeface="Arial"/>
              <a:sym typeface="Arial"/>
            </a:endParaRPr>
          </a:p>
        </p:txBody>
      </p:sp>
      <p:sp>
        <p:nvSpPr>
          <p:cNvPr id="756" name="Google Shape;756;p66"/>
          <p:cNvSpPr/>
          <p:nvPr/>
        </p:nvSpPr>
        <p:spPr>
          <a:xfrm>
            <a:off x="391635" y="2913643"/>
            <a:ext cx="3051300" cy="987300"/>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2. Credibilidade e Profissionalismo</a:t>
            </a:r>
            <a:endParaRPr b="0" i="0" sz="1400" u="none" cap="none" strike="noStrike">
              <a:solidFill>
                <a:srgbClr val="000000"/>
              </a:solidFill>
              <a:latin typeface="Arial"/>
              <a:ea typeface="Arial"/>
              <a:cs typeface="Arial"/>
              <a:sym typeface="Arial"/>
            </a:endParaRPr>
          </a:p>
        </p:txBody>
      </p:sp>
      <p:sp>
        <p:nvSpPr>
          <p:cNvPr id="757" name="Google Shape;757;p66"/>
          <p:cNvSpPr/>
          <p:nvPr/>
        </p:nvSpPr>
        <p:spPr>
          <a:xfrm>
            <a:off x="2663011" y="4139873"/>
            <a:ext cx="9178900" cy="987201"/>
          </a:xfrm>
          <a:prstGeom prst="rect">
            <a:avLst/>
          </a:prstGeom>
          <a:solidFill>
            <a:schemeClr val="lt2"/>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Atração de recrutadores;</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Convite para entrevistas.</a:t>
            </a:r>
            <a:endParaRPr b="0" i="0" sz="1400" u="none" cap="none" strike="noStrike">
              <a:solidFill>
                <a:srgbClr val="000000"/>
              </a:solidFill>
              <a:latin typeface="Arial"/>
              <a:ea typeface="Arial"/>
              <a:cs typeface="Arial"/>
              <a:sym typeface="Arial"/>
            </a:endParaRPr>
          </a:p>
        </p:txBody>
      </p:sp>
      <p:sp>
        <p:nvSpPr>
          <p:cNvPr id="758" name="Google Shape;758;p66"/>
          <p:cNvSpPr/>
          <p:nvPr/>
        </p:nvSpPr>
        <p:spPr>
          <a:xfrm>
            <a:off x="443735" y="4139874"/>
            <a:ext cx="3051408" cy="987200"/>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3. Oportunidades de Emprego</a:t>
            </a:r>
            <a:endParaRPr b="0" i="0" sz="1400" u="none" cap="none" strike="noStrike">
              <a:solidFill>
                <a:srgbClr val="000000"/>
              </a:solidFill>
              <a:latin typeface="Arial"/>
              <a:ea typeface="Arial"/>
              <a:cs typeface="Arial"/>
              <a:sym typeface="Arial"/>
            </a:endParaRPr>
          </a:p>
        </p:txBody>
      </p:sp>
      <p:sp>
        <p:nvSpPr>
          <p:cNvPr id="759" name="Google Shape;759;p66"/>
          <p:cNvSpPr/>
          <p:nvPr/>
        </p:nvSpPr>
        <p:spPr>
          <a:xfrm>
            <a:off x="2663011" y="5366104"/>
            <a:ext cx="9178900" cy="987201"/>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Conexões relevantes;</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Interações produtivas.</a:t>
            </a:r>
            <a:endParaRPr b="0" i="0" sz="1400" u="none" cap="none" strike="noStrike">
              <a:solidFill>
                <a:srgbClr val="000000"/>
              </a:solidFill>
              <a:latin typeface="Arial"/>
              <a:ea typeface="Arial"/>
              <a:cs typeface="Arial"/>
              <a:sym typeface="Arial"/>
            </a:endParaRPr>
          </a:p>
        </p:txBody>
      </p:sp>
      <p:sp>
        <p:nvSpPr>
          <p:cNvPr id="760" name="Google Shape;760;p66"/>
          <p:cNvSpPr/>
          <p:nvPr/>
        </p:nvSpPr>
        <p:spPr>
          <a:xfrm>
            <a:off x="443735" y="5366105"/>
            <a:ext cx="3051408" cy="987200"/>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4. </a:t>
            </a:r>
            <a:r>
              <a:rPr b="1" i="1" lang="pt-BR" sz="2200" u="none" cap="none" strike="noStrike">
                <a:solidFill>
                  <a:schemeClr val="lt1"/>
                </a:solidFill>
                <a:latin typeface="Lato"/>
                <a:ea typeface="Lato"/>
                <a:cs typeface="Lato"/>
                <a:sym typeface="Lato"/>
              </a:rPr>
              <a:t>Networking</a:t>
            </a:r>
            <a:r>
              <a:rPr b="1" i="0" lang="pt-BR" sz="2200" u="none" cap="none" strike="noStrike">
                <a:solidFill>
                  <a:schemeClr val="lt1"/>
                </a:solidFill>
                <a:latin typeface="Lato"/>
                <a:ea typeface="Lato"/>
                <a:cs typeface="Lato"/>
                <a:sym typeface="Lato"/>
              </a:rPr>
              <a:t> Eficiente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67"/>
          <p:cNvSpPr/>
          <p:nvPr/>
        </p:nvSpPr>
        <p:spPr>
          <a:xfrm>
            <a:off x="2610911" y="1643165"/>
            <a:ext cx="9178900" cy="987201"/>
          </a:xfrm>
          <a:prstGeom prst="rect">
            <a:avLst/>
          </a:prstGeom>
          <a:solidFill>
            <a:schemeClr val="lt2"/>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Diferenciação;</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Consistência na marca pessoal.</a:t>
            </a:r>
            <a:endParaRPr b="0" i="0" sz="1400" u="none" cap="none" strike="noStrike">
              <a:solidFill>
                <a:srgbClr val="000000"/>
              </a:solidFill>
              <a:latin typeface="Arial"/>
              <a:ea typeface="Arial"/>
              <a:cs typeface="Arial"/>
              <a:sym typeface="Arial"/>
            </a:endParaRPr>
          </a:p>
        </p:txBody>
      </p:sp>
      <p:sp>
        <p:nvSpPr>
          <p:cNvPr id="766" name="Google Shape;766;p67"/>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Importância do Perfil</a:t>
            </a:r>
            <a:endParaRPr sz="3300"/>
          </a:p>
        </p:txBody>
      </p:sp>
      <p:sp>
        <p:nvSpPr>
          <p:cNvPr id="767" name="Google Shape;767;p67"/>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8" name="Google Shape;768;p67"/>
          <p:cNvSpPr/>
          <p:nvPr/>
        </p:nvSpPr>
        <p:spPr>
          <a:xfrm>
            <a:off x="391635" y="1643164"/>
            <a:ext cx="3051408" cy="987201"/>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5. Desenvolvimento de Marca Pessoal</a:t>
            </a:r>
            <a:endParaRPr b="0" i="0" sz="1400" u="none" cap="none" strike="noStrike">
              <a:solidFill>
                <a:srgbClr val="000000"/>
              </a:solidFill>
              <a:latin typeface="Arial"/>
              <a:ea typeface="Arial"/>
              <a:cs typeface="Arial"/>
              <a:sym typeface="Arial"/>
            </a:endParaRPr>
          </a:p>
        </p:txBody>
      </p:sp>
      <p:sp>
        <p:nvSpPr>
          <p:cNvPr id="769" name="Google Shape;769;p67"/>
          <p:cNvSpPr/>
          <p:nvPr/>
        </p:nvSpPr>
        <p:spPr>
          <a:xfrm>
            <a:off x="2642249" y="3429002"/>
            <a:ext cx="9178800" cy="9873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Participação ativa;</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Influência e liderança.</a:t>
            </a:r>
            <a:endParaRPr b="0" i="0" sz="1400" u="none" cap="none" strike="noStrike">
              <a:solidFill>
                <a:srgbClr val="000000"/>
              </a:solidFill>
              <a:latin typeface="Arial"/>
              <a:ea typeface="Arial"/>
              <a:cs typeface="Arial"/>
              <a:sym typeface="Arial"/>
            </a:endParaRPr>
          </a:p>
        </p:txBody>
      </p:sp>
      <p:sp>
        <p:nvSpPr>
          <p:cNvPr id="770" name="Google Shape;770;p67"/>
          <p:cNvSpPr/>
          <p:nvPr/>
        </p:nvSpPr>
        <p:spPr>
          <a:xfrm>
            <a:off x="370872" y="3429003"/>
            <a:ext cx="3103500" cy="987300"/>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6. Engajamento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e Participação na Comunidade</a:t>
            </a:r>
            <a:endParaRPr b="0" i="0" sz="1400" u="none" cap="none" strike="noStrike">
              <a:solidFill>
                <a:srgbClr val="000000"/>
              </a:solidFill>
              <a:latin typeface="Arial"/>
              <a:ea typeface="Arial"/>
              <a:cs typeface="Arial"/>
              <a:sym typeface="Arial"/>
            </a:endParaRPr>
          </a:p>
        </p:txBody>
      </p:sp>
      <p:sp>
        <p:nvSpPr>
          <p:cNvPr id="771" name="Google Shape;771;p67"/>
          <p:cNvSpPr/>
          <p:nvPr/>
        </p:nvSpPr>
        <p:spPr>
          <a:xfrm>
            <a:off x="2663011" y="5321858"/>
            <a:ext cx="9178900" cy="987201"/>
          </a:xfrm>
          <a:prstGeom prst="rect">
            <a:avLst/>
          </a:prstGeom>
          <a:solidFill>
            <a:schemeClr val="lt1"/>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Fortalecimento de perfis;</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200"/>
              <a:buFont typeface="Noto Sans Symbols"/>
              <a:buChar char="▪"/>
            </a:pPr>
            <a:r>
              <a:rPr b="0" i="0" lang="pt-BR" sz="2200" u="none" cap="none" strike="noStrike">
                <a:solidFill>
                  <a:schemeClr val="dk1"/>
                </a:solidFill>
                <a:latin typeface="Lato"/>
                <a:ea typeface="Lato"/>
                <a:cs typeface="Lato"/>
                <a:sym typeface="Lato"/>
              </a:rPr>
              <a:t>Relatos e testemunhos.</a:t>
            </a:r>
            <a:endParaRPr b="0" i="0" sz="1400" u="none" cap="none" strike="noStrike">
              <a:solidFill>
                <a:srgbClr val="000000"/>
              </a:solidFill>
              <a:latin typeface="Arial"/>
              <a:ea typeface="Arial"/>
              <a:cs typeface="Arial"/>
              <a:sym typeface="Arial"/>
            </a:endParaRPr>
          </a:p>
        </p:txBody>
      </p:sp>
      <p:sp>
        <p:nvSpPr>
          <p:cNvPr id="772" name="Google Shape;772;p67"/>
          <p:cNvSpPr/>
          <p:nvPr/>
        </p:nvSpPr>
        <p:spPr>
          <a:xfrm>
            <a:off x="391635" y="5321859"/>
            <a:ext cx="3103508" cy="987200"/>
          </a:xfrm>
          <a:prstGeom prst="homePlate">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7. Recomendações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lt1"/>
                </a:solidFill>
                <a:latin typeface="Lato"/>
                <a:ea typeface="Lato"/>
                <a:cs typeface="Lato"/>
                <a:sym typeface="Lato"/>
              </a:rPr>
              <a:t>e Endossos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68"/>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Autofit/>
          </a:bodyPr>
          <a:lstStyle/>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778" name="Google Shape;778;p68"/>
          <p:cNvSpPr txBox="1"/>
          <p:nvPr>
            <p:ph type="title"/>
          </p:nvPr>
        </p:nvSpPr>
        <p:spPr>
          <a:xfrm>
            <a:off x="765695" y="1405081"/>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Primeiras Impressões</a:t>
            </a:r>
            <a:endParaRPr/>
          </a:p>
        </p:txBody>
      </p:sp>
      <p:sp>
        <p:nvSpPr>
          <p:cNvPr id="779" name="Google Shape;779;p68"/>
          <p:cNvSpPr txBox="1"/>
          <p:nvPr/>
        </p:nvSpPr>
        <p:spPr>
          <a:xfrm>
            <a:off x="765695" y="2109117"/>
            <a:ext cx="6857730" cy="447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1000"/>
              </a:spcBef>
              <a:spcAft>
                <a:spcPts val="0"/>
              </a:spcAft>
              <a:buClr>
                <a:schemeClr val="dk1"/>
              </a:buClr>
              <a:buSzPts val="2400"/>
              <a:buFont typeface="Arial"/>
              <a:buNone/>
            </a:pPr>
            <a:r>
              <a:rPr b="1" i="0" lang="pt-BR" sz="2500" u="none" cap="none" strike="noStrike">
                <a:solidFill>
                  <a:schemeClr val="accent2"/>
                </a:solidFill>
                <a:latin typeface="Lato"/>
                <a:ea typeface="Lato"/>
                <a:cs typeface="Lato"/>
                <a:sym typeface="Lato"/>
              </a:rPr>
              <a:t>Como a percepção inicial influencia a decisão dos recrutadores e parceiros de negócios?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2400"/>
              <a:buFont typeface="Arial"/>
              <a:buNone/>
            </a:pPr>
            <a:r>
              <a:rPr b="0" i="0" lang="pt-BR" sz="2200" u="none" cap="none" strike="noStrike">
                <a:solidFill>
                  <a:schemeClr val="dk1"/>
                </a:solidFill>
                <a:latin typeface="Lato"/>
                <a:ea typeface="Lato"/>
                <a:cs typeface="Lato"/>
                <a:sym typeface="Lato"/>
              </a:rPr>
              <a:t>A percepção inicial desempenha um papel crucial na decisão dos recrutadores e parceiros de negócios, influenciando significativamente suas impressões e julgamentos sobre um candidato ou uma empresa. Essa percepção é formada rapidamente e pode ser difícil de mudar, o que torna a primeira impressão essencial. </a:t>
            </a:r>
            <a:br>
              <a:rPr b="0" i="0" lang="pt-BR" sz="2200" u="none" cap="none" strike="noStrike">
                <a:solidFill>
                  <a:schemeClr val="dk1"/>
                </a:solidFill>
                <a:latin typeface="Lato"/>
                <a:ea typeface="Lato"/>
                <a:cs typeface="Lato"/>
                <a:sym typeface="Lato"/>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pic>
        <p:nvPicPr>
          <p:cNvPr id="780" name="Google Shape;780;p68"/>
          <p:cNvPicPr preferRelativeResize="0"/>
          <p:nvPr/>
        </p:nvPicPr>
        <p:blipFill rotWithShape="1">
          <a:blip r:embed="rId3">
            <a:alphaModFix/>
          </a:blip>
          <a:srcRect b="0" l="0" r="0" t="0"/>
          <a:stretch/>
        </p:blipFill>
        <p:spPr>
          <a:xfrm>
            <a:off x="8733035" y="2014156"/>
            <a:ext cx="3227988" cy="337159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9"/>
          <p:cNvSpPr txBox="1"/>
          <p:nvPr>
            <p:ph type="title"/>
          </p:nvPr>
        </p:nvSpPr>
        <p:spPr>
          <a:xfrm>
            <a:off x="443961" y="194499"/>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Primeiras Impressões</a:t>
            </a:r>
            <a:endParaRPr sz="3300"/>
          </a:p>
        </p:txBody>
      </p:sp>
      <p:sp>
        <p:nvSpPr>
          <p:cNvPr id="786" name="Google Shape;786;p69"/>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787" name="Google Shape;787;p69"/>
          <p:cNvGraphicFramePr/>
          <p:nvPr/>
        </p:nvGraphicFramePr>
        <p:xfrm>
          <a:off x="443961" y="2519166"/>
          <a:ext cx="3000000" cy="3000000"/>
        </p:xfrm>
        <a:graphic>
          <a:graphicData uri="http://schemas.openxmlformats.org/drawingml/2006/table">
            <a:tbl>
              <a:tblPr bandRow="1" firstRow="1">
                <a:noFill/>
                <a:tableStyleId>{940B7363-EB49-4849-8608-07E9559304D8}</a:tableStyleId>
              </a:tblPr>
              <a:tblGrid>
                <a:gridCol w="485200"/>
                <a:gridCol w="2433475"/>
                <a:gridCol w="4144300"/>
                <a:gridCol w="4468750"/>
              </a:tblGrid>
              <a:tr h="450775">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Lato"/>
                        <a:ea typeface="Lato"/>
                        <a:cs typeface="Lato"/>
                        <a:sym typeface="Lato"/>
                      </a:endParaRPr>
                    </a:p>
                  </a:txBody>
                  <a:tcPr marT="45725" marB="45725" marR="91450" marL="91450" anchor="ctr">
                    <a:solidFill>
                      <a:schemeClr val="accent2"/>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Item</a:t>
                      </a:r>
                      <a:endParaRPr sz="2000" u="none" cap="none" strike="noStrike">
                        <a:latin typeface="Lato"/>
                        <a:ea typeface="Lato"/>
                        <a:cs typeface="Lato"/>
                        <a:sym typeface="Lato"/>
                      </a:endParaRPr>
                    </a:p>
                  </a:txBody>
                  <a:tcPr marT="45725" marB="45725" marR="91450" marL="91450" anchor="ctr">
                    <a:solidFill>
                      <a:schemeClr val="accent2"/>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Recrutadores</a:t>
                      </a:r>
                      <a:endParaRPr sz="1400" u="none" cap="none" strike="noStrike"/>
                    </a:p>
                  </a:txBody>
                  <a:tcPr marT="45725" marB="45725" marR="91450" marL="91450" anchor="ctr">
                    <a:solidFill>
                      <a:schemeClr val="accent2"/>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Parceiros de Negócios</a:t>
                      </a:r>
                      <a:endParaRPr sz="1400" u="none" cap="none" strike="noStrike"/>
                    </a:p>
                  </a:txBody>
                  <a:tcPr marT="45725" marB="45725" marR="91450" marL="91450" anchor="ctr">
                    <a:solidFill>
                      <a:schemeClr val="accent2"/>
                    </a:solidFill>
                  </a:tcPr>
                </a:tc>
              </a:tr>
              <a:tr h="797525">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1</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Credibilidade e Confiança</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Perfil profissional e bem elaborado gera credibilidade e confiança.</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Site e apresentação profissional definem o tom da relação e confiança.</a:t>
                      </a:r>
                      <a:endParaRPr sz="1400" u="none" cap="none" strike="noStrike"/>
                    </a:p>
                  </a:txBody>
                  <a:tcPr marT="45725" marB="45725" marR="91450" marL="91450" anchor="ctr">
                    <a:solidFill>
                      <a:schemeClr val="lt1"/>
                    </a:solidFill>
                  </a:tcPr>
                </a:tc>
              </a:tr>
              <a:tr h="1144275">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2</a:t>
                      </a:r>
                      <a:endParaRPr sz="1400" u="none" cap="none" strike="noStrike"/>
                    </a:p>
                  </a:txBody>
                  <a:tcPr marT="45725" marB="45725" marR="91450" marL="91450" anchor="ctr">
                    <a:solidFill>
                      <a:srgbClr val="DDDDDD"/>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Atratividade e Interesse</a:t>
                      </a:r>
                      <a:endParaRPr sz="1400" u="none" cap="none" strike="noStrike"/>
                    </a:p>
                  </a:txBody>
                  <a:tcPr marT="45725" marB="45725" marR="91450" marL="91450" anchor="ctr">
                    <a:solidFill>
                      <a:srgbClr val="DDDDDD"/>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Currículo bem formatado e presença online geram interesse e incentivam a seleção.</a:t>
                      </a:r>
                      <a:endParaRPr sz="1400" u="none" cap="none" strike="noStrike"/>
                    </a:p>
                  </a:txBody>
                  <a:tcPr marT="45725" marB="45725" marR="91450" marL="91450" anchor="ctr">
                    <a:solidFill>
                      <a:srgbClr val="DDDDDD"/>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Primeira impressão atrai parceiros ao destacar valores e metas alinhadas.</a:t>
                      </a:r>
                      <a:endParaRPr sz="1400" u="none" cap="none" strike="noStrike"/>
                    </a:p>
                  </a:txBody>
                  <a:tcPr marT="45725" marB="45725" marR="91450" marL="91450" anchor="ctr">
                    <a:solidFill>
                      <a:srgbClr val="DDDDDD"/>
                    </a:solidFill>
                  </a:tcPr>
                </a:tc>
              </a:tr>
              <a:tr h="1491025">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3</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1" lang="pt-BR" sz="2000" u="none" cap="none" strike="noStrike">
                          <a:latin typeface="Lato"/>
                          <a:ea typeface="Lato"/>
                          <a:cs typeface="Lato"/>
                          <a:sym typeface="Lato"/>
                        </a:rPr>
                        <a:t>Compatibilidade Cultural e Alinhamento de Valores</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Avalia compatibilidade do candidato com a cultura e valores da empresa.</a:t>
                      </a:r>
                      <a:endParaRPr sz="1400" u="none" cap="none" strike="noStrike"/>
                    </a:p>
                  </a:txBody>
                  <a:tcPr marT="45725" marB="45725" marR="91450" marL="91450" anchor="ctr">
                    <a:solidFill>
                      <a:schemeClr val="lt1"/>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pt-BR" sz="2000" u="none" cap="none" strike="noStrike">
                          <a:latin typeface="Lato"/>
                          <a:ea typeface="Lato"/>
                          <a:cs typeface="Lato"/>
                          <a:sym typeface="Lato"/>
                        </a:rPr>
                        <a:t>Compatibilidade de valores influencia decisão sobre parceria.</a:t>
                      </a:r>
                      <a:endParaRPr sz="1400" u="none" cap="none" strike="noStrike"/>
                    </a:p>
                  </a:txBody>
                  <a:tcPr marT="45725" marB="45725" marR="91450" marL="91450" anchor="ctr">
                    <a:solidFill>
                      <a:schemeClr val="lt1"/>
                    </a:solidFill>
                  </a:tcPr>
                </a:tc>
              </a:tr>
            </a:tbl>
          </a:graphicData>
        </a:graphic>
      </p:graphicFrame>
      <p:sp>
        <p:nvSpPr>
          <p:cNvPr id="788" name="Google Shape;788;p69"/>
          <p:cNvSpPr txBox="1"/>
          <p:nvPr/>
        </p:nvSpPr>
        <p:spPr>
          <a:xfrm>
            <a:off x="305152" y="1500975"/>
            <a:ext cx="10309318"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2"/>
                </a:solidFill>
                <a:latin typeface="Lato"/>
                <a:ea typeface="Lato"/>
                <a:cs typeface="Lato"/>
                <a:sym typeface="Lato"/>
              </a:rPr>
              <a:t>Tabela 1: Impacto da Percepção Inicial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rPr b="1" i="0" lang="pt-BR" sz="2500" u="none" cap="none" strike="noStrike">
                <a:solidFill>
                  <a:schemeClr val="accent2"/>
                </a:solidFill>
                <a:latin typeface="Lato"/>
                <a:ea typeface="Lato"/>
                <a:cs typeface="Lato"/>
                <a:sym typeface="Lato"/>
              </a:rPr>
              <a:t>em Recrutadores e Parceiros de Negócios – Parte 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1"/>
          <p:cNvSpPr txBox="1"/>
          <p:nvPr>
            <p:ph idx="1" type="body"/>
          </p:nvPr>
        </p:nvSpPr>
        <p:spPr>
          <a:xfrm>
            <a:off x="765695" y="1893359"/>
            <a:ext cx="6756400" cy="4473574"/>
          </a:xfrm>
          <a:prstGeom prst="rect">
            <a:avLst/>
          </a:prstGeom>
          <a:noFill/>
          <a:ln>
            <a:noFill/>
          </a:ln>
        </p:spPr>
        <p:txBody>
          <a:bodyPr anchorCtr="0" anchor="t" bIns="68575" lIns="68575" spcFirstLastPara="1" rIns="68575" wrap="square" tIns="68575">
            <a:noAutofit/>
          </a:bodyPr>
          <a:lstStyle/>
          <a:p>
            <a:pPr indent="-228600" lvl="0" marL="457200" marR="0" rtl="0" algn="l">
              <a:lnSpc>
                <a:spcPct val="100000"/>
              </a:lnSpc>
              <a:spcBef>
                <a:spcPts val="0"/>
              </a:spcBef>
              <a:spcAft>
                <a:spcPts val="0"/>
              </a:spcAft>
              <a:buClr>
                <a:srgbClr val="000000"/>
              </a:buClr>
              <a:buSzPts val="1800"/>
              <a:buFont typeface="Arial"/>
              <a:buNone/>
            </a:pPr>
            <a:br>
              <a:rPr lang="pt-BR"/>
            </a:br>
            <a:br>
              <a:rPr lang="pt-BR"/>
            </a:br>
            <a:endParaRPr/>
          </a:p>
        </p:txBody>
      </p:sp>
      <p:sp>
        <p:nvSpPr>
          <p:cNvPr id="794" name="Google Shape;794;p71"/>
          <p:cNvSpPr txBox="1"/>
          <p:nvPr>
            <p:ph type="title"/>
          </p:nvPr>
        </p:nvSpPr>
        <p:spPr>
          <a:xfrm>
            <a:off x="765695" y="122014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Impacto da Fotografia, </a:t>
            </a:r>
            <a:br>
              <a:rPr lang="pt-BR"/>
            </a:br>
            <a:r>
              <a:rPr i="1" lang="pt-BR"/>
              <a:t>Headline</a:t>
            </a:r>
            <a:r>
              <a:rPr lang="pt-BR"/>
              <a:t> e Resumo</a:t>
            </a:r>
            <a:endParaRPr/>
          </a:p>
        </p:txBody>
      </p:sp>
      <p:sp>
        <p:nvSpPr>
          <p:cNvPr id="795" name="Google Shape;795;p71"/>
          <p:cNvSpPr txBox="1"/>
          <p:nvPr/>
        </p:nvSpPr>
        <p:spPr>
          <a:xfrm>
            <a:off x="765695" y="2119391"/>
            <a:ext cx="6756300" cy="3346461"/>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1200"/>
              </a:spcBef>
              <a:spcAft>
                <a:spcPts val="0"/>
              </a:spcAft>
              <a:buClr>
                <a:srgbClr val="000000"/>
              </a:buClr>
              <a:buSzPts val="1800"/>
              <a:buFont typeface="Arial"/>
              <a:buNone/>
            </a:pPr>
            <a:r>
              <a:rPr b="0" i="0" lang="pt-BR" sz="2200" u="none" cap="none" strike="noStrike">
                <a:solidFill>
                  <a:schemeClr val="dk1"/>
                </a:solidFill>
                <a:latin typeface="Lato"/>
                <a:ea typeface="Lato"/>
                <a:cs typeface="Lato"/>
                <a:sym typeface="Lato"/>
              </a:rPr>
              <a:t>A fotografia, a </a:t>
            </a:r>
            <a:r>
              <a:rPr b="0" i="1" lang="pt-BR" sz="2200" u="none" cap="none" strike="noStrike">
                <a:solidFill>
                  <a:schemeClr val="dk1"/>
                </a:solidFill>
                <a:latin typeface="Lato"/>
                <a:ea typeface="Lato"/>
                <a:cs typeface="Lato"/>
                <a:sym typeface="Lato"/>
              </a:rPr>
              <a:t>headline</a:t>
            </a:r>
            <a:r>
              <a:rPr b="0" i="0" lang="pt-BR" sz="2200" u="none" cap="none" strike="noStrike">
                <a:solidFill>
                  <a:schemeClr val="dk1"/>
                </a:solidFill>
                <a:latin typeface="Lato"/>
                <a:ea typeface="Lato"/>
                <a:cs typeface="Lato"/>
                <a:sym typeface="Lato"/>
              </a:rPr>
              <a:t> (ou título) e o resumo de um perfil, especialmente em plataformas como o LinkedIn, desempenham um papel fundamental no </a:t>
            </a:r>
            <a:r>
              <a:rPr b="1" i="0" lang="pt-BR" sz="2200" u="none" cap="none" strike="noStrike">
                <a:solidFill>
                  <a:schemeClr val="dk1"/>
                </a:solidFill>
                <a:latin typeface="Lato"/>
                <a:ea typeface="Lato"/>
                <a:cs typeface="Lato"/>
                <a:sym typeface="Lato"/>
              </a:rPr>
              <a:t>julgamento rápido</a:t>
            </a:r>
            <a:r>
              <a:rPr b="0" i="0" lang="pt-BR" sz="2200" u="none" cap="none" strike="noStrike">
                <a:solidFill>
                  <a:schemeClr val="dk1"/>
                </a:solidFill>
                <a:latin typeface="Lato"/>
                <a:ea typeface="Lato"/>
                <a:cs typeface="Lato"/>
                <a:sym typeface="Lato"/>
              </a:rPr>
              <a:t> que recrutadores e parceiros de negócios fazem ao visitar um perfil.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800"/>
              <a:buFont typeface="Arial"/>
              <a:buNone/>
            </a:pPr>
            <a:r>
              <a:rPr b="0" i="0" lang="pt-BR" sz="2200" u="none" cap="none" strike="noStrike">
                <a:solidFill>
                  <a:schemeClr val="dk1"/>
                </a:solidFill>
                <a:latin typeface="Lato"/>
                <a:ea typeface="Lato"/>
                <a:cs typeface="Lato"/>
                <a:sym typeface="Lato"/>
              </a:rPr>
              <a:t>Esses elementos são frequentemente os primeiros aspectos notados e podem influenciar significativamente as percepções iniciais.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400"/>
              </a:spcBef>
              <a:spcAft>
                <a:spcPts val="1200"/>
              </a:spcAft>
              <a:buClr>
                <a:srgbClr val="000000"/>
              </a:buClr>
              <a:buSzPts val="1800"/>
              <a:buFont typeface="Arial"/>
              <a:buNone/>
            </a:pPr>
            <a:br>
              <a:rPr b="0" i="0" lang="pt-BR" sz="2200" u="none" cap="none" strike="noStrike">
                <a:solidFill>
                  <a:schemeClr val="dk1"/>
                </a:solidFill>
                <a:latin typeface="Lato"/>
                <a:ea typeface="Lato"/>
                <a:cs typeface="Lato"/>
                <a:sym typeface="Lato"/>
              </a:rPr>
            </a:br>
            <a:br>
              <a:rPr b="0" i="0" lang="pt-BR" sz="2200" u="none" cap="none" strike="noStrike">
                <a:solidFill>
                  <a:schemeClr val="dk1"/>
                </a:solidFill>
                <a:latin typeface="Lato"/>
                <a:ea typeface="Lato"/>
                <a:cs typeface="Lato"/>
                <a:sym typeface="Lato"/>
              </a:rPr>
            </a:br>
            <a:endParaRPr b="0" i="0" sz="2200" u="none" cap="none" strike="noStrike">
              <a:solidFill>
                <a:schemeClr val="dk1"/>
              </a:solidFill>
              <a:latin typeface="Lato"/>
              <a:ea typeface="Lato"/>
              <a:cs typeface="Lato"/>
              <a:sym typeface="Lato"/>
            </a:endParaRPr>
          </a:p>
        </p:txBody>
      </p:sp>
      <p:pic>
        <p:nvPicPr>
          <p:cNvPr id="796" name="Google Shape;796;p71"/>
          <p:cNvPicPr preferRelativeResize="0"/>
          <p:nvPr/>
        </p:nvPicPr>
        <p:blipFill rotWithShape="1">
          <a:blip r:embed="rId3">
            <a:alphaModFix/>
          </a:blip>
          <a:srcRect b="0" l="0" r="0" t="0"/>
          <a:stretch/>
        </p:blipFill>
        <p:spPr>
          <a:xfrm>
            <a:off x="8681662" y="1893359"/>
            <a:ext cx="2876764" cy="287676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2"/>
          <p:cNvSpPr txBox="1"/>
          <p:nvPr>
            <p:ph type="title"/>
          </p:nvPr>
        </p:nvSpPr>
        <p:spPr>
          <a:xfrm>
            <a:off x="443960" y="194499"/>
            <a:ext cx="87000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Impacto da Fotografia, </a:t>
            </a:r>
            <a:r>
              <a:rPr i="1" lang="pt-BR" sz="3300"/>
              <a:t>Headline</a:t>
            </a:r>
            <a:r>
              <a:rPr lang="pt-BR" sz="3300"/>
              <a:t> e Resumo</a:t>
            </a:r>
            <a:endParaRPr sz="3300"/>
          </a:p>
        </p:txBody>
      </p:sp>
      <p:sp>
        <p:nvSpPr>
          <p:cNvPr id="802" name="Google Shape;802;p72"/>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3" name="Google Shape;803;p72"/>
          <p:cNvSpPr txBox="1"/>
          <p:nvPr/>
        </p:nvSpPr>
        <p:spPr>
          <a:xfrm>
            <a:off x="438058" y="2171967"/>
            <a:ext cx="11315884"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fotografia é um dos elementos mais visuais e imediatos em um perfil. Ela pode transmitir diversas informações não-verbais sobre um profissional, influenciando a percepção de:</a:t>
            </a:r>
            <a:endParaRPr b="0" i="0" sz="1400" u="none" cap="none" strike="noStrike">
              <a:solidFill>
                <a:srgbClr val="000000"/>
              </a:solidFill>
              <a:latin typeface="Arial"/>
              <a:ea typeface="Arial"/>
              <a:cs typeface="Arial"/>
              <a:sym typeface="Arial"/>
            </a:endParaRPr>
          </a:p>
        </p:txBody>
      </p:sp>
      <p:sp>
        <p:nvSpPr>
          <p:cNvPr id="804" name="Google Shape;804;p72"/>
          <p:cNvSpPr txBox="1"/>
          <p:nvPr/>
        </p:nvSpPr>
        <p:spPr>
          <a:xfrm>
            <a:off x="438058" y="1639719"/>
            <a:ext cx="2130711"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1. Fotografia</a:t>
            </a:r>
            <a:endParaRPr b="0" i="0" sz="1400" u="none" cap="none" strike="noStrike">
              <a:solidFill>
                <a:srgbClr val="000000"/>
              </a:solidFill>
              <a:latin typeface="Arial"/>
              <a:ea typeface="Arial"/>
              <a:cs typeface="Arial"/>
              <a:sym typeface="Arial"/>
            </a:endParaRPr>
          </a:p>
        </p:txBody>
      </p:sp>
      <p:sp>
        <p:nvSpPr>
          <p:cNvPr id="805" name="Google Shape;805;p72"/>
          <p:cNvSpPr/>
          <p:nvPr/>
        </p:nvSpPr>
        <p:spPr>
          <a:xfrm>
            <a:off x="1202337" y="5261028"/>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Profissionalismo</a:t>
            </a:r>
            <a:endParaRPr b="0" i="0" sz="2200" u="none" cap="none" strike="noStrike">
              <a:solidFill>
                <a:schemeClr val="lt1"/>
              </a:solidFill>
              <a:latin typeface="Arial"/>
              <a:ea typeface="Arial"/>
              <a:cs typeface="Arial"/>
              <a:sym typeface="Arial"/>
            </a:endParaRPr>
          </a:p>
        </p:txBody>
      </p:sp>
      <p:sp>
        <p:nvSpPr>
          <p:cNvPr id="806" name="Google Shape;806;p72"/>
          <p:cNvSpPr/>
          <p:nvPr/>
        </p:nvSpPr>
        <p:spPr>
          <a:xfrm>
            <a:off x="4695982" y="5261027"/>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Acessibilidade e Confiança</a:t>
            </a:r>
            <a:endParaRPr b="0" i="0" sz="2200" u="none" cap="none" strike="noStrike">
              <a:solidFill>
                <a:schemeClr val="lt1"/>
              </a:solidFill>
              <a:latin typeface="Arial"/>
              <a:ea typeface="Arial"/>
              <a:cs typeface="Arial"/>
              <a:sym typeface="Arial"/>
            </a:endParaRPr>
          </a:p>
        </p:txBody>
      </p:sp>
      <p:sp>
        <p:nvSpPr>
          <p:cNvPr id="807" name="Google Shape;807;p72"/>
          <p:cNvSpPr/>
          <p:nvPr/>
        </p:nvSpPr>
        <p:spPr>
          <a:xfrm>
            <a:off x="8189627" y="5261027"/>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Credibilidade</a:t>
            </a:r>
            <a:endParaRPr b="0" i="0" sz="2200" u="none" cap="none" strike="noStrike">
              <a:solidFill>
                <a:schemeClr val="lt1"/>
              </a:solidFill>
              <a:latin typeface="Arial"/>
              <a:ea typeface="Arial"/>
              <a:cs typeface="Arial"/>
              <a:sym typeface="Arial"/>
            </a:endParaRPr>
          </a:p>
        </p:txBody>
      </p:sp>
      <p:sp>
        <p:nvSpPr>
          <p:cNvPr id="808" name="Google Shape;808;p72"/>
          <p:cNvSpPr/>
          <p:nvPr/>
        </p:nvSpPr>
        <p:spPr>
          <a:xfrm>
            <a:off x="1202337" y="3449548"/>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9" name="Google Shape;809;p72"/>
          <p:cNvSpPr/>
          <p:nvPr/>
        </p:nvSpPr>
        <p:spPr>
          <a:xfrm>
            <a:off x="4695550"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0" name="Google Shape;810;p72"/>
          <p:cNvSpPr/>
          <p:nvPr/>
        </p:nvSpPr>
        <p:spPr>
          <a:xfrm>
            <a:off x="8178489"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11" name="Google Shape;811;p72"/>
          <p:cNvPicPr preferRelativeResize="0"/>
          <p:nvPr/>
        </p:nvPicPr>
        <p:blipFill rotWithShape="1">
          <a:blip r:embed="rId3">
            <a:alphaModFix/>
          </a:blip>
          <a:srcRect b="0" l="0" r="0" t="0"/>
          <a:stretch/>
        </p:blipFill>
        <p:spPr>
          <a:xfrm>
            <a:off x="1864202" y="3650720"/>
            <a:ext cx="1409133" cy="1409133"/>
          </a:xfrm>
          <a:prstGeom prst="rect">
            <a:avLst/>
          </a:prstGeom>
          <a:noFill/>
          <a:ln>
            <a:noFill/>
          </a:ln>
        </p:spPr>
      </p:pic>
      <p:pic>
        <p:nvPicPr>
          <p:cNvPr id="812" name="Google Shape;812;p72"/>
          <p:cNvPicPr preferRelativeResize="0"/>
          <p:nvPr/>
        </p:nvPicPr>
        <p:blipFill rotWithShape="1">
          <a:blip r:embed="rId4">
            <a:alphaModFix/>
          </a:blip>
          <a:srcRect b="0" l="0" r="0" t="0"/>
          <a:stretch/>
        </p:blipFill>
        <p:spPr>
          <a:xfrm>
            <a:off x="5362972" y="3580236"/>
            <a:ext cx="1479617" cy="1479617"/>
          </a:xfrm>
          <a:prstGeom prst="rect">
            <a:avLst/>
          </a:prstGeom>
          <a:noFill/>
          <a:ln>
            <a:noFill/>
          </a:ln>
        </p:spPr>
      </p:pic>
      <p:pic>
        <p:nvPicPr>
          <p:cNvPr id="813" name="Google Shape;813;p72"/>
          <p:cNvPicPr preferRelativeResize="0"/>
          <p:nvPr/>
        </p:nvPicPr>
        <p:blipFill rotWithShape="1">
          <a:blip r:embed="rId5">
            <a:alphaModFix/>
          </a:blip>
          <a:srcRect b="0" l="0" r="0" t="0"/>
          <a:stretch/>
        </p:blipFill>
        <p:spPr>
          <a:xfrm>
            <a:off x="8804365" y="3665892"/>
            <a:ext cx="1506833" cy="146727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73"/>
          <p:cNvSpPr txBox="1"/>
          <p:nvPr>
            <p:ph type="title"/>
          </p:nvPr>
        </p:nvSpPr>
        <p:spPr>
          <a:xfrm>
            <a:off x="443960" y="194499"/>
            <a:ext cx="87000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Impacto da Fotografia, </a:t>
            </a:r>
            <a:r>
              <a:rPr i="1" lang="pt-BR" sz="3300"/>
              <a:t>Headline</a:t>
            </a:r>
            <a:r>
              <a:rPr lang="pt-BR" sz="3300"/>
              <a:t> e Resumo</a:t>
            </a:r>
            <a:endParaRPr sz="3300"/>
          </a:p>
        </p:txBody>
      </p:sp>
      <p:sp>
        <p:nvSpPr>
          <p:cNvPr id="819" name="Google Shape;819;p73"/>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0" name="Google Shape;820;p73"/>
          <p:cNvSpPr txBox="1"/>
          <p:nvPr/>
        </p:nvSpPr>
        <p:spPr>
          <a:xfrm>
            <a:off x="438058" y="2124809"/>
            <a:ext cx="10476742"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a:t>
            </a:r>
            <a:r>
              <a:rPr b="0" i="1" lang="pt-BR" sz="2200" u="none" cap="none" strike="noStrike">
                <a:solidFill>
                  <a:schemeClr val="dk1"/>
                </a:solidFill>
                <a:latin typeface="Lato"/>
                <a:ea typeface="Lato"/>
                <a:cs typeface="Lato"/>
                <a:sym typeface="Lato"/>
              </a:rPr>
              <a:t>headline</a:t>
            </a:r>
            <a:r>
              <a:rPr b="0" i="0" lang="pt-BR" sz="2200" u="none" cap="none" strike="noStrike">
                <a:solidFill>
                  <a:schemeClr val="dk1"/>
                </a:solidFill>
                <a:latin typeface="Lato"/>
                <a:ea typeface="Lato"/>
                <a:cs typeface="Lato"/>
                <a:sym typeface="Lato"/>
              </a:rPr>
              <a:t>, ou título, é a frase curta que aparece logo abaixo do nome no perfil, e é crucial para captar a atenção e comunicar instantaneamente o valor do profissional. Seu impacto inclui:</a:t>
            </a:r>
            <a:endParaRPr b="0" i="0" sz="2200" u="none" cap="none" strike="noStrike">
              <a:solidFill>
                <a:schemeClr val="dk1"/>
              </a:solidFill>
              <a:latin typeface="Lato"/>
              <a:ea typeface="Lato"/>
              <a:cs typeface="Lato"/>
              <a:sym typeface="Lato"/>
            </a:endParaRPr>
          </a:p>
        </p:txBody>
      </p:sp>
      <p:sp>
        <p:nvSpPr>
          <p:cNvPr id="821" name="Google Shape;821;p73"/>
          <p:cNvSpPr txBox="1"/>
          <p:nvPr/>
        </p:nvSpPr>
        <p:spPr>
          <a:xfrm>
            <a:off x="438058" y="1542280"/>
            <a:ext cx="3079689"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1" lang="pt-BR" sz="2700" u="none" cap="none" strike="noStrike">
                <a:solidFill>
                  <a:schemeClr val="accent2"/>
                </a:solidFill>
                <a:latin typeface="Lato"/>
                <a:ea typeface="Lato"/>
                <a:cs typeface="Lato"/>
                <a:sym typeface="Lato"/>
              </a:rPr>
              <a:t>2. Headline</a:t>
            </a:r>
            <a:r>
              <a:rPr b="1" i="0" lang="pt-BR" sz="2700" u="none" cap="none" strike="noStrike">
                <a:solidFill>
                  <a:schemeClr val="accent2"/>
                </a:solidFill>
                <a:latin typeface="Lato"/>
                <a:ea typeface="Lato"/>
                <a:cs typeface="Lato"/>
                <a:sym typeface="Lato"/>
              </a:rPr>
              <a:t> (Título)</a:t>
            </a:r>
            <a:endParaRPr b="1" i="1" sz="2700" u="none" cap="none" strike="noStrike">
              <a:solidFill>
                <a:schemeClr val="accent2"/>
              </a:solidFill>
              <a:latin typeface="Lato"/>
              <a:ea typeface="Lato"/>
              <a:cs typeface="Lato"/>
              <a:sym typeface="Lato"/>
            </a:endParaRPr>
          </a:p>
        </p:txBody>
      </p:sp>
      <p:sp>
        <p:nvSpPr>
          <p:cNvPr id="822" name="Google Shape;822;p73"/>
          <p:cNvSpPr/>
          <p:nvPr/>
        </p:nvSpPr>
        <p:spPr>
          <a:xfrm>
            <a:off x="1202337" y="5261028"/>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Clareza e Foco</a:t>
            </a:r>
            <a:endParaRPr b="0" i="0" sz="2200" u="none" cap="none" strike="noStrike">
              <a:solidFill>
                <a:schemeClr val="lt1"/>
              </a:solidFill>
              <a:latin typeface="Arial"/>
              <a:ea typeface="Arial"/>
              <a:cs typeface="Arial"/>
              <a:sym typeface="Arial"/>
            </a:endParaRPr>
          </a:p>
        </p:txBody>
      </p:sp>
      <p:sp>
        <p:nvSpPr>
          <p:cNvPr id="823" name="Google Shape;823;p73"/>
          <p:cNvSpPr/>
          <p:nvPr/>
        </p:nvSpPr>
        <p:spPr>
          <a:xfrm>
            <a:off x="4695981" y="5261027"/>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Diferenciação</a:t>
            </a:r>
            <a:endParaRPr b="0" i="0" sz="2200" u="none" cap="none" strike="noStrike">
              <a:solidFill>
                <a:schemeClr val="lt1"/>
              </a:solidFill>
              <a:latin typeface="Arial"/>
              <a:ea typeface="Arial"/>
              <a:cs typeface="Arial"/>
              <a:sym typeface="Arial"/>
            </a:endParaRPr>
          </a:p>
        </p:txBody>
      </p:sp>
      <p:sp>
        <p:nvSpPr>
          <p:cNvPr id="824" name="Google Shape;824;p73"/>
          <p:cNvSpPr/>
          <p:nvPr/>
        </p:nvSpPr>
        <p:spPr>
          <a:xfrm>
            <a:off x="8189626" y="5261027"/>
            <a:ext cx="2736311" cy="80032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Alinhamento com Objetivos</a:t>
            </a:r>
            <a:endParaRPr b="0" i="0" sz="2200" u="none" cap="none" strike="noStrike">
              <a:solidFill>
                <a:schemeClr val="lt1"/>
              </a:solidFill>
              <a:latin typeface="Arial"/>
              <a:ea typeface="Arial"/>
              <a:cs typeface="Arial"/>
              <a:sym typeface="Arial"/>
            </a:endParaRPr>
          </a:p>
        </p:txBody>
      </p:sp>
      <p:sp>
        <p:nvSpPr>
          <p:cNvPr id="825" name="Google Shape;825;p73"/>
          <p:cNvSpPr/>
          <p:nvPr/>
        </p:nvSpPr>
        <p:spPr>
          <a:xfrm>
            <a:off x="1202337" y="3449548"/>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6" name="Google Shape;826;p73"/>
          <p:cNvSpPr/>
          <p:nvPr/>
        </p:nvSpPr>
        <p:spPr>
          <a:xfrm>
            <a:off x="4695550"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7" name="Google Shape;827;p73"/>
          <p:cNvSpPr/>
          <p:nvPr/>
        </p:nvSpPr>
        <p:spPr>
          <a:xfrm>
            <a:off x="8178489"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28" name="Google Shape;828;p73"/>
          <p:cNvPicPr preferRelativeResize="0"/>
          <p:nvPr/>
        </p:nvPicPr>
        <p:blipFill rotWithShape="1">
          <a:blip r:embed="rId3">
            <a:alphaModFix/>
          </a:blip>
          <a:srcRect b="0" l="0" r="0" t="0"/>
          <a:stretch/>
        </p:blipFill>
        <p:spPr>
          <a:xfrm>
            <a:off x="1835289" y="3620084"/>
            <a:ext cx="1470406" cy="1470406"/>
          </a:xfrm>
          <a:prstGeom prst="rect">
            <a:avLst/>
          </a:prstGeom>
          <a:noFill/>
          <a:ln>
            <a:noFill/>
          </a:ln>
        </p:spPr>
      </p:pic>
      <p:pic>
        <p:nvPicPr>
          <p:cNvPr id="829" name="Google Shape;829;p73"/>
          <p:cNvPicPr preferRelativeResize="0"/>
          <p:nvPr/>
        </p:nvPicPr>
        <p:blipFill rotWithShape="1">
          <a:blip r:embed="rId4">
            <a:alphaModFix/>
          </a:blip>
          <a:srcRect b="0" l="0" r="0" t="0"/>
          <a:stretch/>
        </p:blipFill>
        <p:spPr>
          <a:xfrm>
            <a:off x="5337564" y="3638208"/>
            <a:ext cx="1452282" cy="1452282"/>
          </a:xfrm>
          <a:prstGeom prst="rect">
            <a:avLst/>
          </a:prstGeom>
          <a:noFill/>
          <a:ln>
            <a:noFill/>
          </a:ln>
        </p:spPr>
      </p:pic>
      <p:pic>
        <p:nvPicPr>
          <p:cNvPr descr="Uma imagem contendo relógio, placar&#10;&#10;Descrição gerada automaticamente" id="830" name="Google Shape;830;p73"/>
          <p:cNvPicPr preferRelativeResize="0"/>
          <p:nvPr/>
        </p:nvPicPr>
        <p:blipFill rotWithShape="1">
          <a:blip r:embed="rId5">
            <a:alphaModFix/>
          </a:blip>
          <a:srcRect b="0" l="0" r="0" t="0"/>
          <a:stretch/>
        </p:blipFill>
        <p:spPr>
          <a:xfrm>
            <a:off x="8644386" y="3429000"/>
            <a:ext cx="1804516" cy="180451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74"/>
          <p:cNvSpPr txBox="1"/>
          <p:nvPr>
            <p:ph type="title"/>
          </p:nvPr>
        </p:nvSpPr>
        <p:spPr>
          <a:xfrm>
            <a:off x="443960" y="194499"/>
            <a:ext cx="87000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Impacto da Fotografia, </a:t>
            </a:r>
            <a:r>
              <a:rPr i="1" lang="pt-BR" sz="3300"/>
              <a:t>Headline</a:t>
            </a:r>
            <a:r>
              <a:rPr lang="pt-BR" sz="3300"/>
              <a:t> e Resumo</a:t>
            </a:r>
            <a:endParaRPr sz="3300"/>
          </a:p>
        </p:txBody>
      </p:sp>
      <p:sp>
        <p:nvSpPr>
          <p:cNvPr id="836" name="Google Shape;836;p74"/>
          <p:cNvSpPr/>
          <p:nvPr/>
        </p:nvSpPr>
        <p:spPr>
          <a:xfrm>
            <a:off x="1" y="0"/>
            <a:ext cx="1716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7" name="Google Shape;837;p74"/>
          <p:cNvSpPr txBox="1"/>
          <p:nvPr/>
        </p:nvSpPr>
        <p:spPr>
          <a:xfrm>
            <a:off x="438309" y="2070807"/>
            <a:ext cx="11315884"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 resumo é a seção do perfil onde o profissional tem mais espaço para se apresentar, compartilhar suas paixões, experiências e objetivos. Ele impacta o julgamento de várias maneiras:</a:t>
            </a:r>
            <a:endParaRPr b="0" i="0" sz="2200" u="none" cap="none" strike="noStrike">
              <a:solidFill>
                <a:schemeClr val="dk1"/>
              </a:solidFill>
              <a:latin typeface="Lato"/>
              <a:ea typeface="Lato"/>
              <a:cs typeface="Lato"/>
              <a:sym typeface="Lato"/>
            </a:endParaRPr>
          </a:p>
        </p:txBody>
      </p:sp>
      <p:sp>
        <p:nvSpPr>
          <p:cNvPr id="838" name="Google Shape;838;p74"/>
          <p:cNvSpPr txBox="1"/>
          <p:nvPr/>
        </p:nvSpPr>
        <p:spPr>
          <a:xfrm>
            <a:off x="438309" y="1551120"/>
            <a:ext cx="178446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accent2"/>
                </a:solidFill>
                <a:latin typeface="Lato"/>
                <a:ea typeface="Lato"/>
                <a:cs typeface="Lato"/>
                <a:sym typeface="Lato"/>
              </a:rPr>
              <a:t>3. Resumo</a:t>
            </a:r>
            <a:endParaRPr b="0" i="0" sz="1400" u="none" cap="none" strike="noStrike">
              <a:solidFill>
                <a:srgbClr val="000000"/>
              </a:solidFill>
              <a:latin typeface="Arial"/>
              <a:ea typeface="Arial"/>
              <a:cs typeface="Arial"/>
              <a:sym typeface="Arial"/>
            </a:endParaRPr>
          </a:p>
        </p:txBody>
      </p:sp>
      <p:sp>
        <p:nvSpPr>
          <p:cNvPr id="839" name="Google Shape;839;p74"/>
          <p:cNvSpPr/>
          <p:nvPr/>
        </p:nvSpPr>
        <p:spPr>
          <a:xfrm>
            <a:off x="1202336" y="5240479"/>
            <a:ext cx="2746585" cy="108559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Narrativa e Contexto</a:t>
            </a:r>
            <a:endParaRPr b="0" i="0" sz="2200" u="none" cap="none" strike="noStrike">
              <a:solidFill>
                <a:schemeClr val="lt1"/>
              </a:solidFill>
              <a:latin typeface="Arial"/>
              <a:ea typeface="Arial"/>
              <a:cs typeface="Arial"/>
              <a:sym typeface="Arial"/>
            </a:endParaRPr>
          </a:p>
        </p:txBody>
      </p:sp>
      <p:sp>
        <p:nvSpPr>
          <p:cNvPr id="840" name="Google Shape;840;p74"/>
          <p:cNvSpPr/>
          <p:nvPr/>
        </p:nvSpPr>
        <p:spPr>
          <a:xfrm>
            <a:off x="4695550" y="5261027"/>
            <a:ext cx="2736311" cy="108559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Demonstração de Habilidades e Realizações</a:t>
            </a:r>
            <a:endParaRPr b="0" i="0" sz="2200" u="none" cap="none" strike="noStrike">
              <a:solidFill>
                <a:schemeClr val="dk1"/>
              </a:solidFill>
              <a:latin typeface="Lato"/>
              <a:ea typeface="Lato"/>
              <a:cs typeface="Lato"/>
              <a:sym typeface="Lato"/>
            </a:endParaRPr>
          </a:p>
        </p:txBody>
      </p:sp>
      <p:sp>
        <p:nvSpPr>
          <p:cNvPr id="841" name="Google Shape;841;p74"/>
          <p:cNvSpPr/>
          <p:nvPr/>
        </p:nvSpPr>
        <p:spPr>
          <a:xfrm>
            <a:off x="8192408" y="5240478"/>
            <a:ext cx="2726037" cy="1085599"/>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Personalidade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 Fit Cultural</a:t>
            </a:r>
            <a:endParaRPr b="0" i="0" sz="2200" u="none" cap="none" strike="noStrike">
              <a:solidFill>
                <a:schemeClr val="dk1"/>
              </a:solidFill>
              <a:latin typeface="Lato"/>
              <a:ea typeface="Lato"/>
              <a:cs typeface="Lato"/>
              <a:sym typeface="Lato"/>
            </a:endParaRPr>
          </a:p>
        </p:txBody>
      </p:sp>
      <p:sp>
        <p:nvSpPr>
          <p:cNvPr id="842" name="Google Shape;842;p74"/>
          <p:cNvSpPr/>
          <p:nvPr/>
        </p:nvSpPr>
        <p:spPr>
          <a:xfrm>
            <a:off x="1202337" y="3449548"/>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3" name="Google Shape;843;p74"/>
          <p:cNvSpPr/>
          <p:nvPr/>
        </p:nvSpPr>
        <p:spPr>
          <a:xfrm>
            <a:off x="4695550"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4" name="Google Shape;844;p74"/>
          <p:cNvSpPr/>
          <p:nvPr/>
        </p:nvSpPr>
        <p:spPr>
          <a:xfrm>
            <a:off x="8178489" y="3429000"/>
            <a:ext cx="2736311" cy="1811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45" name="Google Shape;845;p74"/>
          <p:cNvPicPr preferRelativeResize="0"/>
          <p:nvPr/>
        </p:nvPicPr>
        <p:blipFill rotWithShape="1">
          <a:blip r:embed="rId3">
            <a:alphaModFix/>
          </a:blip>
          <a:srcRect b="0" l="0" r="0" t="0"/>
          <a:stretch/>
        </p:blipFill>
        <p:spPr>
          <a:xfrm>
            <a:off x="1861680" y="3631864"/>
            <a:ext cx="1487696" cy="1487696"/>
          </a:xfrm>
          <a:prstGeom prst="rect">
            <a:avLst/>
          </a:prstGeom>
          <a:noFill/>
          <a:ln>
            <a:noFill/>
          </a:ln>
        </p:spPr>
      </p:pic>
      <p:pic>
        <p:nvPicPr>
          <p:cNvPr id="846" name="Google Shape;846;p74"/>
          <p:cNvPicPr preferRelativeResize="0"/>
          <p:nvPr/>
        </p:nvPicPr>
        <p:blipFill rotWithShape="1">
          <a:blip r:embed="rId4">
            <a:alphaModFix/>
          </a:blip>
          <a:srcRect b="0" l="0" r="0" t="0"/>
          <a:stretch/>
        </p:blipFill>
        <p:spPr>
          <a:xfrm>
            <a:off x="5407765" y="3631864"/>
            <a:ext cx="1434823" cy="1434823"/>
          </a:xfrm>
          <a:prstGeom prst="rect">
            <a:avLst/>
          </a:prstGeom>
          <a:noFill/>
          <a:ln>
            <a:noFill/>
          </a:ln>
        </p:spPr>
      </p:pic>
      <p:pic>
        <p:nvPicPr>
          <p:cNvPr id="847" name="Google Shape;847;p74"/>
          <p:cNvPicPr preferRelativeResize="0"/>
          <p:nvPr/>
        </p:nvPicPr>
        <p:blipFill rotWithShape="1">
          <a:blip r:embed="rId5">
            <a:alphaModFix/>
          </a:blip>
          <a:srcRect b="0" l="0" r="0" t="0"/>
          <a:stretch/>
        </p:blipFill>
        <p:spPr>
          <a:xfrm>
            <a:off x="8792342" y="3577446"/>
            <a:ext cx="1508603" cy="150860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g1f2a207a9a9_0_242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53" name="Google Shape;853;g1f2a207a9a9_0_2424"/>
          <p:cNvPicPr preferRelativeResize="0"/>
          <p:nvPr/>
        </p:nvPicPr>
        <p:blipFill rotWithShape="1">
          <a:blip r:embed="rId4">
            <a:alphaModFix/>
          </a:blip>
          <a:srcRect b="0" l="0" r="0" t="0"/>
          <a:stretch/>
        </p:blipFill>
        <p:spPr>
          <a:xfrm>
            <a:off x="11403693" y="194499"/>
            <a:ext cx="579207" cy="706713"/>
          </a:xfrm>
          <a:prstGeom prst="rect">
            <a:avLst/>
          </a:prstGeom>
          <a:noFill/>
          <a:ln>
            <a:noFill/>
          </a:ln>
        </p:spPr>
      </p:pic>
      <p:sp>
        <p:nvSpPr>
          <p:cNvPr id="854" name="Google Shape;854;g1f2a207a9a9_0_2424"/>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5" name="Google Shape;855;g1f2a207a9a9_0_242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6" name="Google Shape;856;g1f2a207a9a9_0_2424"/>
          <p:cNvSpPr/>
          <p:nvPr/>
        </p:nvSpPr>
        <p:spPr>
          <a:xfrm>
            <a:off x="631500" y="2679275"/>
            <a:ext cx="3560400" cy="149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Marca Pessoal</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txBox="1"/>
          <p:nvPr>
            <p:ph type="title"/>
          </p:nvPr>
        </p:nvSpPr>
        <p:spPr>
          <a:xfrm>
            <a:off x="3447806" y="1119485"/>
            <a:ext cx="6568925" cy="72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F3F3F"/>
              </a:buClr>
              <a:buSzPts val="1400"/>
              <a:buNone/>
            </a:pPr>
            <a:r>
              <a:rPr lang="pt-BR"/>
              <a:t>O que vamos ver no curso? </a:t>
            </a:r>
            <a:endParaRPr/>
          </a:p>
        </p:txBody>
      </p:sp>
      <p:sp>
        <p:nvSpPr>
          <p:cNvPr id="161" name="Google Shape;161;p9"/>
          <p:cNvSpPr txBox="1"/>
          <p:nvPr>
            <p:ph idx="1" type="body"/>
          </p:nvPr>
        </p:nvSpPr>
        <p:spPr>
          <a:xfrm>
            <a:off x="3375049" y="1778859"/>
            <a:ext cx="7587476" cy="4351200"/>
          </a:xfrm>
          <a:prstGeom prst="rect">
            <a:avLst/>
          </a:prstGeom>
          <a:noFill/>
          <a:ln>
            <a:noFill/>
          </a:ln>
        </p:spPr>
        <p:txBody>
          <a:bodyPr anchorCtr="0" anchor="t" bIns="34275" lIns="68575" spcFirstLastPara="1" rIns="68575" wrap="square" tIns="34275">
            <a:noAutofit/>
          </a:bodyPr>
          <a:lstStyle/>
          <a:p>
            <a:pPr indent="-330200" lvl="0" marL="457200" rtl="0" algn="l">
              <a:lnSpc>
                <a:spcPct val="100000"/>
              </a:lnSpc>
              <a:spcBef>
                <a:spcPts val="1000"/>
              </a:spcBef>
              <a:spcAft>
                <a:spcPts val="0"/>
              </a:spcAft>
              <a:buClr>
                <a:schemeClr val="dk1"/>
              </a:buClr>
              <a:buSzPts val="2400"/>
              <a:buFont typeface="Lato"/>
              <a:buChar char="▪"/>
            </a:pPr>
            <a:r>
              <a:rPr lang="pt-BR" sz="2400"/>
              <a:t>Engajamento e Interação;</a:t>
            </a:r>
            <a:endParaRPr/>
          </a:p>
          <a:p>
            <a:pPr indent="-330200" lvl="0" marL="457200" rtl="0" algn="l">
              <a:lnSpc>
                <a:spcPct val="100000"/>
              </a:lnSpc>
              <a:spcBef>
                <a:spcPts val="1000"/>
              </a:spcBef>
              <a:spcAft>
                <a:spcPts val="0"/>
              </a:spcAft>
              <a:buClr>
                <a:schemeClr val="dk1"/>
              </a:buClr>
              <a:buSzPts val="2400"/>
              <a:buFont typeface="Lato"/>
              <a:buChar char="▪"/>
            </a:pPr>
            <a:r>
              <a:rPr lang="pt-BR" sz="2400"/>
              <a:t>Uso de Ferramentas do LinkedIn;</a:t>
            </a:r>
            <a:endParaRPr/>
          </a:p>
          <a:p>
            <a:pPr indent="-330200" lvl="0" marL="457200" rtl="0" algn="l">
              <a:lnSpc>
                <a:spcPct val="100000"/>
              </a:lnSpc>
              <a:spcBef>
                <a:spcPts val="1000"/>
              </a:spcBef>
              <a:spcAft>
                <a:spcPts val="0"/>
              </a:spcAft>
              <a:buClr>
                <a:schemeClr val="dk1"/>
              </a:buClr>
              <a:buSzPts val="2400"/>
              <a:buFont typeface="Lato"/>
              <a:buChar char="▪"/>
            </a:pPr>
            <a:r>
              <a:rPr lang="pt-BR" sz="2400"/>
              <a:t>Busca e Aplicação a Oportunidades de Emprego;</a:t>
            </a:r>
            <a:endParaRPr/>
          </a:p>
          <a:p>
            <a:pPr indent="-330200" lvl="0" marL="457200" rtl="0" algn="l">
              <a:lnSpc>
                <a:spcPct val="100000"/>
              </a:lnSpc>
              <a:spcBef>
                <a:spcPts val="1000"/>
              </a:spcBef>
              <a:spcAft>
                <a:spcPts val="0"/>
              </a:spcAft>
              <a:buClr>
                <a:schemeClr val="dk1"/>
              </a:buClr>
              <a:buSzPts val="2400"/>
              <a:buFont typeface="Lato"/>
              <a:buChar char="▪"/>
            </a:pPr>
            <a:r>
              <a:rPr lang="pt-BR" sz="2400"/>
              <a:t>Tendências e Novidades no LinkedIn;</a:t>
            </a:r>
            <a:endParaRPr/>
          </a:p>
          <a:p>
            <a:pPr indent="-330200" lvl="0" marL="457200" rtl="0" algn="l">
              <a:lnSpc>
                <a:spcPct val="100000"/>
              </a:lnSpc>
              <a:spcBef>
                <a:spcPts val="1000"/>
              </a:spcBef>
              <a:spcAft>
                <a:spcPts val="0"/>
              </a:spcAft>
              <a:buClr>
                <a:schemeClr val="dk1"/>
              </a:buClr>
              <a:buSzPts val="2400"/>
              <a:buFont typeface="Lato"/>
              <a:buChar char="▪"/>
            </a:pPr>
            <a:r>
              <a:rPr lang="pt-BR" sz="2400"/>
              <a:t>Passo a Passo;</a:t>
            </a:r>
            <a:endParaRPr/>
          </a:p>
          <a:p>
            <a:pPr indent="-330200" lvl="0" marL="457200" rtl="0" algn="l">
              <a:lnSpc>
                <a:spcPct val="100000"/>
              </a:lnSpc>
              <a:spcBef>
                <a:spcPts val="1000"/>
              </a:spcBef>
              <a:spcAft>
                <a:spcPts val="0"/>
              </a:spcAft>
              <a:buClr>
                <a:schemeClr val="dk1"/>
              </a:buClr>
              <a:buSzPts val="2400"/>
              <a:buFont typeface="Lato"/>
              <a:buChar char="▪"/>
            </a:pPr>
            <a:r>
              <a:rPr lang="pt-BR" sz="2400"/>
              <a:t>Exemplos;</a:t>
            </a:r>
            <a:endParaRPr/>
          </a:p>
          <a:p>
            <a:pPr indent="-330200" lvl="0" marL="457200" rtl="0" algn="l">
              <a:lnSpc>
                <a:spcPct val="100000"/>
              </a:lnSpc>
              <a:spcBef>
                <a:spcPts val="1000"/>
              </a:spcBef>
              <a:spcAft>
                <a:spcPts val="0"/>
              </a:spcAft>
              <a:buClr>
                <a:schemeClr val="dk1"/>
              </a:buClr>
              <a:buSzPts val="2400"/>
              <a:buFont typeface="Lato"/>
              <a:buChar char="▪"/>
            </a:pPr>
            <a:r>
              <a:rPr lang="pt-BR" sz="2400"/>
              <a:t>Dicas e Boas Práticas;</a:t>
            </a:r>
            <a:endParaRPr/>
          </a:p>
          <a:p>
            <a:pPr indent="-330200" lvl="0" marL="457200" rtl="0" algn="l">
              <a:lnSpc>
                <a:spcPct val="100000"/>
              </a:lnSpc>
              <a:spcBef>
                <a:spcPts val="1000"/>
              </a:spcBef>
              <a:spcAft>
                <a:spcPts val="0"/>
              </a:spcAft>
              <a:buClr>
                <a:schemeClr val="dk1"/>
              </a:buClr>
              <a:buSzPts val="2400"/>
              <a:buFont typeface="Lato"/>
              <a:buChar char="▪"/>
            </a:pPr>
            <a:r>
              <a:rPr lang="pt-BR" sz="2400"/>
              <a:t>Revisão.</a:t>
            </a:r>
            <a:endParaRPr/>
          </a:p>
          <a:p>
            <a:pPr indent="-177800" lvl="0" marL="457200" rtl="0" algn="l">
              <a:lnSpc>
                <a:spcPct val="90000"/>
              </a:lnSpc>
              <a:spcBef>
                <a:spcPts val="2067"/>
              </a:spcBef>
              <a:spcAft>
                <a:spcPts val="0"/>
              </a:spcAft>
              <a:buClr>
                <a:srgbClr val="3F3F3F"/>
              </a:buClr>
              <a:buSzPts val="2200"/>
              <a:buNone/>
            </a:pPr>
            <a:r>
              <a:t/>
            </a:r>
            <a:endParaRPr/>
          </a:p>
        </p:txBody>
      </p:sp>
      <p:cxnSp>
        <p:nvCxnSpPr>
          <p:cNvPr id="162" name="Google Shape;162;p9"/>
          <p:cNvCxnSpPr/>
          <p:nvPr/>
        </p:nvCxnSpPr>
        <p:spPr>
          <a:xfrm>
            <a:off x="3650728" y="2336549"/>
            <a:ext cx="6808364" cy="0"/>
          </a:xfrm>
          <a:prstGeom prst="straightConnector1">
            <a:avLst/>
          </a:prstGeom>
          <a:noFill/>
          <a:ln cap="flat" cmpd="sng" w="28575">
            <a:solidFill>
              <a:srgbClr val="D8D8D8"/>
            </a:solidFill>
            <a:prstDash val="solid"/>
            <a:round/>
            <a:headEnd len="sm" w="sm" type="none"/>
            <a:tailEnd len="sm" w="sm" type="none"/>
          </a:ln>
        </p:spPr>
      </p:cxnSp>
      <p:cxnSp>
        <p:nvCxnSpPr>
          <p:cNvPr id="163" name="Google Shape;163;p9"/>
          <p:cNvCxnSpPr/>
          <p:nvPr/>
        </p:nvCxnSpPr>
        <p:spPr>
          <a:xfrm>
            <a:off x="3629555" y="2793747"/>
            <a:ext cx="6829537" cy="0"/>
          </a:xfrm>
          <a:prstGeom prst="straightConnector1">
            <a:avLst/>
          </a:prstGeom>
          <a:noFill/>
          <a:ln cap="flat" cmpd="sng" w="28575">
            <a:solidFill>
              <a:srgbClr val="D8D8D8"/>
            </a:solidFill>
            <a:prstDash val="solid"/>
            <a:round/>
            <a:headEnd len="sm" w="sm" type="none"/>
            <a:tailEnd len="sm" w="sm" type="none"/>
          </a:ln>
        </p:spPr>
      </p:cxnSp>
      <p:cxnSp>
        <p:nvCxnSpPr>
          <p:cNvPr id="164" name="Google Shape;164;p9"/>
          <p:cNvCxnSpPr/>
          <p:nvPr/>
        </p:nvCxnSpPr>
        <p:spPr>
          <a:xfrm>
            <a:off x="3650728" y="3318678"/>
            <a:ext cx="6808364" cy="0"/>
          </a:xfrm>
          <a:prstGeom prst="straightConnector1">
            <a:avLst/>
          </a:prstGeom>
          <a:noFill/>
          <a:ln cap="flat" cmpd="sng" w="28575">
            <a:solidFill>
              <a:srgbClr val="D8D8D8"/>
            </a:solidFill>
            <a:prstDash val="solid"/>
            <a:round/>
            <a:headEnd len="sm" w="sm" type="none"/>
            <a:tailEnd len="sm" w="sm" type="none"/>
          </a:ln>
        </p:spPr>
      </p:cxnSp>
      <p:cxnSp>
        <p:nvCxnSpPr>
          <p:cNvPr id="165" name="Google Shape;165;p9"/>
          <p:cNvCxnSpPr/>
          <p:nvPr/>
        </p:nvCxnSpPr>
        <p:spPr>
          <a:xfrm>
            <a:off x="3650728" y="3809743"/>
            <a:ext cx="6808364" cy="0"/>
          </a:xfrm>
          <a:prstGeom prst="straightConnector1">
            <a:avLst/>
          </a:prstGeom>
          <a:noFill/>
          <a:ln cap="flat" cmpd="sng" w="28575">
            <a:solidFill>
              <a:srgbClr val="D8D8D8"/>
            </a:solidFill>
            <a:prstDash val="solid"/>
            <a:round/>
            <a:headEnd len="sm" w="sm" type="none"/>
            <a:tailEnd len="sm" w="sm" type="none"/>
          </a:ln>
        </p:spPr>
      </p:cxnSp>
      <p:cxnSp>
        <p:nvCxnSpPr>
          <p:cNvPr id="166" name="Google Shape;166;p9"/>
          <p:cNvCxnSpPr/>
          <p:nvPr/>
        </p:nvCxnSpPr>
        <p:spPr>
          <a:xfrm>
            <a:off x="3629555" y="4283876"/>
            <a:ext cx="6829537" cy="0"/>
          </a:xfrm>
          <a:prstGeom prst="straightConnector1">
            <a:avLst/>
          </a:prstGeom>
          <a:noFill/>
          <a:ln cap="flat" cmpd="sng" w="28575">
            <a:solidFill>
              <a:srgbClr val="D8D8D8"/>
            </a:solidFill>
            <a:prstDash val="solid"/>
            <a:round/>
            <a:headEnd len="sm" w="sm" type="none"/>
            <a:tailEnd len="sm" w="sm" type="none"/>
          </a:ln>
        </p:spPr>
      </p:cxnSp>
      <p:cxnSp>
        <p:nvCxnSpPr>
          <p:cNvPr id="167" name="Google Shape;167;p9"/>
          <p:cNvCxnSpPr/>
          <p:nvPr/>
        </p:nvCxnSpPr>
        <p:spPr>
          <a:xfrm>
            <a:off x="3629555" y="4791874"/>
            <a:ext cx="6901456" cy="0"/>
          </a:xfrm>
          <a:prstGeom prst="straightConnector1">
            <a:avLst/>
          </a:prstGeom>
          <a:noFill/>
          <a:ln cap="flat" cmpd="sng" w="28575">
            <a:solidFill>
              <a:srgbClr val="D8D8D8"/>
            </a:solidFill>
            <a:prstDash val="solid"/>
            <a:round/>
            <a:headEnd len="sm" w="sm" type="none"/>
            <a:tailEnd len="sm" w="sm" type="none"/>
          </a:ln>
        </p:spPr>
      </p:cxnSp>
      <p:cxnSp>
        <p:nvCxnSpPr>
          <p:cNvPr id="168" name="Google Shape;168;p9"/>
          <p:cNvCxnSpPr/>
          <p:nvPr/>
        </p:nvCxnSpPr>
        <p:spPr>
          <a:xfrm>
            <a:off x="3650728" y="5266005"/>
            <a:ext cx="6880283" cy="0"/>
          </a:xfrm>
          <a:prstGeom prst="straightConnector1">
            <a:avLst/>
          </a:prstGeom>
          <a:noFill/>
          <a:ln cap="flat" cmpd="sng" w="28575">
            <a:solidFill>
              <a:srgbClr val="D8D8D8"/>
            </a:solidFill>
            <a:prstDash val="solid"/>
            <a:round/>
            <a:headEnd len="sm" w="sm" type="none"/>
            <a:tailEnd len="sm" w="sm" type="none"/>
          </a:ln>
        </p:spPr>
      </p:cxnSp>
      <p:cxnSp>
        <p:nvCxnSpPr>
          <p:cNvPr id="169" name="Google Shape;169;p9"/>
          <p:cNvCxnSpPr/>
          <p:nvPr/>
        </p:nvCxnSpPr>
        <p:spPr>
          <a:xfrm>
            <a:off x="3650728" y="5774003"/>
            <a:ext cx="6880283" cy="0"/>
          </a:xfrm>
          <a:prstGeom prst="straightConnector1">
            <a:avLst/>
          </a:prstGeom>
          <a:noFill/>
          <a:ln cap="flat" cmpd="sng" w="28575">
            <a:solidFill>
              <a:srgbClr val="D8D8D8"/>
            </a:solidFill>
            <a:prstDash val="solid"/>
            <a:round/>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1"/>
          <p:cNvSpPr txBox="1"/>
          <p:nvPr>
            <p:ph idx="1" type="body"/>
          </p:nvPr>
        </p:nvSpPr>
        <p:spPr>
          <a:xfrm>
            <a:off x="882733" y="2925992"/>
            <a:ext cx="5713276" cy="1861765"/>
          </a:xfrm>
          <a:prstGeom prst="rect">
            <a:avLst/>
          </a:prstGeom>
          <a:noFill/>
          <a:ln>
            <a:noFill/>
          </a:ln>
        </p:spPr>
        <p:txBody>
          <a:bodyPr anchorCtr="0" anchor="t" bIns="68575" lIns="68575" spcFirstLastPara="1" rIns="68575" wrap="square" tIns="68575">
            <a:normAutofit/>
          </a:bodyPr>
          <a:lstStyle/>
          <a:p>
            <a:pPr indent="0" lvl="0" marL="0" rtl="0" algn="l">
              <a:lnSpc>
                <a:spcPct val="100000"/>
              </a:lnSpc>
              <a:spcBef>
                <a:spcPts val="0"/>
              </a:spcBef>
              <a:spcAft>
                <a:spcPts val="0"/>
              </a:spcAft>
              <a:buSzPts val="1800"/>
              <a:buNone/>
            </a:pPr>
            <a:r>
              <a:rPr b="0" i="0" lang="pt-BR" u="none" strike="noStrike">
                <a:solidFill>
                  <a:schemeClr val="dk1"/>
                </a:solidFill>
                <a:latin typeface="Lato"/>
                <a:ea typeface="Lato"/>
                <a:cs typeface="Lato"/>
                <a:sym typeface="Lato"/>
              </a:rPr>
              <a:t>Marca Pessoal é a combinação de como você se apresenta e como os outros o percebem. A marca pessoal é a maneira pela qual você diferencia e promove a si mesmo no mercado, destacando o que torna você único.</a:t>
            </a:r>
            <a:endParaRPr>
              <a:solidFill>
                <a:schemeClr val="dk1"/>
              </a:solidFill>
              <a:latin typeface="Lato"/>
              <a:ea typeface="Lato"/>
              <a:cs typeface="Lato"/>
              <a:sym typeface="Lato"/>
            </a:endParaRPr>
          </a:p>
        </p:txBody>
      </p:sp>
      <p:sp>
        <p:nvSpPr>
          <p:cNvPr id="862" name="Google Shape;862;p11"/>
          <p:cNvSpPr txBox="1"/>
          <p:nvPr>
            <p:ph type="title"/>
          </p:nvPr>
        </p:nvSpPr>
        <p:spPr>
          <a:xfrm>
            <a:off x="882733" y="1924861"/>
            <a:ext cx="5787900" cy="1371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Marca Pessoal</a:t>
            </a:r>
            <a:endParaRPr/>
          </a:p>
        </p:txBody>
      </p:sp>
      <p:pic>
        <p:nvPicPr>
          <p:cNvPr id="863" name="Google Shape;863;p11"/>
          <p:cNvPicPr preferRelativeResize="0"/>
          <p:nvPr/>
        </p:nvPicPr>
        <p:blipFill rotWithShape="1">
          <a:blip r:embed="rId3">
            <a:alphaModFix/>
          </a:blip>
          <a:srcRect b="0" l="0" r="0" t="0"/>
          <a:stretch/>
        </p:blipFill>
        <p:spPr>
          <a:xfrm>
            <a:off x="8854372" y="2080110"/>
            <a:ext cx="2707647" cy="270764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8"/>
          <p:cNvSpPr txBox="1"/>
          <p:nvPr>
            <p:ph type="title"/>
          </p:nvPr>
        </p:nvSpPr>
        <p:spPr>
          <a:xfrm>
            <a:off x="423413" y="137688"/>
            <a:ext cx="1004214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Diferenciação entre </a:t>
            </a:r>
            <a:br>
              <a:rPr lang="pt-BR" sz="3300"/>
            </a:br>
            <a:r>
              <a:rPr lang="pt-BR" sz="3300"/>
              <a:t>Marca Pessoal e Identidade Pessoal</a:t>
            </a:r>
            <a:endParaRPr sz="3300"/>
          </a:p>
        </p:txBody>
      </p:sp>
      <p:sp>
        <p:nvSpPr>
          <p:cNvPr id="869" name="Google Shape;869;p78"/>
          <p:cNvSpPr/>
          <p:nvPr/>
        </p:nvSpPr>
        <p:spPr>
          <a:xfrm>
            <a:off x="963355" y="1640711"/>
            <a:ext cx="4697845" cy="702871"/>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Marca Pessoal</a:t>
            </a:r>
            <a:endParaRPr b="0" i="0" sz="2200" u="none" cap="none" strike="noStrike">
              <a:solidFill>
                <a:schemeClr val="dk1"/>
              </a:solidFill>
              <a:latin typeface="Arial"/>
              <a:ea typeface="Arial"/>
              <a:cs typeface="Arial"/>
              <a:sym typeface="Arial"/>
            </a:endParaRPr>
          </a:p>
        </p:txBody>
      </p:sp>
      <p:sp>
        <p:nvSpPr>
          <p:cNvPr id="870" name="Google Shape;870;p78"/>
          <p:cNvSpPr/>
          <p:nvPr/>
        </p:nvSpPr>
        <p:spPr>
          <a:xfrm>
            <a:off x="963355" y="2343582"/>
            <a:ext cx="4697845" cy="4162611"/>
          </a:xfrm>
          <a:prstGeom prst="rect">
            <a:avLst/>
          </a:prstGeom>
          <a:solidFill>
            <a:srgbClr val="DDDDDD"/>
          </a:solidFill>
          <a:ln>
            <a:noFill/>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Maneira como você projeta e comunica sua identidade para o mundo;</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24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Envolve a criação de uma imagem e reputação que você deseja transmitir e que reflete suas competências, valores e propósito.</a:t>
            </a:r>
            <a:endParaRPr b="0" i="0" sz="2000" u="none" cap="none" strike="noStrike">
              <a:solidFill>
                <a:schemeClr val="dk1"/>
              </a:solidFill>
              <a:latin typeface="Lato"/>
              <a:ea typeface="Lato"/>
              <a:cs typeface="Lato"/>
              <a:sym typeface="Lato"/>
            </a:endParaRPr>
          </a:p>
        </p:txBody>
      </p:sp>
      <p:sp>
        <p:nvSpPr>
          <p:cNvPr id="871" name="Google Shape;871;p78"/>
          <p:cNvSpPr/>
          <p:nvPr/>
        </p:nvSpPr>
        <p:spPr>
          <a:xfrm>
            <a:off x="6585436" y="1640711"/>
            <a:ext cx="4697845" cy="702871"/>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Identidade Pessoal</a:t>
            </a:r>
            <a:endParaRPr b="0" i="0" sz="2200" u="none" cap="none" strike="noStrike">
              <a:solidFill>
                <a:schemeClr val="dk1"/>
              </a:solidFill>
              <a:latin typeface="Arial"/>
              <a:ea typeface="Arial"/>
              <a:cs typeface="Arial"/>
              <a:sym typeface="Arial"/>
            </a:endParaRPr>
          </a:p>
        </p:txBody>
      </p:sp>
      <p:sp>
        <p:nvSpPr>
          <p:cNvPr id="872" name="Google Shape;872;p78"/>
          <p:cNvSpPr/>
          <p:nvPr/>
        </p:nvSpPr>
        <p:spPr>
          <a:xfrm>
            <a:off x="6585437" y="2343583"/>
            <a:ext cx="4708650" cy="4162611"/>
          </a:xfrm>
          <a:prstGeom prst="rect">
            <a:avLst/>
          </a:prstGeom>
          <a:solidFill>
            <a:srgbClr val="DDDDDD"/>
          </a:solidFill>
          <a:ln>
            <a:noFill/>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Refere-se à totalidade de quem você é como indivíduo, incluindo suas características intrínsecas, valores, crenças, experiências e traços pessoais. </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24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É a soma de aspectos como sua personalidade, histórico de vida e como você se vê e se apresenta no cotidiano.</a:t>
            </a:r>
            <a:endParaRPr b="0" i="0" sz="2000" u="none" cap="none" strike="noStrike">
              <a:solidFill>
                <a:schemeClr val="dk1"/>
              </a:solidFill>
              <a:latin typeface="Lato"/>
              <a:ea typeface="Lato"/>
              <a:cs typeface="Lato"/>
              <a:sym typeface="Lato"/>
            </a:endParaRPr>
          </a:p>
        </p:txBody>
      </p:sp>
      <p:grpSp>
        <p:nvGrpSpPr>
          <p:cNvPr id="873" name="Google Shape;873;p78"/>
          <p:cNvGrpSpPr/>
          <p:nvPr/>
        </p:nvGrpSpPr>
        <p:grpSpPr>
          <a:xfrm>
            <a:off x="5807715" y="3925226"/>
            <a:ext cx="589936" cy="648929"/>
            <a:chOff x="5766619" y="3760839"/>
            <a:chExt cx="589936" cy="648929"/>
          </a:xfrm>
        </p:grpSpPr>
        <p:cxnSp>
          <p:nvCxnSpPr>
            <p:cNvPr id="874" name="Google Shape;874;p78"/>
            <p:cNvCxnSpPr/>
            <p:nvPr/>
          </p:nvCxnSpPr>
          <p:spPr>
            <a:xfrm>
              <a:off x="5766619" y="3760839"/>
              <a:ext cx="589936" cy="648929"/>
            </a:xfrm>
            <a:prstGeom prst="straightConnector1">
              <a:avLst/>
            </a:prstGeom>
            <a:noFill/>
            <a:ln cap="flat" cmpd="sng" w="79375">
              <a:solidFill>
                <a:schemeClr val="accent4"/>
              </a:solidFill>
              <a:prstDash val="solid"/>
              <a:round/>
              <a:headEnd len="sm" w="sm" type="none"/>
              <a:tailEnd len="sm" w="sm" type="none"/>
            </a:ln>
          </p:spPr>
        </p:cxnSp>
        <p:cxnSp>
          <p:nvCxnSpPr>
            <p:cNvPr id="875" name="Google Shape;875;p78"/>
            <p:cNvCxnSpPr/>
            <p:nvPr/>
          </p:nvCxnSpPr>
          <p:spPr>
            <a:xfrm flipH="1">
              <a:off x="5774964" y="3760839"/>
              <a:ext cx="581591" cy="648929"/>
            </a:xfrm>
            <a:prstGeom prst="straightConnector1">
              <a:avLst/>
            </a:prstGeom>
            <a:noFill/>
            <a:ln cap="flat" cmpd="sng" w="79375">
              <a:solidFill>
                <a:schemeClr val="accent4"/>
              </a:solidFill>
              <a:prstDash val="solid"/>
              <a:round/>
              <a:headEnd len="sm" w="sm" type="none"/>
              <a:tailEnd len="sm" w="sm" type="none"/>
            </a:ln>
          </p:spPr>
        </p:cxnSp>
      </p:grpSp>
      <p:sp>
        <p:nvSpPr>
          <p:cNvPr id="876" name="Google Shape;876;p78"/>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79"/>
          <p:cNvSpPr txBox="1"/>
          <p:nvPr>
            <p:ph type="title"/>
          </p:nvPr>
        </p:nvSpPr>
        <p:spPr>
          <a:xfrm>
            <a:off x="443961" y="194499"/>
            <a:ext cx="1004214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Aspectos Principais</a:t>
            </a:r>
            <a:endParaRPr sz="3300"/>
          </a:p>
        </p:txBody>
      </p:sp>
      <p:sp>
        <p:nvSpPr>
          <p:cNvPr id="882" name="Google Shape;882;p79"/>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83" name="Google Shape;883;p79"/>
          <p:cNvSpPr txBox="1"/>
          <p:nvPr/>
        </p:nvSpPr>
        <p:spPr>
          <a:xfrm>
            <a:off x="4132384" y="1498664"/>
            <a:ext cx="7785639" cy="62016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Identidade Pessoal</a:t>
            </a:r>
            <a:endParaRPr b="1" i="0" sz="2500" u="none" cap="none" strike="noStrike">
              <a:solidFill>
                <a:schemeClr val="accent4"/>
              </a:solidFill>
              <a:latin typeface="Lato"/>
              <a:ea typeface="Lato"/>
              <a:cs typeface="Lato"/>
              <a:sym typeface="Lato"/>
            </a:endParaRPr>
          </a:p>
          <a:p>
            <a:pPr indent="-368300" lvl="0" marL="722313" marR="0" rtl="0" algn="l">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Características Internas</a:t>
            </a:r>
            <a:r>
              <a:rPr b="0" i="0" lang="pt-BR" sz="2200" u="none" cap="none" strike="noStrike">
                <a:solidFill>
                  <a:schemeClr val="dk1"/>
                </a:solidFill>
                <a:latin typeface="Lato"/>
                <a:ea typeface="Lato"/>
                <a:cs typeface="Lato"/>
                <a:sym typeface="Lato"/>
              </a:rPr>
              <a:t>: Reflete aspectos internos como suas crenças, valores, emoções e personalidade.</a:t>
            </a:r>
            <a:endParaRPr b="0" i="0" sz="1400" u="none" cap="none" strike="noStrike">
              <a:solidFill>
                <a:srgbClr val="000000"/>
              </a:solidFill>
              <a:latin typeface="Arial"/>
              <a:ea typeface="Arial"/>
              <a:cs typeface="Arial"/>
              <a:sym typeface="Arial"/>
            </a:endParaRPr>
          </a:p>
          <a:p>
            <a:pPr indent="-228600" lvl="0" marL="722313" marR="0" rtl="0" algn="l">
              <a:lnSpc>
                <a:spcPct val="100000"/>
              </a:lnSpc>
              <a:spcBef>
                <a:spcPts val="120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68300" lvl="0" marL="722313"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Histórico de Vida</a:t>
            </a:r>
            <a:r>
              <a:rPr b="0" i="0" lang="pt-BR" sz="2200" u="none" cap="none" strike="noStrike">
                <a:solidFill>
                  <a:schemeClr val="dk1"/>
                </a:solidFill>
                <a:latin typeface="Lato"/>
                <a:ea typeface="Lato"/>
                <a:cs typeface="Lato"/>
                <a:sym typeface="Lato"/>
              </a:rPr>
              <a:t>: Inclui suas experiências passadas, educação, e background cultural e social.</a:t>
            </a:r>
            <a:endParaRPr b="0" i="0" sz="1400" u="none" cap="none" strike="noStrike">
              <a:solidFill>
                <a:srgbClr val="000000"/>
              </a:solidFill>
              <a:latin typeface="Arial"/>
              <a:ea typeface="Arial"/>
              <a:cs typeface="Arial"/>
              <a:sym typeface="Arial"/>
            </a:endParaRPr>
          </a:p>
          <a:p>
            <a:pPr indent="-228600" lvl="0" marL="722313" marR="0" rtl="0" algn="l">
              <a:lnSpc>
                <a:spcPct val="100000"/>
              </a:lnSpc>
              <a:spcBef>
                <a:spcPts val="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68300" lvl="0" marL="722313"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Autoconceito</a:t>
            </a:r>
            <a:r>
              <a:rPr b="0" i="0" lang="pt-BR" sz="2200" u="none" cap="none" strike="noStrike">
                <a:solidFill>
                  <a:schemeClr val="dk1"/>
                </a:solidFill>
                <a:latin typeface="Lato"/>
                <a:ea typeface="Lato"/>
                <a:cs typeface="Lato"/>
                <a:sym typeface="Lato"/>
              </a:rPr>
              <a:t>: É como você percebe a si mesmo e suas próprias identificações pessoais.</a:t>
            </a:r>
            <a:endParaRPr b="0" i="0" sz="1400" u="none" cap="none" strike="noStrike">
              <a:solidFill>
                <a:srgbClr val="000000"/>
              </a:solidFill>
              <a:latin typeface="Arial"/>
              <a:ea typeface="Arial"/>
              <a:cs typeface="Arial"/>
              <a:sym typeface="Arial"/>
            </a:endParaRPr>
          </a:p>
          <a:p>
            <a:pPr indent="-228600" lvl="0" marL="722313" marR="0" rtl="0" algn="l">
              <a:lnSpc>
                <a:spcPct val="100000"/>
              </a:lnSpc>
              <a:spcBef>
                <a:spcPts val="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68300" lvl="0" marL="722313"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Comportamento Diário</a:t>
            </a:r>
            <a:r>
              <a:rPr b="0" i="0" lang="pt-BR" sz="2200" u="none" cap="none" strike="noStrike">
                <a:solidFill>
                  <a:schemeClr val="dk1"/>
                </a:solidFill>
                <a:latin typeface="Lato"/>
                <a:ea typeface="Lato"/>
                <a:cs typeface="Lato"/>
                <a:sym typeface="Lato"/>
              </a:rPr>
              <a:t>: A forma como você age e interage com os outros em situações cotidianas e em diferentes contextos sociais.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800"/>
              <a:buFont typeface="Arial"/>
              <a:buNone/>
            </a:pPr>
            <a:br>
              <a:rPr b="0" i="0" lang="pt-BR" sz="2800" u="none" cap="none" strike="noStrike">
                <a:solidFill>
                  <a:srgbClr val="000000"/>
                </a:solidFill>
                <a:latin typeface="Arial"/>
                <a:ea typeface="Arial"/>
                <a:cs typeface="Arial"/>
                <a:sym typeface="Arial"/>
              </a:rPr>
            </a:b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884" name="Google Shape;884;p79"/>
          <p:cNvSpPr/>
          <p:nvPr/>
        </p:nvSpPr>
        <p:spPr>
          <a:xfrm>
            <a:off x="443961" y="1664412"/>
            <a:ext cx="3552686" cy="47877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85" name="Google Shape;885;p79"/>
          <p:cNvPicPr preferRelativeResize="0"/>
          <p:nvPr/>
        </p:nvPicPr>
        <p:blipFill rotWithShape="1">
          <a:blip r:embed="rId3">
            <a:alphaModFix/>
          </a:blip>
          <a:srcRect b="0" l="0" r="0" t="0"/>
          <a:stretch/>
        </p:blipFill>
        <p:spPr>
          <a:xfrm>
            <a:off x="832375" y="2640459"/>
            <a:ext cx="2774937" cy="277493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80"/>
          <p:cNvSpPr txBox="1"/>
          <p:nvPr>
            <p:ph type="title"/>
          </p:nvPr>
        </p:nvSpPr>
        <p:spPr>
          <a:xfrm>
            <a:off x="443961" y="194499"/>
            <a:ext cx="1004214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Aspectos Principais</a:t>
            </a:r>
            <a:endParaRPr sz="3300"/>
          </a:p>
        </p:txBody>
      </p:sp>
      <p:sp>
        <p:nvSpPr>
          <p:cNvPr id="891" name="Google Shape;891;p8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2" name="Google Shape;892;p80"/>
          <p:cNvSpPr txBox="1"/>
          <p:nvPr/>
        </p:nvSpPr>
        <p:spPr>
          <a:xfrm>
            <a:off x="3256908" y="2014594"/>
            <a:ext cx="8816480" cy="5416868"/>
          </a:xfrm>
          <a:prstGeom prst="rect">
            <a:avLst/>
          </a:prstGeom>
          <a:noFill/>
          <a:ln>
            <a:noFill/>
          </a:ln>
        </p:spPr>
        <p:txBody>
          <a:bodyPr anchorCtr="0" anchor="t" bIns="45700" lIns="91425" spcFirstLastPara="1" rIns="91425" wrap="square" tIns="45700">
            <a:spAutoFit/>
          </a:bodyPr>
          <a:lstStyle/>
          <a:p>
            <a:pPr indent="-342900" lvl="0" marL="722313" marR="0" rtl="0" algn="l">
              <a:lnSpc>
                <a:spcPct val="100000"/>
              </a:lnSpc>
              <a:spcBef>
                <a:spcPts val="0"/>
              </a:spcBef>
              <a:spcAft>
                <a:spcPts val="0"/>
              </a:spcAft>
              <a:buClr>
                <a:srgbClr val="000000"/>
              </a:buClr>
              <a:buSzPts val="2100"/>
              <a:buFont typeface="Noto Sans Symbols"/>
              <a:buChar char="▪"/>
            </a:pPr>
            <a:r>
              <a:rPr b="1" i="0" lang="pt-BR" sz="2100" u="none" cap="none" strike="noStrike">
                <a:solidFill>
                  <a:schemeClr val="dk1"/>
                </a:solidFill>
                <a:latin typeface="Lato"/>
                <a:ea typeface="Lato"/>
                <a:cs typeface="Lato"/>
                <a:sym typeface="Lato"/>
              </a:rPr>
              <a:t>Percepção Pública: </a:t>
            </a:r>
            <a:r>
              <a:rPr b="0" i="0" lang="pt-BR" sz="2100" u="none" cap="none" strike="noStrike">
                <a:solidFill>
                  <a:schemeClr val="dk1"/>
                </a:solidFill>
                <a:latin typeface="Lato"/>
                <a:ea typeface="Lato"/>
                <a:cs typeface="Lato"/>
                <a:sym typeface="Lato"/>
              </a:rPr>
              <a:t>Reflete como você deseja ser percebido por outros, especialmente em contextos profissionais e digitais.</a:t>
            </a:r>
            <a:endParaRPr b="0" i="0" sz="1400" u="none" cap="none" strike="noStrike">
              <a:solidFill>
                <a:srgbClr val="000000"/>
              </a:solidFill>
              <a:latin typeface="Arial"/>
              <a:ea typeface="Arial"/>
              <a:cs typeface="Arial"/>
              <a:sym typeface="Arial"/>
            </a:endParaRPr>
          </a:p>
          <a:p>
            <a:pPr indent="-209550" lvl="0" marL="722313" marR="0" rtl="0" algn="l">
              <a:lnSpc>
                <a:spcPct val="100000"/>
              </a:lnSpc>
              <a:spcBef>
                <a:spcPts val="1200"/>
              </a:spcBef>
              <a:spcAft>
                <a:spcPts val="0"/>
              </a:spcAft>
              <a:buClr>
                <a:srgbClr val="000000"/>
              </a:buClr>
              <a:buSzPts val="2100"/>
              <a:buFont typeface="Noto Sans Symbols"/>
              <a:buNone/>
            </a:pPr>
            <a:r>
              <a:t/>
            </a:r>
            <a:endParaRPr b="0" i="0" sz="2100" u="none" cap="none" strike="noStrike">
              <a:solidFill>
                <a:schemeClr val="dk1"/>
              </a:solidFill>
              <a:latin typeface="Lato"/>
              <a:ea typeface="Lato"/>
              <a:cs typeface="Lato"/>
              <a:sym typeface="Lato"/>
            </a:endParaRPr>
          </a:p>
          <a:p>
            <a:pPr indent="-342900" lvl="0" marL="722313" marR="0" rtl="0" algn="l">
              <a:lnSpc>
                <a:spcPct val="100000"/>
              </a:lnSpc>
              <a:spcBef>
                <a:spcPts val="0"/>
              </a:spcBef>
              <a:spcAft>
                <a:spcPts val="0"/>
              </a:spcAft>
              <a:buClr>
                <a:srgbClr val="000000"/>
              </a:buClr>
              <a:buSzPts val="2100"/>
              <a:buFont typeface="Noto Sans Symbols"/>
              <a:buChar char="▪"/>
            </a:pPr>
            <a:r>
              <a:rPr b="1" i="0" lang="pt-BR" sz="2100" u="none" cap="none" strike="noStrike">
                <a:solidFill>
                  <a:schemeClr val="dk1"/>
                </a:solidFill>
                <a:latin typeface="Lato"/>
                <a:ea typeface="Lato"/>
                <a:cs typeface="Lato"/>
                <a:sym typeface="Lato"/>
              </a:rPr>
              <a:t>Comunicação e Imagem</a:t>
            </a:r>
            <a:r>
              <a:rPr b="0" i="0" lang="pt-BR" sz="2100" u="none" cap="none" strike="noStrike">
                <a:solidFill>
                  <a:schemeClr val="dk1"/>
                </a:solidFill>
                <a:latin typeface="Lato"/>
                <a:ea typeface="Lato"/>
                <a:cs typeface="Lato"/>
                <a:sym typeface="Lato"/>
              </a:rPr>
              <a:t>: Inclui como você se apresenta online e offline, como a qualidade do seu perfil em redes sociais, a forma como você se veste, e o tipo de conteúdo que você compartilha.</a:t>
            </a:r>
            <a:endParaRPr b="0" i="0" sz="1400" u="none" cap="none" strike="noStrike">
              <a:solidFill>
                <a:srgbClr val="000000"/>
              </a:solidFill>
              <a:latin typeface="Arial"/>
              <a:ea typeface="Arial"/>
              <a:cs typeface="Arial"/>
              <a:sym typeface="Arial"/>
            </a:endParaRPr>
          </a:p>
          <a:p>
            <a:pPr indent="-209550" lvl="0" marL="722313" marR="0" rtl="0" algn="l">
              <a:lnSpc>
                <a:spcPct val="100000"/>
              </a:lnSpc>
              <a:spcBef>
                <a:spcPts val="0"/>
              </a:spcBef>
              <a:spcAft>
                <a:spcPts val="0"/>
              </a:spcAft>
              <a:buClr>
                <a:srgbClr val="000000"/>
              </a:buClr>
              <a:buSzPts val="2100"/>
              <a:buFont typeface="Noto Sans Symbols"/>
              <a:buNone/>
            </a:pPr>
            <a:r>
              <a:t/>
            </a:r>
            <a:endParaRPr b="0" i="0" sz="2100" u="none" cap="none" strike="noStrike">
              <a:solidFill>
                <a:schemeClr val="dk1"/>
              </a:solidFill>
              <a:latin typeface="Lato"/>
              <a:ea typeface="Lato"/>
              <a:cs typeface="Lato"/>
              <a:sym typeface="Lato"/>
            </a:endParaRPr>
          </a:p>
          <a:p>
            <a:pPr indent="-342900" lvl="0" marL="722313" marR="0" rtl="0" algn="l">
              <a:lnSpc>
                <a:spcPct val="100000"/>
              </a:lnSpc>
              <a:spcBef>
                <a:spcPts val="0"/>
              </a:spcBef>
              <a:spcAft>
                <a:spcPts val="0"/>
              </a:spcAft>
              <a:buClr>
                <a:srgbClr val="000000"/>
              </a:buClr>
              <a:buSzPts val="2100"/>
              <a:buFont typeface="Noto Sans Symbols"/>
              <a:buChar char="▪"/>
            </a:pPr>
            <a:r>
              <a:rPr b="1" i="0" lang="pt-BR" sz="2100" u="none" cap="none" strike="noStrike">
                <a:solidFill>
                  <a:schemeClr val="dk1"/>
                </a:solidFill>
                <a:latin typeface="Lato"/>
                <a:ea typeface="Lato"/>
                <a:cs typeface="Lato"/>
                <a:sym typeface="Lato"/>
              </a:rPr>
              <a:t>Gestão de Reputação</a:t>
            </a:r>
            <a:r>
              <a:rPr b="0" i="0" lang="pt-BR" sz="2100" u="none" cap="none" strike="noStrike">
                <a:solidFill>
                  <a:schemeClr val="dk1"/>
                </a:solidFill>
                <a:latin typeface="Lato"/>
                <a:ea typeface="Lato"/>
                <a:cs typeface="Lato"/>
                <a:sym typeface="Lato"/>
              </a:rPr>
              <a:t>: Envolve estratégias para construir e manter uma reputação que alinha suas habilidades e experiências com seus objetivos profissionais.</a:t>
            </a:r>
            <a:endParaRPr b="0" i="0" sz="1400" u="none" cap="none" strike="noStrike">
              <a:solidFill>
                <a:srgbClr val="000000"/>
              </a:solidFill>
              <a:latin typeface="Arial"/>
              <a:ea typeface="Arial"/>
              <a:cs typeface="Arial"/>
              <a:sym typeface="Arial"/>
            </a:endParaRPr>
          </a:p>
          <a:p>
            <a:pPr indent="-209550" lvl="0" marL="722313" marR="0" rtl="0" algn="l">
              <a:lnSpc>
                <a:spcPct val="100000"/>
              </a:lnSpc>
              <a:spcBef>
                <a:spcPts val="0"/>
              </a:spcBef>
              <a:spcAft>
                <a:spcPts val="0"/>
              </a:spcAft>
              <a:buClr>
                <a:srgbClr val="000000"/>
              </a:buClr>
              <a:buSzPts val="2100"/>
              <a:buFont typeface="Noto Sans Symbols"/>
              <a:buNone/>
            </a:pPr>
            <a:r>
              <a:t/>
            </a:r>
            <a:endParaRPr b="0" i="0" sz="2100" u="none" cap="none" strike="noStrike">
              <a:solidFill>
                <a:schemeClr val="dk1"/>
              </a:solidFill>
              <a:latin typeface="Lato"/>
              <a:ea typeface="Lato"/>
              <a:cs typeface="Lato"/>
              <a:sym typeface="Lato"/>
            </a:endParaRPr>
          </a:p>
          <a:p>
            <a:pPr indent="-342900" lvl="0" marL="722313" marR="0" rtl="0" algn="l">
              <a:lnSpc>
                <a:spcPct val="100000"/>
              </a:lnSpc>
              <a:spcBef>
                <a:spcPts val="0"/>
              </a:spcBef>
              <a:spcAft>
                <a:spcPts val="0"/>
              </a:spcAft>
              <a:buClr>
                <a:srgbClr val="000000"/>
              </a:buClr>
              <a:buSzPts val="2100"/>
              <a:buFont typeface="Noto Sans Symbols"/>
              <a:buChar char="▪"/>
            </a:pPr>
            <a:r>
              <a:rPr b="1" i="0" lang="pt-BR" sz="2100" u="none" cap="none" strike="noStrike">
                <a:solidFill>
                  <a:schemeClr val="dk1"/>
                </a:solidFill>
                <a:latin typeface="Lato"/>
                <a:ea typeface="Lato"/>
                <a:cs typeface="Lato"/>
                <a:sym typeface="Lato"/>
              </a:rPr>
              <a:t>Diferenciação</a:t>
            </a:r>
            <a:r>
              <a:rPr b="0" i="0" lang="pt-BR" sz="2100" u="none" cap="none" strike="noStrike">
                <a:solidFill>
                  <a:schemeClr val="dk1"/>
                </a:solidFill>
                <a:latin typeface="Lato"/>
                <a:ea typeface="Lato"/>
                <a:cs typeface="Lato"/>
                <a:sym typeface="Lato"/>
              </a:rPr>
              <a:t>: Foca em destacar o que torna você único e como você se distingue de outros profissionais na sua área.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000"/>
              <a:buFont typeface="Arial"/>
              <a:buNone/>
            </a:pPr>
            <a:br>
              <a:rPr b="0" i="0" lang="pt-BR"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893" name="Google Shape;893;p80"/>
          <p:cNvSpPr/>
          <p:nvPr/>
        </p:nvSpPr>
        <p:spPr>
          <a:xfrm>
            <a:off x="495209" y="2083844"/>
            <a:ext cx="2977455" cy="4296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4" name="Google Shape;894;p80"/>
          <p:cNvSpPr/>
          <p:nvPr/>
        </p:nvSpPr>
        <p:spPr>
          <a:xfrm>
            <a:off x="443948" y="1468775"/>
            <a:ext cx="2545800" cy="477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Marca Pessoal</a:t>
            </a:r>
            <a:endParaRPr b="0" i="0" sz="1400" u="none" cap="none" strike="noStrike">
              <a:solidFill>
                <a:srgbClr val="000000"/>
              </a:solidFill>
              <a:latin typeface="Arial"/>
              <a:ea typeface="Arial"/>
              <a:cs typeface="Arial"/>
              <a:sym typeface="Arial"/>
            </a:endParaRPr>
          </a:p>
        </p:txBody>
      </p:sp>
      <p:pic>
        <p:nvPicPr>
          <p:cNvPr id="895" name="Google Shape;895;p80"/>
          <p:cNvPicPr preferRelativeResize="0"/>
          <p:nvPr/>
        </p:nvPicPr>
        <p:blipFill rotWithShape="1">
          <a:blip r:embed="rId3">
            <a:alphaModFix/>
          </a:blip>
          <a:srcRect b="0" l="0" r="0" t="0"/>
          <a:stretch/>
        </p:blipFill>
        <p:spPr>
          <a:xfrm>
            <a:off x="684636" y="2847976"/>
            <a:ext cx="2788028" cy="278802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82"/>
          <p:cNvSpPr txBox="1"/>
          <p:nvPr>
            <p:ph type="title"/>
          </p:nvPr>
        </p:nvSpPr>
        <p:spPr>
          <a:xfrm>
            <a:off x="487578" y="2788012"/>
            <a:ext cx="2897312" cy="1584582"/>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1400"/>
              </a:spcBef>
              <a:spcAft>
                <a:spcPts val="400"/>
              </a:spcAft>
              <a:buClr>
                <a:srgbClr val="000000"/>
              </a:buClr>
              <a:buSzPts val="3000"/>
              <a:buFont typeface="Arial"/>
              <a:buNone/>
            </a:pPr>
            <a:r>
              <a:rPr b="1" i="0" lang="pt-BR" sz="3000" u="none" cap="none" strike="noStrike">
                <a:solidFill>
                  <a:schemeClr val="dk1"/>
                </a:solidFill>
                <a:latin typeface="Lato"/>
                <a:ea typeface="Lato"/>
                <a:cs typeface="Lato"/>
                <a:sym typeface="Lato"/>
              </a:rPr>
              <a:t>Importância </a:t>
            </a:r>
            <a:br>
              <a:rPr b="1" i="0" lang="pt-BR" sz="3000" u="none" cap="none" strike="noStrike">
                <a:solidFill>
                  <a:schemeClr val="dk1"/>
                </a:solidFill>
                <a:latin typeface="Lato"/>
                <a:ea typeface="Lato"/>
                <a:cs typeface="Lato"/>
                <a:sym typeface="Lato"/>
              </a:rPr>
            </a:br>
            <a:r>
              <a:rPr b="1" i="0" lang="pt-BR" sz="3000" u="none" cap="none" strike="noStrike">
                <a:solidFill>
                  <a:schemeClr val="dk1"/>
                </a:solidFill>
                <a:latin typeface="Lato"/>
                <a:ea typeface="Lato"/>
                <a:cs typeface="Lato"/>
                <a:sym typeface="Lato"/>
              </a:rPr>
              <a:t>de Uma </a:t>
            </a:r>
            <a:br>
              <a:rPr b="1" i="0" lang="pt-BR" sz="3000" u="none" cap="none" strike="noStrike">
                <a:solidFill>
                  <a:schemeClr val="dk1"/>
                </a:solidFill>
                <a:latin typeface="Lato"/>
                <a:ea typeface="Lato"/>
                <a:cs typeface="Lato"/>
                <a:sym typeface="Lato"/>
              </a:rPr>
            </a:br>
            <a:r>
              <a:rPr b="1" i="0" lang="pt-BR" sz="3000" u="none" cap="none" strike="noStrike">
                <a:solidFill>
                  <a:schemeClr val="dk1"/>
                </a:solidFill>
                <a:latin typeface="Lato"/>
                <a:ea typeface="Lato"/>
                <a:cs typeface="Lato"/>
                <a:sym typeface="Lato"/>
              </a:rPr>
              <a:t>Marca Pessoal</a:t>
            </a:r>
            <a:endParaRPr b="0" i="0" sz="1400" u="none" cap="none" strike="noStrike">
              <a:solidFill>
                <a:srgbClr val="000000"/>
              </a:solidFill>
              <a:latin typeface="Arial"/>
              <a:ea typeface="Arial"/>
              <a:cs typeface="Arial"/>
              <a:sym typeface="Arial"/>
            </a:endParaRPr>
          </a:p>
        </p:txBody>
      </p:sp>
      <p:sp>
        <p:nvSpPr>
          <p:cNvPr id="901" name="Google Shape;901;p82"/>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2" name="Google Shape;902;p82"/>
          <p:cNvSpPr/>
          <p:nvPr/>
        </p:nvSpPr>
        <p:spPr>
          <a:xfrm>
            <a:off x="5519014" y="2469358"/>
            <a:ext cx="5505300" cy="8019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Maior alcance;</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Engajamento.</a:t>
            </a:r>
            <a:endParaRPr b="0" i="0" sz="1400" u="none" cap="none" strike="noStrike">
              <a:solidFill>
                <a:srgbClr val="000000"/>
              </a:solidFill>
              <a:latin typeface="Arial"/>
              <a:ea typeface="Arial"/>
              <a:cs typeface="Arial"/>
              <a:sym typeface="Arial"/>
            </a:endParaRPr>
          </a:p>
        </p:txBody>
      </p:sp>
      <p:sp>
        <p:nvSpPr>
          <p:cNvPr id="903" name="Google Shape;903;p82"/>
          <p:cNvSpPr/>
          <p:nvPr/>
        </p:nvSpPr>
        <p:spPr>
          <a:xfrm>
            <a:off x="3515932" y="2469358"/>
            <a:ext cx="3196800" cy="801900"/>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2. Aumento da Visibilidade</a:t>
            </a:r>
            <a:endParaRPr b="0" i="0" sz="1400" u="none" cap="none" strike="noStrike">
              <a:solidFill>
                <a:srgbClr val="000000"/>
              </a:solidFill>
              <a:latin typeface="Arial"/>
              <a:ea typeface="Arial"/>
              <a:cs typeface="Arial"/>
              <a:sym typeface="Arial"/>
            </a:endParaRPr>
          </a:p>
        </p:txBody>
      </p:sp>
      <p:sp>
        <p:nvSpPr>
          <p:cNvPr id="904" name="Google Shape;904;p82"/>
          <p:cNvSpPr/>
          <p:nvPr/>
        </p:nvSpPr>
        <p:spPr>
          <a:xfrm>
            <a:off x="5519014" y="3622050"/>
            <a:ext cx="5505300" cy="8370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Atração de recrutadores;</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Candidatura destacada.</a:t>
            </a:r>
            <a:endParaRPr b="0" i="0" sz="1400" u="none" cap="none" strike="noStrike">
              <a:solidFill>
                <a:srgbClr val="000000"/>
              </a:solidFill>
              <a:latin typeface="Arial"/>
              <a:ea typeface="Arial"/>
              <a:cs typeface="Arial"/>
              <a:sym typeface="Arial"/>
            </a:endParaRPr>
          </a:p>
        </p:txBody>
      </p:sp>
      <p:sp>
        <p:nvSpPr>
          <p:cNvPr id="905" name="Google Shape;905;p82"/>
          <p:cNvSpPr/>
          <p:nvPr/>
        </p:nvSpPr>
        <p:spPr>
          <a:xfrm>
            <a:off x="3515932" y="3622050"/>
            <a:ext cx="3196800" cy="837000"/>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3. Oportunidades de Emprego</a:t>
            </a:r>
            <a:endParaRPr b="0" i="0" sz="1400" u="none" cap="none" strike="noStrike">
              <a:solidFill>
                <a:srgbClr val="000000"/>
              </a:solidFill>
              <a:latin typeface="Arial"/>
              <a:ea typeface="Arial"/>
              <a:cs typeface="Arial"/>
              <a:sym typeface="Arial"/>
            </a:endParaRPr>
          </a:p>
        </p:txBody>
      </p:sp>
      <p:sp>
        <p:nvSpPr>
          <p:cNvPr id="906" name="Google Shape;906;p82"/>
          <p:cNvSpPr/>
          <p:nvPr/>
        </p:nvSpPr>
        <p:spPr>
          <a:xfrm>
            <a:off x="5519014" y="4829794"/>
            <a:ext cx="5505300" cy="8274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Liderança de pensamento;</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Construção de reputação.</a:t>
            </a:r>
            <a:endParaRPr b="0" i="0" sz="1400" u="none" cap="none" strike="noStrike">
              <a:solidFill>
                <a:srgbClr val="000000"/>
              </a:solidFill>
              <a:latin typeface="Arial"/>
              <a:ea typeface="Arial"/>
              <a:cs typeface="Arial"/>
              <a:sym typeface="Arial"/>
            </a:endParaRPr>
          </a:p>
        </p:txBody>
      </p:sp>
      <p:sp>
        <p:nvSpPr>
          <p:cNvPr id="907" name="Google Shape;907;p82"/>
          <p:cNvSpPr/>
          <p:nvPr/>
        </p:nvSpPr>
        <p:spPr>
          <a:xfrm>
            <a:off x="3515933" y="4829794"/>
            <a:ext cx="3196800" cy="827400"/>
          </a:xfrm>
          <a:prstGeom prst="homePlate">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4. Autoridade e Influência</a:t>
            </a:r>
            <a:endParaRPr b="0" i="0" sz="1400" u="none" cap="none" strike="noStrike">
              <a:solidFill>
                <a:srgbClr val="000000"/>
              </a:solidFill>
              <a:latin typeface="Arial"/>
              <a:ea typeface="Arial"/>
              <a:cs typeface="Arial"/>
              <a:sym typeface="Arial"/>
            </a:endParaRPr>
          </a:p>
        </p:txBody>
      </p:sp>
      <p:sp>
        <p:nvSpPr>
          <p:cNvPr id="908" name="Google Shape;908;p82"/>
          <p:cNvSpPr/>
          <p:nvPr/>
        </p:nvSpPr>
        <p:spPr>
          <a:xfrm>
            <a:off x="5366616" y="1381790"/>
            <a:ext cx="5700300" cy="754500"/>
          </a:xfrm>
          <a:prstGeom prst="rect">
            <a:avLst/>
          </a:prstGeom>
          <a:solidFill>
            <a:srgbClr val="DDDDDD"/>
          </a:solidFill>
          <a:ln>
            <a:noFill/>
          </a:ln>
        </p:spPr>
        <p:txBody>
          <a:bodyPr anchorCtr="0" anchor="ctr" bIns="45700" lIns="91425" spcFirstLastPara="1" rIns="91425" wrap="square" tIns="45700">
            <a:noAutofit/>
          </a:bodyPr>
          <a:lstStyle/>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Reputação;</a:t>
            </a:r>
            <a:endParaRPr b="0" i="0" sz="1400" u="none" cap="none" strike="noStrike">
              <a:solidFill>
                <a:srgbClr val="000000"/>
              </a:solidFill>
              <a:latin typeface="Arial"/>
              <a:ea typeface="Arial"/>
              <a:cs typeface="Arial"/>
              <a:sym typeface="Arial"/>
            </a:endParaRPr>
          </a:p>
          <a:p>
            <a:pPr indent="-342900" lvl="0" marL="1419225" marR="0" rtl="0" algn="l">
              <a:lnSpc>
                <a:spcPct val="100000"/>
              </a:lnSpc>
              <a:spcBef>
                <a:spcPts val="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Validação.</a:t>
            </a:r>
            <a:endParaRPr b="0" i="0" sz="1400" u="none" cap="none" strike="noStrike">
              <a:solidFill>
                <a:srgbClr val="000000"/>
              </a:solidFill>
              <a:latin typeface="Arial"/>
              <a:ea typeface="Arial"/>
              <a:cs typeface="Arial"/>
              <a:sym typeface="Arial"/>
            </a:endParaRPr>
          </a:p>
        </p:txBody>
      </p:sp>
      <p:sp>
        <p:nvSpPr>
          <p:cNvPr id="909" name="Google Shape;909;p82"/>
          <p:cNvSpPr/>
          <p:nvPr/>
        </p:nvSpPr>
        <p:spPr>
          <a:xfrm>
            <a:off x="3515935" y="1381790"/>
            <a:ext cx="3051300" cy="754500"/>
          </a:xfrm>
          <a:prstGeom prst="homePlate">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1. Credibilidade e Confiança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83"/>
          <p:cNvSpPr txBox="1"/>
          <p:nvPr>
            <p:ph idx="1" type="body"/>
          </p:nvPr>
        </p:nvSpPr>
        <p:spPr>
          <a:xfrm>
            <a:off x="975200" y="2330091"/>
            <a:ext cx="5672180" cy="3577550"/>
          </a:xfrm>
          <a:prstGeom prst="rect">
            <a:avLst/>
          </a:prstGeom>
          <a:noFill/>
          <a:ln>
            <a:noFill/>
          </a:ln>
        </p:spPr>
        <p:txBody>
          <a:bodyPr anchorCtr="0" anchor="t" bIns="68575" lIns="68575" spcFirstLastPara="1" rIns="68575" wrap="square" tIns="68575">
            <a:normAutofit/>
          </a:bodyPr>
          <a:lstStyle/>
          <a:p>
            <a:pPr indent="0" lvl="0" marL="0" rtl="0" algn="l">
              <a:lnSpc>
                <a:spcPct val="100000"/>
              </a:lnSpc>
              <a:spcBef>
                <a:spcPts val="0"/>
              </a:spcBef>
              <a:spcAft>
                <a:spcPts val="0"/>
              </a:spcAft>
              <a:buSzPts val="1800"/>
              <a:buNone/>
            </a:pPr>
            <a:r>
              <a:rPr b="1" lang="pt-BR" sz="2500">
                <a:solidFill>
                  <a:schemeClr val="accent4"/>
                </a:solidFill>
              </a:rPr>
              <a:t>Os componentes essenciais de uma marca pessoal são fundamentais para criar uma imagem eficaz e autêntica que ressoe com seu público-alvo. Eles são: </a:t>
            </a:r>
            <a:endParaRPr/>
          </a:p>
          <a:p>
            <a:pPr indent="-342900" lvl="0" marL="342900" rtl="0" algn="l">
              <a:lnSpc>
                <a:spcPct val="100000"/>
              </a:lnSpc>
              <a:spcBef>
                <a:spcPts val="1000"/>
              </a:spcBef>
              <a:spcAft>
                <a:spcPts val="0"/>
              </a:spcAft>
              <a:buSzPts val="1800"/>
              <a:buFont typeface="Noto Sans Symbols"/>
              <a:buChar char="▪"/>
            </a:pPr>
            <a:r>
              <a:rPr lang="pt-BR"/>
              <a:t>Autenticidade; </a:t>
            </a:r>
            <a:endParaRPr/>
          </a:p>
          <a:p>
            <a:pPr indent="-342900" lvl="0" marL="342900" rtl="0" algn="l">
              <a:lnSpc>
                <a:spcPct val="100000"/>
              </a:lnSpc>
              <a:spcBef>
                <a:spcPts val="1000"/>
              </a:spcBef>
              <a:spcAft>
                <a:spcPts val="0"/>
              </a:spcAft>
              <a:buSzPts val="1800"/>
              <a:buFont typeface="Noto Sans Symbols"/>
              <a:buChar char="▪"/>
            </a:pPr>
            <a:r>
              <a:rPr lang="pt-BR"/>
              <a:t>Consistência;</a:t>
            </a:r>
            <a:endParaRPr/>
          </a:p>
          <a:p>
            <a:pPr indent="-342900" lvl="0" marL="342900" rtl="0" algn="l">
              <a:lnSpc>
                <a:spcPct val="100000"/>
              </a:lnSpc>
              <a:spcBef>
                <a:spcPts val="1000"/>
              </a:spcBef>
              <a:spcAft>
                <a:spcPts val="1000"/>
              </a:spcAft>
              <a:buSzPts val="1800"/>
              <a:buFont typeface="Noto Sans Symbols"/>
              <a:buChar char="▪"/>
            </a:pPr>
            <a:r>
              <a:rPr lang="pt-BR"/>
              <a:t>Valor percebido.</a:t>
            </a:r>
            <a:endParaRPr/>
          </a:p>
        </p:txBody>
      </p:sp>
      <p:sp>
        <p:nvSpPr>
          <p:cNvPr id="915" name="Google Shape;915;p83"/>
          <p:cNvSpPr txBox="1"/>
          <p:nvPr>
            <p:ph type="title"/>
          </p:nvPr>
        </p:nvSpPr>
        <p:spPr>
          <a:xfrm>
            <a:off x="975200" y="1061833"/>
            <a:ext cx="5787900" cy="1371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Elementos Fundamentais </a:t>
            </a:r>
            <a:br>
              <a:rPr lang="pt-BR"/>
            </a:br>
            <a:r>
              <a:rPr lang="pt-BR"/>
              <a:t>da Marca Pessoal</a:t>
            </a:r>
            <a:endParaRPr/>
          </a:p>
        </p:txBody>
      </p:sp>
      <p:pic>
        <p:nvPicPr>
          <p:cNvPr id="916" name="Google Shape;916;p83"/>
          <p:cNvPicPr preferRelativeResize="0"/>
          <p:nvPr/>
        </p:nvPicPr>
        <p:blipFill rotWithShape="1">
          <a:blip r:embed="rId3">
            <a:alphaModFix/>
          </a:blip>
          <a:srcRect b="0" l="0" r="0" t="0"/>
          <a:stretch/>
        </p:blipFill>
        <p:spPr>
          <a:xfrm>
            <a:off x="8657257" y="2054832"/>
            <a:ext cx="3044723" cy="304472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4"/>
          <p:cNvSpPr/>
          <p:nvPr/>
        </p:nvSpPr>
        <p:spPr>
          <a:xfrm>
            <a:off x="3153697" y="2823972"/>
            <a:ext cx="5884607" cy="21051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Arial"/>
              <a:ea typeface="Arial"/>
              <a:cs typeface="Arial"/>
              <a:sym typeface="Arial"/>
            </a:endParaRPr>
          </a:p>
        </p:txBody>
      </p:sp>
      <p:sp>
        <p:nvSpPr>
          <p:cNvPr id="922" name="Google Shape;922;p84"/>
          <p:cNvSpPr txBox="1"/>
          <p:nvPr>
            <p:ph type="title"/>
          </p:nvPr>
        </p:nvSpPr>
        <p:spPr>
          <a:xfrm>
            <a:off x="443960" y="194499"/>
            <a:ext cx="82428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Autenticidade</a:t>
            </a:r>
            <a:endParaRPr sz="3300"/>
          </a:p>
        </p:txBody>
      </p:sp>
      <p:sp>
        <p:nvSpPr>
          <p:cNvPr id="923" name="Google Shape;923;p8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4" name="Google Shape;924;p84"/>
          <p:cNvSpPr txBox="1"/>
          <p:nvPr/>
        </p:nvSpPr>
        <p:spPr>
          <a:xfrm>
            <a:off x="443960" y="1619886"/>
            <a:ext cx="11413743"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autenticidade na marca pessoal refere-se à </a:t>
            </a:r>
            <a:r>
              <a:rPr b="1" i="0" lang="pt-BR" sz="2200" u="none" cap="none" strike="noStrike">
                <a:solidFill>
                  <a:schemeClr val="dk1"/>
                </a:solidFill>
                <a:latin typeface="Lato"/>
                <a:ea typeface="Lato"/>
                <a:cs typeface="Lato"/>
                <a:sym typeface="Lato"/>
              </a:rPr>
              <a:t>honestidade e à congruência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entre o que você é verdadeiramente e o que você projeta para o mundo.</a:t>
            </a:r>
            <a:endParaRPr b="1" i="0" sz="2200" u="none" cap="none" strike="noStrike">
              <a:solidFill>
                <a:schemeClr val="dk1"/>
              </a:solidFill>
              <a:latin typeface="Lato"/>
              <a:ea typeface="Lato"/>
              <a:cs typeface="Lato"/>
              <a:sym typeface="Lato"/>
            </a:endParaRPr>
          </a:p>
        </p:txBody>
      </p:sp>
      <p:sp>
        <p:nvSpPr>
          <p:cNvPr id="925" name="Google Shape;925;p84"/>
          <p:cNvSpPr txBox="1"/>
          <p:nvPr/>
        </p:nvSpPr>
        <p:spPr>
          <a:xfrm>
            <a:off x="3439603" y="3659854"/>
            <a:ext cx="262764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Aspectos Principais</a:t>
            </a:r>
            <a:endParaRPr b="0" i="0" sz="1400" u="none" cap="none" strike="noStrike">
              <a:solidFill>
                <a:srgbClr val="000000"/>
              </a:solidFill>
              <a:latin typeface="Arial"/>
              <a:ea typeface="Arial"/>
              <a:cs typeface="Arial"/>
              <a:sym typeface="Arial"/>
            </a:endParaRPr>
          </a:p>
        </p:txBody>
      </p:sp>
      <p:sp>
        <p:nvSpPr>
          <p:cNvPr id="926" name="Google Shape;926;p84"/>
          <p:cNvSpPr txBox="1"/>
          <p:nvPr/>
        </p:nvSpPr>
        <p:spPr>
          <a:xfrm>
            <a:off x="6984132" y="3032482"/>
            <a:ext cx="195438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Transparência</a:t>
            </a:r>
            <a:endParaRPr b="0" i="0" sz="1400" u="none" cap="none" strike="noStrike">
              <a:solidFill>
                <a:srgbClr val="000000"/>
              </a:solidFill>
              <a:latin typeface="Arial"/>
              <a:ea typeface="Arial"/>
              <a:cs typeface="Arial"/>
              <a:sym typeface="Arial"/>
            </a:endParaRPr>
          </a:p>
        </p:txBody>
      </p:sp>
      <p:sp>
        <p:nvSpPr>
          <p:cNvPr id="927" name="Google Shape;927;p84"/>
          <p:cNvSpPr txBox="1"/>
          <p:nvPr/>
        </p:nvSpPr>
        <p:spPr>
          <a:xfrm>
            <a:off x="6984124" y="3659850"/>
            <a:ext cx="1805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Integridade</a:t>
            </a:r>
            <a:endParaRPr b="0" i="0" sz="1400" u="none" cap="none" strike="noStrike">
              <a:solidFill>
                <a:srgbClr val="000000"/>
              </a:solidFill>
              <a:latin typeface="Arial"/>
              <a:ea typeface="Arial"/>
              <a:cs typeface="Arial"/>
              <a:sym typeface="Arial"/>
            </a:endParaRPr>
          </a:p>
        </p:txBody>
      </p:sp>
      <p:sp>
        <p:nvSpPr>
          <p:cNvPr id="928" name="Google Shape;928;p84"/>
          <p:cNvSpPr txBox="1"/>
          <p:nvPr/>
        </p:nvSpPr>
        <p:spPr>
          <a:xfrm>
            <a:off x="6984125" y="4353200"/>
            <a:ext cx="19545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Originalidade</a:t>
            </a:r>
            <a:endParaRPr b="0" i="0" sz="1400" u="none" cap="none" strike="noStrike">
              <a:solidFill>
                <a:srgbClr val="000000"/>
              </a:solidFill>
              <a:latin typeface="Arial"/>
              <a:ea typeface="Arial"/>
              <a:cs typeface="Arial"/>
              <a:sym typeface="Arial"/>
            </a:endParaRPr>
          </a:p>
        </p:txBody>
      </p:sp>
      <p:cxnSp>
        <p:nvCxnSpPr>
          <p:cNvPr id="929" name="Google Shape;929;p84"/>
          <p:cNvCxnSpPr>
            <a:stCxn id="925" idx="3"/>
            <a:endCxn id="926" idx="1"/>
          </p:cNvCxnSpPr>
          <p:nvPr/>
        </p:nvCxnSpPr>
        <p:spPr>
          <a:xfrm flipH="1" rot="10800000">
            <a:off x="6067245" y="3247998"/>
            <a:ext cx="916800" cy="627300"/>
          </a:xfrm>
          <a:prstGeom prst="straightConnector1">
            <a:avLst/>
          </a:prstGeom>
          <a:noFill/>
          <a:ln cap="flat" cmpd="sng" w="9525">
            <a:solidFill>
              <a:srgbClr val="545454"/>
            </a:solidFill>
            <a:prstDash val="solid"/>
            <a:round/>
            <a:headEnd len="sm" w="sm" type="none"/>
            <a:tailEnd len="med" w="med" type="triangle"/>
          </a:ln>
        </p:spPr>
      </p:cxnSp>
      <p:cxnSp>
        <p:nvCxnSpPr>
          <p:cNvPr id="930" name="Google Shape;930;p84"/>
          <p:cNvCxnSpPr>
            <a:stCxn id="925" idx="3"/>
            <a:endCxn id="927" idx="1"/>
          </p:cNvCxnSpPr>
          <p:nvPr/>
        </p:nvCxnSpPr>
        <p:spPr>
          <a:xfrm>
            <a:off x="6067245" y="3875298"/>
            <a:ext cx="916800" cy="0"/>
          </a:xfrm>
          <a:prstGeom prst="straightConnector1">
            <a:avLst/>
          </a:prstGeom>
          <a:noFill/>
          <a:ln cap="flat" cmpd="sng" w="9525">
            <a:solidFill>
              <a:srgbClr val="545454"/>
            </a:solidFill>
            <a:prstDash val="solid"/>
            <a:round/>
            <a:headEnd len="sm" w="sm" type="none"/>
            <a:tailEnd len="med" w="med" type="triangle"/>
          </a:ln>
        </p:spPr>
      </p:cxnSp>
      <p:cxnSp>
        <p:nvCxnSpPr>
          <p:cNvPr id="931" name="Google Shape;931;p84"/>
          <p:cNvCxnSpPr>
            <a:stCxn id="925" idx="3"/>
            <a:endCxn id="928" idx="1"/>
          </p:cNvCxnSpPr>
          <p:nvPr/>
        </p:nvCxnSpPr>
        <p:spPr>
          <a:xfrm>
            <a:off x="6067245" y="3875298"/>
            <a:ext cx="916800" cy="693300"/>
          </a:xfrm>
          <a:prstGeom prst="straightConnector1">
            <a:avLst/>
          </a:prstGeom>
          <a:noFill/>
          <a:ln cap="flat" cmpd="sng" w="9525">
            <a:solidFill>
              <a:srgbClr val="545454"/>
            </a:solidFill>
            <a:prstDash val="solid"/>
            <a:round/>
            <a:headEnd len="sm" w="sm" type="none"/>
            <a:tailEnd len="med" w="med" type="triangle"/>
          </a:ln>
        </p:spPr>
      </p:cxnSp>
      <p:sp>
        <p:nvSpPr>
          <p:cNvPr id="932" name="Google Shape;932;p84"/>
          <p:cNvSpPr/>
          <p:nvPr/>
        </p:nvSpPr>
        <p:spPr>
          <a:xfrm>
            <a:off x="3439603" y="3561612"/>
            <a:ext cx="2627642" cy="608621"/>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Autenticidade</a:t>
            </a:r>
            <a:endParaRPr b="0" i="0" sz="1400" u="none" cap="none" strike="noStrike">
              <a:solidFill>
                <a:srgbClr val="000000"/>
              </a:solidFill>
              <a:latin typeface="Arial"/>
              <a:ea typeface="Arial"/>
              <a:cs typeface="Arial"/>
              <a:sym typeface="Arial"/>
            </a:endParaRPr>
          </a:p>
        </p:txBody>
      </p:sp>
      <p:sp>
        <p:nvSpPr>
          <p:cNvPr id="933" name="Google Shape;933;p84"/>
          <p:cNvSpPr txBox="1"/>
          <p:nvPr/>
        </p:nvSpPr>
        <p:spPr>
          <a:xfrm>
            <a:off x="556752" y="5363813"/>
            <a:ext cx="11138720"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autenticidade ajuda a construir confiança e credibilidade.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Quando as pessoas percebem que você é genuíno, elas são mais propensas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se conectar com você e a acreditar no valor que você oferece.</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5"/>
          <p:cNvSpPr/>
          <p:nvPr/>
        </p:nvSpPr>
        <p:spPr>
          <a:xfrm>
            <a:off x="2256861" y="2761123"/>
            <a:ext cx="7760443" cy="21051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Arial"/>
              <a:ea typeface="Arial"/>
              <a:cs typeface="Arial"/>
              <a:sym typeface="Arial"/>
            </a:endParaRPr>
          </a:p>
        </p:txBody>
      </p:sp>
      <p:sp>
        <p:nvSpPr>
          <p:cNvPr id="939" name="Google Shape;939;p85"/>
          <p:cNvSpPr txBox="1"/>
          <p:nvPr>
            <p:ph type="title"/>
          </p:nvPr>
        </p:nvSpPr>
        <p:spPr>
          <a:xfrm>
            <a:off x="443960" y="194499"/>
            <a:ext cx="82428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Consistência</a:t>
            </a:r>
            <a:endParaRPr sz="3300"/>
          </a:p>
        </p:txBody>
      </p:sp>
      <p:sp>
        <p:nvSpPr>
          <p:cNvPr id="940" name="Google Shape;940;p85"/>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1" name="Google Shape;941;p85"/>
          <p:cNvSpPr txBox="1"/>
          <p:nvPr/>
        </p:nvSpPr>
        <p:spPr>
          <a:xfrm>
            <a:off x="443959" y="1537693"/>
            <a:ext cx="11413743"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Consistência refere-se à forma como você mantém uma imagem coesa e uniforme em todos os aspectos da sua marca pessoal, independentemente do canal ou contexto.</a:t>
            </a:r>
            <a:endParaRPr b="1" i="0" sz="2200" u="none" cap="none" strike="noStrike">
              <a:solidFill>
                <a:schemeClr val="dk1"/>
              </a:solidFill>
              <a:latin typeface="Lato"/>
              <a:ea typeface="Lato"/>
              <a:cs typeface="Lato"/>
              <a:sym typeface="Lato"/>
            </a:endParaRPr>
          </a:p>
        </p:txBody>
      </p:sp>
      <p:sp>
        <p:nvSpPr>
          <p:cNvPr id="942" name="Google Shape;942;p85"/>
          <p:cNvSpPr txBox="1"/>
          <p:nvPr/>
        </p:nvSpPr>
        <p:spPr>
          <a:xfrm>
            <a:off x="2542767" y="3597005"/>
            <a:ext cx="262764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Aspectos Principais</a:t>
            </a:r>
            <a:endParaRPr b="0" i="0" sz="1400" u="none" cap="none" strike="noStrike">
              <a:solidFill>
                <a:srgbClr val="000000"/>
              </a:solidFill>
              <a:latin typeface="Arial"/>
              <a:ea typeface="Arial"/>
              <a:cs typeface="Arial"/>
              <a:sym typeface="Arial"/>
            </a:endParaRPr>
          </a:p>
        </p:txBody>
      </p:sp>
      <p:sp>
        <p:nvSpPr>
          <p:cNvPr id="943" name="Google Shape;943;p85"/>
          <p:cNvSpPr txBox="1"/>
          <p:nvPr/>
        </p:nvSpPr>
        <p:spPr>
          <a:xfrm>
            <a:off x="6087296" y="2969633"/>
            <a:ext cx="201369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Imagem Visual</a:t>
            </a:r>
            <a:endParaRPr b="0" i="0" sz="1400" u="none" cap="none" strike="noStrike">
              <a:solidFill>
                <a:srgbClr val="000000"/>
              </a:solidFill>
              <a:latin typeface="Arial"/>
              <a:ea typeface="Arial"/>
              <a:cs typeface="Arial"/>
              <a:sym typeface="Arial"/>
            </a:endParaRPr>
          </a:p>
        </p:txBody>
      </p:sp>
      <p:sp>
        <p:nvSpPr>
          <p:cNvPr id="944" name="Google Shape;944;p85"/>
          <p:cNvSpPr txBox="1"/>
          <p:nvPr/>
        </p:nvSpPr>
        <p:spPr>
          <a:xfrm>
            <a:off x="6087296" y="3597005"/>
            <a:ext cx="35429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Mensagem e Comunicação</a:t>
            </a:r>
            <a:endParaRPr b="0" i="0" sz="1400" u="none" cap="none" strike="noStrike">
              <a:solidFill>
                <a:srgbClr val="000000"/>
              </a:solidFill>
              <a:latin typeface="Arial"/>
              <a:ea typeface="Arial"/>
              <a:cs typeface="Arial"/>
              <a:sym typeface="Arial"/>
            </a:endParaRPr>
          </a:p>
        </p:txBody>
      </p:sp>
      <p:sp>
        <p:nvSpPr>
          <p:cNvPr id="945" name="Google Shape;945;p85"/>
          <p:cNvSpPr txBox="1"/>
          <p:nvPr/>
        </p:nvSpPr>
        <p:spPr>
          <a:xfrm>
            <a:off x="6087300" y="4290350"/>
            <a:ext cx="244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Comportamento</a:t>
            </a:r>
            <a:endParaRPr b="0" i="0" sz="1400" u="none" cap="none" strike="noStrike">
              <a:solidFill>
                <a:srgbClr val="000000"/>
              </a:solidFill>
              <a:latin typeface="Arial"/>
              <a:ea typeface="Arial"/>
              <a:cs typeface="Arial"/>
              <a:sym typeface="Arial"/>
            </a:endParaRPr>
          </a:p>
        </p:txBody>
      </p:sp>
      <p:cxnSp>
        <p:nvCxnSpPr>
          <p:cNvPr id="946" name="Google Shape;946;p85"/>
          <p:cNvCxnSpPr>
            <a:stCxn id="942" idx="3"/>
            <a:endCxn id="943" idx="1"/>
          </p:cNvCxnSpPr>
          <p:nvPr/>
        </p:nvCxnSpPr>
        <p:spPr>
          <a:xfrm flipH="1" rot="10800000">
            <a:off x="5170409" y="3185149"/>
            <a:ext cx="916800" cy="627300"/>
          </a:xfrm>
          <a:prstGeom prst="straightConnector1">
            <a:avLst/>
          </a:prstGeom>
          <a:noFill/>
          <a:ln cap="flat" cmpd="sng" w="9525">
            <a:solidFill>
              <a:srgbClr val="545454"/>
            </a:solidFill>
            <a:prstDash val="solid"/>
            <a:round/>
            <a:headEnd len="sm" w="sm" type="none"/>
            <a:tailEnd len="med" w="med" type="triangle"/>
          </a:ln>
        </p:spPr>
      </p:cxnSp>
      <p:cxnSp>
        <p:nvCxnSpPr>
          <p:cNvPr id="947" name="Google Shape;947;p85"/>
          <p:cNvCxnSpPr>
            <a:stCxn id="942" idx="3"/>
            <a:endCxn id="944" idx="1"/>
          </p:cNvCxnSpPr>
          <p:nvPr/>
        </p:nvCxnSpPr>
        <p:spPr>
          <a:xfrm>
            <a:off x="5170409" y="3812449"/>
            <a:ext cx="916800" cy="0"/>
          </a:xfrm>
          <a:prstGeom prst="straightConnector1">
            <a:avLst/>
          </a:prstGeom>
          <a:noFill/>
          <a:ln cap="flat" cmpd="sng" w="9525">
            <a:solidFill>
              <a:srgbClr val="545454"/>
            </a:solidFill>
            <a:prstDash val="solid"/>
            <a:round/>
            <a:headEnd len="sm" w="sm" type="none"/>
            <a:tailEnd len="med" w="med" type="triangle"/>
          </a:ln>
        </p:spPr>
      </p:cxnSp>
      <p:cxnSp>
        <p:nvCxnSpPr>
          <p:cNvPr id="948" name="Google Shape;948;p85"/>
          <p:cNvCxnSpPr>
            <a:stCxn id="942" idx="3"/>
            <a:endCxn id="945" idx="1"/>
          </p:cNvCxnSpPr>
          <p:nvPr/>
        </p:nvCxnSpPr>
        <p:spPr>
          <a:xfrm>
            <a:off x="5170409" y="3812449"/>
            <a:ext cx="916800" cy="693300"/>
          </a:xfrm>
          <a:prstGeom prst="straightConnector1">
            <a:avLst/>
          </a:prstGeom>
          <a:noFill/>
          <a:ln cap="flat" cmpd="sng" w="9525">
            <a:solidFill>
              <a:srgbClr val="545454"/>
            </a:solidFill>
            <a:prstDash val="solid"/>
            <a:round/>
            <a:headEnd len="sm" w="sm" type="none"/>
            <a:tailEnd len="med" w="med" type="triangle"/>
          </a:ln>
        </p:spPr>
      </p:cxnSp>
      <p:sp>
        <p:nvSpPr>
          <p:cNvPr id="949" name="Google Shape;949;p85"/>
          <p:cNvSpPr/>
          <p:nvPr/>
        </p:nvSpPr>
        <p:spPr>
          <a:xfrm>
            <a:off x="2542767" y="3498763"/>
            <a:ext cx="2627642" cy="608621"/>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Consistência</a:t>
            </a:r>
            <a:endParaRPr b="0" i="0" sz="1400" u="none" cap="none" strike="noStrike">
              <a:solidFill>
                <a:srgbClr val="000000"/>
              </a:solidFill>
              <a:latin typeface="Arial"/>
              <a:ea typeface="Arial"/>
              <a:cs typeface="Arial"/>
              <a:sym typeface="Arial"/>
            </a:endParaRPr>
          </a:p>
        </p:txBody>
      </p:sp>
      <p:sp>
        <p:nvSpPr>
          <p:cNvPr id="950" name="Google Shape;950;p85"/>
          <p:cNvSpPr txBox="1"/>
          <p:nvPr/>
        </p:nvSpPr>
        <p:spPr>
          <a:xfrm>
            <a:off x="526640" y="5320307"/>
            <a:ext cx="11138720"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 consistência ajuda a reforçar sua identidade e a criar uma impressão duradoura. Quando sua marca pessoal é consistente, as pessoas conseguem reconhecer e lembrar de você mais facilmente, o que contribui para uma presença mais forte e memorável.</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86"/>
          <p:cNvSpPr/>
          <p:nvPr/>
        </p:nvSpPr>
        <p:spPr>
          <a:xfrm>
            <a:off x="2318506" y="2909350"/>
            <a:ext cx="7646656" cy="21051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Arial"/>
              <a:ea typeface="Arial"/>
              <a:cs typeface="Arial"/>
              <a:sym typeface="Arial"/>
            </a:endParaRPr>
          </a:p>
        </p:txBody>
      </p:sp>
      <p:sp>
        <p:nvSpPr>
          <p:cNvPr id="956" name="Google Shape;956;p86"/>
          <p:cNvSpPr txBox="1"/>
          <p:nvPr>
            <p:ph type="title"/>
          </p:nvPr>
        </p:nvSpPr>
        <p:spPr>
          <a:xfrm>
            <a:off x="443960" y="194499"/>
            <a:ext cx="8242839"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Valor Percebido</a:t>
            </a:r>
            <a:endParaRPr sz="3300"/>
          </a:p>
        </p:txBody>
      </p:sp>
      <p:sp>
        <p:nvSpPr>
          <p:cNvPr id="957" name="Google Shape;957;p86"/>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8" name="Google Shape;958;p86"/>
          <p:cNvSpPr txBox="1"/>
          <p:nvPr/>
        </p:nvSpPr>
        <p:spPr>
          <a:xfrm>
            <a:off x="443959" y="1537693"/>
            <a:ext cx="1141374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O valor percebido é a percepção que os outros têm do valor que você oferece, com base nas suas habilidades, conhecimentos e contribuições. Trata-se de como o seu público-alvo avalia o benefício e a relevância da sua marca pessoal para suas necessidades e objetivos.</a:t>
            </a:r>
            <a:endParaRPr b="1" i="0" sz="2000" u="none" cap="none" strike="noStrike">
              <a:solidFill>
                <a:schemeClr val="dk1"/>
              </a:solidFill>
              <a:latin typeface="Lato"/>
              <a:ea typeface="Lato"/>
              <a:cs typeface="Lato"/>
              <a:sym typeface="Lato"/>
            </a:endParaRPr>
          </a:p>
        </p:txBody>
      </p:sp>
      <p:sp>
        <p:nvSpPr>
          <p:cNvPr id="959" name="Google Shape;959;p86"/>
          <p:cNvSpPr txBox="1"/>
          <p:nvPr/>
        </p:nvSpPr>
        <p:spPr>
          <a:xfrm>
            <a:off x="2604412" y="3745232"/>
            <a:ext cx="262764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Aspectos Principais</a:t>
            </a:r>
            <a:endParaRPr b="0" i="0" sz="1400" u="none" cap="none" strike="noStrike">
              <a:solidFill>
                <a:srgbClr val="000000"/>
              </a:solidFill>
              <a:latin typeface="Arial"/>
              <a:ea typeface="Arial"/>
              <a:cs typeface="Arial"/>
              <a:sym typeface="Arial"/>
            </a:endParaRPr>
          </a:p>
        </p:txBody>
      </p:sp>
      <p:sp>
        <p:nvSpPr>
          <p:cNvPr id="960" name="Google Shape;960;p86"/>
          <p:cNvSpPr txBox="1"/>
          <p:nvPr/>
        </p:nvSpPr>
        <p:spPr>
          <a:xfrm>
            <a:off x="6148941" y="3117860"/>
            <a:ext cx="350128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Competências e Expertise </a:t>
            </a:r>
            <a:endParaRPr b="0" i="0" sz="1400" u="none" cap="none" strike="noStrike">
              <a:solidFill>
                <a:srgbClr val="000000"/>
              </a:solidFill>
              <a:latin typeface="Arial"/>
              <a:ea typeface="Arial"/>
              <a:cs typeface="Arial"/>
              <a:sym typeface="Arial"/>
            </a:endParaRPr>
          </a:p>
        </p:txBody>
      </p:sp>
      <p:sp>
        <p:nvSpPr>
          <p:cNvPr id="961" name="Google Shape;961;p86"/>
          <p:cNvSpPr txBox="1"/>
          <p:nvPr/>
        </p:nvSpPr>
        <p:spPr>
          <a:xfrm>
            <a:off x="6148941" y="3745232"/>
            <a:ext cx="3756156"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Contribuições e Realizações </a:t>
            </a:r>
            <a:endParaRPr b="0" i="0" sz="1400" u="none" cap="none" strike="noStrike">
              <a:solidFill>
                <a:srgbClr val="000000"/>
              </a:solidFill>
              <a:latin typeface="Arial"/>
              <a:ea typeface="Arial"/>
              <a:cs typeface="Arial"/>
              <a:sym typeface="Arial"/>
            </a:endParaRPr>
          </a:p>
        </p:txBody>
      </p:sp>
      <p:sp>
        <p:nvSpPr>
          <p:cNvPr id="962" name="Google Shape;962;p86"/>
          <p:cNvSpPr txBox="1"/>
          <p:nvPr/>
        </p:nvSpPr>
        <p:spPr>
          <a:xfrm>
            <a:off x="6148941" y="4438586"/>
            <a:ext cx="332174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Proposta de Valor Único </a:t>
            </a:r>
            <a:endParaRPr b="0" i="0" sz="1400" u="none" cap="none" strike="noStrike">
              <a:solidFill>
                <a:srgbClr val="000000"/>
              </a:solidFill>
              <a:latin typeface="Arial"/>
              <a:ea typeface="Arial"/>
              <a:cs typeface="Arial"/>
              <a:sym typeface="Arial"/>
            </a:endParaRPr>
          </a:p>
        </p:txBody>
      </p:sp>
      <p:cxnSp>
        <p:nvCxnSpPr>
          <p:cNvPr id="963" name="Google Shape;963;p86"/>
          <p:cNvCxnSpPr>
            <a:stCxn id="959" idx="3"/>
            <a:endCxn id="960" idx="1"/>
          </p:cNvCxnSpPr>
          <p:nvPr/>
        </p:nvCxnSpPr>
        <p:spPr>
          <a:xfrm flipH="1" rot="10800000">
            <a:off x="5232054" y="3333375"/>
            <a:ext cx="916800" cy="627300"/>
          </a:xfrm>
          <a:prstGeom prst="straightConnector1">
            <a:avLst/>
          </a:prstGeom>
          <a:noFill/>
          <a:ln cap="flat" cmpd="sng" w="9525">
            <a:solidFill>
              <a:srgbClr val="545454"/>
            </a:solidFill>
            <a:prstDash val="solid"/>
            <a:round/>
            <a:headEnd len="sm" w="sm" type="none"/>
            <a:tailEnd len="med" w="med" type="triangle"/>
          </a:ln>
        </p:spPr>
      </p:cxnSp>
      <p:cxnSp>
        <p:nvCxnSpPr>
          <p:cNvPr id="964" name="Google Shape;964;p86"/>
          <p:cNvCxnSpPr>
            <a:stCxn id="959" idx="3"/>
            <a:endCxn id="961" idx="1"/>
          </p:cNvCxnSpPr>
          <p:nvPr/>
        </p:nvCxnSpPr>
        <p:spPr>
          <a:xfrm>
            <a:off x="5232054" y="3960676"/>
            <a:ext cx="916800" cy="0"/>
          </a:xfrm>
          <a:prstGeom prst="straightConnector1">
            <a:avLst/>
          </a:prstGeom>
          <a:noFill/>
          <a:ln cap="flat" cmpd="sng" w="9525">
            <a:solidFill>
              <a:srgbClr val="545454"/>
            </a:solidFill>
            <a:prstDash val="solid"/>
            <a:round/>
            <a:headEnd len="sm" w="sm" type="none"/>
            <a:tailEnd len="med" w="med" type="triangle"/>
          </a:ln>
        </p:spPr>
      </p:cxnSp>
      <p:cxnSp>
        <p:nvCxnSpPr>
          <p:cNvPr id="965" name="Google Shape;965;p86"/>
          <p:cNvCxnSpPr>
            <a:stCxn id="959" idx="3"/>
            <a:endCxn id="962" idx="1"/>
          </p:cNvCxnSpPr>
          <p:nvPr/>
        </p:nvCxnSpPr>
        <p:spPr>
          <a:xfrm>
            <a:off x="5232054" y="3960676"/>
            <a:ext cx="916800" cy="693300"/>
          </a:xfrm>
          <a:prstGeom prst="straightConnector1">
            <a:avLst/>
          </a:prstGeom>
          <a:noFill/>
          <a:ln cap="flat" cmpd="sng" w="9525">
            <a:solidFill>
              <a:srgbClr val="545454"/>
            </a:solidFill>
            <a:prstDash val="solid"/>
            <a:round/>
            <a:headEnd len="sm" w="sm" type="none"/>
            <a:tailEnd len="med" w="med" type="triangle"/>
          </a:ln>
        </p:spPr>
      </p:cxnSp>
      <p:sp>
        <p:nvSpPr>
          <p:cNvPr id="966" name="Google Shape;966;p86"/>
          <p:cNvSpPr/>
          <p:nvPr/>
        </p:nvSpPr>
        <p:spPr>
          <a:xfrm>
            <a:off x="2604412" y="3646990"/>
            <a:ext cx="2627642" cy="608621"/>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Valor Percebido</a:t>
            </a:r>
            <a:endParaRPr b="0" i="0" sz="1400" u="none" cap="none" strike="noStrike">
              <a:solidFill>
                <a:srgbClr val="000000"/>
              </a:solidFill>
              <a:latin typeface="Arial"/>
              <a:ea typeface="Arial"/>
              <a:cs typeface="Arial"/>
              <a:sym typeface="Arial"/>
            </a:endParaRPr>
          </a:p>
        </p:txBody>
      </p:sp>
      <p:sp>
        <p:nvSpPr>
          <p:cNvPr id="967" name="Google Shape;967;p86"/>
          <p:cNvSpPr txBox="1"/>
          <p:nvPr/>
        </p:nvSpPr>
        <p:spPr>
          <a:xfrm>
            <a:off x="526640" y="5320307"/>
            <a:ext cx="11138720"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O valor percebido determina a disposição das pessoas em se conectar com você, contratar seus serviços, ou colaborar com você. É crucial que você demonstre de forma clara e convincente o valor que você pode agregar.</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87"/>
          <p:cNvSpPr txBox="1"/>
          <p:nvPr>
            <p:ph type="title"/>
          </p:nvPr>
        </p:nvSpPr>
        <p:spPr>
          <a:xfrm>
            <a:off x="443960" y="194499"/>
            <a:ext cx="7888381" cy="9872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400"/>
              <a:buFont typeface="Arial"/>
              <a:buNone/>
            </a:pPr>
            <a:r>
              <a:rPr lang="pt-BR" sz="3000"/>
              <a:t>Elementos Fundamentais da Marca Pessoal</a:t>
            </a:r>
            <a:endParaRPr/>
          </a:p>
        </p:txBody>
      </p:sp>
      <p:sp>
        <p:nvSpPr>
          <p:cNvPr id="973" name="Google Shape;973;p8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974" name="Google Shape;974;p87"/>
          <p:cNvGrpSpPr/>
          <p:nvPr/>
        </p:nvGrpSpPr>
        <p:grpSpPr>
          <a:xfrm>
            <a:off x="2036972" y="2066018"/>
            <a:ext cx="8386932" cy="4052770"/>
            <a:chOff x="2047246" y="2117389"/>
            <a:chExt cx="8386932" cy="4052770"/>
          </a:xfrm>
        </p:grpSpPr>
        <p:sp>
          <p:nvSpPr>
            <p:cNvPr id="975" name="Google Shape;975;p87"/>
            <p:cNvSpPr/>
            <p:nvPr/>
          </p:nvSpPr>
          <p:spPr>
            <a:xfrm>
              <a:off x="2754726" y="2726010"/>
              <a:ext cx="6985175" cy="3392779"/>
            </a:xfrm>
            <a:custGeom>
              <a:rect b="b" l="l" r="r" t="t"/>
              <a:pathLst>
                <a:path extrusionOk="0" h="3392779" w="6985175">
                  <a:moveTo>
                    <a:pt x="0" y="1578238"/>
                  </a:moveTo>
                  <a:lnTo>
                    <a:pt x="3415531" y="0"/>
                  </a:lnTo>
                  <a:cubicBezTo>
                    <a:pt x="4074581" y="337928"/>
                    <a:pt x="5586386" y="953258"/>
                    <a:pt x="6245436" y="1291186"/>
                  </a:cubicBezTo>
                  <a:lnTo>
                    <a:pt x="6985175" y="1845365"/>
                  </a:lnTo>
                  <a:cubicBezTo>
                    <a:pt x="6372150" y="2057906"/>
                    <a:pt x="5204321" y="2979364"/>
                    <a:pt x="4591296" y="3191905"/>
                  </a:cubicBezTo>
                  <a:lnTo>
                    <a:pt x="2634695" y="3392779"/>
                  </a:lnTo>
                  <a:lnTo>
                    <a:pt x="0" y="157823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976" name="Google Shape;976;p87"/>
            <p:cNvCxnSpPr>
              <a:endCxn id="977" idx="0"/>
            </p:cNvCxnSpPr>
            <p:nvPr/>
          </p:nvCxnSpPr>
          <p:spPr>
            <a:xfrm>
              <a:off x="6210057" y="2726054"/>
              <a:ext cx="2910300" cy="1364100"/>
            </a:xfrm>
            <a:prstGeom prst="straightConnector1">
              <a:avLst/>
            </a:prstGeom>
            <a:noFill/>
            <a:ln cap="flat" cmpd="sng" w="69850">
              <a:solidFill>
                <a:schemeClr val="dk1"/>
              </a:solidFill>
              <a:prstDash val="solid"/>
              <a:round/>
              <a:headEnd len="sm" w="sm" type="none"/>
              <a:tailEnd len="sm" w="sm" type="none"/>
            </a:ln>
          </p:spPr>
        </p:cxnSp>
        <p:cxnSp>
          <p:nvCxnSpPr>
            <p:cNvPr id="978" name="Google Shape;978;p87"/>
            <p:cNvCxnSpPr>
              <a:endCxn id="979" idx="0"/>
            </p:cNvCxnSpPr>
            <p:nvPr/>
          </p:nvCxnSpPr>
          <p:spPr>
            <a:xfrm flipH="1">
              <a:off x="3361067" y="2726025"/>
              <a:ext cx="2849100" cy="1306200"/>
            </a:xfrm>
            <a:prstGeom prst="straightConnector1">
              <a:avLst/>
            </a:prstGeom>
            <a:noFill/>
            <a:ln cap="flat" cmpd="sng" w="69850">
              <a:solidFill>
                <a:schemeClr val="dk1"/>
              </a:solidFill>
              <a:prstDash val="solid"/>
              <a:round/>
              <a:headEnd len="sm" w="sm" type="none"/>
              <a:tailEnd len="sm" w="sm" type="none"/>
            </a:ln>
          </p:spPr>
        </p:cxnSp>
        <p:cxnSp>
          <p:nvCxnSpPr>
            <p:cNvPr id="980" name="Google Shape;980;p87"/>
            <p:cNvCxnSpPr>
              <a:endCxn id="981" idx="1"/>
            </p:cNvCxnSpPr>
            <p:nvPr/>
          </p:nvCxnSpPr>
          <p:spPr>
            <a:xfrm>
              <a:off x="3031025" y="4541140"/>
              <a:ext cx="1986000" cy="1353900"/>
            </a:xfrm>
            <a:prstGeom prst="straightConnector1">
              <a:avLst/>
            </a:prstGeom>
            <a:noFill/>
            <a:ln cap="flat" cmpd="sng" w="69850">
              <a:solidFill>
                <a:schemeClr val="dk1"/>
              </a:solidFill>
              <a:prstDash val="solid"/>
              <a:round/>
              <a:headEnd len="sm" w="sm" type="none"/>
              <a:tailEnd len="sm" w="sm" type="none"/>
            </a:ln>
          </p:spPr>
        </p:cxnSp>
        <p:cxnSp>
          <p:nvCxnSpPr>
            <p:cNvPr id="982" name="Google Shape;982;p87"/>
            <p:cNvCxnSpPr>
              <a:stCxn id="981" idx="3"/>
            </p:cNvCxnSpPr>
            <p:nvPr/>
          </p:nvCxnSpPr>
          <p:spPr>
            <a:xfrm flipH="1" rot="10800000">
              <a:off x="7403172" y="4640740"/>
              <a:ext cx="2121000" cy="1254300"/>
            </a:xfrm>
            <a:prstGeom prst="straightConnector1">
              <a:avLst/>
            </a:prstGeom>
            <a:noFill/>
            <a:ln cap="flat" cmpd="sng" w="69850">
              <a:solidFill>
                <a:schemeClr val="dk1"/>
              </a:solidFill>
              <a:prstDash val="solid"/>
              <a:round/>
              <a:headEnd len="sm" w="sm" type="none"/>
              <a:tailEnd len="sm" w="sm" type="none"/>
            </a:ln>
          </p:spPr>
        </p:cxnSp>
        <p:sp>
          <p:nvSpPr>
            <p:cNvPr id="979" name="Google Shape;979;p87"/>
            <p:cNvSpPr/>
            <p:nvPr/>
          </p:nvSpPr>
          <p:spPr>
            <a:xfrm>
              <a:off x="2047246" y="4032225"/>
              <a:ext cx="2627642" cy="608621"/>
            </a:xfrm>
            <a:prstGeom prst="roundRect">
              <a:avLst>
                <a:gd fmla="val 16667"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Autenticidade</a:t>
              </a:r>
              <a:endParaRPr b="0" i="0" sz="1400" u="none" cap="none" strike="noStrike">
                <a:solidFill>
                  <a:srgbClr val="000000"/>
                </a:solidFill>
                <a:latin typeface="Arial"/>
                <a:ea typeface="Arial"/>
                <a:cs typeface="Arial"/>
                <a:sym typeface="Arial"/>
              </a:endParaRPr>
            </a:p>
          </p:txBody>
        </p:sp>
        <p:sp>
          <p:nvSpPr>
            <p:cNvPr id="981" name="Google Shape;981;p87"/>
            <p:cNvSpPr/>
            <p:nvPr/>
          </p:nvSpPr>
          <p:spPr>
            <a:xfrm>
              <a:off x="5017025" y="5619920"/>
              <a:ext cx="2386147" cy="550239"/>
            </a:xfrm>
            <a:prstGeom prst="roundRect">
              <a:avLst>
                <a:gd fmla="val 16667"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Consistência</a:t>
              </a:r>
              <a:endParaRPr b="0" i="0" sz="1400" u="none" cap="none" strike="noStrike">
                <a:solidFill>
                  <a:srgbClr val="000000"/>
                </a:solidFill>
                <a:latin typeface="Arial"/>
                <a:ea typeface="Arial"/>
                <a:cs typeface="Arial"/>
                <a:sym typeface="Arial"/>
              </a:endParaRPr>
            </a:p>
          </p:txBody>
        </p:sp>
        <p:sp>
          <p:nvSpPr>
            <p:cNvPr id="977" name="Google Shape;977;p87"/>
            <p:cNvSpPr/>
            <p:nvPr/>
          </p:nvSpPr>
          <p:spPr>
            <a:xfrm>
              <a:off x="7806536" y="4090154"/>
              <a:ext cx="2627642" cy="608621"/>
            </a:xfrm>
            <a:prstGeom prst="roundRect">
              <a:avLst>
                <a:gd fmla="val 16667"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Valor Percebido</a:t>
              </a:r>
              <a:endParaRPr b="0" i="0" sz="1400" u="none" cap="none" strike="noStrike">
                <a:solidFill>
                  <a:srgbClr val="000000"/>
                </a:solidFill>
                <a:latin typeface="Arial"/>
                <a:ea typeface="Arial"/>
                <a:cs typeface="Arial"/>
                <a:sym typeface="Arial"/>
              </a:endParaRPr>
            </a:p>
          </p:txBody>
        </p:sp>
        <p:sp>
          <p:nvSpPr>
            <p:cNvPr id="983" name="Google Shape;983;p87"/>
            <p:cNvSpPr/>
            <p:nvPr/>
          </p:nvSpPr>
          <p:spPr>
            <a:xfrm>
              <a:off x="4896278" y="2117389"/>
              <a:ext cx="2627642" cy="608621"/>
            </a:xfrm>
            <a:prstGeom prst="roundRect">
              <a:avLst>
                <a:gd fmla="val 16667" name="adj"/>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chemeClr val="dk1"/>
                  </a:solidFill>
                  <a:latin typeface="Lato"/>
                  <a:ea typeface="Lato"/>
                  <a:cs typeface="Lato"/>
                  <a:sym typeface="Lato"/>
                </a:rPr>
                <a:t>Marca Pessoal</a:t>
              </a:r>
              <a:endParaRPr b="0" i="0" sz="1400" u="none" cap="none" strike="noStrike">
                <a:solidFill>
                  <a:srgbClr val="000000"/>
                </a:solidFill>
                <a:latin typeface="Arial"/>
                <a:ea typeface="Arial"/>
                <a:cs typeface="Arial"/>
                <a:sym typeface="Arial"/>
              </a:endParaRPr>
            </a:p>
          </p:txBody>
        </p:sp>
        <p:pic>
          <p:nvPicPr>
            <p:cNvPr id="984" name="Google Shape;984;p87"/>
            <p:cNvPicPr preferRelativeResize="0"/>
            <p:nvPr/>
          </p:nvPicPr>
          <p:blipFill rotWithShape="1">
            <a:blip r:embed="rId3">
              <a:alphaModFix/>
            </a:blip>
            <a:srcRect b="0" l="0" r="0" t="0"/>
            <a:stretch/>
          </p:blipFill>
          <p:spPr>
            <a:xfrm>
              <a:off x="5318547" y="3345199"/>
              <a:ext cx="1998862" cy="199886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0"/>
          <p:cNvPicPr preferRelativeResize="0"/>
          <p:nvPr/>
        </p:nvPicPr>
        <p:blipFill rotWithShape="1">
          <a:blip r:embed="rId3">
            <a:alphaModFix/>
          </a:blip>
          <a:srcRect b="0" l="0" r="0" t="0"/>
          <a:stretch/>
        </p:blipFill>
        <p:spPr>
          <a:xfrm>
            <a:off x="0" y="-1"/>
            <a:ext cx="12192000" cy="6858001"/>
          </a:xfrm>
          <a:prstGeom prst="rect">
            <a:avLst/>
          </a:prstGeom>
          <a:noFill/>
          <a:ln>
            <a:noFill/>
          </a:ln>
        </p:spPr>
      </p:pic>
      <p:pic>
        <p:nvPicPr>
          <p:cNvPr id="175" name="Google Shape;175;p10"/>
          <p:cNvPicPr preferRelativeResize="0"/>
          <p:nvPr/>
        </p:nvPicPr>
        <p:blipFill rotWithShape="1">
          <a:blip r:embed="rId4">
            <a:alphaModFix/>
          </a:blip>
          <a:srcRect b="0" l="0" r="0" t="0"/>
          <a:stretch/>
        </p:blipFill>
        <p:spPr>
          <a:xfrm>
            <a:off x="11410390" y="171922"/>
            <a:ext cx="579207" cy="706713"/>
          </a:xfrm>
          <a:prstGeom prst="rect">
            <a:avLst/>
          </a:prstGeom>
          <a:noFill/>
          <a:ln>
            <a:noFill/>
          </a:ln>
        </p:spPr>
      </p:pic>
      <p:sp>
        <p:nvSpPr>
          <p:cNvPr id="176" name="Google Shape;176;p10"/>
          <p:cNvSpPr/>
          <p:nvPr/>
        </p:nvSpPr>
        <p:spPr>
          <a:xfrm>
            <a:off x="0" y="0"/>
            <a:ext cx="4981500" cy="6858000"/>
          </a:xfrm>
          <a:prstGeom prst="rect">
            <a:avLst/>
          </a:prstGeom>
          <a:solidFill>
            <a:srgbClr val="F2F2F2">
              <a:alpha val="67843"/>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7" name="Google Shape;177;p10"/>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8" name="Google Shape;178;p10"/>
          <p:cNvSpPr/>
          <p:nvPr/>
        </p:nvSpPr>
        <p:spPr>
          <a:xfrm>
            <a:off x="692925" y="2910027"/>
            <a:ext cx="3305700" cy="1037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O que é LinkedIn Avançado</a:t>
            </a:r>
            <a:endParaRPr b="1" i="0" sz="3300" u="none" cap="none" strike="noStrike">
              <a:solidFill>
                <a:schemeClr val="dk1"/>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88"/>
          <p:cNvSpPr txBox="1"/>
          <p:nvPr>
            <p:ph idx="1" type="body"/>
          </p:nvPr>
        </p:nvSpPr>
        <p:spPr>
          <a:xfrm>
            <a:off x="975200" y="2915717"/>
            <a:ext cx="6281006" cy="1902863"/>
          </a:xfrm>
          <a:prstGeom prst="rect">
            <a:avLst/>
          </a:prstGeom>
          <a:noFill/>
          <a:ln>
            <a:noFill/>
          </a:ln>
        </p:spPr>
        <p:txBody>
          <a:bodyPr anchorCtr="0" anchor="t" bIns="68575" lIns="68575" spcFirstLastPara="1" rIns="68575" wrap="square" tIns="68575">
            <a:normAutofit/>
          </a:bodyPr>
          <a:lstStyle/>
          <a:p>
            <a:pPr indent="0" lvl="0" marL="0" rtl="0" algn="l">
              <a:lnSpc>
                <a:spcPct val="100000"/>
              </a:lnSpc>
              <a:spcBef>
                <a:spcPts val="0"/>
              </a:spcBef>
              <a:spcAft>
                <a:spcPts val="0"/>
              </a:spcAft>
              <a:buSzPts val="1800"/>
              <a:buNone/>
            </a:pPr>
            <a:r>
              <a:rPr lang="pt-BR"/>
              <a:t>A relação entre marca pessoal e capital social é crucial para entender como a forma como você se apresenta e gerencia sua imagem pode impactar suas redes e oportunidades sociais e profissionais. Vamos explorar essa relação em detalhes.</a:t>
            </a:r>
            <a:endParaRPr/>
          </a:p>
        </p:txBody>
      </p:sp>
      <p:sp>
        <p:nvSpPr>
          <p:cNvPr id="990" name="Google Shape;990;p88"/>
          <p:cNvSpPr txBox="1"/>
          <p:nvPr>
            <p:ph type="title"/>
          </p:nvPr>
        </p:nvSpPr>
        <p:spPr>
          <a:xfrm>
            <a:off x="975200" y="1709104"/>
            <a:ext cx="5787900" cy="1371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Marca Pessoal </a:t>
            </a:r>
            <a:br>
              <a:rPr lang="pt-BR"/>
            </a:br>
            <a:r>
              <a:rPr lang="pt-BR"/>
              <a:t>e o Capital Social</a:t>
            </a:r>
            <a:endParaRPr/>
          </a:p>
        </p:txBody>
      </p:sp>
      <p:pic>
        <p:nvPicPr>
          <p:cNvPr id="991" name="Google Shape;991;p88"/>
          <p:cNvPicPr preferRelativeResize="0"/>
          <p:nvPr/>
        </p:nvPicPr>
        <p:blipFill rotWithShape="1">
          <a:blip r:embed="rId3">
            <a:alphaModFix/>
          </a:blip>
          <a:srcRect b="0" l="0" r="0" t="0"/>
          <a:stretch/>
        </p:blipFill>
        <p:spPr>
          <a:xfrm>
            <a:off x="8610272" y="1861797"/>
            <a:ext cx="3100621" cy="310062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89"/>
          <p:cNvSpPr txBox="1"/>
          <p:nvPr>
            <p:ph idx="1" type="body"/>
          </p:nvPr>
        </p:nvSpPr>
        <p:spPr>
          <a:xfrm>
            <a:off x="893007" y="2761605"/>
            <a:ext cx="6281006" cy="2426844"/>
          </a:xfrm>
          <a:prstGeom prst="rect">
            <a:avLst/>
          </a:prstGeom>
          <a:noFill/>
          <a:ln>
            <a:noFill/>
          </a:ln>
        </p:spPr>
        <p:txBody>
          <a:bodyPr anchorCtr="0" anchor="t" bIns="68575" lIns="68575" spcFirstLastPara="1" rIns="68575" wrap="square" tIns="68575">
            <a:normAutofit/>
          </a:bodyPr>
          <a:lstStyle/>
          <a:p>
            <a:pPr indent="0" lvl="0" marL="0" rtl="0" algn="l">
              <a:lnSpc>
                <a:spcPct val="100000"/>
              </a:lnSpc>
              <a:spcBef>
                <a:spcPts val="0"/>
              </a:spcBef>
              <a:spcAft>
                <a:spcPts val="0"/>
              </a:spcAft>
              <a:buSzPts val="1800"/>
              <a:buNone/>
            </a:pPr>
            <a:r>
              <a:rPr lang="pt-BR"/>
              <a:t>Capital social refere-se aos recursos e </a:t>
            </a:r>
            <a:endParaRPr/>
          </a:p>
          <a:p>
            <a:pPr indent="0" lvl="0" marL="0" rtl="0" algn="l">
              <a:lnSpc>
                <a:spcPct val="100000"/>
              </a:lnSpc>
              <a:spcBef>
                <a:spcPts val="0"/>
              </a:spcBef>
              <a:spcAft>
                <a:spcPts val="0"/>
              </a:spcAft>
              <a:buSzPts val="1800"/>
              <a:buNone/>
            </a:pPr>
            <a:r>
              <a:rPr lang="pt-BR"/>
              <a:t>benefícios que você obtém através das </a:t>
            </a:r>
            <a:endParaRPr/>
          </a:p>
          <a:p>
            <a:pPr indent="0" lvl="0" marL="0" rtl="0" algn="l">
              <a:lnSpc>
                <a:spcPct val="100000"/>
              </a:lnSpc>
              <a:spcBef>
                <a:spcPts val="0"/>
              </a:spcBef>
              <a:spcAft>
                <a:spcPts val="0"/>
              </a:spcAft>
              <a:buSzPts val="1800"/>
              <a:buNone/>
            </a:pPr>
            <a:r>
              <a:rPr lang="pt-BR"/>
              <a:t>redes e relacionamentos que constrói. </a:t>
            </a:r>
            <a:endParaRPr/>
          </a:p>
          <a:p>
            <a:pPr indent="0" lvl="0" marL="0" rtl="0" algn="l">
              <a:lnSpc>
                <a:spcPct val="100000"/>
              </a:lnSpc>
              <a:spcBef>
                <a:spcPts val="1000"/>
              </a:spcBef>
              <a:spcAft>
                <a:spcPts val="0"/>
              </a:spcAft>
              <a:buSzPts val="1800"/>
              <a:buNone/>
            </a:pPr>
            <a:r>
              <a:rPr lang="pt-BR"/>
              <a:t>É a soma de todas as conexões e relacionamentos sociais e profissionais que você possui, e o valor que esses relacionamentos trazem para você.</a:t>
            </a:r>
            <a:endParaRPr/>
          </a:p>
        </p:txBody>
      </p:sp>
      <p:sp>
        <p:nvSpPr>
          <p:cNvPr id="997" name="Google Shape;997;p89"/>
          <p:cNvSpPr txBox="1"/>
          <p:nvPr>
            <p:ph type="title"/>
          </p:nvPr>
        </p:nvSpPr>
        <p:spPr>
          <a:xfrm>
            <a:off x="893007" y="1750201"/>
            <a:ext cx="5787900" cy="1371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Capital Social</a:t>
            </a:r>
            <a:endParaRPr/>
          </a:p>
        </p:txBody>
      </p:sp>
      <p:pic>
        <p:nvPicPr>
          <p:cNvPr id="998" name="Google Shape;998;p89"/>
          <p:cNvPicPr preferRelativeResize="0"/>
          <p:nvPr/>
        </p:nvPicPr>
        <p:blipFill rotWithShape="1">
          <a:blip r:embed="rId3">
            <a:alphaModFix/>
          </a:blip>
          <a:srcRect b="0" l="0" r="0" t="0"/>
          <a:stretch/>
        </p:blipFill>
        <p:spPr>
          <a:xfrm>
            <a:off x="8685562" y="2099826"/>
            <a:ext cx="3006429" cy="300642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90"/>
          <p:cNvSpPr txBox="1"/>
          <p:nvPr>
            <p:ph type="title"/>
          </p:nvPr>
        </p:nvSpPr>
        <p:spPr>
          <a:xfrm>
            <a:off x="443961" y="194499"/>
            <a:ext cx="1004214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Relação entre Marca Pessoal e Capital Social</a:t>
            </a:r>
            <a:endParaRPr sz="3300"/>
          </a:p>
        </p:txBody>
      </p:sp>
      <p:sp>
        <p:nvSpPr>
          <p:cNvPr id="1004" name="Google Shape;1004;p90"/>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1005" name="Google Shape;1005;p90"/>
          <p:cNvGraphicFramePr/>
          <p:nvPr/>
        </p:nvGraphicFramePr>
        <p:xfrm>
          <a:off x="838198" y="1510472"/>
          <a:ext cx="3000000" cy="3000000"/>
        </p:xfrm>
        <a:graphic>
          <a:graphicData uri="http://schemas.openxmlformats.org/drawingml/2006/table">
            <a:tbl>
              <a:tblPr bandRow="1" firstCol="1" firstRow="1">
                <a:noFill/>
                <a:tableStyleId>{6254ABA9-1A96-4EA7-9D21-D732FD94A536}</a:tableStyleId>
              </a:tblPr>
              <a:tblGrid>
                <a:gridCol w="3505200"/>
                <a:gridCol w="3505200"/>
                <a:gridCol w="3505200"/>
              </a:tblGrid>
              <a:tr h="475050">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Aspecto</a:t>
                      </a:r>
                      <a:endParaRPr sz="1400" u="none" cap="none" strike="noStrike"/>
                    </a:p>
                  </a:txBody>
                  <a:tcPr marT="0" marB="0" marR="68575" marL="68575" anchor="ctr">
                    <a:solidFill>
                      <a:schemeClr val="accent4"/>
                    </a:solidFill>
                  </a:tcPr>
                </a:tc>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Marca Pessoal</a:t>
                      </a:r>
                      <a:endParaRPr sz="1400" u="none" cap="none" strike="noStrike"/>
                    </a:p>
                  </a:txBody>
                  <a:tcPr marT="0" marB="0" marR="68575" marL="68575" anchor="ctr">
                    <a:solidFill>
                      <a:schemeClr val="accent4"/>
                    </a:solidFill>
                  </a:tcPr>
                </a:tc>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Capital Social</a:t>
                      </a:r>
                      <a:endParaRPr sz="1400" u="none" cap="none" strike="noStrike"/>
                    </a:p>
                  </a:txBody>
                  <a:tcPr marT="0" marB="0" marR="68575" marL="68575" anchor="ctr">
                    <a:solidFill>
                      <a:schemeClr val="accent4"/>
                    </a:solidFill>
                  </a:tcPr>
                </a:tc>
              </a:tr>
              <a:tr h="1391950">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Construção e Fortalecimento da Rede</a:t>
                      </a:r>
                      <a:endParaRPr sz="1400" u="none" cap="none" strike="noStrike"/>
                    </a:p>
                  </a:txBody>
                  <a:tcPr marT="0" marB="0" marR="68575" marL="68575" anchor="ctr">
                    <a:solidFill>
                      <a:schemeClr val="lt1"/>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Ajuda a atrair e construir uma rede de contatos valiosa através de uma comunicação clara de valor.</a:t>
                      </a:r>
                      <a:endParaRPr sz="1400" u="none" cap="none" strike="noStrike"/>
                    </a:p>
                  </a:txBody>
                  <a:tcPr marT="0" marB="0" marR="68575" marL="68575" anchor="ctr">
                    <a:solidFill>
                      <a:schemeClr val="lt1"/>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Ampliado quando as conexões reconhecem e valorizam sua marca pessoal, facilitando novas conexões.</a:t>
                      </a:r>
                      <a:endParaRPr sz="1400" u="none" cap="none" strike="noStrike"/>
                    </a:p>
                  </a:txBody>
                  <a:tcPr marT="0" marB="0" marR="68575" marL="68575" anchor="ctr">
                    <a:solidFill>
                      <a:schemeClr val="lt1"/>
                    </a:solidFill>
                  </a:tcPr>
                </a:tc>
              </a:tr>
              <a:tr h="1423750">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Acesso a Oportunidades</a:t>
                      </a:r>
                      <a:endParaRPr sz="1400" u="none" cap="none" strike="noStrike"/>
                    </a:p>
                  </a:txBody>
                  <a:tcPr marT="0" marB="0" marR="68575" marL="68575" anchor="ctr">
                    <a:solidFill>
                      <a:srgbClr val="DDDDDD"/>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Abre portas para parcerias, promoções e ofertas de emprego ao demonstrar competências e valor.</a:t>
                      </a:r>
                      <a:endParaRPr sz="1400" u="none" cap="none" strike="noStrike"/>
                    </a:p>
                  </a:txBody>
                  <a:tcPr marT="0" marB="0" marR="68575" marL="68575" anchor="ctr">
                    <a:solidFill>
                      <a:srgbClr val="DDDDDD"/>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Fornece acesso a oportunidades e recursos através de uma rede bem desenvolvida e confiável.</a:t>
                      </a:r>
                      <a:endParaRPr sz="1400" u="none" cap="none" strike="noStrike"/>
                    </a:p>
                  </a:txBody>
                  <a:tcPr marT="0" marB="0" marR="68575" marL="68575" anchor="ctr">
                    <a:solidFill>
                      <a:srgbClr val="DDDDDD"/>
                    </a:solidFill>
                  </a:tcPr>
                </a:tc>
              </a:tr>
            </a:tbl>
          </a:graphicData>
        </a:graphic>
      </p:graphicFrame>
      <p:graphicFrame>
        <p:nvGraphicFramePr>
          <p:cNvPr id="1006" name="Google Shape;1006;p90"/>
          <p:cNvGraphicFramePr/>
          <p:nvPr/>
        </p:nvGraphicFramePr>
        <p:xfrm>
          <a:off x="838200" y="4801225"/>
          <a:ext cx="3000000" cy="3000000"/>
        </p:xfrm>
        <a:graphic>
          <a:graphicData uri="http://schemas.openxmlformats.org/drawingml/2006/table">
            <a:tbl>
              <a:tblPr>
                <a:noFill/>
                <a:tableStyleId>{6254ABA9-1A96-4EA7-9D21-D732FD94A536}</a:tableStyleId>
              </a:tblPr>
              <a:tblGrid>
                <a:gridCol w="3505200"/>
                <a:gridCol w="3505200"/>
                <a:gridCol w="3505200"/>
              </a:tblGrid>
              <a:tr h="1585725">
                <a:tc>
                  <a:txBody>
                    <a:bodyPr/>
                    <a:lstStyle/>
                    <a:p>
                      <a:pPr indent="0" lvl="0" marL="0" marR="0" rtl="0" algn="l">
                        <a:lnSpc>
                          <a:spcPct val="107000"/>
                        </a:lnSpc>
                        <a:spcBef>
                          <a:spcPts val="0"/>
                        </a:spcBef>
                        <a:spcAft>
                          <a:spcPts val="0"/>
                        </a:spcAft>
                        <a:buClr>
                          <a:srgbClr val="000000"/>
                        </a:buClr>
                        <a:buSzPts val="2000"/>
                        <a:buFont typeface="Arial"/>
                        <a:buNone/>
                      </a:pPr>
                      <a:r>
                        <a:rPr b="1" lang="pt-BR" sz="2000" u="none" cap="none" strike="noStrike">
                          <a:solidFill>
                            <a:schemeClr val="dk1"/>
                          </a:solidFill>
                          <a:latin typeface="Lato"/>
                          <a:ea typeface="Lato"/>
                          <a:cs typeface="Lato"/>
                          <a:sym typeface="Lato"/>
                        </a:rPr>
                        <a:t>Influência e Impacto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Aumenta a capacidade de impactar e liderar, proporcionando maior influência.</a:t>
                      </a:r>
                      <a:endParaRPr sz="1400" u="none" cap="none" strike="noStrike"/>
                    </a:p>
                    <a:p>
                      <a:pPr indent="0" lvl="0" marL="0" marR="0" rtl="0" algn="l">
                        <a:lnSpc>
                          <a:spcPct val="107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7000"/>
                        </a:lnSpc>
                        <a:spcBef>
                          <a:spcPts val="0"/>
                        </a:spcBef>
                        <a:spcAft>
                          <a:spcPts val="0"/>
                        </a:spcAft>
                        <a:buClr>
                          <a:srgbClr val="000000"/>
                        </a:buClr>
                        <a:buSzPts val="2000"/>
                        <a:buFont typeface="Arial"/>
                        <a:buNone/>
                      </a:pPr>
                      <a:r>
                        <a:rPr lang="pt-BR" sz="2000" u="none" cap="none" strike="noStrike">
                          <a:solidFill>
                            <a:schemeClr val="dk1"/>
                          </a:solidFill>
                          <a:latin typeface="Lato"/>
                          <a:ea typeface="Lato"/>
                          <a:cs typeface="Lato"/>
                          <a:sym typeface="Lato"/>
                        </a:rPr>
                        <a:t>Permite exercer influência dentro da rede, amplificada por uma marca pessoal forte e reconhecida.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94"/>
          <p:cNvSpPr txBox="1"/>
          <p:nvPr>
            <p:ph type="title"/>
          </p:nvPr>
        </p:nvSpPr>
        <p:spPr>
          <a:xfrm>
            <a:off x="755421" y="1641386"/>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b="1" i="0" lang="pt-BR" sz="3000" u="none" strike="noStrike">
                <a:solidFill>
                  <a:schemeClr val="dk1"/>
                </a:solidFill>
                <a:latin typeface="Lato"/>
                <a:ea typeface="Lato"/>
                <a:cs typeface="Lato"/>
                <a:sym typeface="Lato"/>
              </a:rPr>
              <a:t>Como a </a:t>
            </a:r>
            <a:r>
              <a:rPr b="1" i="0" lang="pt-BR" sz="3000" strike="noStrike">
                <a:solidFill>
                  <a:schemeClr val="dk1"/>
                </a:solidFill>
                <a:latin typeface="Lato"/>
                <a:ea typeface="Lato"/>
                <a:cs typeface="Lato"/>
                <a:sym typeface="Lato"/>
              </a:rPr>
              <a:t>narrativa pessoal </a:t>
            </a:r>
            <a:r>
              <a:rPr b="1" i="0" lang="pt-BR" sz="3000" u="none" strike="noStrike">
                <a:solidFill>
                  <a:schemeClr val="dk1"/>
                </a:solidFill>
                <a:latin typeface="Lato"/>
                <a:ea typeface="Lato"/>
                <a:cs typeface="Lato"/>
                <a:sym typeface="Lato"/>
              </a:rPr>
              <a:t>contribui </a:t>
            </a:r>
            <a:br>
              <a:rPr b="1" i="0" lang="pt-BR" sz="3000" u="none" strike="noStrike">
                <a:solidFill>
                  <a:schemeClr val="dk1"/>
                </a:solidFill>
                <a:latin typeface="Lato"/>
                <a:ea typeface="Lato"/>
                <a:cs typeface="Lato"/>
                <a:sym typeface="Lato"/>
              </a:rPr>
            </a:br>
            <a:r>
              <a:rPr b="1" i="0" lang="pt-BR" sz="3000" u="none" strike="noStrike">
                <a:solidFill>
                  <a:schemeClr val="dk1"/>
                </a:solidFill>
                <a:latin typeface="Lato"/>
                <a:ea typeface="Lato"/>
                <a:cs typeface="Lato"/>
                <a:sym typeface="Lato"/>
              </a:rPr>
              <a:t>para a construção de uma marca pessoal coesa</a:t>
            </a:r>
            <a:endParaRPr/>
          </a:p>
        </p:txBody>
      </p:sp>
      <p:sp>
        <p:nvSpPr>
          <p:cNvPr id="1012" name="Google Shape;1012;p94"/>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3" name="Google Shape;1013;p94"/>
          <p:cNvSpPr txBox="1"/>
          <p:nvPr/>
        </p:nvSpPr>
        <p:spPr>
          <a:xfrm>
            <a:off x="755421" y="2915738"/>
            <a:ext cx="6357600" cy="183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chemeClr val="dk1"/>
                </a:solidFill>
                <a:latin typeface="Lato"/>
                <a:ea typeface="Lato"/>
                <a:cs typeface="Lato"/>
                <a:sym typeface="Lato"/>
              </a:rPr>
              <a:t>A narrativa pessoal desempenha um papel fundamental na construção de uma marca pessoal coesa no LinkedIn, pois ela permite que você se apresente de maneira autêntica, consistente e estratégica.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500"/>
              <a:buFont typeface="Arial"/>
              <a:buNone/>
            </a:pPr>
            <a:r>
              <a:t/>
            </a:r>
            <a:endParaRPr b="1" i="0" sz="2500" u="none" cap="none" strike="noStrike">
              <a:solidFill>
                <a:schemeClr val="accent4"/>
              </a:solidFill>
              <a:latin typeface="Lato"/>
              <a:ea typeface="Lato"/>
              <a:cs typeface="Lato"/>
              <a:sym typeface="Lato"/>
            </a:endParaRPr>
          </a:p>
        </p:txBody>
      </p:sp>
      <p:pic>
        <p:nvPicPr>
          <p:cNvPr id="1014" name="Google Shape;1014;p94"/>
          <p:cNvPicPr preferRelativeResize="0"/>
          <p:nvPr/>
        </p:nvPicPr>
        <p:blipFill rotWithShape="1">
          <a:blip r:embed="rId3">
            <a:alphaModFix/>
          </a:blip>
          <a:srcRect b="0" l="0" r="0" t="0"/>
          <a:stretch/>
        </p:blipFill>
        <p:spPr>
          <a:xfrm>
            <a:off x="8928242" y="2228400"/>
            <a:ext cx="2730309" cy="273030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96"/>
          <p:cNvSpPr txBox="1"/>
          <p:nvPr>
            <p:ph type="title"/>
          </p:nvPr>
        </p:nvSpPr>
        <p:spPr>
          <a:xfrm>
            <a:off x="786243" y="1477000"/>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300"/>
              <a:t>O papel das histórias de vida na construção de uma marca pessoal convincente - </a:t>
            </a:r>
            <a:r>
              <a:rPr i="1" lang="pt-BR"/>
              <a:t>Storytelling</a:t>
            </a:r>
            <a:endParaRPr i="1"/>
          </a:p>
        </p:txBody>
      </p:sp>
      <p:sp>
        <p:nvSpPr>
          <p:cNvPr id="1020" name="Google Shape;1020;p96"/>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1" name="Google Shape;1021;p96"/>
          <p:cNvSpPr txBox="1"/>
          <p:nvPr/>
        </p:nvSpPr>
        <p:spPr>
          <a:xfrm>
            <a:off x="786243" y="2792449"/>
            <a:ext cx="65289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pt-BR" sz="2200" u="none" cap="none" strike="noStrike">
                <a:solidFill>
                  <a:schemeClr val="dk1"/>
                </a:solidFill>
                <a:latin typeface="Lato"/>
                <a:ea typeface="Lato"/>
                <a:cs typeface="Lato"/>
                <a:sym typeface="Lato"/>
              </a:rPr>
              <a:t>As histórias de vida têm um papel central na construção de uma marca pessoal convincente, pois elas permitem que </a:t>
            </a:r>
            <a:r>
              <a:rPr b="1" i="0" lang="pt-BR" sz="2200" u="none" cap="none" strike="noStrike">
                <a:solidFill>
                  <a:schemeClr val="dk1"/>
                </a:solidFill>
                <a:latin typeface="Lato"/>
                <a:ea typeface="Lato"/>
                <a:cs typeface="Lato"/>
                <a:sym typeface="Lato"/>
              </a:rPr>
              <a:t>as pessoas se conectem emocionalmente com você</a:t>
            </a:r>
            <a:r>
              <a:rPr b="0" i="0" lang="pt-BR" sz="2200" u="none" cap="none" strike="noStrike">
                <a:solidFill>
                  <a:schemeClr val="dk1"/>
                </a:solidFill>
                <a:latin typeface="Lato"/>
                <a:ea typeface="Lato"/>
                <a:cs typeface="Lato"/>
                <a:sym typeface="Lato"/>
              </a:rPr>
              <a:t>, compreendam sua jornada e percebam o valor único que você traz.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500"/>
              <a:buFont typeface="Arial"/>
              <a:buNone/>
            </a:pPr>
            <a:r>
              <a:rPr b="1" i="0" lang="pt-BR" sz="2500" u="none" cap="none" strike="noStrike">
                <a:solidFill>
                  <a:schemeClr val="accent4"/>
                </a:solidFill>
                <a:latin typeface="Lato"/>
                <a:ea typeface="Lato"/>
                <a:cs typeface="Lato"/>
                <a:sym typeface="Lato"/>
              </a:rPr>
              <a:t>A seguir, veremos algumas formas de como as histórias de vida contribuem para isso:</a:t>
            </a:r>
            <a:endParaRPr b="1" i="0" sz="2500" u="none" cap="none" strike="noStrike">
              <a:solidFill>
                <a:schemeClr val="accent4"/>
              </a:solidFill>
              <a:latin typeface="Lato"/>
              <a:ea typeface="Lato"/>
              <a:cs typeface="Lato"/>
              <a:sym typeface="Lato"/>
            </a:endParaRPr>
          </a:p>
        </p:txBody>
      </p:sp>
      <p:pic>
        <p:nvPicPr>
          <p:cNvPr id="1022" name="Google Shape;1022;p96"/>
          <p:cNvPicPr preferRelativeResize="0"/>
          <p:nvPr/>
        </p:nvPicPr>
        <p:blipFill rotWithShape="1">
          <a:blip r:embed="rId3">
            <a:alphaModFix/>
          </a:blip>
          <a:srcRect b="0" l="0" r="0" t="0"/>
          <a:stretch/>
        </p:blipFill>
        <p:spPr>
          <a:xfrm>
            <a:off x="8393987" y="1841642"/>
            <a:ext cx="3418726" cy="341872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97"/>
          <p:cNvSpPr/>
          <p:nvPr/>
        </p:nvSpPr>
        <p:spPr>
          <a:xfrm>
            <a:off x="8118687" y="4376619"/>
            <a:ext cx="3369924" cy="19212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8" name="Google Shape;1028;p97"/>
          <p:cNvSpPr/>
          <p:nvPr/>
        </p:nvSpPr>
        <p:spPr>
          <a:xfrm>
            <a:off x="6308277" y="4376619"/>
            <a:ext cx="1810410" cy="1921267"/>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pt-BR" sz="4000" u="none" cap="none" strike="noStrike">
                <a:solidFill>
                  <a:schemeClr val="dk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p:txBody>
      </p:sp>
      <p:sp>
        <p:nvSpPr>
          <p:cNvPr id="1029" name="Google Shape;1029;p97"/>
          <p:cNvSpPr/>
          <p:nvPr/>
        </p:nvSpPr>
        <p:spPr>
          <a:xfrm>
            <a:off x="2609635" y="4376619"/>
            <a:ext cx="3369924" cy="19212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0" name="Google Shape;1030;p97"/>
          <p:cNvSpPr/>
          <p:nvPr/>
        </p:nvSpPr>
        <p:spPr>
          <a:xfrm>
            <a:off x="799225" y="4376619"/>
            <a:ext cx="1810410" cy="1921267"/>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pt-BR" sz="4000" u="none" cap="none" strike="noStrike">
                <a:solidFill>
                  <a:schemeClr val="dk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031" name="Google Shape;1031;p97"/>
          <p:cNvSpPr/>
          <p:nvPr/>
        </p:nvSpPr>
        <p:spPr>
          <a:xfrm>
            <a:off x="8118687" y="1859622"/>
            <a:ext cx="3369924" cy="19212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2" name="Google Shape;1032;p97"/>
          <p:cNvSpPr/>
          <p:nvPr/>
        </p:nvSpPr>
        <p:spPr>
          <a:xfrm>
            <a:off x="6308277" y="1859622"/>
            <a:ext cx="1810410" cy="1921267"/>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pt-BR" sz="4000" u="none" cap="none" strike="noStrike">
                <a:solidFill>
                  <a:schemeClr val="dk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033" name="Google Shape;1033;p97"/>
          <p:cNvSpPr/>
          <p:nvPr/>
        </p:nvSpPr>
        <p:spPr>
          <a:xfrm>
            <a:off x="2609635" y="1859622"/>
            <a:ext cx="3369924" cy="19212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4" name="Google Shape;1034;p97"/>
          <p:cNvSpPr txBox="1"/>
          <p:nvPr>
            <p:ph type="title"/>
          </p:nvPr>
        </p:nvSpPr>
        <p:spPr>
          <a:xfrm>
            <a:off x="443961" y="194499"/>
            <a:ext cx="1041085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200"/>
              </a:spcBef>
              <a:spcAft>
                <a:spcPts val="1200"/>
              </a:spcAft>
              <a:buSzPts val="1400"/>
              <a:buNone/>
            </a:pPr>
            <a:r>
              <a:rPr lang="pt-BR" sz="3000"/>
              <a:t>O papel das histórias de vida na construção </a:t>
            </a:r>
            <a:br>
              <a:rPr lang="pt-BR" sz="3000"/>
            </a:br>
            <a:r>
              <a:rPr lang="pt-BR" sz="3000"/>
              <a:t>de uma marca pessoal convincente</a:t>
            </a:r>
            <a:endParaRPr/>
          </a:p>
        </p:txBody>
      </p:sp>
      <p:sp>
        <p:nvSpPr>
          <p:cNvPr id="1035" name="Google Shape;1035;p97"/>
          <p:cNvSpPr/>
          <p:nvPr/>
        </p:nvSpPr>
        <p:spPr>
          <a:xfrm>
            <a:off x="1" y="0"/>
            <a:ext cx="1716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6" name="Google Shape;1036;p97"/>
          <p:cNvSpPr/>
          <p:nvPr/>
        </p:nvSpPr>
        <p:spPr>
          <a:xfrm>
            <a:off x="799225" y="1859622"/>
            <a:ext cx="1810410" cy="1921267"/>
          </a:xfrm>
          <a:prstGeom prst="rect">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pt-BR" sz="4000" u="none" cap="none" strike="noStrike">
                <a:solidFill>
                  <a:schemeClr val="dk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1037" name="Google Shape;1037;p97"/>
          <p:cNvSpPr txBox="1"/>
          <p:nvPr/>
        </p:nvSpPr>
        <p:spPr>
          <a:xfrm>
            <a:off x="2609635" y="2001075"/>
            <a:ext cx="2567049" cy="15799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Humanização da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Marca Pessoal</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Autenticidade;</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Empatia.</a:t>
            </a:r>
            <a:endParaRPr b="0" i="0" sz="1400" u="none" cap="none" strike="noStrike">
              <a:solidFill>
                <a:srgbClr val="000000"/>
              </a:solidFill>
              <a:latin typeface="Arial"/>
              <a:ea typeface="Arial"/>
              <a:cs typeface="Arial"/>
              <a:sym typeface="Arial"/>
            </a:endParaRPr>
          </a:p>
        </p:txBody>
      </p:sp>
      <p:sp>
        <p:nvSpPr>
          <p:cNvPr id="1038" name="Google Shape;1038;p97"/>
          <p:cNvSpPr txBox="1"/>
          <p:nvPr/>
        </p:nvSpPr>
        <p:spPr>
          <a:xfrm>
            <a:off x="8200824" y="2026230"/>
            <a:ext cx="3287787" cy="15799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Diferenciação e Singularidade</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Narrativa única;</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Propósito e valores.</a:t>
            </a:r>
            <a:endParaRPr b="0" i="0" sz="1400" u="none" cap="none" strike="noStrike">
              <a:solidFill>
                <a:srgbClr val="000000"/>
              </a:solidFill>
              <a:latin typeface="Arial"/>
              <a:ea typeface="Arial"/>
              <a:cs typeface="Arial"/>
              <a:sym typeface="Arial"/>
            </a:endParaRPr>
          </a:p>
        </p:txBody>
      </p:sp>
      <p:sp>
        <p:nvSpPr>
          <p:cNvPr id="1039" name="Google Shape;1039;p97"/>
          <p:cNvSpPr txBox="1"/>
          <p:nvPr/>
        </p:nvSpPr>
        <p:spPr>
          <a:xfrm>
            <a:off x="2717513" y="4547292"/>
            <a:ext cx="3154167" cy="15799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Engajamento Emocional</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Resonância emocional;</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Memorabilidade.</a:t>
            </a:r>
            <a:endParaRPr b="0" i="0" sz="1400" u="none" cap="none" strike="noStrike">
              <a:solidFill>
                <a:srgbClr val="000000"/>
              </a:solidFill>
              <a:latin typeface="Arial"/>
              <a:ea typeface="Arial"/>
              <a:cs typeface="Arial"/>
              <a:sym typeface="Arial"/>
            </a:endParaRPr>
          </a:p>
        </p:txBody>
      </p:sp>
      <p:sp>
        <p:nvSpPr>
          <p:cNvPr id="1040" name="Google Shape;1040;p97"/>
          <p:cNvSpPr txBox="1"/>
          <p:nvPr/>
        </p:nvSpPr>
        <p:spPr>
          <a:xfrm>
            <a:off x="8200824" y="4547292"/>
            <a:ext cx="3173614" cy="15799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Inspiração e Influência</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Modelo de superação;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Influência positiva.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id="1045" name="Google Shape;1045;g1f2a207a9a9_0_2754"/>
          <p:cNvPicPr preferRelativeResize="0"/>
          <p:nvPr/>
        </p:nvPicPr>
        <p:blipFill rotWithShape="1">
          <a:blip r:embed="rId3">
            <a:alphaModFix/>
          </a:blip>
          <a:srcRect b="0" l="14200" r="0" t="14200"/>
          <a:stretch/>
        </p:blipFill>
        <p:spPr>
          <a:xfrm>
            <a:off x="0" y="0"/>
            <a:ext cx="12192000" cy="6858000"/>
          </a:xfrm>
          <a:prstGeom prst="rect">
            <a:avLst/>
          </a:prstGeom>
          <a:noFill/>
          <a:ln>
            <a:noFill/>
          </a:ln>
        </p:spPr>
      </p:pic>
      <p:pic>
        <p:nvPicPr>
          <p:cNvPr id="1046" name="Google Shape;1046;g1f2a207a9a9_0_2754"/>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
        <p:nvSpPr>
          <p:cNvPr id="1047" name="Google Shape;1047;g1f2a207a9a9_0_2754"/>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8" name="Google Shape;1048;g1f2a207a9a9_0_2754"/>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49" name="Google Shape;1049;g1f2a207a9a9_0_2754"/>
          <p:cNvSpPr/>
          <p:nvPr/>
        </p:nvSpPr>
        <p:spPr>
          <a:xfrm>
            <a:off x="556704" y="2672707"/>
            <a:ext cx="4039692" cy="15123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pt-BR" sz="3500" u="none" cap="none" strike="noStrike">
                <a:solidFill>
                  <a:schemeClr val="dk1"/>
                </a:solidFill>
                <a:latin typeface="Lato"/>
                <a:ea typeface="Lato"/>
                <a:cs typeface="Lato"/>
                <a:sym typeface="Lato"/>
              </a:rPr>
              <a:t>Criação e Compartilhamento de Conteúdo</a:t>
            </a:r>
            <a:endParaRPr b="0" i="0" sz="3500" u="none" cap="none" strike="noStrike">
              <a:solidFill>
                <a:srgbClr val="000000"/>
              </a:solidFill>
              <a:latin typeface="Arial"/>
              <a:ea typeface="Arial"/>
              <a:cs typeface="Arial"/>
              <a:sym typeface="Arial"/>
            </a:endParaRPr>
          </a:p>
        </p:txBody>
      </p:sp>
      <p:pic>
        <p:nvPicPr>
          <p:cNvPr id="1050" name="Google Shape;1050;g1f2a207a9a9_0_2754"/>
          <p:cNvPicPr preferRelativeResize="0"/>
          <p:nvPr/>
        </p:nvPicPr>
        <p:blipFill rotWithShape="1">
          <a:blip r:embed="rId4">
            <a:alphaModFix/>
          </a:blip>
          <a:srcRect b="0" l="0" r="0" t="0"/>
          <a:stretch/>
        </p:blipFill>
        <p:spPr>
          <a:xfrm>
            <a:off x="11338933" y="291098"/>
            <a:ext cx="560507" cy="68389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2"/>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Conteúdos que Funcionam Bem no LinkedIn</a:t>
            </a:r>
            <a:endParaRPr sz="3300"/>
          </a:p>
        </p:txBody>
      </p:sp>
      <p:sp>
        <p:nvSpPr>
          <p:cNvPr id="1056" name="Google Shape;1056;p12"/>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7" name="Google Shape;1057;p12"/>
          <p:cNvSpPr txBox="1"/>
          <p:nvPr/>
        </p:nvSpPr>
        <p:spPr>
          <a:xfrm>
            <a:off x="443960" y="1520429"/>
            <a:ext cx="10806242" cy="500136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500"/>
              <a:buFont typeface="Arial"/>
              <a:buNone/>
            </a:pPr>
            <a:r>
              <a:rPr b="1" i="0" lang="pt-BR" sz="2500" u="none" cap="none" strike="noStrike">
                <a:solidFill>
                  <a:schemeClr val="dk2"/>
                </a:solidFill>
                <a:latin typeface="Lato"/>
                <a:ea typeface="Lato"/>
                <a:cs typeface="Lato"/>
                <a:sym typeface="Lato"/>
              </a:rPr>
              <a:t>No LinkedIn, os tipos de conteúdo que geralmente funcionam bem incluem: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24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Artigos e Posts de Blog: </a:t>
            </a:r>
            <a:r>
              <a:rPr b="0" i="0" lang="pt-BR" sz="2200" u="none" cap="none" strike="noStrike">
                <a:solidFill>
                  <a:schemeClr val="dk1"/>
                </a:solidFill>
                <a:latin typeface="Lato"/>
                <a:ea typeface="Lato"/>
                <a:cs typeface="Lato"/>
                <a:sym typeface="Lato"/>
              </a:rPr>
              <a:t>Publicações longas que mostram expertise em um campo específico são bem recebidas. Elas devem ser informativas, bem escritas e relevantes para sua audiência.</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120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Atualizações de Mercado: </a:t>
            </a:r>
            <a:r>
              <a:rPr b="0" i="0" lang="pt-BR" sz="2200" u="none" cap="none" strike="noStrike">
                <a:solidFill>
                  <a:schemeClr val="dk1"/>
                </a:solidFill>
                <a:latin typeface="Lato"/>
                <a:ea typeface="Lato"/>
                <a:cs typeface="Lato"/>
                <a:sym typeface="Lato"/>
              </a:rPr>
              <a:t>Compartilhar notícias e tendências do setor pode posicioná-lo como uma fonte de informação confiável e atualizada.</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Conteúdo Educacional: </a:t>
            </a:r>
            <a:r>
              <a:rPr b="0" i="0" lang="pt-BR" sz="2200" u="none" cap="none" strike="noStrike">
                <a:solidFill>
                  <a:schemeClr val="dk1"/>
                </a:solidFill>
                <a:latin typeface="Lato"/>
                <a:ea typeface="Lato"/>
                <a:cs typeface="Lato"/>
                <a:sym typeface="Lato"/>
              </a:rPr>
              <a:t>Tutoriais, </a:t>
            </a:r>
            <a:r>
              <a:rPr b="0" i="1" lang="pt-BR" sz="2200" u="none" cap="none" strike="noStrike">
                <a:solidFill>
                  <a:schemeClr val="dk1"/>
                </a:solidFill>
                <a:latin typeface="Lato"/>
                <a:ea typeface="Lato"/>
                <a:cs typeface="Lato"/>
                <a:sym typeface="Lato"/>
              </a:rPr>
              <a:t>webinars</a:t>
            </a:r>
            <a:r>
              <a:rPr b="0" i="0" lang="pt-BR" sz="2200" u="none" cap="none" strike="noStrike">
                <a:solidFill>
                  <a:schemeClr val="dk1"/>
                </a:solidFill>
                <a:latin typeface="Lato"/>
                <a:ea typeface="Lato"/>
                <a:cs typeface="Lato"/>
                <a:sym typeface="Lato"/>
              </a:rPr>
              <a:t>, </a:t>
            </a:r>
            <a:r>
              <a:rPr b="0" i="1" lang="pt-BR" sz="2200" u="none" cap="none" strike="noStrike">
                <a:solidFill>
                  <a:schemeClr val="dk1"/>
                </a:solidFill>
                <a:latin typeface="Lato"/>
                <a:ea typeface="Lato"/>
                <a:cs typeface="Lato"/>
                <a:sym typeface="Lato"/>
              </a:rPr>
              <a:t>e-books</a:t>
            </a:r>
            <a:r>
              <a:rPr b="0" i="0" lang="pt-BR" sz="2200" u="none" cap="none" strike="noStrike">
                <a:solidFill>
                  <a:schemeClr val="dk1"/>
                </a:solidFill>
                <a:latin typeface="Lato"/>
                <a:ea typeface="Lato"/>
                <a:cs typeface="Lato"/>
                <a:sym typeface="Lato"/>
              </a:rPr>
              <a:t> e </a:t>
            </a:r>
            <a:r>
              <a:rPr b="0" i="1" lang="pt-BR" sz="2200" u="none" cap="none" strike="noStrike">
                <a:solidFill>
                  <a:schemeClr val="dk1"/>
                </a:solidFill>
                <a:latin typeface="Lato"/>
                <a:ea typeface="Lato"/>
                <a:cs typeface="Lato"/>
                <a:sym typeface="Lato"/>
              </a:rPr>
              <a:t>whitepaper</a:t>
            </a:r>
            <a:r>
              <a:rPr b="0" i="0" lang="pt-BR" sz="2200" u="none" cap="none" strike="noStrike">
                <a:solidFill>
                  <a:schemeClr val="dk1"/>
                </a:solidFill>
                <a:latin typeface="Lato"/>
                <a:ea typeface="Lato"/>
                <a:cs typeface="Lato"/>
                <a:sym typeface="Lato"/>
              </a:rPr>
              <a:t>s que ensinam algo novo para a audiência tendem a ter bom engajamento.</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Histórias de Sucesso: </a:t>
            </a:r>
            <a:r>
              <a:rPr b="0" i="0" lang="pt-BR" sz="2200" u="none" cap="none" strike="noStrike">
                <a:solidFill>
                  <a:schemeClr val="dk1"/>
                </a:solidFill>
                <a:latin typeface="Lato"/>
                <a:ea typeface="Lato"/>
                <a:cs typeface="Lato"/>
                <a:sym typeface="Lato"/>
              </a:rPr>
              <a:t>Casos de estudo, testemunhos de clientes e histórias de sucesso pessoal ou profissional podem inspirar e motivar outras pessoas.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0"/>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Conteúdos que Funcionam Bem no LinkedIn</a:t>
            </a:r>
            <a:endParaRPr sz="3300"/>
          </a:p>
        </p:txBody>
      </p:sp>
      <p:sp>
        <p:nvSpPr>
          <p:cNvPr id="1063" name="Google Shape;1063;p100"/>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64" name="Google Shape;1064;p100"/>
          <p:cNvSpPr txBox="1"/>
          <p:nvPr/>
        </p:nvSpPr>
        <p:spPr>
          <a:xfrm>
            <a:off x="4245398" y="1664267"/>
            <a:ext cx="7456867" cy="491119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Dicas e Truques: </a:t>
            </a:r>
            <a:r>
              <a:rPr b="0" i="0" lang="pt-BR" sz="2200" u="none" cap="none" strike="noStrike">
                <a:solidFill>
                  <a:schemeClr val="dk1"/>
                </a:solidFill>
                <a:latin typeface="Lato"/>
                <a:ea typeface="Lato"/>
                <a:cs typeface="Lato"/>
                <a:sym typeface="Lato"/>
              </a:rPr>
              <a:t>Publicações que oferecem conselhos práticos e soluções para problemas comuns são muito valorizadas.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Eventos e </a:t>
            </a:r>
            <a:r>
              <a:rPr b="1" i="1" lang="pt-BR" sz="2200" u="none" cap="none" strike="noStrike">
                <a:solidFill>
                  <a:schemeClr val="dk1"/>
                </a:solidFill>
                <a:latin typeface="Lato"/>
                <a:ea typeface="Lato"/>
                <a:cs typeface="Lato"/>
                <a:sym typeface="Lato"/>
              </a:rPr>
              <a:t>Webinars</a:t>
            </a:r>
            <a:r>
              <a:rPr b="1" i="0" lang="pt-BR" sz="2200" u="none" cap="none" strike="noStrike">
                <a:solidFill>
                  <a:schemeClr val="dk1"/>
                </a:solidFill>
                <a:latin typeface="Lato"/>
                <a:ea typeface="Lato"/>
                <a:cs typeface="Lato"/>
                <a:sym typeface="Lato"/>
              </a:rPr>
              <a:t>: </a:t>
            </a:r>
            <a:r>
              <a:rPr b="0" i="0" lang="pt-BR" sz="2200" u="none" cap="none" strike="noStrike">
                <a:solidFill>
                  <a:schemeClr val="dk1"/>
                </a:solidFill>
                <a:latin typeface="Lato"/>
                <a:ea typeface="Lato"/>
                <a:cs typeface="Lato"/>
                <a:sym typeface="Lato"/>
              </a:rPr>
              <a:t>Anúncios de eventos, conferências e webinars, bem como resumos e insights após a realização destes, são populares.</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rgbClr val="000000"/>
              </a:buClr>
              <a:buSzPts val="2200"/>
              <a:buFont typeface="Noto Sans Symbols"/>
              <a:buNone/>
            </a:pPr>
            <a:r>
              <a:t/>
            </a:r>
            <a:endParaRPr b="0" i="0" sz="2200" u="none" cap="none" strike="noStrike">
              <a:solidFill>
                <a:schemeClr val="dk1"/>
              </a:solidFill>
              <a:latin typeface="Lato"/>
              <a:ea typeface="Lato"/>
              <a:cs typeface="Lato"/>
              <a:sym typeface="Lato"/>
            </a:endParaRPr>
          </a:p>
          <a:p>
            <a:pPr indent="-285750" lvl="0" marL="28575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Infográficos</a:t>
            </a:r>
            <a:r>
              <a:rPr b="0" i="0" lang="pt-BR" sz="2200" u="none" cap="none" strike="noStrike">
                <a:solidFill>
                  <a:schemeClr val="dk1"/>
                </a:solidFill>
                <a:latin typeface="Lato"/>
                <a:ea typeface="Lato"/>
                <a:cs typeface="Lato"/>
                <a:sym typeface="Lato"/>
              </a:rPr>
              <a:t>: Visuais que resumem informações complexas de forma clara e atraente costumam ter bom desempenho.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Perguntas e Enquetes</a:t>
            </a:r>
            <a:r>
              <a:rPr b="0" i="0" lang="pt-BR" sz="2200" u="none" cap="none" strike="noStrike">
                <a:solidFill>
                  <a:schemeClr val="dk1"/>
                </a:solidFill>
                <a:latin typeface="Lato"/>
                <a:ea typeface="Lato"/>
                <a:cs typeface="Lato"/>
                <a:sym typeface="Lato"/>
              </a:rPr>
              <a:t>: Postar perguntas ou enquetes pode gerar alto engajamento, pois convida as pessoas a compartilhar suas opiniões e experiências.</a:t>
            </a:r>
            <a:endParaRPr b="0" i="0" sz="1400" u="none" cap="none" strike="noStrike">
              <a:solidFill>
                <a:srgbClr val="000000"/>
              </a:solidFill>
              <a:latin typeface="Arial"/>
              <a:ea typeface="Arial"/>
              <a:cs typeface="Arial"/>
              <a:sym typeface="Arial"/>
            </a:endParaRPr>
          </a:p>
        </p:txBody>
      </p:sp>
      <p:sp>
        <p:nvSpPr>
          <p:cNvPr id="1065" name="Google Shape;1065;p100"/>
          <p:cNvSpPr/>
          <p:nvPr/>
        </p:nvSpPr>
        <p:spPr>
          <a:xfrm>
            <a:off x="565079" y="1777429"/>
            <a:ext cx="3585681" cy="463364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66" name="Google Shape;1066;p100"/>
          <p:cNvPicPr preferRelativeResize="0"/>
          <p:nvPr/>
        </p:nvPicPr>
        <p:blipFill rotWithShape="1">
          <a:blip r:embed="rId3">
            <a:alphaModFix/>
          </a:blip>
          <a:srcRect b="0" l="0" r="0" t="0"/>
          <a:stretch/>
        </p:blipFill>
        <p:spPr>
          <a:xfrm>
            <a:off x="793132" y="2544803"/>
            <a:ext cx="3150121" cy="315012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01"/>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Conteúdos que Funcionam Bem no LinkedIn</a:t>
            </a:r>
            <a:endParaRPr sz="3300"/>
          </a:p>
        </p:txBody>
      </p:sp>
      <p:sp>
        <p:nvSpPr>
          <p:cNvPr id="1072" name="Google Shape;1072;p101"/>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73" name="Google Shape;1073;p101"/>
          <p:cNvSpPr txBox="1"/>
          <p:nvPr/>
        </p:nvSpPr>
        <p:spPr>
          <a:xfrm>
            <a:off x="2827565" y="1828654"/>
            <a:ext cx="9039087" cy="456535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Atualizações de Carreira</a:t>
            </a:r>
            <a:r>
              <a:rPr b="0" i="0" lang="pt-BR" sz="2200" u="none" cap="none" strike="noStrike">
                <a:solidFill>
                  <a:schemeClr val="dk1"/>
                </a:solidFill>
                <a:latin typeface="Lato"/>
                <a:ea typeface="Lato"/>
                <a:cs typeface="Lato"/>
                <a:sym typeface="Lato"/>
              </a:rPr>
              <a:t>: Anúncios sobre novas contratações, promoções, mudanças de emprego e expansão de equipe podem ser bem recebidos, especialmente dentro de sua rede profissional.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Conteúdo de Liderança de Pensamento: </a:t>
            </a:r>
            <a:r>
              <a:rPr b="0" i="0" lang="pt-BR" sz="2200" u="none" cap="none" strike="noStrike">
                <a:solidFill>
                  <a:schemeClr val="dk1"/>
                </a:solidFill>
                <a:latin typeface="Lato"/>
                <a:ea typeface="Lato"/>
                <a:cs typeface="Lato"/>
                <a:sym typeface="Lato"/>
              </a:rPr>
              <a:t>Publicações que apresentam novas ideias ou abordagens em sua área de atuação ajudam a posicionar você como um líder de pensamento.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Reconhecimento e Agradecimentos</a:t>
            </a:r>
            <a:r>
              <a:rPr b="0" i="0" lang="pt-BR" sz="2200" u="none" cap="none" strike="noStrike">
                <a:solidFill>
                  <a:schemeClr val="dk1"/>
                </a:solidFill>
                <a:latin typeface="Lato"/>
                <a:ea typeface="Lato"/>
                <a:cs typeface="Lato"/>
                <a:sym typeface="Lato"/>
              </a:rPr>
              <a:t>: Postar sobre realizações de colegas de trabalho, agradecimentos a parceiros ou celebrações de marcos importantes cria um ambiente positivo e engajador.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200"/>
              <a:buFont typeface="Noto Sans Symbols"/>
              <a:buChar char="▪"/>
            </a:pPr>
            <a:r>
              <a:rPr b="1" i="0" lang="pt-BR" sz="2200" u="none" cap="none" strike="noStrike">
                <a:solidFill>
                  <a:schemeClr val="dk1"/>
                </a:solidFill>
                <a:latin typeface="Lato"/>
                <a:ea typeface="Lato"/>
                <a:cs typeface="Lato"/>
                <a:sym typeface="Lato"/>
              </a:rPr>
              <a:t>Vídeos Curtos: </a:t>
            </a:r>
            <a:r>
              <a:rPr b="0" i="0" lang="pt-BR" sz="2200" u="none" cap="none" strike="noStrike">
                <a:solidFill>
                  <a:schemeClr val="dk1"/>
                </a:solidFill>
                <a:latin typeface="Lato"/>
                <a:ea typeface="Lato"/>
                <a:cs typeface="Lato"/>
                <a:sym typeface="Lato"/>
              </a:rPr>
              <a:t>Vídeos que são informativos, bem produzidos e que capturam a atenção rapidamente tendem a ter bom engajamento. Eles podem incluir desde tutoriais até mensagens de liderança.</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565080" y="1931542"/>
            <a:ext cx="2262486" cy="433422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75" name="Google Shape;1075;p101"/>
          <p:cNvPicPr preferRelativeResize="0"/>
          <p:nvPr/>
        </p:nvPicPr>
        <p:blipFill rotWithShape="1">
          <a:blip r:embed="rId3">
            <a:alphaModFix/>
          </a:blip>
          <a:srcRect b="0" l="0" r="0" t="0"/>
          <a:stretch/>
        </p:blipFill>
        <p:spPr>
          <a:xfrm>
            <a:off x="775633" y="3155530"/>
            <a:ext cx="1823729" cy="18237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3"/>
          <p:cNvSpPr txBox="1"/>
          <p:nvPr>
            <p:ph idx="1" type="body"/>
          </p:nvPr>
        </p:nvSpPr>
        <p:spPr>
          <a:xfrm>
            <a:off x="775969" y="2448163"/>
            <a:ext cx="6518683" cy="2884124"/>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a:t>O LinkedIn é uma rede social voltada para o ambiente profissional, destinada a conectar profissionais de diversas áreas, facilitar o </a:t>
            </a:r>
            <a:r>
              <a:rPr i="1" lang="pt-BR"/>
              <a:t>networking</a:t>
            </a:r>
            <a:r>
              <a:rPr lang="pt-BR"/>
              <a:t>, se conectar e criar vínculo com outras pessoas e promover o desenvolvimento de carreiras e negócios. A plataforma foi lançada em 2003 e rapidamente se tornou uma ferramenta essencial para profissionais, empresas e recrutadores.</a:t>
            </a:r>
            <a:endParaRPr/>
          </a:p>
        </p:txBody>
      </p:sp>
      <p:sp>
        <p:nvSpPr>
          <p:cNvPr id="184" name="Google Shape;184;p13"/>
          <p:cNvSpPr txBox="1"/>
          <p:nvPr>
            <p:ph type="title"/>
          </p:nvPr>
        </p:nvSpPr>
        <p:spPr>
          <a:xfrm>
            <a:off x="775969" y="1631112"/>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LinkedIn e o Ambiente Profissional</a:t>
            </a:r>
            <a:endParaRPr/>
          </a:p>
        </p:txBody>
      </p:sp>
      <p:pic>
        <p:nvPicPr>
          <p:cNvPr id="185" name="Google Shape;185;p13"/>
          <p:cNvPicPr preferRelativeResize="0"/>
          <p:nvPr/>
        </p:nvPicPr>
        <p:blipFill rotWithShape="1">
          <a:blip r:embed="rId3">
            <a:alphaModFix/>
          </a:blip>
          <a:srcRect b="0" l="0" r="0" t="0"/>
          <a:stretch/>
        </p:blipFill>
        <p:spPr>
          <a:xfrm>
            <a:off x="8948792" y="2332233"/>
            <a:ext cx="2453535" cy="245353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02"/>
          <p:cNvSpPr txBox="1"/>
          <p:nvPr>
            <p:ph idx="1" type="body"/>
          </p:nvPr>
        </p:nvSpPr>
        <p:spPr>
          <a:xfrm>
            <a:off x="786244" y="2386518"/>
            <a:ext cx="6302925" cy="3449203"/>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sz="2000"/>
              <a:t>Criar postagens envolventes no LinkedIn é essencial para aumentar a visibilidade e fortalecer sua marca pessoal na plataforma. Para alcançar esse objetivo, é necessário adotar estratégias que captem a atenção do público-alvo, promovam interações significativas e demonstrem sua autoridade em temas relevantes para sua área de atuação.</a:t>
            </a:r>
            <a:endParaRPr/>
          </a:p>
          <a:p>
            <a:pPr indent="0" lvl="0" marL="0" rtl="0" algn="l">
              <a:lnSpc>
                <a:spcPct val="100000"/>
              </a:lnSpc>
              <a:spcBef>
                <a:spcPts val="0"/>
              </a:spcBef>
              <a:spcAft>
                <a:spcPts val="0"/>
              </a:spcAft>
              <a:buSzPts val="1800"/>
              <a:buNone/>
            </a:pPr>
            <a:r>
              <a:t/>
            </a:r>
            <a:endParaRPr sz="2000"/>
          </a:p>
          <a:p>
            <a:pPr indent="0" lvl="0" marL="0" rtl="0" algn="l">
              <a:lnSpc>
                <a:spcPct val="100000"/>
              </a:lnSpc>
              <a:spcBef>
                <a:spcPts val="0"/>
              </a:spcBef>
              <a:spcAft>
                <a:spcPts val="0"/>
              </a:spcAft>
              <a:buSzPts val="1800"/>
              <a:buNone/>
            </a:pPr>
            <a:r>
              <a:rPr b="1" lang="pt-BR" sz="2500">
                <a:solidFill>
                  <a:schemeClr val="dk2"/>
                </a:solidFill>
              </a:rPr>
              <a:t>A seguir, veremos algumas estratégias para criar postagens envolventes.</a:t>
            </a:r>
            <a:endParaRPr b="1" sz="2500">
              <a:solidFill>
                <a:schemeClr val="dk2"/>
              </a:solidFill>
            </a:endParaRPr>
          </a:p>
        </p:txBody>
      </p:sp>
      <p:sp>
        <p:nvSpPr>
          <p:cNvPr id="1081" name="Google Shape;1081;p102"/>
          <p:cNvSpPr txBox="1"/>
          <p:nvPr>
            <p:ph type="title"/>
          </p:nvPr>
        </p:nvSpPr>
        <p:spPr>
          <a:xfrm>
            <a:off x="786244" y="1240694"/>
            <a:ext cx="6756400"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Estratégias para </a:t>
            </a:r>
            <a:br>
              <a:rPr lang="pt-BR"/>
            </a:br>
            <a:r>
              <a:rPr lang="pt-BR"/>
              <a:t>Criar Postagens Envolventes</a:t>
            </a:r>
            <a:endParaRPr/>
          </a:p>
        </p:txBody>
      </p:sp>
      <p:pic>
        <p:nvPicPr>
          <p:cNvPr id="1082" name="Google Shape;1082;p102"/>
          <p:cNvPicPr preferRelativeResize="0"/>
          <p:nvPr/>
        </p:nvPicPr>
        <p:blipFill rotWithShape="1">
          <a:blip r:embed="rId3">
            <a:alphaModFix/>
          </a:blip>
          <a:srcRect b="0" l="0" r="0" t="0"/>
          <a:stretch/>
        </p:blipFill>
        <p:spPr>
          <a:xfrm>
            <a:off x="8652418" y="2147299"/>
            <a:ext cx="3097329" cy="309732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03"/>
          <p:cNvSpPr/>
          <p:nvPr/>
        </p:nvSpPr>
        <p:spPr>
          <a:xfrm>
            <a:off x="1197194" y="5056371"/>
            <a:ext cx="10515345" cy="1406573"/>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8" name="Google Shape;1088;p103"/>
          <p:cNvSpPr/>
          <p:nvPr/>
        </p:nvSpPr>
        <p:spPr>
          <a:xfrm>
            <a:off x="1207468" y="3363958"/>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9" name="Google Shape;1089;p103"/>
          <p:cNvSpPr/>
          <p:nvPr/>
        </p:nvSpPr>
        <p:spPr>
          <a:xfrm>
            <a:off x="1186920" y="1678996"/>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0" name="Google Shape;1090;p103"/>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Estratégias para Criar Postagens Envolventes</a:t>
            </a:r>
            <a:endParaRPr sz="3300"/>
          </a:p>
        </p:txBody>
      </p:sp>
      <p:sp>
        <p:nvSpPr>
          <p:cNvPr id="1091" name="Google Shape;1091;p103"/>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2" name="Google Shape;1092;p103"/>
          <p:cNvSpPr/>
          <p:nvPr/>
        </p:nvSpPr>
        <p:spPr>
          <a:xfrm>
            <a:off x="618621" y="1678996"/>
            <a:ext cx="560439" cy="1413525"/>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1093" name="Google Shape;1093;p103"/>
          <p:cNvSpPr txBox="1"/>
          <p:nvPr/>
        </p:nvSpPr>
        <p:spPr>
          <a:xfrm>
            <a:off x="1467139" y="1749686"/>
            <a:ext cx="9463168"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Conheça seu Público Alvo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Entenda quem são seus seguidores e o que eles valorizam.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Personalize suas postagens para atender às necessidades e interesses deles.</a:t>
            </a:r>
            <a:endParaRPr b="0" i="0" sz="1400" u="none" cap="none" strike="noStrike">
              <a:solidFill>
                <a:srgbClr val="000000"/>
              </a:solidFill>
              <a:latin typeface="Arial"/>
              <a:ea typeface="Arial"/>
              <a:cs typeface="Arial"/>
              <a:sym typeface="Arial"/>
            </a:endParaRPr>
          </a:p>
        </p:txBody>
      </p:sp>
      <p:sp>
        <p:nvSpPr>
          <p:cNvPr id="1094" name="Google Shape;1094;p103"/>
          <p:cNvSpPr/>
          <p:nvPr/>
        </p:nvSpPr>
        <p:spPr>
          <a:xfrm>
            <a:off x="626481" y="3367684"/>
            <a:ext cx="560439" cy="1409800"/>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095" name="Google Shape;1095;p103"/>
          <p:cNvSpPr txBox="1"/>
          <p:nvPr/>
        </p:nvSpPr>
        <p:spPr>
          <a:xfrm>
            <a:off x="1467139" y="3416505"/>
            <a:ext cx="957537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Seja Autêntico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Compartilhe histórias reais, experiências pessoais e perspectivas autênticas.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 autenticidade ajuda a construir conexões genuínas.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chemeClr val="dk1"/>
              </a:solidFill>
              <a:latin typeface="Lato"/>
              <a:ea typeface="Lato"/>
              <a:cs typeface="Lato"/>
              <a:sym typeface="Lato"/>
            </a:endParaRPr>
          </a:p>
        </p:txBody>
      </p:sp>
      <p:sp>
        <p:nvSpPr>
          <p:cNvPr id="1096" name="Google Shape;1096;p103"/>
          <p:cNvSpPr/>
          <p:nvPr/>
        </p:nvSpPr>
        <p:spPr>
          <a:xfrm>
            <a:off x="626481" y="5056371"/>
            <a:ext cx="560439" cy="1406573"/>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097" name="Google Shape;1097;p103"/>
          <p:cNvSpPr txBox="1"/>
          <p:nvPr/>
        </p:nvSpPr>
        <p:spPr>
          <a:xfrm>
            <a:off x="1446591" y="5109335"/>
            <a:ext cx="8660100" cy="127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Use Visuais Atraentes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Inclua imagens, vídeos, infográficos e gráficos nas suas postagens.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Conteúdos visuais chamam mais atenção e geram mais engajamento.</a:t>
            </a:r>
            <a:endParaRPr b="1" i="0" sz="2000" u="none" cap="none" strike="noStrike">
              <a:solidFill>
                <a:schemeClr val="dk1"/>
              </a:solidFill>
              <a:latin typeface="Lato"/>
              <a:ea typeface="Lato"/>
              <a:cs typeface="Lato"/>
              <a:sym typeface="Lat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04"/>
          <p:cNvSpPr/>
          <p:nvPr/>
        </p:nvSpPr>
        <p:spPr>
          <a:xfrm>
            <a:off x="1197194" y="5056371"/>
            <a:ext cx="10515345" cy="1406573"/>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3" name="Google Shape;1103;p104"/>
          <p:cNvSpPr/>
          <p:nvPr/>
        </p:nvSpPr>
        <p:spPr>
          <a:xfrm>
            <a:off x="1207468" y="3363958"/>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4" name="Google Shape;1104;p104"/>
          <p:cNvSpPr/>
          <p:nvPr/>
        </p:nvSpPr>
        <p:spPr>
          <a:xfrm>
            <a:off x="1186920" y="1678996"/>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5" name="Google Shape;1105;p104"/>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Estratégias para Criar Postagens Envolventes</a:t>
            </a:r>
            <a:endParaRPr sz="3300"/>
          </a:p>
        </p:txBody>
      </p:sp>
      <p:sp>
        <p:nvSpPr>
          <p:cNvPr id="1106" name="Google Shape;1106;p104"/>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7" name="Google Shape;1107;p104"/>
          <p:cNvSpPr/>
          <p:nvPr/>
        </p:nvSpPr>
        <p:spPr>
          <a:xfrm>
            <a:off x="618621" y="1678996"/>
            <a:ext cx="560439" cy="1413525"/>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p:txBody>
      </p:sp>
      <p:sp>
        <p:nvSpPr>
          <p:cNvPr id="1108" name="Google Shape;1108;p104"/>
          <p:cNvSpPr/>
          <p:nvPr/>
        </p:nvSpPr>
        <p:spPr>
          <a:xfrm>
            <a:off x="626481" y="3367684"/>
            <a:ext cx="560439" cy="1409800"/>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5</a:t>
            </a:r>
            <a:endParaRPr b="0" i="0" sz="1400" u="none" cap="none" strike="noStrike">
              <a:solidFill>
                <a:srgbClr val="000000"/>
              </a:solidFill>
              <a:latin typeface="Arial"/>
              <a:ea typeface="Arial"/>
              <a:cs typeface="Arial"/>
              <a:sym typeface="Arial"/>
            </a:endParaRPr>
          </a:p>
        </p:txBody>
      </p:sp>
      <p:sp>
        <p:nvSpPr>
          <p:cNvPr id="1109" name="Google Shape;1109;p104"/>
          <p:cNvSpPr/>
          <p:nvPr/>
        </p:nvSpPr>
        <p:spPr>
          <a:xfrm>
            <a:off x="626481" y="5056371"/>
            <a:ext cx="560439" cy="1406573"/>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6</a:t>
            </a:r>
            <a:endParaRPr b="0" i="0" sz="1400" u="none" cap="none" strike="noStrike">
              <a:solidFill>
                <a:srgbClr val="000000"/>
              </a:solidFill>
              <a:latin typeface="Arial"/>
              <a:ea typeface="Arial"/>
              <a:cs typeface="Arial"/>
              <a:sym typeface="Arial"/>
            </a:endParaRPr>
          </a:p>
        </p:txBody>
      </p:sp>
      <p:sp>
        <p:nvSpPr>
          <p:cNvPr id="1110" name="Google Shape;1110;p104"/>
          <p:cNvSpPr txBox="1"/>
          <p:nvPr/>
        </p:nvSpPr>
        <p:spPr>
          <a:xfrm>
            <a:off x="1374268" y="1749686"/>
            <a:ext cx="9459962"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Conte uma História</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Estruture suas postagens como uma narrativa, com um começo, meio e fim.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Histórias envolvem emocionalmente e são mais memoráveis.</a:t>
            </a:r>
            <a:endParaRPr b="1" i="0" sz="2000" u="none" cap="none" strike="noStrike">
              <a:solidFill>
                <a:schemeClr val="dk1"/>
              </a:solidFill>
              <a:latin typeface="Lato"/>
              <a:ea typeface="Lato"/>
              <a:cs typeface="Lato"/>
              <a:sym typeface="Lato"/>
            </a:endParaRPr>
          </a:p>
        </p:txBody>
      </p:sp>
      <p:sp>
        <p:nvSpPr>
          <p:cNvPr id="1111" name="Google Shape;1111;p104"/>
          <p:cNvSpPr txBox="1"/>
          <p:nvPr/>
        </p:nvSpPr>
        <p:spPr>
          <a:xfrm>
            <a:off x="1328205" y="3438374"/>
            <a:ext cx="8995091"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Seja Conciso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No LinkedIn, as pessoas preferem conteúdos curtos e diretos ao ponto.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Se precisar, use </a:t>
            </a:r>
            <a:r>
              <a:rPr b="0" i="1" lang="pt-BR" sz="2000" u="none" cap="none" strike="noStrike">
                <a:solidFill>
                  <a:schemeClr val="dk1"/>
                </a:solidFill>
                <a:latin typeface="Lato"/>
                <a:ea typeface="Lato"/>
                <a:cs typeface="Lato"/>
                <a:sym typeface="Lato"/>
              </a:rPr>
              <a:t>bullets</a:t>
            </a:r>
            <a:r>
              <a:rPr b="0" i="0" lang="pt-BR" sz="2000" u="none" cap="none" strike="noStrike">
                <a:solidFill>
                  <a:schemeClr val="dk1"/>
                </a:solidFill>
                <a:latin typeface="Lato"/>
                <a:ea typeface="Lato"/>
                <a:cs typeface="Lato"/>
                <a:sym typeface="Lato"/>
              </a:rPr>
              <a:t> ou listas numeradas para facilitar a leitura.</a:t>
            </a:r>
            <a:endParaRPr b="1" i="0" sz="2000" u="none" cap="none" strike="noStrike">
              <a:solidFill>
                <a:schemeClr val="dk1"/>
              </a:solidFill>
              <a:latin typeface="Lato"/>
              <a:ea typeface="Lato"/>
              <a:cs typeface="Lato"/>
              <a:sym typeface="Lato"/>
            </a:endParaRPr>
          </a:p>
        </p:txBody>
      </p:sp>
      <p:sp>
        <p:nvSpPr>
          <p:cNvPr id="1112" name="Google Shape;1112;p104"/>
          <p:cNvSpPr txBox="1"/>
          <p:nvPr/>
        </p:nvSpPr>
        <p:spPr>
          <a:xfrm>
            <a:off x="1328205" y="5123585"/>
            <a:ext cx="8260916"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Faça Perguntas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Encoraje a interação perguntando a opinião dos seus seguidores.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Perguntas abertas geram mais comentários e discussões.</a:t>
            </a:r>
            <a:endParaRPr b="1" i="0" sz="2000" u="none" cap="none" strike="noStrike">
              <a:solidFill>
                <a:schemeClr val="dk1"/>
              </a:solidFill>
              <a:latin typeface="Lato"/>
              <a:ea typeface="Lato"/>
              <a:cs typeface="Lato"/>
              <a:sym typeface="Lat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05"/>
          <p:cNvSpPr/>
          <p:nvPr/>
        </p:nvSpPr>
        <p:spPr>
          <a:xfrm>
            <a:off x="1197194" y="5056371"/>
            <a:ext cx="10515345" cy="1406573"/>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8" name="Google Shape;1118;p105"/>
          <p:cNvSpPr/>
          <p:nvPr/>
        </p:nvSpPr>
        <p:spPr>
          <a:xfrm>
            <a:off x="1207468" y="3363958"/>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9" name="Google Shape;1119;p105"/>
          <p:cNvSpPr/>
          <p:nvPr/>
        </p:nvSpPr>
        <p:spPr>
          <a:xfrm>
            <a:off x="1186920" y="1678996"/>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20" name="Google Shape;1120;p105"/>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Estratégias para Criar Postagens Envolventes</a:t>
            </a:r>
            <a:endParaRPr sz="3300"/>
          </a:p>
        </p:txBody>
      </p:sp>
      <p:sp>
        <p:nvSpPr>
          <p:cNvPr id="1121" name="Google Shape;1121;p105"/>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22" name="Google Shape;1122;p105"/>
          <p:cNvSpPr/>
          <p:nvPr/>
        </p:nvSpPr>
        <p:spPr>
          <a:xfrm>
            <a:off x="618621" y="1678996"/>
            <a:ext cx="560439" cy="1413525"/>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7</a:t>
            </a:r>
            <a:endParaRPr b="0" i="0" sz="1400" u="none" cap="none" strike="noStrike">
              <a:solidFill>
                <a:srgbClr val="000000"/>
              </a:solidFill>
              <a:latin typeface="Arial"/>
              <a:ea typeface="Arial"/>
              <a:cs typeface="Arial"/>
              <a:sym typeface="Arial"/>
            </a:endParaRPr>
          </a:p>
        </p:txBody>
      </p:sp>
      <p:sp>
        <p:nvSpPr>
          <p:cNvPr id="1123" name="Google Shape;1123;p105"/>
          <p:cNvSpPr/>
          <p:nvPr/>
        </p:nvSpPr>
        <p:spPr>
          <a:xfrm>
            <a:off x="626481" y="3367684"/>
            <a:ext cx="560439" cy="1409800"/>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8</a:t>
            </a:r>
            <a:endParaRPr b="0" i="0" sz="1400" u="none" cap="none" strike="noStrike">
              <a:solidFill>
                <a:srgbClr val="000000"/>
              </a:solidFill>
              <a:latin typeface="Arial"/>
              <a:ea typeface="Arial"/>
              <a:cs typeface="Arial"/>
              <a:sym typeface="Arial"/>
            </a:endParaRPr>
          </a:p>
        </p:txBody>
      </p:sp>
      <p:sp>
        <p:nvSpPr>
          <p:cNvPr id="1124" name="Google Shape;1124;p105"/>
          <p:cNvSpPr/>
          <p:nvPr/>
        </p:nvSpPr>
        <p:spPr>
          <a:xfrm>
            <a:off x="626481" y="5056371"/>
            <a:ext cx="560439" cy="1406573"/>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9</a:t>
            </a:r>
            <a:endParaRPr b="0" i="0" sz="1400" u="none" cap="none" strike="noStrike">
              <a:solidFill>
                <a:srgbClr val="000000"/>
              </a:solidFill>
              <a:latin typeface="Arial"/>
              <a:ea typeface="Arial"/>
              <a:cs typeface="Arial"/>
              <a:sym typeface="Arial"/>
            </a:endParaRPr>
          </a:p>
        </p:txBody>
      </p:sp>
      <p:sp>
        <p:nvSpPr>
          <p:cNvPr id="1125" name="Google Shape;1125;p105"/>
          <p:cNvSpPr txBox="1"/>
          <p:nvPr/>
        </p:nvSpPr>
        <p:spPr>
          <a:xfrm>
            <a:off x="1318701" y="1813806"/>
            <a:ext cx="7214927" cy="11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Use Hashtags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Utilize hashtags relevantes para aumentar a visibilidade das suas postagens e alcançar um público maior.</a:t>
            </a:r>
            <a:endParaRPr b="1" i="0" sz="2000" u="none" cap="none" strike="noStrike">
              <a:solidFill>
                <a:schemeClr val="dk1"/>
              </a:solidFill>
              <a:latin typeface="Lato"/>
              <a:ea typeface="Lato"/>
              <a:cs typeface="Lato"/>
              <a:sym typeface="Lato"/>
            </a:endParaRPr>
          </a:p>
        </p:txBody>
      </p:sp>
      <p:sp>
        <p:nvSpPr>
          <p:cNvPr id="1126" name="Google Shape;1126;p105"/>
          <p:cNvSpPr txBox="1"/>
          <p:nvPr/>
        </p:nvSpPr>
        <p:spPr>
          <a:xfrm>
            <a:off x="1318701" y="3443583"/>
            <a:ext cx="8727940"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Publique Regularmente</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 consistência é chave.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Publique regularmente para manter seu público engajado.</a:t>
            </a:r>
            <a:endParaRPr b="1" i="0" sz="2000" u="none" cap="none" strike="noStrike">
              <a:solidFill>
                <a:schemeClr val="dk1"/>
              </a:solidFill>
              <a:latin typeface="Lato"/>
              <a:ea typeface="Lato"/>
              <a:cs typeface="Lato"/>
              <a:sym typeface="Lato"/>
            </a:endParaRPr>
          </a:p>
        </p:txBody>
      </p:sp>
      <p:sp>
        <p:nvSpPr>
          <p:cNvPr id="1127" name="Google Shape;1127;p105"/>
          <p:cNvSpPr txBox="1"/>
          <p:nvPr/>
        </p:nvSpPr>
        <p:spPr>
          <a:xfrm>
            <a:off x="1236508" y="5123585"/>
            <a:ext cx="10078721"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Interaja com Comentários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Responda aos comentários nas suas postagens.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Isso mostra que você valoriza a participação dos outros e estimula o engajamento.</a:t>
            </a:r>
            <a:endParaRPr b="1" i="0" sz="2000" u="none" cap="none" strike="noStrike">
              <a:solidFill>
                <a:schemeClr val="dk1"/>
              </a:solidFill>
              <a:latin typeface="Lato"/>
              <a:ea typeface="Lato"/>
              <a:cs typeface="Lato"/>
              <a:sym typeface="Lato"/>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06"/>
          <p:cNvSpPr/>
          <p:nvPr/>
        </p:nvSpPr>
        <p:spPr>
          <a:xfrm>
            <a:off x="1197194" y="5056371"/>
            <a:ext cx="10515345" cy="1406573"/>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3" name="Google Shape;1133;p106"/>
          <p:cNvSpPr/>
          <p:nvPr/>
        </p:nvSpPr>
        <p:spPr>
          <a:xfrm>
            <a:off x="1207468" y="3363958"/>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4" name="Google Shape;1134;p106"/>
          <p:cNvSpPr/>
          <p:nvPr/>
        </p:nvSpPr>
        <p:spPr>
          <a:xfrm>
            <a:off x="1186920" y="1678996"/>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5" name="Google Shape;1135;p106"/>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Estratégias para Criar Postagens Envolventes</a:t>
            </a:r>
            <a:endParaRPr sz="3300"/>
          </a:p>
        </p:txBody>
      </p:sp>
      <p:sp>
        <p:nvSpPr>
          <p:cNvPr id="1136" name="Google Shape;1136;p106"/>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7" name="Google Shape;1137;p106"/>
          <p:cNvSpPr/>
          <p:nvPr/>
        </p:nvSpPr>
        <p:spPr>
          <a:xfrm>
            <a:off x="618621" y="1678996"/>
            <a:ext cx="560439" cy="1413525"/>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10</a:t>
            </a:r>
            <a:endParaRPr b="0" i="0" sz="1400" u="none" cap="none" strike="noStrike">
              <a:solidFill>
                <a:srgbClr val="000000"/>
              </a:solidFill>
              <a:latin typeface="Arial"/>
              <a:ea typeface="Arial"/>
              <a:cs typeface="Arial"/>
              <a:sym typeface="Arial"/>
            </a:endParaRPr>
          </a:p>
        </p:txBody>
      </p:sp>
      <p:sp>
        <p:nvSpPr>
          <p:cNvPr id="1138" name="Google Shape;1138;p106"/>
          <p:cNvSpPr/>
          <p:nvPr/>
        </p:nvSpPr>
        <p:spPr>
          <a:xfrm>
            <a:off x="626481" y="3367684"/>
            <a:ext cx="560439" cy="1409800"/>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11</a:t>
            </a:r>
            <a:endParaRPr b="0" i="0" sz="1400" u="none" cap="none" strike="noStrike">
              <a:solidFill>
                <a:srgbClr val="000000"/>
              </a:solidFill>
              <a:latin typeface="Arial"/>
              <a:ea typeface="Arial"/>
              <a:cs typeface="Arial"/>
              <a:sym typeface="Arial"/>
            </a:endParaRPr>
          </a:p>
        </p:txBody>
      </p:sp>
      <p:sp>
        <p:nvSpPr>
          <p:cNvPr id="1139" name="Google Shape;1139;p106"/>
          <p:cNvSpPr/>
          <p:nvPr/>
        </p:nvSpPr>
        <p:spPr>
          <a:xfrm>
            <a:off x="626481" y="5056371"/>
            <a:ext cx="560439" cy="1406573"/>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12</a:t>
            </a:r>
            <a:endParaRPr b="0" i="0" sz="1400" u="none" cap="none" strike="noStrike">
              <a:solidFill>
                <a:srgbClr val="000000"/>
              </a:solidFill>
              <a:latin typeface="Arial"/>
              <a:ea typeface="Arial"/>
              <a:cs typeface="Arial"/>
              <a:sym typeface="Arial"/>
            </a:endParaRPr>
          </a:p>
        </p:txBody>
      </p:sp>
      <p:sp>
        <p:nvSpPr>
          <p:cNvPr id="1140" name="Google Shape;1140;p106"/>
          <p:cNvSpPr txBox="1"/>
          <p:nvPr/>
        </p:nvSpPr>
        <p:spPr>
          <a:xfrm>
            <a:off x="1322898" y="1749686"/>
            <a:ext cx="7517122"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Compartilhe Conquistas e Marcos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Celebre e compartilhe suas realizações e as da sua equipe.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Isso humaniza seu perfil e inspira os outros.</a:t>
            </a:r>
            <a:endParaRPr b="1" i="0" sz="2000" u="none" cap="none" strike="noStrike">
              <a:solidFill>
                <a:schemeClr val="dk1"/>
              </a:solidFill>
              <a:latin typeface="Lato"/>
              <a:ea typeface="Lato"/>
              <a:cs typeface="Lato"/>
              <a:sym typeface="Lato"/>
            </a:endParaRPr>
          </a:p>
        </p:txBody>
      </p:sp>
      <p:sp>
        <p:nvSpPr>
          <p:cNvPr id="1141" name="Google Shape;1141;p106"/>
          <p:cNvSpPr txBox="1"/>
          <p:nvPr/>
        </p:nvSpPr>
        <p:spPr>
          <a:xfrm>
            <a:off x="1322898" y="3498768"/>
            <a:ext cx="7186519" cy="11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Ofereça Valor</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Compartilhe </a:t>
            </a:r>
            <a:r>
              <a:rPr b="0" i="1" lang="pt-BR" sz="2000" u="none" cap="none" strike="noStrike">
                <a:solidFill>
                  <a:schemeClr val="dk1"/>
                </a:solidFill>
                <a:latin typeface="Lato"/>
                <a:ea typeface="Lato"/>
                <a:cs typeface="Lato"/>
                <a:sym typeface="Lato"/>
              </a:rPr>
              <a:t>insights</a:t>
            </a:r>
            <a:r>
              <a:rPr b="0" i="0" lang="pt-BR" sz="2000" u="none" cap="none" strike="noStrike">
                <a:solidFill>
                  <a:schemeClr val="dk1"/>
                </a:solidFill>
                <a:latin typeface="Lato"/>
                <a:ea typeface="Lato"/>
                <a:cs typeface="Lato"/>
                <a:sym typeface="Lato"/>
              </a:rPr>
              <a:t>, dicas, conselhos e conteúdo educacional que agreguem valor ao seu público.</a:t>
            </a:r>
            <a:endParaRPr b="1" i="0" sz="2000" u="none" cap="none" strike="noStrike">
              <a:solidFill>
                <a:schemeClr val="dk1"/>
              </a:solidFill>
              <a:latin typeface="Lato"/>
              <a:ea typeface="Lato"/>
              <a:cs typeface="Lato"/>
              <a:sym typeface="Lato"/>
            </a:endParaRPr>
          </a:p>
        </p:txBody>
      </p:sp>
      <p:sp>
        <p:nvSpPr>
          <p:cNvPr id="1142" name="Google Shape;1142;p106"/>
          <p:cNvSpPr txBox="1"/>
          <p:nvPr/>
        </p:nvSpPr>
        <p:spPr>
          <a:xfrm>
            <a:off x="1322898" y="5123585"/>
            <a:ext cx="10602582"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Utilize Análises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Monitore o desempenho das suas postagens utilizando as ferramentas do LinkedIn.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Ajuste sua estratégia com base no que está funcionando melhor.</a:t>
            </a:r>
            <a:endParaRPr b="1" i="0" sz="2000" u="none" cap="none" strike="noStrike">
              <a:solidFill>
                <a:schemeClr val="dk1"/>
              </a:solidFill>
              <a:latin typeface="Lato"/>
              <a:ea typeface="Lato"/>
              <a:cs typeface="Lato"/>
              <a:sym typeface="Lato"/>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07"/>
          <p:cNvSpPr/>
          <p:nvPr/>
        </p:nvSpPr>
        <p:spPr>
          <a:xfrm>
            <a:off x="1197194" y="5056371"/>
            <a:ext cx="10515345" cy="1406573"/>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8" name="Google Shape;1148;p107"/>
          <p:cNvSpPr/>
          <p:nvPr/>
        </p:nvSpPr>
        <p:spPr>
          <a:xfrm>
            <a:off x="1207468" y="3363958"/>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9" name="Google Shape;1149;p107"/>
          <p:cNvSpPr/>
          <p:nvPr/>
        </p:nvSpPr>
        <p:spPr>
          <a:xfrm>
            <a:off x="1186920" y="1678996"/>
            <a:ext cx="10515345" cy="1413525"/>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50" name="Google Shape;1150;p107"/>
          <p:cNvSpPr txBox="1"/>
          <p:nvPr>
            <p:ph type="title"/>
          </p:nvPr>
        </p:nvSpPr>
        <p:spPr>
          <a:xfrm>
            <a:off x="443960" y="194499"/>
            <a:ext cx="9776672" cy="98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sz="3300"/>
              <a:t>Estratégias para Criar Postagens Envolventes</a:t>
            </a:r>
            <a:endParaRPr sz="3300"/>
          </a:p>
        </p:txBody>
      </p:sp>
      <p:sp>
        <p:nvSpPr>
          <p:cNvPr id="1151" name="Google Shape;1151;p107"/>
          <p:cNvSpPr/>
          <p:nvPr/>
        </p:nvSpPr>
        <p:spPr>
          <a:xfrm>
            <a:off x="1" y="0"/>
            <a:ext cx="1716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52" name="Google Shape;1152;p107"/>
          <p:cNvSpPr/>
          <p:nvPr/>
        </p:nvSpPr>
        <p:spPr>
          <a:xfrm>
            <a:off x="618621" y="1678996"/>
            <a:ext cx="560439" cy="1413525"/>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13</a:t>
            </a:r>
            <a:endParaRPr b="0" i="0" sz="1400" u="none" cap="none" strike="noStrike">
              <a:solidFill>
                <a:srgbClr val="000000"/>
              </a:solidFill>
              <a:latin typeface="Arial"/>
              <a:ea typeface="Arial"/>
              <a:cs typeface="Arial"/>
              <a:sym typeface="Arial"/>
            </a:endParaRPr>
          </a:p>
        </p:txBody>
      </p:sp>
      <p:sp>
        <p:nvSpPr>
          <p:cNvPr id="1153" name="Google Shape;1153;p107"/>
          <p:cNvSpPr/>
          <p:nvPr/>
        </p:nvSpPr>
        <p:spPr>
          <a:xfrm>
            <a:off x="626481" y="3367684"/>
            <a:ext cx="560439" cy="1409800"/>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14</a:t>
            </a:r>
            <a:endParaRPr b="0" i="0" sz="1400" u="none" cap="none" strike="noStrike">
              <a:solidFill>
                <a:srgbClr val="000000"/>
              </a:solidFill>
              <a:latin typeface="Arial"/>
              <a:ea typeface="Arial"/>
              <a:cs typeface="Arial"/>
              <a:sym typeface="Arial"/>
            </a:endParaRPr>
          </a:p>
        </p:txBody>
      </p:sp>
      <p:sp>
        <p:nvSpPr>
          <p:cNvPr id="1154" name="Google Shape;1154;p107"/>
          <p:cNvSpPr/>
          <p:nvPr/>
        </p:nvSpPr>
        <p:spPr>
          <a:xfrm>
            <a:off x="626481" y="5056371"/>
            <a:ext cx="560439" cy="1406573"/>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Lato"/>
                <a:ea typeface="Lato"/>
                <a:cs typeface="Lato"/>
                <a:sym typeface="Lato"/>
              </a:rPr>
              <a:t>15</a:t>
            </a:r>
            <a:endParaRPr b="0" i="0" sz="1400" u="none" cap="none" strike="noStrike">
              <a:solidFill>
                <a:srgbClr val="000000"/>
              </a:solidFill>
              <a:latin typeface="Arial"/>
              <a:ea typeface="Arial"/>
              <a:cs typeface="Arial"/>
              <a:sym typeface="Arial"/>
            </a:endParaRPr>
          </a:p>
        </p:txBody>
      </p:sp>
      <p:sp>
        <p:nvSpPr>
          <p:cNvPr id="1155" name="Google Shape;1155;p107"/>
          <p:cNvSpPr txBox="1"/>
          <p:nvPr/>
        </p:nvSpPr>
        <p:spPr>
          <a:xfrm>
            <a:off x="1281801" y="1749686"/>
            <a:ext cx="9580187" cy="12721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Seja Relevante e Atual</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Comente sobre eventos atuais, tendências da indústria e notícias relevantes. </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Mantenha suas postagens atuais e pertinentes.</a:t>
            </a:r>
            <a:endParaRPr b="1" i="0" sz="2000" u="none" cap="none" strike="noStrike">
              <a:solidFill>
                <a:schemeClr val="dk1"/>
              </a:solidFill>
              <a:latin typeface="Lato"/>
              <a:ea typeface="Lato"/>
              <a:cs typeface="Lato"/>
              <a:sym typeface="Lato"/>
            </a:endParaRPr>
          </a:p>
        </p:txBody>
      </p:sp>
      <p:sp>
        <p:nvSpPr>
          <p:cNvPr id="1156" name="Google Shape;1156;p107"/>
          <p:cNvSpPr txBox="1"/>
          <p:nvPr/>
        </p:nvSpPr>
        <p:spPr>
          <a:xfrm>
            <a:off x="1281801" y="3498768"/>
            <a:ext cx="9372500" cy="11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Compartilhe Conteúdo de Qualidade de Outros</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Além de criar seu próprio conteúdo, compartilhe artigos e postagens de outros profissionais que possam interessar sua rede.</a:t>
            </a:r>
            <a:endParaRPr b="1" i="0" sz="2000" u="none" cap="none" strike="noStrike">
              <a:solidFill>
                <a:schemeClr val="dk1"/>
              </a:solidFill>
              <a:latin typeface="Lato"/>
              <a:ea typeface="Lato"/>
              <a:cs typeface="Lato"/>
              <a:sym typeface="Lato"/>
            </a:endParaRPr>
          </a:p>
        </p:txBody>
      </p:sp>
      <p:sp>
        <p:nvSpPr>
          <p:cNvPr id="1157" name="Google Shape;1157;p107"/>
          <p:cNvSpPr txBox="1"/>
          <p:nvPr/>
        </p:nvSpPr>
        <p:spPr>
          <a:xfrm>
            <a:off x="1281801" y="5187705"/>
            <a:ext cx="10420464" cy="11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Lato"/>
                <a:ea typeface="Lato"/>
                <a:cs typeface="Lato"/>
                <a:sym typeface="Lato"/>
              </a:rPr>
              <a:t>Utilize Chamadas para Ação</a:t>
            </a:r>
            <a:endParaRPr b="0" i="0" sz="1400" u="none" cap="none" strike="noStrike">
              <a:solidFill>
                <a:srgbClr val="000000"/>
              </a:solidFill>
              <a:latin typeface="Arial"/>
              <a:ea typeface="Arial"/>
              <a:cs typeface="Arial"/>
              <a:sym typeface="Arial"/>
            </a:endParaRPr>
          </a:p>
          <a:p>
            <a:pPr indent="-368300" lvl="0" marL="722313" marR="0" rtl="0" algn="l">
              <a:lnSpc>
                <a:spcPct val="100000"/>
              </a:lnSpc>
              <a:spcBef>
                <a:spcPts val="1000"/>
              </a:spcBef>
              <a:spcAft>
                <a:spcPts val="0"/>
              </a:spcAft>
              <a:buClr>
                <a:srgbClr val="000000"/>
              </a:buClr>
              <a:buSzPts val="2000"/>
              <a:buFont typeface="Noto Sans Symbols"/>
              <a:buChar char="▪"/>
            </a:pPr>
            <a:r>
              <a:rPr b="0" i="0" lang="pt-BR" sz="2000" u="none" cap="none" strike="noStrike">
                <a:solidFill>
                  <a:schemeClr val="dk1"/>
                </a:solidFill>
                <a:latin typeface="Lato"/>
                <a:ea typeface="Lato"/>
                <a:cs typeface="Lato"/>
                <a:sym typeface="Lato"/>
              </a:rPr>
              <a:t>Inclua CTAs nas suas postagens para guiar seu público a realizar uma ação específica, como ler um artigo completo, se inscrever em um webinar ou visitar seu site.</a:t>
            </a:r>
            <a:endParaRPr b="1" i="0" sz="2000" u="none" cap="none" strike="noStrike">
              <a:solidFill>
                <a:schemeClr val="dk1"/>
              </a:solidFill>
              <a:latin typeface="Lato"/>
              <a:ea typeface="Lato"/>
              <a:cs typeface="Lato"/>
              <a:sym typeface="La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08"/>
          <p:cNvSpPr txBox="1"/>
          <p:nvPr>
            <p:ph idx="1" type="body"/>
          </p:nvPr>
        </p:nvSpPr>
        <p:spPr>
          <a:xfrm>
            <a:off x="786243" y="3193765"/>
            <a:ext cx="6148813" cy="1963862"/>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800"/>
              <a:buNone/>
            </a:pPr>
            <a:r>
              <a:rPr lang="pt-BR"/>
              <a:t>Implementando essas estratégias, você pode aumentar significativamente o engajamento das suas postagens no LinkedIn e construir uma presença mais forte e influente na plataforma.</a:t>
            </a:r>
            <a:endParaRPr/>
          </a:p>
        </p:txBody>
      </p:sp>
      <p:sp>
        <p:nvSpPr>
          <p:cNvPr id="1163" name="Google Shape;1163;p108"/>
          <p:cNvSpPr txBox="1"/>
          <p:nvPr>
            <p:ph type="title"/>
          </p:nvPr>
        </p:nvSpPr>
        <p:spPr>
          <a:xfrm>
            <a:off x="786243" y="2124272"/>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Estratégias para Criar </a:t>
            </a:r>
            <a:br>
              <a:rPr lang="pt-BR"/>
            </a:br>
            <a:r>
              <a:rPr lang="pt-BR"/>
              <a:t>Postagens Envolventes</a:t>
            </a:r>
            <a:endParaRPr/>
          </a:p>
        </p:txBody>
      </p:sp>
      <p:pic>
        <p:nvPicPr>
          <p:cNvPr id="1164" name="Google Shape;1164;p108"/>
          <p:cNvPicPr preferRelativeResize="0"/>
          <p:nvPr/>
        </p:nvPicPr>
        <p:blipFill rotWithShape="1">
          <a:blip r:embed="rId3">
            <a:alphaModFix/>
          </a:blip>
          <a:srcRect b="0" l="0" r="0" t="0"/>
          <a:stretch/>
        </p:blipFill>
        <p:spPr>
          <a:xfrm>
            <a:off x="8765435" y="2124272"/>
            <a:ext cx="2734919" cy="273491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pic>
        <p:nvPicPr>
          <p:cNvPr id="1169" name="Google Shape;1169;p10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170" name="Google Shape;1170;p109"/>
          <p:cNvPicPr preferRelativeResize="0"/>
          <p:nvPr/>
        </p:nvPicPr>
        <p:blipFill rotWithShape="1">
          <a:blip r:embed="rId4">
            <a:alphaModFix/>
          </a:blip>
          <a:srcRect b="0" l="0" r="0" t="0"/>
          <a:stretch/>
        </p:blipFill>
        <p:spPr>
          <a:xfrm>
            <a:off x="11403693" y="194499"/>
            <a:ext cx="579207" cy="706713"/>
          </a:xfrm>
          <a:prstGeom prst="rect">
            <a:avLst/>
          </a:prstGeom>
          <a:noFill/>
          <a:ln>
            <a:noFill/>
          </a:ln>
        </p:spPr>
      </p:pic>
      <p:sp>
        <p:nvSpPr>
          <p:cNvPr id="1171" name="Google Shape;1171;p109"/>
          <p:cNvSpPr/>
          <p:nvPr/>
        </p:nvSpPr>
        <p:spPr>
          <a:xfrm>
            <a:off x="0" y="0"/>
            <a:ext cx="4981500" cy="6858000"/>
          </a:xfrm>
          <a:prstGeom prst="rect">
            <a:avLst/>
          </a:prstGeom>
          <a:solidFill>
            <a:srgbClr val="F2F2F2">
              <a:alpha val="68235"/>
            </a:srgbClr>
          </a:solidFill>
          <a:ln>
            <a:noFill/>
          </a:ln>
        </p:spPr>
        <p:txBody>
          <a:bodyPr anchorCtr="0" anchor="ctr" bIns="50775" lIns="50775" spcFirstLastPara="1" rIns="50775" wrap="square" tIns="50775">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2" name="Google Shape;1172;p109"/>
          <p:cNvSpPr/>
          <p:nvPr/>
        </p:nvSpPr>
        <p:spPr>
          <a:xfrm>
            <a:off x="1" y="0"/>
            <a:ext cx="171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3" name="Google Shape;1173;p109"/>
          <p:cNvSpPr/>
          <p:nvPr/>
        </p:nvSpPr>
        <p:spPr>
          <a:xfrm>
            <a:off x="620798" y="2946649"/>
            <a:ext cx="4039692" cy="96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1" lang="pt-BR" sz="3500" u="none" cap="none" strike="noStrike">
                <a:solidFill>
                  <a:schemeClr val="dk1"/>
                </a:solidFill>
                <a:latin typeface="Lato"/>
                <a:ea typeface="Lato"/>
                <a:cs typeface="Lato"/>
                <a:sym typeface="Lato"/>
              </a:rPr>
              <a:t>Networking</a:t>
            </a:r>
            <a:r>
              <a:rPr b="1" i="0" lang="pt-BR" sz="3500" u="none" cap="none" strike="noStrike">
                <a:solidFill>
                  <a:schemeClr val="dk1"/>
                </a:solidFill>
                <a:latin typeface="Lato"/>
                <a:ea typeface="Lato"/>
                <a:cs typeface="Lato"/>
                <a:sym typeface="Lato"/>
              </a:rPr>
              <a:t> e Redes de Contato</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11"/>
          <p:cNvSpPr txBox="1"/>
          <p:nvPr>
            <p:ph idx="1" type="body"/>
          </p:nvPr>
        </p:nvSpPr>
        <p:spPr>
          <a:xfrm>
            <a:off x="775969" y="2684469"/>
            <a:ext cx="6756300" cy="2000547"/>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lang="pt-BR"/>
              <a:t>Rede de contatos refere-se ao grupo de pessoas com quem você tem relacionamentos profissionais e sociais, e que pode incluir colegas, ex-colegas, mentores, parceiros de negócios, e outros indivíduos com quem você interage regularmente.</a:t>
            </a:r>
            <a:endParaRPr/>
          </a:p>
          <a:p>
            <a:pPr indent="-228600" lvl="0" marL="457200" marR="0" rtl="0" algn="l">
              <a:lnSpc>
                <a:spcPct val="100000"/>
              </a:lnSpc>
              <a:spcBef>
                <a:spcPts val="1200"/>
              </a:spcBef>
              <a:spcAft>
                <a:spcPts val="0"/>
              </a:spcAft>
              <a:buClr>
                <a:srgbClr val="000000"/>
              </a:buClr>
              <a:buSzPts val="1800"/>
              <a:buFont typeface="Arial"/>
              <a:buNone/>
            </a:pPr>
            <a:br>
              <a:rPr lang="pt-BR"/>
            </a:br>
            <a:br>
              <a:rPr lang="pt-BR"/>
            </a:br>
            <a:endParaRPr/>
          </a:p>
        </p:txBody>
      </p:sp>
      <p:sp>
        <p:nvSpPr>
          <p:cNvPr id="1179" name="Google Shape;1179;p111"/>
          <p:cNvSpPr txBox="1"/>
          <p:nvPr>
            <p:ph type="title"/>
          </p:nvPr>
        </p:nvSpPr>
        <p:spPr>
          <a:xfrm>
            <a:off x="775969" y="2062627"/>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Rede de Contatos</a:t>
            </a:r>
            <a:endParaRPr/>
          </a:p>
        </p:txBody>
      </p:sp>
      <p:pic>
        <p:nvPicPr>
          <p:cNvPr id="1180" name="Google Shape;1180;p111"/>
          <p:cNvPicPr preferRelativeResize="0"/>
          <p:nvPr/>
        </p:nvPicPr>
        <p:blipFill rotWithShape="1">
          <a:blip r:embed="rId3">
            <a:alphaModFix/>
          </a:blip>
          <a:srcRect b="0" l="0" r="0" t="0"/>
          <a:stretch/>
        </p:blipFill>
        <p:spPr>
          <a:xfrm>
            <a:off x="8787958" y="2062627"/>
            <a:ext cx="2720061" cy="272006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10"/>
          <p:cNvSpPr txBox="1"/>
          <p:nvPr>
            <p:ph idx="1" type="body"/>
          </p:nvPr>
        </p:nvSpPr>
        <p:spPr>
          <a:xfrm>
            <a:off x="693776" y="2571454"/>
            <a:ext cx="6756300" cy="2370416"/>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1200"/>
              </a:spcBef>
              <a:spcAft>
                <a:spcPts val="0"/>
              </a:spcAft>
              <a:buSzPts val="1800"/>
              <a:buNone/>
            </a:pPr>
            <a:r>
              <a:rPr i="1" lang="pt-BR"/>
              <a:t>Networking</a:t>
            </a:r>
            <a:r>
              <a:rPr lang="pt-BR"/>
              <a:t> é o processo de construir e manter relacionamentos profissionais e sociais com o objetivo de trocar informações, conhecimentos e oportunidades. Envolve a criação de uma rede de contatos que pode oferecer suporte, conselhos e oportunidades de colaboração ou avanço na carreira.</a:t>
            </a:r>
            <a:endParaRPr/>
          </a:p>
          <a:p>
            <a:pPr indent="-228600" lvl="0" marL="457200" marR="0" rtl="0" algn="l">
              <a:lnSpc>
                <a:spcPct val="100000"/>
              </a:lnSpc>
              <a:spcBef>
                <a:spcPts val="1200"/>
              </a:spcBef>
              <a:spcAft>
                <a:spcPts val="0"/>
              </a:spcAft>
              <a:buClr>
                <a:srgbClr val="000000"/>
              </a:buClr>
              <a:buSzPts val="1800"/>
              <a:buFont typeface="Arial"/>
              <a:buNone/>
            </a:pPr>
            <a:br>
              <a:rPr lang="pt-BR"/>
            </a:br>
            <a:endParaRPr/>
          </a:p>
        </p:txBody>
      </p:sp>
      <p:sp>
        <p:nvSpPr>
          <p:cNvPr id="1186" name="Google Shape;1186;p110"/>
          <p:cNvSpPr txBox="1"/>
          <p:nvPr>
            <p:ph type="title"/>
          </p:nvPr>
        </p:nvSpPr>
        <p:spPr>
          <a:xfrm>
            <a:off x="693776" y="1929063"/>
            <a:ext cx="6756300" cy="98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400"/>
              <a:buNone/>
            </a:pPr>
            <a:r>
              <a:rPr lang="pt-BR"/>
              <a:t>O que é </a:t>
            </a:r>
            <a:r>
              <a:rPr i="1" lang="pt-BR"/>
              <a:t>Networking</a:t>
            </a:r>
            <a:endParaRPr i="1"/>
          </a:p>
        </p:txBody>
      </p:sp>
      <p:pic>
        <p:nvPicPr>
          <p:cNvPr id="1187" name="Google Shape;1187;p110"/>
          <p:cNvPicPr preferRelativeResize="0"/>
          <p:nvPr/>
        </p:nvPicPr>
        <p:blipFill rotWithShape="1">
          <a:blip r:embed="rId3">
            <a:alphaModFix/>
          </a:blip>
          <a:srcRect b="0" l="0" r="0" t="0"/>
          <a:stretch/>
        </p:blipFill>
        <p:spPr>
          <a:xfrm>
            <a:off x="8455632" y="1781709"/>
            <a:ext cx="3503488" cy="35034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FM2S">
      <a:dk1>
        <a:srgbClr val="575757"/>
      </a:dk1>
      <a:lt1>
        <a:srgbClr val="FFFFFF"/>
      </a:lt1>
      <a:dk2>
        <a:srgbClr val="25AAE1"/>
      </a:dk2>
      <a:lt2>
        <a:srgbClr val="FFFFFF"/>
      </a:lt2>
      <a:accent1>
        <a:srgbClr val="EF4036"/>
      </a:accent1>
      <a:accent2>
        <a:srgbClr val="F7941E"/>
      </a:accent2>
      <a:accent3>
        <a:srgbClr val="25AAE1"/>
      </a:accent3>
      <a:accent4>
        <a:srgbClr val="8DC63F"/>
      </a:accent4>
      <a:accent5>
        <a:srgbClr val="DA1C5C"/>
      </a:accent5>
      <a:accent6>
        <a:srgbClr val="00B050"/>
      </a:accent6>
      <a:hlink>
        <a:srgbClr val="7030A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FM2S">
      <a:dk1>
        <a:srgbClr val="575757"/>
      </a:dk1>
      <a:lt1>
        <a:srgbClr val="FFFFFF"/>
      </a:lt1>
      <a:dk2>
        <a:srgbClr val="25AAE1"/>
      </a:dk2>
      <a:lt2>
        <a:srgbClr val="FFFFFF"/>
      </a:lt2>
      <a:accent1>
        <a:srgbClr val="EF4036"/>
      </a:accent1>
      <a:accent2>
        <a:srgbClr val="F7941E"/>
      </a:accent2>
      <a:accent3>
        <a:srgbClr val="25AAE1"/>
      </a:accent3>
      <a:accent4>
        <a:srgbClr val="8DC63F"/>
      </a:accent4>
      <a:accent5>
        <a:srgbClr val="DA1C5C"/>
      </a:accent5>
      <a:accent6>
        <a:srgbClr val="00B050"/>
      </a:accent6>
      <a:hlink>
        <a:srgbClr val="7030A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