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3" r:id="rId1"/>
  </p:sldMasterIdLst>
  <p:notesMasterIdLst>
    <p:notesMasterId r:id="rId12"/>
  </p:notesMasterIdLst>
  <p:sldIdLst>
    <p:sldId id="346" r:id="rId2"/>
    <p:sldId id="319" r:id="rId3"/>
    <p:sldId id="329" r:id="rId4"/>
    <p:sldId id="258" r:id="rId5"/>
    <p:sldId id="348" r:id="rId6"/>
    <p:sldId id="350" r:id="rId7"/>
    <p:sldId id="354" r:id="rId8"/>
    <p:sldId id="356" r:id="rId9"/>
    <p:sldId id="357" r:id="rId10"/>
    <p:sldId id="377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74"/>
    <p:restoredTop sz="94886"/>
  </p:normalViewPr>
  <p:slideViewPr>
    <p:cSldViewPr snapToGrid="0" snapToObjects="1">
      <p:cViewPr varScale="1">
        <p:scale>
          <a:sx n="78" d="100"/>
          <a:sy n="78" d="100"/>
        </p:scale>
        <p:origin x="13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934320477513997E-2"/>
          <c:y val="0.105430740860435"/>
          <c:w val="0.93674749786606204"/>
          <c:h val="0.5302435072220059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Colunas1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Plan1!$A$2:$A$10</c:f>
              <c:strCache>
                <c:ptCount val="9"/>
                <c:pt idx="0">
                  <c:v>ALWAYS</c:v>
                </c:pt>
                <c:pt idx="1">
                  <c:v>USUALLY</c:v>
                </c:pt>
                <c:pt idx="2">
                  <c:v>NORMALLY/ frequently</c:v>
                </c:pt>
                <c:pt idx="3">
                  <c:v>OFTEN/FREQUENTLY</c:v>
                </c:pt>
                <c:pt idx="4">
                  <c:v>SOMETIMES</c:v>
                </c:pt>
                <c:pt idx="5">
                  <c:v>OCCASIONALLY</c:v>
                </c:pt>
                <c:pt idx="6">
                  <c:v>SELDOM</c:v>
                </c:pt>
                <c:pt idx="7">
                  <c:v>HARDLY EVER/ RARELY</c:v>
                </c:pt>
                <c:pt idx="8">
                  <c:v>NEVER</c:v>
                </c:pt>
              </c:strCache>
            </c:strRef>
          </c:cat>
          <c:val>
            <c:numRef>
              <c:f>Plan1!$B$2:$B$10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0-BCB2-437F-B999-7E558BD1AA28}"/>
            </c:ext>
          </c:extLst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Colunas2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Plan1!$A$2:$A$10</c:f>
              <c:strCache>
                <c:ptCount val="9"/>
                <c:pt idx="0">
                  <c:v>ALWAYS</c:v>
                </c:pt>
                <c:pt idx="1">
                  <c:v>USUALLY</c:v>
                </c:pt>
                <c:pt idx="2">
                  <c:v>NORMALLY/ frequently</c:v>
                </c:pt>
                <c:pt idx="3">
                  <c:v>OFTEN/FREQUENTLY</c:v>
                </c:pt>
                <c:pt idx="4">
                  <c:v>SOMETIMES</c:v>
                </c:pt>
                <c:pt idx="5">
                  <c:v>OCCASIONALLY</c:v>
                </c:pt>
                <c:pt idx="6">
                  <c:v>SELDOM</c:v>
                </c:pt>
                <c:pt idx="7">
                  <c:v>HARDLY EVER/ RARELY</c:v>
                </c:pt>
                <c:pt idx="8">
                  <c:v>NEVER</c:v>
                </c:pt>
              </c:strCache>
            </c:strRef>
          </c:cat>
          <c:val>
            <c:numRef>
              <c:f>Plan1!$C$2:$C$10</c:f>
              <c:numCache>
                <c:formatCode>General</c:formatCode>
                <c:ptCount val="9"/>
                <c:pt idx="0">
                  <c:v>100</c:v>
                </c:pt>
                <c:pt idx="1">
                  <c:v>90</c:v>
                </c:pt>
                <c:pt idx="2">
                  <c:v>80</c:v>
                </c:pt>
                <c:pt idx="3">
                  <c:v>70</c:v>
                </c:pt>
                <c:pt idx="4">
                  <c:v>50</c:v>
                </c:pt>
                <c:pt idx="5">
                  <c:v>30</c:v>
                </c:pt>
                <c:pt idx="6">
                  <c:v>10</c:v>
                </c:pt>
                <c:pt idx="7">
                  <c:v>5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B2-437F-B999-7E558BD1AA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1047254048"/>
        <c:axId val="-1040679344"/>
      </c:barChart>
      <c:catAx>
        <c:axId val="-1047254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-1040679344"/>
        <c:crosses val="autoZero"/>
        <c:auto val="1"/>
        <c:lblAlgn val="ctr"/>
        <c:lblOffset val="100"/>
        <c:noMultiLvlLbl val="0"/>
      </c:catAx>
      <c:valAx>
        <c:axId val="-1040679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-1047254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F6920-9307-BB4F-8001-FFCECDD2E069}" type="datetimeFigureOut">
              <a:rPr lang="pt-BR" smtClean="0"/>
              <a:t>17/02/2022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B8278A-9FC8-0D4D-99BF-C71FC88B23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2028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B8278A-9FC8-0D4D-99BF-C71FC88B234E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4733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CA50-5D0B-414D-AD39-EDE2F79B4C6D}" type="datetimeFigureOut">
              <a:rPr lang="pt-BR" smtClean="0"/>
              <a:t>17/02/2022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CA50-5D0B-414D-AD39-EDE2F79B4C6D}" type="datetimeFigureOut">
              <a:rPr lang="pt-BR" smtClean="0"/>
              <a:t>17/02/2022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CA50-5D0B-414D-AD39-EDE2F79B4C6D}" type="datetimeFigureOut">
              <a:rPr lang="pt-BR" smtClean="0"/>
              <a:t>17/02/2022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CA50-5D0B-414D-AD39-EDE2F79B4C6D}" type="datetimeFigureOut">
              <a:rPr lang="pt-BR" smtClean="0"/>
              <a:t>17/02/2022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CA50-5D0B-414D-AD39-EDE2F79B4C6D}" type="datetimeFigureOut">
              <a:rPr lang="pt-BR" smtClean="0"/>
              <a:t>17/02/2022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CA50-5D0B-414D-AD39-EDE2F79B4C6D}" type="datetimeFigureOut">
              <a:rPr lang="pt-BR" smtClean="0"/>
              <a:t>17/02/2022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CA50-5D0B-414D-AD39-EDE2F79B4C6D}" type="datetimeFigureOut">
              <a:rPr lang="pt-BR" smtClean="0"/>
              <a:t>17/02/2022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CA50-5D0B-414D-AD39-EDE2F79B4C6D}" type="datetimeFigureOut">
              <a:rPr lang="pt-BR" smtClean="0"/>
              <a:t>17/02/2022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CA50-5D0B-414D-AD39-EDE2F79B4C6D}" type="datetimeFigureOut">
              <a:rPr lang="pt-BR" smtClean="0"/>
              <a:t>17/02/2022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CA50-5D0B-414D-AD39-EDE2F79B4C6D}" type="datetimeFigureOut">
              <a:rPr lang="pt-BR" smtClean="0"/>
              <a:t>17/02/2022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t-B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A54CCA50-5D0B-414D-AD39-EDE2F79B4C6D}" type="datetimeFigureOut">
              <a:rPr lang="pt-BR" smtClean="0"/>
              <a:t>17/02/2022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A54CCA50-5D0B-414D-AD39-EDE2F79B4C6D}" type="datetimeFigureOut">
              <a:rPr lang="pt-BR" smtClean="0"/>
              <a:t>17/02/2022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4374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25" r:id="rId2"/>
    <p:sldLayoutId id="2147483926" r:id="rId3"/>
    <p:sldLayoutId id="2147483927" r:id="rId4"/>
    <p:sldLayoutId id="2147483928" r:id="rId5"/>
    <p:sldLayoutId id="2147483929" r:id="rId6"/>
    <p:sldLayoutId id="2147483930" r:id="rId7"/>
    <p:sldLayoutId id="2147483931" r:id="rId8"/>
    <p:sldLayoutId id="2147483932" r:id="rId9"/>
    <p:sldLayoutId id="2147483933" r:id="rId10"/>
    <p:sldLayoutId id="2147483934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1432223"/>
            <a:ext cx="10091650" cy="3035808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Review!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Present simple &amp; continuous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past simple &amp; continuous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803" y="6151418"/>
            <a:ext cx="1602782" cy="556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760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332924"/>
            <a:ext cx="7729728" cy="2142989"/>
          </a:xfrm>
        </p:spPr>
        <p:txBody>
          <a:bodyPr>
            <a:normAutofit/>
          </a:bodyPr>
          <a:lstStyle/>
          <a:p>
            <a:r>
              <a:rPr lang="en-US" b="1"/>
              <a:t>GREAT JOB! </a:t>
            </a:r>
            <a:br>
              <a:rPr lang="en-US" b="1"/>
            </a:br>
            <a:r>
              <a:rPr lang="en-US" b="1" dirty="0"/>
              <a:t>Don’t forget!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6469" y="2830622"/>
            <a:ext cx="10228217" cy="1783581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2000" dirty="0" err="1"/>
              <a:t>Você</a:t>
            </a:r>
            <a:r>
              <a:rPr lang="en-US" sz="2000" dirty="0"/>
              <a:t> </a:t>
            </a:r>
            <a:r>
              <a:rPr lang="en-US" sz="2000" dirty="0" err="1"/>
              <a:t>pode</a:t>
            </a:r>
            <a:r>
              <a:rPr lang="en-US" sz="2000" dirty="0"/>
              <a:t> </a:t>
            </a:r>
            <a:r>
              <a:rPr lang="en-US" sz="2000" dirty="0" err="1"/>
              <a:t>baixar</a:t>
            </a:r>
            <a:r>
              <a:rPr lang="en-US" sz="2000" dirty="0"/>
              <a:t> </a:t>
            </a:r>
            <a:r>
              <a:rPr lang="en-US" sz="2000" dirty="0" err="1"/>
              <a:t>os</a:t>
            </a:r>
            <a:r>
              <a:rPr lang="en-US" sz="2000" dirty="0"/>
              <a:t> </a:t>
            </a:r>
            <a:r>
              <a:rPr lang="en-US" sz="2000" dirty="0" err="1"/>
              <a:t>materias</a:t>
            </a:r>
            <a:r>
              <a:rPr lang="en-US" sz="2000" dirty="0"/>
              <a:t> que </a:t>
            </a:r>
            <a:r>
              <a:rPr lang="en-US" sz="2000" dirty="0" err="1"/>
              <a:t>acompanham</a:t>
            </a:r>
            <a:r>
              <a:rPr lang="en-US" sz="2000" dirty="0"/>
              <a:t> </a:t>
            </a:r>
            <a:r>
              <a:rPr lang="en-US" sz="2000" dirty="0" err="1"/>
              <a:t>essa</a:t>
            </a:r>
            <a:r>
              <a:rPr lang="en-US" sz="2000" dirty="0"/>
              <a:t> aula e </a:t>
            </a:r>
            <a:r>
              <a:rPr lang="en-US" sz="2000" dirty="0" err="1"/>
              <a:t>revisar</a:t>
            </a:r>
            <a:r>
              <a:rPr lang="en-US" sz="2000" dirty="0"/>
              <a:t> </a:t>
            </a:r>
            <a:r>
              <a:rPr lang="en-US" sz="2000" dirty="0" err="1"/>
              <a:t>quando</a:t>
            </a:r>
            <a:r>
              <a:rPr lang="en-US" sz="2000" dirty="0"/>
              <a:t> </a:t>
            </a:r>
            <a:r>
              <a:rPr lang="en-US" sz="2000" dirty="0" err="1"/>
              <a:t>você</a:t>
            </a:r>
            <a:r>
              <a:rPr lang="en-US" sz="2000" dirty="0"/>
              <a:t> </a:t>
            </a:r>
            <a:r>
              <a:rPr lang="en-US" sz="2000" dirty="0" err="1"/>
              <a:t>quiser</a:t>
            </a:r>
            <a:r>
              <a:rPr lang="en-US" sz="2000" dirty="0"/>
              <a:t>!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Tem </a:t>
            </a:r>
            <a:r>
              <a:rPr lang="en-US" sz="2000" dirty="0" err="1"/>
              <a:t>dúvidas</a:t>
            </a:r>
            <a:r>
              <a:rPr lang="en-US" sz="2000" dirty="0"/>
              <a:t>? A </a:t>
            </a:r>
            <a:r>
              <a:rPr lang="en-US" sz="2000" dirty="0" err="1"/>
              <a:t>gente</a:t>
            </a:r>
            <a:r>
              <a:rPr lang="en-US" sz="2000" dirty="0"/>
              <a:t> </a:t>
            </a:r>
            <a:r>
              <a:rPr lang="en-US" sz="2000" dirty="0" err="1"/>
              <a:t>quer</a:t>
            </a:r>
            <a:r>
              <a:rPr lang="en-US" sz="2000" dirty="0"/>
              <a:t> </a:t>
            </a:r>
            <a:r>
              <a:rPr lang="en-US" sz="2000" dirty="0" err="1"/>
              <a:t>te</a:t>
            </a:r>
            <a:r>
              <a:rPr lang="en-US" sz="2000" dirty="0"/>
              <a:t> </a:t>
            </a:r>
            <a:r>
              <a:rPr lang="en-US" sz="2000" dirty="0" err="1"/>
              <a:t>ajudar</a:t>
            </a:r>
            <a:r>
              <a:rPr lang="en-US" sz="2000" dirty="0"/>
              <a:t>! </a:t>
            </a:r>
            <a:r>
              <a:rPr lang="en-US" sz="2000" dirty="0" err="1"/>
              <a:t>Pergunte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aba “</a:t>
            </a:r>
            <a:r>
              <a:rPr lang="en-US" sz="2000" dirty="0" err="1"/>
              <a:t>tirar</a:t>
            </a:r>
            <a:r>
              <a:rPr lang="en-US" sz="2000" dirty="0"/>
              <a:t> </a:t>
            </a:r>
            <a:r>
              <a:rPr lang="en-US" sz="2000" dirty="0" err="1"/>
              <a:t>dúvidas</a:t>
            </a:r>
            <a:r>
              <a:rPr lang="en-US" sz="2000" dirty="0"/>
              <a:t>” (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cima</a:t>
            </a:r>
            <a:r>
              <a:rPr lang="en-US" sz="2000" dirty="0"/>
              <a:t> </a:t>
            </a:r>
            <a:r>
              <a:rPr lang="en-US" sz="2000" dirty="0" err="1"/>
              <a:t>dessa</a:t>
            </a:r>
            <a:r>
              <a:rPr lang="en-US" sz="2000" dirty="0"/>
              <a:t> aula) e </a:t>
            </a:r>
            <a:r>
              <a:rPr lang="en-US" sz="2000" dirty="0" err="1"/>
              <a:t>você</a:t>
            </a:r>
            <a:r>
              <a:rPr lang="en-US" sz="2000" dirty="0"/>
              <a:t> </a:t>
            </a:r>
            <a:r>
              <a:rPr lang="en-US" sz="2000" dirty="0" err="1"/>
              <a:t>terá</a:t>
            </a:r>
            <a:r>
              <a:rPr lang="en-US" sz="2000" dirty="0"/>
              <a:t> </a:t>
            </a:r>
            <a:r>
              <a:rPr lang="en-US" sz="2000" dirty="0" err="1"/>
              <a:t>uma</a:t>
            </a:r>
            <a:r>
              <a:rPr lang="en-US" sz="2000" dirty="0"/>
              <a:t> </a:t>
            </a:r>
            <a:r>
              <a:rPr lang="en-US" sz="2000" dirty="0" err="1"/>
              <a:t>resposta</a:t>
            </a:r>
            <a:r>
              <a:rPr lang="en-US" sz="2000" dirty="0"/>
              <a:t> </a:t>
            </a:r>
            <a:r>
              <a:rPr lang="en-US" sz="2000" dirty="0" err="1"/>
              <a:t>dentro</a:t>
            </a:r>
            <a:r>
              <a:rPr lang="en-US" sz="2000" dirty="0"/>
              <a:t> de 24 horas. </a:t>
            </a:r>
            <a:r>
              <a:rPr lang="en-US" sz="2000" dirty="0">
                <a:sym typeface="Wingdings"/>
              </a:rPr>
              <a:t></a:t>
            </a:r>
            <a:endParaRPr lang="en-US" dirty="0">
              <a:sym typeface="Wingdings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800" y="6301047"/>
            <a:ext cx="1197479" cy="41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659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1863" y="116794"/>
            <a:ext cx="7729728" cy="1188720"/>
          </a:xfrm>
        </p:spPr>
        <p:txBody>
          <a:bodyPr/>
          <a:lstStyle/>
          <a:p>
            <a:r>
              <a:rPr lang="is-IS" dirty="0"/>
              <a:t>Antes de começar…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755" y="1512916"/>
            <a:ext cx="11737571" cy="5170516"/>
          </a:xfrm>
          <a:solidFill>
            <a:schemeClr val="bg1"/>
          </a:solidFill>
        </p:spPr>
        <p:txBody>
          <a:bodyPr/>
          <a:lstStyle/>
          <a:p>
            <a:r>
              <a:rPr lang="en-US" sz="2400" b="1" dirty="0"/>
              <a:t>Tem </a:t>
            </a:r>
            <a:r>
              <a:rPr lang="en-US" sz="2400" b="1" dirty="0" err="1"/>
              <a:t>dúvidas</a:t>
            </a:r>
            <a:r>
              <a:rPr lang="en-US" sz="2400" b="1" dirty="0"/>
              <a:t>?  </a:t>
            </a:r>
          </a:p>
          <a:p>
            <a:pPr lvl="1"/>
            <a:r>
              <a:rPr lang="en-US" sz="2000" dirty="0" err="1"/>
              <a:t>Pergunte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plataforma</a:t>
            </a:r>
            <a:r>
              <a:rPr lang="en-US" sz="2000" dirty="0"/>
              <a:t>! </a:t>
            </a:r>
            <a:r>
              <a:rPr lang="en-US" sz="2000" dirty="0" err="1"/>
              <a:t>É</a:t>
            </a:r>
            <a:r>
              <a:rPr lang="en-US" sz="2000" dirty="0"/>
              <a:t> </a:t>
            </a:r>
            <a:r>
              <a:rPr lang="en-US" sz="2000" dirty="0" err="1"/>
              <a:t>só</a:t>
            </a:r>
            <a:r>
              <a:rPr lang="en-US" sz="2000" dirty="0"/>
              <a:t> </a:t>
            </a:r>
            <a:r>
              <a:rPr lang="en-US" sz="2000" dirty="0" err="1"/>
              <a:t>clicar</a:t>
            </a:r>
            <a:r>
              <a:rPr lang="en-US" sz="2000" dirty="0"/>
              <a:t> </a:t>
            </a:r>
            <a:r>
              <a:rPr lang="en-US" sz="2000" dirty="0" err="1"/>
              <a:t>onde</a:t>
            </a:r>
            <a:r>
              <a:rPr lang="en-US" sz="2000" dirty="0"/>
              <a:t> </a:t>
            </a:r>
            <a:r>
              <a:rPr lang="en-US" sz="2000" dirty="0" err="1"/>
              <a:t>está</a:t>
            </a:r>
            <a:r>
              <a:rPr lang="en-US" sz="2000" dirty="0"/>
              <a:t> </a:t>
            </a:r>
            <a:r>
              <a:rPr lang="en-US" sz="2000" dirty="0" err="1"/>
              <a:t>escrito</a:t>
            </a:r>
            <a:r>
              <a:rPr lang="en-US" sz="2000" dirty="0"/>
              <a:t> ”TIRAR DÚVIDAS” </a:t>
            </a:r>
            <a:r>
              <a:rPr lang="en-US" sz="2000" dirty="0" err="1"/>
              <a:t>Ou</a:t>
            </a:r>
            <a:r>
              <a:rPr lang="en-US" sz="2000" dirty="0"/>
              <a:t> se </a:t>
            </a:r>
            <a:r>
              <a:rPr lang="en-US" sz="2000" dirty="0" err="1"/>
              <a:t>quiser</a:t>
            </a:r>
            <a:r>
              <a:rPr lang="en-US" sz="2000" dirty="0"/>
              <a:t> </a:t>
            </a:r>
            <a:r>
              <a:rPr lang="en-US" sz="2000" dirty="0" err="1"/>
              <a:t>ver</a:t>
            </a:r>
            <a:r>
              <a:rPr lang="en-US" sz="2000" dirty="0"/>
              <a:t> as </a:t>
            </a:r>
            <a:r>
              <a:rPr lang="en-US" sz="2000" dirty="0" err="1"/>
              <a:t>dúvidas</a:t>
            </a:r>
            <a:r>
              <a:rPr lang="en-US" sz="2000" dirty="0"/>
              <a:t> dos outros, clique </a:t>
            </a:r>
            <a:r>
              <a:rPr lang="en-US" sz="2000" dirty="0" err="1"/>
              <a:t>na</a:t>
            </a:r>
            <a:r>
              <a:rPr lang="en-US" sz="2000" dirty="0"/>
              <a:t> aba ”VER DÚVIDAS” </a:t>
            </a:r>
            <a:r>
              <a:rPr lang="en-US" sz="2000" dirty="0">
                <a:sym typeface="Wingdings"/>
              </a:rPr>
              <a:t></a:t>
            </a:r>
          </a:p>
          <a:p>
            <a:r>
              <a:rPr lang="en-US" sz="2400" b="1" dirty="0" err="1"/>
              <a:t>Quer</a:t>
            </a:r>
            <a:r>
              <a:rPr lang="en-US" sz="2400" b="1" dirty="0"/>
              <a:t> </a:t>
            </a:r>
            <a:r>
              <a:rPr lang="en-US" sz="2400" b="1" dirty="0" err="1"/>
              <a:t>lembrar</a:t>
            </a:r>
            <a:r>
              <a:rPr lang="en-US" sz="2400" b="1" dirty="0"/>
              <a:t> </a:t>
            </a:r>
            <a:r>
              <a:rPr lang="en-US" sz="2400" b="1" dirty="0" err="1"/>
              <a:t>melhor</a:t>
            </a:r>
            <a:r>
              <a:rPr lang="en-US" sz="2400" b="1" dirty="0"/>
              <a:t> o </a:t>
            </a:r>
            <a:r>
              <a:rPr lang="en-US" sz="2400" b="1" dirty="0" err="1"/>
              <a:t>conteúdo</a:t>
            </a:r>
            <a:r>
              <a:rPr lang="en-US" sz="2400" b="1" dirty="0"/>
              <a:t> das </a:t>
            </a:r>
            <a:r>
              <a:rPr lang="en-US" sz="2400" b="1" dirty="0" err="1"/>
              <a:t>aulas</a:t>
            </a:r>
            <a:r>
              <a:rPr lang="en-US" sz="2400" b="1" dirty="0"/>
              <a:t>? </a:t>
            </a:r>
            <a:r>
              <a:rPr lang="en-US" sz="2400" dirty="0" err="1"/>
              <a:t>Além</a:t>
            </a:r>
            <a:r>
              <a:rPr lang="en-US" sz="2400" dirty="0"/>
              <a:t> de </a:t>
            </a:r>
            <a:r>
              <a:rPr lang="en-US" sz="2400" dirty="0" err="1"/>
              <a:t>assistir</a:t>
            </a:r>
            <a:r>
              <a:rPr lang="en-US" sz="2400" dirty="0"/>
              <a:t> as </a:t>
            </a:r>
            <a:r>
              <a:rPr lang="en-US" sz="2400" dirty="0" err="1"/>
              <a:t>aulas</a:t>
            </a:r>
            <a:r>
              <a:rPr lang="en-US" sz="2400" dirty="0"/>
              <a:t>, </a:t>
            </a:r>
            <a:r>
              <a:rPr lang="en-US" sz="2400" dirty="0" err="1"/>
              <a:t>seja</a:t>
            </a:r>
            <a:r>
              <a:rPr lang="en-US" sz="2400" dirty="0"/>
              <a:t> ATIVO e </a:t>
            </a:r>
            <a:r>
              <a:rPr lang="en-US" sz="2400" dirty="0" err="1"/>
              <a:t>pratique</a:t>
            </a:r>
            <a:r>
              <a:rPr lang="en-US" sz="2400" dirty="0"/>
              <a:t> OUTPUT (</a:t>
            </a:r>
            <a:r>
              <a:rPr lang="en-US" sz="2400" dirty="0" err="1"/>
              <a:t>por</a:t>
            </a:r>
            <a:r>
              <a:rPr lang="en-US" sz="2400" dirty="0"/>
              <a:t> o </a:t>
            </a:r>
            <a:r>
              <a:rPr lang="en-US" sz="2400" dirty="0" err="1"/>
              <a:t>conteúdo</a:t>
            </a:r>
            <a:r>
              <a:rPr lang="en-US" sz="2400" dirty="0"/>
              <a:t> que </a:t>
            </a:r>
            <a:r>
              <a:rPr lang="en-US" sz="2400" dirty="0" err="1"/>
              <a:t>você</a:t>
            </a:r>
            <a:r>
              <a:rPr lang="en-US" sz="2400" dirty="0"/>
              <a:t> </a:t>
            </a:r>
            <a:r>
              <a:rPr lang="en-US" sz="2400" dirty="0" err="1"/>
              <a:t>estudou</a:t>
            </a:r>
            <a:r>
              <a:rPr lang="en-US" sz="2400" dirty="0"/>
              <a:t> </a:t>
            </a:r>
            <a:r>
              <a:rPr lang="en-US" sz="2400" dirty="0" err="1"/>
              <a:t>pra</a:t>
            </a:r>
            <a:r>
              <a:rPr lang="en-US" sz="2400" dirty="0"/>
              <a:t> fora) </a:t>
            </a:r>
          </a:p>
          <a:p>
            <a:pPr lvl="1"/>
            <a:r>
              <a:rPr lang="en-US" sz="2000" dirty="0" err="1"/>
              <a:t>Preencha</a:t>
            </a:r>
            <a:r>
              <a:rPr lang="en-US" sz="2000" dirty="0"/>
              <a:t> </a:t>
            </a:r>
            <a:r>
              <a:rPr lang="en-US" sz="2000" dirty="0" err="1"/>
              <a:t>os</a:t>
            </a:r>
            <a:r>
              <a:rPr lang="en-US" sz="2000" dirty="0"/>
              <a:t> templates </a:t>
            </a:r>
            <a:r>
              <a:rPr lang="en-US" sz="2000" dirty="0" err="1"/>
              <a:t>ou</a:t>
            </a:r>
            <a:r>
              <a:rPr lang="en-US" sz="2000" dirty="0"/>
              <a:t> </a:t>
            </a:r>
            <a:r>
              <a:rPr lang="en-US" sz="2000" dirty="0" err="1"/>
              <a:t>faça</a:t>
            </a:r>
            <a:r>
              <a:rPr lang="en-US" sz="2000" dirty="0"/>
              <a:t> </a:t>
            </a:r>
            <a:r>
              <a:rPr lang="en-US" sz="2000" dirty="0" err="1"/>
              <a:t>anotações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um </a:t>
            </a:r>
            <a:r>
              <a:rPr lang="en-US" sz="2000" dirty="0" err="1"/>
              <a:t>caderno</a:t>
            </a:r>
            <a:r>
              <a:rPr lang="en-US" sz="2000" dirty="0"/>
              <a:t>.</a:t>
            </a:r>
          </a:p>
          <a:p>
            <a:pPr lvl="1"/>
            <a:r>
              <a:rPr lang="en-US" sz="2000" dirty="0" err="1"/>
              <a:t>Crie</a:t>
            </a:r>
            <a:r>
              <a:rPr lang="en-US" sz="2000" dirty="0"/>
              <a:t> </a:t>
            </a:r>
            <a:r>
              <a:rPr lang="en-US" sz="2000" dirty="0" err="1"/>
              <a:t>resumos</a:t>
            </a:r>
            <a:r>
              <a:rPr lang="en-US" sz="2000" dirty="0"/>
              <a:t> das </a:t>
            </a:r>
            <a:r>
              <a:rPr lang="en-US" sz="2000" dirty="0" err="1"/>
              <a:t>aulas</a:t>
            </a:r>
            <a:r>
              <a:rPr lang="en-US" sz="2000" dirty="0"/>
              <a:t>, </a:t>
            </a:r>
            <a:r>
              <a:rPr lang="en-US" sz="2000" dirty="0" err="1"/>
              <a:t>mapas</a:t>
            </a:r>
            <a:r>
              <a:rPr lang="en-US" sz="2000" dirty="0"/>
              <a:t> </a:t>
            </a:r>
            <a:r>
              <a:rPr lang="en-US" sz="2000" dirty="0" err="1"/>
              <a:t>mentais</a:t>
            </a:r>
            <a:r>
              <a:rPr lang="en-US" sz="2000" dirty="0"/>
              <a:t>, imagens </a:t>
            </a:r>
          </a:p>
          <a:p>
            <a:pPr lvl="1"/>
            <a:r>
              <a:rPr lang="en-US" sz="2000" dirty="0" err="1"/>
              <a:t>Estude</a:t>
            </a:r>
            <a:r>
              <a:rPr lang="en-US" sz="2000" dirty="0"/>
              <a:t> </a:t>
            </a:r>
            <a:r>
              <a:rPr lang="en-US" sz="2000" dirty="0" err="1"/>
              <a:t>os</a:t>
            </a:r>
            <a:r>
              <a:rPr lang="en-US" sz="2000" dirty="0"/>
              <a:t> flash cards no </a:t>
            </a:r>
            <a:r>
              <a:rPr lang="en-US" sz="2000" dirty="0" err="1"/>
              <a:t>quizlet</a:t>
            </a:r>
            <a:r>
              <a:rPr lang="en-US" sz="2000" dirty="0"/>
              <a:t>! </a:t>
            </a:r>
            <a:r>
              <a:rPr lang="en-US" sz="2000" dirty="0" err="1"/>
              <a:t>Cada</a:t>
            </a:r>
            <a:r>
              <a:rPr lang="en-US" sz="2000" dirty="0"/>
              <a:t> aula tem </a:t>
            </a:r>
            <a:r>
              <a:rPr lang="en-US" sz="2000" dirty="0" err="1"/>
              <a:t>pelo</a:t>
            </a:r>
            <a:r>
              <a:rPr lang="en-US" sz="2000" dirty="0"/>
              <a:t> </a:t>
            </a:r>
            <a:r>
              <a:rPr lang="en-US" sz="2000" dirty="0" err="1"/>
              <a:t>menos</a:t>
            </a:r>
            <a:r>
              <a:rPr lang="en-US" sz="2000" dirty="0"/>
              <a:t> 10 flashcards para </a:t>
            </a:r>
            <a:r>
              <a:rPr lang="en-US" sz="2000" dirty="0" err="1"/>
              <a:t>você</a:t>
            </a:r>
            <a:r>
              <a:rPr lang="en-US" sz="2000" dirty="0"/>
              <a:t> </a:t>
            </a:r>
            <a:r>
              <a:rPr lang="en-US" sz="2000" dirty="0" err="1"/>
              <a:t>estudar</a:t>
            </a:r>
            <a:r>
              <a:rPr lang="en-US" sz="2000" dirty="0"/>
              <a:t> com </a:t>
            </a:r>
            <a:r>
              <a:rPr lang="en-US" sz="2000" dirty="0" err="1"/>
              <a:t>áudios</a:t>
            </a:r>
            <a:r>
              <a:rPr lang="en-US" sz="2000" dirty="0"/>
              <a:t>!</a:t>
            </a:r>
          </a:p>
          <a:p>
            <a:pPr lvl="1"/>
            <a:r>
              <a:rPr lang="en-US" sz="2000" dirty="0" err="1"/>
              <a:t>Compartilhe</a:t>
            </a:r>
            <a:r>
              <a:rPr lang="en-US" sz="2000" dirty="0"/>
              <a:t> </a:t>
            </a:r>
            <a:r>
              <a:rPr lang="en-US" sz="2000" dirty="0" err="1"/>
              <a:t>suas</a:t>
            </a:r>
            <a:r>
              <a:rPr lang="en-US" sz="2000" dirty="0"/>
              <a:t> </a:t>
            </a:r>
            <a:r>
              <a:rPr lang="en-US" sz="2000" dirty="0" err="1"/>
              <a:t>experiências</a:t>
            </a:r>
            <a:r>
              <a:rPr lang="en-US" sz="2000" dirty="0"/>
              <a:t> no Facebook!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5597" y="6101542"/>
            <a:ext cx="1674418" cy="581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617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145" y="0"/>
            <a:ext cx="10557164" cy="1213658"/>
          </a:xfrm>
        </p:spPr>
        <p:txBody>
          <a:bodyPr/>
          <a:lstStyle/>
          <a:p>
            <a:r>
              <a:rPr lang="is-IS" dirty="0"/>
              <a:t>Na aula de hoje, vamos revisar…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8145" y="2293034"/>
            <a:ext cx="10557164" cy="2236763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2400" dirty="0"/>
              <a:t>Simple present + frequency adverbs</a:t>
            </a:r>
          </a:p>
          <a:p>
            <a:r>
              <a:rPr lang="en-US" sz="2400" dirty="0"/>
              <a:t>Present continuous + non-action verbs</a:t>
            </a:r>
          </a:p>
          <a:p>
            <a:r>
              <a:rPr lang="en-US" sz="2400" dirty="0"/>
              <a:t>Simple past (regular and irregular verbs)</a:t>
            </a:r>
          </a:p>
          <a:p>
            <a:r>
              <a:rPr lang="en-US" sz="2400" dirty="0"/>
              <a:t>Past continuous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1720" y="6172200"/>
            <a:ext cx="1447178" cy="50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274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681" y="57548"/>
            <a:ext cx="8870054" cy="1397179"/>
          </a:xfrm>
        </p:spPr>
        <p:txBody>
          <a:bodyPr>
            <a:normAutofit/>
          </a:bodyPr>
          <a:lstStyle/>
          <a:p>
            <a:pPr algn="ctr"/>
            <a:r>
              <a:rPr lang="pt-BR" dirty="0"/>
              <a:t>Quando usamos o </a:t>
            </a:r>
            <a:r>
              <a:rPr lang="pt-BR" dirty="0" err="1"/>
              <a:t>Simple</a:t>
            </a:r>
            <a:r>
              <a:rPr lang="pt-BR" dirty="0"/>
              <a:t> </a:t>
            </a:r>
            <a:r>
              <a:rPr lang="pt-BR" dirty="0" err="1"/>
              <a:t>Present</a:t>
            </a:r>
            <a:r>
              <a:rPr lang="pt-BR" dirty="0"/>
              <a:t>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1575" y="1579418"/>
            <a:ext cx="11172306" cy="2460567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r>
              <a:rPr lang="pt-BR" sz="3200" dirty="0"/>
              <a:t>Fatos gerais</a:t>
            </a:r>
          </a:p>
          <a:p>
            <a:pPr lvl="1"/>
            <a:r>
              <a:rPr lang="pt-BR" sz="2200" dirty="0" err="1"/>
              <a:t>Fish</a:t>
            </a:r>
            <a:r>
              <a:rPr lang="pt-BR" sz="2200" dirty="0"/>
              <a:t> </a:t>
            </a:r>
            <a:r>
              <a:rPr lang="pt-BR" sz="2200" b="1" dirty="0" err="1"/>
              <a:t>swim</a:t>
            </a:r>
            <a:r>
              <a:rPr lang="pt-BR" sz="2200" dirty="0"/>
              <a:t> </a:t>
            </a:r>
            <a:r>
              <a:rPr lang="pt-BR" sz="2200" dirty="0" err="1"/>
              <a:t>and</a:t>
            </a:r>
            <a:r>
              <a:rPr lang="pt-BR" sz="2200" dirty="0"/>
              <a:t> </a:t>
            </a:r>
            <a:r>
              <a:rPr lang="pt-BR" sz="2200" dirty="0" err="1"/>
              <a:t>birds</a:t>
            </a:r>
            <a:r>
              <a:rPr lang="pt-BR" sz="2200" dirty="0"/>
              <a:t> </a:t>
            </a:r>
            <a:r>
              <a:rPr lang="pt-BR" sz="2200" b="1" dirty="0" err="1"/>
              <a:t>fly</a:t>
            </a:r>
            <a:r>
              <a:rPr lang="pt-BR" sz="2200" b="1" dirty="0"/>
              <a:t>. </a:t>
            </a:r>
            <a:r>
              <a:rPr lang="pt-BR" sz="2200" i="1" dirty="0"/>
              <a:t>Peixes nadam e pássaros voam.</a:t>
            </a:r>
          </a:p>
          <a:p>
            <a:pPr lvl="1"/>
            <a:r>
              <a:rPr lang="pt-BR" sz="2200" dirty="0"/>
              <a:t>The </a:t>
            </a:r>
            <a:r>
              <a:rPr lang="pt-BR" sz="2200" dirty="0" err="1"/>
              <a:t>earth</a:t>
            </a:r>
            <a:r>
              <a:rPr lang="pt-BR" sz="2200" dirty="0"/>
              <a:t> </a:t>
            </a:r>
            <a:r>
              <a:rPr lang="pt-BR" sz="2200" b="1" dirty="0"/>
              <a:t>revolves</a:t>
            </a:r>
            <a:r>
              <a:rPr lang="pt-BR" sz="2200" dirty="0"/>
              <a:t> </a:t>
            </a:r>
            <a:r>
              <a:rPr lang="pt-BR" sz="2200" dirty="0" err="1"/>
              <a:t>around</a:t>
            </a:r>
            <a:r>
              <a:rPr lang="pt-BR" sz="2200" dirty="0"/>
              <a:t> </a:t>
            </a:r>
            <a:r>
              <a:rPr lang="pt-BR" sz="2200" dirty="0" err="1"/>
              <a:t>the</a:t>
            </a:r>
            <a:r>
              <a:rPr lang="pt-BR" sz="2200" dirty="0"/>
              <a:t> </a:t>
            </a:r>
            <a:r>
              <a:rPr lang="pt-BR" sz="2200" dirty="0" err="1"/>
              <a:t>sun</a:t>
            </a:r>
            <a:r>
              <a:rPr lang="pt-BR" sz="2200" dirty="0"/>
              <a:t>.  </a:t>
            </a:r>
            <a:r>
              <a:rPr lang="pt-BR" sz="2200" i="1" dirty="0"/>
              <a:t>A Terra gira em torno do sol.</a:t>
            </a:r>
          </a:p>
          <a:p>
            <a:r>
              <a:rPr lang="pt-BR" sz="3200" dirty="0"/>
              <a:t>Rotina </a:t>
            </a:r>
            <a:r>
              <a:rPr lang="pt-BR" sz="2800" i="1" dirty="0"/>
              <a:t>(*</a:t>
            </a:r>
            <a:r>
              <a:rPr lang="pt-BR" sz="2800" i="1" dirty="0" err="1"/>
              <a:t>adverbios</a:t>
            </a:r>
            <a:r>
              <a:rPr lang="pt-BR" sz="2800" i="1" dirty="0"/>
              <a:t> de frequência)</a:t>
            </a:r>
          </a:p>
          <a:p>
            <a:pPr lvl="1"/>
            <a:r>
              <a:rPr lang="pt-BR" sz="2400" dirty="0" err="1"/>
              <a:t>I</a:t>
            </a:r>
            <a:r>
              <a:rPr lang="pt-BR" sz="2400" b="1" dirty="0"/>
              <a:t> </a:t>
            </a:r>
            <a:r>
              <a:rPr lang="pt-BR" sz="2400" b="1" dirty="0" err="1"/>
              <a:t>usually</a:t>
            </a:r>
            <a:r>
              <a:rPr lang="pt-BR" sz="2400" b="1" dirty="0"/>
              <a:t> </a:t>
            </a:r>
            <a:r>
              <a:rPr lang="pt-BR" sz="2400" dirty="0"/>
              <a:t>drink </a:t>
            </a:r>
            <a:r>
              <a:rPr lang="pt-BR" sz="2400" dirty="0" err="1"/>
              <a:t>coffee</a:t>
            </a:r>
            <a:r>
              <a:rPr lang="pt-BR" sz="2400" dirty="0"/>
              <a:t> in </a:t>
            </a:r>
            <a:r>
              <a:rPr lang="pt-BR" sz="2400" dirty="0" err="1"/>
              <a:t>the</a:t>
            </a:r>
            <a:r>
              <a:rPr lang="pt-BR" sz="2400" dirty="0"/>
              <a:t> </a:t>
            </a:r>
            <a:r>
              <a:rPr lang="pt-BR" sz="2400" dirty="0" err="1"/>
              <a:t>morning</a:t>
            </a:r>
            <a:r>
              <a:rPr lang="pt-BR" sz="2400" dirty="0"/>
              <a:t>. </a:t>
            </a:r>
            <a:r>
              <a:rPr lang="pt-BR" sz="2400" i="1" dirty="0"/>
              <a:t>Eu normalmente bebo café de manhã.</a:t>
            </a:r>
          </a:p>
          <a:p>
            <a:pPr lvl="1"/>
            <a:r>
              <a:rPr lang="pt-BR" sz="2400" dirty="0" err="1"/>
              <a:t>They</a:t>
            </a:r>
            <a:r>
              <a:rPr lang="pt-BR" sz="2400" dirty="0"/>
              <a:t> </a:t>
            </a:r>
            <a:r>
              <a:rPr lang="pt-BR" sz="2400" b="1" dirty="0" err="1"/>
              <a:t>rarely</a:t>
            </a:r>
            <a:r>
              <a:rPr lang="pt-BR" sz="2400" b="1" dirty="0"/>
              <a:t> </a:t>
            </a:r>
            <a:r>
              <a:rPr lang="pt-BR" sz="2400" dirty="0" err="1"/>
              <a:t>eat</a:t>
            </a:r>
            <a:r>
              <a:rPr lang="pt-BR" sz="2400" dirty="0"/>
              <a:t> out. </a:t>
            </a:r>
            <a:r>
              <a:rPr lang="pt-BR" sz="2400" i="1" dirty="0"/>
              <a:t>Eles raramente comem fora.</a:t>
            </a:r>
          </a:p>
        </p:txBody>
      </p: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2097253378"/>
              </p:ext>
            </p:extLst>
          </p:nvPr>
        </p:nvGraphicFramePr>
        <p:xfrm>
          <a:off x="151576" y="3858692"/>
          <a:ext cx="11802126" cy="2874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697" y="6219128"/>
            <a:ext cx="1727101" cy="63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2324" y="317579"/>
            <a:ext cx="7729728" cy="1188720"/>
          </a:xfrm>
        </p:spPr>
        <p:txBody>
          <a:bodyPr/>
          <a:lstStyle/>
          <a:p>
            <a:r>
              <a:rPr lang="pt-BR" dirty="0"/>
              <a:t>PRESENT CONTINUOUS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767" y="1941342"/>
            <a:ext cx="10988147" cy="4359705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000" dirty="0"/>
              <a:t>Usamos o </a:t>
            </a:r>
            <a:r>
              <a:rPr lang="pt-BR" sz="2000" b="1" dirty="0" err="1"/>
              <a:t>Present</a:t>
            </a:r>
            <a:r>
              <a:rPr lang="pt-BR" sz="2000" b="1" dirty="0"/>
              <a:t> </a:t>
            </a:r>
            <a:r>
              <a:rPr lang="pt-BR" sz="2000" b="1" dirty="0" err="1"/>
              <a:t>Continuous</a:t>
            </a:r>
            <a:r>
              <a:rPr lang="pt-BR" sz="2000" b="1" dirty="0"/>
              <a:t> </a:t>
            </a:r>
            <a:r>
              <a:rPr lang="pt-BR" sz="2000" dirty="0"/>
              <a:t>para falar sobre o que </a:t>
            </a:r>
            <a:r>
              <a:rPr lang="pt-BR" sz="2000" b="1" dirty="0"/>
              <a:t>está acontecendo </a:t>
            </a:r>
            <a:r>
              <a:rPr lang="pt-BR" sz="2000" dirty="0"/>
              <a:t>agora. </a:t>
            </a:r>
          </a:p>
          <a:p>
            <a:pPr marL="0" indent="0" algn="ctr">
              <a:buNone/>
            </a:pPr>
            <a:r>
              <a:rPr lang="en-US" sz="2000" b="1" dirty="0"/>
              <a:t>Subject + am/is/are + verb-</a:t>
            </a:r>
            <a:r>
              <a:rPr lang="en-US" sz="2000" b="1" dirty="0" err="1"/>
              <a:t>ing</a:t>
            </a:r>
            <a:r>
              <a:rPr lang="en-US" sz="2000" b="1" dirty="0"/>
              <a:t> = </a:t>
            </a:r>
            <a:r>
              <a:rPr lang="en-US" sz="2000" b="1" dirty="0" err="1"/>
              <a:t>Sujeito</a:t>
            </a:r>
            <a:r>
              <a:rPr lang="en-US" sz="2000" b="1" dirty="0"/>
              <a:t> + </a:t>
            </a:r>
            <a:r>
              <a:rPr lang="en-US" sz="2000" b="1" dirty="0" err="1"/>
              <a:t>estou</a:t>
            </a:r>
            <a:r>
              <a:rPr lang="en-US" sz="2000" b="1" dirty="0"/>
              <a:t>/</a:t>
            </a:r>
            <a:r>
              <a:rPr lang="en-US" sz="2000" b="1" dirty="0" err="1"/>
              <a:t>está</a:t>
            </a:r>
            <a:r>
              <a:rPr lang="en-US" sz="2000" b="1" dirty="0"/>
              <a:t>/</a:t>
            </a:r>
            <a:r>
              <a:rPr lang="en-US" sz="2000" b="1" dirty="0" err="1"/>
              <a:t>estamos</a:t>
            </a:r>
            <a:r>
              <a:rPr lang="en-US" sz="2000" b="1" dirty="0"/>
              <a:t>/</a:t>
            </a:r>
            <a:r>
              <a:rPr lang="en-US" sz="2000" b="1" dirty="0" err="1"/>
              <a:t>estão</a:t>
            </a:r>
            <a:r>
              <a:rPr lang="en-US" sz="2000" b="1" dirty="0"/>
              <a:t> + </a:t>
            </a:r>
            <a:r>
              <a:rPr lang="en-US" sz="2000" b="1" dirty="0" err="1"/>
              <a:t>gerúndio</a:t>
            </a:r>
            <a:endParaRPr lang="en-US" sz="2000" b="1" dirty="0"/>
          </a:p>
          <a:p>
            <a:pPr marL="0" indent="0" algn="ctr">
              <a:buNone/>
            </a:pPr>
            <a:endParaRPr lang="pt-BR" sz="2000" dirty="0"/>
          </a:p>
          <a:p>
            <a:r>
              <a:rPr lang="pt-BR" sz="2000" dirty="0" err="1"/>
              <a:t>I</a:t>
            </a:r>
            <a:r>
              <a:rPr lang="pt-BR" sz="2000" dirty="0"/>
              <a:t> </a:t>
            </a:r>
            <a:r>
              <a:rPr lang="pt-BR" sz="2000" b="1" dirty="0" err="1"/>
              <a:t>am</a:t>
            </a:r>
            <a:r>
              <a:rPr lang="pt-BR" sz="2000" b="1" dirty="0"/>
              <a:t> </a:t>
            </a:r>
            <a:r>
              <a:rPr lang="pt-BR" sz="2000" b="1" dirty="0" err="1"/>
              <a:t>teaching</a:t>
            </a:r>
            <a:r>
              <a:rPr lang="pt-BR" sz="2000" b="1" dirty="0"/>
              <a:t> </a:t>
            </a:r>
            <a:r>
              <a:rPr lang="pt-BR" sz="2000" dirty="0" err="1"/>
              <a:t>and</a:t>
            </a:r>
            <a:r>
              <a:rPr lang="pt-BR" sz="2000" dirty="0"/>
              <a:t> </a:t>
            </a:r>
            <a:r>
              <a:rPr lang="pt-BR" sz="2000" dirty="0" err="1"/>
              <a:t>you</a:t>
            </a:r>
            <a:r>
              <a:rPr lang="pt-BR" sz="2000" dirty="0"/>
              <a:t> </a:t>
            </a:r>
            <a:r>
              <a:rPr lang="pt-BR" sz="2000" b="1" dirty="0"/>
              <a:t>are </a:t>
            </a:r>
            <a:r>
              <a:rPr lang="pt-BR" sz="2000" b="1" dirty="0" err="1"/>
              <a:t>learning</a:t>
            </a:r>
            <a:r>
              <a:rPr lang="pt-BR" sz="2000" dirty="0"/>
              <a:t>. – </a:t>
            </a:r>
            <a:r>
              <a:rPr lang="pt-BR" sz="2000" i="1" dirty="0"/>
              <a:t>Eu estou ensinando e você está aprendendo.</a:t>
            </a:r>
            <a:endParaRPr lang="pt-BR" sz="2000" dirty="0"/>
          </a:p>
          <a:p>
            <a:r>
              <a:rPr lang="pt-BR" sz="2000" dirty="0"/>
              <a:t>The </a:t>
            </a:r>
            <a:r>
              <a:rPr lang="pt-BR" sz="2000" dirty="0" err="1"/>
              <a:t>children</a:t>
            </a:r>
            <a:r>
              <a:rPr lang="pt-BR" sz="2000" dirty="0"/>
              <a:t> </a:t>
            </a:r>
            <a:r>
              <a:rPr lang="pt-BR" sz="2000" b="1" dirty="0"/>
              <a:t>are </a:t>
            </a:r>
            <a:r>
              <a:rPr lang="pt-BR" sz="2000" b="1" dirty="0" err="1"/>
              <a:t>sleeping</a:t>
            </a:r>
            <a:r>
              <a:rPr lang="pt-BR" sz="2000" dirty="0"/>
              <a:t>. – </a:t>
            </a:r>
            <a:r>
              <a:rPr lang="pt-BR" sz="2000" i="1" dirty="0"/>
              <a:t>As crianças estão dormindo.</a:t>
            </a:r>
          </a:p>
          <a:p>
            <a:r>
              <a:rPr lang="pt-BR" sz="2000" dirty="0"/>
              <a:t>The </a:t>
            </a:r>
            <a:r>
              <a:rPr lang="pt-BR" sz="2000" dirty="0" err="1"/>
              <a:t>dogs</a:t>
            </a:r>
            <a:r>
              <a:rPr lang="pt-BR" sz="2000" dirty="0"/>
              <a:t> </a:t>
            </a:r>
            <a:r>
              <a:rPr lang="pt-BR" sz="2000" b="1" dirty="0"/>
              <a:t>are </a:t>
            </a:r>
            <a:r>
              <a:rPr lang="pt-BR" sz="2000" b="1" dirty="0" err="1"/>
              <a:t>barking</a:t>
            </a:r>
            <a:r>
              <a:rPr lang="pt-BR" sz="2000" b="1" dirty="0"/>
              <a:t> </a:t>
            </a:r>
            <a:r>
              <a:rPr lang="pt-BR" sz="2000" dirty="0" err="1"/>
              <a:t>and</a:t>
            </a:r>
            <a:r>
              <a:rPr lang="pt-BR" sz="2000" dirty="0"/>
              <a:t> </a:t>
            </a:r>
            <a:r>
              <a:rPr lang="pt-BR" sz="2000" dirty="0" err="1"/>
              <a:t>the</a:t>
            </a:r>
            <a:r>
              <a:rPr lang="pt-BR" sz="2000" dirty="0"/>
              <a:t> </a:t>
            </a:r>
            <a:r>
              <a:rPr lang="pt-BR" sz="2000" dirty="0" err="1"/>
              <a:t>birds</a:t>
            </a:r>
            <a:r>
              <a:rPr lang="pt-BR" sz="2000" dirty="0"/>
              <a:t> </a:t>
            </a:r>
            <a:r>
              <a:rPr lang="pt-BR" sz="2000" b="1" dirty="0"/>
              <a:t>are </a:t>
            </a:r>
            <a:r>
              <a:rPr lang="pt-BR" sz="2000" b="1" dirty="0" err="1"/>
              <a:t>chirping</a:t>
            </a:r>
            <a:r>
              <a:rPr lang="pt-BR" sz="2000" b="1" dirty="0"/>
              <a:t>. </a:t>
            </a:r>
            <a:r>
              <a:rPr lang="pt-BR" sz="2000" dirty="0"/>
              <a:t>– </a:t>
            </a:r>
            <a:r>
              <a:rPr lang="pt-BR" sz="2000" i="1" dirty="0"/>
              <a:t>Os cachorros estão latindo e os pássaros estão piando.</a:t>
            </a:r>
            <a:endParaRPr lang="pt-BR" sz="2000" b="1" i="1" dirty="0"/>
          </a:p>
          <a:p>
            <a:r>
              <a:rPr lang="pt-BR" sz="2000" dirty="0" err="1"/>
              <a:t>You</a:t>
            </a:r>
            <a:r>
              <a:rPr lang="pt-BR" sz="2000" dirty="0"/>
              <a:t> </a:t>
            </a:r>
            <a:r>
              <a:rPr lang="pt-BR" sz="2000" b="1" dirty="0"/>
              <a:t>are </a:t>
            </a:r>
            <a:r>
              <a:rPr lang="pt-BR" sz="2000" b="1" dirty="0" err="1"/>
              <a:t>watching</a:t>
            </a:r>
            <a:r>
              <a:rPr lang="pt-BR" sz="2000" dirty="0"/>
              <a:t> </a:t>
            </a:r>
            <a:r>
              <a:rPr lang="pt-BR" sz="2000" dirty="0" err="1"/>
              <a:t>this</a:t>
            </a:r>
            <a:r>
              <a:rPr lang="pt-BR" sz="2000" dirty="0"/>
              <a:t> </a:t>
            </a:r>
            <a:r>
              <a:rPr lang="pt-BR" sz="2000" dirty="0" err="1"/>
              <a:t>lesson</a:t>
            </a:r>
            <a:r>
              <a:rPr lang="pt-BR" sz="2000" dirty="0"/>
              <a:t>. </a:t>
            </a:r>
            <a:r>
              <a:rPr lang="pt-BR" sz="2000" dirty="0">
                <a:sym typeface="Wingdings"/>
              </a:rPr>
              <a:t> - </a:t>
            </a:r>
            <a:r>
              <a:rPr lang="pt-BR" sz="2000" i="1" dirty="0">
                <a:sym typeface="Wingdings"/>
              </a:rPr>
              <a:t>Você está assistindo essa aula.</a:t>
            </a:r>
            <a:endParaRPr lang="en-US" sz="2000" i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800" y="6301047"/>
            <a:ext cx="1197479" cy="41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593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70" y="133419"/>
            <a:ext cx="7729728" cy="1188720"/>
          </a:xfrm>
        </p:spPr>
        <p:txBody>
          <a:bodyPr/>
          <a:lstStyle/>
          <a:p>
            <a:r>
              <a:rPr lang="en-US" dirty="0"/>
              <a:t>PEGADINHA: NON-ACTION VERBS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004" y="1451401"/>
            <a:ext cx="11840061" cy="496269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dirty="0"/>
              <a:t>Alguns verbos têm um significado diferente no tempo verbal “</a:t>
            </a:r>
            <a:r>
              <a:rPr lang="pt-BR" sz="2000" dirty="0" err="1"/>
              <a:t>continuous</a:t>
            </a:r>
            <a:r>
              <a:rPr lang="pt-BR" sz="2000" dirty="0"/>
              <a:t>” ou não podem ser usados no tempo verbal “</a:t>
            </a:r>
            <a:r>
              <a:rPr lang="pt-BR" sz="2000" dirty="0" err="1"/>
              <a:t>continuous</a:t>
            </a:r>
            <a:r>
              <a:rPr lang="pt-BR" sz="2000" dirty="0"/>
              <a:t>.”  </a:t>
            </a:r>
            <a:r>
              <a:rPr lang="pt-BR" sz="2000" i="1" dirty="0"/>
              <a:t>*Tem uma lista completa dos “non-</a:t>
            </a:r>
            <a:r>
              <a:rPr lang="pt-BR" sz="2000" i="1" dirty="0" err="1"/>
              <a:t>action</a:t>
            </a:r>
            <a:r>
              <a:rPr lang="pt-BR" sz="2000" i="1" dirty="0"/>
              <a:t>” (</a:t>
            </a:r>
            <a:r>
              <a:rPr lang="pt-BR" sz="2000" i="1" dirty="0" err="1"/>
              <a:t>aka</a:t>
            </a:r>
            <a:r>
              <a:rPr lang="pt-BR" sz="2000" i="1" dirty="0"/>
              <a:t> “</a:t>
            </a:r>
            <a:r>
              <a:rPr lang="pt-BR" sz="2000" i="1" dirty="0" err="1"/>
              <a:t>stative</a:t>
            </a:r>
            <a:r>
              <a:rPr lang="pt-BR" sz="2000" i="1" dirty="0"/>
              <a:t> </a:t>
            </a:r>
            <a:r>
              <a:rPr lang="pt-BR" sz="2000" i="1" dirty="0" err="1"/>
              <a:t>verbs</a:t>
            </a:r>
            <a:r>
              <a:rPr lang="pt-BR" sz="2000" i="1" dirty="0"/>
              <a:t>”) mais comuns no material didático </a:t>
            </a:r>
          </a:p>
          <a:p>
            <a:pPr lvl="1"/>
            <a:endParaRPr lang="pt-BR" sz="2000" dirty="0"/>
          </a:p>
          <a:p>
            <a:pPr lvl="1"/>
            <a:r>
              <a:rPr lang="pt-BR" sz="2000" dirty="0" err="1"/>
              <a:t>What</a:t>
            </a:r>
            <a:r>
              <a:rPr lang="pt-BR" sz="2000" dirty="0"/>
              <a:t> </a:t>
            </a:r>
            <a:r>
              <a:rPr lang="pt-BR" sz="2000" b="1" dirty="0"/>
              <a:t>are </a:t>
            </a:r>
            <a:r>
              <a:rPr lang="pt-BR" sz="2000" dirty="0" err="1"/>
              <a:t>you</a:t>
            </a:r>
            <a:r>
              <a:rPr lang="pt-BR" sz="2000" dirty="0"/>
              <a:t> </a:t>
            </a:r>
            <a:r>
              <a:rPr lang="pt-BR" sz="2000" b="1" dirty="0" err="1"/>
              <a:t>thinking</a:t>
            </a:r>
            <a:r>
              <a:rPr lang="pt-BR" sz="2000" b="1" dirty="0"/>
              <a:t> </a:t>
            </a:r>
            <a:r>
              <a:rPr lang="pt-BR" sz="2000" dirty="0" err="1"/>
              <a:t>about</a:t>
            </a:r>
            <a:r>
              <a:rPr lang="pt-BR" sz="2000" dirty="0"/>
              <a:t>? = </a:t>
            </a:r>
            <a:r>
              <a:rPr lang="pt-BR" sz="2000" i="1" dirty="0"/>
              <a:t>No que </a:t>
            </a:r>
            <a:r>
              <a:rPr lang="pt-BR" sz="2000" i="1" dirty="0" err="1"/>
              <a:t>voce</a:t>
            </a:r>
            <a:r>
              <a:rPr lang="pt-BR" sz="2000" i="1" dirty="0"/>
              <a:t>̂ está pensando? </a:t>
            </a:r>
          </a:p>
          <a:p>
            <a:pPr lvl="1"/>
            <a:r>
              <a:rPr lang="pt-BR" sz="2000" dirty="0" err="1"/>
              <a:t>I</a:t>
            </a:r>
            <a:r>
              <a:rPr lang="pt-BR" sz="2000" b="1" dirty="0"/>
              <a:t> </a:t>
            </a:r>
            <a:r>
              <a:rPr lang="pt-BR" sz="2000" b="1" dirty="0" err="1"/>
              <a:t>think</a:t>
            </a:r>
            <a:r>
              <a:rPr lang="pt-BR" sz="2000" b="1" dirty="0"/>
              <a:t> </a:t>
            </a:r>
            <a:r>
              <a:rPr lang="pt-BR" sz="2000" dirty="0" err="1"/>
              <a:t>you’re</a:t>
            </a:r>
            <a:r>
              <a:rPr lang="pt-BR" sz="2000" dirty="0"/>
              <a:t> </a:t>
            </a:r>
            <a:r>
              <a:rPr lang="pt-BR" sz="2000" dirty="0" err="1"/>
              <a:t>right</a:t>
            </a:r>
            <a:r>
              <a:rPr lang="pt-BR" sz="2000" dirty="0"/>
              <a:t>. = </a:t>
            </a:r>
            <a:r>
              <a:rPr lang="pt-BR" sz="2000" i="1" dirty="0"/>
              <a:t>Eu acho que </a:t>
            </a:r>
            <a:r>
              <a:rPr lang="pt-BR" sz="2000" i="1" dirty="0" err="1"/>
              <a:t>voce</a:t>
            </a:r>
            <a:r>
              <a:rPr lang="pt-BR" sz="2000" i="1" dirty="0"/>
              <a:t>̂ está certa. </a:t>
            </a:r>
          </a:p>
          <a:p>
            <a:pPr lvl="1"/>
            <a:r>
              <a:rPr lang="pt-BR" sz="2000" dirty="0"/>
              <a:t>Mary </a:t>
            </a:r>
            <a:r>
              <a:rPr lang="pt-BR" sz="2000" b="1" dirty="0" err="1"/>
              <a:t>is</a:t>
            </a:r>
            <a:r>
              <a:rPr lang="pt-BR" sz="2000" b="1" dirty="0"/>
              <a:t> </a:t>
            </a:r>
            <a:r>
              <a:rPr lang="pt-BR" sz="2000" b="1" dirty="0" err="1"/>
              <a:t>having</a:t>
            </a:r>
            <a:r>
              <a:rPr lang="pt-BR" sz="2000" b="1" dirty="0"/>
              <a:t> </a:t>
            </a:r>
            <a:r>
              <a:rPr lang="pt-BR" sz="2000" dirty="0"/>
              <a:t>a </a:t>
            </a:r>
            <a:r>
              <a:rPr lang="pt-BR" sz="2000" dirty="0" err="1"/>
              <a:t>bad</a:t>
            </a:r>
            <a:r>
              <a:rPr lang="pt-BR" sz="2000" dirty="0"/>
              <a:t> </a:t>
            </a:r>
            <a:r>
              <a:rPr lang="pt-BR" sz="2000" dirty="0" err="1"/>
              <a:t>day</a:t>
            </a:r>
            <a:r>
              <a:rPr lang="pt-BR" sz="2000" dirty="0"/>
              <a:t>. = </a:t>
            </a:r>
            <a:r>
              <a:rPr lang="pt-BR" sz="2000" i="1" dirty="0"/>
              <a:t>A Mary está tendo um dia ruim.  </a:t>
            </a:r>
          </a:p>
          <a:p>
            <a:pPr lvl="1"/>
            <a:r>
              <a:rPr lang="pt-BR" sz="2000" dirty="0"/>
              <a:t>Mary </a:t>
            </a:r>
            <a:r>
              <a:rPr lang="pt-BR" sz="2000" b="1" dirty="0" err="1"/>
              <a:t>has</a:t>
            </a:r>
            <a:r>
              <a:rPr lang="pt-BR" sz="2000" b="1" dirty="0"/>
              <a:t> </a:t>
            </a:r>
            <a:r>
              <a:rPr lang="pt-BR" sz="2000" dirty="0"/>
              <a:t>a </a:t>
            </a:r>
            <a:r>
              <a:rPr lang="pt-BR" sz="2000" dirty="0" err="1"/>
              <a:t>motorcycle</a:t>
            </a:r>
            <a:r>
              <a:rPr lang="pt-BR" sz="2000" dirty="0"/>
              <a:t>. = </a:t>
            </a:r>
            <a:r>
              <a:rPr lang="pt-BR" sz="2000" i="1" dirty="0"/>
              <a:t>A Mary tem uma moto. </a:t>
            </a:r>
          </a:p>
          <a:p>
            <a:pPr lvl="1"/>
            <a:r>
              <a:rPr lang="pt-BR" sz="2000" dirty="0"/>
              <a:t>Ben </a:t>
            </a:r>
            <a:r>
              <a:rPr lang="pt-BR" sz="2000" b="1" dirty="0" err="1"/>
              <a:t>is</a:t>
            </a:r>
            <a:r>
              <a:rPr lang="pt-BR" sz="2000" b="1" dirty="0"/>
              <a:t> </a:t>
            </a:r>
            <a:r>
              <a:rPr lang="pt-BR" sz="2000" b="1" dirty="0" err="1"/>
              <a:t>being</a:t>
            </a:r>
            <a:r>
              <a:rPr lang="pt-BR" sz="2000" b="1" dirty="0"/>
              <a:t> </a:t>
            </a:r>
            <a:r>
              <a:rPr lang="pt-BR" sz="2000" dirty="0" err="1"/>
              <a:t>really</a:t>
            </a:r>
            <a:r>
              <a:rPr lang="pt-BR" sz="2000" dirty="0"/>
              <a:t> </a:t>
            </a:r>
            <a:r>
              <a:rPr lang="pt-BR" sz="2000" dirty="0" err="1"/>
              <a:t>annoying</a:t>
            </a:r>
            <a:r>
              <a:rPr lang="pt-BR" sz="2000" dirty="0"/>
              <a:t> </a:t>
            </a:r>
            <a:r>
              <a:rPr lang="pt-BR" sz="2000" dirty="0" err="1"/>
              <a:t>right</a:t>
            </a:r>
            <a:r>
              <a:rPr lang="pt-BR" sz="2000" dirty="0"/>
              <a:t> </a:t>
            </a:r>
            <a:r>
              <a:rPr lang="pt-BR" sz="2000" dirty="0" err="1"/>
              <a:t>now</a:t>
            </a:r>
            <a:r>
              <a:rPr lang="pt-BR" sz="2000" dirty="0"/>
              <a:t>. = </a:t>
            </a:r>
            <a:r>
              <a:rPr lang="pt-BR" sz="2000" i="1" dirty="0"/>
              <a:t>O Ben está sendo muito chato agora. </a:t>
            </a:r>
          </a:p>
          <a:p>
            <a:pPr lvl="1"/>
            <a:r>
              <a:rPr lang="pt-BR" sz="2000" dirty="0" err="1"/>
              <a:t>You</a:t>
            </a:r>
            <a:r>
              <a:rPr lang="pt-BR" sz="2000" dirty="0"/>
              <a:t> </a:t>
            </a:r>
            <a:r>
              <a:rPr lang="pt-BR" sz="2000" b="1" dirty="0"/>
              <a:t>are </a:t>
            </a:r>
            <a:r>
              <a:rPr lang="pt-BR" sz="2000" dirty="0" err="1"/>
              <a:t>very</a:t>
            </a:r>
            <a:r>
              <a:rPr lang="pt-BR" sz="2000" dirty="0"/>
              <a:t> </a:t>
            </a:r>
            <a:r>
              <a:rPr lang="pt-BR" sz="2000" dirty="0" err="1"/>
              <a:t>handsome</a:t>
            </a:r>
            <a:r>
              <a:rPr lang="pt-BR" sz="2000" dirty="0"/>
              <a:t>. = </a:t>
            </a:r>
            <a:r>
              <a:rPr lang="pt-BR" sz="2000" i="1" dirty="0" err="1"/>
              <a:t>Voce</a:t>
            </a:r>
            <a:r>
              <a:rPr lang="pt-BR" sz="2000" i="1" dirty="0"/>
              <a:t>̂ é muito lindo. </a:t>
            </a:r>
          </a:p>
          <a:p>
            <a:pPr lvl="1"/>
            <a:r>
              <a:rPr lang="pt-BR" sz="2000" b="1" dirty="0" err="1"/>
              <a:t>I’m</a:t>
            </a:r>
            <a:r>
              <a:rPr lang="pt-BR" sz="2000" b="1" dirty="0"/>
              <a:t> </a:t>
            </a:r>
            <a:r>
              <a:rPr lang="pt-BR" sz="2000" b="1" dirty="0" err="1"/>
              <a:t>seeing</a:t>
            </a:r>
            <a:r>
              <a:rPr lang="pt-BR" sz="2000" b="1" dirty="0"/>
              <a:t> </a:t>
            </a:r>
            <a:r>
              <a:rPr lang="pt-BR" sz="2000" dirty="0"/>
              <a:t>Tom. = </a:t>
            </a:r>
            <a:r>
              <a:rPr lang="pt-BR" sz="2000" i="1" dirty="0"/>
              <a:t>Estou saindo com/namorando com o Tom.  </a:t>
            </a:r>
          </a:p>
          <a:p>
            <a:pPr lvl="1"/>
            <a:r>
              <a:rPr lang="pt-BR" sz="2000" b="1" dirty="0" err="1"/>
              <a:t>I</a:t>
            </a:r>
            <a:r>
              <a:rPr lang="pt-BR" sz="2000" b="1" dirty="0"/>
              <a:t> </a:t>
            </a:r>
            <a:r>
              <a:rPr lang="pt-BR" sz="2000" b="1" dirty="0" err="1"/>
              <a:t>see</a:t>
            </a:r>
            <a:r>
              <a:rPr lang="pt-BR" sz="2000" b="1" dirty="0"/>
              <a:t> </a:t>
            </a:r>
            <a:r>
              <a:rPr lang="pt-BR" sz="2000" dirty="0" err="1"/>
              <a:t>something</a:t>
            </a:r>
            <a:r>
              <a:rPr lang="pt-BR" sz="2000" dirty="0"/>
              <a:t> </a:t>
            </a:r>
            <a:r>
              <a:rPr lang="pt-BR" sz="2000" dirty="0" err="1"/>
              <a:t>strange</a:t>
            </a:r>
            <a:r>
              <a:rPr lang="pt-BR" sz="2000" dirty="0"/>
              <a:t> over </a:t>
            </a:r>
            <a:r>
              <a:rPr lang="pt-BR" sz="2000" dirty="0" err="1"/>
              <a:t>there</a:t>
            </a:r>
            <a:r>
              <a:rPr lang="pt-BR" sz="2000" dirty="0"/>
              <a:t>! = </a:t>
            </a:r>
            <a:r>
              <a:rPr lang="pt-BR" sz="2000" i="1" dirty="0"/>
              <a:t>Estou vendo uma coisa estranha </a:t>
            </a:r>
            <a:r>
              <a:rPr lang="pt-BR" sz="2000" i="1" dirty="0" err="1"/>
              <a:t>la</a:t>
            </a:r>
            <a:r>
              <a:rPr lang="pt-BR" sz="2000" i="1" dirty="0"/>
              <a:t>́! </a:t>
            </a:r>
          </a:p>
          <a:p>
            <a:pPr marL="228600" lvl="1" indent="0">
              <a:buNone/>
            </a:pPr>
            <a:endParaRPr lang="pt-BR" dirty="0"/>
          </a:p>
          <a:p>
            <a:endParaRPr lang="en-US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0291" y="6399340"/>
            <a:ext cx="1332774" cy="458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512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166670"/>
            <a:ext cx="7729728" cy="1188720"/>
          </a:xfrm>
        </p:spPr>
        <p:txBody>
          <a:bodyPr/>
          <a:lstStyle/>
          <a:p>
            <a:r>
              <a:rPr lang="en-US"/>
              <a:t>Past simple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756" y="1546167"/>
            <a:ext cx="11740309" cy="5162203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t-BR" sz="2400" b="1" dirty="0">
                <a:solidFill>
                  <a:schemeClr val="tx1"/>
                </a:solidFill>
              </a:rPr>
              <a:t>Coisas que aconteceram no passado:</a:t>
            </a:r>
            <a:endParaRPr lang="pt-BR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t-BR" sz="2000" b="1" dirty="0">
                <a:solidFill>
                  <a:schemeClr val="tx1"/>
                </a:solidFill>
              </a:rPr>
              <a:t>Os verbos regulares </a:t>
            </a:r>
            <a:r>
              <a:rPr lang="pt-BR" dirty="0"/>
              <a:t>– se conjuga adicionando –</a:t>
            </a:r>
            <a:r>
              <a:rPr lang="pt-BR" dirty="0" err="1"/>
              <a:t>ed</a:t>
            </a:r>
            <a:r>
              <a:rPr lang="pt-BR" dirty="0"/>
              <a:t>, –</a:t>
            </a:r>
            <a:r>
              <a:rPr lang="pt-BR" dirty="0" err="1"/>
              <a:t>d</a:t>
            </a:r>
            <a:r>
              <a:rPr lang="pt-BR" dirty="0"/>
              <a:t> (se o verbo termina com –e) ou –</a:t>
            </a:r>
            <a:r>
              <a:rPr lang="pt-BR" dirty="0" err="1"/>
              <a:t>ied</a:t>
            </a:r>
            <a:r>
              <a:rPr lang="pt-BR" dirty="0"/>
              <a:t> (se o verbo termina com consoante + </a:t>
            </a:r>
            <a:r>
              <a:rPr lang="pt-BR" dirty="0" err="1"/>
              <a:t>y</a:t>
            </a:r>
            <a:r>
              <a:rPr lang="pt-BR" dirty="0"/>
              <a:t>)</a:t>
            </a:r>
          </a:p>
          <a:p>
            <a:r>
              <a:rPr lang="pt-BR" dirty="0" err="1"/>
              <a:t>Ex</a:t>
            </a:r>
            <a:r>
              <a:rPr lang="pt-BR" dirty="0"/>
              <a:t>: </a:t>
            </a:r>
            <a:r>
              <a:rPr lang="pt-BR" dirty="0" err="1"/>
              <a:t>work</a:t>
            </a:r>
            <a:r>
              <a:rPr lang="pt-BR" dirty="0"/>
              <a:t> – </a:t>
            </a:r>
            <a:r>
              <a:rPr lang="pt-BR" dirty="0" err="1"/>
              <a:t>worked</a:t>
            </a:r>
            <a:r>
              <a:rPr lang="pt-BR" dirty="0"/>
              <a:t>; </a:t>
            </a:r>
            <a:r>
              <a:rPr lang="pt-BR" dirty="0" err="1"/>
              <a:t>love</a:t>
            </a:r>
            <a:r>
              <a:rPr lang="pt-BR" dirty="0"/>
              <a:t> – </a:t>
            </a:r>
            <a:r>
              <a:rPr lang="pt-BR" dirty="0" err="1"/>
              <a:t>loved</a:t>
            </a:r>
            <a:r>
              <a:rPr lang="pt-BR" dirty="0"/>
              <a:t>; </a:t>
            </a:r>
            <a:r>
              <a:rPr lang="pt-BR" dirty="0" err="1"/>
              <a:t>hurry</a:t>
            </a:r>
            <a:r>
              <a:rPr lang="pt-BR" dirty="0"/>
              <a:t> - </a:t>
            </a:r>
            <a:r>
              <a:rPr lang="pt-BR" dirty="0" err="1"/>
              <a:t>hurried</a:t>
            </a:r>
            <a:endParaRPr lang="pt-BR" dirty="0"/>
          </a:p>
          <a:p>
            <a:pPr marL="0" indent="0" algn="ctr">
              <a:buNone/>
            </a:pPr>
            <a:r>
              <a:rPr lang="pt-BR" sz="2400" b="1" dirty="0">
                <a:solidFill>
                  <a:schemeClr val="tx1"/>
                </a:solidFill>
              </a:rPr>
              <a:t>Pronúncia dos verbos regulares:</a:t>
            </a:r>
          </a:p>
          <a:p>
            <a:pPr marL="0" indent="0">
              <a:buNone/>
            </a:pPr>
            <a:r>
              <a:rPr lang="pt-BR" b="1" dirty="0" err="1"/>
              <a:t>Voce</a:t>
            </a:r>
            <a:r>
              <a:rPr lang="pt-BR" b="1" dirty="0"/>
              <a:t>̂ </a:t>
            </a:r>
            <a:r>
              <a:rPr lang="pt-BR" b="1" dirty="0" err="1"/>
              <a:t>so</a:t>
            </a:r>
            <a:r>
              <a:rPr lang="pt-BR" b="1" dirty="0"/>
              <a:t>́ vai falar “-</a:t>
            </a:r>
            <a:r>
              <a:rPr lang="pt-BR" b="1" dirty="0" err="1"/>
              <a:t>ed</a:t>
            </a:r>
            <a:r>
              <a:rPr lang="pt-BR" b="1" dirty="0"/>
              <a:t>” no final quando os verbos terminarem com som de </a:t>
            </a:r>
            <a:r>
              <a:rPr lang="pt-BR" b="1" dirty="0" err="1"/>
              <a:t>T</a:t>
            </a:r>
            <a:r>
              <a:rPr lang="pt-BR" b="1" dirty="0"/>
              <a:t> ou D. </a:t>
            </a:r>
            <a:endParaRPr lang="pt-BR" dirty="0"/>
          </a:p>
          <a:p>
            <a:pPr lvl="1"/>
            <a:r>
              <a:rPr lang="pt-BR" sz="1800" dirty="0"/>
              <a:t>Ex. </a:t>
            </a:r>
            <a:r>
              <a:rPr lang="pt-BR" sz="1800" dirty="0" err="1"/>
              <a:t>Paint</a:t>
            </a:r>
            <a:r>
              <a:rPr lang="pt-BR" sz="1800" dirty="0"/>
              <a:t> - </a:t>
            </a:r>
            <a:r>
              <a:rPr lang="pt-BR" sz="1800" dirty="0" err="1"/>
              <a:t>Painted</a:t>
            </a:r>
            <a:r>
              <a:rPr lang="pt-BR" sz="1800" dirty="0"/>
              <a:t>, </a:t>
            </a:r>
            <a:r>
              <a:rPr lang="pt-BR" sz="1800" dirty="0" err="1"/>
              <a:t>Need</a:t>
            </a:r>
            <a:r>
              <a:rPr lang="pt-BR" sz="1800" dirty="0"/>
              <a:t> - </a:t>
            </a:r>
            <a:r>
              <a:rPr lang="pt-BR" sz="1800" dirty="0" err="1"/>
              <a:t>Needed</a:t>
            </a:r>
            <a:r>
              <a:rPr lang="pt-BR" sz="1800" dirty="0"/>
              <a:t>, </a:t>
            </a:r>
            <a:r>
              <a:rPr lang="pt-BR" sz="1800" dirty="0" err="1"/>
              <a:t>Hate</a:t>
            </a:r>
            <a:r>
              <a:rPr lang="pt-BR" sz="1800" dirty="0"/>
              <a:t> - </a:t>
            </a:r>
            <a:r>
              <a:rPr lang="pt-BR" sz="1800" dirty="0" err="1"/>
              <a:t>Hated</a:t>
            </a:r>
            <a:r>
              <a:rPr lang="pt-BR" sz="1800" dirty="0"/>
              <a:t>, </a:t>
            </a:r>
            <a:r>
              <a:rPr lang="pt-BR" sz="1800" dirty="0" err="1"/>
              <a:t>End</a:t>
            </a:r>
            <a:r>
              <a:rPr lang="pt-BR" sz="1800" dirty="0"/>
              <a:t> - </a:t>
            </a:r>
            <a:r>
              <a:rPr lang="pt-BR" sz="1800" dirty="0" err="1"/>
              <a:t>Ended</a:t>
            </a:r>
            <a:endParaRPr lang="pt-BR" sz="1800" b="1" dirty="0"/>
          </a:p>
          <a:p>
            <a:pPr marL="0" indent="0">
              <a:buNone/>
            </a:pPr>
            <a:r>
              <a:rPr lang="pt-BR" b="1" dirty="0"/>
              <a:t>Os verbos que </a:t>
            </a:r>
            <a:r>
              <a:rPr lang="pt-BR" b="1" dirty="0" err="1"/>
              <a:t>não</a:t>
            </a:r>
            <a:r>
              <a:rPr lang="pt-BR" b="1" dirty="0"/>
              <a:t> tem som de </a:t>
            </a:r>
            <a:r>
              <a:rPr lang="pt-BR" b="1" dirty="0" err="1"/>
              <a:t>D</a:t>
            </a:r>
            <a:r>
              <a:rPr lang="pt-BR" b="1" dirty="0"/>
              <a:t> ou </a:t>
            </a:r>
            <a:r>
              <a:rPr lang="pt-BR" b="1" dirty="0" err="1"/>
              <a:t>T</a:t>
            </a:r>
            <a:r>
              <a:rPr lang="pt-BR" b="1" dirty="0"/>
              <a:t>, </a:t>
            </a:r>
            <a:r>
              <a:rPr lang="pt-BR" b="1" dirty="0" err="1"/>
              <a:t>não</a:t>
            </a:r>
            <a:r>
              <a:rPr lang="pt-BR" b="1" dirty="0"/>
              <a:t> vai falar -</a:t>
            </a:r>
            <a:r>
              <a:rPr lang="pt-BR" b="1" dirty="0" err="1"/>
              <a:t>ed</a:t>
            </a:r>
            <a:r>
              <a:rPr lang="pt-BR" b="1" dirty="0"/>
              <a:t>, vai falar </a:t>
            </a:r>
            <a:r>
              <a:rPr lang="pt-BR" b="1" dirty="0" err="1"/>
              <a:t>T</a:t>
            </a:r>
            <a:r>
              <a:rPr lang="pt-BR" b="1" dirty="0"/>
              <a:t> ou D. </a:t>
            </a:r>
            <a:endParaRPr lang="pt-BR" dirty="0"/>
          </a:p>
          <a:p>
            <a:pPr lvl="1"/>
            <a:r>
              <a:rPr lang="pt-BR" sz="1800" dirty="0"/>
              <a:t>• </a:t>
            </a:r>
            <a:r>
              <a:rPr lang="pt-BR" sz="1800" dirty="0" err="1"/>
              <a:t>Voiceless</a:t>
            </a:r>
            <a:r>
              <a:rPr lang="pt-BR" sz="1800" dirty="0"/>
              <a:t> </a:t>
            </a:r>
            <a:r>
              <a:rPr lang="pt-BR" sz="1800" dirty="0" err="1"/>
              <a:t>sounds</a:t>
            </a:r>
            <a:r>
              <a:rPr lang="pt-BR" sz="1800" dirty="0"/>
              <a:t> (</a:t>
            </a:r>
            <a:r>
              <a:rPr lang="pt-BR" sz="1800" dirty="0" err="1"/>
              <a:t>watch</a:t>
            </a:r>
            <a:r>
              <a:rPr lang="pt-BR" sz="1800" dirty="0"/>
              <a:t> - </a:t>
            </a:r>
            <a:r>
              <a:rPr lang="pt-BR" sz="1800" dirty="0" err="1"/>
              <a:t>watched</a:t>
            </a:r>
            <a:r>
              <a:rPr lang="pt-BR" sz="1800" dirty="0"/>
              <a:t> /</a:t>
            </a:r>
            <a:r>
              <a:rPr lang="pt-BR" sz="1800" dirty="0" err="1"/>
              <a:t>t</a:t>
            </a:r>
            <a:r>
              <a:rPr lang="pt-BR" sz="1800" dirty="0"/>
              <a:t>/ , </a:t>
            </a:r>
            <a:r>
              <a:rPr lang="pt-BR" sz="1800" dirty="0" err="1"/>
              <a:t>kiss</a:t>
            </a:r>
            <a:r>
              <a:rPr lang="pt-BR" sz="1800" dirty="0"/>
              <a:t> - </a:t>
            </a:r>
            <a:r>
              <a:rPr lang="pt-BR" sz="1800" dirty="0" err="1"/>
              <a:t>kissed</a:t>
            </a:r>
            <a:r>
              <a:rPr lang="pt-BR" sz="1800" dirty="0"/>
              <a:t> /</a:t>
            </a:r>
            <a:r>
              <a:rPr lang="pt-BR" sz="1800" dirty="0" err="1"/>
              <a:t>t</a:t>
            </a:r>
            <a:r>
              <a:rPr lang="pt-BR" sz="1800" dirty="0"/>
              <a:t>/, </a:t>
            </a:r>
            <a:r>
              <a:rPr lang="pt-BR" sz="1800" dirty="0" err="1"/>
              <a:t>laugh</a:t>
            </a:r>
            <a:r>
              <a:rPr lang="pt-BR" sz="1800" dirty="0"/>
              <a:t> - </a:t>
            </a:r>
            <a:r>
              <a:rPr lang="pt-BR" sz="1800" dirty="0" err="1"/>
              <a:t>laughed</a:t>
            </a:r>
            <a:r>
              <a:rPr lang="pt-BR" sz="1800" dirty="0"/>
              <a:t> /</a:t>
            </a:r>
            <a:r>
              <a:rPr lang="pt-BR" sz="1800" dirty="0" err="1"/>
              <a:t>t</a:t>
            </a:r>
            <a:r>
              <a:rPr lang="pt-BR" sz="1800" dirty="0"/>
              <a:t>/) </a:t>
            </a:r>
          </a:p>
          <a:p>
            <a:pPr lvl="1"/>
            <a:r>
              <a:rPr lang="pt-BR" sz="1800" dirty="0"/>
              <a:t>• </a:t>
            </a:r>
            <a:r>
              <a:rPr lang="pt-BR" sz="1800" dirty="0" err="1"/>
              <a:t>Voiced</a:t>
            </a:r>
            <a:r>
              <a:rPr lang="pt-BR" sz="1800" dirty="0"/>
              <a:t> </a:t>
            </a:r>
            <a:r>
              <a:rPr lang="pt-BR" sz="1800" dirty="0" err="1"/>
              <a:t>sounds</a:t>
            </a:r>
            <a:r>
              <a:rPr lang="pt-BR" sz="1800" dirty="0"/>
              <a:t> (</a:t>
            </a:r>
            <a:r>
              <a:rPr lang="pt-BR" sz="1800" dirty="0" err="1"/>
              <a:t>listen</a:t>
            </a:r>
            <a:r>
              <a:rPr lang="pt-BR" sz="1800" dirty="0"/>
              <a:t> - </a:t>
            </a:r>
            <a:r>
              <a:rPr lang="pt-BR" sz="1800" dirty="0" err="1"/>
              <a:t>listened</a:t>
            </a:r>
            <a:r>
              <a:rPr lang="pt-BR" sz="1800" dirty="0"/>
              <a:t> /</a:t>
            </a:r>
            <a:r>
              <a:rPr lang="pt-BR" sz="1800" dirty="0" err="1"/>
              <a:t>d</a:t>
            </a:r>
            <a:r>
              <a:rPr lang="pt-BR" sz="1800" dirty="0"/>
              <a:t>/, </a:t>
            </a:r>
            <a:r>
              <a:rPr lang="pt-BR" sz="1800" dirty="0" err="1"/>
              <a:t>travel</a:t>
            </a:r>
            <a:r>
              <a:rPr lang="pt-BR" sz="1800" dirty="0"/>
              <a:t> - </a:t>
            </a:r>
            <a:r>
              <a:rPr lang="pt-BR" sz="1800" dirty="0" err="1"/>
              <a:t>traveled</a:t>
            </a:r>
            <a:r>
              <a:rPr lang="pt-BR" sz="1800" dirty="0"/>
              <a:t> /</a:t>
            </a:r>
            <a:r>
              <a:rPr lang="pt-BR" sz="1800" dirty="0" err="1"/>
              <a:t>d</a:t>
            </a:r>
            <a:r>
              <a:rPr lang="pt-BR" sz="1800" dirty="0"/>
              <a:t>/, </a:t>
            </a:r>
            <a:r>
              <a:rPr lang="pt-BR" sz="1800" dirty="0" err="1"/>
              <a:t>live</a:t>
            </a:r>
            <a:r>
              <a:rPr lang="pt-BR" sz="1800" dirty="0"/>
              <a:t> - </a:t>
            </a:r>
            <a:r>
              <a:rPr lang="pt-BR" sz="1800" dirty="0" err="1"/>
              <a:t>lived</a:t>
            </a:r>
            <a:r>
              <a:rPr lang="pt-BR" sz="1800" dirty="0"/>
              <a:t> /</a:t>
            </a:r>
            <a:r>
              <a:rPr lang="pt-BR" sz="1800" dirty="0" err="1"/>
              <a:t>d</a:t>
            </a:r>
            <a:r>
              <a:rPr lang="pt-BR" sz="1800" dirty="0"/>
              <a:t>/, </a:t>
            </a:r>
          </a:p>
          <a:p>
            <a:pPr lvl="1"/>
            <a:endParaRPr lang="pt-BR" sz="18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t-BR" sz="2000" b="1" dirty="0">
                <a:solidFill>
                  <a:schemeClr val="tx1"/>
                </a:solidFill>
              </a:rPr>
              <a:t>Os verbos irregulares </a:t>
            </a:r>
          </a:p>
          <a:p>
            <a:pPr lvl="1"/>
            <a:r>
              <a:rPr lang="en-US" sz="1800" dirty="0"/>
              <a:t>Tem </a:t>
            </a:r>
            <a:r>
              <a:rPr lang="en-US" sz="1800" dirty="0" err="1"/>
              <a:t>uma</a:t>
            </a:r>
            <a:r>
              <a:rPr lang="en-US" sz="1800" dirty="0"/>
              <a:t> </a:t>
            </a:r>
            <a:r>
              <a:rPr lang="en-US" sz="1800" dirty="0" err="1"/>
              <a:t>lista</a:t>
            </a:r>
            <a:r>
              <a:rPr lang="en-US" sz="1800" dirty="0"/>
              <a:t> </a:t>
            </a:r>
            <a:r>
              <a:rPr lang="en-US" sz="1800" dirty="0" err="1"/>
              <a:t>completa</a:t>
            </a:r>
            <a:r>
              <a:rPr lang="en-US" sz="1800" dirty="0"/>
              <a:t> no PDF e tem um </a:t>
            </a:r>
            <a:r>
              <a:rPr lang="en-US" sz="1800" dirty="0" err="1"/>
              <a:t>módulo</a:t>
            </a:r>
            <a:r>
              <a:rPr lang="en-US" sz="1800" dirty="0"/>
              <a:t> com </a:t>
            </a:r>
            <a:r>
              <a:rPr lang="en-US" sz="1800" dirty="0" err="1"/>
              <a:t>frases</a:t>
            </a:r>
            <a:r>
              <a:rPr lang="en-US" sz="1800" dirty="0"/>
              <a:t> e </a:t>
            </a:r>
            <a:r>
              <a:rPr lang="en-US" sz="1800" dirty="0" err="1"/>
              <a:t>áudios</a:t>
            </a:r>
            <a:r>
              <a:rPr lang="en-US" sz="1800" dirty="0"/>
              <a:t> para </a:t>
            </a:r>
            <a:r>
              <a:rPr lang="en-US" sz="1800" dirty="0" err="1"/>
              <a:t>te</a:t>
            </a:r>
            <a:r>
              <a:rPr lang="en-US" sz="1800" dirty="0"/>
              <a:t> </a:t>
            </a:r>
            <a:r>
              <a:rPr lang="en-US" sz="1800" dirty="0" err="1"/>
              <a:t>ajudar</a:t>
            </a:r>
            <a:r>
              <a:rPr lang="en-US" sz="1800" dirty="0"/>
              <a:t> a </a:t>
            </a:r>
            <a:r>
              <a:rPr lang="en-US" sz="1800" dirty="0" err="1"/>
              <a:t>decorar</a:t>
            </a:r>
            <a:r>
              <a:rPr lang="en-US" sz="1800" dirty="0"/>
              <a:t>! </a:t>
            </a:r>
            <a:r>
              <a:rPr lang="en-US" sz="1800" dirty="0">
                <a:sym typeface="Wingdings"/>
              </a:rPr>
              <a:t></a:t>
            </a:r>
            <a:endParaRPr lang="en-US" sz="1800" dirty="0"/>
          </a:p>
        </p:txBody>
      </p:sp>
      <p:pic>
        <p:nvPicPr>
          <p:cNvPr id="4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1156" y="6129559"/>
            <a:ext cx="1681909" cy="57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624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7885" y="216547"/>
            <a:ext cx="7729728" cy="1188720"/>
          </a:xfrm>
        </p:spPr>
        <p:txBody>
          <a:bodyPr/>
          <a:lstStyle/>
          <a:p>
            <a:r>
              <a:rPr lang="en-US" dirty="0"/>
              <a:t>Past continuous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382" y="1795550"/>
            <a:ext cx="11687694" cy="4256116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2400" b="1" dirty="0"/>
              <a:t>O que </a:t>
            </a:r>
            <a:r>
              <a:rPr lang="en-US" sz="2400" b="1" dirty="0" err="1"/>
              <a:t>estava</a:t>
            </a:r>
            <a:r>
              <a:rPr lang="en-US" sz="2400" b="1" dirty="0"/>
              <a:t> </a:t>
            </a:r>
            <a:r>
              <a:rPr lang="en-US" sz="2400" b="1" dirty="0" err="1"/>
              <a:t>acontecendo</a:t>
            </a:r>
            <a:r>
              <a:rPr lang="en-US" sz="2400" b="1" dirty="0"/>
              <a:t> no </a:t>
            </a:r>
            <a:r>
              <a:rPr lang="en-US" sz="2400" b="1" dirty="0" err="1"/>
              <a:t>passado</a:t>
            </a:r>
            <a:r>
              <a:rPr lang="en-US" sz="2400" b="1" dirty="0"/>
              <a:t>?</a:t>
            </a:r>
          </a:p>
          <a:p>
            <a:pPr marL="0" indent="0" algn="ctr">
              <a:buNone/>
            </a:pPr>
            <a:r>
              <a:rPr lang="en-US" sz="2400" b="1" dirty="0"/>
              <a:t>Subject + was/were + verb-</a:t>
            </a:r>
            <a:r>
              <a:rPr lang="en-US" sz="2400" b="1" dirty="0" err="1"/>
              <a:t>ing</a:t>
            </a:r>
            <a:r>
              <a:rPr lang="en-US" sz="2400" b="1" dirty="0"/>
              <a:t> = </a:t>
            </a:r>
            <a:r>
              <a:rPr lang="en-US" sz="2400" b="1" dirty="0" err="1"/>
              <a:t>Sujeito</a:t>
            </a:r>
            <a:r>
              <a:rPr lang="en-US" sz="2400" b="1" dirty="0"/>
              <a:t> + </a:t>
            </a:r>
            <a:r>
              <a:rPr lang="en-US" sz="2400" b="1" dirty="0" err="1"/>
              <a:t>estava</a:t>
            </a:r>
            <a:r>
              <a:rPr lang="en-US" sz="2400" b="1" dirty="0"/>
              <a:t>/</a:t>
            </a:r>
            <a:r>
              <a:rPr lang="en-US" sz="2400" b="1" dirty="0" err="1"/>
              <a:t>estavam</a:t>
            </a:r>
            <a:r>
              <a:rPr lang="en-US" sz="2400" b="1" dirty="0"/>
              <a:t>/</a:t>
            </a:r>
            <a:r>
              <a:rPr lang="en-US" sz="2400" b="1" dirty="0" err="1"/>
              <a:t>estavamos</a:t>
            </a:r>
            <a:r>
              <a:rPr lang="en-US" sz="2400" b="1" dirty="0"/>
              <a:t> + </a:t>
            </a:r>
            <a:r>
              <a:rPr lang="en-US" sz="2400" b="1" dirty="0" err="1"/>
              <a:t>gerúndio</a:t>
            </a:r>
            <a:endParaRPr lang="en-US" sz="2400" b="1" dirty="0"/>
          </a:p>
          <a:p>
            <a:pPr marL="0" indent="0" algn="ctr">
              <a:buNone/>
            </a:pPr>
            <a:endParaRPr lang="en-US" sz="2400" b="1" dirty="0"/>
          </a:p>
          <a:p>
            <a:r>
              <a:rPr lang="en-US" sz="2100" dirty="0"/>
              <a:t>While I </a:t>
            </a:r>
            <a:r>
              <a:rPr lang="en-US" sz="2100" b="1" dirty="0"/>
              <a:t>was cooking </a:t>
            </a:r>
            <a:r>
              <a:rPr lang="en-US" sz="2100" dirty="0"/>
              <a:t>dinner, the children were playing outside. – </a:t>
            </a:r>
            <a:r>
              <a:rPr lang="en-US" sz="2100" i="1" dirty="0" err="1"/>
              <a:t>Enquanto</a:t>
            </a:r>
            <a:r>
              <a:rPr lang="en-US" sz="2100" i="1" dirty="0"/>
              <a:t> </a:t>
            </a:r>
            <a:r>
              <a:rPr lang="en-US" sz="2100" i="1" dirty="0" err="1"/>
              <a:t>eu</a:t>
            </a:r>
            <a:r>
              <a:rPr lang="en-US" sz="2100" i="1" dirty="0"/>
              <a:t> </a:t>
            </a:r>
            <a:r>
              <a:rPr lang="en-US" sz="2100" b="1" i="1" dirty="0" err="1"/>
              <a:t>estava</a:t>
            </a:r>
            <a:r>
              <a:rPr lang="en-US" sz="2100" b="1" i="1" dirty="0"/>
              <a:t> </a:t>
            </a:r>
            <a:r>
              <a:rPr lang="en-US" sz="2100" b="1" i="1" dirty="0" err="1"/>
              <a:t>fazendo</a:t>
            </a:r>
            <a:r>
              <a:rPr lang="en-US" sz="2100" b="1" i="1" dirty="0"/>
              <a:t> </a:t>
            </a:r>
            <a:r>
              <a:rPr lang="en-US" sz="2100" i="1" dirty="0"/>
              <a:t>o </a:t>
            </a:r>
            <a:r>
              <a:rPr lang="en-US" sz="2100" i="1" dirty="0" err="1"/>
              <a:t>jantar</a:t>
            </a:r>
            <a:r>
              <a:rPr lang="en-US" sz="2100" i="1" dirty="0"/>
              <a:t>, as </a:t>
            </a:r>
            <a:r>
              <a:rPr lang="en-US" sz="2100" i="1" dirty="0" err="1"/>
              <a:t>crianças</a:t>
            </a:r>
            <a:r>
              <a:rPr lang="en-US" sz="2100" i="1" dirty="0"/>
              <a:t> </a:t>
            </a:r>
            <a:r>
              <a:rPr lang="en-US" sz="2100" i="1" dirty="0" err="1"/>
              <a:t>estavam</a:t>
            </a:r>
            <a:r>
              <a:rPr lang="en-US" sz="2100" i="1" dirty="0"/>
              <a:t> </a:t>
            </a:r>
            <a:r>
              <a:rPr lang="en-US" sz="2100" i="1" dirty="0" err="1"/>
              <a:t>brincando</a:t>
            </a:r>
            <a:r>
              <a:rPr lang="en-US" sz="2100" i="1" dirty="0"/>
              <a:t> fora.</a:t>
            </a:r>
            <a:endParaRPr lang="en-US" sz="2100" dirty="0"/>
          </a:p>
          <a:p>
            <a:r>
              <a:rPr lang="en-US" sz="2100" dirty="0"/>
              <a:t>Yesterday while I </a:t>
            </a:r>
            <a:r>
              <a:rPr lang="en-US" sz="2100" b="1" dirty="0"/>
              <a:t>was looking </a:t>
            </a:r>
            <a:r>
              <a:rPr lang="en-US" sz="2100" u="sng" dirty="0"/>
              <a:t>at</a:t>
            </a:r>
            <a:r>
              <a:rPr lang="en-US" sz="2100" dirty="0"/>
              <a:t> my computer, I started to feel a little dizzy. – </a:t>
            </a:r>
            <a:r>
              <a:rPr lang="en-US" sz="2100" i="1" dirty="0" err="1"/>
              <a:t>Ontem</a:t>
            </a:r>
            <a:r>
              <a:rPr lang="en-US" sz="2100" i="1" dirty="0"/>
              <a:t> </a:t>
            </a:r>
            <a:r>
              <a:rPr lang="en-US" sz="2100" i="1" dirty="0" err="1"/>
              <a:t>enquanto</a:t>
            </a:r>
            <a:r>
              <a:rPr lang="en-US" sz="2100" i="1" dirty="0"/>
              <a:t> </a:t>
            </a:r>
            <a:r>
              <a:rPr lang="en-US" sz="2100" i="1" dirty="0" err="1"/>
              <a:t>eu</a:t>
            </a:r>
            <a:r>
              <a:rPr lang="en-US" sz="2100" i="1" dirty="0"/>
              <a:t> </a:t>
            </a:r>
            <a:r>
              <a:rPr lang="en-US" sz="2100" b="1" i="1" dirty="0" err="1"/>
              <a:t>estava</a:t>
            </a:r>
            <a:r>
              <a:rPr lang="en-US" sz="2100" b="1" i="1" dirty="0"/>
              <a:t> </a:t>
            </a:r>
            <a:r>
              <a:rPr lang="en-US" sz="2100" b="1" i="1" dirty="0" err="1"/>
              <a:t>olhando</a:t>
            </a:r>
            <a:r>
              <a:rPr lang="en-US" sz="2100" b="1" i="1" dirty="0"/>
              <a:t> </a:t>
            </a:r>
            <a:r>
              <a:rPr lang="en-US" sz="2100" i="1" dirty="0"/>
              <a:t>no meu </a:t>
            </a:r>
            <a:r>
              <a:rPr lang="en-US" sz="2100" i="1" dirty="0" err="1"/>
              <a:t>computador</a:t>
            </a:r>
            <a:r>
              <a:rPr lang="en-US" sz="2100" i="1" dirty="0"/>
              <a:t>, </a:t>
            </a:r>
            <a:r>
              <a:rPr lang="en-US" sz="2100" i="1" dirty="0" err="1"/>
              <a:t>eu</a:t>
            </a:r>
            <a:r>
              <a:rPr lang="en-US" sz="2100" i="1" dirty="0"/>
              <a:t> </a:t>
            </a:r>
            <a:r>
              <a:rPr lang="en-US" sz="2100" i="1" dirty="0" err="1"/>
              <a:t>comecei</a:t>
            </a:r>
            <a:r>
              <a:rPr lang="en-US" sz="2100" i="1" dirty="0"/>
              <a:t> a me </a:t>
            </a:r>
            <a:r>
              <a:rPr lang="en-US" sz="2100" i="1" dirty="0" err="1"/>
              <a:t>sentir</a:t>
            </a:r>
            <a:r>
              <a:rPr lang="en-US" sz="2100" i="1" dirty="0"/>
              <a:t> um </a:t>
            </a:r>
            <a:r>
              <a:rPr lang="en-US" sz="2100" i="1" dirty="0" err="1"/>
              <a:t>pouco</a:t>
            </a:r>
            <a:r>
              <a:rPr lang="en-US" sz="2100" i="1" dirty="0"/>
              <a:t> </a:t>
            </a:r>
            <a:r>
              <a:rPr lang="en-US" sz="2100" i="1" dirty="0" err="1"/>
              <a:t>tonta</a:t>
            </a:r>
            <a:r>
              <a:rPr lang="en-US" sz="2100" i="1" dirty="0"/>
              <a:t>.</a:t>
            </a:r>
          </a:p>
          <a:p>
            <a:r>
              <a:rPr lang="en-US" sz="2100" dirty="0"/>
              <a:t>What </a:t>
            </a:r>
            <a:r>
              <a:rPr lang="en-US" sz="2100" b="1" dirty="0"/>
              <a:t>were</a:t>
            </a:r>
            <a:r>
              <a:rPr lang="en-US" sz="2100" dirty="0"/>
              <a:t> you </a:t>
            </a:r>
            <a:r>
              <a:rPr lang="en-US" sz="2100" b="1" dirty="0"/>
              <a:t>doing </a:t>
            </a:r>
            <a:r>
              <a:rPr lang="en-US" sz="2100" dirty="0"/>
              <a:t>at midnight last night? </a:t>
            </a:r>
            <a:r>
              <a:rPr lang="en-US" sz="2100" i="1" dirty="0"/>
              <a:t>– O que </a:t>
            </a:r>
            <a:r>
              <a:rPr lang="en-US" sz="2100" i="1" dirty="0" err="1"/>
              <a:t>você</a:t>
            </a:r>
            <a:r>
              <a:rPr lang="en-US" sz="2100" i="1" dirty="0"/>
              <a:t> </a:t>
            </a:r>
            <a:r>
              <a:rPr lang="en-US" sz="2100" b="1" i="1" dirty="0" err="1"/>
              <a:t>estava</a:t>
            </a:r>
            <a:r>
              <a:rPr lang="en-US" sz="2100" b="1" i="1" dirty="0"/>
              <a:t> </a:t>
            </a:r>
            <a:r>
              <a:rPr lang="en-US" sz="2100" b="1" i="1" dirty="0" err="1"/>
              <a:t>fazendo</a:t>
            </a:r>
            <a:r>
              <a:rPr lang="en-US" sz="2100" b="1" i="1" dirty="0"/>
              <a:t> </a:t>
            </a:r>
            <a:r>
              <a:rPr lang="en-US" sz="2100" i="1" dirty="0" err="1"/>
              <a:t>à</a:t>
            </a:r>
            <a:r>
              <a:rPr lang="en-US" sz="2100" i="1" dirty="0"/>
              <a:t> </a:t>
            </a:r>
            <a:r>
              <a:rPr lang="en-US" sz="2100" i="1" dirty="0" err="1"/>
              <a:t>meia-noite</a:t>
            </a:r>
            <a:r>
              <a:rPr lang="en-US" sz="2100" i="1" dirty="0"/>
              <a:t> </a:t>
            </a:r>
            <a:r>
              <a:rPr lang="en-US" sz="2100" i="1" dirty="0" err="1"/>
              <a:t>ontem</a:t>
            </a:r>
            <a:r>
              <a:rPr lang="en-US" sz="2100" i="1" dirty="0"/>
              <a:t> </a:t>
            </a:r>
            <a:r>
              <a:rPr lang="en-US" sz="2100" i="1" dirty="0" err="1"/>
              <a:t>à</a:t>
            </a:r>
            <a:r>
              <a:rPr lang="en-US" sz="2100" i="1" dirty="0"/>
              <a:t> </a:t>
            </a:r>
            <a:r>
              <a:rPr lang="en-US" sz="2100" i="1" dirty="0" err="1"/>
              <a:t>noite</a:t>
            </a:r>
            <a:r>
              <a:rPr lang="en-US" sz="2100" i="1" dirty="0"/>
              <a:t>?</a:t>
            </a:r>
          </a:p>
          <a:p>
            <a:r>
              <a:rPr lang="en-US" sz="2100" b="1" dirty="0"/>
              <a:t>Was</a:t>
            </a:r>
            <a:r>
              <a:rPr lang="en-US" sz="2100" dirty="0"/>
              <a:t> Peter </a:t>
            </a:r>
            <a:r>
              <a:rPr lang="en-US" sz="2100" b="1" dirty="0"/>
              <a:t>sleeping</a:t>
            </a:r>
            <a:r>
              <a:rPr lang="en-US" sz="2100" dirty="0"/>
              <a:t> when you called him? – </a:t>
            </a:r>
            <a:r>
              <a:rPr lang="en-US" sz="2100" i="1" dirty="0"/>
              <a:t>O Peter </a:t>
            </a:r>
            <a:r>
              <a:rPr lang="en-US" sz="2100" b="1" i="1" dirty="0" err="1"/>
              <a:t>estava</a:t>
            </a:r>
            <a:r>
              <a:rPr lang="en-US" sz="2100" b="1" i="1" dirty="0"/>
              <a:t> </a:t>
            </a:r>
            <a:r>
              <a:rPr lang="en-US" sz="2100" b="1" i="1" dirty="0" err="1"/>
              <a:t>dormindo</a:t>
            </a:r>
            <a:r>
              <a:rPr lang="en-US" sz="2100" b="1" i="1" dirty="0"/>
              <a:t> </a:t>
            </a:r>
            <a:r>
              <a:rPr lang="en-US" sz="2100" i="1" dirty="0" err="1"/>
              <a:t>quando</a:t>
            </a:r>
            <a:r>
              <a:rPr lang="en-US" sz="2100" i="1" dirty="0"/>
              <a:t> </a:t>
            </a:r>
            <a:r>
              <a:rPr lang="en-US" sz="2100" i="1" dirty="0" err="1"/>
              <a:t>você</a:t>
            </a:r>
            <a:r>
              <a:rPr lang="en-US" sz="2100" i="1" dirty="0"/>
              <a:t> </a:t>
            </a:r>
            <a:r>
              <a:rPr lang="en-US" sz="2100" i="1" dirty="0" err="1"/>
              <a:t>ligou</a:t>
            </a:r>
            <a:r>
              <a:rPr lang="en-US" sz="2100" i="1" dirty="0"/>
              <a:t> </a:t>
            </a:r>
            <a:r>
              <a:rPr lang="en-US" sz="2100" i="1" dirty="0" err="1"/>
              <a:t>pra</a:t>
            </a:r>
            <a:r>
              <a:rPr lang="en-US" sz="2100" i="1" dirty="0"/>
              <a:t> </a:t>
            </a:r>
            <a:r>
              <a:rPr lang="en-US" sz="2100" i="1" dirty="0" err="1"/>
              <a:t>ele</a:t>
            </a:r>
            <a:r>
              <a:rPr lang="en-US" sz="2100" i="1" dirty="0"/>
              <a:t>?</a:t>
            </a:r>
          </a:p>
          <a:p>
            <a:r>
              <a:rPr lang="en-US" sz="2100" dirty="0"/>
              <a:t>I </a:t>
            </a:r>
            <a:r>
              <a:rPr lang="en-US" sz="2100" b="1" dirty="0"/>
              <a:t>was painting </a:t>
            </a:r>
            <a:r>
              <a:rPr lang="en-US" sz="2100" dirty="0"/>
              <a:t>my nails when the fire alarm went off. – </a:t>
            </a:r>
            <a:r>
              <a:rPr lang="en-US" sz="2100" i="1" dirty="0" err="1"/>
              <a:t>Eu</a:t>
            </a:r>
            <a:r>
              <a:rPr lang="en-US" sz="2100" i="1" dirty="0"/>
              <a:t> </a:t>
            </a:r>
            <a:r>
              <a:rPr lang="en-US" sz="2100" b="1" i="1" dirty="0" err="1"/>
              <a:t>estava</a:t>
            </a:r>
            <a:r>
              <a:rPr lang="en-US" sz="2100" b="1" i="1" dirty="0"/>
              <a:t> </a:t>
            </a:r>
            <a:r>
              <a:rPr lang="en-US" sz="2100" b="1" i="1" dirty="0" err="1"/>
              <a:t>fazendo</a:t>
            </a:r>
            <a:r>
              <a:rPr lang="en-US" sz="2100" b="1" i="1" dirty="0"/>
              <a:t> </a:t>
            </a:r>
            <a:r>
              <a:rPr lang="en-US" sz="2100" i="1" dirty="0"/>
              <a:t>as </a:t>
            </a:r>
            <a:r>
              <a:rPr lang="en-US" sz="2100" i="1" dirty="0" err="1"/>
              <a:t>unhas</a:t>
            </a:r>
            <a:r>
              <a:rPr lang="en-US" sz="2100" i="1" dirty="0"/>
              <a:t> </a:t>
            </a:r>
            <a:r>
              <a:rPr lang="en-US" sz="2100" i="1" dirty="0" err="1"/>
              <a:t>quando</a:t>
            </a:r>
            <a:r>
              <a:rPr lang="en-US" sz="2100" i="1" dirty="0"/>
              <a:t> </a:t>
            </a:r>
            <a:r>
              <a:rPr lang="en-US" sz="2100" i="1" dirty="0" err="1"/>
              <a:t>tocou</a:t>
            </a:r>
            <a:r>
              <a:rPr lang="en-US" sz="2100" i="1" dirty="0"/>
              <a:t> o </a:t>
            </a:r>
            <a:r>
              <a:rPr lang="en-US" sz="2100" i="1" dirty="0" err="1"/>
              <a:t>alarme</a:t>
            </a:r>
            <a:r>
              <a:rPr lang="en-US" sz="2100" i="1" dirty="0"/>
              <a:t> de </a:t>
            </a:r>
            <a:r>
              <a:rPr lang="en-US" sz="2100" i="1" dirty="0" err="1"/>
              <a:t>incêndio</a:t>
            </a:r>
            <a:r>
              <a:rPr lang="en-US" sz="2100" i="1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800" y="6301047"/>
            <a:ext cx="1197479" cy="41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530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332925"/>
            <a:ext cx="7729728" cy="1188720"/>
          </a:xfrm>
        </p:spPr>
        <p:txBody>
          <a:bodyPr>
            <a:normAutofit/>
          </a:bodyPr>
          <a:lstStyle/>
          <a:p>
            <a:r>
              <a:rPr lang="en-US" b="1" dirty="0" err="1"/>
              <a:t>Importante</a:t>
            </a:r>
            <a:r>
              <a:rPr lang="en-US" b="1" dirty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287" y="1972491"/>
            <a:ext cx="11521992" cy="421729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err="1"/>
              <a:t>Sempre</a:t>
            </a:r>
            <a:r>
              <a:rPr lang="en-US" sz="2000" b="1" dirty="0"/>
              <a:t> se use o </a:t>
            </a:r>
            <a:r>
              <a:rPr lang="en-US" sz="2000" b="1" dirty="0" err="1"/>
              <a:t>gerúndio</a:t>
            </a:r>
            <a:r>
              <a:rPr lang="en-US" sz="2000" b="1" dirty="0"/>
              <a:t> </a:t>
            </a:r>
            <a:r>
              <a:rPr lang="en-US" sz="2000" b="1" dirty="0" err="1"/>
              <a:t>ou</a:t>
            </a:r>
            <a:r>
              <a:rPr lang="en-US" sz="2000" b="1" dirty="0"/>
              <a:t> </a:t>
            </a:r>
            <a:r>
              <a:rPr lang="en-US" sz="2000" b="1" dirty="0" err="1"/>
              <a:t>substantivo</a:t>
            </a:r>
            <a:r>
              <a:rPr lang="en-US" sz="2000" b="1" dirty="0"/>
              <a:t> (</a:t>
            </a:r>
            <a:r>
              <a:rPr lang="en-US" sz="2000" b="1" dirty="0" err="1"/>
              <a:t>não</a:t>
            </a:r>
            <a:r>
              <a:rPr lang="en-US" sz="2000" b="1" dirty="0"/>
              <a:t> o </a:t>
            </a:r>
            <a:r>
              <a:rPr lang="en-US" sz="2000" b="1" dirty="0" err="1"/>
              <a:t>infinitivo</a:t>
            </a:r>
            <a:r>
              <a:rPr lang="en-US" sz="2000" b="1" dirty="0"/>
              <a:t>) </a:t>
            </a:r>
            <a:r>
              <a:rPr lang="en-US" sz="2000" b="1" dirty="0" err="1"/>
              <a:t>após</a:t>
            </a:r>
            <a:r>
              <a:rPr lang="en-US" sz="2000" b="1" dirty="0"/>
              <a:t> </a:t>
            </a:r>
            <a:r>
              <a:rPr lang="en-US" sz="2000" b="1" dirty="0" err="1"/>
              <a:t>preposições</a:t>
            </a:r>
            <a:r>
              <a:rPr lang="en-US" sz="2000" b="1" dirty="0"/>
              <a:t> </a:t>
            </a:r>
            <a:r>
              <a:rPr lang="en-US" sz="2000" b="1" dirty="0" err="1"/>
              <a:t>em</a:t>
            </a:r>
            <a:r>
              <a:rPr lang="en-US" sz="2000" b="1" dirty="0"/>
              <a:t> </a:t>
            </a:r>
            <a:r>
              <a:rPr lang="en-US" sz="2000" b="1" dirty="0" err="1"/>
              <a:t>inglês</a:t>
            </a:r>
            <a:r>
              <a:rPr lang="en-US" sz="2000" b="1" dirty="0"/>
              <a:t>.</a:t>
            </a:r>
          </a:p>
          <a:p>
            <a:r>
              <a:rPr lang="en-US" sz="2000" dirty="0"/>
              <a:t>Sara forgave Sean </a:t>
            </a:r>
            <a:r>
              <a:rPr lang="en-US" sz="2000" u="sng" dirty="0"/>
              <a:t>for</a:t>
            </a:r>
            <a:r>
              <a:rPr lang="en-US" sz="2000" dirty="0"/>
              <a:t> lying. </a:t>
            </a:r>
            <a:r>
              <a:rPr lang="en-US" sz="2000" i="1" dirty="0"/>
              <a:t>Sara </a:t>
            </a:r>
            <a:r>
              <a:rPr lang="en-US" sz="2000" i="1" dirty="0" err="1"/>
              <a:t>perdoou</a:t>
            </a:r>
            <a:r>
              <a:rPr lang="en-US" sz="2000" i="1" dirty="0"/>
              <a:t> Sean </a:t>
            </a:r>
            <a:r>
              <a:rPr lang="en-US" sz="2000" i="1" dirty="0" err="1"/>
              <a:t>por</a:t>
            </a:r>
            <a:r>
              <a:rPr lang="en-US" sz="2000" i="1" dirty="0"/>
              <a:t> </a:t>
            </a:r>
            <a:r>
              <a:rPr lang="en-US" sz="2000" i="1" dirty="0" err="1"/>
              <a:t>mentir</a:t>
            </a:r>
            <a:r>
              <a:rPr lang="en-US" sz="2000" dirty="0"/>
              <a:t>.</a:t>
            </a:r>
          </a:p>
          <a:p>
            <a:r>
              <a:rPr lang="en-US" sz="2000" dirty="0"/>
              <a:t>Are you afraid </a:t>
            </a:r>
            <a:r>
              <a:rPr lang="en-US" sz="2000" u="sng" dirty="0"/>
              <a:t>of</a:t>
            </a:r>
            <a:r>
              <a:rPr lang="en-US" sz="2000" dirty="0"/>
              <a:t> making mistakes? </a:t>
            </a:r>
            <a:r>
              <a:rPr lang="en-US" sz="2000" i="1" dirty="0" err="1"/>
              <a:t>Você</a:t>
            </a:r>
            <a:r>
              <a:rPr lang="en-US" sz="2000" i="1" dirty="0"/>
              <a:t> </a:t>
            </a:r>
            <a:r>
              <a:rPr lang="en-US" sz="2000" i="1" dirty="0" err="1"/>
              <a:t>está</a:t>
            </a:r>
            <a:r>
              <a:rPr lang="en-US" sz="2000" i="1" dirty="0"/>
              <a:t> com </a:t>
            </a:r>
            <a:r>
              <a:rPr lang="en-US" sz="2000" i="1" dirty="0" err="1"/>
              <a:t>medo</a:t>
            </a:r>
            <a:r>
              <a:rPr lang="en-US" sz="2000" i="1" dirty="0"/>
              <a:t> de </a:t>
            </a:r>
            <a:r>
              <a:rPr lang="en-US" sz="2000" i="1" dirty="0" err="1"/>
              <a:t>cometer</a:t>
            </a:r>
            <a:r>
              <a:rPr lang="en-US" sz="2000" i="1" dirty="0"/>
              <a:t> </a:t>
            </a:r>
            <a:r>
              <a:rPr lang="en-US" sz="2000" i="1" dirty="0" err="1"/>
              <a:t>erros</a:t>
            </a:r>
            <a:r>
              <a:rPr lang="en-US" sz="2000" i="1" dirty="0"/>
              <a:t>?</a:t>
            </a:r>
          </a:p>
          <a:p>
            <a:r>
              <a:rPr lang="en-US" sz="2000" dirty="0"/>
              <a:t>I always brush my teeth </a:t>
            </a:r>
            <a:r>
              <a:rPr lang="en-US" sz="2000" u="sng" dirty="0"/>
              <a:t>after</a:t>
            </a:r>
            <a:r>
              <a:rPr lang="en-US" sz="2000" dirty="0"/>
              <a:t> drinking coffee. </a:t>
            </a:r>
            <a:r>
              <a:rPr lang="en-US" sz="2000" i="1" dirty="0" err="1"/>
              <a:t>Eu</a:t>
            </a:r>
            <a:r>
              <a:rPr lang="en-US" sz="2000" i="1" dirty="0"/>
              <a:t> </a:t>
            </a:r>
            <a:r>
              <a:rPr lang="en-US" sz="2000" i="1" dirty="0" err="1"/>
              <a:t>sempre</a:t>
            </a:r>
            <a:r>
              <a:rPr lang="en-US" sz="2000" i="1" dirty="0"/>
              <a:t> </a:t>
            </a:r>
            <a:r>
              <a:rPr lang="en-US" sz="2000" i="1" dirty="0" err="1"/>
              <a:t>escovo</a:t>
            </a:r>
            <a:r>
              <a:rPr lang="en-US" sz="2000" i="1" dirty="0"/>
              <a:t> meus </a:t>
            </a:r>
            <a:r>
              <a:rPr lang="en-US" sz="2000" i="1" dirty="0" err="1"/>
              <a:t>dentes</a:t>
            </a:r>
            <a:r>
              <a:rPr lang="en-US" sz="2000" i="1" dirty="0"/>
              <a:t> </a:t>
            </a:r>
            <a:r>
              <a:rPr lang="en-US" sz="2000" i="1" dirty="0" err="1"/>
              <a:t>depois</a:t>
            </a:r>
            <a:r>
              <a:rPr lang="en-US" sz="2000" i="1" dirty="0"/>
              <a:t> de </a:t>
            </a:r>
            <a:r>
              <a:rPr lang="en-US" sz="2000" i="1" dirty="0" err="1"/>
              <a:t>beber</a:t>
            </a:r>
            <a:r>
              <a:rPr lang="en-US" sz="2000" i="1" dirty="0"/>
              <a:t> café.</a:t>
            </a:r>
          </a:p>
          <a:p>
            <a:r>
              <a:rPr lang="en-US" sz="2000" dirty="0"/>
              <a:t>Jason got a ticket </a:t>
            </a:r>
            <a:r>
              <a:rPr lang="en-US" sz="2000" u="sng" dirty="0"/>
              <a:t>for</a:t>
            </a:r>
            <a:r>
              <a:rPr lang="en-US" sz="2000" dirty="0"/>
              <a:t> parking in a tow zone. </a:t>
            </a:r>
            <a:r>
              <a:rPr lang="en-US" sz="2000" i="1" dirty="0"/>
              <a:t>Jason </a:t>
            </a:r>
            <a:r>
              <a:rPr lang="en-US" sz="2000" i="1" dirty="0" err="1"/>
              <a:t>recebeu</a:t>
            </a:r>
            <a:r>
              <a:rPr lang="en-US" sz="2000" i="1" dirty="0"/>
              <a:t> </a:t>
            </a:r>
            <a:r>
              <a:rPr lang="en-US" sz="2000" i="1" dirty="0" err="1"/>
              <a:t>uma</a:t>
            </a:r>
            <a:r>
              <a:rPr lang="en-US" sz="2000" i="1" dirty="0"/>
              <a:t> </a:t>
            </a:r>
            <a:r>
              <a:rPr lang="en-US" sz="2000" i="1" dirty="0" err="1"/>
              <a:t>multa</a:t>
            </a:r>
            <a:r>
              <a:rPr lang="en-US" sz="2000" i="1" dirty="0"/>
              <a:t> </a:t>
            </a:r>
            <a:r>
              <a:rPr lang="en-US" sz="2000" i="1" dirty="0" err="1"/>
              <a:t>por</a:t>
            </a:r>
            <a:r>
              <a:rPr lang="en-US" sz="2000" i="1" dirty="0"/>
              <a:t> </a:t>
            </a:r>
            <a:r>
              <a:rPr lang="en-US" sz="2000" i="1" dirty="0" err="1"/>
              <a:t>parar</a:t>
            </a:r>
            <a:r>
              <a:rPr lang="en-US" sz="2000" i="1" dirty="0"/>
              <a:t> </a:t>
            </a:r>
            <a:r>
              <a:rPr lang="en-US" sz="2000" i="1" dirty="0" err="1"/>
              <a:t>em</a:t>
            </a:r>
            <a:r>
              <a:rPr lang="en-US" sz="2000" i="1" dirty="0"/>
              <a:t> </a:t>
            </a:r>
            <a:r>
              <a:rPr lang="en-US" sz="2000" i="1" dirty="0" err="1"/>
              <a:t>uma</a:t>
            </a:r>
            <a:r>
              <a:rPr lang="en-US" sz="2000" i="1" dirty="0"/>
              <a:t> zona de </a:t>
            </a:r>
            <a:r>
              <a:rPr lang="en-US" sz="2000" i="1" dirty="0" err="1"/>
              <a:t>guincho</a:t>
            </a:r>
            <a:r>
              <a:rPr lang="en-US" sz="2000" i="1" dirty="0"/>
              <a:t>/zona </a:t>
            </a:r>
            <a:r>
              <a:rPr lang="en-US" sz="2000" i="1" dirty="0" err="1"/>
              <a:t>proibida</a:t>
            </a:r>
            <a:r>
              <a:rPr lang="en-US" sz="2000" i="1" dirty="0"/>
              <a:t>).</a:t>
            </a:r>
          </a:p>
          <a:p>
            <a:r>
              <a:rPr lang="en-US" sz="2000" dirty="0"/>
              <a:t>I need to pay the babysitter </a:t>
            </a:r>
            <a:r>
              <a:rPr lang="en-US" sz="2000" u="sng" dirty="0"/>
              <a:t>for</a:t>
            </a:r>
            <a:r>
              <a:rPr lang="en-US" sz="2000" dirty="0"/>
              <a:t> watching our kids last week. </a:t>
            </a:r>
            <a:r>
              <a:rPr lang="en-US" sz="2000" i="1" dirty="0" err="1"/>
              <a:t>Eu</a:t>
            </a:r>
            <a:r>
              <a:rPr lang="en-US" sz="2000" i="1" dirty="0"/>
              <a:t> </a:t>
            </a:r>
            <a:r>
              <a:rPr lang="en-US" sz="2000" i="1" dirty="0" err="1"/>
              <a:t>preciso</a:t>
            </a:r>
            <a:r>
              <a:rPr lang="en-US" sz="2000" i="1" dirty="0"/>
              <a:t> </a:t>
            </a:r>
            <a:r>
              <a:rPr lang="en-US" sz="2000" i="1" dirty="0" err="1"/>
              <a:t>pagar</a:t>
            </a:r>
            <a:r>
              <a:rPr lang="en-US" sz="2000" i="1" dirty="0"/>
              <a:t> a </a:t>
            </a:r>
            <a:r>
              <a:rPr lang="en-US" sz="2000" i="1" dirty="0" err="1"/>
              <a:t>babá</a:t>
            </a:r>
            <a:r>
              <a:rPr lang="en-US" sz="2000" i="1" dirty="0"/>
              <a:t> </a:t>
            </a:r>
            <a:r>
              <a:rPr lang="en-US" sz="2000" i="1" dirty="0" err="1"/>
              <a:t>por</a:t>
            </a:r>
            <a:r>
              <a:rPr lang="en-US" sz="2000" i="1" dirty="0"/>
              <a:t> </a:t>
            </a:r>
            <a:r>
              <a:rPr lang="en-US" sz="2000" i="1" dirty="0" err="1"/>
              <a:t>cuidar</a:t>
            </a:r>
            <a:r>
              <a:rPr lang="en-US" sz="2000" i="1" dirty="0"/>
              <a:t> de </a:t>
            </a:r>
            <a:r>
              <a:rPr lang="en-US" sz="2000" i="1" dirty="0" err="1"/>
              <a:t>nossas</a:t>
            </a:r>
            <a:r>
              <a:rPr lang="en-US" sz="2000" i="1" dirty="0"/>
              <a:t> </a:t>
            </a:r>
            <a:r>
              <a:rPr lang="en-US" sz="2000" i="1" dirty="0" err="1"/>
              <a:t>crianças</a:t>
            </a:r>
            <a:r>
              <a:rPr lang="en-US" sz="2000" i="1" dirty="0"/>
              <a:t> </a:t>
            </a:r>
            <a:r>
              <a:rPr lang="en-US" sz="2000" i="1" dirty="0" err="1"/>
              <a:t>semana</a:t>
            </a:r>
            <a:r>
              <a:rPr lang="en-US" sz="2000" i="1" dirty="0"/>
              <a:t> </a:t>
            </a:r>
            <a:r>
              <a:rPr lang="en-US" sz="2000" i="1" dirty="0" err="1"/>
              <a:t>passada</a:t>
            </a:r>
            <a:r>
              <a:rPr lang="en-US" sz="2000" i="1" dirty="0"/>
              <a:t>.</a:t>
            </a:r>
          </a:p>
          <a:p>
            <a:r>
              <a:rPr lang="en-US" sz="2000"/>
              <a:t>I’m tired of working so many long hours.  </a:t>
            </a:r>
            <a:r>
              <a:rPr lang="pt-BR" sz="2000" i="1"/>
              <a:t>Estou </a:t>
            </a:r>
            <a:r>
              <a:rPr lang="pt-BR" sz="2000" i="1" dirty="0"/>
              <a:t>cansada de trabalhar tantas horas longas</a:t>
            </a:r>
            <a:r>
              <a:rPr lang="en-US" sz="2000" i="1" dirty="0"/>
              <a:t>.</a:t>
            </a:r>
          </a:p>
          <a:p>
            <a:r>
              <a:rPr lang="en-US" sz="2000" dirty="0"/>
              <a:t>Sophie apologized </a:t>
            </a:r>
            <a:r>
              <a:rPr lang="en-US" sz="2000" u="sng" dirty="0"/>
              <a:t>for</a:t>
            </a:r>
            <a:r>
              <a:rPr lang="en-US" sz="2000" dirty="0"/>
              <a:t> being late to the meeting. </a:t>
            </a:r>
            <a:r>
              <a:rPr lang="en-US" sz="2000" i="1" dirty="0"/>
              <a:t>Sophie se </a:t>
            </a:r>
            <a:r>
              <a:rPr lang="en-US" sz="2000" i="1" dirty="0" err="1"/>
              <a:t>desculpou</a:t>
            </a:r>
            <a:r>
              <a:rPr lang="en-US" sz="2000" i="1" dirty="0"/>
              <a:t> </a:t>
            </a:r>
            <a:r>
              <a:rPr lang="en-US" sz="2000" i="1" dirty="0" err="1"/>
              <a:t>por</a:t>
            </a:r>
            <a:r>
              <a:rPr lang="en-US" sz="2000" i="1" dirty="0"/>
              <a:t> </a:t>
            </a:r>
            <a:r>
              <a:rPr lang="en-US" sz="2000" i="1" dirty="0" err="1"/>
              <a:t>chegar</a:t>
            </a:r>
            <a:r>
              <a:rPr lang="en-US" sz="2000" i="1" dirty="0"/>
              <a:t> </a:t>
            </a:r>
            <a:r>
              <a:rPr lang="en-US" sz="2000" i="1" dirty="0" err="1"/>
              <a:t>atrasada</a:t>
            </a:r>
            <a:r>
              <a:rPr lang="en-US" sz="2000" i="1" dirty="0"/>
              <a:t> </a:t>
            </a:r>
            <a:r>
              <a:rPr lang="en-US" sz="2000" i="1" dirty="0" err="1"/>
              <a:t>pra</a:t>
            </a:r>
            <a:r>
              <a:rPr lang="en-US" sz="2000" i="1" dirty="0"/>
              <a:t> </a:t>
            </a:r>
            <a:r>
              <a:rPr lang="en-US" sz="2000" i="1" dirty="0" err="1"/>
              <a:t>reunião</a:t>
            </a:r>
            <a:r>
              <a:rPr lang="en-US" sz="2000" i="1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800" y="6301047"/>
            <a:ext cx="1197479" cy="41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45903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4812</TotalTime>
  <Words>1030</Words>
  <Application>Microsoft Office PowerPoint</Application>
  <PresentationFormat>Widescreen</PresentationFormat>
  <Paragraphs>81</Paragraphs>
  <Slides>10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Calibri</vt:lpstr>
      <vt:lpstr>Gill Sans MT</vt:lpstr>
      <vt:lpstr>Parcel</vt:lpstr>
      <vt:lpstr>Review! Present simple &amp; continuous past simple &amp; continuous</vt:lpstr>
      <vt:lpstr>Antes de começar…</vt:lpstr>
      <vt:lpstr>Na aula de hoje, vamos revisar…</vt:lpstr>
      <vt:lpstr>Quando usamos o Simple Present?</vt:lpstr>
      <vt:lpstr>PRESENT CONTINUOUS</vt:lpstr>
      <vt:lpstr>PEGADINHA: NON-ACTION VERBS</vt:lpstr>
      <vt:lpstr>Past simple</vt:lpstr>
      <vt:lpstr>Past continuous</vt:lpstr>
      <vt:lpstr>Importante!</vt:lpstr>
      <vt:lpstr>GREAT JOB!  Don’t forget!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AULA AO VIVO</dc:title>
  <dc:creator>Vitor Feital</dc:creator>
  <cp:lastModifiedBy>Jorge Alejandro</cp:lastModifiedBy>
  <cp:revision>126</cp:revision>
  <cp:lastPrinted>2018-03-23T02:58:06Z</cp:lastPrinted>
  <dcterms:created xsi:type="dcterms:W3CDTF">2018-03-16T04:12:46Z</dcterms:created>
  <dcterms:modified xsi:type="dcterms:W3CDTF">2022-02-17T19:26:59Z</dcterms:modified>
</cp:coreProperties>
</file>