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0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350" r:id="rId41"/>
    <p:sldId id="349" r:id="rId42"/>
    <p:sldId id="298" r:id="rId43"/>
    <p:sldId id="303" r:id="rId44"/>
    <p:sldId id="304" r:id="rId45"/>
    <p:sldId id="343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51" r:id="rId63"/>
    <p:sldId id="352" r:id="rId64"/>
    <p:sldId id="321" r:id="rId65"/>
    <p:sldId id="322" r:id="rId66"/>
    <p:sldId id="323" r:id="rId67"/>
    <p:sldId id="324" r:id="rId68"/>
    <p:sldId id="346" r:id="rId69"/>
    <p:sldId id="325" r:id="rId70"/>
    <p:sldId id="347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48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53" r:id="rId90"/>
    <p:sldId id="354" r:id="rId91"/>
    <p:sldId id="344" r:id="rId92"/>
    <p:sldId id="355" r:id="rId93"/>
    <p:sldId id="357" r:id="rId94"/>
    <p:sldId id="356" r:id="rId95"/>
    <p:sldId id="358" r:id="rId96"/>
    <p:sldId id="359" r:id="rId97"/>
    <p:sldId id="301" r:id="rId98"/>
    <p:sldId id="302" r:id="rId9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34" d="100"/>
          <a:sy n="34" d="100"/>
        </p:scale>
        <p:origin x="8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(a)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Autor(a)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pxhere.com/en/photo/67654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olandoabola.com.br/arbitro-chileno-da-final-da-copa-america-e-confirmado-para-decisao-da-libertadores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7" Type="http://schemas.openxmlformats.org/officeDocument/2006/relationships/image" Target="../media/image8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"/><Relationship Id="rId3" Type="http://schemas.openxmlformats.org/officeDocument/2006/relationships/image" Target="../media/image9.tif"/><Relationship Id="rId7" Type="http://schemas.openxmlformats.org/officeDocument/2006/relationships/image" Target="../media/image13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if"/><Relationship Id="rId5" Type="http://schemas.openxmlformats.org/officeDocument/2006/relationships/image" Target="../media/image11.tif"/><Relationship Id="rId4" Type="http://schemas.openxmlformats.org/officeDocument/2006/relationships/image" Target="../media/image10.tif"/><Relationship Id="rId9" Type="http://schemas.openxmlformats.org/officeDocument/2006/relationships/image" Target="../media/image15.t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bg_inicio.png" descr="bg_inici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logo_spiti.png" descr="logo_spit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3962400"/>
            <a:ext cx="8191500" cy="401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apresenta"/>
          <p:cNvSpPr txBox="1"/>
          <p:nvPr/>
        </p:nvSpPr>
        <p:spPr>
          <a:xfrm>
            <a:off x="12140672" y="7663293"/>
            <a:ext cx="10265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spc="1279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Rounded Rectangle"/>
          <p:cNvSpPr/>
          <p:nvPr/>
        </p:nvSpPr>
        <p:spPr>
          <a:xfrm>
            <a:off x="-99484" y="4511735"/>
            <a:ext cx="63501" cy="7275261"/>
          </a:xfrm>
          <a:prstGeom prst="roundRect">
            <a:avLst>
              <a:gd name="adj" fmla="val 50000"/>
            </a:avLst>
          </a:prstGeom>
          <a:solidFill>
            <a:srgbClr val="FBA614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6" name="cdi E QUAL SUA TAXA?"/>
          <p:cNvSpPr txBox="1"/>
          <p:nvPr/>
        </p:nvSpPr>
        <p:spPr>
          <a:xfrm>
            <a:off x="2916014" y="6035693"/>
            <a:ext cx="18715877" cy="2231772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12700" b="1" cap="all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cdi E QUAL SUA TAXA?</a:t>
            </a:r>
          </a:p>
        </p:txBody>
      </p:sp>
      <p:sp>
        <p:nvSpPr>
          <p:cNvPr id="357" name="🤔"/>
          <p:cNvSpPr txBox="1"/>
          <p:nvPr/>
        </p:nvSpPr>
        <p:spPr>
          <a:xfrm>
            <a:off x="10821503" y="8811947"/>
            <a:ext cx="2740994" cy="2858929"/>
          </a:xfrm>
          <a:prstGeom prst="rect">
            <a:avLst/>
          </a:prstGeom>
          <a:ln w="12700">
            <a:miter lim="400000"/>
          </a:ln>
          <a:effectLst>
            <a:outerShdw blurRad="190500" dist="3810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321310">
              <a:lnSpc>
                <a:spcPct val="80000"/>
              </a:lnSpc>
              <a:defRPr sz="16500" b="1" cap="all" spc="-66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🤔</a:t>
            </a:r>
          </a:p>
        </p:txBody>
      </p:sp>
      <p:sp>
        <p:nvSpPr>
          <p:cNvPr id="358" name="🧔🏼"/>
          <p:cNvSpPr txBox="1"/>
          <p:nvPr/>
        </p:nvSpPr>
        <p:spPr>
          <a:xfrm>
            <a:off x="9201072" y="2045124"/>
            <a:ext cx="1600201" cy="2057401"/>
          </a:xfrm>
          <a:prstGeom prst="rect">
            <a:avLst/>
          </a:prstGeom>
          <a:ln w="12700">
            <a:miter lim="400000"/>
          </a:ln>
          <a:effectLst>
            <a:outerShdw blurRad="177800" dist="55337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15100"/>
              </a:lnSpc>
              <a:defRPr sz="11700" cap="all">
                <a:solidFill>
                  <a:srgbClr val="FFFFFF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r>
              <a:t>🧔🏼</a:t>
            </a:r>
          </a:p>
        </p:txBody>
      </p:sp>
      <p:sp>
        <p:nvSpPr>
          <p:cNvPr id="359" name="Callout"/>
          <p:cNvSpPr/>
          <p:nvPr/>
        </p:nvSpPr>
        <p:spPr>
          <a:xfrm>
            <a:off x="10778007" y="2081306"/>
            <a:ext cx="4568826" cy="1002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65" y="0"/>
                </a:moveTo>
                <a:cubicBezTo>
                  <a:pt x="2556" y="0"/>
                  <a:pt x="1494" y="4838"/>
                  <a:pt x="1494" y="10804"/>
                </a:cubicBezTo>
                <a:cubicBezTo>
                  <a:pt x="1494" y="11634"/>
                  <a:pt x="1518" y="12430"/>
                  <a:pt x="1557" y="13206"/>
                </a:cubicBezTo>
                <a:lnTo>
                  <a:pt x="0" y="20258"/>
                </a:lnTo>
                <a:lnTo>
                  <a:pt x="2152" y="18241"/>
                </a:lnTo>
                <a:cubicBezTo>
                  <a:pt x="2584" y="20302"/>
                  <a:pt x="3190" y="21600"/>
                  <a:pt x="3865" y="21600"/>
                </a:cubicBezTo>
                <a:lnTo>
                  <a:pt x="19228" y="21600"/>
                </a:lnTo>
                <a:cubicBezTo>
                  <a:pt x="20538" y="21600"/>
                  <a:pt x="21600" y="16770"/>
                  <a:pt x="21600" y="10804"/>
                </a:cubicBezTo>
                <a:cubicBezTo>
                  <a:pt x="21600" y="4839"/>
                  <a:pt x="20538" y="0"/>
                  <a:pt x="19228" y="0"/>
                </a:cubicBezTo>
                <a:lnTo>
                  <a:pt x="3865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0" name="Mas Antes:"/>
          <p:cNvSpPr txBox="1"/>
          <p:nvPr/>
        </p:nvSpPr>
        <p:spPr>
          <a:xfrm>
            <a:off x="11433267" y="2113662"/>
            <a:ext cx="3672079" cy="870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6600"/>
              </a:lnSpc>
              <a:defRPr sz="4600" cap="all">
                <a:solidFill>
                  <a:srgbClr val="1D1D1D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Mas Antes:</a:t>
            </a:r>
          </a:p>
        </p:txBody>
      </p:sp>
      <p:sp>
        <p:nvSpPr>
          <p:cNvPr id="361" name="O que é o"/>
          <p:cNvSpPr txBox="1"/>
          <p:nvPr/>
        </p:nvSpPr>
        <p:spPr>
          <a:xfrm>
            <a:off x="8155520" y="4476592"/>
            <a:ext cx="8236865" cy="2231772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127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>
              <a:defRPr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</a:defRPr>
            </a:pPr>
            <a:r>
              <a:rPr>
                <a:solidFill>
                  <a:srgbClr val="FFFFFF"/>
                </a:solidFill>
              </a:rPr>
              <a:t>O que é 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Captura de Tela 2022-02-08 às 18.09.32.png" descr="Captura de Tela 2022-02-08 às 18.09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186" y="2247990"/>
            <a:ext cx="2362201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Quando você pega um empréstimo, tem basicamente 3 opções de juros:"/>
          <p:cNvSpPr txBox="1"/>
          <p:nvPr/>
        </p:nvSpPr>
        <p:spPr>
          <a:xfrm>
            <a:off x="2982772" y="1250431"/>
            <a:ext cx="18418456" cy="3760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84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Quando você pega um</a:t>
            </a:r>
            <a:br/>
            <a:r>
              <a:t>empréstimo, tem basicamente</a:t>
            </a:r>
            <a:br/>
            <a:r>
              <a:rPr>
                <a:solidFill>
                  <a:srgbClr val="F3CB4B"/>
                </a:solidFill>
              </a:rPr>
              <a:t>3 opções de juros:</a:t>
            </a:r>
          </a:p>
        </p:txBody>
      </p:sp>
      <p:sp>
        <p:nvSpPr>
          <p:cNvPr id="366" name="CDI ou Selic"/>
          <p:cNvSpPr txBox="1"/>
          <p:nvPr/>
        </p:nvSpPr>
        <p:spPr>
          <a:xfrm>
            <a:off x="2382097" y="8426221"/>
            <a:ext cx="2945054" cy="7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6300"/>
              </a:lnSpc>
              <a:defRPr sz="4200" spc="-168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CDI ou Selic</a:t>
            </a:r>
          </a:p>
        </p:txBody>
      </p:sp>
      <p:grpSp>
        <p:nvGrpSpPr>
          <p:cNvPr id="369" name="Group"/>
          <p:cNvGrpSpPr/>
          <p:nvPr/>
        </p:nvGrpSpPr>
        <p:grpSpPr>
          <a:xfrm>
            <a:off x="909177" y="5360073"/>
            <a:ext cx="1197739" cy="3227580"/>
            <a:chOff x="0" y="0"/>
            <a:chExt cx="1197738" cy="3227578"/>
          </a:xfrm>
        </p:grpSpPr>
        <p:sp>
          <p:nvSpPr>
            <p:cNvPr id="367" name="1"/>
            <p:cNvSpPr txBox="1"/>
            <p:nvPr/>
          </p:nvSpPr>
          <p:spPr>
            <a:xfrm>
              <a:off x="0" y="0"/>
              <a:ext cx="1116864" cy="3227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0" dist="152313" dir="513147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457200">
                <a:lnSpc>
                  <a:spcPts val="23300"/>
                </a:lnSpc>
                <a:defRPr sz="18600" b="1" cap="all">
                  <a:gradFill flip="none" rotWithShape="1">
                    <a:gsLst>
                      <a:gs pos="0">
                        <a:srgbClr val="BC8D12"/>
                      </a:gs>
                      <a:gs pos="3287">
                        <a:srgbClr val="D8BA44"/>
                      </a:gs>
                      <a:gs pos="16003">
                        <a:srgbClr val="F5E876"/>
                      </a:gs>
                      <a:gs pos="29342">
                        <a:srgbClr val="E2C552"/>
                      </a:gs>
                      <a:gs pos="35670">
                        <a:srgbClr val="BD8C12"/>
                      </a:gs>
                      <a:gs pos="54799">
                        <a:srgbClr val="FFFFB4"/>
                      </a:gs>
                      <a:gs pos="69612">
                        <a:srgbClr val="F3E47D"/>
                      </a:gs>
                      <a:gs pos="100000">
                        <a:srgbClr val="F3E47D"/>
                      </a:gs>
                    </a:gsLst>
                    <a:lin ang="8881729" scaled="0"/>
                  </a:gra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rPr sz="9400" dirty="0"/>
                <a:t>1</a:t>
              </a:r>
              <a:r>
                <a:rPr dirty="0"/>
                <a:t> </a:t>
              </a:r>
            </a:p>
          </p:txBody>
        </p:sp>
        <p:sp>
          <p:nvSpPr>
            <p:cNvPr id="368" name="Group"/>
            <p:cNvSpPr/>
            <p:nvPr/>
          </p:nvSpPr>
          <p:spPr>
            <a:xfrm>
              <a:off x="20726" y="1665177"/>
              <a:ext cx="1177012" cy="1177012"/>
            </a:xfrm>
            <a:prstGeom prst="ellipse">
              <a:avLst/>
            </a:prstGeom>
            <a:noFill/>
            <a:ln w="25400" cap="flat">
              <a:solidFill>
                <a:srgbClr val="ECDA6C"/>
              </a:solidFill>
              <a:prstDash val="solid"/>
              <a:miter lim="400000"/>
            </a:ln>
            <a:effectLst>
              <a:outerShdw blurRad="114300" dir="5131470" rotWithShape="0">
                <a:srgbClr val="E2CC5C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</p:grpSp>
      <p:sp>
        <p:nvSpPr>
          <p:cNvPr id="370" name="Pós-fixados"/>
          <p:cNvSpPr txBox="1"/>
          <p:nvPr/>
        </p:nvSpPr>
        <p:spPr>
          <a:xfrm>
            <a:off x="2338639" y="6931823"/>
            <a:ext cx="5465472" cy="1147827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8500"/>
              </a:lnSpc>
              <a:defRPr sz="6200" b="1" cap="all" spc="-186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Pós-fixados</a:t>
            </a:r>
          </a:p>
        </p:txBody>
      </p:sp>
      <p:sp>
        <p:nvSpPr>
          <p:cNvPr id="371" name="Taxa fixa determinada no momento do empréstimo"/>
          <p:cNvSpPr txBox="1"/>
          <p:nvPr/>
        </p:nvSpPr>
        <p:spPr>
          <a:xfrm>
            <a:off x="10578603" y="8380236"/>
            <a:ext cx="5258411" cy="2053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57200">
              <a:lnSpc>
                <a:spcPct val="90000"/>
              </a:lnSpc>
              <a:defRPr sz="4200" spc="-168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Taxa fixa determinada</a:t>
            </a:r>
            <a:br/>
            <a:r>
              <a:t>no momento do</a:t>
            </a:r>
            <a:br/>
            <a:r>
              <a:t>empréstimo</a:t>
            </a:r>
          </a:p>
        </p:txBody>
      </p:sp>
      <p:grpSp>
        <p:nvGrpSpPr>
          <p:cNvPr id="374" name="Group"/>
          <p:cNvGrpSpPr/>
          <p:nvPr/>
        </p:nvGrpSpPr>
        <p:grpSpPr>
          <a:xfrm>
            <a:off x="9052287" y="5324188"/>
            <a:ext cx="1845809" cy="2842190"/>
            <a:chOff x="81114" y="0"/>
            <a:chExt cx="1845807" cy="2842188"/>
          </a:xfrm>
        </p:grpSpPr>
        <p:sp>
          <p:nvSpPr>
            <p:cNvPr id="372" name="2"/>
            <p:cNvSpPr/>
            <p:nvPr/>
          </p:nvSpPr>
          <p:spPr>
            <a:xfrm>
              <a:off x="65692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>
              <a:outerShdw blurRad="127000" dist="152313" dir="513147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defTabSz="457200">
                <a:lnSpc>
                  <a:spcPts val="23300"/>
                </a:lnSpc>
                <a:defRPr sz="18600" b="1" cap="all">
                  <a:gradFill flip="none" rotWithShape="1">
                    <a:gsLst>
                      <a:gs pos="0">
                        <a:srgbClr val="BC8D12"/>
                      </a:gs>
                      <a:gs pos="3287">
                        <a:srgbClr val="D8BA44"/>
                      </a:gs>
                      <a:gs pos="16003">
                        <a:srgbClr val="F5E876"/>
                      </a:gs>
                      <a:gs pos="29342">
                        <a:srgbClr val="E2C552"/>
                      </a:gs>
                      <a:gs pos="35670">
                        <a:srgbClr val="BD8C12"/>
                      </a:gs>
                      <a:gs pos="54799">
                        <a:srgbClr val="FFFFB4"/>
                      </a:gs>
                      <a:gs pos="69612">
                        <a:srgbClr val="F3E47D"/>
                      </a:gs>
                      <a:gs pos="100000">
                        <a:srgbClr val="F3E47D"/>
                      </a:gs>
                    </a:gsLst>
                    <a:lin ang="8881729" scaled="0"/>
                  </a:gra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rPr sz="9400" dirty="0"/>
                <a:t>2</a:t>
              </a:r>
              <a:r>
                <a:rPr lang="pt-BR" dirty="0"/>
                <a:t> </a:t>
              </a:r>
              <a:endParaRPr dirty="0"/>
            </a:p>
          </p:txBody>
        </p:sp>
        <p:sp>
          <p:nvSpPr>
            <p:cNvPr id="373" name="Group"/>
            <p:cNvSpPr/>
            <p:nvPr/>
          </p:nvSpPr>
          <p:spPr>
            <a:xfrm>
              <a:off x="81114" y="1665176"/>
              <a:ext cx="1177012" cy="1177012"/>
            </a:xfrm>
            <a:prstGeom prst="ellipse">
              <a:avLst/>
            </a:prstGeom>
            <a:noFill/>
            <a:ln w="25400" cap="flat">
              <a:solidFill>
                <a:srgbClr val="ECDA6C"/>
              </a:solidFill>
              <a:prstDash val="solid"/>
              <a:miter lim="400000"/>
            </a:ln>
            <a:effectLst>
              <a:outerShdw blurRad="114300" dir="5131470" rotWithShape="0">
                <a:srgbClr val="E2CC5C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</p:grpSp>
      <p:sp>
        <p:nvSpPr>
          <p:cNvPr id="375" name="Prefixados"/>
          <p:cNvSpPr txBox="1"/>
          <p:nvPr/>
        </p:nvSpPr>
        <p:spPr>
          <a:xfrm>
            <a:off x="10507505" y="6895938"/>
            <a:ext cx="5067047" cy="1147827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8500"/>
              </a:lnSpc>
              <a:defRPr sz="6200" b="1" cap="all" spc="-186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Prefixados</a:t>
            </a:r>
          </a:p>
        </p:txBody>
      </p:sp>
      <p:sp>
        <p:nvSpPr>
          <p:cNvPr id="376" name="A taxa paga vai depender da variação da inflação ao longo do tempo mais um prêmio anual"/>
          <p:cNvSpPr txBox="1"/>
          <p:nvPr/>
        </p:nvSpPr>
        <p:spPr>
          <a:xfrm>
            <a:off x="18371396" y="8366482"/>
            <a:ext cx="6486315" cy="331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90000"/>
              </a:lnSpc>
              <a:defRPr sz="4200" spc="-168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A taxa paga vai</a:t>
            </a:r>
            <a:br/>
            <a:r>
              <a:t>depender da variação</a:t>
            </a:r>
            <a:br/>
            <a:r>
              <a:t>da inflação ao longo</a:t>
            </a:r>
            <a:br/>
            <a:r>
              <a:t>do tempo mais um</a:t>
            </a:r>
            <a:br/>
            <a:r>
              <a:t>prêmio anual</a:t>
            </a:r>
          </a:p>
        </p:txBody>
      </p:sp>
      <p:grpSp>
        <p:nvGrpSpPr>
          <p:cNvPr id="379" name="Group"/>
          <p:cNvGrpSpPr/>
          <p:nvPr/>
        </p:nvGrpSpPr>
        <p:grpSpPr>
          <a:xfrm>
            <a:off x="16908579" y="5275406"/>
            <a:ext cx="1845806" cy="2842189"/>
            <a:chOff x="103199" y="0"/>
            <a:chExt cx="1845805" cy="2842187"/>
          </a:xfrm>
        </p:grpSpPr>
        <p:sp>
          <p:nvSpPr>
            <p:cNvPr id="377" name="3"/>
            <p:cNvSpPr/>
            <p:nvPr/>
          </p:nvSpPr>
          <p:spPr>
            <a:xfrm>
              <a:off x="679005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>
              <a:outerShdw blurRad="127000" dist="152313" dir="513147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457200">
                <a:lnSpc>
                  <a:spcPts val="23300"/>
                </a:lnSpc>
                <a:defRPr sz="18600" b="1" cap="all">
                  <a:gradFill flip="none" rotWithShape="1">
                    <a:gsLst>
                      <a:gs pos="0">
                        <a:srgbClr val="BC8D12"/>
                      </a:gs>
                      <a:gs pos="3287">
                        <a:srgbClr val="D8BA44"/>
                      </a:gs>
                      <a:gs pos="16003">
                        <a:srgbClr val="F5E876"/>
                      </a:gs>
                      <a:gs pos="29342">
                        <a:srgbClr val="E2C552"/>
                      </a:gs>
                      <a:gs pos="35670">
                        <a:srgbClr val="BD8C12"/>
                      </a:gs>
                      <a:gs pos="54799">
                        <a:srgbClr val="FFFFB4"/>
                      </a:gs>
                      <a:gs pos="69612">
                        <a:srgbClr val="F3E47D"/>
                      </a:gs>
                      <a:gs pos="100000">
                        <a:srgbClr val="F3E47D"/>
                      </a:gs>
                    </a:gsLst>
                    <a:lin ang="8881729" scaled="0"/>
                  </a:gra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rPr sz="9400"/>
                <a:t>3</a:t>
              </a:r>
              <a:r>
                <a:t> </a:t>
              </a:r>
            </a:p>
          </p:txBody>
        </p:sp>
        <p:sp>
          <p:nvSpPr>
            <p:cNvPr id="378" name="Group"/>
            <p:cNvSpPr/>
            <p:nvPr/>
          </p:nvSpPr>
          <p:spPr>
            <a:xfrm>
              <a:off x="103199" y="1665176"/>
              <a:ext cx="1177013" cy="1177012"/>
            </a:xfrm>
            <a:prstGeom prst="ellipse">
              <a:avLst/>
            </a:prstGeom>
            <a:noFill/>
            <a:ln w="25400" cap="flat">
              <a:solidFill>
                <a:srgbClr val="ECDA6C"/>
              </a:solidFill>
              <a:prstDash val="solid"/>
              <a:miter lim="400000"/>
            </a:ln>
            <a:effectLst>
              <a:outerShdw blurRad="114300" dir="5131470" rotWithShape="0">
                <a:srgbClr val="E2CC5C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</p:grpSp>
      <p:sp>
        <p:nvSpPr>
          <p:cNvPr id="380" name="Indexados à inflação"/>
          <p:cNvSpPr txBox="1"/>
          <p:nvPr/>
        </p:nvSpPr>
        <p:spPr>
          <a:xfrm>
            <a:off x="18396024" y="6443336"/>
            <a:ext cx="4773347" cy="1888059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70000"/>
              </a:lnSpc>
              <a:defRPr sz="6200" b="1" cap="all" spc="-186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Indexados</a:t>
            </a:r>
            <a:br/>
            <a:r>
              <a:t>à inflação</a:t>
            </a:r>
          </a:p>
        </p:txBody>
      </p:sp>
      <p:sp>
        <p:nvSpPr>
          <p:cNvPr id="381" name="Rounded Rectangle"/>
          <p:cNvSpPr/>
          <p:nvPr/>
        </p:nvSpPr>
        <p:spPr>
          <a:xfrm>
            <a:off x="8355891" y="6635818"/>
            <a:ext cx="63501" cy="510918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A1A1A">
                  <a:alpha val="41665"/>
                </a:srgbClr>
              </a:gs>
              <a:gs pos="100000">
                <a:srgbClr val="4E4E4E">
                  <a:alpha val="41665"/>
                </a:srgbClr>
              </a:gs>
            </a:gsLst>
            <a:lin ang="108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2" name="Rounded Rectangle"/>
          <p:cNvSpPr/>
          <p:nvPr/>
        </p:nvSpPr>
        <p:spPr>
          <a:xfrm>
            <a:off x="16289446" y="6635818"/>
            <a:ext cx="63501" cy="510918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A1A1A">
                  <a:alpha val="41665"/>
                </a:srgbClr>
              </a:gs>
              <a:gs pos="100000">
                <a:srgbClr val="4E4E4E">
                  <a:alpha val="41665"/>
                </a:srgbClr>
              </a:gs>
            </a:gsLst>
            <a:lin ang="108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Captura de Tela 2022-02-08 às 18.09.32.png" descr="Captura de Tela 2022-02-08 às 18.09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186" y="2247990"/>
            <a:ext cx="2362201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Quando você investe, também tem 3 opções de juros, mas, em vez de Pagar, você irá receber."/>
          <p:cNvSpPr txBox="1"/>
          <p:nvPr/>
        </p:nvSpPr>
        <p:spPr>
          <a:xfrm>
            <a:off x="2666466" y="1250431"/>
            <a:ext cx="19051068" cy="3760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84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Quando você investe, também</a:t>
            </a:r>
            <a:br/>
            <a:r>
              <a:t>tem 3 opções de juros,</a:t>
            </a:r>
            <a:r>
              <a:rPr>
                <a:solidFill>
                  <a:srgbClr val="F3CB4B"/>
                </a:solidFill>
              </a:rPr>
              <a:t> mas, em</a:t>
            </a:r>
            <a:br>
              <a:rPr>
                <a:solidFill>
                  <a:srgbClr val="F3CB4B"/>
                </a:solidFill>
              </a:rPr>
            </a:br>
            <a:r>
              <a:rPr>
                <a:solidFill>
                  <a:srgbClr val="F3CB4B"/>
                </a:solidFill>
              </a:rPr>
              <a:t>vez de Pagar, você irá receber.</a:t>
            </a:r>
          </a:p>
        </p:txBody>
      </p:sp>
      <p:sp>
        <p:nvSpPr>
          <p:cNvPr id="387" name="CDI ou Selic"/>
          <p:cNvSpPr txBox="1"/>
          <p:nvPr/>
        </p:nvSpPr>
        <p:spPr>
          <a:xfrm>
            <a:off x="2382097" y="8426221"/>
            <a:ext cx="2945054" cy="7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6300"/>
              </a:lnSpc>
              <a:defRPr sz="4200" spc="-168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CDI ou Selic</a:t>
            </a:r>
          </a:p>
        </p:txBody>
      </p:sp>
      <p:grpSp>
        <p:nvGrpSpPr>
          <p:cNvPr id="390" name="Group"/>
          <p:cNvGrpSpPr/>
          <p:nvPr/>
        </p:nvGrpSpPr>
        <p:grpSpPr>
          <a:xfrm>
            <a:off x="909177" y="5360073"/>
            <a:ext cx="1197738" cy="3227579"/>
            <a:chOff x="0" y="0"/>
            <a:chExt cx="1197737" cy="3227577"/>
          </a:xfrm>
        </p:grpSpPr>
        <p:sp>
          <p:nvSpPr>
            <p:cNvPr id="388" name="1"/>
            <p:cNvSpPr txBox="1"/>
            <p:nvPr/>
          </p:nvSpPr>
          <p:spPr>
            <a:xfrm>
              <a:off x="0" y="0"/>
              <a:ext cx="1116864" cy="3227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0" dist="152313" dir="513147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457200">
                <a:lnSpc>
                  <a:spcPts val="23300"/>
                </a:lnSpc>
                <a:defRPr sz="18600" b="1" cap="all">
                  <a:gradFill flip="none" rotWithShape="1">
                    <a:gsLst>
                      <a:gs pos="0">
                        <a:srgbClr val="BC8D12"/>
                      </a:gs>
                      <a:gs pos="3287">
                        <a:srgbClr val="D8BA44"/>
                      </a:gs>
                      <a:gs pos="16003">
                        <a:srgbClr val="F5E876"/>
                      </a:gs>
                      <a:gs pos="29342">
                        <a:srgbClr val="E2C552"/>
                      </a:gs>
                      <a:gs pos="35670">
                        <a:srgbClr val="BD8C12"/>
                      </a:gs>
                      <a:gs pos="54799">
                        <a:srgbClr val="FFFFB4"/>
                      </a:gs>
                      <a:gs pos="69612">
                        <a:srgbClr val="F3E47D"/>
                      </a:gs>
                      <a:gs pos="100000">
                        <a:srgbClr val="F3E47D"/>
                      </a:gs>
                    </a:gsLst>
                    <a:lin ang="8881729" scaled="0"/>
                  </a:gra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rPr sz="9400"/>
                <a:t>1</a:t>
              </a:r>
              <a:r>
                <a:t> </a:t>
              </a:r>
            </a:p>
          </p:txBody>
        </p:sp>
        <p:sp>
          <p:nvSpPr>
            <p:cNvPr id="389" name="Group"/>
            <p:cNvSpPr/>
            <p:nvPr/>
          </p:nvSpPr>
          <p:spPr>
            <a:xfrm>
              <a:off x="20726" y="1665177"/>
              <a:ext cx="1177012" cy="1177012"/>
            </a:xfrm>
            <a:prstGeom prst="ellipse">
              <a:avLst/>
            </a:prstGeom>
            <a:noFill/>
            <a:ln w="25400" cap="flat">
              <a:solidFill>
                <a:srgbClr val="ECDA6C"/>
              </a:solidFill>
              <a:prstDash val="solid"/>
              <a:miter lim="400000"/>
            </a:ln>
            <a:effectLst>
              <a:outerShdw blurRad="114300" dir="5131470" rotWithShape="0">
                <a:srgbClr val="E2CC5C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</p:grpSp>
      <p:sp>
        <p:nvSpPr>
          <p:cNvPr id="391" name="Pós-fixados"/>
          <p:cNvSpPr txBox="1"/>
          <p:nvPr/>
        </p:nvSpPr>
        <p:spPr>
          <a:xfrm>
            <a:off x="2338639" y="6931823"/>
            <a:ext cx="5465472" cy="1147827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8500"/>
              </a:lnSpc>
              <a:defRPr sz="6200" b="1" cap="all" spc="-186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Pós-fixados</a:t>
            </a:r>
          </a:p>
        </p:txBody>
      </p:sp>
      <p:sp>
        <p:nvSpPr>
          <p:cNvPr id="392" name="Taxa fixa determinada no momento da compra"/>
          <p:cNvSpPr txBox="1"/>
          <p:nvPr/>
        </p:nvSpPr>
        <p:spPr>
          <a:xfrm>
            <a:off x="10578603" y="8380236"/>
            <a:ext cx="5258411" cy="2053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57200">
              <a:lnSpc>
                <a:spcPct val="90000"/>
              </a:lnSpc>
              <a:defRPr sz="4200" spc="-168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Taxa fixa determinada</a:t>
            </a:r>
            <a:br/>
            <a:r>
              <a:t>no momento </a:t>
            </a:r>
            <a:r>
              <a:rPr>
                <a:solidFill>
                  <a:srgbClr val="F3CB4C"/>
                </a:solidFill>
              </a:rPr>
              <a:t>da</a:t>
            </a:r>
            <a:br>
              <a:rPr>
                <a:solidFill>
                  <a:srgbClr val="F3CB4C"/>
                </a:solidFill>
              </a:rPr>
            </a:br>
            <a:r>
              <a:rPr>
                <a:solidFill>
                  <a:srgbClr val="F3CB4C"/>
                </a:solidFill>
              </a:rPr>
              <a:t>compra</a:t>
            </a:r>
          </a:p>
        </p:txBody>
      </p:sp>
      <p:grpSp>
        <p:nvGrpSpPr>
          <p:cNvPr id="395" name="Group"/>
          <p:cNvGrpSpPr/>
          <p:nvPr/>
        </p:nvGrpSpPr>
        <p:grpSpPr>
          <a:xfrm>
            <a:off x="9052287" y="5324188"/>
            <a:ext cx="1845806" cy="2842189"/>
            <a:chOff x="81114" y="0"/>
            <a:chExt cx="1845805" cy="2842187"/>
          </a:xfrm>
        </p:grpSpPr>
        <p:sp>
          <p:nvSpPr>
            <p:cNvPr id="393" name="2"/>
            <p:cNvSpPr/>
            <p:nvPr/>
          </p:nvSpPr>
          <p:spPr>
            <a:xfrm>
              <a:off x="65692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>
              <a:outerShdw blurRad="127000" dist="152313" dir="513147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457200">
                <a:lnSpc>
                  <a:spcPts val="23300"/>
                </a:lnSpc>
                <a:defRPr sz="18600" b="1" cap="all">
                  <a:gradFill flip="none" rotWithShape="1">
                    <a:gsLst>
                      <a:gs pos="0">
                        <a:srgbClr val="BC8D12"/>
                      </a:gs>
                      <a:gs pos="3287">
                        <a:srgbClr val="D8BA44"/>
                      </a:gs>
                      <a:gs pos="16003">
                        <a:srgbClr val="F5E876"/>
                      </a:gs>
                      <a:gs pos="29342">
                        <a:srgbClr val="E2C552"/>
                      </a:gs>
                      <a:gs pos="35670">
                        <a:srgbClr val="BD8C12"/>
                      </a:gs>
                      <a:gs pos="54799">
                        <a:srgbClr val="FFFFB4"/>
                      </a:gs>
                      <a:gs pos="69612">
                        <a:srgbClr val="F3E47D"/>
                      </a:gs>
                      <a:gs pos="100000">
                        <a:srgbClr val="F3E47D"/>
                      </a:gs>
                    </a:gsLst>
                    <a:lin ang="8881729" scaled="0"/>
                  </a:gra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rPr sz="9400"/>
                <a:t>2</a:t>
              </a:r>
              <a:r>
                <a:t> </a:t>
              </a:r>
            </a:p>
          </p:txBody>
        </p:sp>
        <p:sp>
          <p:nvSpPr>
            <p:cNvPr id="394" name="Group"/>
            <p:cNvSpPr/>
            <p:nvPr/>
          </p:nvSpPr>
          <p:spPr>
            <a:xfrm>
              <a:off x="81114" y="1665176"/>
              <a:ext cx="1177012" cy="1177012"/>
            </a:xfrm>
            <a:prstGeom prst="ellipse">
              <a:avLst/>
            </a:prstGeom>
            <a:noFill/>
            <a:ln w="25400" cap="flat">
              <a:solidFill>
                <a:srgbClr val="ECDA6C"/>
              </a:solidFill>
              <a:prstDash val="solid"/>
              <a:miter lim="400000"/>
            </a:ln>
            <a:effectLst>
              <a:outerShdw blurRad="114300" dir="5131470" rotWithShape="0">
                <a:srgbClr val="E2CC5C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</p:grpSp>
      <p:sp>
        <p:nvSpPr>
          <p:cNvPr id="396" name="Prefixados"/>
          <p:cNvSpPr txBox="1"/>
          <p:nvPr/>
        </p:nvSpPr>
        <p:spPr>
          <a:xfrm>
            <a:off x="10507505" y="6895938"/>
            <a:ext cx="5067047" cy="1147827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8500"/>
              </a:lnSpc>
              <a:defRPr sz="6200" b="1" cap="all" spc="-186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Prefixados</a:t>
            </a:r>
          </a:p>
        </p:txBody>
      </p:sp>
      <p:sp>
        <p:nvSpPr>
          <p:cNvPr id="397" name="A taxa paga vai depender da variação da inflação ao longo do tempo mais um prêmio anual"/>
          <p:cNvSpPr txBox="1"/>
          <p:nvPr/>
        </p:nvSpPr>
        <p:spPr>
          <a:xfrm>
            <a:off x="18371396" y="8366482"/>
            <a:ext cx="6486315" cy="331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90000"/>
              </a:lnSpc>
              <a:defRPr sz="4200" spc="-168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A taxa paga vai</a:t>
            </a:r>
            <a:br/>
            <a:r>
              <a:t>depender da variação</a:t>
            </a:r>
            <a:br/>
            <a:r>
              <a:t>da inflação ao longo</a:t>
            </a:r>
            <a:br/>
            <a:r>
              <a:t>do tempo mais um</a:t>
            </a:r>
            <a:br/>
            <a:r>
              <a:t>prêmio anual</a:t>
            </a:r>
          </a:p>
        </p:txBody>
      </p:sp>
      <p:grpSp>
        <p:nvGrpSpPr>
          <p:cNvPr id="400" name="Group"/>
          <p:cNvGrpSpPr/>
          <p:nvPr/>
        </p:nvGrpSpPr>
        <p:grpSpPr>
          <a:xfrm>
            <a:off x="16908579" y="5275406"/>
            <a:ext cx="1845806" cy="2842189"/>
            <a:chOff x="103199" y="0"/>
            <a:chExt cx="1845805" cy="2842187"/>
          </a:xfrm>
        </p:grpSpPr>
        <p:sp>
          <p:nvSpPr>
            <p:cNvPr id="398" name="3"/>
            <p:cNvSpPr/>
            <p:nvPr/>
          </p:nvSpPr>
          <p:spPr>
            <a:xfrm>
              <a:off x="679005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>
              <a:outerShdw blurRad="127000" dist="152313" dir="513147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457200">
                <a:lnSpc>
                  <a:spcPts val="23300"/>
                </a:lnSpc>
                <a:defRPr sz="18600" b="1" cap="all">
                  <a:gradFill flip="none" rotWithShape="1">
                    <a:gsLst>
                      <a:gs pos="0">
                        <a:srgbClr val="BC8D12"/>
                      </a:gs>
                      <a:gs pos="3287">
                        <a:srgbClr val="D8BA44"/>
                      </a:gs>
                      <a:gs pos="16003">
                        <a:srgbClr val="F5E876"/>
                      </a:gs>
                      <a:gs pos="29342">
                        <a:srgbClr val="E2C552"/>
                      </a:gs>
                      <a:gs pos="35670">
                        <a:srgbClr val="BD8C12"/>
                      </a:gs>
                      <a:gs pos="54799">
                        <a:srgbClr val="FFFFB4"/>
                      </a:gs>
                      <a:gs pos="69612">
                        <a:srgbClr val="F3E47D"/>
                      </a:gs>
                      <a:gs pos="100000">
                        <a:srgbClr val="F3E47D"/>
                      </a:gs>
                    </a:gsLst>
                    <a:lin ang="8881729" scaled="0"/>
                  </a:gra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rPr sz="9400"/>
                <a:t>3</a:t>
              </a:r>
              <a:r>
                <a:t> </a:t>
              </a:r>
            </a:p>
          </p:txBody>
        </p:sp>
        <p:sp>
          <p:nvSpPr>
            <p:cNvPr id="399" name="Group"/>
            <p:cNvSpPr/>
            <p:nvPr/>
          </p:nvSpPr>
          <p:spPr>
            <a:xfrm>
              <a:off x="103199" y="1665176"/>
              <a:ext cx="1177013" cy="1177012"/>
            </a:xfrm>
            <a:prstGeom prst="ellipse">
              <a:avLst/>
            </a:prstGeom>
            <a:noFill/>
            <a:ln w="25400" cap="flat">
              <a:solidFill>
                <a:srgbClr val="ECDA6C"/>
              </a:solidFill>
              <a:prstDash val="solid"/>
              <a:miter lim="400000"/>
            </a:ln>
            <a:effectLst>
              <a:outerShdw blurRad="114300" dir="5131470" rotWithShape="0">
                <a:srgbClr val="E2CC5C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</p:grpSp>
      <p:sp>
        <p:nvSpPr>
          <p:cNvPr id="401" name="Indexados à inflação"/>
          <p:cNvSpPr txBox="1"/>
          <p:nvPr/>
        </p:nvSpPr>
        <p:spPr>
          <a:xfrm>
            <a:off x="18396024" y="6443336"/>
            <a:ext cx="4773347" cy="1888059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70000"/>
              </a:lnSpc>
              <a:defRPr sz="6200" b="1" cap="all" spc="-186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Indexados</a:t>
            </a:r>
            <a:br/>
            <a:r>
              <a:t>à inflação</a:t>
            </a:r>
          </a:p>
        </p:txBody>
      </p:sp>
      <p:sp>
        <p:nvSpPr>
          <p:cNvPr id="402" name="Rounded Rectangle"/>
          <p:cNvSpPr/>
          <p:nvPr/>
        </p:nvSpPr>
        <p:spPr>
          <a:xfrm>
            <a:off x="8355891" y="6635818"/>
            <a:ext cx="63501" cy="510918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A1A1A">
                  <a:alpha val="41665"/>
                </a:srgbClr>
              </a:gs>
              <a:gs pos="100000">
                <a:srgbClr val="4E4E4E">
                  <a:alpha val="41665"/>
                </a:srgbClr>
              </a:gs>
            </a:gsLst>
            <a:lin ang="108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3" name="Rounded Rectangle"/>
          <p:cNvSpPr/>
          <p:nvPr/>
        </p:nvSpPr>
        <p:spPr>
          <a:xfrm>
            <a:off x="16289446" y="6635818"/>
            <a:ext cx="63501" cy="510918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A1A1A">
                  <a:alpha val="41665"/>
                </a:srgbClr>
              </a:gs>
              <a:gs pos="100000">
                <a:srgbClr val="4E4E4E">
                  <a:alpha val="41665"/>
                </a:srgbClr>
              </a:gs>
            </a:gsLst>
            <a:lin ang="108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Rounded Rectangle"/>
          <p:cNvSpPr/>
          <p:nvPr/>
        </p:nvSpPr>
        <p:spPr>
          <a:xfrm>
            <a:off x="-1114737" y="6273339"/>
            <a:ext cx="23101576" cy="2313767"/>
          </a:xfrm>
          <a:prstGeom prst="roundRect">
            <a:avLst>
              <a:gd name="adj" fmla="val 50000"/>
            </a:avLst>
          </a:prstGeom>
          <a:ln w="254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7" name="COMO CADA UM DESSES INVESTIMENTOS EM RENDA FIXA SE COMPORTA AO LONGO DO TEMPO?"/>
          <p:cNvSpPr txBox="1"/>
          <p:nvPr/>
        </p:nvSpPr>
        <p:spPr>
          <a:xfrm>
            <a:off x="2821406" y="1943928"/>
            <a:ext cx="18905094" cy="3167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7000" b="1" cap="all">
                <a:solidFill>
                  <a:srgbClr val="F3CB4B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COMO CADA UM DESSES INVESTIMENTOS</a:t>
            </a:r>
            <a:br/>
            <a:r>
              <a:t>EM RENDA FIXA SE COMPORTA AO</a:t>
            </a:r>
            <a:br/>
            <a:r>
              <a:t>LONGO DO TEMPO?</a:t>
            </a:r>
          </a:p>
        </p:txBody>
      </p:sp>
      <p:sp>
        <p:nvSpPr>
          <p:cNvPr id="408" name="Quando você investe, coloca o seu dinheiro para trabalhar para você, logo podemos considerar os seus investimentos, ou seja, a sua carteira de investimentos, como se fosse sua empresa."/>
          <p:cNvSpPr txBox="1"/>
          <p:nvPr/>
        </p:nvSpPr>
        <p:spPr>
          <a:xfrm>
            <a:off x="5755825" y="6383392"/>
            <a:ext cx="15884408" cy="1848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4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Quando você investe, coloca o seu dinheiro para trabalhar para você, logo podemos considerar os seus investimentos, ou seja, a sua carteira de investimentos, como se fosse sua empresa.</a:t>
            </a:r>
          </a:p>
        </p:txBody>
      </p:sp>
      <p:sp>
        <p:nvSpPr>
          <p:cNvPr id="409" name="Cada um desses 3 tipos de investimento em renda fixa são um tipo de funcionário."/>
          <p:cNvSpPr txBox="1"/>
          <p:nvPr/>
        </p:nvSpPr>
        <p:spPr>
          <a:xfrm>
            <a:off x="1687267" y="10125416"/>
            <a:ext cx="14891200" cy="1848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>
              <a:lnSpc>
                <a:spcPct val="80000"/>
              </a:lnSpc>
              <a:defRPr sz="4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Cada um desses 3 tipos de investimento em</a:t>
            </a:r>
            <a:br/>
            <a:r>
              <a:t>renda fixa são um tipo de funcionário.</a:t>
            </a:r>
          </a:p>
        </p:txBody>
      </p:sp>
      <p:sp>
        <p:nvSpPr>
          <p:cNvPr id="410" name="Rounded Rectangle"/>
          <p:cNvSpPr/>
          <p:nvPr/>
        </p:nvSpPr>
        <p:spPr>
          <a:xfrm>
            <a:off x="3093960" y="10061754"/>
            <a:ext cx="22311749" cy="1563314"/>
          </a:xfrm>
          <a:prstGeom prst="roundRect">
            <a:avLst>
              <a:gd name="adj" fmla="val 50000"/>
            </a:avLst>
          </a:prstGeom>
          <a:ln w="254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1" name="💰"/>
          <p:cNvSpPr txBox="1"/>
          <p:nvPr/>
        </p:nvSpPr>
        <p:spPr>
          <a:xfrm>
            <a:off x="192907" y="5086482"/>
            <a:ext cx="3035301" cy="393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0"/>
            </a:lvl1pPr>
          </a:lstStyle>
          <a:p>
            <a:r>
              <a:rPr dirty="0"/>
              <a:t>💰</a:t>
            </a:r>
          </a:p>
        </p:txBody>
      </p:sp>
      <p:sp>
        <p:nvSpPr>
          <p:cNvPr id="412" name="🛠"/>
          <p:cNvSpPr txBox="1"/>
          <p:nvPr/>
        </p:nvSpPr>
        <p:spPr>
          <a:xfrm>
            <a:off x="3341486" y="5945044"/>
            <a:ext cx="1892301" cy="2438401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/>
            </a:lvl1pPr>
          </a:lstStyle>
          <a:p>
            <a:r>
              <a:rPr dirty="0"/>
              <a:t>🛠</a:t>
            </a:r>
          </a:p>
        </p:txBody>
      </p:sp>
      <p:sp>
        <p:nvSpPr>
          <p:cNvPr id="413" name="🧑🏾💻"/>
          <p:cNvSpPr txBox="1"/>
          <p:nvPr/>
        </p:nvSpPr>
        <p:spPr>
          <a:xfrm>
            <a:off x="19212571" y="7947555"/>
            <a:ext cx="2002160" cy="6873677"/>
          </a:xfrm>
          <a:prstGeom prst="rect">
            <a:avLst/>
          </a:prstGeom>
          <a:ln w="12700">
            <a:miter lim="400000"/>
          </a:ln>
          <a:effectLst>
            <a:outerShdw blurRad="127000" dist="152313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0"/>
            </a:lvl1pPr>
          </a:lstStyle>
          <a:p>
            <a:r>
              <a:rPr dirty="0"/>
              <a:t>🧑🏾‍💻</a:t>
            </a:r>
          </a:p>
        </p:txBody>
      </p:sp>
      <p:sp>
        <p:nvSpPr>
          <p:cNvPr id="414" name="👩🏽💼"/>
          <p:cNvSpPr txBox="1"/>
          <p:nvPr/>
        </p:nvSpPr>
        <p:spPr>
          <a:xfrm>
            <a:off x="17077730" y="10319354"/>
            <a:ext cx="2002160" cy="3488134"/>
          </a:xfrm>
          <a:prstGeom prst="rect">
            <a:avLst/>
          </a:prstGeom>
          <a:ln w="12700">
            <a:miter lim="400000"/>
          </a:ln>
          <a:effectLst>
            <a:outerShdw blurRad="127000" dist="152313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0"/>
            </a:lvl1pPr>
          </a:lstStyle>
          <a:p>
            <a:r>
              <a:rPr dirty="0"/>
              <a:t>👩🏽‍💼</a:t>
            </a:r>
          </a:p>
        </p:txBody>
      </p:sp>
      <p:sp>
        <p:nvSpPr>
          <p:cNvPr id="415" name="👨🏻💼"/>
          <p:cNvSpPr txBox="1"/>
          <p:nvPr/>
        </p:nvSpPr>
        <p:spPr>
          <a:xfrm>
            <a:off x="20985759" y="10316658"/>
            <a:ext cx="2002160" cy="3488134"/>
          </a:xfrm>
          <a:prstGeom prst="rect">
            <a:avLst/>
          </a:prstGeom>
          <a:ln w="12700">
            <a:miter lim="400000"/>
          </a:ln>
          <a:effectLst>
            <a:outerShdw blurRad="127000" dist="152313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0"/>
            </a:lvl1pPr>
          </a:lstStyle>
          <a:p>
            <a:r>
              <a:rPr dirty="0"/>
              <a:t>👨🏻‍💼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45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O caxias:"/>
          <p:cNvSpPr txBox="1"/>
          <p:nvPr/>
        </p:nvSpPr>
        <p:spPr>
          <a:xfrm>
            <a:off x="8609624" y="1771462"/>
            <a:ext cx="7847648" cy="2030096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115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>
              <a:defRPr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</a:defRPr>
            </a:pPr>
            <a:r>
              <a:rPr>
                <a:solidFill>
                  <a:srgbClr val="FFFFFF"/>
                </a:solidFill>
              </a:rPr>
              <a:t>O caxias:</a:t>
            </a:r>
          </a:p>
        </p:txBody>
      </p:sp>
      <p:grpSp>
        <p:nvGrpSpPr>
          <p:cNvPr id="421" name="Group"/>
          <p:cNvGrpSpPr/>
          <p:nvPr/>
        </p:nvGrpSpPr>
        <p:grpSpPr>
          <a:xfrm>
            <a:off x="8862469" y="-812337"/>
            <a:ext cx="1197739" cy="3227579"/>
            <a:chOff x="0" y="0"/>
            <a:chExt cx="1197737" cy="3227577"/>
          </a:xfrm>
        </p:grpSpPr>
        <p:sp>
          <p:nvSpPr>
            <p:cNvPr id="419" name="1"/>
            <p:cNvSpPr txBox="1"/>
            <p:nvPr/>
          </p:nvSpPr>
          <p:spPr>
            <a:xfrm>
              <a:off x="0" y="0"/>
              <a:ext cx="1116864" cy="3227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0" dist="152313" dir="513147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457200">
                <a:lnSpc>
                  <a:spcPts val="23300"/>
                </a:lnSpc>
                <a:defRPr sz="18600" b="1" cap="all">
                  <a:gradFill flip="none" rotWithShape="1">
                    <a:gsLst>
                      <a:gs pos="0">
                        <a:srgbClr val="BC8D12"/>
                      </a:gs>
                      <a:gs pos="3287">
                        <a:srgbClr val="D8BA44"/>
                      </a:gs>
                      <a:gs pos="16003">
                        <a:srgbClr val="F5E876"/>
                      </a:gs>
                      <a:gs pos="29342">
                        <a:srgbClr val="E2C552"/>
                      </a:gs>
                      <a:gs pos="35670">
                        <a:srgbClr val="BD8C12"/>
                      </a:gs>
                      <a:gs pos="54799">
                        <a:srgbClr val="FFFFB4"/>
                      </a:gs>
                      <a:gs pos="69612">
                        <a:srgbClr val="F3E47D"/>
                      </a:gs>
                      <a:gs pos="100000">
                        <a:srgbClr val="F3E47D"/>
                      </a:gs>
                    </a:gsLst>
                    <a:lin ang="8881729" scaled="0"/>
                  </a:gra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rPr sz="9400"/>
                <a:t>1</a:t>
              </a:r>
              <a:r>
                <a:t> </a:t>
              </a:r>
            </a:p>
          </p:txBody>
        </p:sp>
        <p:sp>
          <p:nvSpPr>
            <p:cNvPr id="420" name="Group"/>
            <p:cNvSpPr/>
            <p:nvPr/>
          </p:nvSpPr>
          <p:spPr>
            <a:xfrm>
              <a:off x="20726" y="1665176"/>
              <a:ext cx="1177012" cy="1177012"/>
            </a:xfrm>
            <a:prstGeom prst="ellipse">
              <a:avLst/>
            </a:prstGeom>
            <a:noFill/>
            <a:ln w="25400" cap="flat">
              <a:solidFill>
                <a:srgbClr val="ECDA6C"/>
              </a:solidFill>
              <a:prstDash val="solid"/>
              <a:miter lim="400000"/>
            </a:ln>
            <a:effectLst>
              <a:outerShdw blurRad="114300" dir="5131470" rotWithShape="0">
                <a:srgbClr val="E2CC5C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</p:grpSp>
      <p:sp>
        <p:nvSpPr>
          <p:cNvPr id="422" name="Pós-fixados"/>
          <p:cNvSpPr txBox="1"/>
          <p:nvPr/>
        </p:nvSpPr>
        <p:spPr>
          <a:xfrm>
            <a:off x="10219964" y="808288"/>
            <a:ext cx="5465472" cy="1147827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8500"/>
              </a:lnSpc>
              <a:defRPr sz="6200" b="1" cap="all" spc="-186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Pós-fixados</a:t>
            </a:r>
          </a:p>
        </p:txBody>
      </p:sp>
      <p:sp>
        <p:nvSpPr>
          <p:cNvPr id="423" name="Rounded Rectangle"/>
          <p:cNvSpPr/>
          <p:nvPr/>
        </p:nvSpPr>
        <p:spPr>
          <a:xfrm>
            <a:off x="1542968" y="7855829"/>
            <a:ext cx="10149743" cy="1372109"/>
          </a:xfrm>
          <a:prstGeom prst="roundRect">
            <a:avLst>
              <a:gd name="adj" fmla="val 50000"/>
            </a:avLst>
          </a:prstGeom>
          <a:solidFill>
            <a:srgbClr val="1C1C1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4" name="Aparece todo dia 15 minutos antes do expediente. Sai meio-dia para almoçar e volta às 13h para a sua mesa, fazendo exatamente 1 hora de almoço."/>
          <p:cNvSpPr txBox="1"/>
          <p:nvPr/>
        </p:nvSpPr>
        <p:spPr>
          <a:xfrm>
            <a:off x="2694871" y="7884452"/>
            <a:ext cx="8154009" cy="1255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266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Aparece todo dia 15 minutos antes do expediente.</a:t>
            </a:r>
            <a:br/>
            <a:r>
              <a:t>Sai meio-dia para almoçar e volta às 13h para a sua</a:t>
            </a:r>
            <a:br/>
            <a:r>
              <a:t>mesa, fazendo exatamente 1 hora de almoço.</a:t>
            </a:r>
          </a:p>
        </p:txBody>
      </p:sp>
      <p:sp>
        <p:nvSpPr>
          <p:cNvPr id="425" name="Approved"/>
          <p:cNvSpPr/>
          <p:nvPr/>
        </p:nvSpPr>
        <p:spPr>
          <a:xfrm>
            <a:off x="1918277" y="8251096"/>
            <a:ext cx="627991" cy="62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28" name="Group"/>
          <p:cNvGrpSpPr/>
          <p:nvPr/>
        </p:nvGrpSpPr>
        <p:grpSpPr>
          <a:xfrm>
            <a:off x="16196361" y="4390628"/>
            <a:ext cx="3276567" cy="1789072"/>
            <a:chOff x="-640763" y="663175"/>
            <a:chExt cx="3276566" cy="1789071"/>
          </a:xfrm>
        </p:grpSpPr>
        <p:sp>
          <p:nvSpPr>
            <p:cNvPr id="426" name="📄"/>
            <p:cNvSpPr/>
            <p:nvPr/>
          </p:nvSpPr>
          <p:spPr>
            <a:xfrm>
              <a:off x="1092941" y="1532801"/>
              <a:ext cx="1542862" cy="919446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>
              <a:outerShdw blurRad="127000" dist="152313" dir="513147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500"/>
              </a:lvl1pPr>
            </a:lstStyle>
            <a:p>
              <a:r>
                <a:t>📄</a:t>
              </a:r>
            </a:p>
          </p:txBody>
        </p:sp>
        <p:sp>
          <p:nvSpPr>
            <p:cNvPr id="427" name="📍"/>
            <p:cNvSpPr/>
            <p:nvPr/>
          </p:nvSpPr>
          <p:spPr>
            <a:xfrm flipH="1">
              <a:off x="-640764" y="663175"/>
              <a:ext cx="1471240" cy="1030174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500"/>
              </a:lvl1pPr>
            </a:lstStyle>
            <a:p>
              <a:r>
                <a:t>📍</a:t>
              </a:r>
            </a:p>
          </p:txBody>
        </p:sp>
      </p:grpSp>
      <p:sp>
        <p:nvSpPr>
          <p:cNvPr id="429" name="Rounded Rectangle"/>
          <p:cNvSpPr/>
          <p:nvPr/>
        </p:nvSpPr>
        <p:spPr>
          <a:xfrm>
            <a:off x="1542968" y="9298150"/>
            <a:ext cx="10149743" cy="1015831"/>
          </a:xfrm>
          <a:prstGeom prst="roundRect">
            <a:avLst>
              <a:gd name="adj" fmla="val 50000"/>
            </a:avLst>
          </a:prstGeom>
          <a:solidFill>
            <a:srgbClr val="1C1C1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0" name="Faz pausas de 15 minutos a cada 2 horas ininterruptas de trabalho."/>
          <p:cNvSpPr txBox="1"/>
          <p:nvPr/>
        </p:nvSpPr>
        <p:spPr>
          <a:xfrm>
            <a:off x="2732971" y="9338587"/>
            <a:ext cx="6505359" cy="1015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266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Faz pausas de 15 minutos a cada 2 horas</a:t>
            </a:r>
            <a:br/>
            <a:r>
              <a:t>ininterruptas de trabalho.</a:t>
            </a:r>
            <a:endParaRPr sz="1200"/>
          </a:p>
        </p:txBody>
      </p:sp>
      <p:sp>
        <p:nvSpPr>
          <p:cNvPr id="431" name="Approved"/>
          <p:cNvSpPr/>
          <p:nvPr/>
        </p:nvSpPr>
        <p:spPr>
          <a:xfrm>
            <a:off x="1905577" y="9477517"/>
            <a:ext cx="627991" cy="62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2" name="Rounded Rectangle"/>
          <p:cNvSpPr/>
          <p:nvPr/>
        </p:nvSpPr>
        <p:spPr>
          <a:xfrm>
            <a:off x="1544376" y="10385349"/>
            <a:ext cx="10149742" cy="891928"/>
          </a:xfrm>
          <a:prstGeom prst="roundRect">
            <a:avLst>
              <a:gd name="adj" fmla="val 50000"/>
            </a:avLst>
          </a:prstGeom>
          <a:solidFill>
            <a:srgbClr val="1C1C1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3" name="Approved"/>
          <p:cNvSpPr/>
          <p:nvPr/>
        </p:nvSpPr>
        <p:spPr>
          <a:xfrm>
            <a:off x="1916869" y="10532209"/>
            <a:ext cx="627991" cy="627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4" name="Não discute com ninguém, raramente falta."/>
          <p:cNvSpPr txBox="1"/>
          <p:nvPr/>
        </p:nvSpPr>
        <p:spPr>
          <a:xfrm>
            <a:off x="2726369" y="10529087"/>
            <a:ext cx="6986949" cy="74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4200"/>
              </a:lnSpc>
              <a:defRPr sz="266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Não discute com ninguém, raramente falta.</a:t>
            </a:r>
            <a:endParaRPr sz="1200"/>
          </a:p>
        </p:txBody>
      </p:sp>
      <p:sp>
        <p:nvSpPr>
          <p:cNvPr id="435" name="Rounded Rectangle"/>
          <p:cNvSpPr/>
          <p:nvPr/>
        </p:nvSpPr>
        <p:spPr>
          <a:xfrm>
            <a:off x="1542968" y="11352032"/>
            <a:ext cx="10149743" cy="1372109"/>
          </a:xfrm>
          <a:prstGeom prst="roundRect">
            <a:avLst>
              <a:gd name="adj" fmla="val 50000"/>
            </a:avLst>
          </a:prstGeom>
          <a:solidFill>
            <a:srgbClr val="1C1C1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6" name="Approved"/>
          <p:cNvSpPr/>
          <p:nvPr/>
        </p:nvSpPr>
        <p:spPr>
          <a:xfrm>
            <a:off x="1916869" y="11700609"/>
            <a:ext cx="627991" cy="627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7" name="Não é muito criativo ou inovador, não traz grandes surpresas em termos de resultado, mas também não decepciona."/>
          <p:cNvSpPr txBox="1"/>
          <p:nvPr/>
        </p:nvSpPr>
        <p:spPr>
          <a:xfrm>
            <a:off x="2711804" y="11424596"/>
            <a:ext cx="8104563" cy="1372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57200">
              <a:lnSpc>
                <a:spcPct val="80000"/>
              </a:lnSpc>
              <a:defRPr sz="266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Não é muito criativo ou inovador, não traz grandes</a:t>
            </a:r>
            <a:br/>
            <a:r>
              <a:t>surpresas em termos de resultado, mas também</a:t>
            </a:r>
            <a:br/>
            <a:r>
              <a:t>não decepciona.</a:t>
            </a:r>
            <a:endParaRPr sz="1200"/>
          </a:p>
        </p:txBody>
      </p:sp>
      <p:sp>
        <p:nvSpPr>
          <p:cNvPr id="438" name="Rounded Rectangle"/>
          <p:cNvSpPr/>
          <p:nvPr/>
        </p:nvSpPr>
        <p:spPr>
          <a:xfrm>
            <a:off x="12855195" y="7859977"/>
            <a:ext cx="10149742" cy="1015832"/>
          </a:xfrm>
          <a:prstGeom prst="roundRect">
            <a:avLst>
              <a:gd name="adj" fmla="val 50000"/>
            </a:avLst>
          </a:prstGeom>
          <a:solidFill>
            <a:srgbClr val="3333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A1A1A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9" name="Não apresenta oscilação de preço relevante"/>
          <p:cNvSpPr txBox="1"/>
          <p:nvPr/>
        </p:nvSpPr>
        <p:spPr>
          <a:xfrm>
            <a:off x="14007096" y="8071396"/>
            <a:ext cx="7064506" cy="63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266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Não apresenta oscilação de preço relevante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440" name="Approved"/>
          <p:cNvSpPr/>
          <p:nvPr/>
        </p:nvSpPr>
        <p:spPr>
          <a:xfrm>
            <a:off x="13229096" y="8041537"/>
            <a:ext cx="627991" cy="62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1" name="Rounded Rectangle"/>
          <p:cNvSpPr/>
          <p:nvPr/>
        </p:nvSpPr>
        <p:spPr>
          <a:xfrm>
            <a:off x="12855195" y="8933998"/>
            <a:ext cx="10149742" cy="1015832"/>
          </a:xfrm>
          <a:prstGeom prst="roundRect">
            <a:avLst>
              <a:gd name="adj" fmla="val 50000"/>
            </a:avLst>
          </a:prstGeom>
          <a:solidFill>
            <a:srgbClr val="3333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A1A1A1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2" name="Todo dia rende um pouco, mas positivamente."/>
          <p:cNvSpPr txBox="1"/>
          <p:nvPr/>
        </p:nvSpPr>
        <p:spPr>
          <a:xfrm>
            <a:off x="14045196" y="9151812"/>
            <a:ext cx="7451945" cy="635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266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Todo dia rende um pouco, mas positivamente.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443" name="Approved"/>
          <p:cNvSpPr/>
          <p:nvPr/>
        </p:nvSpPr>
        <p:spPr>
          <a:xfrm>
            <a:off x="13216396" y="9128258"/>
            <a:ext cx="627991" cy="62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4" name="Rounded Rectangle"/>
          <p:cNvSpPr/>
          <p:nvPr/>
        </p:nvSpPr>
        <p:spPr>
          <a:xfrm>
            <a:off x="12855195" y="10010689"/>
            <a:ext cx="10149742" cy="1168759"/>
          </a:xfrm>
          <a:prstGeom prst="roundRect">
            <a:avLst>
              <a:gd name="adj" fmla="val 50000"/>
            </a:avLst>
          </a:prstGeom>
          <a:solidFill>
            <a:srgbClr val="3333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E8E4E9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5" name="Approved"/>
          <p:cNvSpPr/>
          <p:nvPr/>
        </p:nvSpPr>
        <p:spPr>
          <a:xfrm>
            <a:off x="13229096" y="10269658"/>
            <a:ext cx="627991" cy="62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6" name="Não surpreende em termos de retorno muito positivo, mas também nada de retorno muito ruim."/>
          <p:cNvSpPr txBox="1"/>
          <p:nvPr/>
        </p:nvSpPr>
        <p:spPr>
          <a:xfrm>
            <a:off x="14040964" y="10083829"/>
            <a:ext cx="8160106" cy="99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57200">
              <a:lnSpc>
                <a:spcPct val="80000"/>
              </a:lnSpc>
              <a:defRPr sz="266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Não</a:t>
            </a:r>
            <a:r>
              <a:rPr>
                <a:latin typeface="Arial"/>
                <a:ea typeface="Arial"/>
                <a:cs typeface="Arial"/>
                <a:sym typeface="Arial"/>
              </a:rPr>
              <a:t> </a:t>
            </a:r>
            <a:r>
              <a:t>surpreende em termos de retorno muito</a:t>
            </a:r>
            <a:br/>
            <a:r>
              <a:t>positivo, mas também nada de retorno muito ruim.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447" name="👩🏽💼"/>
          <p:cNvSpPr txBox="1"/>
          <p:nvPr/>
        </p:nvSpPr>
        <p:spPr>
          <a:xfrm>
            <a:off x="5563934" y="3331395"/>
            <a:ext cx="2400301" cy="3098801"/>
          </a:xfrm>
          <a:prstGeom prst="rect">
            <a:avLst/>
          </a:prstGeom>
          <a:ln w="12700">
            <a:miter lim="400000"/>
          </a:ln>
          <a:effectLst>
            <a:outerShdw blurRad="127000" dist="152313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0"/>
            </a:lvl1pPr>
          </a:lstStyle>
          <a:p>
            <a:r>
              <a:rPr dirty="0"/>
              <a:t>👩🏽‍💼</a:t>
            </a:r>
          </a:p>
        </p:txBody>
      </p:sp>
      <p:sp>
        <p:nvSpPr>
          <p:cNvPr id="448" name="Rounded Rectangle"/>
          <p:cNvSpPr/>
          <p:nvPr/>
        </p:nvSpPr>
        <p:spPr>
          <a:xfrm>
            <a:off x="12242202" y="7866498"/>
            <a:ext cx="63501" cy="486479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A1A1A">
                  <a:alpha val="41665"/>
                </a:srgbClr>
              </a:gs>
              <a:gs pos="100000">
                <a:srgbClr val="4E4E4E">
                  <a:alpha val="41665"/>
                </a:srgbClr>
              </a:gs>
            </a:gsLst>
            <a:lin ang="108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9" name="funcionário"/>
          <p:cNvSpPr txBox="1"/>
          <p:nvPr/>
        </p:nvSpPr>
        <p:spPr>
          <a:xfrm>
            <a:off x="4596895" y="6158757"/>
            <a:ext cx="4261896" cy="782194"/>
          </a:xfrm>
          <a:prstGeom prst="rect">
            <a:avLst/>
          </a:prstGeom>
          <a:ln w="12700">
            <a:miter lim="400000"/>
          </a:ln>
          <a:effectLst>
            <a:outerShdw blurRad="127000" dist="152313" dir="5131470" rotWithShape="0">
              <a:srgbClr val="000000">
                <a:alpha val="52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100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>
              <a:defRPr sz="5200" b="1">
                <a:solidFill>
                  <a:srgbClr val="F3CB4C"/>
                </a:solidFill>
              </a:defRPr>
            </a:pPr>
            <a:r>
              <a:rPr sz="4100" b="0">
                <a:solidFill>
                  <a:srgbClr val="FFFFFF"/>
                </a:solidFill>
              </a:rPr>
              <a:t>funcionário</a:t>
            </a:r>
          </a:p>
        </p:txBody>
      </p:sp>
      <p:sp>
        <p:nvSpPr>
          <p:cNvPr id="450" name="título"/>
          <p:cNvSpPr txBox="1"/>
          <p:nvPr/>
        </p:nvSpPr>
        <p:spPr>
          <a:xfrm>
            <a:off x="15126658" y="6153012"/>
            <a:ext cx="5289024" cy="782194"/>
          </a:xfrm>
          <a:prstGeom prst="rect">
            <a:avLst/>
          </a:prstGeom>
          <a:ln w="12700">
            <a:miter lim="400000"/>
          </a:ln>
          <a:effectLst>
            <a:outerShdw blurRad="127000" dist="152313" dir="5131470" rotWithShape="0">
              <a:srgbClr val="000000">
                <a:alpha val="534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100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>
              <a:defRPr sz="5200" b="1">
                <a:solidFill>
                  <a:srgbClr val="F3CB4C"/>
                </a:solidFill>
              </a:defRPr>
            </a:pPr>
            <a:r>
              <a:rPr sz="4100" b="0">
                <a:solidFill>
                  <a:srgbClr val="FFFFFF"/>
                </a:solidFill>
              </a:rPr>
              <a:t>título</a:t>
            </a:r>
          </a:p>
        </p:txBody>
      </p:sp>
      <p:sp>
        <p:nvSpPr>
          <p:cNvPr id="451" name="Caxias:"/>
          <p:cNvSpPr txBox="1"/>
          <p:nvPr/>
        </p:nvSpPr>
        <p:spPr>
          <a:xfrm>
            <a:off x="5257767" y="6708285"/>
            <a:ext cx="2940153" cy="971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5200" b="1" cap="all">
                <a:solidFill>
                  <a:srgbClr val="F3CB4C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Caxias:</a:t>
            </a:r>
          </a:p>
        </p:txBody>
      </p:sp>
      <p:sp>
        <p:nvSpPr>
          <p:cNvPr id="452" name="pós-fixado:"/>
          <p:cNvSpPr txBox="1"/>
          <p:nvPr/>
        </p:nvSpPr>
        <p:spPr>
          <a:xfrm>
            <a:off x="15471631" y="6636231"/>
            <a:ext cx="4599077" cy="971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5200" b="1" cap="all">
                <a:solidFill>
                  <a:srgbClr val="F3CB4C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pós-fixado: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A performance do caxias e do pós-fixados é representada por esta linha:"/>
          <p:cNvSpPr txBox="1"/>
          <p:nvPr/>
        </p:nvSpPr>
        <p:spPr>
          <a:xfrm>
            <a:off x="3883818" y="627788"/>
            <a:ext cx="16616364" cy="3430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84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 sz="7500"/>
              <a:t>A performance do caxias e do</a:t>
            </a:r>
            <a:br>
              <a:rPr sz="7500"/>
            </a:br>
            <a:r>
              <a:rPr sz="7500"/>
              <a:t>pós-fixados é representada</a:t>
            </a:r>
            <a:br>
              <a:rPr sz="7500"/>
            </a:br>
            <a:r>
              <a:rPr sz="7500"/>
              <a:t>por esta linha:</a:t>
            </a:r>
          </a:p>
        </p:txBody>
      </p:sp>
      <p:grpSp>
        <p:nvGrpSpPr>
          <p:cNvPr id="462" name="Group"/>
          <p:cNvGrpSpPr/>
          <p:nvPr/>
        </p:nvGrpSpPr>
        <p:grpSpPr>
          <a:xfrm>
            <a:off x="3142907" y="5408492"/>
            <a:ext cx="1268262" cy="5229319"/>
            <a:chOff x="0" y="0"/>
            <a:chExt cx="1268260" cy="5229318"/>
          </a:xfrm>
        </p:grpSpPr>
        <p:sp>
          <p:nvSpPr>
            <p:cNvPr id="456" name="0,0 %"/>
            <p:cNvSpPr txBox="1"/>
            <p:nvPr/>
          </p:nvSpPr>
          <p:spPr>
            <a:xfrm>
              <a:off x="0" y="4696835"/>
              <a:ext cx="1199601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0,0 %</a:t>
              </a:r>
            </a:p>
          </p:txBody>
        </p:sp>
        <p:sp>
          <p:nvSpPr>
            <p:cNvPr id="457" name="10,0 %"/>
            <p:cNvSpPr txBox="1"/>
            <p:nvPr/>
          </p:nvSpPr>
          <p:spPr>
            <a:xfrm>
              <a:off x="0" y="3765087"/>
              <a:ext cx="122030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10,0 %</a:t>
              </a:r>
            </a:p>
          </p:txBody>
        </p:sp>
        <p:sp>
          <p:nvSpPr>
            <p:cNvPr id="458" name="20,0 %"/>
            <p:cNvSpPr txBox="1"/>
            <p:nvPr/>
          </p:nvSpPr>
          <p:spPr>
            <a:xfrm>
              <a:off x="0" y="2833341"/>
              <a:ext cx="1228549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20,0 %</a:t>
              </a:r>
            </a:p>
          </p:txBody>
        </p:sp>
        <p:sp>
          <p:nvSpPr>
            <p:cNvPr id="459" name="30,0 %"/>
            <p:cNvSpPr txBox="1"/>
            <p:nvPr/>
          </p:nvSpPr>
          <p:spPr>
            <a:xfrm>
              <a:off x="0" y="1901594"/>
              <a:ext cx="1255024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30,0 %</a:t>
              </a:r>
            </a:p>
          </p:txBody>
        </p:sp>
        <p:sp>
          <p:nvSpPr>
            <p:cNvPr id="460" name="40,0 %"/>
            <p:cNvSpPr txBox="1"/>
            <p:nvPr/>
          </p:nvSpPr>
          <p:spPr>
            <a:xfrm>
              <a:off x="0" y="969847"/>
              <a:ext cx="1268261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40,0 %</a:t>
              </a:r>
            </a:p>
          </p:txBody>
        </p:sp>
        <p:sp>
          <p:nvSpPr>
            <p:cNvPr id="461" name="50,0%"/>
            <p:cNvSpPr txBox="1"/>
            <p:nvPr/>
          </p:nvSpPr>
          <p:spPr>
            <a:xfrm>
              <a:off x="0" y="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50,0%</a:t>
              </a:r>
            </a:p>
          </p:txBody>
        </p:sp>
      </p:grpSp>
      <p:sp>
        <p:nvSpPr>
          <p:cNvPr id="463" name="01/07/2016"/>
          <p:cNvSpPr txBox="1"/>
          <p:nvPr/>
        </p:nvSpPr>
        <p:spPr>
          <a:xfrm>
            <a:off x="4554778" y="10611739"/>
            <a:ext cx="1066776" cy="32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01/07/2016</a:t>
            </a:r>
          </a:p>
        </p:txBody>
      </p:sp>
      <p:sp>
        <p:nvSpPr>
          <p:cNvPr id="464" name="01/01/2017"/>
          <p:cNvSpPr txBox="1"/>
          <p:nvPr/>
        </p:nvSpPr>
        <p:spPr>
          <a:xfrm>
            <a:off x="5965190" y="10611739"/>
            <a:ext cx="1043306" cy="32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01/01/2017</a:t>
            </a:r>
          </a:p>
        </p:txBody>
      </p:sp>
      <p:sp>
        <p:nvSpPr>
          <p:cNvPr id="465" name="01/07/2017"/>
          <p:cNvSpPr txBox="1"/>
          <p:nvPr/>
        </p:nvSpPr>
        <p:spPr>
          <a:xfrm>
            <a:off x="7345121" y="10611739"/>
            <a:ext cx="1049707" cy="32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01/07/2017</a:t>
            </a:r>
          </a:p>
        </p:txBody>
      </p:sp>
      <p:sp>
        <p:nvSpPr>
          <p:cNvPr id="466" name="01/01/2018"/>
          <p:cNvSpPr txBox="1"/>
          <p:nvPr/>
        </p:nvSpPr>
        <p:spPr>
          <a:xfrm>
            <a:off x="8731351" y="10611739"/>
            <a:ext cx="1057886" cy="32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01/01/2018</a:t>
            </a:r>
          </a:p>
        </p:txBody>
      </p:sp>
      <p:sp>
        <p:nvSpPr>
          <p:cNvPr id="467" name="01/07/2018"/>
          <p:cNvSpPr txBox="1"/>
          <p:nvPr/>
        </p:nvSpPr>
        <p:spPr>
          <a:xfrm>
            <a:off x="10127945" y="10611739"/>
            <a:ext cx="1064286" cy="32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01/07/2018</a:t>
            </a:r>
          </a:p>
        </p:txBody>
      </p:sp>
      <p:sp>
        <p:nvSpPr>
          <p:cNvPr id="468" name="01/01/2019"/>
          <p:cNvSpPr txBox="1"/>
          <p:nvPr/>
        </p:nvSpPr>
        <p:spPr>
          <a:xfrm>
            <a:off x="11534699" y="10611739"/>
            <a:ext cx="1059308" cy="32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01/01/2019</a:t>
            </a:r>
          </a:p>
        </p:txBody>
      </p:sp>
      <p:sp>
        <p:nvSpPr>
          <p:cNvPr id="469" name="01/07/2019"/>
          <p:cNvSpPr txBox="1"/>
          <p:nvPr/>
        </p:nvSpPr>
        <p:spPr>
          <a:xfrm>
            <a:off x="12929260" y="10611739"/>
            <a:ext cx="1065709" cy="32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01/07/2019</a:t>
            </a:r>
          </a:p>
        </p:txBody>
      </p:sp>
      <p:sp>
        <p:nvSpPr>
          <p:cNvPr id="470" name="01/01/2020"/>
          <p:cNvSpPr txBox="1"/>
          <p:nvPr/>
        </p:nvSpPr>
        <p:spPr>
          <a:xfrm>
            <a:off x="14334794" y="10611739"/>
            <a:ext cx="1098424" cy="32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01/01/2020</a:t>
            </a:r>
          </a:p>
        </p:txBody>
      </p:sp>
      <p:sp>
        <p:nvSpPr>
          <p:cNvPr id="471" name="01/07/2020"/>
          <p:cNvSpPr txBox="1"/>
          <p:nvPr/>
        </p:nvSpPr>
        <p:spPr>
          <a:xfrm>
            <a:off x="15735960" y="10611739"/>
            <a:ext cx="1104825" cy="32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01/07/2020</a:t>
            </a:r>
          </a:p>
        </p:txBody>
      </p:sp>
      <p:sp>
        <p:nvSpPr>
          <p:cNvPr id="472" name="01/01/2021"/>
          <p:cNvSpPr txBox="1"/>
          <p:nvPr/>
        </p:nvSpPr>
        <p:spPr>
          <a:xfrm>
            <a:off x="17173499" y="10611739"/>
            <a:ext cx="1048995" cy="32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01/01/2021</a:t>
            </a:r>
          </a:p>
        </p:txBody>
      </p:sp>
      <p:sp>
        <p:nvSpPr>
          <p:cNvPr id="473" name="01/07/2021"/>
          <p:cNvSpPr txBox="1"/>
          <p:nvPr/>
        </p:nvSpPr>
        <p:spPr>
          <a:xfrm>
            <a:off x="18556275" y="10611739"/>
            <a:ext cx="1055396" cy="32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01/07/2021</a:t>
            </a:r>
          </a:p>
        </p:txBody>
      </p:sp>
      <p:sp>
        <p:nvSpPr>
          <p:cNvPr id="474" name="01/01/2022"/>
          <p:cNvSpPr txBox="1"/>
          <p:nvPr/>
        </p:nvSpPr>
        <p:spPr>
          <a:xfrm>
            <a:off x="19962519" y="10611739"/>
            <a:ext cx="1077977" cy="32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01/01/2022</a:t>
            </a:r>
          </a:p>
        </p:txBody>
      </p:sp>
      <p:grpSp>
        <p:nvGrpSpPr>
          <p:cNvPr id="481" name="Group"/>
          <p:cNvGrpSpPr/>
          <p:nvPr/>
        </p:nvGrpSpPr>
        <p:grpSpPr>
          <a:xfrm>
            <a:off x="4470399" y="5711793"/>
            <a:ext cx="16511117" cy="4699003"/>
            <a:chOff x="0" y="0"/>
            <a:chExt cx="16511116" cy="4699001"/>
          </a:xfrm>
        </p:grpSpPr>
        <p:sp>
          <p:nvSpPr>
            <p:cNvPr id="475" name="Line"/>
            <p:cNvSpPr/>
            <p:nvPr/>
          </p:nvSpPr>
          <p:spPr>
            <a:xfrm>
              <a:off x="0" y="4699001"/>
              <a:ext cx="16511116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76" name="Line"/>
            <p:cNvSpPr/>
            <p:nvPr/>
          </p:nvSpPr>
          <p:spPr>
            <a:xfrm>
              <a:off x="0" y="3759201"/>
              <a:ext cx="16511116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77" name="Line"/>
            <p:cNvSpPr/>
            <p:nvPr/>
          </p:nvSpPr>
          <p:spPr>
            <a:xfrm>
              <a:off x="0" y="2819401"/>
              <a:ext cx="16511116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78" name="Line"/>
            <p:cNvSpPr/>
            <p:nvPr/>
          </p:nvSpPr>
          <p:spPr>
            <a:xfrm>
              <a:off x="0" y="1879600"/>
              <a:ext cx="16511116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79" name="Line"/>
            <p:cNvSpPr/>
            <p:nvPr/>
          </p:nvSpPr>
          <p:spPr>
            <a:xfrm>
              <a:off x="0" y="939800"/>
              <a:ext cx="16511116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80" name="Line"/>
            <p:cNvSpPr/>
            <p:nvPr/>
          </p:nvSpPr>
          <p:spPr>
            <a:xfrm>
              <a:off x="0" y="0"/>
              <a:ext cx="16511116" cy="0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494" name="Group"/>
          <p:cNvGrpSpPr/>
          <p:nvPr/>
        </p:nvGrpSpPr>
        <p:grpSpPr>
          <a:xfrm>
            <a:off x="5067300" y="10422573"/>
            <a:ext cx="15367001" cy="101187"/>
            <a:chOff x="0" y="0"/>
            <a:chExt cx="15367000" cy="101185"/>
          </a:xfrm>
        </p:grpSpPr>
        <p:sp>
          <p:nvSpPr>
            <p:cNvPr id="482" name="Line"/>
            <p:cNvSpPr/>
            <p:nvPr/>
          </p:nvSpPr>
          <p:spPr>
            <a:xfrm flipV="1">
              <a:off x="-1" y="0"/>
              <a:ext cx="2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83" name="Line"/>
            <p:cNvSpPr/>
            <p:nvPr/>
          </p:nvSpPr>
          <p:spPr>
            <a:xfrm flipV="1">
              <a:off x="1396999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84" name="Line"/>
            <p:cNvSpPr/>
            <p:nvPr/>
          </p:nvSpPr>
          <p:spPr>
            <a:xfrm flipV="1">
              <a:off x="27940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85" name="Line"/>
            <p:cNvSpPr/>
            <p:nvPr/>
          </p:nvSpPr>
          <p:spPr>
            <a:xfrm flipV="1">
              <a:off x="41910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86" name="Line"/>
            <p:cNvSpPr/>
            <p:nvPr/>
          </p:nvSpPr>
          <p:spPr>
            <a:xfrm flipV="1">
              <a:off x="55880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87" name="Line"/>
            <p:cNvSpPr/>
            <p:nvPr/>
          </p:nvSpPr>
          <p:spPr>
            <a:xfrm flipV="1">
              <a:off x="69850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88" name="Line"/>
            <p:cNvSpPr/>
            <p:nvPr/>
          </p:nvSpPr>
          <p:spPr>
            <a:xfrm flipV="1">
              <a:off x="83820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89" name="Line"/>
            <p:cNvSpPr/>
            <p:nvPr/>
          </p:nvSpPr>
          <p:spPr>
            <a:xfrm flipV="1">
              <a:off x="97790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90" name="Line"/>
            <p:cNvSpPr/>
            <p:nvPr/>
          </p:nvSpPr>
          <p:spPr>
            <a:xfrm flipV="1">
              <a:off x="111760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91" name="Line"/>
            <p:cNvSpPr/>
            <p:nvPr/>
          </p:nvSpPr>
          <p:spPr>
            <a:xfrm flipV="1">
              <a:off x="125730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92" name="Line"/>
            <p:cNvSpPr/>
            <p:nvPr/>
          </p:nvSpPr>
          <p:spPr>
            <a:xfrm flipV="1">
              <a:off x="139700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93" name="Line"/>
            <p:cNvSpPr/>
            <p:nvPr/>
          </p:nvSpPr>
          <p:spPr>
            <a:xfrm flipV="1">
              <a:off x="153670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495" name="Line"/>
          <p:cNvSpPr/>
          <p:nvPr/>
        </p:nvSpPr>
        <p:spPr>
          <a:xfrm>
            <a:off x="5117262" y="6080634"/>
            <a:ext cx="15841180" cy="4299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470" y="18544"/>
                  <a:pt x="3023" y="16053"/>
                  <a:pt x="4634" y="14164"/>
                </a:cubicBezTo>
                <a:cubicBezTo>
                  <a:pt x="6140" y="12399"/>
                  <a:pt x="7689" y="11172"/>
                  <a:pt x="9213" y="9626"/>
                </a:cubicBezTo>
                <a:cubicBezTo>
                  <a:pt x="10597" y="8222"/>
                  <a:pt x="11964" y="6553"/>
                  <a:pt x="13370" y="5476"/>
                </a:cubicBezTo>
                <a:cubicBezTo>
                  <a:pt x="14376" y="4705"/>
                  <a:pt x="15396" y="4241"/>
                  <a:pt x="16421" y="3939"/>
                </a:cubicBezTo>
                <a:cubicBezTo>
                  <a:pt x="17356" y="3663"/>
                  <a:pt x="18297" y="3522"/>
                  <a:pt x="19220" y="2880"/>
                </a:cubicBezTo>
                <a:cubicBezTo>
                  <a:pt x="20044" y="2305"/>
                  <a:pt x="20845" y="1337"/>
                  <a:pt x="21600" y="0"/>
                </a:cubicBezTo>
              </a:path>
            </a:pathLst>
          </a:custGeom>
          <a:ln w="50800">
            <a:solidFill>
              <a:schemeClr val="accent4">
                <a:hueOff val="348544"/>
                <a:lumOff val="7139"/>
              </a:schemeClr>
            </a:solidFill>
            <a:miter lim="400000"/>
            <a:tailEnd type="oval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endParaRPr/>
          </a:p>
        </p:txBody>
      </p:sp>
      <p:sp>
        <p:nvSpPr>
          <p:cNvPr id="496" name="Rounded Rectangle"/>
          <p:cNvSpPr/>
          <p:nvPr/>
        </p:nvSpPr>
        <p:spPr>
          <a:xfrm>
            <a:off x="3484984" y="4744392"/>
            <a:ext cx="6852992" cy="383660"/>
          </a:xfrm>
          <a:prstGeom prst="roundRect">
            <a:avLst>
              <a:gd name="adj" fmla="val 50000"/>
            </a:avLst>
          </a:prstGeom>
          <a:solidFill>
            <a:srgbClr val="EEF0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7" name="Retorno acumulado - 11/07/2016 até 02/02/2022 (diária)"/>
          <p:cNvSpPr txBox="1"/>
          <p:nvPr/>
        </p:nvSpPr>
        <p:spPr>
          <a:xfrm>
            <a:off x="3643351" y="4702478"/>
            <a:ext cx="6536259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solidFill>
                  <a:srgbClr val="000000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Retorno acumulado - 11/07/2016 até 02/02/2022 (diária)</a:t>
            </a:r>
          </a:p>
        </p:txBody>
      </p:sp>
      <p:sp>
        <p:nvSpPr>
          <p:cNvPr id="498" name="Rounded Rectangle"/>
          <p:cNvSpPr/>
          <p:nvPr/>
        </p:nvSpPr>
        <p:spPr>
          <a:xfrm>
            <a:off x="7059240" y="11947350"/>
            <a:ext cx="10265520" cy="1305303"/>
          </a:xfrm>
          <a:prstGeom prst="roundRect">
            <a:avLst>
              <a:gd name="adj" fmla="val 50000"/>
            </a:avLst>
          </a:prstGeom>
          <a:gradFill>
            <a:gsLst>
              <a:gs pos="987">
                <a:srgbClr val="FBCA1E"/>
              </a:gs>
              <a:gs pos="28203">
                <a:srgbClr val="FDEFC5"/>
              </a:gs>
              <a:gs pos="44954">
                <a:srgbClr val="EEF0F4"/>
              </a:gs>
              <a:gs pos="72792">
                <a:srgbClr val="FBD24A"/>
              </a:gs>
              <a:gs pos="89780">
                <a:srgbClr val="FCE059"/>
              </a:gs>
              <a:gs pos="100000">
                <a:srgbClr val="FDED67"/>
              </a:gs>
            </a:gsLst>
            <a:lin ang="1179239"/>
          </a:gradFill>
          <a:ln w="25400">
            <a:solidFill>
              <a:srgbClr val="EFB95D"/>
            </a:solidFill>
            <a:miter lim="400000"/>
          </a:ln>
          <a:effectLst>
            <a:outerShdw blurRad="1270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499" name="Exemplos: conta remunerada, cdb 100% do cdi, CDB 110% do CDI, Tesouro Selic"/>
          <p:cNvSpPr txBox="1"/>
          <p:nvPr/>
        </p:nvSpPr>
        <p:spPr>
          <a:xfrm>
            <a:off x="7546370" y="12060618"/>
            <a:ext cx="9345196" cy="1091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 defTabSz="457200">
              <a:lnSpc>
                <a:spcPct val="80000"/>
              </a:lnSpc>
              <a:defRPr sz="3200" cap="all">
                <a:solidFill>
                  <a:srgbClr val="714C00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Exemplos: conta remunerada, cdb 100% do cdi, CDB 110% do CDI, Tesouro Selic</a:t>
            </a:r>
            <a:r>
              <a:rPr b="1"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O despreocupado:"/>
          <p:cNvSpPr txBox="1"/>
          <p:nvPr/>
        </p:nvSpPr>
        <p:spPr>
          <a:xfrm>
            <a:off x="4447508" y="1780937"/>
            <a:ext cx="15488984" cy="2030096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115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>
              <a:defRPr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</a:defRPr>
            </a:pPr>
            <a:r>
              <a:rPr>
                <a:solidFill>
                  <a:srgbClr val="FFFFFF"/>
                </a:solidFill>
              </a:rPr>
              <a:t>O despreocupado:</a:t>
            </a:r>
          </a:p>
        </p:txBody>
      </p:sp>
      <p:sp>
        <p:nvSpPr>
          <p:cNvPr id="503" name="Group"/>
          <p:cNvSpPr/>
          <p:nvPr/>
        </p:nvSpPr>
        <p:spPr>
          <a:xfrm>
            <a:off x="17944660" y="5726721"/>
            <a:ext cx="1270001" cy="1270001"/>
          </a:xfrm>
          <a:prstGeom prst="line">
            <a:avLst/>
          </a:prstGeom>
          <a:ln w="12700">
            <a:miter lim="400000"/>
          </a:ln>
          <a:effectLst>
            <a:outerShdw blurRad="127000" dist="152313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0"/>
            </a:lvl1pPr>
          </a:lstStyle>
          <a:p>
            <a:r>
              <a:rPr dirty="0"/>
              <a:t>🗃</a:t>
            </a:r>
          </a:p>
        </p:txBody>
      </p:sp>
      <p:sp>
        <p:nvSpPr>
          <p:cNvPr id="504" name="Rounded Rectangle"/>
          <p:cNvSpPr/>
          <p:nvPr/>
        </p:nvSpPr>
        <p:spPr>
          <a:xfrm>
            <a:off x="1542968" y="9298150"/>
            <a:ext cx="10149743" cy="1015831"/>
          </a:xfrm>
          <a:prstGeom prst="roundRect">
            <a:avLst>
              <a:gd name="adj" fmla="val 50000"/>
            </a:avLst>
          </a:prstGeom>
          <a:solidFill>
            <a:srgbClr val="1C1C1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5" name="Tem dia que vai pro trabalho e, em vez de ajudar, acaba atrapalhando."/>
          <p:cNvSpPr txBox="1"/>
          <p:nvPr/>
        </p:nvSpPr>
        <p:spPr>
          <a:xfrm>
            <a:off x="2732971" y="9350525"/>
            <a:ext cx="6701450" cy="991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266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Tem dia que vai pro trabalho e, em vez de</a:t>
            </a:r>
            <a:br/>
            <a:r>
              <a:t>ajudar, acaba atrapalhando.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506" name="Approved"/>
          <p:cNvSpPr/>
          <p:nvPr/>
        </p:nvSpPr>
        <p:spPr>
          <a:xfrm>
            <a:off x="1904169" y="9492409"/>
            <a:ext cx="627991" cy="62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7" name="O título"/>
          <p:cNvSpPr txBox="1"/>
          <p:nvPr/>
        </p:nvSpPr>
        <p:spPr>
          <a:xfrm>
            <a:off x="16522606" y="6569352"/>
            <a:ext cx="2796466" cy="782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100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>
              <a:defRPr sz="5200" b="1">
                <a:solidFill>
                  <a:srgbClr val="F3CB4C"/>
                </a:solidFill>
              </a:defRPr>
            </a:pPr>
            <a:r>
              <a:rPr sz="4100" b="0">
                <a:solidFill>
                  <a:srgbClr val="FFFFFF"/>
                </a:solidFill>
              </a:rPr>
              <a:t>O título</a:t>
            </a:r>
          </a:p>
        </p:txBody>
      </p:sp>
      <p:sp>
        <p:nvSpPr>
          <p:cNvPr id="508" name="Rounded Rectangle"/>
          <p:cNvSpPr/>
          <p:nvPr/>
        </p:nvSpPr>
        <p:spPr>
          <a:xfrm>
            <a:off x="12845968" y="8236829"/>
            <a:ext cx="10149743" cy="1015831"/>
          </a:xfrm>
          <a:prstGeom prst="roundRect">
            <a:avLst>
              <a:gd name="adj" fmla="val 50000"/>
            </a:avLst>
          </a:prstGeom>
          <a:solidFill>
            <a:srgbClr val="3333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9" name="Apresenta oscilações relevantes de preço dia a dia."/>
          <p:cNvSpPr txBox="1"/>
          <p:nvPr/>
        </p:nvSpPr>
        <p:spPr>
          <a:xfrm>
            <a:off x="13997871" y="8456629"/>
            <a:ext cx="8274406" cy="542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266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Apresenta oscilações relevantes de preço dia a dia.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510" name="Approved"/>
          <p:cNvSpPr/>
          <p:nvPr/>
        </p:nvSpPr>
        <p:spPr>
          <a:xfrm>
            <a:off x="13219869" y="8431088"/>
            <a:ext cx="627991" cy="62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13" name="Group"/>
          <p:cNvGrpSpPr/>
          <p:nvPr/>
        </p:nvGrpSpPr>
        <p:grpSpPr>
          <a:xfrm>
            <a:off x="8926377" y="-771020"/>
            <a:ext cx="1845807" cy="2842189"/>
            <a:chOff x="81114" y="0"/>
            <a:chExt cx="1845805" cy="2842187"/>
          </a:xfrm>
        </p:grpSpPr>
        <p:sp>
          <p:nvSpPr>
            <p:cNvPr id="511" name="2"/>
            <p:cNvSpPr/>
            <p:nvPr/>
          </p:nvSpPr>
          <p:spPr>
            <a:xfrm>
              <a:off x="65692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>
              <a:outerShdw blurRad="127000" dist="152313" dir="513147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457200">
                <a:lnSpc>
                  <a:spcPts val="23300"/>
                </a:lnSpc>
                <a:defRPr sz="18600" b="1" cap="all">
                  <a:gradFill flip="none" rotWithShape="1">
                    <a:gsLst>
                      <a:gs pos="0">
                        <a:srgbClr val="BC8D12"/>
                      </a:gs>
                      <a:gs pos="3287">
                        <a:srgbClr val="D8BA44"/>
                      </a:gs>
                      <a:gs pos="16003">
                        <a:srgbClr val="F5E876"/>
                      </a:gs>
                      <a:gs pos="29342">
                        <a:srgbClr val="E2C552"/>
                      </a:gs>
                      <a:gs pos="35670">
                        <a:srgbClr val="BD8C12"/>
                      </a:gs>
                      <a:gs pos="54799">
                        <a:srgbClr val="FFFFB4"/>
                      </a:gs>
                      <a:gs pos="69612">
                        <a:srgbClr val="F3E47D"/>
                      </a:gs>
                      <a:gs pos="100000">
                        <a:srgbClr val="F3E47D"/>
                      </a:gs>
                    </a:gsLst>
                    <a:lin ang="8881729" scaled="0"/>
                  </a:gra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rPr sz="9400"/>
                <a:t>2</a:t>
              </a:r>
              <a:r>
                <a:t> </a:t>
              </a:r>
            </a:p>
          </p:txBody>
        </p:sp>
        <p:sp>
          <p:nvSpPr>
            <p:cNvPr id="512" name="Group"/>
            <p:cNvSpPr/>
            <p:nvPr/>
          </p:nvSpPr>
          <p:spPr>
            <a:xfrm>
              <a:off x="81114" y="1665176"/>
              <a:ext cx="1177012" cy="1177012"/>
            </a:xfrm>
            <a:prstGeom prst="ellipse">
              <a:avLst/>
            </a:prstGeom>
            <a:noFill/>
            <a:ln w="25400" cap="flat">
              <a:solidFill>
                <a:srgbClr val="ECDA6C"/>
              </a:solidFill>
              <a:prstDash val="solid"/>
              <a:miter lim="400000"/>
            </a:ln>
            <a:effectLst>
              <a:outerShdw blurRad="114300" dir="5131470" rotWithShape="0">
                <a:srgbClr val="E2CC5C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</p:grpSp>
      <p:sp>
        <p:nvSpPr>
          <p:cNvPr id="514" name="Prefixados"/>
          <p:cNvSpPr txBox="1"/>
          <p:nvPr/>
        </p:nvSpPr>
        <p:spPr>
          <a:xfrm>
            <a:off x="10381596" y="800730"/>
            <a:ext cx="5067047" cy="1147827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8500"/>
              </a:lnSpc>
              <a:defRPr sz="6200" b="1" cap="all" spc="-186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Prefixados</a:t>
            </a:r>
          </a:p>
        </p:txBody>
      </p:sp>
      <p:sp>
        <p:nvSpPr>
          <p:cNvPr id="515" name="Rounded Rectangle"/>
          <p:cNvSpPr/>
          <p:nvPr/>
        </p:nvSpPr>
        <p:spPr>
          <a:xfrm>
            <a:off x="1542968" y="8236829"/>
            <a:ext cx="10149743" cy="1015831"/>
          </a:xfrm>
          <a:prstGeom prst="roundRect">
            <a:avLst>
              <a:gd name="adj" fmla="val 50000"/>
            </a:avLst>
          </a:prstGeom>
          <a:solidFill>
            <a:srgbClr val="1C1C1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6" name="Tem dia que chega atrasado."/>
          <p:cNvSpPr txBox="1"/>
          <p:nvPr/>
        </p:nvSpPr>
        <p:spPr>
          <a:xfrm>
            <a:off x="2694871" y="8460947"/>
            <a:ext cx="4670102" cy="635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266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Tem dia que chega atrasado.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517" name="Approved"/>
          <p:cNvSpPr/>
          <p:nvPr/>
        </p:nvSpPr>
        <p:spPr>
          <a:xfrm>
            <a:off x="1916869" y="8443788"/>
            <a:ext cx="627991" cy="62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8" name="Rounded Rectangle"/>
          <p:cNvSpPr/>
          <p:nvPr/>
        </p:nvSpPr>
        <p:spPr>
          <a:xfrm>
            <a:off x="1542968" y="10364950"/>
            <a:ext cx="10149743" cy="1015831"/>
          </a:xfrm>
          <a:prstGeom prst="roundRect">
            <a:avLst>
              <a:gd name="adj" fmla="val 50000"/>
            </a:avLst>
          </a:prstGeom>
          <a:solidFill>
            <a:srgbClr val="1C1C1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9" name="Approved"/>
          <p:cNvSpPr/>
          <p:nvPr/>
        </p:nvSpPr>
        <p:spPr>
          <a:xfrm>
            <a:off x="1916869" y="10544909"/>
            <a:ext cx="627991" cy="627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0" name="Constantemente ele surpreende, tanto pro bem quanto pro mal."/>
          <p:cNvSpPr txBox="1"/>
          <p:nvPr/>
        </p:nvSpPr>
        <p:spPr>
          <a:xfrm>
            <a:off x="2726369" y="10406998"/>
            <a:ext cx="7682579" cy="991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266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Constantemente ele surpreende, tanto pro bem</a:t>
            </a:r>
            <a:br/>
            <a:r>
              <a:t>quanto pro mal.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521" name="Rounded Rectangle"/>
          <p:cNvSpPr/>
          <p:nvPr/>
        </p:nvSpPr>
        <p:spPr>
          <a:xfrm>
            <a:off x="1542968" y="11444450"/>
            <a:ext cx="10149743" cy="1015831"/>
          </a:xfrm>
          <a:prstGeom prst="roundRect">
            <a:avLst>
              <a:gd name="adj" fmla="val 50000"/>
            </a:avLst>
          </a:prstGeom>
          <a:solidFill>
            <a:srgbClr val="1C1C1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2" name="Approved"/>
          <p:cNvSpPr/>
          <p:nvPr/>
        </p:nvSpPr>
        <p:spPr>
          <a:xfrm>
            <a:off x="1916869" y="11611709"/>
            <a:ext cx="627991" cy="627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3" name="No fim das contas, entrega o trabalho no período que foi combinado."/>
          <p:cNvSpPr txBox="1"/>
          <p:nvPr/>
        </p:nvSpPr>
        <p:spPr>
          <a:xfrm>
            <a:off x="2711804" y="11449996"/>
            <a:ext cx="6574110" cy="991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57200">
              <a:lnSpc>
                <a:spcPct val="80000"/>
              </a:lnSpc>
              <a:defRPr sz="266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No fim das contas, entrega o trabalho no</a:t>
            </a:r>
            <a:br/>
            <a:r>
              <a:t>período que foi combinado.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524" name="Rounded Rectangle"/>
          <p:cNvSpPr/>
          <p:nvPr/>
        </p:nvSpPr>
        <p:spPr>
          <a:xfrm>
            <a:off x="12845968" y="9303629"/>
            <a:ext cx="10149743" cy="1015831"/>
          </a:xfrm>
          <a:prstGeom prst="roundRect">
            <a:avLst>
              <a:gd name="adj" fmla="val 50000"/>
            </a:avLst>
          </a:prstGeom>
          <a:solidFill>
            <a:srgbClr val="3333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5" name="Essas oscilações podem ser positivas ou negativas."/>
          <p:cNvSpPr txBox="1"/>
          <p:nvPr/>
        </p:nvSpPr>
        <p:spPr>
          <a:xfrm>
            <a:off x="14035971" y="9490564"/>
            <a:ext cx="8217002" cy="63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266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Essas oscilações podem ser positivas ou negativas.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526" name="Approved"/>
          <p:cNvSpPr/>
          <p:nvPr/>
        </p:nvSpPr>
        <p:spPr>
          <a:xfrm>
            <a:off x="13207169" y="9479709"/>
            <a:ext cx="627991" cy="62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7" name="Rounded Rectangle"/>
          <p:cNvSpPr/>
          <p:nvPr/>
        </p:nvSpPr>
        <p:spPr>
          <a:xfrm>
            <a:off x="12845968" y="10370429"/>
            <a:ext cx="10149743" cy="1015831"/>
          </a:xfrm>
          <a:prstGeom prst="roundRect">
            <a:avLst>
              <a:gd name="adj" fmla="val 50000"/>
            </a:avLst>
          </a:prstGeom>
          <a:solidFill>
            <a:srgbClr val="3333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8" name="Approved"/>
          <p:cNvSpPr/>
          <p:nvPr/>
        </p:nvSpPr>
        <p:spPr>
          <a:xfrm>
            <a:off x="13219869" y="10544909"/>
            <a:ext cx="627991" cy="627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9" name="Pode oscilar entre surpresas muito positivas e negativas"/>
          <p:cNvSpPr txBox="1"/>
          <p:nvPr/>
        </p:nvSpPr>
        <p:spPr>
          <a:xfrm>
            <a:off x="14014805" y="10560996"/>
            <a:ext cx="8596313" cy="777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57200">
              <a:lnSpc>
                <a:spcPct val="80000"/>
              </a:lnSpc>
              <a:defRPr sz="2666" spc="-53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Pode oscilar entre surpresas muito positivas e negativas</a:t>
            </a:r>
            <a:endParaRPr sz="1200" spc="-24"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457200">
              <a:lnSpc>
                <a:spcPct val="80000"/>
              </a:lnSpc>
              <a:defRPr sz="2666" spc="-53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200" spc="-24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530" name="Rounded Rectangle"/>
          <p:cNvSpPr/>
          <p:nvPr/>
        </p:nvSpPr>
        <p:spPr>
          <a:xfrm>
            <a:off x="12845968" y="11437229"/>
            <a:ext cx="10149743" cy="1015831"/>
          </a:xfrm>
          <a:prstGeom prst="roundRect">
            <a:avLst>
              <a:gd name="adj" fmla="val 50000"/>
            </a:avLst>
          </a:prstGeom>
          <a:solidFill>
            <a:srgbClr val="3333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1" name="Approved"/>
          <p:cNvSpPr/>
          <p:nvPr/>
        </p:nvSpPr>
        <p:spPr>
          <a:xfrm>
            <a:off x="13219869" y="11624409"/>
            <a:ext cx="627991" cy="627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2" name="No fim das contas, entrega o retorno prometido."/>
          <p:cNvSpPr txBox="1"/>
          <p:nvPr/>
        </p:nvSpPr>
        <p:spPr>
          <a:xfrm>
            <a:off x="14014805" y="11615096"/>
            <a:ext cx="7773343" cy="777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57200">
              <a:lnSpc>
                <a:spcPct val="80000"/>
              </a:lnSpc>
              <a:defRPr sz="266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No fim das contas, entrega o retorno prometido.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457200">
              <a:lnSpc>
                <a:spcPct val="80000"/>
              </a:lnSpc>
              <a:defRPr sz="266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533" name="Rounded Rectangle"/>
          <p:cNvSpPr/>
          <p:nvPr/>
        </p:nvSpPr>
        <p:spPr>
          <a:xfrm>
            <a:off x="12305702" y="8104346"/>
            <a:ext cx="105140" cy="4561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9540" y="0"/>
                  <a:pt x="8290" y="5"/>
                  <a:pt x="7106" y="15"/>
                </a:cubicBezTo>
                <a:cubicBezTo>
                  <a:pt x="4106" y="40"/>
                  <a:pt x="1743" y="95"/>
                  <a:pt x="651" y="164"/>
                </a:cubicBezTo>
                <a:cubicBezTo>
                  <a:pt x="0" y="207"/>
                  <a:pt x="0" y="272"/>
                  <a:pt x="0" y="381"/>
                </a:cubicBezTo>
                <a:lnTo>
                  <a:pt x="0" y="21219"/>
                </a:lnTo>
                <a:cubicBezTo>
                  <a:pt x="0" y="21328"/>
                  <a:pt x="0" y="21393"/>
                  <a:pt x="651" y="21436"/>
                </a:cubicBezTo>
                <a:cubicBezTo>
                  <a:pt x="1743" y="21505"/>
                  <a:pt x="4106" y="21560"/>
                  <a:pt x="7106" y="21585"/>
                </a:cubicBezTo>
                <a:cubicBezTo>
                  <a:pt x="8290" y="21595"/>
                  <a:pt x="9540" y="21600"/>
                  <a:pt x="10800" y="21600"/>
                </a:cubicBezTo>
                <a:cubicBezTo>
                  <a:pt x="12060" y="21600"/>
                  <a:pt x="13310" y="21595"/>
                  <a:pt x="14494" y="21585"/>
                </a:cubicBezTo>
                <a:cubicBezTo>
                  <a:pt x="17494" y="21560"/>
                  <a:pt x="19857" y="21505"/>
                  <a:pt x="20949" y="21436"/>
                </a:cubicBezTo>
                <a:cubicBezTo>
                  <a:pt x="21600" y="21393"/>
                  <a:pt x="21600" y="21328"/>
                  <a:pt x="21600" y="21219"/>
                </a:cubicBezTo>
                <a:lnTo>
                  <a:pt x="21600" y="381"/>
                </a:lnTo>
                <a:cubicBezTo>
                  <a:pt x="21600" y="272"/>
                  <a:pt x="21600" y="207"/>
                  <a:pt x="20949" y="164"/>
                </a:cubicBezTo>
                <a:cubicBezTo>
                  <a:pt x="19857" y="95"/>
                  <a:pt x="17494" y="40"/>
                  <a:pt x="14494" y="15"/>
                </a:cubicBezTo>
                <a:cubicBezTo>
                  <a:pt x="13310" y="5"/>
                  <a:pt x="12060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1A1A1A">
                  <a:alpha val="41665"/>
                </a:srgbClr>
              </a:gs>
              <a:gs pos="100000">
                <a:srgbClr val="4E4E4E">
                  <a:alpha val="41665"/>
                </a:srgbClr>
              </a:gs>
            </a:gsLst>
            <a:lin ang="108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4" name="👨🏽💼"/>
          <p:cNvSpPr txBox="1"/>
          <p:nvPr/>
        </p:nvSpPr>
        <p:spPr>
          <a:xfrm>
            <a:off x="5367508" y="3655860"/>
            <a:ext cx="2400301" cy="3098801"/>
          </a:xfrm>
          <a:prstGeom prst="rect">
            <a:avLst/>
          </a:prstGeom>
          <a:ln w="12700">
            <a:miter lim="400000"/>
          </a:ln>
          <a:effectLst>
            <a:outerShdw blurRad="127000" dist="152313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0"/>
            </a:lvl1pPr>
          </a:lstStyle>
          <a:p>
            <a:r>
              <a:rPr dirty="0"/>
              <a:t>👨🏽‍💼</a:t>
            </a:r>
          </a:p>
        </p:txBody>
      </p:sp>
      <p:sp>
        <p:nvSpPr>
          <p:cNvPr id="535" name="Funcionário"/>
          <p:cNvSpPr txBox="1"/>
          <p:nvPr/>
        </p:nvSpPr>
        <p:spPr>
          <a:xfrm>
            <a:off x="4668257" y="6569352"/>
            <a:ext cx="3899165" cy="782194"/>
          </a:xfrm>
          <a:prstGeom prst="rect">
            <a:avLst/>
          </a:prstGeom>
          <a:ln w="12700">
            <a:miter lim="400000"/>
          </a:ln>
          <a:effectLst>
            <a:outerShdw blurRad="127000" dist="152313" dir="5131470" rotWithShape="0">
              <a:srgbClr val="000000">
                <a:alpha val="5304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100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>
              <a:defRPr sz="5200" b="1">
                <a:solidFill>
                  <a:srgbClr val="F3CB4C"/>
                </a:solidFill>
              </a:defRPr>
            </a:pPr>
            <a:r>
              <a:rPr sz="4100" b="0">
                <a:solidFill>
                  <a:srgbClr val="FFFFFF"/>
                </a:solidFill>
              </a:rPr>
              <a:t>Funcionário</a:t>
            </a:r>
          </a:p>
        </p:txBody>
      </p:sp>
      <p:sp>
        <p:nvSpPr>
          <p:cNvPr id="536" name="despreocupado"/>
          <p:cNvSpPr txBox="1"/>
          <p:nvPr/>
        </p:nvSpPr>
        <p:spPr>
          <a:xfrm>
            <a:off x="3646877" y="7101982"/>
            <a:ext cx="6195925" cy="971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5200" b="1" cap="all">
                <a:solidFill>
                  <a:srgbClr val="F3CB4C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despreocupado</a:t>
            </a:r>
          </a:p>
        </p:txBody>
      </p:sp>
      <p:sp>
        <p:nvSpPr>
          <p:cNvPr id="537" name="prefixado:"/>
          <p:cNvSpPr txBox="1"/>
          <p:nvPr/>
        </p:nvSpPr>
        <p:spPr>
          <a:xfrm>
            <a:off x="15798288" y="7094986"/>
            <a:ext cx="4245103" cy="971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5200" b="1" cap="all">
                <a:solidFill>
                  <a:srgbClr val="F3CB4C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prefixado: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A performance do despreocupado e do título prefixado é representada por estas linhas."/>
          <p:cNvSpPr txBox="1"/>
          <p:nvPr/>
        </p:nvSpPr>
        <p:spPr>
          <a:xfrm>
            <a:off x="2613660" y="627788"/>
            <a:ext cx="19156681" cy="3430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84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 sz="7500"/>
              <a:t>A performance do despreocupado</a:t>
            </a:r>
            <a:br>
              <a:rPr sz="7500"/>
            </a:br>
            <a:r>
              <a:rPr sz="7500"/>
              <a:t>e do título prefixado é</a:t>
            </a:r>
            <a:br>
              <a:rPr sz="7500"/>
            </a:br>
            <a:r>
              <a:rPr sz="7500"/>
              <a:t>representada por estas linhas.</a:t>
            </a:r>
          </a:p>
        </p:txBody>
      </p:sp>
      <p:grpSp>
        <p:nvGrpSpPr>
          <p:cNvPr id="549" name="Group"/>
          <p:cNvGrpSpPr/>
          <p:nvPr/>
        </p:nvGrpSpPr>
        <p:grpSpPr>
          <a:xfrm>
            <a:off x="3904138" y="5132163"/>
            <a:ext cx="1268262" cy="6245320"/>
            <a:chOff x="0" y="0"/>
            <a:chExt cx="1268260" cy="6245318"/>
          </a:xfrm>
        </p:grpSpPr>
        <p:sp>
          <p:nvSpPr>
            <p:cNvPr id="541" name="0,0 %"/>
            <p:cNvSpPr txBox="1"/>
            <p:nvPr/>
          </p:nvSpPr>
          <p:spPr>
            <a:xfrm>
              <a:off x="0" y="4950835"/>
              <a:ext cx="1199601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0,0 %</a:t>
              </a:r>
            </a:p>
          </p:txBody>
        </p:sp>
        <p:sp>
          <p:nvSpPr>
            <p:cNvPr id="542" name="5,0 %"/>
            <p:cNvSpPr txBox="1"/>
            <p:nvPr/>
          </p:nvSpPr>
          <p:spPr>
            <a:xfrm>
              <a:off x="0" y="4146087"/>
              <a:ext cx="1220307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5,0 %</a:t>
              </a:r>
            </a:p>
          </p:txBody>
        </p:sp>
        <p:sp>
          <p:nvSpPr>
            <p:cNvPr id="543" name="10,0 %"/>
            <p:cNvSpPr txBox="1"/>
            <p:nvPr/>
          </p:nvSpPr>
          <p:spPr>
            <a:xfrm>
              <a:off x="0" y="3299214"/>
              <a:ext cx="1228549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10,0 %</a:t>
              </a:r>
            </a:p>
          </p:txBody>
        </p:sp>
        <p:sp>
          <p:nvSpPr>
            <p:cNvPr id="544" name="15,0 %"/>
            <p:cNvSpPr txBox="1"/>
            <p:nvPr/>
          </p:nvSpPr>
          <p:spPr>
            <a:xfrm>
              <a:off x="0" y="2494468"/>
              <a:ext cx="1255024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15,0 %</a:t>
              </a:r>
            </a:p>
          </p:txBody>
        </p:sp>
        <p:sp>
          <p:nvSpPr>
            <p:cNvPr id="545" name="20,0 %"/>
            <p:cNvSpPr txBox="1"/>
            <p:nvPr/>
          </p:nvSpPr>
          <p:spPr>
            <a:xfrm>
              <a:off x="0" y="1689720"/>
              <a:ext cx="1268261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20,0 %</a:t>
              </a:r>
            </a:p>
          </p:txBody>
        </p:sp>
        <p:sp>
          <p:nvSpPr>
            <p:cNvPr id="546" name="25,0%"/>
            <p:cNvSpPr txBox="1"/>
            <p:nvPr/>
          </p:nvSpPr>
          <p:spPr>
            <a:xfrm>
              <a:off x="0" y="846873"/>
              <a:ext cx="1242417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25,0%</a:t>
              </a:r>
            </a:p>
          </p:txBody>
        </p:sp>
        <p:sp>
          <p:nvSpPr>
            <p:cNvPr id="547" name="-5,0 %"/>
            <p:cNvSpPr txBox="1"/>
            <p:nvPr/>
          </p:nvSpPr>
          <p:spPr>
            <a:xfrm>
              <a:off x="0" y="5712835"/>
              <a:ext cx="1199601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-5,0 %</a:t>
              </a:r>
            </a:p>
          </p:txBody>
        </p:sp>
        <p:sp>
          <p:nvSpPr>
            <p:cNvPr id="548" name="30,0%"/>
            <p:cNvSpPr txBox="1"/>
            <p:nvPr/>
          </p:nvSpPr>
          <p:spPr>
            <a:xfrm>
              <a:off x="0" y="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30,0%</a:t>
              </a:r>
            </a:p>
          </p:txBody>
        </p:sp>
      </p:grpSp>
      <p:grpSp>
        <p:nvGrpSpPr>
          <p:cNvPr id="561" name="Group"/>
          <p:cNvGrpSpPr/>
          <p:nvPr/>
        </p:nvGrpSpPr>
        <p:grpSpPr>
          <a:xfrm>
            <a:off x="5316010" y="11477521"/>
            <a:ext cx="15271496" cy="1270001"/>
            <a:chOff x="0" y="164210"/>
            <a:chExt cx="15271495" cy="1270000"/>
          </a:xfrm>
        </p:grpSpPr>
        <p:sp>
          <p:nvSpPr>
            <p:cNvPr id="550" name="01/04/2019"/>
            <p:cNvSpPr/>
            <p:nvPr/>
          </p:nvSpPr>
          <p:spPr>
            <a:xfrm>
              <a:off x="0" y="164210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01/04/2019</a:t>
              </a:r>
            </a:p>
          </p:txBody>
        </p:sp>
        <p:sp>
          <p:nvSpPr>
            <p:cNvPr id="551" name="01/07/2019"/>
            <p:cNvSpPr/>
            <p:nvPr/>
          </p:nvSpPr>
          <p:spPr>
            <a:xfrm>
              <a:off x="1410411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01/07/2019</a:t>
              </a:r>
            </a:p>
          </p:txBody>
        </p:sp>
        <p:sp>
          <p:nvSpPr>
            <p:cNvPr id="552" name="01/01/2020"/>
            <p:cNvSpPr/>
            <p:nvPr/>
          </p:nvSpPr>
          <p:spPr>
            <a:xfrm>
              <a:off x="2790342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01/01/2020</a:t>
              </a:r>
            </a:p>
          </p:txBody>
        </p:sp>
        <p:sp>
          <p:nvSpPr>
            <p:cNvPr id="553" name="01/04/2020"/>
            <p:cNvSpPr/>
            <p:nvPr/>
          </p:nvSpPr>
          <p:spPr>
            <a:xfrm>
              <a:off x="4176572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01/04/2020</a:t>
              </a:r>
            </a:p>
          </p:txBody>
        </p:sp>
        <p:sp>
          <p:nvSpPr>
            <p:cNvPr id="554" name="01/07/2020"/>
            <p:cNvSpPr/>
            <p:nvPr/>
          </p:nvSpPr>
          <p:spPr>
            <a:xfrm>
              <a:off x="5573166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01/07/2020</a:t>
              </a:r>
            </a:p>
          </p:txBody>
        </p:sp>
        <p:sp>
          <p:nvSpPr>
            <p:cNvPr id="555" name="01/10/2020"/>
            <p:cNvSpPr/>
            <p:nvPr/>
          </p:nvSpPr>
          <p:spPr>
            <a:xfrm>
              <a:off x="6979919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01/10/2020</a:t>
              </a:r>
            </a:p>
          </p:txBody>
        </p:sp>
        <p:sp>
          <p:nvSpPr>
            <p:cNvPr id="556" name="01/01/2021"/>
            <p:cNvSpPr/>
            <p:nvPr/>
          </p:nvSpPr>
          <p:spPr>
            <a:xfrm>
              <a:off x="8374481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01/01/2021</a:t>
              </a:r>
            </a:p>
          </p:txBody>
        </p:sp>
        <p:sp>
          <p:nvSpPr>
            <p:cNvPr id="557" name="01/04/2021"/>
            <p:cNvSpPr/>
            <p:nvPr/>
          </p:nvSpPr>
          <p:spPr>
            <a:xfrm>
              <a:off x="9780015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01/04/2021</a:t>
              </a:r>
            </a:p>
          </p:txBody>
        </p:sp>
        <p:sp>
          <p:nvSpPr>
            <p:cNvPr id="558" name="01/07/2021"/>
            <p:cNvSpPr/>
            <p:nvPr/>
          </p:nvSpPr>
          <p:spPr>
            <a:xfrm>
              <a:off x="11181181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01/07/2021</a:t>
              </a:r>
            </a:p>
          </p:txBody>
        </p:sp>
        <p:sp>
          <p:nvSpPr>
            <p:cNvPr id="559" name="01/10/2021"/>
            <p:cNvSpPr/>
            <p:nvPr/>
          </p:nvSpPr>
          <p:spPr>
            <a:xfrm>
              <a:off x="12618719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01/10/2021</a:t>
              </a:r>
            </a:p>
          </p:txBody>
        </p:sp>
        <p:sp>
          <p:nvSpPr>
            <p:cNvPr id="560" name="01/01/2022"/>
            <p:cNvSpPr/>
            <p:nvPr/>
          </p:nvSpPr>
          <p:spPr>
            <a:xfrm>
              <a:off x="14001495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01/01/2022</a:t>
              </a:r>
            </a:p>
          </p:txBody>
        </p:sp>
      </p:grpSp>
      <p:grpSp>
        <p:nvGrpSpPr>
          <p:cNvPr id="573" name="Group"/>
          <p:cNvGrpSpPr/>
          <p:nvPr/>
        </p:nvGrpSpPr>
        <p:grpSpPr>
          <a:xfrm>
            <a:off x="5828531" y="11124145"/>
            <a:ext cx="13924833" cy="101186"/>
            <a:chOff x="0" y="0"/>
            <a:chExt cx="13924832" cy="101185"/>
          </a:xfrm>
        </p:grpSpPr>
        <p:sp>
          <p:nvSpPr>
            <p:cNvPr id="562" name="Line"/>
            <p:cNvSpPr/>
            <p:nvPr/>
          </p:nvSpPr>
          <p:spPr>
            <a:xfrm flipV="1">
              <a:off x="-1" y="0"/>
              <a:ext cx="2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63" name="Line"/>
            <p:cNvSpPr/>
            <p:nvPr/>
          </p:nvSpPr>
          <p:spPr>
            <a:xfrm flipV="1">
              <a:off x="1392483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64" name="Line"/>
            <p:cNvSpPr/>
            <p:nvPr/>
          </p:nvSpPr>
          <p:spPr>
            <a:xfrm flipV="1">
              <a:off x="2784966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65" name="Line"/>
            <p:cNvSpPr/>
            <p:nvPr/>
          </p:nvSpPr>
          <p:spPr>
            <a:xfrm flipV="1">
              <a:off x="417745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66" name="Line"/>
            <p:cNvSpPr/>
            <p:nvPr/>
          </p:nvSpPr>
          <p:spPr>
            <a:xfrm flipV="1">
              <a:off x="5569933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67" name="Line"/>
            <p:cNvSpPr/>
            <p:nvPr/>
          </p:nvSpPr>
          <p:spPr>
            <a:xfrm flipV="1">
              <a:off x="6962416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68" name="Line"/>
            <p:cNvSpPr/>
            <p:nvPr/>
          </p:nvSpPr>
          <p:spPr>
            <a:xfrm flipV="1">
              <a:off x="8354899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69" name="Line"/>
            <p:cNvSpPr/>
            <p:nvPr/>
          </p:nvSpPr>
          <p:spPr>
            <a:xfrm flipV="1">
              <a:off x="9747382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70" name="Line"/>
            <p:cNvSpPr/>
            <p:nvPr/>
          </p:nvSpPr>
          <p:spPr>
            <a:xfrm flipV="1">
              <a:off x="11139866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71" name="Line"/>
            <p:cNvSpPr/>
            <p:nvPr/>
          </p:nvSpPr>
          <p:spPr>
            <a:xfrm flipV="1">
              <a:off x="12532349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72" name="Line"/>
            <p:cNvSpPr/>
            <p:nvPr/>
          </p:nvSpPr>
          <p:spPr>
            <a:xfrm flipV="1">
              <a:off x="13924832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582" name="Group"/>
          <p:cNvGrpSpPr/>
          <p:nvPr/>
        </p:nvGrpSpPr>
        <p:grpSpPr>
          <a:xfrm>
            <a:off x="5231631" y="5410065"/>
            <a:ext cx="15248231" cy="5715002"/>
            <a:chOff x="0" y="0"/>
            <a:chExt cx="15248230" cy="5715001"/>
          </a:xfrm>
        </p:grpSpPr>
        <p:sp>
          <p:nvSpPr>
            <p:cNvPr id="574" name="Line"/>
            <p:cNvSpPr/>
            <p:nvPr/>
          </p:nvSpPr>
          <p:spPr>
            <a:xfrm>
              <a:off x="0" y="4940301"/>
              <a:ext cx="15248231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75" name="Line"/>
            <p:cNvSpPr/>
            <p:nvPr/>
          </p:nvSpPr>
          <p:spPr>
            <a:xfrm>
              <a:off x="0" y="4140201"/>
              <a:ext cx="15248231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76" name="Line"/>
            <p:cNvSpPr/>
            <p:nvPr/>
          </p:nvSpPr>
          <p:spPr>
            <a:xfrm>
              <a:off x="0" y="3302001"/>
              <a:ext cx="15248231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77" name="Line"/>
            <p:cNvSpPr/>
            <p:nvPr/>
          </p:nvSpPr>
          <p:spPr>
            <a:xfrm>
              <a:off x="0" y="2501900"/>
              <a:ext cx="15248231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78" name="Line"/>
            <p:cNvSpPr/>
            <p:nvPr/>
          </p:nvSpPr>
          <p:spPr>
            <a:xfrm>
              <a:off x="0" y="1663700"/>
              <a:ext cx="15248231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79" name="Line"/>
            <p:cNvSpPr/>
            <p:nvPr/>
          </p:nvSpPr>
          <p:spPr>
            <a:xfrm>
              <a:off x="0" y="838200"/>
              <a:ext cx="15248231" cy="0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80" name="Line"/>
            <p:cNvSpPr/>
            <p:nvPr/>
          </p:nvSpPr>
          <p:spPr>
            <a:xfrm>
              <a:off x="0" y="5715001"/>
              <a:ext cx="15248231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81" name="Line"/>
            <p:cNvSpPr/>
            <p:nvPr/>
          </p:nvSpPr>
          <p:spPr>
            <a:xfrm>
              <a:off x="0" y="0"/>
              <a:ext cx="15248231" cy="0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583" name="garfico 1 amarelo.png" descr="garfico 1 amarel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060" y="6268212"/>
            <a:ext cx="15011401" cy="483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garfico 1 laranja.png" descr="garfico 1 laranj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260" y="6271271"/>
            <a:ext cx="15011401" cy="4838701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Rectangle"/>
          <p:cNvSpPr/>
          <p:nvPr/>
        </p:nvSpPr>
        <p:spPr>
          <a:xfrm>
            <a:off x="5246185" y="6274441"/>
            <a:ext cx="6831764" cy="4062449"/>
          </a:xfrm>
          <a:prstGeom prst="rect">
            <a:avLst/>
          </a:prstGeom>
          <a:solidFill>
            <a:schemeClr val="accent3">
              <a:alpha val="2065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86" name="+25%"/>
          <p:cNvSpPr txBox="1"/>
          <p:nvPr/>
        </p:nvSpPr>
        <p:spPr>
          <a:xfrm>
            <a:off x="5199595" y="5131808"/>
            <a:ext cx="2172272" cy="1198246"/>
          </a:xfrm>
          <a:prstGeom prst="rect">
            <a:avLst/>
          </a:prstGeom>
          <a:ln w="12700">
            <a:miter lim="400000"/>
          </a:ln>
          <a:effectLst>
            <a:outerShdw blurRad="50800" dist="678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 b="1" cap="all" spc="-194">
                <a:solidFill>
                  <a:srgbClr val="F3CB4B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+25%</a:t>
            </a:r>
          </a:p>
        </p:txBody>
      </p:sp>
      <p:sp>
        <p:nvSpPr>
          <p:cNvPr id="587" name="em pouco mais de 1 ano"/>
          <p:cNvSpPr txBox="1"/>
          <p:nvPr/>
        </p:nvSpPr>
        <p:spPr>
          <a:xfrm>
            <a:off x="7359338" y="5513189"/>
            <a:ext cx="3877666" cy="492253"/>
          </a:xfrm>
          <a:prstGeom prst="rect">
            <a:avLst/>
          </a:prstGeom>
          <a:ln w="12700">
            <a:miter lim="400000"/>
          </a:ln>
          <a:effectLst>
            <a:outerShdw blurRad="50800" dist="678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 spc="-72">
                <a:solidFill>
                  <a:srgbClr val="F3CB4B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em pouco mais de 1 ano</a:t>
            </a:r>
          </a:p>
        </p:txBody>
      </p:sp>
      <p:sp>
        <p:nvSpPr>
          <p:cNvPr id="588" name="Rectangle"/>
          <p:cNvSpPr/>
          <p:nvPr/>
        </p:nvSpPr>
        <p:spPr>
          <a:xfrm>
            <a:off x="12137180" y="6274441"/>
            <a:ext cx="8353526" cy="4062449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  <a:alpha val="2065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89" name="-5%"/>
          <p:cNvSpPr txBox="1"/>
          <p:nvPr/>
        </p:nvSpPr>
        <p:spPr>
          <a:xfrm>
            <a:off x="15220002" y="10224341"/>
            <a:ext cx="1164845" cy="883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 cap="all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pPr>
              <a:defRPr sz="2400"/>
            </a:pPr>
            <a:r>
              <a:rPr sz="4700"/>
              <a:t>-5%</a:t>
            </a:r>
          </a:p>
        </p:txBody>
      </p:sp>
      <p:sp>
        <p:nvSpPr>
          <p:cNvPr id="590" name="em pouco mais de 1 ano"/>
          <p:cNvSpPr txBox="1"/>
          <p:nvPr/>
        </p:nvSpPr>
        <p:spPr>
          <a:xfrm>
            <a:off x="16363966" y="10475255"/>
            <a:ext cx="4078835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cap="all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em pouco mais de 1 ano</a:t>
            </a:r>
          </a:p>
        </p:txBody>
      </p:sp>
      <p:sp>
        <p:nvSpPr>
          <p:cNvPr id="591" name="Rounded Rectangle"/>
          <p:cNvSpPr/>
          <p:nvPr/>
        </p:nvSpPr>
        <p:spPr>
          <a:xfrm>
            <a:off x="4271783" y="4451771"/>
            <a:ext cx="6852992" cy="383661"/>
          </a:xfrm>
          <a:prstGeom prst="roundRect">
            <a:avLst>
              <a:gd name="adj" fmla="val 50000"/>
            </a:avLst>
          </a:prstGeom>
          <a:solidFill>
            <a:srgbClr val="EEF0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92" name="Retorno acumulado - 08/04/2019 até 02/02/2022 (diária)"/>
          <p:cNvSpPr txBox="1"/>
          <p:nvPr/>
        </p:nvSpPr>
        <p:spPr>
          <a:xfrm>
            <a:off x="4353657" y="4409857"/>
            <a:ext cx="6689243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solidFill>
                  <a:srgbClr val="000000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Retorno acumulado - 08/04/2019 até 02/02/2022 (diária)</a:t>
            </a:r>
          </a:p>
        </p:txBody>
      </p:sp>
      <p:sp>
        <p:nvSpPr>
          <p:cNvPr id="593" name="Rounded Rectangle"/>
          <p:cNvSpPr/>
          <p:nvPr/>
        </p:nvSpPr>
        <p:spPr>
          <a:xfrm>
            <a:off x="8107253" y="12048950"/>
            <a:ext cx="8169494" cy="1305303"/>
          </a:xfrm>
          <a:prstGeom prst="roundRect">
            <a:avLst>
              <a:gd name="adj" fmla="val 50000"/>
            </a:avLst>
          </a:prstGeom>
          <a:gradFill>
            <a:gsLst>
              <a:gs pos="987">
                <a:srgbClr val="FBCA1E"/>
              </a:gs>
              <a:gs pos="28203">
                <a:srgbClr val="FDEFC5"/>
              </a:gs>
              <a:gs pos="44954">
                <a:srgbClr val="EEF0F4"/>
              </a:gs>
              <a:gs pos="72792">
                <a:srgbClr val="FBD24A"/>
              </a:gs>
              <a:gs pos="89780">
                <a:srgbClr val="FCE059"/>
              </a:gs>
              <a:gs pos="100000">
                <a:srgbClr val="FDED67"/>
              </a:gs>
            </a:gsLst>
            <a:lin ang="1179239"/>
          </a:gradFill>
          <a:ln w="25400">
            <a:solidFill>
              <a:srgbClr val="EFB95D"/>
            </a:solidFill>
            <a:miter lim="400000"/>
          </a:ln>
          <a:effectLst>
            <a:outerShdw blurRad="1270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594" name="Exemplos: Tesouro Prefixado, CDB 10% ao ano, CDB 12% ao ano."/>
          <p:cNvSpPr txBox="1"/>
          <p:nvPr/>
        </p:nvSpPr>
        <p:spPr>
          <a:xfrm>
            <a:off x="8594383" y="12162218"/>
            <a:ext cx="7345941" cy="1078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 defTabSz="457200">
              <a:lnSpc>
                <a:spcPct val="80000"/>
              </a:lnSpc>
              <a:defRPr sz="3200" cap="all">
                <a:solidFill>
                  <a:srgbClr val="714C00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Exemplos: Tesouro Prefixado,</a:t>
            </a:r>
            <a:br/>
            <a:r>
              <a:t>CDB 10% ao ano, CDB 12% ao ano.</a:t>
            </a:r>
            <a:r>
              <a:rPr sz="1200" b="1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595" name="Arrow"/>
          <p:cNvSpPr/>
          <p:nvPr/>
        </p:nvSpPr>
        <p:spPr>
          <a:xfrm rot="16200000">
            <a:off x="5356284" y="6587066"/>
            <a:ext cx="1268262" cy="1016001"/>
          </a:xfrm>
          <a:prstGeom prst="rightArrow">
            <a:avLst>
              <a:gd name="adj1" fmla="val 32000"/>
              <a:gd name="adj2" fmla="val 79890"/>
            </a:avLst>
          </a:prstGeom>
          <a:solidFill>
            <a:schemeClr val="accent3">
              <a:hueOff val="-274225"/>
              <a:satOff val="26768"/>
              <a:lumOff val="11368"/>
            </a:schemeClr>
          </a:solidFill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96" name="Arrow"/>
          <p:cNvSpPr/>
          <p:nvPr/>
        </p:nvSpPr>
        <p:spPr>
          <a:xfrm rot="5400000">
            <a:off x="19061403" y="8989309"/>
            <a:ext cx="1268262" cy="1016001"/>
          </a:xfrm>
          <a:prstGeom prst="rightArrow">
            <a:avLst>
              <a:gd name="adj1" fmla="val 32000"/>
              <a:gd name="adj2" fmla="val 79890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99" name="Mas lembre-se: no fim, ele cumpre o que prometeu."/>
          <p:cNvSpPr txBox="1"/>
          <p:nvPr/>
        </p:nvSpPr>
        <p:spPr>
          <a:xfrm>
            <a:off x="7101884" y="1646823"/>
            <a:ext cx="12454281" cy="2129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66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 dirty="0"/>
              <a:t>Mas </a:t>
            </a:r>
            <a:r>
              <a:rPr dirty="0" err="1"/>
              <a:t>lembre</a:t>
            </a:r>
            <a:r>
              <a:rPr dirty="0"/>
              <a:t>-se: no </a:t>
            </a:r>
            <a:r>
              <a:rPr dirty="0" err="1"/>
              <a:t>fim</a:t>
            </a:r>
            <a:r>
              <a:rPr dirty="0"/>
              <a:t>, </a:t>
            </a:r>
            <a:r>
              <a:rPr dirty="0" err="1"/>
              <a:t>ele</a:t>
            </a:r>
            <a:br>
              <a:rPr dirty="0"/>
            </a:br>
            <a:r>
              <a:rPr dirty="0" err="1"/>
              <a:t>cumpre</a:t>
            </a:r>
            <a:r>
              <a:rPr dirty="0"/>
              <a:t> o que </a:t>
            </a:r>
            <a:r>
              <a:rPr dirty="0" err="1"/>
              <a:t>prometeu</a:t>
            </a:r>
            <a:r>
              <a:rPr dirty="0"/>
              <a:t>.</a:t>
            </a:r>
          </a:p>
        </p:txBody>
      </p:sp>
      <p:grpSp>
        <p:nvGrpSpPr>
          <p:cNvPr id="607" name="Group"/>
          <p:cNvGrpSpPr/>
          <p:nvPr/>
        </p:nvGrpSpPr>
        <p:grpSpPr>
          <a:xfrm>
            <a:off x="3269907" y="5281492"/>
            <a:ext cx="1268262" cy="4594319"/>
            <a:chOff x="0" y="0"/>
            <a:chExt cx="1268260" cy="4594318"/>
          </a:xfrm>
        </p:grpSpPr>
        <p:sp>
          <p:nvSpPr>
            <p:cNvPr id="600" name="0,0 %"/>
            <p:cNvSpPr txBox="1"/>
            <p:nvPr/>
          </p:nvSpPr>
          <p:spPr>
            <a:xfrm>
              <a:off x="0" y="3426835"/>
              <a:ext cx="1199601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0,0 %</a:t>
              </a:r>
            </a:p>
          </p:txBody>
        </p:sp>
        <p:sp>
          <p:nvSpPr>
            <p:cNvPr id="601" name="10,0 %"/>
            <p:cNvSpPr txBox="1"/>
            <p:nvPr/>
          </p:nvSpPr>
          <p:spPr>
            <a:xfrm>
              <a:off x="0" y="2749087"/>
              <a:ext cx="1220307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10,0 %</a:t>
              </a:r>
            </a:p>
          </p:txBody>
        </p:sp>
        <p:sp>
          <p:nvSpPr>
            <p:cNvPr id="602" name="20,0 %"/>
            <p:cNvSpPr txBox="1"/>
            <p:nvPr/>
          </p:nvSpPr>
          <p:spPr>
            <a:xfrm>
              <a:off x="0" y="2071340"/>
              <a:ext cx="1228549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20,0 %</a:t>
              </a:r>
            </a:p>
          </p:txBody>
        </p:sp>
        <p:sp>
          <p:nvSpPr>
            <p:cNvPr id="603" name="30,0 %"/>
            <p:cNvSpPr txBox="1"/>
            <p:nvPr/>
          </p:nvSpPr>
          <p:spPr>
            <a:xfrm>
              <a:off x="0" y="1393595"/>
              <a:ext cx="1255024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30,0 %</a:t>
              </a:r>
            </a:p>
          </p:txBody>
        </p:sp>
        <p:sp>
          <p:nvSpPr>
            <p:cNvPr id="604" name="40,0 %"/>
            <p:cNvSpPr txBox="1"/>
            <p:nvPr/>
          </p:nvSpPr>
          <p:spPr>
            <a:xfrm>
              <a:off x="0" y="715847"/>
              <a:ext cx="1268261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40,0 %</a:t>
              </a:r>
            </a:p>
          </p:txBody>
        </p:sp>
        <p:sp>
          <p:nvSpPr>
            <p:cNvPr id="605" name="50,0 %"/>
            <p:cNvSpPr txBox="1"/>
            <p:nvPr/>
          </p:nvSpPr>
          <p:spPr>
            <a:xfrm>
              <a:off x="0" y="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50,0 %</a:t>
              </a:r>
            </a:p>
          </p:txBody>
        </p:sp>
        <p:sp>
          <p:nvSpPr>
            <p:cNvPr id="606" name="-10,0 %"/>
            <p:cNvSpPr txBox="1"/>
            <p:nvPr/>
          </p:nvSpPr>
          <p:spPr>
            <a:xfrm>
              <a:off x="0" y="4061835"/>
              <a:ext cx="1199601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-10,0 %</a:t>
              </a:r>
            </a:p>
          </p:txBody>
        </p:sp>
      </p:grpSp>
      <p:grpSp>
        <p:nvGrpSpPr>
          <p:cNvPr id="621" name="Group"/>
          <p:cNvGrpSpPr/>
          <p:nvPr/>
        </p:nvGrpSpPr>
        <p:grpSpPr>
          <a:xfrm>
            <a:off x="4659377" y="10013950"/>
            <a:ext cx="16700143" cy="1270001"/>
            <a:chOff x="0" y="151638"/>
            <a:chExt cx="16700141" cy="1270000"/>
          </a:xfrm>
        </p:grpSpPr>
        <p:sp>
          <p:nvSpPr>
            <p:cNvPr id="608" name="01/01/2018"/>
            <p:cNvSpPr/>
            <p:nvPr/>
          </p:nvSpPr>
          <p:spPr>
            <a:xfrm>
              <a:off x="0" y="151638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01/01/2018</a:t>
              </a:r>
            </a:p>
          </p:txBody>
        </p:sp>
        <p:sp>
          <p:nvSpPr>
            <p:cNvPr id="609" name="01/05/2018"/>
            <p:cNvSpPr/>
            <p:nvPr/>
          </p:nvSpPr>
          <p:spPr>
            <a:xfrm>
              <a:off x="1283411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01/05/2018</a:t>
              </a:r>
            </a:p>
          </p:txBody>
        </p:sp>
        <p:sp>
          <p:nvSpPr>
            <p:cNvPr id="610" name="01/09/2018"/>
            <p:cNvSpPr/>
            <p:nvPr/>
          </p:nvSpPr>
          <p:spPr>
            <a:xfrm>
              <a:off x="2536342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01/09/2018</a:t>
              </a:r>
            </a:p>
          </p:txBody>
        </p:sp>
        <p:sp>
          <p:nvSpPr>
            <p:cNvPr id="611" name="01/01/2019"/>
            <p:cNvSpPr/>
            <p:nvPr/>
          </p:nvSpPr>
          <p:spPr>
            <a:xfrm>
              <a:off x="3795572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01/01/2019</a:t>
              </a:r>
            </a:p>
          </p:txBody>
        </p:sp>
        <p:sp>
          <p:nvSpPr>
            <p:cNvPr id="612" name="01/05/2019"/>
            <p:cNvSpPr/>
            <p:nvPr/>
          </p:nvSpPr>
          <p:spPr>
            <a:xfrm>
              <a:off x="5065166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01/05/2019</a:t>
              </a:r>
            </a:p>
          </p:txBody>
        </p:sp>
        <p:sp>
          <p:nvSpPr>
            <p:cNvPr id="613" name="01/09/2019"/>
            <p:cNvSpPr/>
            <p:nvPr/>
          </p:nvSpPr>
          <p:spPr>
            <a:xfrm>
              <a:off x="6344919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01/09/2019</a:t>
              </a:r>
            </a:p>
          </p:txBody>
        </p:sp>
        <p:sp>
          <p:nvSpPr>
            <p:cNvPr id="614" name="01/01/2020"/>
            <p:cNvSpPr/>
            <p:nvPr/>
          </p:nvSpPr>
          <p:spPr>
            <a:xfrm>
              <a:off x="7612480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01/01/2020</a:t>
              </a:r>
            </a:p>
          </p:txBody>
        </p:sp>
        <p:sp>
          <p:nvSpPr>
            <p:cNvPr id="615" name="01/05/2020"/>
            <p:cNvSpPr/>
            <p:nvPr/>
          </p:nvSpPr>
          <p:spPr>
            <a:xfrm>
              <a:off x="8891015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01/05/2020</a:t>
              </a:r>
            </a:p>
          </p:txBody>
        </p:sp>
        <p:sp>
          <p:nvSpPr>
            <p:cNvPr id="616" name="01/09/2020"/>
            <p:cNvSpPr/>
            <p:nvPr/>
          </p:nvSpPr>
          <p:spPr>
            <a:xfrm>
              <a:off x="10165180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01/09/2020</a:t>
              </a:r>
            </a:p>
          </p:txBody>
        </p:sp>
        <p:sp>
          <p:nvSpPr>
            <p:cNvPr id="617" name="01/01/2021"/>
            <p:cNvSpPr/>
            <p:nvPr/>
          </p:nvSpPr>
          <p:spPr>
            <a:xfrm>
              <a:off x="11498121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01/01/2021</a:t>
              </a:r>
            </a:p>
          </p:txBody>
        </p:sp>
        <p:sp>
          <p:nvSpPr>
            <p:cNvPr id="618" name="01/05/2021"/>
            <p:cNvSpPr/>
            <p:nvPr/>
          </p:nvSpPr>
          <p:spPr>
            <a:xfrm>
              <a:off x="12753897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01/05/2021</a:t>
              </a:r>
            </a:p>
          </p:txBody>
        </p:sp>
        <p:sp>
          <p:nvSpPr>
            <p:cNvPr id="619" name="01/09/2021"/>
            <p:cNvSpPr/>
            <p:nvPr/>
          </p:nvSpPr>
          <p:spPr>
            <a:xfrm>
              <a:off x="14033141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01/09/2021</a:t>
              </a:r>
            </a:p>
          </p:txBody>
        </p:sp>
        <p:sp>
          <p:nvSpPr>
            <p:cNvPr id="620" name="01/01/2022"/>
            <p:cNvSpPr/>
            <p:nvPr/>
          </p:nvSpPr>
          <p:spPr>
            <a:xfrm>
              <a:off x="15430141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01/01/2022</a:t>
              </a:r>
            </a:p>
          </p:txBody>
        </p:sp>
      </p:grpSp>
      <p:grpSp>
        <p:nvGrpSpPr>
          <p:cNvPr id="629" name="Group"/>
          <p:cNvGrpSpPr/>
          <p:nvPr/>
        </p:nvGrpSpPr>
        <p:grpSpPr>
          <a:xfrm>
            <a:off x="4597399" y="5546693"/>
            <a:ext cx="16511117" cy="4102103"/>
            <a:chOff x="0" y="0"/>
            <a:chExt cx="16511116" cy="4102101"/>
          </a:xfrm>
        </p:grpSpPr>
        <p:sp>
          <p:nvSpPr>
            <p:cNvPr id="622" name="Line"/>
            <p:cNvSpPr/>
            <p:nvPr/>
          </p:nvSpPr>
          <p:spPr>
            <a:xfrm>
              <a:off x="0" y="4102101"/>
              <a:ext cx="16511116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23" name="Line"/>
            <p:cNvSpPr/>
            <p:nvPr/>
          </p:nvSpPr>
          <p:spPr>
            <a:xfrm>
              <a:off x="0" y="3416301"/>
              <a:ext cx="16511116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24" name="Line"/>
            <p:cNvSpPr/>
            <p:nvPr/>
          </p:nvSpPr>
          <p:spPr>
            <a:xfrm>
              <a:off x="0" y="2755901"/>
              <a:ext cx="16511116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25" name="Line"/>
            <p:cNvSpPr/>
            <p:nvPr/>
          </p:nvSpPr>
          <p:spPr>
            <a:xfrm>
              <a:off x="0" y="2057400"/>
              <a:ext cx="16511116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26" name="Line"/>
            <p:cNvSpPr/>
            <p:nvPr/>
          </p:nvSpPr>
          <p:spPr>
            <a:xfrm>
              <a:off x="0" y="1397000"/>
              <a:ext cx="16511116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27" name="Line"/>
            <p:cNvSpPr/>
            <p:nvPr/>
          </p:nvSpPr>
          <p:spPr>
            <a:xfrm>
              <a:off x="0" y="0"/>
              <a:ext cx="16511116" cy="0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28" name="Line"/>
            <p:cNvSpPr/>
            <p:nvPr/>
          </p:nvSpPr>
          <p:spPr>
            <a:xfrm>
              <a:off x="0" y="749300"/>
              <a:ext cx="16511116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43" name="Group"/>
          <p:cNvGrpSpPr/>
          <p:nvPr/>
        </p:nvGrpSpPr>
        <p:grpSpPr>
          <a:xfrm>
            <a:off x="5080000" y="9660573"/>
            <a:ext cx="15481301" cy="101187"/>
            <a:chOff x="0" y="0"/>
            <a:chExt cx="15481300" cy="101185"/>
          </a:xfrm>
        </p:grpSpPr>
        <p:sp>
          <p:nvSpPr>
            <p:cNvPr id="630" name="Line"/>
            <p:cNvSpPr/>
            <p:nvPr/>
          </p:nvSpPr>
          <p:spPr>
            <a:xfrm flipV="1">
              <a:off x="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31" name="Line"/>
            <p:cNvSpPr/>
            <p:nvPr/>
          </p:nvSpPr>
          <p:spPr>
            <a:xfrm flipV="1">
              <a:off x="1333499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32" name="Line"/>
            <p:cNvSpPr/>
            <p:nvPr/>
          </p:nvSpPr>
          <p:spPr>
            <a:xfrm flipV="1">
              <a:off x="25654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33" name="Line"/>
            <p:cNvSpPr/>
            <p:nvPr/>
          </p:nvSpPr>
          <p:spPr>
            <a:xfrm flipV="1">
              <a:off x="38227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34" name="Line"/>
            <p:cNvSpPr/>
            <p:nvPr/>
          </p:nvSpPr>
          <p:spPr>
            <a:xfrm flipV="1">
              <a:off x="50927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35" name="Line"/>
            <p:cNvSpPr/>
            <p:nvPr/>
          </p:nvSpPr>
          <p:spPr>
            <a:xfrm flipV="1">
              <a:off x="639445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36" name="Line"/>
            <p:cNvSpPr/>
            <p:nvPr/>
          </p:nvSpPr>
          <p:spPr>
            <a:xfrm flipV="1">
              <a:off x="76454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37" name="Line"/>
            <p:cNvSpPr/>
            <p:nvPr/>
          </p:nvSpPr>
          <p:spPr>
            <a:xfrm flipV="1">
              <a:off x="89154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38" name="Line"/>
            <p:cNvSpPr/>
            <p:nvPr/>
          </p:nvSpPr>
          <p:spPr>
            <a:xfrm flipV="1">
              <a:off x="102362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39" name="Line"/>
            <p:cNvSpPr/>
            <p:nvPr/>
          </p:nvSpPr>
          <p:spPr>
            <a:xfrm flipV="1">
              <a:off x="114808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40" name="Line"/>
            <p:cNvSpPr/>
            <p:nvPr/>
          </p:nvSpPr>
          <p:spPr>
            <a:xfrm flipV="1">
              <a:off x="127762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41" name="Line"/>
            <p:cNvSpPr/>
            <p:nvPr/>
          </p:nvSpPr>
          <p:spPr>
            <a:xfrm flipV="1">
              <a:off x="154813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42" name="Line"/>
            <p:cNvSpPr/>
            <p:nvPr/>
          </p:nvSpPr>
          <p:spPr>
            <a:xfrm flipV="1">
              <a:off x="140589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644" name="Rounded Rectangle"/>
          <p:cNvSpPr/>
          <p:nvPr/>
        </p:nvSpPr>
        <p:spPr>
          <a:xfrm>
            <a:off x="8974456" y="10689440"/>
            <a:ext cx="6852992" cy="383661"/>
          </a:xfrm>
          <a:prstGeom prst="roundRect">
            <a:avLst>
              <a:gd name="adj" fmla="val 50000"/>
            </a:avLst>
          </a:prstGeom>
          <a:solidFill>
            <a:srgbClr val="EEF0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45" name="Retorno acumulado -08/01/2018 até 31/12/2021 (diária)"/>
          <p:cNvSpPr txBox="1"/>
          <p:nvPr/>
        </p:nvSpPr>
        <p:spPr>
          <a:xfrm>
            <a:off x="9192665" y="10647526"/>
            <a:ext cx="6416574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solidFill>
                  <a:srgbClr val="000000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Retorno acumulado -08/01/2018 até 31/12/2021 (diária)</a:t>
            </a:r>
          </a:p>
        </p:txBody>
      </p:sp>
      <p:pic>
        <p:nvPicPr>
          <p:cNvPr id="646" name="garfico 2 laranja.png" descr="garfico 2 laranj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22" y="6001273"/>
            <a:ext cx="16256001" cy="3200401"/>
          </a:xfrm>
          <a:prstGeom prst="rect">
            <a:avLst/>
          </a:prstGeom>
          <a:ln w="12700">
            <a:miter lim="400000"/>
          </a:ln>
          <a:effectLst>
            <a:outerShdw blurRad="114300" dir="5131470" rotWithShape="0">
              <a:srgbClr val="DF7518">
                <a:alpha val="86014"/>
              </a:srgbClr>
            </a:outerShdw>
          </a:effectLst>
        </p:spPr>
      </p:pic>
      <p:sp>
        <p:nvSpPr>
          <p:cNvPr id="647" name="Line"/>
          <p:cNvSpPr/>
          <p:nvPr/>
        </p:nvSpPr>
        <p:spPr>
          <a:xfrm>
            <a:off x="4739182" y="7433757"/>
            <a:ext cx="16226161" cy="15271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863" y="20464"/>
                  <a:pt x="1723" y="19367"/>
                  <a:pt x="2581" y="18307"/>
                </a:cubicBezTo>
                <a:cubicBezTo>
                  <a:pt x="3444" y="17242"/>
                  <a:pt x="4310" y="16209"/>
                  <a:pt x="5179" y="15131"/>
                </a:cubicBezTo>
                <a:cubicBezTo>
                  <a:pt x="6994" y="12878"/>
                  <a:pt x="8807" y="10427"/>
                  <a:pt x="10629" y="8588"/>
                </a:cubicBezTo>
                <a:cubicBezTo>
                  <a:pt x="11434" y="7775"/>
                  <a:pt x="12241" y="7081"/>
                  <a:pt x="13051" y="6683"/>
                </a:cubicBezTo>
                <a:cubicBezTo>
                  <a:pt x="13799" y="6316"/>
                  <a:pt x="14548" y="6203"/>
                  <a:pt x="15296" y="5844"/>
                </a:cubicBezTo>
                <a:cubicBezTo>
                  <a:pt x="15726" y="5637"/>
                  <a:pt x="16156" y="5348"/>
                  <a:pt x="16586" y="5154"/>
                </a:cubicBezTo>
                <a:cubicBezTo>
                  <a:pt x="17399" y="4788"/>
                  <a:pt x="18216" y="4757"/>
                  <a:pt x="19026" y="3975"/>
                </a:cubicBezTo>
                <a:cubicBezTo>
                  <a:pt x="19470" y="3546"/>
                  <a:pt x="19915" y="2880"/>
                  <a:pt x="20357" y="2399"/>
                </a:cubicBezTo>
                <a:cubicBezTo>
                  <a:pt x="20782" y="1936"/>
                  <a:pt x="21211" y="1620"/>
                  <a:pt x="21600" y="0"/>
                </a:cubicBezTo>
              </a:path>
            </a:pathLst>
          </a:custGeom>
          <a:ln w="50800">
            <a:solidFill>
              <a:schemeClr val="accent4">
                <a:hueOff val="348544"/>
                <a:lumOff val="7139"/>
              </a:schemeClr>
            </a:solidFill>
            <a:miter lim="400000"/>
            <a:tailEnd type="oval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endParaRPr/>
          </a:p>
        </p:txBody>
      </p:sp>
      <p:sp>
        <p:nvSpPr>
          <p:cNvPr id="648" name="🧔🏼"/>
          <p:cNvSpPr txBox="1"/>
          <p:nvPr/>
        </p:nvSpPr>
        <p:spPr>
          <a:xfrm>
            <a:off x="4266009" y="2080178"/>
            <a:ext cx="1892301" cy="2438401"/>
          </a:xfrm>
          <a:prstGeom prst="rect">
            <a:avLst/>
          </a:prstGeom>
          <a:ln w="12700">
            <a:miter lim="400000"/>
          </a:ln>
          <a:effectLst>
            <a:outerShdw blurRad="177800" dist="55337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17800"/>
              </a:lnSpc>
              <a:defRPr sz="14000" cap="all">
                <a:solidFill>
                  <a:srgbClr val="FFFFFF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r>
              <a:t>🧔🏼</a:t>
            </a:r>
          </a:p>
        </p:txBody>
      </p:sp>
      <p:sp>
        <p:nvSpPr>
          <p:cNvPr id="649" name="Callout"/>
          <p:cNvSpPr/>
          <p:nvPr/>
        </p:nvSpPr>
        <p:spPr>
          <a:xfrm>
            <a:off x="6078140" y="1705131"/>
            <a:ext cx="14027151" cy="2206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8" y="0"/>
                </a:moveTo>
                <a:cubicBezTo>
                  <a:pt x="1189" y="0"/>
                  <a:pt x="622" y="3605"/>
                  <a:pt x="622" y="8049"/>
                </a:cubicBezTo>
                <a:lnTo>
                  <a:pt x="622" y="13554"/>
                </a:lnTo>
                <a:cubicBezTo>
                  <a:pt x="622" y="14060"/>
                  <a:pt x="630" y="14551"/>
                  <a:pt x="644" y="15031"/>
                </a:cubicBezTo>
                <a:lnTo>
                  <a:pt x="0" y="17847"/>
                </a:lnTo>
                <a:lnTo>
                  <a:pt x="779" y="17428"/>
                </a:lnTo>
                <a:cubicBezTo>
                  <a:pt x="994" y="19915"/>
                  <a:pt x="1410" y="21600"/>
                  <a:pt x="1888" y="21600"/>
                </a:cubicBezTo>
                <a:lnTo>
                  <a:pt x="20334" y="21600"/>
                </a:lnTo>
                <a:cubicBezTo>
                  <a:pt x="21033" y="21600"/>
                  <a:pt x="21600" y="17999"/>
                  <a:pt x="21600" y="13554"/>
                </a:cubicBezTo>
                <a:lnTo>
                  <a:pt x="21600" y="8049"/>
                </a:lnTo>
                <a:cubicBezTo>
                  <a:pt x="21600" y="3605"/>
                  <a:pt x="21033" y="0"/>
                  <a:pt x="20334" y="0"/>
                </a:cubicBezTo>
                <a:lnTo>
                  <a:pt x="1888" y="0"/>
                </a:lnTo>
                <a:close/>
              </a:path>
            </a:pathLst>
          </a:custGeom>
          <a:ln w="254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50" name="Circle"/>
          <p:cNvSpPr/>
          <p:nvPr/>
        </p:nvSpPr>
        <p:spPr>
          <a:xfrm>
            <a:off x="20811066" y="5937391"/>
            <a:ext cx="192476" cy="192476"/>
          </a:xfrm>
          <a:prstGeom prst="ellipse">
            <a:avLst/>
          </a:prstGeom>
          <a:solidFill>
            <a:srgbClr val="DF7417"/>
          </a:solidFill>
          <a:ln w="12700">
            <a:miter lim="400000"/>
          </a:ln>
          <a:effectLst>
            <a:outerShdw blurRad="114300" dir="5131470" rotWithShape="0">
              <a:srgbClr val="E67919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" name="Mas lembre-se: no fim, ele cumpre o que prometeu.">
            <a:extLst>
              <a:ext uri="{FF2B5EF4-FFF2-40B4-BE49-F238E27FC236}">
                <a16:creationId xmlns:a16="http://schemas.microsoft.com/office/drawing/2014/main" id="{3078B020-4682-48FA-895A-F558D04B1CE5}"/>
              </a:ext>
            </a:extLst>
          </p:cNvPr>
          <p:cNvSpPr txBox="1"/>
          <p:nvPr/>
        </p:nvSpPr>
        <p:spPr>
          <a:xfrm>
            <a:off x="3751384" y="11484163"/>
            <a:ext cx="17252158" cy="1747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66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 lang="pt-BR" dirty="0"/>
              <a:t>Exemplo de um Prefixado que pagava uma taxa de </a:t>
            </a:r>
            <a:r>
              <a:rPr lang="pt-BR" dirty="0">
                <a:solidFill>
                  <a:srgbClr val="FF0000"/>
                </a:solidFill>
              </a:rPr>
              <a:t>13,19% ao ano</a:t>
            </a:r>
            <a:r>
              <a:rPr lang="pt-BR" dirty="0"/>
              <a:t>. (</a:t>
            </a:r>
            <a:r>
              <a:rPr lang="pt-BR" dirty="0">
                <a:solidFill>
                  <a:srgbClr val="00B050"/>
                </a:solidFill>
              </a:rPr>
              <a:t>45% no total</a:t>
            </a:r>
            <a:r>
              <a:rPr lang="pt-BR" dirty="0"/>
              <a:t>)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O CRIATIVO"/>
          <p:cNvSpPr txBox="1"/>
          <p:nvPr/>
        </p:nvSpPr>
        <p:spPr>
          <a:xfrm>
            <a:off x="7391484" y="1667940"/>
            <a:ext cx="8859775" cy="2030096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115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>
              <a:defRPr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</a:defRPr>
            </a:pPr>
            <a:r>
              <a:rPr>
                <a:solidFill>
                  <a:srgbClr val="FFFFFF"/>
                </a:solidFill>
              </a:rPr>
              <a:t>O CRIATIVO</a:t>
            </a:r>
          </a:p>
        </p:txBody>
      </p:sp>
      <p:sp>
        <p:nvSpPr>
          <p:cNvPr id="654" name="Group"/>
          <p:cNvSpPr/>
          <p:nvPr/>
        </p:nvSpPr>
        <p:spPr>
          <a:xfrm>
            <a:off x="18052199" y="5584892"/>
            <a:ext cx="1097448" cy="782194"/>
          </a:xfrm>
          <a:prstGeom prst="line">
            <a:avLst/>
          </a:prstGeom>
          <a:ln w="12700">
            <a:miter lim="400000"/>
          </a:ln>
          <a:effectLst>
            <a:outerShdw blurRad="127000" dist="152313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7200"/>
            </a:lvl1pPr>
          </a:lstStyle>
          <a:p>
            <a:r>
              <a:rPr dirty="0"/>
              <a:t>📊</a:t>
            </a:r>
          </a:p>
        </p:txBody>
      </p:sp>
      <p:sp>
        <p:nvSpPr>
          <p:cNvPr id="655" name="Rounded Rectangle"/>
          <p:cNvSpPr/>
          <p:nvPr/>
        </p:nvSpPr>
        <p:spPr>
          <a:xfrm>
            <a:off x="1037494" y="8228221"/>
            <a:ext cx="10149743" cy="1015831"/>
          </a:xfrm>
          <a:prstGeom prst="roundRect">
            <a:avLst>
              <a:gd name="adj" fmla="val 50000"/>
            </a:avLst>
          </a:prstGeom>
          <a:solidFill>
            <a:srgbClr val="1C1C1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56" name="Rounded Rectangle"/>
          <p:cNvSpPr/>
          <p:nvPr/>
        </p:nvSpPr>
        <p:spPr>
          <a:xfrm>
            <a:off x="1034968" y="9295341"/>
            <a:ext cx="10149743" cy="1372109"/>
          </a:xfrm>
          <a:prstGeom prst="roundRect">
            <a:avLst>
              <a:gd name="adj" fmla="val 50000"/>
            </a:avLst>
          </a:prstGeom>
          <a:solidFill>
            <a:srgbClr val="1C1C1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57" name="Rounded Rectangle"/>
          <p:cNvSpPr/>
          <p:nvPr/>
        </p:nvSpPr>
        <p:spPr>
          <a:xfrm>
            <a:off x="12718968" y="8236829"/>
            <a:ext cx="10846017" cy="1015831"/>
          </a:xfrm>
          <a:prstGeom prst="roundRect">
            <a:avLst>
              <a:gd name="adj" fmla="val 50000"/>
            </a:avLst>
          </a:prstGeom>
          <a:solidFill>
            <a:srgbClr val="3333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58" name="Apresenta oscilações que podem ser muito altas dia a dia."/>
          <p:cNvSpPr txBox="1"/>
          <p:nvPr/>
        </p:nvSpPr>
        <p:spPr>
          <a:xfrm>
            <a:off x="13794671" y="8435547"/>
            <a:ext cx="8942435" cy="635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2666" spc="-53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Apresenta oscilações que podem ser muito altas dia a dia.</a:t>
            </a:r>
            <a:endParaRPr sz="1200" spc="-24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659" name="Approved"/>
          <p:cNvSpPr/>
          <p:nvPr/>
        </p:nvSpPr>
        <p:spPr>
          <a:xfrm>
            <a:off x="13003969" y="8418388"/>
            <a:ext cx="627991" cy="62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60" name="Rounded Rectangle"/>
          <p:cNvSpPr/>
          <p:nvPr/>
        </p:nvSpPr>
        <p:spPr>
          <a:xfrm>
            <a:off x="12718968" y="9298150"/>
            <a:ext cx="10846017" cy="1015831"/>
          </a:xfrm>
          <a:prstGeom prst="roundRect">
            <a:avLst>
              <a:gd name="adj" fmla="val 50000"/>
            </a:avLst>
          </a:prstGeom>
          <a:solidFill>
            <a:srgbClr val="3333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61" name="Essas oscilações podem ser bem positivas ou bem negativas."/>
          <p:cNvSpPr txBox="1"/>
          <p:nvPr/>
        </p:nvSpPr>
        <p:spPr>
          <a:xfrm>
            <a:off x="13820071" y="9528664"/>
            <a:ext cx="9429444" cy="63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2666" spc="-53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Essas oscilações podem ser bem positivas ou bem negativas.</a:t>
            </a:r>
            <a:endParaRPr sz="1200" spc="-24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662" name="Approved"/>
          <p:cNvSpPr/>
          <p:nvPr/>
        </p:nvSpPr>
        <p:spPr>
          <a:xfrm>
            <a:off x="12991269" y="9479709"/>
            <a:ext cx="627991" cy="62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63" name="Rounded Rectangle"/>
          <p:cNvSpPr/>
          <p:nvPr/>
        </p:nvSpPr>
        <p:spPr>
          <a:xfrm>
            <a:off x="12718968" y="11431750"/>
            <a:ext cx="10846017" cy="1168759"/>
          </a:xfrm>
          <a:prstGeom prst="roundRect">
            <a:avLst>
              <a:gd name="adj" fmla="val 50000"/>
            </a:avLst>
          </a:prstGeom>
          <a:solidFill>
            <a:srgbClr val="3333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64" name="Approved"/>
          <p:cNvSpPr/>
          <p:nvPr/>
        </p:nvSpPr>
        <p:spPr>
          <a:xfrm>
            <a:off x="13003969" y="11687909"/>
            <a:ext cx="627991" cy="627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65" name="O resultado pode ser muito melhor do que o esperado (no Brasil geralmente é)."/>
          <p:cNvSpPr txBox="1"/>
          <p:nvPr/>
        </p:nvSpPr>
        <p:spPr>
          <a:xfrm>
            <a:off x="13798905" y="11513496"/>
            <a:ext cx="8745328" cy="1134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57200">
              <a:lnSpc>
                <a:spcPct val="80000"/>
              </a:lnSpc>
              <a:defRPr sz="266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O resultado pode ser muito melhor do que o esperado</a:t>
            </a:r>
            <a:br/>
            <a:r>
              <a:t>(no Brasil geralmente é).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457200">
              <a:lnSpc>
                <a:spcPct val="80000"/>
              </a:lnSpc>
              <a:defRPr sz="266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grpSp>
        <p:nvGrpSpPr>
          <p:cNvPr id="668" name="Group"/>
          <p:cNvGrpSpPr/>
          <p:nvPr/>
        </p:nvGrpSpPr>
        <p:grpSpPr>
          <a:xfrm>
            <a:off x="6428211" y="-761327"/>
            <a:ext cx="1845806" cy="2842189"/>
            <a:chOff x="103199" y="0"/>
            <a:chExt cx="1845805" cy="2842187"/>
          </a:xfrm>
        </p:grpSpPr>
        <p:sp>
          <p:nvSpPr>
            <p:cNvPr id="666" name="3"/>
            <p:cNvSpPr/>
            <p:nvPr/>
          </p:nvSpPr>
          <p:spPr>
            <a:xfrm>
              <a:off x="679005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>
              <a:outerShdw blurRad="127000" dist="152313" dir="513147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457200">
                <a:lnSpc>
                  <a:spcPts val="23300"/>
                </a:lnSpc>
                <a:defRPr sz="18600" b="1" cap="all">
                  <a:gradFill flip="none" rotWithShape="1">
                    <a:gsLst>
                      <a:gs pos="0">
                        <a:srgbClr val="BC8D12"/>
                      </a:gs>
                      <a:gs pos="3287">
                        <a:srgbClr val="D8BA44"/>
                      </a:gs>
                      <a:gs pos="16003">
                        <a:srgbClr val="F5E876"/>
                      </a:gs>
                      <a:gs pos="29342">
                        <a:srgbClr val="E2C552"/>
                      </a:gs>
                      <a:gs pos="35670">
                        <a:srgbClr val="BD8C12"/>
                      </a:gs>
                      <a:gs pos="54799">
                        <a:srgbClr val="FFFFB4"/>
                      </a:gs>
                      <a:gs pos="69612">
                        <a:srgbClr val="F3E47D"/>
                      </a:gs>
                      <a:gs pos="100000">
                        <a:srgbClr val="F3E47D"/>
                      </a:gs>
                    </a:gsLst>
                    <a:lin ang="8881729" scaled="0"/>
                  </a:gra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rPr sz="9400"/>
                <a:t>3</a:t>
              </a:r>
              <a:r>
                <a:t> </a:t>
              </a:r>
            </a:p>
          </p:txBody>
        </p:sp>
        <p:sp>
          <p:nvSpPr>
            <p:cNvPr id="667" name="Group"/>
            <p:cNvSpPr/>
            <p:nvPr/>
          </p:nvSpPr>
          <p:spPr>
            <a:xfrm>
              <a:off x="103199" y="1665176"/>
              <a:ext cx="1177013" cy="1177012"/>
            </a:xfrm>
            <a:prstGeom prst="ellipse">
              <a:avLst/>
            </a:prstGeom>
            <a:noFill/>
            <a:ln w="25400" cap="flat">
              <a:solidFill>
                <a:srgbClr val="ECDA6C"/>
              </a:solidFill>
              <a:prstDash val="solid"/>
              <a:miter lim="400000"/>
            </a:ln>
            <a:effectLst>
              <a:outerShdw blurRad="114300" dir="5131470" rotWithShape="0">
                <a:srgbClr val="E2CC5C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</p:grpSp>
      <p:sp>
        <p:nvSpPr>
          <p:cNvPr id="669" name="Indexados à inflação"/>
          <p:cNvSpPr txBox="1"/>
          <p:nvPr/>
        </p:nvSpPr>
        <p:spPr>
          <a:xfrm>
            <a:off x="7876087" y="814818"/>
            <a:ext cx="9559951" cy="1147827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defRPr sz="6200" b="1" cap="all" spc="-186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Indexados à inflação</a:t>
            </a:r>
          </a:p>
        </p:txBody>
      </p:sp>
      <p:sp>
        <p:nvSpPr>
          <p:cNvPr id="670" name="🧑🏾💻"/>
          <p:cNvSpPr txBox="1"/>
          <p:nvPr/>
        </p:nvSpPr>
        <p:spPr>
          <a:xfrm>
            <a:off x="4899514" y="3668751"/>
            <a:ext cx="2400301" cy="3098801"/>
          </a:xfrm>
          <a:prstGeom prst="rect">
            <a:avLst/>
          </a:prstGeom>
          <a:ln w="12700">
            <a:miter lim="400000"/>
          </a:ln>
          <a:effectLst>
            <a:outerShdw blurRad="127000" dist="152313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0"/>
            </a:lvl1pPr>
          </a:lstStyle>
          <a:p>
            <a:r>
              <a:rPr dirty="0"/>
              <a:t>🧑🏾‍💻</a:t>
            </a:r>
          </a:p>
        </p:txBody>
      </p:sp>
      <p:sp>
        <p:nvSpPr>
          <p:cNvPr id="671" name="Não tem medo de experimentar, o que às vezes é muito bom, leva a empresa para um patamar positivo, mas se for ruim, pode levar para um patamar negativo."/>
          <p:cNvSpPr txBox="1"/>
          <p:nvPr/>
        </p:nvSpPr>
        <p:spPr>
          <a:xfrm>
            <a:off x="2178911" y="9308041"/>
            <a:ext cx="8744313" cy="1348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2666" spc="-2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Não tem medo de experimentar, o que às vezes</a:t>
            </a:r>
            <a:br/>
            <a:r>
              <a:t>é muito bom, leva a empresa para um patamar positivo,</a:t>
            </a:r>
            <a:br/>
            <a:r>
              <a:t>mas se for ruim, pode levar para um patamar negativo.</a:t>
            </a:r>
            <a:endParaRPr sz="1200" spc="-12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672" name="Approved"/>
          <p:cNvSpPr/>
          <p:nvPr/>
        </p:nvSpPr>
        <p:spPr>
          <a:xfrm>
            <a:off x="1358069" y="9632109"/>
            <a:ext cx="627991" cy="62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73" name="É diferente de todo mundo."/>
          <p:cNvSpPr txBox="1"/>
          <p:nvPr/>
        </p:nvSpPr>
        <p:spPr>
          <a:xfrm>
            <a:off x="2191611" y="8454607"/>
            <a:ext cx="4456739" cy="63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266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É diferente de todo mundo.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674" name="Approved"/>
          <p:cNvSpPr/>
          <p:nvPr/>
        </p:nvSpPr>
        <p:spPr>
          <a:xfrm>
            <a:off x="1350110" y="8412047"/>
            <a:ext cx="627991" cy="62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75" name="Rounded Rectangle"/>
          <p:cNvSpPr/>
          <p:nvPr/>
        </p:nvSpPr>
        <p:spPr>
          <a:xfrm>
            <a:off x="1037494" y="10704721"/>
            <a:ext cx="10149743" cy="1015831"/>
          </a:xfrm>
          <a:prstGeom prst="roundRect">
            <a:avLst>
              <a:gd name="adj" fmla="val 50000"/>
            </a:avLst>
          </a:prstGeom>
          <a:solidFill>
            <a:srgbClr val="1C1C1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76" name="Approved"/>
          <p:cNvSpPr/>
          <p:nvPr/>
        </p:nvSpPr>
        <p:spPr>
          <a:xfrm>
            <a:off x="1358069" y="10862409"/>
            <a:ext cx="627991" cy="627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77" name="Para qualquer empresa, é importante tê-los na equipe."/>
          <p:cNvSpPr txBox="1"/>
          <p:nvPr/>
        </p:nvSpPr>
        <p:spPr>
          <a:xfrm>
            <a:off x="2165704" y="10891196"/>
            <a:ext cx="8723992" cy="63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457200">
              <a:lnSpc>
                <a:spcPct val="80000"/>
              </a:lnSpc>
              <a:defRPr sz="266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Para qualquer empresa, é importante tê-los na equipe.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678" name="Rounded Rectangle"/>
          <p:cNvSpPr/>
          <p:nvPr/>
        </p:nvSpPr>
        <p:spPr>
          <a:xfrm>
            <a:off x="12718968" y="10364950"/>
            <a:ext cx="10846017" cy="1015831"/>
          </a:xfrm>
          <a:prstGeom prst="roundRect">
            <a:avLst>
              <a:gd name="adj" fmla="val 50000"/>
            </a:avLst>
          </a:prstGeom>
          <a:solidFill>
            <a:srgbClr val="33333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79" name="Approved"/>
          <p:cNvSpPr/>
          <p:nvPr/>
        </p:nvSpPr>
        <p:spPr>
          <a:xfrm>
            <a:off x="13003969" y="10557609"/>
            <a:ext cx="627991" cy="627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80" name="Pode oscilar entre surpresas muito positivas e negativas"/>
          <p:cNvSpPr txBox="1"/>
          <p:nvPr/>
        </p:nvSpPr>
        <p:spPr>
          <a:xfrm>
            <a:off x="13798905" y="10535596"/>
            <a:ext cx="8975625" cy="63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457200">
              <a:lnSpc>
                <a:spcPct val="80000"/>
              </a:lnSpc>
              <a:defRPr sz="2666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Pode oscilar entre surpresas muito positivas e negativas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681" name="Rounded Rectangle"/>
          <p:cNvSpPr/>
          <p:nvPr/>
        </p:nvSpPr>
        <p:spPr>
          <a:xfrm>
            <a:off x="11962802" y="7866498"/>
            <a:ext cx="63501" cy="486479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A1A1A">
                  <a:alpha val="41665"/>
                </a:srgbClr>
              </a:gs>
              <a:gs pos="100000">
                <a:srgbClr val="4E4E4E">
                  <a:alpha val="41665"/>
                </a:srgbClr>
              </a:gs>
            </a:gsLst>
            <a:lin ang="108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82" name="Funcionário"/>
          <p:cNvSpPr txBox="1"/>
          <p:nvPr/>
        </p:nvSpPr>
        <p:spPr>
          <a:xfrm>
            <a:off x="4162783" y="6660304"/>
            <a:ext cx="3899165" cy="782194"/>
          </a:xfrm>
          <a:prstGeom prst="rect">
            <a:avLst/>
          </a:prstGeom>
          <a:ln w="12700">
            <a:miter lim="400000"/>
          </a:ln>
          <a:effectLst>
            <a:outerShdw blurRad="127000" dist="152313" dir="5131470" rotWithShape="0">
              <a:srgbClr val="000000">
                <a:alpha val="5304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100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>
              <a:defRPr sz="5200" b="1">
                <a:solidFill>
                  <a:srgbClr val="F3CB4C"/>
                </a:solidFill>
              </a:defRPr>
            </a:pPr>
            <a:r>
              <a:rPr sz="4100" b="0">
                <a:solidFill>
                  <a:srgbClr val="FFFFFF"/>
                </a:solidFill>
              </a:rPr>
              <a:t>Funcionário</a:t>
            </a:r>
          </a:p>
        </p:txBody>
      </p:sp>
      <p:sp>
        <p:nvSpPr>
          <p:cNvPr id="683" name="Criativo"/>
          <p:cNvSpPr txBox="1"/>
          <p:nvPr/>
        </p:nvSpPr>
        <p:spPr>
          <a:xfrm>
            <a:off x="4400760" y="7192934"/>
            <a:ext cx="3397810" cy="971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5200" b="1" cap="all">
                <a:solidFill>
                  <a:srgbClr val="F3CB4C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Criativo</a:t>
            </a:r>
          </a:p>
        </p:txBody>
      </p:sp>
      <p:sp>
        <p:nvSpPr>
          <p:cNvPr id="684" name="Título"/>
          <p:cNvSpPr txBox="1"/>
          <p:nvPr/>
        </p:nvSpPr>
        <p:spPr>
          <a:xfrm>
            <a:off x="16115317" y="6660304"/>
            <a:ext cx="3899164" cy="782194"/>
          </a:xfrm>
          <a:prstGeom prst="rect">
            <a:avLst/>
          </a:prstGeom>
          <a:ln w="12700">
            <a:miter lim="400000"/>
          </a:ln>
          <a:effectLst>
            <a:outerShdw blurRad="127000" dist="152313" dir="5131470" rotWithShape="0">
              <a:srgbClr val="000000">
                <a:alpha val="5304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100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>
              <a:defRPr sz="5200" b="1">
                <a:solidFill>
                  <a:srgbClr val="F3CB4C"/>
                </a:solidFill>
              </a:defRPr>
            </a:pPr>
            <a:r>
              <a:rPr sz="4100" b="0">
                <a:solidFill>
                  <a:srgbClr val="FFFFFF"/>
                </a:solidFill>
              </a:rPr>
              <a:t>Título</a:t>
            </a:r>
          </a:p>
        </p:txBody>
      </p:sp>
      <p:sp>
        <p:nvSpPr>
          <p:cNvPr id="685" name="Indexados à inflação"/>
          <p:cNvSpPr txBox="1"/>
          <p:nvPr/>
        </p:nvSpPr>
        <p:spPr>
          <a:xfrm>
            <a:off x="13835849" y="7192934"/>
            <a:ext cx="8432699" cy="971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5200" b="1" cap="all">
                <a:solidFill>
                  <a:srgbClr val="F3CB4C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Indexados à inflação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Programação"/>
          <p:cNvSpPr txBox="1">
            <a:spLocks noGrp="1"/>
          </p:cNvSpPr>
          <p:nvPr>
            <p:ph type="ctrTitle"/>
          </p:nvPr>
        </p:nvSpPr>
        <p:spPr>
          <a:xfrm>
            <a:off x="4525406" y="657660"/>
            <a:ext cx="15333188" cy="2867213"/>
          </a:xfrm>
          <a:prstGeom prst="rect">
            <a:avLst/>
          </a:prstGeom>
        </p:spPr>
        <p:txBody>
          <a:bodyPr anchor="t"/>
          <a:lstStyle>
            <a:lvl1pPr algn="ctr" defTabSz="584200">
              <a:defRPr sz="15000" cap="all" spc="-6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Programação</a:t>
            </a:r>
          </a:p>
        </p:txBody>
      </p:sp>
      <p:sp>
        <p:nvSpPr>
          <p:cNvPr id="189" name="COMO FUNCIONA O MUNDO DA RENDA FIXA?"/>
          <p:cNvSpPr txBox="1"/>
          <p:nvPr/>
        </p:nvSpPr>
        <p:spPr>
          <a:xfrm>
            <a:off x="7767854" y="3669625"/>
            <a:ext cx="10552569" cy="1897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12700" algn="l" defTabSz="457200">
              <a:lnSpc>
                <a:spcPct val="80000"/>
              </a:lnSpc>
              <a:defRPr sz="4900" cap="all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rPr sz="7200" dirty="0"/>
              <a:t>COMO FUNCIONA</a:t>
            </a:r>
            <a:br>
              <a:rPr sz="7200" dirty="0"/>
            </a:br>
            <a:r>
              <a:rPr sz="7200" dirty="0">
                <a:solidFill>
                  <a:srgbClr val="F3CB4C"/>
                </a:solidFill>
              </a:rPr>
              <a:t>O MUNDO DA RENDA FIXA?</a:t>
            </a:r>
          </a:p>
        </p:txBody>
      </p:sp>
      <p:sp>
        <p:nvSpPr>
          <p:cNvPr id="190" name="USANDO INVESTIMENTOS EM CRÉDITO DE FORMA ESTRATÉGICA"/>
          <p:cNvSpPr txBox="1"/>
          <p:nvPr/>
        </p:nvSpPr>
        <p:spPr>
          <a:xfrm>
            <a:off x="7767854" y="6867238"/>
            <a:ext cx="13611098" cy="1747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4900" cap="all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rPr sz="6600" dirty="0">
                <a:solidFill>
                  <a:srgbClr val="F3CB4C"/>
                </a:solidFill>
              </a:rPr>
              <a:t>USANDO INVESTIMENTOS EM CRÉDITO</a:t>
            </a:r>
            <a:br>
              <a:rPr sz="6600" dirty="0">
                <a:solidFill>
                  <a:srgbClr val="F3CB4C"/>
                </a:solidFill>
              </a:rPr>
            </a:br>
            <a:r>
              <a:rPr sz="6600" dirty="0"/>
              <a:t>DE FORMA ESTRATÉGICA</a:t>
            </a:r>
          </a:p>
        </p:txBody>
      </p:sp>
      <p:sp>
        <p:nvSpPr>
          <p:cNvPr id="193" name="Rounded Rectangle"/>
          <p:cNvSpPr/>
          <p:nvPr/>
        </p:nvSpPr>
        <p:spPr>
          <a:xfrm>
            <a:off x="4525406" y="4032702"/>
            <a:ext cx="2589444" cy="10091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3E47D"/>
              </a:gs>
              <a:gs pos="17310">
                <a:srgbClr val="F5EA88"/>
              </a:gs>
              <a:gs pos="31890">
                <a:srgbClr val="FCFBAE"/>
              </a:gs>
              <a:gs pos="39386">
                <a:srgbClr val="EBDD83"/>
              </a:gs>
              <a:gs pos="46606">
                <a:srgbClr val="DABE58"/>
              </a:gs>
              <a:gs pos="59959">
                <a:srgbClr val="EDDFAC"/>
              </a:gs>
              <a:gs pos="67991">
                <a:srgbClr val="FFFFFF"/>
              </a:gs>
              <a:gs pos="92997">
                <a:srgbClr val="F1E5AA"/>
              </a:gs>
              <a:gs pos="100000">
                <a:srgbClr val="E3CB55"/>
              </a:gs>
            </a:gsLst>
            <a:lin ang="1179239" scaled="0"/>
          </a:gradFill>
          <a:ln w="12700" cap="flat">
            <a:noFill/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</p:spPr>
        <p:txBody>
          <a:bodyPr wrap="square" lIns="50800" tIns="50800" rIns="50800" bIns="50800" numCol="1" anchor="ctr">
            <a:noAutofit/>
          </a:bodyPr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197" name="Rounded Rectangle"/>
          <p:cNvSpPr/>
          <p:nvPr/>
        </p:nvSpPr>
        <p:spPr>
          <a:xfrm>
            <a:off x="4525406" y="7236654"/>
            <a:ext cx="2589444" cy="10091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3E47D"/>
              </a:gs>
              <a:gs pos="17310">
                <a:srgbClr val="F5EA88"/>
              </a:gs>
              <a:gs pos="31890">
                <a:srgbClr val="FCFBAE"/>
              </a:gs>
              <a:gs pos="39386">
                <a:srgbClr val="EBDD83"/>
              </a:gs>
              <a:gs pos="46606">
                <a:srgbClr val="DABE58"/>
              </a:gs>
              <a:gs pos="59959">
                <a:srgbClr val="EDDFAC"/>
              </a:gs>
              <a:gs pos="67991">
                <a:srgbClr val="FFFFFF"/>
              </a:gs>
              <a:gs pos="92997">
                <a:srgbClr val="F1E5AA"/>
              </a:gs>
              <a:gs pos="100000">
                <a:srgbClr val="E3CB55"/>
              </a:gs>
            </a:gsLst>
            <a:lin ang="1179239" scaled="0"/>
          </a:gradFill>
          <a:ln w="12700" cap="flat">
            <a:noFill/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</p:spPr>
        <p:txBody>
          <a:bodyPr wrap="square" lIns="50800" tIns="50800" rIns="50800" bIns="50800" numCol="1" anchor="ctr">
            <a:noAutofit/>
          </a:bodyPr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8" name="USANDO INVESTIMENTOS EM CRÉDITO DE FORMA ESTRATÉGICA">
            <a:extLst>
              <a:ext uri="{FF2B5EF4-FFF2-40B4-BE49-F238E27FC236}">
                <a16:creationId xmlns:a16="http://schemas.microsoft.com/office/drawing/2014/main" id="{AB0043BC-4D8D-7C4F-855F-9924407BCC99}"/>
              </a:ext>
            </a:extLst>
          </p:cNvPr>
          <p:cNvSpPr txBox="1"/>
          <p:nvPr/>
        </p:nvSpPr>
        <p:spPr>
          <a:xfrm>
            <a:off x="7767854" y="9905511"/>
            <a:ext cx="16451620" cy="1747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4900" cap="all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rPr lang="pt-BR" sz="6600" dirty="0">
                <a:solidFill>
                  <a:srgbClr val="F3CB4C"/>
                </a:solidFill>
              </a:rPr>
              <a:t>Como montar sua carteira de renda fixa</a:t>
            </a:r>
            <a:br>
              <a:rPr sz="6600" dirty="0">
                <a:solidFill>
                  <a:srgbClr val="F3CB4C"/>
                </a:solidFill>
              </a:rPr>
            </a:br>
            <a:r>
              <a:rPr lang="pt-BR" sz="6600" dirty="0"/>
              <a:t>dentro da metodologia Arca</a:t>
            </a:r>
            <a:endParaRPr sz="6600" dirty="0"/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id="{EFA587FE-86F4-69F9-12A8-14BC3D031184}"/>
              </a:ext>
            </a:extLst>
          </p:cNvPr>
          <p:cNvSpPr/>
          <p:nvPr/>
        </p:nvSpPr>
        <p:spPr>
          <a:xfrm>
            <a:off x="4525406" y="10274927"/>
            <a:ext cx="2589444" cy="10091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3E47D"/>
              </a:gs>
              <a:gs pos="17310">
                <a:srgbClr val="F5EA88"/>
              </a:gs>
              <a:gs pos="31890">
                <a:srgbClr val="FCFBAE"/>
              </a:gs>
              <a:gs pos="39386">
                <a:srgbClr val="EBDD83"/>
              </a:gs>
              <a:gs pos="46606">
                <a:srgbClr val="DABE58"/>
              </a:gs>
              <a:gs pos="59959">
                <a:srgbClr val="EDDFAC"/>
              </a:gs>
              <a:gs pos="67991">
                <a:srgbClr val="FFFFFF"/>
              </a:gs>
              <a:gs pos="92997">
                <a:srgbClr val="F1E5AA"/>
              </a:gs>
              <a:gs pos="100000">
                <a:srgbClr val="E3CB55"/>
              </a:gs>
            </a:gsLst>
            <a:lin ang="1179239" scaled="0"/>
          </a:gradFill>
          <a:ln w="12700" cap="flat">
            <a:noFill/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</p:spPr>
        <p:txBody>
          <a:bodyPr wrap="square" lIns="50800" tIns="50800" rIns="50800" bIns="50800" numCol="1" anchor="ctr">
            <a:noAutofit/>
          </a:bodyPr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88" name="A performance do cRIATIVO E DO Título é representada por esta linha."/>
          <p:cNvSpPr txBox="1"/>
          <p:nvPr/>
        </p:nvSpPr>
        <p:spPr>
          <a:xfrm>
            <a:off x="4458228" y="373788"/>
            <a:ext cx="15467544" cy="3430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84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 sz="7500"/>
              <a:t>A performance do cRIATIVO E DO Título é representada</a:t>
            </a:r>
            <a:br>
              <a:rPr sz="7500"/>
            </a:br>
            <a:r>
              <a:rPr sz="7500"/>
              <a:t>por esta linha.</a:t>
            </a:r>
          </a:p>
        </p:txBody>
      </p:sp>
      <p:grpSp>
        <p:nvGrpSpPr>
          <p:cNvPr id="696" name="Group"/>
          <p:cNvGrpSpPr/>
          <p:nvPr/>
        </p:nvGrpSpPr>
        <p:grpSpPr>
          <a:xfrm>
            <a:off x="4827774" y="5281492"/>
            <a:ext cx="1268261" cy="5356320"/>
            <a:chOff x="0" y="0"/>
            <a:chExt cx="1268260" cy="5356318"/>
          </a:xfrm>
        </p:grpSpPr>
        <p:sp>
          <p:nvSpPr>
            <p:cNvPr id="689" name="-20,0 %"/>
            <p:cNvSpPr txBox="1"/>
            <p:nvPr/>
          </p:nvSpPr>
          <p:spPr>
            <a:xfrm>
              <a:off x="0" y="4061835"/>
              <a:ext cx="1199601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929292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-20,0 %</a:t>
              </a:r>
            </a:p>
          </p:txBody>
        </p:sp>
        <p:sp>
          <p:nvSpPr>
            <p:cNvPr id="690" name="-10,0 %"/>
            <p:cNvSpPr txBox="1"/>
            <p:nvPr/>
          </p:nvSpPr>
          <p:spPr>
            <a:xfrm>
              <a:off x="0" y="3257087"/>
              <a:ext cx="1220307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929292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-10,0 %</a:t>
              </a:r>
            </a:p>
          </p:txBody>
        </p:sp>
        <p:sp>
          <p:nvSpPr>
            <p:cNvPr id="691" name="0,0 %"/>
            <p:cNvSpPr txBox="1"/>
            <p:nvPr/>
          </p:nvSpPr>
          <p:spPr>
            <a:xfrm>
              <a:off x="0" y="2452340"/>
              <a:ext cx="1228549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0,0 %</a:t>
              </a:r>
            </a:p>
          </p:txBody>
        </p:sp>
        <p:sp>
          <p:nvSpPr>
            <p:cNvPr id="692" name="10,0 %"/>
            <p:cNvSpPr txBox="1"/>
            <p:nvPr/>
          </p:nvSpPr>
          <p:spPr>
            <a:xfrm>
              <a:off x="0" y="1647595"/>
              <a:ext cx="1255024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10,0 %</a:t>
              </a:r>
            </a:p>
          </p:txBody>
        </p:sp>
        <p:sp>
          <p:nvSpPr>
            <p:cNvPr id="693" name="20,0 %"/>
            <p:cNvSpPr txBox="1"/>
            <p:nvPr/>
          </p:nvSpPr>
          <p:spPr>
            <a:xfrm>
              <a:off x="0" y="842847"/>
              <a:ext cx="1268261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20,0 %</a:t>
              </a:r>
            </a:p>
          </p:txBody>
        </p:sp>
        <p:sp>
          <p:nvSpPr>
            <p:cNvPr id="694" name="30,0%"/>
            <p:cNvSpPr txBox="1"/>
            <p:nvPr/>
          </p:nvSpPr>
          <p:spPr>
            <a:xfrm>
              <a:off x="0" y="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30,0%</a:t>
              </a:r>
            </a:p>
          </p:txBody>
        </p:sp>
        <p:sp>
          <p:nvSpPr>
            <p:cNvPr id="695" name="-30,0 %"/>
            <p:cNvSpPr txBox="1"/>
            <p:nvPr/>
          </p:nvSpPr>
          <p:spPr>
            <a:xfrm>
              <a:off x="0" y="4823835"/>
              <a:ext cx="1199601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929292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-30,0 %</a:t>
              </a:r>
            </a:p>
          </p:txBody>
        </p:sp>
      </p:grpSp>
      <p:grpSp>
        <p:nvGrpSpPr>
          <p:cNvPr id="710" name="Group"/>
          <p:cNvGrpSpPr/>
          <p:nvPr/>
        </p:nvGrpSpPr>
        <p:grpSpPr>
          <a:xfrm>
            <a:off x="6099945" y="10763250"/>
            <a:ext cx="13247093" cy="1270001"/>
            <a:chOff x="0" y="151638"/>
            <a:chExt cx="13247091" cy="1270000"/>
          </a:xfrm>
        </p:grpSpPr>
        <p:sp>
          <p:nvSpPr>
            <p:cNvPr id="697" name="01/01/2015"/>
            <p:cNvSpPr/>
            <p:nvPr/>
          </p:nvSpPr>
          <p:spPr>
            <a:xfrm>
              <a:off x="0" y="151638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01/01/2015</a:t>
              </a:r>
            </a:p>
          </p:txBody>
        </p:sp>
        <p:sp>
          <p:nvSpPr>
            <p:cNvPr id="698" name="01/02/2015"/>
            <p:cNvSpPr/>
            <p:nvPr/>
          </p:nvSpPr>
          <p:spPr>
            <a:xfrm>
              <a:off x="965911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01/02/2015</a:t>
              </a:r>
            </a:p>
          </p:txBody>
        </p:sp>
        <p:sp>
          <p:nvSpPr>
            <p:cNvPr id="699" name="01/03/2015"/>
            <p:cNvSpPr/>
            <p:nvPr/>
          </p:nvSpPr>
          <p:spPr>
            <a:xfrm>
              <a:off x="1957730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01/03/2015</a:t>
              </a:r>
            </a:p>
          </p:txBody>
        </p:sp>
        <p:sp>
          <p:nvSpPr>
            <p:cNvPr id="700" name="01/04/2015"/>
            <p:cNvSpPr/>
            <p:nvPr/>
          </p:nvSpPr>
          <p:spPr>
            <a:xfrm>
              <a:off x="2951835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01/04/2015</a:t>
              </a:r>
            </a:p>
          </p:txBody>
        </p:sp>
        <p:sp>
          <p:nvSpPr>
            <p:cNvPr id="701" name="01/05/2015"/>
            <p:cNvSpPr/>
            <p:nvPr/>
          </p:nvSpPr>
          <p:spPr>
            <a:xfrm>
              <a:off x="3948684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01/05/2015</a:t>
              </a:r>
            </a:p>
          </p:txBody>
        </p:sp>
        <p:sp>
          <p:nvSpPr>
            <p:cNvPr id="702" name="01/06/2015"/>
            <p:cNvSpPr/>
            <p:nvPr/>
          </p:nvSpPr>
          <p:spPr>
            <a:xfrm>
              <a:off x="4940248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01/06/2015</a:t>
              </a:r>
            </a:p>
          </p:txBody>
        </p:sp>
        <p:sp>
          <p:nvSpPr>
            <p:cNvPr id="703" name="01/07/2015"/>
            <p:cNvSpPr/>
            <p:nvPr/>
          </p:nvSpPr>
          <p:spPr>
            <a:xfrm>
              <a:off x="5933211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01/07/2015</a:t>
              </a:r>
            </a:p>
          </p:txBody>
        </p:sp>
        <p:sp>
          <p:nvSpPr>
            <p:cNvPr id="704" name="01/08/2015"/>
            <p:cNvSpPr/>
            <p:nvPr/>
          </p:nvSpPr>
          <p:spPr>
            <a:xfrm>
              <a:off x="6927011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01/08/2015</a:t>
              </a:r>
            </a:p>
          </p:txBody>
        </p:sp>
        <p:sp>
          <p:nvSpPr>
            <p:cNvPr id="705" name="01/09/2015"/>
            <p:cNvSpPr/>
            <p:nvPr/>
          </p:nvSpPr>
          <p:spPr>
            <a:xfrm>
              <a:off x="7942453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01/09/2015</a:t>
              </a:r>
            </a:p>
          </p:txBody>
        </p:sp>
        <p:sp>
          <p:nvSpPr>
            <p:cNvPr id="706" name="01/10/2015"/>
            <p:cNvSpPr/>
            <p:nvPr/>
          </p:nvSpPr>
          <p:spPr>
            <a:xfrm>
              <a:off x="8959113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01/10/2015</a:t>
              </a:r>
            </a:p>
          </p:txBody>
        </p:sp>
        <p:sp>
          <p:nvSpPr>
            <p:cNvPr id="707" name="01/11/2015"/>
            <p:cNvSpPr/>
            <p:nvPr/>
          </p:nvSpPr>
          <p:spPr>
            <a:xfrm>
              <a:off x="9974554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01/11/2015</a:t>
              </a:r>
            </a:p>
          </p:txBody>
        </p:sp>
        <p:sp>
          <p:nvSpPr>
            <p:cNvPr id="708" name="01/12/2015"/>
            <p:cNvSpPr/>
            <p:nvPr/>
          </p:nvSpPr>
          <p:spPr>
            <a:xfrm>
              <a:off x="10962868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01/12/2015</a:t>
              </a:r>
            </a:p>
          </p:txBody>
        </p:sp>
        <p:sp>
          <p:nvSpPr>
            <p:cNvPr id="709" name="01/01/2016"/>
            <p:cNvSpPr/>
            <p:nvPr/>
          </p:nvSpPr>
          <p:spPr>
            <a:xfrm>
              <a:off x="11977091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01/01/2016</a:t>
              </a:r>
            </a:p>
          </p:txBody>
        </p:sp>
      </p:grpSp>
      <p:grpSp>
        <p:nvGrpSpPr>
          <p:cNvPr id="718" name="Group"/>
          <p:cNvGrpSpPr/>
          <p:nvPr/>
        </p:nvGrpSpPr>
        <p:grpSpPr>
          <a:xfrm>
            <a:off x="6155266" y="5572093"/>
            <a:ext cx="12729643" cy="4838703"/>
            <a:chOff x="0" y="0"/>
            <a:chExt cx="12729642" cy="4838701"/>
          </a:xfrm>
        </p:grpSpPr>
        <p:sp>
          <p:nvSpPr>
            <p:cNvPr id="711" name="Line"/>
            <p:cNvSpPr/>
            <p:nvPr/>
          </p:nvSpPr>
          <p:spPr>
            <a:xfrm>
              <a:off x="0" y="4838701"/>
              <a:ext cx="12729643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12" name="Line"/>
            <p:cNvSpPr/>
            <p:nvPr/>
          </p:nvSpPr>
          <p:spPr>
            <a:xfrm>
              <a:off x="0" y="4051301"/>
              <a:ext cx="12729643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13" name="Line"/>
            <p:cNvSpPr/>
            <p:nvPr/>
          </p:nvSpPr>
          <p:spPr>
            <a:xfrm>
              <a:off x="0" y="2451101"/>
              <a:ext cx="12729643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14" name="Line"/>
            <p:cNvSpPr/>
            <p:nvPr/>
          </p:nvSpPr>
          <p:spPr>
            <a:xfrm>
              <a:off x="0" y="1625600"/>
              <a:ext cx="12729643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15" name="Line"/>
            <p:cNvSpPr/>
            <p:nvPr/>
          </p:nvSpPr>
          <p:spPr>
            <a:xfrm>
              <a:off x="0" y="825500"/>
              <a:ext cx="12729643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16" name="Line"/>
            <p:cNvSpPr/>
            <p:nvPr/>
          </p:nvSpPr>
          <p:spPr>
            <a:xfrm>
              <a:off x="0" y="0"/>
              <a:ext cx="12729643" cy="0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17" name="Line"/>
            <p:cNvSpPr/>
            <p:nvPr/>
          </p:nvSpPr>
          <p:spPr>
            <a:xfrm>
              <a:off x="0" y="3238501"/>
              <a:ext cx="12729643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732" name="Group"/>
          <p:cNvGrpSpPr/>
          <p:nvPr/>
        </p:nvGrpSpPr>
        <p:grpSpPr>
          <a:xfrm>
            <a:off x="6510866" y="10409873"/>
            <a:ext cx="11912602" cy="113887"/>
            <a:chOff x="0" y="0"/>
            <a:chExt cx="11912600" cy="113885"/>
          </a:xfrm>
        </p:grpSpPr>
        <p:sp>
          <p:nvSpPr>
            <p:cNvPr id="719" name="Line"/>
            <p:cNvSpPr/>
            <p:nvPr/>
          </p:nvSpPr>
          <p:spPr>
            <a:xfrm flipV="1">
              <a:off x="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20" name="Line"/>
            <p:cNvSpPr/>
            <p:nvPr/>
          </p:nvSpPr>
          <p:spPr>
            <a:xfrm flipV="1">
              <a:off x="977899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21" name="Line"/>
            <p:cNvSpPr/>
            <p:nvPr/>
          </p:nvSpPr>
          <p:spPr>
            <a:xfrm flipV="1">
              <a:off x="19558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22" name="Line"/>
            <p:cNvSpPr/>
            <p:nvPr/>
          </p:nvSpPr>
          <p:spPr>
            <a:xfrm flipV="1">
              <a:off x="29591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23" name="Line"/>
            <p:cNvSpPr/>
            <p:nvPr/>
          </p:nvSpPr>
          <p:spPr>
            <a:xfrm flipV="1">
              <a:off x="39370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24" name="Line"/>
            <p:cNvSpPr/>
            <p:nvPr/>
          </p:nvSpPr>
          <p:spPr>
            <a:xfrm flipV="1">
              <a:off x="49530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25" name="Line"/>
            <p:cNvSpPr/>
            <p:nvPr/>
          </p:nvSpPr>
          <p:spPr>
            <a:xfrm flipV="1">
              <a:off x="59182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26" name="Line"/>
            <p:cNvSpPr/>
            <p:nvPr/>
          </p:nvSpPr>
          <p:spPr>
            <a:xfrm flipV="1">
              <a:off x="69088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27" name="Line"/>
            <p:cNvSpPr/>
            <p:nvPr/>
          </p:nvSpPr>
          <p:spPr>
            <a:xfrm flipV="1">
              <a:off x="79502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28" name="Line"/>
            <p:cNvSpPr/>
            <p:nvPr/>
          </p:nvSpPr>
          <p:spPr>
            <a:xfrm flipV="1">
              <a:off x="89154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29" name="Line"/>
            <p:cNvSpPr/>
            <p:nvPr/>
          </p:nvSpPr>
          <p:spPr>
            <a:xfrm flipV="1">
              <a:off x="99187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30" name="Line"/>
            <p:cNvSpPr/>
            <p:nvPr/>
          </p:nvSpPr>
          <p:spPr>
            <a:xfrm flipV="1">
              <a:off x="108966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31" name="Line"/>
            <p:cNvSpPr/>
            <p:nvPr/>
          </p:nvSpPr>
          <p:spPr>
            <a:xfrm flipV="1">
              <a:off x="11912600" y="1270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733" name="Rounded Rectangle"/>
          <p:cNvSpPr/>
          <p:nvPr/>
        </p:nvSpPr>
        <p:spPr>
          <a:xfrm>
            <a:off x="5250284" y="4617392"/>
            <a:ext cx="6852992" cy="383660"/>
          </a:xfrm>
          <a:prstGeom prst="roundRect">
            <a:avLst>
              <a:gd name="adj" fmla="val 50000"/>
            </a:avLst>
          </a:prstGeom>
          <a:solidFill>
            <a:srgbClr val="EEF0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34" name="Retorno acumulado - 31/12/2014 até 31/12/2015 (diária)"/>
          <p:cNvSpPr txBox="1"/>
          <p:nvPr/>
        </p:nvSpPr>
        <p:spPr>
          <a:xfrm>
            <a:off x="5478266" y="4575478"/>
            <a:ext cx="6397029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solidFill>
                  <a:srgbClr val="000000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Retorno acumulado - 31/12/2014 até 31/12/2015 (diária)</a:t>
            </a:r>
          </a:p>
        </p:txBody>
      </p:sp>
      <p:sp>
        <p:nvSpPr>
          <p:cNvPr id="735" name="Rounded Rectangle"/>
          <p:cNvSpPr/>
          <p:nvPr/>
        </p:nvSpPr>
        <p:spPr>
          <a:xfrm>
            <a:off x="5822794" y="11817273"/>
            <a:ext cx="12738412" cy="916398"/>
          </a:xfrm>
          <a:prstGeom prst="roundRect">
            <a:avLst>
              <a:gd name="adj" fmla="val 50000"/>
            </a:avLst>
          </a:prstGeom>
          <a:gradFill>
            <a:gsLst>
              <a:gs pos="987">
                <a:srgbClr val="FBCA1E"/>
              </a:gs>
              <a:gs pos="28203">
                <a:srgbClr val="FDEFC5"/>
              </a:gs>
              <a:gs pos="44954">
                <a:srgbClr val="EEF0F4"/>
              </a:gs>
              <a:gs pos="72792">
                <a:srgbClr val="FBD24A"/>
              </a:gs>
              <a:gs pos="89780">
                <a:srgbClr val="FCE059"/>
              </a:gs>
              <a:gs pos="100000">
                <a:srgbClr val="FDED67"/>
              </a:gs>
            </a:gsLst>
            <a:lin ang="1179239"/>
          </a:gradFill>
          <a:ln w="25400">
            <a:solidFill>
              <a:srgbClr val="EFB95D"/>
            </a:solidFill>
            <a:miter lim="400000"/>
          </a:ln>
          <a:effectLst>
            <a:outerShdw blurRad="1270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736" name="Exemplos: Tesouro IPCA+, CDB IPCA+,Debênture IPCA+."/>
          <p:cNvSpPr txBox="1"/>
          <p:nvPr/>
        </p:nvSpPr>
        <p:spPr>
          <a:xfrm>
            <a:off x="6208324" y="11710687"/>
            <a:ext cx="12322223" cy="1078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 defTabSz="457200">
              <a:lnSpc>
                <a:spcPct val="80000"/>
              </a:lnSpc>
              <a:defRPr sz="3200" cap="all">
                <a:solidFill>
                  <a:srgbClr val="714C00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Exemplos: Tesouro IPCA+, CDB IPCA+,Debênture IPCA+.</a:t>
            </a:r>
            <a:r>
              <a:rPr sz="1200" b="1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737" name="garfico 3 laranja.png" descr="garfico 3 laranj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367" y="5916912"/>
            <a:ext cx="12509501" cy="4152901"/>
          </a:xfrm>
          <a:prstGeom prst="rect">
            <a:avLst/>
          </a:prstGeom>
          <a:ln w="12700">
            <a:miter lim="400000"/>
          </a:ln>
          <a:effectLst>
            <a:outerShdw blurRad="114300" dir="5131470" rotWithShape="0">
              <a:schemeClr val="accent4">
                <a:hueOff val="-1247790"/>
                <a:lumOff val="-12326"/>
                <a:alpha val="86014"/>
              </a:schemeClr>
            </a:outerShdw>
          </a:effectLst>
        </p:spPr>
      </p:pic>
      <p:sp>
        <p:nvSpPr>
          <p:cNvPr id="738" name="Line"/>
          <p:cNvSpPr/>
          <p:nvPr/>
        </p:nvSpPr>
        <p:spPr>
          <a:xfrm flipV="1">
            <a:off x="6208303" y="6959118"/>
            <a:ext cx="12492328" cy="1035308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39" name="-15%"/>
          <p:cNvSpPr txBox="1"/>
          <p:nvPr/>
        </p:nvSpPr>
        <p:spPr>
          <a:xfrm>
            <a:off x="18969540" y="8248100"/>
            <a:ext cx="2456690" cy="1563752"/>
          </a:xfrm>
          <a:prstGeom prst="rect">
            <a:avLst/>
          </a:prstGeom>
          <a:ln w="12700">
            <a:miter lim="400000"/>
          </a:ln>
          <a:effectLst>
            <a:outerShdw blurRad="50800" dist="678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700" b="1" cap="all" spc="-26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-15%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A performance do cRIATIVO E DO Título é representada por esta linha."/>
          <p:cNvSpPr txBox="1"/>
          <p:nvPr/>
        </p:nvSpPr>
        <p:spPr>
          <a:xfrm>
            <a:off x="4631531" y="391725"/>
            <a:ext cx="15120938" cy="3430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84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 sz="7500"/>
              <a:t>A performance do cRIATIVO</a:t>
            </a:r>
            <a:br>
              <a:rPr sz="7500"/>
            </a:br>
            <a:r>
              <a:rPr sz="7500"/>
              <a:t>E DO Título é representada</a:t>
            </a:r>
            <a:br>
              <a:rPr sz="7500"/>
            </a:br>
            <a:r>
              <a:rPr sz="7500"/>
              <a:t>por esta linha.</a:t>
            </a:r>
          </a:p>
        </p:txBody>
      </p:sp>
      <p:grpSp>
        <p:nvGrpSpPr>
          <p:cNvPr id="755" name="Group"/>
          <p:cNvGrpSpPr/>
          <p:nvPr/>
        </p:nvGrpSpPr>
        <p:grpSpPr>
          <a:xfrm>
            <a:off x="4815074" y="4875092"/>
            <a:ext cx="1268261" cy="6029420"/>
            <a:chOff x="0" y="0"/>
            <a:chExt cx="1268260" cy="6029418"/>
          </a:xfrm>
        </p:grpSpPr>
        <p:sp>
          <p:nvSpPr>
            <p:cNvPr id="743" name="-20,0 %"/>
            <p:cNvSpPr txBox="1"/>
            <p:nvPr/>
          </p:nvSpPr>
          <p:spPr>
            <a:xfrm>
              <a:off x="12700" y="5496935"/>
              <a:ext cx="1199601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929292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-20,0 %</a:t>
              </a:r>
            </a:p>
          </p:txBody>
        </p:sp>
        <p:sp>
          <p:nvSpPr>
            <p:cNvPr id="744" name="-10,0 %"/>
            <p:cNvSpPr txBox="1"/>
            <p:nvPr/>
          </p:nvSpPr>
          <p:spPr>
            <a:xfrm>
              <a:off x="12700" y="4996987"/>
              <a:ext cx="1220307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929292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-10,0 %</a:t>
              </a:r>
            </a:p>
          </p:txBody>
        </p:sp>
        <p:sp>
          <p:nvSpPr>
            <p:cNvPr id="745" name="0,0 %"/>
            <p:cNvSpPr txBox="1"/>
            <p:nvPr/>
          </p:nvSpPr>
          <p:spPr>
            <a:xfrm>
              <a:off x="12700" y="4497040"/>
              <a:ext cx="1228549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0,0 %</a:t>
              </a:r>
            </a:p>
          </p:txBody>
        </p:sp>
        <p:sp>
          <p:nvSpPr>
            <p:cNvPr id="746" name="10,0 %"/>
            <p:cNvSpPr txBox="1"/>
            <p:nvPr/>
          </p:nvSpPr>
          <p:spPr>
            <a:xfrm>
              <a:off x="12700" y="3997095"/>
              <a:ext cx="1255024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10,0 %</a:t>
              </a:r>
            </a:p>
          </p:txBody>
        </p:sp>
        <p:sp>
          <p:nvSpPr>
            <p:cNvPr id="747" name="20,0 %"/>
            <p:cNvSpPr txBox="1"/>
            <p:nvPr/>
          </p:nvSpPr>
          <p:spPr>
            <a:xfrm>
              <a:off x="0" y="3509847"/>
              <a:ext cx="1268261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20,0 %</a:t>
              </a:r>
            </a:p>
          </p:txBody>
        </p:sp>
        <p:sp>
          <p:nvSpPr>
            <p:cNvPr id="748" name="30,0%"/>
            <p:cNvSpPr txBox="1"/>
            <p:nvPr/>
          </p:nvSpPr>
          <p:spPr>
            <a:xfrm>
              <a:off x="12700" y="30099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30,0%</a:t>
              </a:r>
            </a:p>
          </p:txBody>
        </p:sp>
        <p:sp>
          <p:nvSpPr>
            <p:cNvPr id="749" name="40,0%"/>
            <p:cNvSpPr txBox="1"/>
            <p:nvPr/>
          </p:nvSpPr>
          <p:spPr>
            <a:xfrm>
              <a:off x="12700" y="25019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40,0%</a:t>
              </a:r>
            </a:p>
          </p:txBody>
        </p:sp>
        <p:sp>
          <p:nvSpPr>
            <p:cNvPr id="750" name="50,0%"/>
            <p:cNvSpPr txBox="1"/>
            <p:nvPr/>
          </p:nvSpPr>
          <p:spPr>
            <a:xfrm>
              <a:off x="12700" y="19939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50,0%</a:t>
              </a:r>
            </a:p>
          </p:txBody>
        </p:sp>
        <p:sp>
          <p:nvSpPr>
            <p:cNvPr id="751" name="60,0%"/>
            <p:cNvSpPr txBox="1"/>
            <p:nvPr/>
          </p:nvSpPr>
          <p:spPr>
            <a:xfrm>
              <a:off x="12700" y="14859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60,0%</a:t>
              </a:r>
            </a:p>
          </p:txBody>
        </p:sp>
        <p:sp>
          <p:nvSpPr>
            <p:cNvPr id="752" name="70,0%"/>
            <p:cNvSpPr txBox="1"/>
            <p:nvPr/>
          </p:nvSpPr>
          <p:spPr>
            <a:xfrm>
              <a:off x="12700" y="9906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70,0%</a:t>
              </a:r>
            </a:p>
          </p:txBody>
        </p:sp>
        <p:sp>
          <p:nvSpPr>
            <p:cNvPr id="753" name="80,0%"/>
            <p:cNvSpPr txBox="1"/>
            <p:nvPr/>
          </p:nvSpPr>
          <p:spPr>
            <a:xfrm>
              <a:off x="12700" y="4953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80,0%</a:t>
              </a:r>
            </a:p>
          </p:txBody>
        </p:sp>
        <p:sp>
          <p:nvSpPr>
            <p:cNvPr id="754" name="90,0%"/>
            <p:cNvSpPr txBox="1"/>
            <p:nvPr/>
          </p:nvSpPr>
          <p:spPr>
            <a:xfrm>
              <a:off x="12700" y="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90,0%</a:t>
              </a:r>
            </a:p>
          </p:txBody>
        </p:sp>
      </p:grpSp>
      <p:grpSp>
        <p:nvGrpSpPr>
          <p:cNvPr id="769" name="Group"/>
          <p:cNvGrpSpPr/>
          <p:nvPr/>
        </p:nvGrpSpPr>
        <p:grpSpPr>
          <a:xfrm>
            <a:off x="6099945" y="11017250"/>
            <a:ext cx="13247093" cy="1270001"/>
            <a:chOff x="0" y="151638"/>
            <a:chExt cx="13247091" cy="1270000"/>
          </a:xfrm>
        </p:grpSpPr>
        <p:sp>
          <p:nvSpPr>
            <p:cNvPr id="756" name="01/01/2016"/>
            <p:cNvSpPr/>
            <p:nvPr/>
          </p:nvSpPr>
          <p:spPr>
            <a:xfrm>
              <a:off x="0" y="151638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01/01/2016</a:t>
              </a:r>
            </a:p>
          </p:txBody>
        </p:sp>
        <p:sp>
          <p:nvSpPr>
            <p:cNvPr id="757" name="01/02/2016"/>
            <p:cNvSpPr/>
            <p:nvPr/>
          </p:nvSpPr>
          <p:spPr>
            <a:xfrm>
              <a:off x="965911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01/02/2016</a:t>
              </a:r>
            </a:p>
          </p:txBody>
        </p:sp>
        <p:sp>
          <p:nvSpPr>
            <p:cNvPr id="758" name="01/03/2016"/>
            <p:cNvSpPr/>
            <p:nvPr/>
          </p:nvSpPr>
          <p:spPr>
            <a:xfrm>
              <a:off x="1957730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01/03/2016</a:t>
              </a:r>
            </a:p>
          </p:txBody>
        </p:sp>
        <p:sp>
          <p:nvSpPr>
            <p:cNvPr id="759" name="01/04/2016"/>
            <p:cNvSpPr/>
            <p:nvPr/>
          </p:nvSpPr>
          <p:spPr>
            <a:xfrm>
              <a:off x="2951835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01/04/2016</a:t>
              </a:r>
            </a:p>
          </p:txBody>
        </p:sp>
        <p:sp>
          <p:nvSpPr>
            <p:cNvPr id="760" name="01/05/2016"/>
            <p:cNvSpPr/>
            <p:nvPr/>
          </p:nvSpPr>
          <p:spPr>
            <a:xfrm>
              <a:off x="3948684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01/05/2016</a:t>
              </a:r>
            </a:p>
          </p:txBody>
        </p:sp>
        <p:sp>
          <p:nvSpPr>
            <p:cNvPr id="761" name="01/06/2016"/>
            <p:cNvSpPr/>
            <p:nvPr/>
          </p:nvSpPr>
          <p:spPr>
            <a:xfrm>
              <a:off x="4940248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01/06/2016</a:t>
              </a:r>
            </a:p>
          </p:txBody>
        </p:sp>
        <p:sp>
          <p:nvSpPr>
            <p:cNvPr id="762" name="01/07/2016"/>
            <p:cNvSpPr/>
            <p:nvPr/>
          </p:nvSpPr>
          <p:spPr>
            <a:xfrm>
              <a:off x="5933211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01/07/2016</a:t>
              </a:r>
            </a:p>
          </p:txBody>
        </p:sp>
        <p:sp>
          <p:nvSpPr>
            <p:cNvPr id="763" name="01/08/2016"/>
            <p:cNvSpPr/>
            <p:nvPr/>
          </p:nvSpPr>
          <p:spPr>
            <a:xfrm>
              <a:off x="6927011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01/08/2016</a:t>
              </a:r>
            </a:p>
          </p:txBody>
        </p:sp>
        <p:sp>
          <p:nvSpPr>
            <p:cNvPr id="764" name="01/09/2016"/>
            <p:cNvSpPr/>
            <p:nvPr/>
          </p:nvSpPr>
          <p:spPr>
            <a:xfrm>
              <a:off x="7942453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01/09/2016</a:t>
              </a:r>
            </a:p>
          </p:txBody>
        </p:sp>
        <p:sp>
          <p:nvSpPr>
            <p:cNvPr id="765" name="01/10/2016"/>
            <p:cNvSpPr/>
            <p:nvPr/>
          </p:nvSpPr>
          <p:spPr>
            <a:xfrm>
              <a:off x="8959113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01/10/2016</a:t>
              </a:r>
            </a:p>
          </p:txBody>
        </p:sp>
        <p:sp>
          <p:nvSpPr>
            <p:cNvPr id="766" name="01/11/2016"/>
            <p:cNvSpPr/>
            <p:nvPr/>
          </p:nvSpPr>
          <p:spPr>
            <a:xfrm>
              <a:off x="9974554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01/11/2016</a:t>
              </a:r>
            </a:p>
          </p:txBody>
        </p:sp>
        <p:sp>
          <p:nvSpPr>
            <p:cNvPr id="767" name="01/12/2016"/>
            <p:cNvSpPr/>
            <p:nvPr/>
          </p:nvSpPr>
          <p:spPr>
            <a:xfrm>
              <a:off x="10962868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01/12/2016</a:t>
              </a:r>
            </a:p>
          </p:txBody>
        </p:sp>
        <p:sp>
          <p:nvSpPr>
            <p:cNvPr id="768" name="01/01/2017"/>
            <p:cNvSpPr/>
            <p:nvPr/>
          </p:nvSpPr>
          <p:spPr>
            <a:xfrm>
              <a:off x="11977091" y="1516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200" spc="-24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01/01/2017</a:t>
              </a:r>
            </a:p>
          </p:txBody>
        </p:sp>
      </p:grpSp>
      <p:grpSp>
        <p:nvGrpSpPr>
          <p:cNvPr id="782" name="Group"/>
          <p:cNvGrpSpPr/>
          <p:nvPr/>
        </p:nvGrpSpPr>
        <p:grpSpPr>
          <a:xfrm>
            <a:off x="6155266" y="5152993"/>
            <a:ext cx="12729643" cy="5511803"/>
            <a:chOff x="0" y="0"/>
            <a:chExt cx="12729642" cy="5511801"/>
          </a:xfrm>
        </p:grpSpPr>
        <p:sp>
          <p:nvSpPr>
            <p:cNvPr id="770" name="Line"/>
            <p:cNvSpPr/>
            <p:nvPr/>
          </p:nvSpPr>
          <p:spPr>
            <a:xfrm>
              <a:off x="0" y="5511801"/>
              <a:ext cx="12729643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71" name="Line"/>
            <p:cNvSpPr/>
            <p:nvPr/>
          </p:nvSpPr>
          <p:spPr>
            <a:xfrm>
              <a:off x="0" y="4991101"/>
              <a:ext cx="12729643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72" name="Line"/>
            <p:cNvSpPr/>
            <p:nvPr/>
          </p:nvSpPr>
          <p:spPr>
            <a:xfrm>
              <a:off x="0" y="3987801"/>
              <a:ext cx="12729643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73" name="Line"/>
            <p:cNvSpPr/>
            <p:nvPr/>
          </p:nvSpPr>
          <p:spPr>
            <a:xfrm>
              <a:off x="0" y="2489200"/>
              <a:ext cx="12729643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74" name="Line"/>
            <p:cNvSpPr/>
            <p:nvPr/>
          </p:nvSpPr>
          <p:spPr>
            <a:xfrm>
              <a:off x="0" y="1981200"/>
              <a:ext cx="12729643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75" name="Line"/>
            <p:cNvSpPr/>
            <p:nvPr/>
          </p:nvSpPr>
          <p:spPr>
            <a:xfrm>
              <a:off x="0" y="0"/>
              <a:ext cx="12729643" cy="0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76" name="Line"/>
            <p:cNvSpPr/>
            <p:nvPr/>
          </p:nvSpPr>
          <p:spPr>
            <a:xfrm>
              <a:off x="0" y="4483101"/>
              <a:ext cx="12729643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77" name="Line"/>
            <p:cNvSpPr/>
            <p:nvPr/>
          </p:nvSpPr>
          <p:spPr>
            <a:xfrm>
              <a:off x="0" y="3505201"/>
              <a:ext cx="12729643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78" name="Line"/>
            <p:cNvSpPr/>
            <p:nvPr/>
          </p:nvSpPr>
          <p:spPr>
            <a:xfrm>
              <a:off x="0" y="3009901"/>
              <a:ext cx="12729643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79" name="Line"/>
            <p:cNvSpPr/>
            <p:nvPr/>
          </p:nvSpPr>
          <p:spPr>
            <a:xfrm>
              <a:off x="0" y="1473200"/>
              <a:ext cx="12729643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80" name="Line"/>
            <p:cNvSpPr/>
            <p:nvPr/>
          </p:nvSpPr>
          <p:spPr>
            <a:xfrm>
              <a:off x="0" y="990600"/>
              <a:ext cx="12729643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81" name="Line"/>
            <p:cNvSpPr/>
            <p:nvPr/>
          </p:nvSpPr>
          <p:spPr>
            <a:xfrm>
              <a:off x="0" y="495300"/>
              <a:ext cx="12729643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796" name="Group"/>
          <p:cNvGrpSpPr/>
          <p:nvPr/>
        </p:nvGrpSpPr>
        <p:grpSpPr>
          <a:xfrm>
            <a:off x="6510866" y="10663873"/>
            <a:ext cx="11912602" cy="113887"/>
            <a:chOff x="0" y="0"/>
            <a:chExt cx="11912600" cy="113885"/>
          </a:xfrm>
        </p:grpSpPr>
        <p:sp>
          <p:nvSpPr>
            <p:cNvPr id="783" name="Line"/>
            <p:cNvSpPr/>
            <p:nvPr/>
          </p:nvSpPr>
          <p:spPr>
            <a:xfrm flipV="1">
              <a:off x="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84" name="Line"/>
            <p:cNvSpPr/>
            <p:nvPr/>
          </p:nvSpPr>
          <p:spPr>
            <a:xfrm flipV="1">
              <a:off x="977899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85" name="Line"/>
            <p:cNvSpPr/>
            <p:nvPr/>
          </p:nvSpPr>
          <p:spPr>
            <a:xfrm flipV="1">
              <a:off x="19558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86" name="Line"/>
            <p:cNvSpPr/>
            <p:nvPr/>
          </p:nvSpPr>
          <p:spPr>
            <a:xfrm flipV="1">
              <a:off x="29591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87" name="Line"/>
            <p:cNvSpPr/>
            <p:nvPr/>
          </p:nvSpPr>
          <p:spPr>
            <a:xfrm flipV="1">
              <a:off x="39370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88" name="Line"/>
            <p:cNvSpPr/>
            <p:nvPr/>
          </p:nvSpPr>
          <p:spPr>
            <a:xfrm flipV="1">
              <a:off x="49530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89" name="Line"/>
            <p:cNvSpPr/>
            <p:nvPr/>
          </p:nvSpPr>
          <p:spPr>
            <a:xfrm flipV="1">
              <a:off x="59182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0" name="Line"/>
            <p:cNvSpPr/>
            <p:nvPr/>
          </p:nvSpPr>
          <p:spPr>
            <a:xfrm flipV="1">
              <a:off x="69088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1" name="Line"/>
            <p:cNvSpPr/>
            <p:nvPr/>
          </p:nvSpPr>
          <p:spPr>
            <a:xfrm flipV="1">
              <a:off x="79502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2" name="Line"/>
            <p:cNvSpPr/>
            <p:nvPr/>
          </p:nvSpPr>
          <p:spPr>
            <a:xfrm flipV="1">
              <a:off x="89154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3" name="Line"/>
            <p:cNvSpPr/>
            <p:nvPr/>
          </p:nvSpPr>
          <p:spPr>
            <a:xfrm flipV="1">
              <a:off x="99187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4" name="Line"/>
            <p:cNvSpPr/>
            <p:nvPr/>
          </p:nvSpPr>
          <p:spPr>
            <a:xfrm flipV="1">
              <a:off x="108966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5" name="Line"/>
            <p:cNvSpPr/>
            <p:nvPr/>
          </p:nvSpPr>
          <p:spPr>
            <a:xfrm flipV="1">
              <a:off x="11912600" y="1270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797" name="Rounded Rectangle"/>
          <p:cNvSpPr/>
          <p:nvPr/>
        </p:nvSpPr>
        <p:spPr>
          <a:xfrm>
            <a:off x="5288384" y="4296019"/>
            <a:ext cx="6852992" cy="383661"/>
          </a:xfrm>
          <a:prstGeom prst="roundRect">
            <a:avLst>
              <a:gd name="adj" fmla="val 50000"/>
            </a:avLst>
          </a:prstGeom>
          <a:solidFill>
            <a:srgbClr val="EEF0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98" name="Retorno acumulado - 31/12/2014 até 31/12/2015 (diária)"/>
          <p:cNvSpPr txBox="1"/>
          <p:nvPr/>
        </p:nvSpPr>
        <p:spPr>
          <a:xfrm>
            <a:off x="5516366" y="4254106"/>
            <a:ext cx="6397029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>
                <a:solidFill>
                  <a:srgbClr val="000000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Retorno acumulado - 31/12/2014 até 31/12/2015 (diária)</a:t>
            </a:r>
          </a:p>
        </p:txBody>
      </p:sp>
      <p:sp>
        <p:nvSpPr>
          <p:cNvPr id="799" name="+73%"/>
          <p:cNvSpPr txBox="1"/>
          <p:nvPr/>
        </p:nvSpPr>
        <p:spPr>
          <a:xfrm>
            <a:off x="18931440" y="5085800"/>
            <a:ext cx="2837879" cy="1563752"/>
          </a:xfrm>
          <a:prstGeom prst="rect">
            <a:avLst/>
          </a:prstGeom>
          <a:ln w="12700">
            <a:miter lim="400000"/>
          </a:ln>
          <a:effectLst>
            <a:outerShdw blurRad="50800" dist="678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700" b="1" cap="all" spc="-260">
                <a:solidFill>
                  <a:schemeClr val="accent3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+73%</a:t>
            </a:r>
          </a:p>
        </p:txBody>
      </p:sp>
      <p:pic>
        <p:nvPicPr>
          <p:cNvPr id="800" name="garfico 3 amarelo.png" descr="garfico 3 amarel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37" y="5489501"/>
            <a:ext cx="12458701" cy="4648201"/>
          </a:xfrm>
          <a:prstGeom prst="rect">
            <a:avLst/>
          </a:prstGeom>
          <a:ln w="12700">
            <a:miter lim="400000"/>
          </a:ln>
          <a:effectLst>
            <a:outerShdw blurRad="88900" dir="5131470" rotWithShape="0">
              <a:schemeClr val="accent4">
                <a:alpha val="86014"/>
              </a:schemeClr>
            </a:outerShdw>
          </a:effectLst>
        </p:spPr>
      </p:pic>
      <p:sp>
        <p:nvSpPr>
          <p:cNvPr id="801" name="Line"/>
          <p:cNvSpPr/>
          <p:nvPr/>
        </p:nvSpPr>
        <p:spPr>
          <a:xfrm flipV="1">
            <a:off x="6271803" y="8935225"/>
            <a:ext cx="12496570" cy="697501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02" name="Rounded Rectangle"/>
          <p:cNvSpPr/>
          <p:nvPr/>
        </p:nvSpPr>
        <p:spPr>
          <a:xfrm>
            <a:off x="5822794" y="11817273"/>
            <a:ext cx="12738412" cy="916398"/>
          </a:xfrm>
          <a:prstGeom prst="roundRect">
            <a:avLst>
              <a:gd name="adj" fmla="val 50000"/>
            </a:avLst>
          </a:prstGeom>
          <a:gradFill>
            <a:gsLst>
              <a:gs pos="987">
                <a:srgbClr val="FBCA1E"/>
              </a:gs>
              <a:gs pos="28203">
                <a:srgbClr val="FDEFC5"/>
              </a:gs>
              <a:gs pos="44954">
                <a:srgbClr val="EEF0F4"/>
              </a:gs>
              <a:gs pos="72792">
                <a:srgbClr val="FBD24A"/>
              </a:gs>
              <a:gs pos="89780">
                <a:srgbClr val="FCE059"/>
              </a:gs>
              <a:gs pos="100000">
                <a:srgbClr val="FDED67"/>
              </a:gs>
            </a:gsLst>
            <a:lin ang="1179239"/>
          </a:gradFill>
          <a:ln w="25400">
            <a:solidFill>
              <a:srgbClr val="EFB95D"/>
            </a:solidFill>
            <a:miter lim="400000"/>
          </a:ln>
          <a:effectLst>
            <a:outerShdw blurRad="1270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803" name="Exemplos: Tesouro IPCA+, CDB IPCA+,Debênture IPCA+."/>
          <p:cNvSpPr txBox="1"/>
          <p:nvPr/>
        </p:nvSpPr>
        <p:spPr>
          <a:xfrm>
            <a:off x="6208324" y="11710687"/>
            <a:ext cx="12322223" cy="1078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 defTabSz="457200">
              <a:lnSpc>
                <a:spcPct val="80000"/>
              </a:lnSpc>
              <a:defRPr sz="3200" cap="all">
                <a:solidFill>
                  <a:srgbClr val="714C00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Exemplos: Tesouro IPCA+, CDB IPCA+,Debênture IPCA+.</a:t>
            </a:r>
            <a:r>
              <a:rPr sz="1200" b="1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06" name="O criativo é aquele que, com uma boa ideia, tem a capacidade de fazer a sua empresa mudar de patamar."/>
          <p:cNvSpPr txBox="1"/>
          <p:nvPr/>
        </p:nvSpPr>
        <p:spPr>
          <a:xfrm>
            <a:off x="2531970" y="2008190"/>
            <a:ext cx="19483965" cy="5019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85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O criativo é aquele que, com uma boa ideia, tem a capacidade de fazer a sua empresa mudar de patamar.</a:t>
            </a:r>
          </a:p>
        </p:txBody>
      </p:sp>
      <p:sp>
        <p:nvSpPr>
          <p:cNvPr id="807" name="Rounded Rectangle"/>
          <p:cNvSpPr/>
          <p:nvPr/>
        </p:nvSpPr>
        <p:spPr>
          <a:xfrm>
            <a:off x="8585186" y="7883662"/>
            <a:ext cx="7213628" cy="48805"/>
          </a:xfrm>
          <a:prstGeom prst="roundRect">
            <a:avLst>
              <a:gd name="adj" fmla="val 50000"/>
            </a:avLst>
          </a:prstGeom>
          <a:solidFill>
            <a:srgbClr val="FBA614"/>
          </a:solidFill>
          <a:ln w="12700">
            <a:miter lim="400000"/>
          </a:ln>
          <a:effectLst>
            <a:outerShdw blurRad="114300" dir="1890000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08" name="Ou seja, o Indexado à inflação é aquele tipo de ativo capaz de levar a sua carteira para outro patamar em termos de rentabilidade."/>
          <p:cNvSpPr txBox="1"/>
          <p:nvPr/>
        </p:nvSpPr>
        <p:spPr>
          <a:xfrm>
            <a:off x="2531970" y="8769720"/>
            <a:ext cx="19483965" cy="2672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5800" cap="all">
                <a:solidFill>
                  <a:srgbClr val="F3CB4C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pPr>
              <a:defRPr sz="8500" b="1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 sz="5800" b="0">
                <a:solidFill>
                  <a:srgbClr val="F3CB4C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Ou seja, o Indexado à inflação é aquele tipo de ativo capaz de levar a sua carteira para outro patamar em termos de rentabilidade.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QUAL o melhor funcionário para trabalhar pelo seu dinheiro?"/>
          <p:cNvSpPr txBox="1"/>
          <p:nvPr/>
        </p:nvSpPr>
        <p:spPr>
          <a:xfrm>
            <a:off x="1624736" y="3026576"/>
            <a:ext cx="21298433" cy="4272129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70000"/>
              </a:lnSpc>
              <a:defRPr sz="10300" b="1" cap="all">
                <a:gradFill flip="none" rotWithShape="1">
                  <a:gsLst>
                    <a:gs pos="0">
                      <a:srgbClr val="BC8D12"/>
                    </a:gs>
                    <a:gs pos="17226">
                      <a:srgbClr val="D8BA44"/>
                    </a:gs>
                    <a:gs pos="23022">
                      <a:srgbClr val="F5E876"/>
                    </a:gs>
                    <a:gs pos="38521">
                      <a:srgbClr val="ECD664"/>
                    </a:gs>
                    <a:gs pos="40585">
                      <a:srgbClr val="E2C552"/>
                    </a:gs>
                    <a:gs pos="49717">
                      <a:srgbClr val="F0E378"/>
                    </a:gs>
                    <a:gs pos="52302">
                      <a:srgbClr val="D7B845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3603793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QUAL o melhor funcionário para trabalhar pelo</a:t>
            </a:r>
            <a:br/>
            <a:r>
              <a:t>seu dinheiro?</a:t>
            </a:r>
          </a:p>
        </p:txBody>
      </p:sp>
      <p:sp>
        <p:nvSpPr>
          <p:cNvPr id="812" name="👨🏻💼"/>
          <p:cNvSpPr txBox="1"/>
          <p:nvPr/>
        </p:nvSpPr>
        <p:spPr>
          <a:xfrm>
            <a:off x="10870694" y="7758721"/>
            <a:ext cx="2400301" cy="3098801"/>
          </a:xfrm>
          <a:prstGeom prst="rect">
            <a:avLst/>
          </a:prstGeom>
          <a:ln w="12700">
            <a:miter lim="400000"/>
          </a:ln>
          <a:effectLst>
            <a:outerShdw blurRad="127000" dist="152313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0"/>
            </a:lvl1pPr>
          </a:lstStyle>
          <a:p>
            <a:r>
              <a:t>👨🏻‍💼</a:t>
            </a:r>
          </a:p>
        </p:txBody>
      </p:sp>
      <p:sp>
        <p:nvSpPr>
          <p:cNvPr id="813" name="👩🏽💼"/>
          <p:cNvSpPr txBox="1"/>
          <p:nvPr/>
        </p:nvSpPr>
        <p:spPr>
          <a:xfrm>
            <a:off x="5809543" y="7758721"/>
            <a:ext cx="2400301" cy="3098801"/>
          </a:xfrm>
          <a:prstGeom prst="rect">
            <a:avLst/>
          </a:prstGeom>
          <a:ln w="12700">
            <a:miter lim="400000"/>
          </a:ln>
          <a:effectLst>
            <a:outerShdw blurRad="127000" dist="152313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0"/>
            </a:lvl1pPr>
          </a:lstStyle>
          <a:p>
            <a:r>
              <a:t>👩🏽‍💼</a:t>
            </a:r>
          </a:p>
        </p:txBody>
      </p:sp>
      <p:sp>
        <p:nvSpPr>
          <p:cNvPr id="814" name="🧑🏾💻"/>
          <p:cNvSpPr txBox="1"/>
          <p:nvPr/>
        </p:nvSpPr>
        <p:spPr>
          <a:xfrm>
            <a:off x="15931846" y="7758721"/>
            <a:ext cx="2400301" cy="3098801"/>
          </a:xfrm>
          <a:prstGeom prst="rect">
            <a:avLst/>
          </a:prstGeom>
          <a:ln w="12700">
            <a:miter lim="400000"/>
          </a:ln>
          <a:effectLst>
            <a:outerShdw blurRad="127000" dist="152313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0"/>
            </a:lvl1pPr>
          </a:lstStyle>
          <a:p>
            <a:r>
              <a:t>🧑🏾‍💻</a:t>
            </a:r>
          </a:p>
        </p:txBody>
      </p:sp>
      <p:sp>
        <p:nvSpPr>
          <p:cNvPr id="815" name="O Caxias"/>
          <p:cNvSpPr txBox="1"/>
          <p:nvPr/>
        </p:nvSpPr>
        <p:spPr>
          <a:xfrm>
            <a:off x="5191585" y="10658034"/>
            <a:ext cx="3660959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0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/>
              <a:t>O Caxias</a:t>
            </a:r>
          </a:p>
        </p:txBody>
      </p:sp>
      <p:sp>
        <p:nvSpPr>
          <p:cNvPr id="816" name="O despreocupado"/>
          <p:cNvSpPr txBox="1"/>
          <p:nvPr/>
        </p:nvSpPr>
        <p:spPr>
          <a:xfrm>
            <a:off x="8464030" y="10847263"/>
            <a:ext cx="7213628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0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/>
              <a:t>O </a:t>
            </a:r>
            <a:r>
              <a:rPr dirty="0" err="1"/>
              <a:t>despreocupado</a:t>
            </a:r>
            <a:endParaRPr dirty="0"/>
          </a:p>
        </p:txBody>
      </p:sp>
      <p:sp>
        <p:nvSpPr>
          <p:cNvPr id="817" name="o criativo"/>
          <p:cNvSpPr txBox="1"/>
          <p:nvPr/>
        </p:nvSpPr>
        <p:spPr>
          <a:xfrm>
            <a:off x="14953628" y="10932727"/>
            <a:ext cx="4356736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0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/>
              <a:t>o </a:t>
            </a:r>
            <a:r>
              <a:rPr dirty="0" err="1"/>
              <a:t>criativo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20" name="O Caxias"/>
          <p:cNvSpPr txBox="1"/>
          <p:nvPr/>
        </p:nvSpPr>
        <p:spPr>
          <a:xfrm>
            <a:off x="5179214" y="3439618"/>
            <a:ext cx="3660959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0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O Caxias</a:t>
            </a:r>
          </a:p>
        </p:txBody>
      </p:sp>
      <p:sp>
        <p:nvSpPr>
          <p:cNvPr id="821" name="O despreocupado"/>
          <p:cNvSpPr txBox="1"/>
          <p:nvPr/>
        </p:nvSpPr>
        <p:spPr>
          <a:xfrm>
            <a:off x="8585186" y="3439618"/>
            <a:ext cx="7213628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0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O despreocupado</a:t>
            </a:r>
          </a:p>
        </p:txBody>
      </p:sp>
      <p:sp>
        <p:nvSpPr>
          <p:cNvPr id="822" name="o criativo"/>
          <p:cNvSpPr txBox="1"/>
          <p:nvPr/>
        </p:nvSpPr>
        <p:spPr>
          <a:xfrm>
            <a:off x="14953628" y="3439618"/>
            <a:ext cx="4356736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0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o criativo</a:t>
            </a:r>
          </a:p>
        </p:txBody>
      </p:sp>
      <p:sp>
        <p:nvSpPr>
          <p:cNvPr id="823" name="👨🏻💼"/>
          <p:cNvSpPr txBox="1"/>
          <p:nvPr/>
        </p:nvSpPr>
        <p:spPr>
          <a:xfrm>
            <a:off x="10870694" y="522330"/>
            <a:ext cx="2400301" cy="3098801"/>
          </a:xfrm>
          <a:prstGeom prst="rect">
            <a:avLst/>
          </a:prstGeom>
          <a:ln w="12700">
            <a:miter lim="400000"/>
          </a:ln>
          <a:effectLst>
            <a:outerShdw blurRad="127000" dist="152313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0"/>
            </a:lvl1pPr>
          </a:lstStyle>
          <a:p>
            <a:r>
              <a:rPr dirty="0"/>
              <a:t>👨🏻‍💼</a:t>
            </a:r>
          </a:p>
        </p:txBody>
      </p:sp>
      <p:sp>
        <p:nvSpPr>
          <p:cNvPr id="824" name="👩🏽💼"/>
          <p:cNvSpPr txBox="1"/>
          <p:nvPr/>
        </p:nvSpPr>
        <p:spPr>
          <a:xfrm>
            <a:off x="5809543" y="538004"/>
            <a:ext cx="2400301" cy="3098801"/>
          </a:xfrm>
          <a:prstGeom prst="rect">
            <a:avLst/>
          </a:prstGeom>
          <a:ln w="12700">
            <a:miter lim="400000"/>
          </a:ln>
          <a:effectLst>
            <a:outerShdw blurRad="127000" dist="152313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0"/>
            </a:lvl1pPr>
          </a:lstStyle>
          <a:p>
            <a:r>
              <a:rPr dirty="0"/>
              <a:t>👩🏽‍💼</a:t>
            </a:r>
          </a:p>
        </p:txBody>
      </p:sp>
      <p:sp>
        <p:nvSpPr>
          <p:cNvPr id="825" name="🧑🏾💻"/>
          <p:cNvSpPr txBox="1"/>
          <p:nvPr/>
        </p:nvSpPr>
        <p:spPr>
          <a:xfrm>
            <a:off x="15931846" y="544840"/>
            <a:ext cx="2400301" cy="3098801"/>
          </a:xfrm>
          <a:prstGeom prst="rect">
            <a:avLst/>
          </a:prstGeom>
          <a:ln w="12700">
            <a:miter lim="400000"/>
          </a:ln>
          <a:effectLst>
            <a:outerShdw blurRad="127000" dist="152313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0"/>
            </a:lvl1pPr>
          </a:lstStyle>
          <a:p>
            <a:r>
              <a:rPr dirty="0"/>
              <a:t>🧑🏾‍💻</a:t>
            </a:r>
          </a:p>
        </p:txBody>
      </p:sp>
      <p:sp>
        <p:nvSpPr>
          <p:cNvPr id="826" name="🧔🏼"/>
          <p:cNvSpPr txBox="1"/>
          <p:nvPr/>
        </p:nvSpPr>
        <p:spPr>
          <a:xfrm>
            <a:off x="2038897" y="5374415"/>
            <a:ext cx="2273301" cy="2933701"/>
          </a:xfrm>
          <a:prstGeom prst="rect">
            <a:avLst/>
          </a:prstGeom>
          <a:ln w="12700">
            <a:miter lim="400000"/>
          </a:ln>
          <a:effectLst>
            <a:outerShdw blurRad="177800" dist="55337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21400"/>
              </a:lnSpc>
              <a:defRPr sz="17000" cap="all">
                <a:solidFill>
                  <a:srgbClr val="FFFFFF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r>
              <a:t>🧔🏼</a:t>
            </a:r>
          </a:p>
        </p:txBody>
      </p:sp>
      <p:sp>
        <p:nvSpPr>
          <p:cNvPr id="827" name="Todos!"/>
          <p:cNvSpPr txBox="1"/>
          <p:nvPr/>
        </p:nvSpPr>
        <p:spPr>
          <a:xfrm>
            <a:off x="5855880" y="4384402"/>
            <a:ext cx="4935193" cy="1563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8700" cap="all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Todos! </a:t>
            </a:r>
          </a:p>
        </p:txBody>
      </p:sp>
      <p:sp>
        <p:nvSpPr>
          <p:cNvPr id="828" name="Callout"/>
          <p:cNvSpPr/>
          <p:nvPr/>
        </p:nvSpPr>
        <p:spPr>
          <a:xfrm>
            <a:off x="4359954" y="4334031"/>
            <a:ext cx="15203092" cy="7294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6" y="0"/>
                </a:moveTo>
                <a:cubicBezTo>
                  <a:pt x="1451" y="0"/>
                  <a:pt x="928" y="1090"/>
                  <a:pt x="928" y="2435"/>
                </a:cubicBezTo>
                <a:lnTo>
                  <a:pt x="928" y="7240"/>
                </a:lnTo>
                <a:lnTo>
                  <a:pt x="0" y="7725"/>
                </a:lnTo>
                <a:lnTo>
                  <a:pt x="928" y="8208"/>
                </a:lnTo>
                <a:lnTo>
                  <a:pt x="928" y="19165"/>
                </a:lnTo>
                <a:cubicBezTo>
                  <a:pt x="928" y="20510"/>
                  <a:pt x="1451" y="21600"/>
                  <a:pt x="2096" y="21600"/>
                </a:cubicBezTo>
                <a:lnTo>
                  <a:pt x="20432" y="21600"/>
                </a:lnTo>
                <a:cubicBezTo>
                  <a:pt x="21077" y="21600"/>
                  <a:pt x="21600" y="20510"/>
                  <a:pt x="21600" y="19165"/>
                </a:cubicBezTo>
                <a:lnTo>
                  <a:pt x="21600" y="2435"/>
                </a:lnTo>
                <a:cubicBezTo>
                  <a:pt x="21600" y="1090"/>
                  <a:pt x="21077" y="0"/>
                  <a:pt x="20432" y="0"/>
                </a:cubicBezTo>
                <a:lnTo>
                  <a:pt x="2096" y="0"/>
                </a:lnTo>
                <a:close/>
              </a:path>
            </a:pathLst>
          </a:custGeom>
          <a:ln w="254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29" name="Nenhuma empresa funciona só com o caxias, o despreocupado ou o criativo. É importante ter um pouco de cada no seu time."/>
          <p:cNvSpPr txBox="1"/>
          <p:nvPr/>
        </p:nvSpPr>
        <p:spPr>
          <a:xfrm>
            <a:off x="5810859" y="6009018"/>
            <a:ext cx="13214469" cy="2013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4400">
                <a:solidFill>
                  <a:srgbClr val="F3CB4C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Nenhuma empresa funciona só com o caxias,</a:t>
            </a:r>
            <a:br/>
            <a:r>
              <a:t>o despreocupado ou o criativo. É importante ter</a:t>
            </a:r>
            <a:br/>
            <a:r>
              <a:t>um pouco de cada no seu time.</a:t>
            </a:r>
          </a:p>
        </p:txBody>
      </p:sp>
      <p:sp>
        <p:nvSpPr>
          <p:cNvPr id="832" name="Como investidor(a) e dono(a) da sua carteira de investimentos (empresa), você será responsável por fazer a melhor combinação entre eles dentro de cada cenário econômico."/>
          <p:cNvSpPr txBox="1"/>
          <p:nvPr/>
        </p:nvSpPr>
        <p:spPr>
          <a:xfrm>
            <a:off x="5777965" y="8311889"/>
            <a:ext cx="13804291" cy="2603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44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Como investidor(a) e dono(a) da sua carteira de investimentos (empresa), você será responsável</a:t>
            </a:r>
            <a:br/>
            <a:r>
              <a:t>por fazer a melhor combinação entre eles dentro</a:t>
            </a:r>
            <a:br/>
            <a:r>
              <a:t>de cada cenário econômico.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35" name="como posso aumentar o retorno da minha carteira mantendo meu perfil conservador?"/>
          <p:cNvSpPr txBox="1"/>
          <p:nvPr/>
        </p:nvSpPr>
        <p:spPr>
          <a:xfrm>
            <a:off x="4248378" y="3852506"/>
            <a:ext cx="16051150" cy="5278629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9000" b="1" cap="all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como posso aumentar</a:t>
            </a:r>
            <a:br/>
            <a:r>
              <a:t>o retorno da minha</a:t>
            </a:r>
            <a:br/>
            <a:r>
              <a:t>carteira mantendo meu</a:t>
            </a:r>
            <a:br/>
            <a:r>
              <a:t>perfil conservador?</a:t>
            </a:r>
          </a:p>
        </p:txBody>
      </p:sp>
      <p:sp>
        <p:nvSpPr>
          <p:cNvPr id="836" name="🤔"/>
          <p:cNvSpPr txBox="1"/>
          <p:nvPr/>
        </p:nvSpPr>
        <p:spPr>
          <a:xfrm>
            <a:off x="10821503" y="9193741"/>
            <a:ext cx="2740994" cy="2858929"/>
          </a:xfrm>
          <a:prstGeom prst="rect">
            <a:avLst/>
          </a:prstGeom>
          <a:ln w="12700">
            <a:miter lim="400000"/>
          </a:ln>
          <a:effectLst>
            <a:outerShdw blurRad="190500" dist="3810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321310">
              <a:lnSpc>
                <a:spcPct val="80000"/>
              </a:lnSpc>
              <a:defRPr sz="16500" b="1" cap="all" spc="-66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🤔</a:t>
            </a:r>
          </a:p>
        </p:txBody>
      </p:sp>
      <p:sp>
        <p:nvSpPr>
          <p:cNvPr id="837" name="🧔🏼"/>
          <p:cNvSpPr txBox="1"/>
          <p:nvPr/>
        </p:nvSpPr>
        <p:spPr>
          <a:xfrm>
            <a:off x="9201072" y="1656299"/>
            <a:ext cx="1600201" cy="2057401"/>
          </a:xfrm>
          <a:prstGeom prst="rect">
            <a:avLst/>
          </a:prstGeom>
          <a:ln w="12700">
            <a:miter lim="400000"/>
          </a:ln>
          <a:effectLst>
            <a:outerShdw blurRad="177800" dist="55337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15100"/>
              </a:lnSpc>
              <a:defRPr sz="11700" cap="all">
                <a:solidFill>
                  <a:srgbClr val="FFFFFF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r>
              <a:t>🧔🏼</a:t>
            </a:r>
          </a:p>
        </p:txBody>
      </p:sp>
      <p:sp>
        <p:nvSpPr>
          <p:cNvPr id="838" name="Callout"/>
          <p:cNvSpPr/>
          <p:nvPr/>
        </p:nvSpPr>
        <p:spPr>
          <a:xfrm>
            <a:off x="10778007" y="1692481"/>
            <a:ext cx="4568826" cy="1002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65" y="0"/>
                </a:moveTo>
                <a:cubicBezTo>
                  <a:pt x="2556" y="0"/>
                  <a:pt x="1494" y="4838"/>
                  <a:pt x="1494" y="10804"/>
                </a:cubicBezTo>
                <a:cubicBezTo>
                  <a:pt x="1494" y="11634"/>
                  <a:pt x="1518" y="12430"/>
                  <a:pt x="1557" y="13206"/>
                </a:cubicBezTo>
                <a:lnTo>
                  <a:pt x="0" y="20258"/>
                </a:lnTo>
                <a:lnTo>
                  <a:pt x="2152" y="18241"/>
                </a:lnTo>
                <a:cubicBezTo>
                  <a:pt x="2584" y="20302"/>
                  <a:pt x="3190" y="21600"/>
                  <a:pt x="3865" y="21600"/>
                </a:cubicBezTo>
                <a:lnTo>
                  <a:pt x="19228" y="21600"/>
                </a:lnTo>
                <a:cubicBezTo>
                  <a:pt x="20538" y="21600"/>
                  <a:pt x="21600" y="16770"/>
                  <a:pt x="21600" y="10804"/>
                </a:cubicBezTo>
                <a:cubicBezTo>
                  <a:pt x="21600" y="4839"/>
                  <a:pt x="20538" y="0"/>
                  <a:pt x="19228" y="0"/>
                </a:cubicBezTo>
                <a:lnTo>
                  <a:pt x="3865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39" name="Agora…"/>
          <p:cNvSpPr txBox="1"/>
          <p:nvPr/>
        </p:nvSpPr>
        <p:spPr>
          <a:xfrm>
            <a:off x="11885730" y="1724837"/>
            <a:ext cx="2767153" cy="870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6600"/>
              </a:lnSpc>
              <a:defRPr sz="4600" cap="all">
                <a:solidFill>
                  <a:srgbClr val="1D1D1D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Agora…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42" name="Antes preciso te explicar uma coisa:"/>
          <p:cNvSpPr txBox="1"/>
          <p:nvPr/>
        </p:nvSpPr>
        <p:spPr>
          <a:xfrm>
            <a:off x="6217951" y="2348906"/>
            <a:ext cx="14230198" cy="2856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70000"/>
              </a:lnSpc>
              <a:defRPr sz="9000" b="1" cap="all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rPr sz="9600">
                <a:solidFill>
                  <a:srgbClr val="FFFFFF"/>
                </a:solidFill>
              </a:rPr>
              <a:t>Antes preciso te</a:t>
            </a:r>
            <a:br>
              <a:rPr sz="9600">
                <a:solidFill>
                  <a:srgbClr val="FFFFFF"/>
                </a:solidFill>
              </a:rPr>
            </a:br>
            <a:r>
              <a:rPr sz="9600">
                <a:solidFill>
                  <a:srgbClr val="FFFFFF"/>
                </a:solidFill>
              </a:rPr>
              <a:t>explicar uma coisa:</a:t>
            </a:r>
          </a:p>
        </p:txBody>
      </p:sp>
      <p:sp>
        <p:nvSpPr>
          <p:cNvPr id="843" name="👋"/>
          <p:cNvSpPr txBox="1"/>
          <p:nvPr/>
        </p:nvSpPr>
        <p:spPr>
          <a:xfrm rot="2220000">
            <a:off x="3564768" y="2392899"/>
            <a:ext cx="2400301" cy="3098801"/>
          </a:xfrm>
          <a:prstGeom prst="rect">
            <a:avLst/>
          </a:prstGeom>
          <a:ln w="12700">
            <a:miter lim="400000"/>
          </a:ln>
          <a:effectLst>
            <a:outerShdw blurRad="177800" dist="55337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22600"/>
              </a:lnSpc>
              <a:defRPr sz="18000" cap="all">
                <a:solidFill>
                  <a:srgbClr val="FFFFFF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r>
              <a:t>👋</a:t>
            </a:r>
          </a:p>
        </p:txBody>
      </p:sp>
      <p:sp>
        <p:nvSpPr>
          <p:cNvPr id="844" name="A diferença entre um perfil conservador de investimento e um perfil intolerante a qualquer tipo de risco."/>
          <p:cNvSpPr txBox="1"/>
          <p:nvPr/>
        </p:nvSpPr>
        <p:spPr>
          <a:xfrm>
            <a:off x="4688198" y="6927637"/>
            <a:ext cx="15007604" cy="3984398"/>
          </a:xfrm>
          <a:prstGeom prst="rect">
            <a:avLst/>
          </a:prstGeom>
          <a:ln w="12700">
            <a:miter lim="400000"/>
          </a:ln>
          <a:effectLst>
            <a:outerShdw blurRad="2667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6700" b="1" cap="all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37661">
                      <a:srgbClr val="E2C552"/>
                    </a:gs>
                    <a:gs pos="40539">
                      <a:srgbClr val="CFA932"/>
                    </a:gs>
                    <a:gs pos="46298">
                      <a:srgbClr val="BD8C12"/>
                    </a:gs>
                    <a:gs pos="76749">
                      <a:srgbClr val="F0E378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A diferença entre um perfil</a:t>
            </a:r>
            <a:br/>
            <a:r>
              <a:t>conservador de investimento</a:t>
            </a:r>
            <a:br/>
            <a:r>
              <a:t>e um perfil intolerante a</a:t>
            </a:r>
            <a:br/>
            <a:r>
              <a:t>qualquer tipo de risco.</a:t>
            </a:r>
          </a:p>
        </p:txBody>
      </p:sp>
      <p:sp>
        <p:nvSpPr>
          <p:cNvPr id="845" name="Rounded Rectangle"/>
          <p:cNvSpPr/>
          <p:nvPr/>
        </p:nvSpPr>
        <p:spPr>
          <a:xfrm>
            <a:off x="8585186" y="6042162"/>
            <a:ext cx="7213628" cy="48805"/>
          </a:xfrm>
          <a:prstGeom prst="roundRect">
            <a:avLst>
              <a:gd name="adj" fmla="val 50000"/>
            </a:avLst>
          </a:prstGeom>
          <a:solidFill>
            <a:srgbClr val="FBA614"/>
          </a:solidFill>
          <a:ln w="12700">
            <a:miter lim="400000"/>
          </a:ln>
          <a:effectLst>
            <a:outerShdw blurRad="114300" dir="1890000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48" name="Rounded Rectangle"/>
          <p:cNvSpPr/>
          <p:nvPr/>
        </p:nvSpPr>
        <p:spPr>
          <a:xfrm>
            <a:off x="3292623" y="1923012"/>
            <a:ext cx="17798754" cy="2896747"/>
          </a:xfrm>
          <a:prstGeom prst="roundRect">
            <a:avLst>
              <a:gd name="adj" fmla="val 50000"/>
            </a:avLst>
          </a:prstGeom>
          <a:ln w="635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49" name="perfil conservador"/>
          <p:cNvSpPr txBox="1"/>
          <p:nvPr/>
        </p:nvSpPr>
        <p:spPr>
          <a:xfrm>
            <a:off x="6434942" y="2405599"/>
            <a:ext cx="13895071" cy="1778001"/>
          </a:xfrm>
          <a:prstGeom prst="rect">
            <a:avLst/>
          </a:prstGeom>
          <a:ln w="12700">
            <a:miter lim="400000"/>
          </a:ln>
          <a:effectLst>
            <a:outerShdw blurRad="165100" dist="156279" dir="5131470" rotWithShape="0">
              <a:srgbClr val="000000">
                <a:alpha val="769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13000"/>
              </a:lnSpc>
              <a:defRPr sz="10000" b="1" cap="all" spc="-500">
                <a:gradFill flip="none" rotWithShape="1">
                  <a:gsLst>
                    <a:gs pos="0">
                      <a:srgbClr val="BC8D12"/>
                    </a:gs>
                    <a:gs pos="3287">
                      <a:srgbClr val="D8BA44"/>
                    </a:gs>
                    <a:gs pos="16003">
                      <a:srgbClr val="F5E876"/>
                    </a:gs>
                    <a:gs pos="29342">
                      <a:srgbClr val="E2C552"/>
                    </a:gs>
                    <a:gs pos="35670">
                      <a:srgbClr val="BD8C12"/>
                    </a:gs>
                    <a:gs pos="54799">
                      <a:srgbClr val="FFFFB4"/>
                    </a:gs>
                    <a:gs pos="69612">
                      <a:srgbClr val="F3E47D"/>
                    </a:gs>
                    <a:gs pos="100000">
                      <a:srgbClr val="F3E47D"/>
                    </a:gs>
                  </a:gsLst>
                  <a:lin ang="8881729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perfil conservador </a:t>
            </a:r>
          </a:p>
        </p:txBody>
      </p:sp>
      <p:sp>
        <p:nvSpPr>
          <p:cNvPr id="850" name="Baixa tolerância a perdas, assume risco baixo, o que não pode comprometer seus investimentos de maneira relevante."/>
          <p:cNvSpPr txBox="1"/>
          <p:nvPr/>
        </p:nvSpPr>
        <p:spPr>
          <a:xfrm>
            <a:off x="4691550" y="5679947"/>
            <a:ext cx="15000901" cy="4742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457200">
              <a:lnSpc>
                <a:spcPct val="90000"/>
              </a:lnSpc>
              <a:defRPr sz="67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 dirty="0" err="1"/>
              <a:t>Baixa</a:t>
            </a:r>
            <a:r>
              <a:rPr dirty="0"/>
              <a:t> </a:t>
            </a:r>
            <a:r>
              <a:rPr dirty="0" err="1"/>
              <a:t>tolerância</a:t>
            </a:r>
            <a:r>
              <a:rPr dirty="0"/>
              <a:t> a </a:t>
            </a:r>
            <a:r>
              <a:rPr dirty="0" err="1"/>
              <a:t>perdas</a:t>
            </a:r>
            <a:r>
              <a:rPr dirty="0"/>
              <a:t>,</a:t>
            </a:r>
            <a:br>
              <a:rPr dirty="0"/>
            </a:br>
            <a:r>
              <a:rPr dirty="0"/>
              <a:t>assume </a:t>
            </a:r>
            <a:r>
              <a:rPr dirty="0" err="1"/>
              <a:t>risco</a:t>
            </a:r>
            <a:r>
              <a:rPr dirty="0"/>
              <a:t> </a:t>
            </a:r>
            <a:r>
              <a:rPr dirty="0" err="1"/>
              <a:t>baixo</a:t>
            </a:r>
            <a:r>
              <a:rPr dirty="0"/>
              <a:t>,</a:t>
            </a:r>
            <a:br>
              <a:rPr lang="pt-BR" dirty="0"/>
            </a:br>
            <a:r>
              <a:rPr dirty="0"/>
              <a:t> o que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pode</a:t>
            </a:r>
            <a:r>
              <a:rPr dirty="0"/>
              <a:t> </a:t>
            </a:r>
            <a:r>
              <a:rPr dirty="0" err="1"/>
              <a:t>comprometer</a:t>
            </a:r>
            <a:br>
              <a:rPr lang="pt-BR" dirty="0"/>
            </a:br>
            <a:r>
              <a:rPr dirty="0"/>
              <a:t> </a:t>
            </a:r>
            <a:r>
              <a:rPr dirty="0" err="1"/>
              <a:t>seus</a:t>
            </a:r>
            <a:r>
              <a:rPr dirty="0"/>
              <a:t> </a:t>
            </a:r>
            <a:r>
              <a:rPr dirty="0" err="1"/>
              <a:t>investimentos</a:t>
            </a:r>
            <a:br>
              <a:rPr dirty="0"/>
            </a:br>
            <a:r>
              <a:rPr dirty="0"/>
              <a:t>de </a:t>
            </a:r>
            <a:r>
              <a:rPr dirty="0" err="1"/>
              <a:t>maneira</a:t>
            </a:r>
            <a:r>
              <a:rPr dirty="0"/>
              <a:t> </a:t>
            </a:r>
            <a:r>
              <a:rPr dirty="0" err="1"/>
              <a:t>relevante</a:t>
            </a:r>
            <a:r>
              <a:rPr dirty="0"/>
              <a:t>.</a:t>
            </a:r>
          </a:p>
        </p:txBody>
      </p:sp>
      <p:sp>
        <p:nvSpPr>
          <p:cNvPr id="851" name="💰"/>
          <p:cNvSpPr txBox="1"/>
          <p:nvPr/>
        </p:nvSpPr>
        <p:spPr>
          <a:xfrm>
            <a:off x="3714564" y="1865270"/>
            <a:ext cx="2400301" cy="309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0"/>
            </a:lvl1pPr>
          </a:lstStyle>
          <a:p>
            <a:r>
              <a:t>💰</a:t>
            </a:r>
          </a:p>
        </p:txBody>
      </p:sp>
      <p:sp>
        <p:nvSpPr>
          <p:cNvPr id="852" name="🛡"/>
          <p:cNvSpPr txBox="1"/>
          <p:nvPr/>
        </p:nvSpPr>
        <p:spPr>
          <a:xfrm>
            <a:off x="4880924" y="2605261"/>
            <a:ext cx="1600201" cy="2057401"/>
          </a:xfrm>
          <a:prstGeom prst="rect">
            <a:avLst/>
          </a:prstGeom>
          <a:ln w="12700">
            <a:miter lim="400000"/>
          </a:ln>
          <a:effectLst>
            <a:outerShdw blurRad="177800" dist="55337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15100"/>
              </a:lnSpc>
              <a:defRPr sz="11700" cap="all">
                <a:solidFill>
                  <a:srgbClr val="FFFFFF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r>
              <a:t>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55" name="Um perfil intolerante ao risco não tolera qualquer oscilação negativa, em nenhum horizonte de tempo na sua carteira."/>
          <p:cNvSpPr txBox="1"/>
          <p:nvPr/>
        </p:nvSpPr>
        <p:spPr>
          <a:xfrm>
            <a:off x="1925332" y="5552947"/>
            <a:ext cx="20533335" cy="2869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lnSpc>
                <a:spcPct val="90000"/>
              </a:lnSpc>
              <a:defRPr sz="58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Um perfil intolerante ao risco não tolera qualquer oscilação negativa, em nenhum horizonte de tempo na sua carteira.</a:t>
            </a:r>
          </a:p>
        </p:txBody>
      </p:sp>
      <p:sp>
        <p:nvSpPr>
          <p:cNvPr id="856" name="Assim como intolerância a qualquer coisa, intolerância ao risco não vai fazer bem para o seu dinheiro."/>
          <p:cNvSpPr txBox="1"/>
          <p:nvPr/>
        </p:nvSpPr>
        <p:spPr>
          <a:xfrm>
            <a:off x="3085064" y="8812614"/>
            <a:ext cx="18213871" cy="2869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lnSpc>
                <a:spcPct val="90000"/>
              </a:lnSpc>
              <a:defRPr sz="58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>
                <a:solidFill>
                  <a:srgbClr val="F3CB4B"/>
                </a:solidFill>
              </a:rPr>
              <a:t>Assim como intolerância a qualquer coisa, intolerância ao risco não vai fazer bem para o seu dinheiro.</a:t>
            </a:r>
            <a:r>
              <a:t> </a:t>
            </a:r>
          </a:p>
        </p:txBody>
      </p:sp>
      <p:sp>
        <p:nvSpPr>
          <p:cNvPr id="857" name="perfil intolerante"/>
          <p:cNvSpPr txBox="1"/>
          <p:nvPr/>
        </p:nvSpPr>
        <p:spPr>
          <a:xfrm>
            <a:off x="6918177" y="2405599"/>
            <a:ext cx="12928601" cy="1778001"/>
          </a:xfrm>
          <a:prstGeom prst="rect">
            <a:avLst/>
          </a:prstGeom>
          <a:ln w="12700">
            <a:miter lim="400000"/>
          </a:ln>
          <a:effectLst>
            <a:outerShdw blurRad="165100" dist="156279" dir="5131470" rotWithShape="0">
              <a:srgbClr val="000000">
                <a:alpha val="769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13000"/>
              </a:lnSpc>
              <a:defRPr sz="10000" b="1" cap="all" spc="-500">
                <a:gradFill flip="none" rotWithShape="1">
                  <a:gsLst>
                    <a:gs pos="0">
                      <a:srgbClr val="BC8D12"/>
                    </a:gs>
                    <a:gs pos="3287">
                      <a:srgbClr val="D8BA44"/>
                    </a:gs>
                    <a:gs pos="16003">
                      <a:srgbClr val="F5E876"/>
                    </a:gs>
                    <a:gs pos="29342">
                      <a:srgbClr val="E2C552"/>
                    </a:gs>
                    <a:gs pos="35670">
                      <a:srgbClr val="BD8C12"/>
                    </a:gs>
                    <a:gs pos="54799">
                      <a:srgbClr val="FFFFB4"/>
                    </a:gs>
                    <a:gs pos="69612">
                      <a:srgbClr val="F3E47D"/>
                    </a:gs>
                    <a:gs pos="100000">
                      <a:srgbClr val="F3E47D"/>
                    </a:gs>
                  </a:gsLst>
                  <a:lin ang="8881729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perfil intolerante </a:t>
            </a:r>
          </a:p>
        </p:txBody>
      </p:sp>
      <p:sp>
        <p:nvSpPr>
          <p:cNvPr id="858" name="😣"/>
          <p:cNvSpPr txBox="1"/>
          <p:nvPr/>
        </p:nvSpPr>
        <p:spPr>
          <a:xfrm>
            <a:off x="3858497" y="1987085"/>
            <a:ext cx="2146301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0"/>
            </a:lvl1pPr>
          </a:lstStyle>
          <a:p>
            <a:r>
              <a:t>😣</a:t>
            </a:r>
          </a:p>
        </p:txBody>
      </p:sp>
      <p:sp>
        <p:nvSpPr>
          <p:cNvPr id="859" name="🚫"/>
          <p:cNvSpPr txBox="1"/>
          <p:nvPr/>
        </p:nvSpPr>
        <p:spPr>
          <a:xfrm>
            <a:off x="5219591" y="2859261"/>
            <a:ext cx="1600201" cy="2057401"/>
          </a:xfrm>
          <a:prstGeom prst="rect">
            <a:avLst/>
          </a:prstGeom>
          <a:ln w="12700">
            <a:miter lim="400000"/>
          </a:ln>
          <a:effectLst>
            <a:outerShdw blurRad="177800" dist="55337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15100"/>
              </a:lnSpc>
              <a:defRPr sz="11700" cap="all">
                <a:solidFill>
                  <a:srgbClr val="FFFFFF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r>
              <a:t>🚫</a:t>
            </a:r>
          </a:p>
        </p:txBody>
      </p:sp>
      <p:sp>
        <p:nvSpPr>
          <p:cNvPr id="860" name="Rounded Rectangle"/>
          <p:cNvSpPr/>
          <p:nvPr/>
        </p:nvSpPr>
        <p:spPr>
          <a:xfrm>
            <a:off x="3292623" y="1923012"/>
            <a:ext cx="17798754" cy="2896747"/>
          </a:xfrm>
          <a:prstGeom prst="roundRect">
            <a:avLst>
              <a:gd name="adj" fmla="val 50000"/>
            </a:avLst>
          </a:prstGeom>
          <a:ln w="635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63" name="Rounded Rectangle"/>
          <p:cNvSpPr/>
          <p:nvPr/>
        </p:nvSpPr>
        <p:spPr>
          <a:xfrm>
            <a:off x="6741697" y="5453808"/>
            <a:ext cx="11405581" cy="6552823"/>
          </a:xfrm>
          <a:prstGeom prst="roundRect">
            <a:avLst>
              <a:gd name="adj" fmla="val 9536"/>
            </a:avLst>
          </a:prstGeom>
          <a:ln w="635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64" name="iNVESTIMENTOS CARACTERísticos  dos conservadores:"/>
          <p:cNvSpPr txBox="1"/>
          <p:nvPr/>
        </p:nvSpPr>
        <p:spPr>
          <a:xfrm>
            <a:off x="2913221" y="1827749"/>
            <a:ext cx="18557558" cy="2699005"/>
          </a:xfrm>
          <a:prstGeom prst="rect">
            <a:avLst/>
          </a:prstGeom>
          <a:ln w="12700">
            <a:miter lim="400000"/>
          </a:ln>
          <a:effectLst>
            <a:outerShdw blurRad="165100" dist="156279" dir="5131470" rotWithShape="0">
              <a:srgbClr val="000000">
                <a:alpha val="769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8500" b="1" cap="all" spc="-425">
                <a:gradFill flip="none" rotWithShape="1">
                  <a:gsLst>
                    <a:gs pos="0">
                      <a:srgbClr val="BC8D12"/>
                    </a:gs>
                    <a:gs pos="3287">
                      <a:srgbClr val="D8BA44"/>
                    </a:gs>
                    <a:gs pos="16003">
                      <a:srgbClr val="F5E876"/>
                    </a:gs>
                    <a:gs pos="29342">
                      <a:srgbClr val="E2C552"/>
                    </a:gs>
                    <a:gs pos="35670">
                      <a:srgbClr val="BD8C12"/>
                    </a:gs>
                    <a:gs pos="54799">
                      <a:srgbClr val="FFFFB4"/>
                    </a:gs>
                    <a:gs pos="69612">
                      <a:srgbClr val="F3E47D"/>
                    </a:gs>
                    <a:gs pos="100000">
                      <a:srgbClr val="F3E47D"/>
                    </a:gs>
                  </a:gsLst>
                  <a:lin ang="8881729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iNVESTIMENTOS CARACTERísticos </a:t>
            </a:r>
            <a:br/>
            <a:r>
              <a:t>dos conservadores:</a:t>
            </a:r>
          </a:p>
        </p:txBody>
      </p:sp>
      <p:sp>
        <p:nvSpPr>
          <p:cNvPr id="865" name="Conta remunerada"/>
          <p:cNvSpPr txBox="1"/>
          <p:nvPr/>
        </p:nvSpPr>
        <p:spPr>
          <a:xfrm>
            <a:off x="9293135" y="5651719"/>
            <a:ext cx="8572731" cy="1299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ct val="90000"/>
              </a:lnSpc>
              <a:defRPr sz="71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Conta remunerada</a:t>
            </a:r>
          </a:p>
        </p:txBody>
      </p:sp>
      <p:sp>
        <p:nvSpPr>
          <p:cNvPr id="866" name="Tesouro Selic"/>
          <p:cNvSpPr txBox="1"/>
          <p:nvPr/>
        </p:nvSpPr>
        <p:spPr>
          <a:xfrm>
            <a:off x="9271703" y="7083221"/>
            <a:ext cx="7323263" cy="1299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ct val="90000"/>
              </a:lnSpc>
              <a:defRPr sz="71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Tesouro Selic </a:t>
            </a:r>
          </a:p>
        </p:txBody>
      </p:sp>
      <p:sp>
        <p:nvSpPr>
          <p:cNvPr id="867" name="CDB de bancão pagando 100% do CDI"/>
          <p:cNvSpPr txBox="1"/>
          <p:nvPr/>
        </p:nvSpPr>
        <p:spPr>
          <a:xfrm>
            <a:off x="9248994" y="8514722"/>
            <a:ext cx="7323263" cy="3233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ct val="80000"/>
              </a:lnSpc>
              <a:defRPr sz="71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CDB de bancão pagando 100% do CDI  </a:t>
            </a:r>
          </a:p>
        </p:txBody>
      </p:sp>
      <p:sp>
        <p:nvSpPr>
          <p:cNvPr id="868" name="Approved"/>
          <p:cNvSpPr/>
          <p:nvPr/>
        </p:nvSpPr>
        <p:spPr>
          <a:xfrm>
            <a:off x="8282566" y="5985626"/>
            <a:ext cx="829458" cy="829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69" name="Approved"/>
          <p:cNvSpPr/>
          <p:nvPr/>
        </p:nvSpPr>
        <p:spPr>
          <a:xfrm>
            <a:off x="8254257" y="7413884"/>
            <a:ext cx="829458" cy="829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70" name="Approved"/>
          <p:cNvSpPr/>
          <p:nvPr/>
        </p:nvSpPr>
        <p:spPr>
          <a:xfrm>
            <a:off x="8224263" y="8825846"/>
            <a:ext cx="829459" cy="829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rgbClr val="F3CB4B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71" name="🔎"/>
          <p:cNvSpPr txBox="1"/>
          <p:nvPr/>
        </p:nvSpPr>
        <p:spPr>
          <a:xfrm>
            <a:off x="5260827" y="4493877"/>
            <a:ext cx="2654301" cy="3441701"/>
          </a:xfrm>
          <a:prstGeom prst="rect">
            <a:avLst/>
          </a:prstGeom>
          <a:ln w="12700">
            <a:miter lim="400000"/>
          </a:ln>
          <a:effectLst>
            <a:outerShdw blurRad="177800" dist="315048" dir="5131470" rotWithShape="0">
              <a:srgbClr val="000000">
                <a:alpha val="6684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/>
            </a:lvl1pPr>
          </a:lstStyle>
          <a:p>
            <a:r>
              <a:t>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Antes de mais nada,"/>
          <p:cNvSpPr txBox="1"/>
          <p:nvPr/>
        </p:nvSpPr>
        <p:spPr>
          <a:xfrm>
            <a:off x="3860387" y="2007552"/>
            <a:ext cx="16663226" cy="2030096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14800"/>
              </a:lnSpc>
              <a:defRPr sz="11500" b="1" cap="all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Antes de mais nada,</a:t>
            </a:r>
          </a:p>
        </p:txBody>
      </p:sp>
      <p:sp>
        <p:nvSpPr>
          <p:cNvPr id="212" name="Entenda a principal diferença entre"/>
          <p:cNvSpPr txBox="1"/>
          <p:nvPr/>
        </p:nvSpPr>
        <p:spPr>
          <a:xfrm>
            <a:off x="2181104" y="3717975"/>
            <a:ext cx="20275792" cy="1462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10700"/>
              </a:lnSpc>
              <a:defRPr sz="8100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Entenda a principal diferença entre</a:t>
            </a:r>
          </a:p>
        </p:txBody>
      </p:sp>
      <p:sp>
        <p:nvSpPr>
          <p:cNvPr id="213" name="Rounded Rectangle"/>
          <p:cNvSpPr/>
          <p:nvPr/>
        </p:nvSpPr>
        <p:spPr>
          <a:xfrm>
            <a:off x="2054104" y="7138619"/>
            <a:ext cx="20275792" cy="1236092"/>
          </a:xfrm>
          <a:prstGeom prst="roundRect">
            <a:avLst>
              <a:gd name="adj" fmla="val 50000"/>
            </a:avLst>
          </a:prstGeom>
          <a:ln w="254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4" name="renda fixa"/>
          <p:cNvSpPr txBox="1"/>
          <p:nvPr/>
        </p:nvSpPr>
        <p:spPr>
          <a:xfrm>
            <a:off x="4875178" y="7067058"/>
            <a:ext cx="5360950" cy="1236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lnSpc>
                <a:spcPct val="80000"/>
              </a:lnSpc>
              <a:defRPr sz="67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renda fixa</a:t>
            </a:r>
          </a:p>
        </p:txBody>
      </p:sp>
      <p:sp>
        <p:nvSpPr>
          <p:cNvPr id="215" name="renda variável"/>
          <p:cNvSpPr txBox="1"/>
          <p:nvPr/>
        </p:nvSpPr>
        <p:spPr>
          <a:xfrm>
            <a:off x="13385872" y="7067058"/>
            <a:ext cx="7740918" cy="1236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67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renda variável </a:t>
            </a:r>
          </a:p>
        </p:txBody>
      </p:sp>
      <p:sp>
        <p:nvSpPr>
          <p:cNvPr id="216" name="x"/>
          <p:cNvSpPr txBox="1"/>
          <p:nvPr/>
        </p:nvSpPr>
        <p:spPr>
          <a:xfrm>
            <a:off x="11010442" y="5935806"/>
            <a:ext cx="2363116" cy="3227578"/>
          </a:xfrm>
          <a:prstGeom prst="rect">
            <a:avLst/>
          </a:prstGeom>
          <a:ln w="12700">
            <a:miter lim="400000"/>
          </a:ln>
          <a:effectLst>
            <a:outerShdw blurRad="127000" dist="152313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23300"/>
              </a:lnSpc>
              <a:defRPr sz="18600" b="1" cap="all">
                <a:gradFill flip="none" rotWithShape="1">
                  <a:gsLst>
                    <a:gs pos="0">
                      <a:srgbClr val="BC8D12"/>
                    </a:gs>
                    <a:gs pos="3287">
                      <a:srgbClr val="D8BA44"/>
                    </a:gs>
                    <a:gs pos="16003">
                      <a:srgbClr val="F5E876"/>
                    </a:gs>
                    <a:gs pos="29342">
                      <a:srgbClr val="E2C552"/>
                    </a:gs>
                    <a:gs pos="35670">
                      <a:srgbClr val="BD8C12"/>
                    </a:gs>
                    <a:gs pos="54799">
                      <a:srgbClr val="FFFFB4"/>
                    </a:gs>
                    <a:gs pos="69612">
                      <a:srgbClr val="F3E47D"/>
                    </a:gs>
                    <a:gs pos="100000">
                      <a:srgbClr val="F3E47D"/>
                    </a:gs>
                  </a:gsLst>
                  <a:lin ang="8881729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x </a:t>
            </a:r>
          </a:p>
        </p:txBody>
      </p:sp>
      <p:sp>
        <p:nvSpPr>
          <p:cNvPr id="217" name="🤔"/>
          <p:cNvSpPr txBox="1"/>
          <p:nvPr/>
        </p:nvSpPr>
        <p:spPr>
          <a:xfrm>
            <a:off x="10821503" y="9660951"/>
            <a:ext cx="2740994" cy="2858929"/>
          </a:xfrm>
          <a:prstGeom prst="rect">
            <a:avLst/>
          </a:prstGeom>
          <a:ln w="12700">
            <a:miter lim="400000"/>
          </a:ln>
          <a:effectLst>
            <a:outerShdw blurRad="190500" dist="3810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321310">
              <a:lnSpc>
                <a:spcPct val="80000"/>
              </a:lnSpc>
              <a:defRPr sz="16500" b="1" cap="all" spc="-66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rgbClr val="FFC000"/>
                </a:solidFill>
              </a:rPr>
              <a:t>🤔</a:t>
            </a:r>
          </a:p>
        </p:txBody>
      </p:sp>
      <p:sp>
        <p:nvSpPr>
          <p:cNvPr id="218" name="⚙️"/>
          <p:cNvSpPr txBox="1"/>
          <p:nvPr/>
        </p:nvSpPr>
        <p:spPr>
          <a:xfrm>
            <a:off x="2553927" y="6454914"/>
            <a:ext cx="2019301" cy="2603501"/>
          </a:xfrm>
          <a:prstGeom prst="rect">
            <a:avLst/>
          </a:prstGeom>
          <a:ln w="12700">
            <a:miter lim="400000"/>
          </a:ln>
          <a:effectLst>
            <a:outerShdw blurRad="241300" dist="291036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⚙️</a:t>
            </a:r>
          </a:p>
        </p:txBody>
      </p:sp>
      <p:sp>
        <p:nvSpPr>
          <p:cNvPr id="219" name="🔩"/>
          <p:cNvSpPr txBox="1"/>
          <p:nvPr/>
        </p:nvSpPr>
        <p:spPr>
          <a:xfrm>
            <a:off x="20874883" y="6383353"/>
            <a:ext cx="2019301" cy="2603501"/>
          </a:xfrm>
          <a:prstGeom prst="rect">
            <a:avLst/>
          </a:prstGeom>
          <a:ln w="12700">
            <a:miter lim="400000"/>
          </a:ln>
          <a:effectLst>
            <a:outerShdw blurRad="241300" dist="291036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74" name="Fundos que investem em títulos públicos indexados à inflação de curto prazo."/>
          <p:cNvSpPr txBox="1"/>
          <p:nvPr/>
        </p:nvSpPr>
        <p:spPr>
          <a:xfrm>
            <a:off x="1925332" y="3456393"/>
            <a:ext cx="20533335" cy="2121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lnSpc>
                <a:spcPct val="90000"/>
              </a:lnSpc>
              <a:defRPr sz="63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>
              <a:defRPr sz="5800"/>
            </a:pPr>
            <a:r>
              <a:rPr sz="6300"/>
              <a:t>Fundos que investem em títulos públicos indexados à inflação de curto prazo.</a:t>
            </a:r>
          </a:p>
        </p:txBody>
      </p:sp>
      <p:sp>
        <p:nvSpPr>
          <p:cNvPr id="875" name="Rounded Rectangle"/>
          <p:cNvSpPr/>
          <p:nvPr/>
        </p:nvSpPr>
        <p:spPr>
          <a:xfrm>
            <a:off x="4128451" y="7394314"/>
            <a:ext cx="16127098" cy="2643776"/>
          </a:xfrm>
          <a:prstGeom prst="roundRect">
            <a:avLst>
              <a:gd name="adj" fmla="val 25950"/>
            </a:avLst>
          </a:prstGeom>
          <a:solidFill>
            <a:srgbClr val="1C1C1C"/>
          </a:solidFill>
          <a:ln w="12700">
            <a:miter lim="400000"/>
          </a:ln>
          <a:effectLst>
            <a:outerShdw blurRad="279400" dist="211409" dir="5131470" rotWithShape="0">
              <a:srgbClr val="000000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76" name="IMA-B 5 é um índice que acompanha o retorno de uma cesta de títulos públicos indexados à inflação que vencem em até 5 anos."/>
          <p:cNvSpPr txBox="1"/>
          <p:nvPr/>
        </p:nvSpPr>
        <p:spPr>
          <a:xfrm>
            <a:off x="4743496" y="7474742"/>
            <a:ext cx="14897008" cy="231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50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IMA-B 5 é um índice que acompanha o retorno de uma cesta de títulos públicos indexados à inflação que vencem em até 5 anos.</a:t>
            </a:r>
          </a:p>
        </p:txBody>
      </p:sp>
      <p:sp>
        <p:nvSpPr>
          <p:cNvPr id="877" name="Rounded Rectangle"/>
          <p:cNvSpPr/>
          <p:nvPr/>
        </p:nvSpPr>
        <p:spPr>
          <a:xfrm>
            <a:off x="4119984" y="10267807"/>
            <a:ext cx="16127099" cy="1903534"/>
          </a:xfrm>
          <a:prstGeom prst="roundRect">
            <a:avLst>
              <a:gd name="adj" fmla="val 36041"/>
            </a:avLst>
          </a:prstGeom>
          <a:solidFill>
            <a:srgbClr val="1C1C1C"/>
          </a:solidFill>
          <a:ln w="12700">
            <a:miter lim="400000"/>
          </a:ln>
          <a:effectLst>
            <a:outerShdw blurRad="279400" dist="211409" dir="5131470" rotWithShape="0">
              <a:srgbClr val="000000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78" name="Como os vencimentos são curtos, as oscilações são bem comedidas."/>
          <p:cNvSpPr txBox="1"/>
          <p:nvPr/>
        </p:nvSpPr>
        <p:spPr>
          <a:xfrm>
            <a:off x="4709456" y="10327467"/>
            <a:ext cx="14897008" cy="162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50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Como os vencimentos são curtos, as oscilações são bem comedidas. </a:t>
            </a:r>
          </a:p>
        </p:txBody>
      </p:sp>
      <p:sp>
        <p:nvSpPr>
          <p:cNvPr id="879" name="Ima-b 5"/>
          <p:cNvSpPr txBox="1"/>
          <p:nvPr/>
        </p:nvSpPr>
        <p:spPr>
          <a:xfrm>
            <a:off x="9880599" y="5445381"/>
            <a:ext cx="4622801" cy="1778001"/>
          </a:xfrm>
          <a:prstGeom prst="rect">
            <a:avLst/>
          </a:prstGeom>
          <a:ln w="12700">
            <a:miter lim="400000"/>
          </a:ln>
          <a:effectLst>
            <a:outerShdw blurRad="165100" dist="156279" dir="5131470" rotWithShape="0">
              <a:srgbClr val="000000">
                <a:alpha val="769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10000" b="1" cap="all" spc="-500">
                <a:gradFill flip="none" rotWithShape="1">
                  <a:gsLst>
                    <a:gs pos="0">
                      <a:srgbClr val="BC8D12"/>
                    </a:gs>
                    <a:gs pos="3287">
                      <a:srgbClr val="D8BA44"/>
                    </a:gs>
                    <a:gs pos="16003">
                      <a:srgbClr val="F5E876"/>
                    </a:gs>
                    <a:gs pos="29342">
                      <a:srgbClr val="E2C552"/>
                    </a:gs>
                    <a:gs pos="35670">
                      <a:srgbClr val="BD8C12"/>
                    </a:gs>
                    <a:gs pos="54799">
                      <a:srgbClr val="FFFFB4"/>
                    </a:gs>
                    <a:gs pos="69612">
                      <a:srgbClr val="F3E47D"/>
                    </a:gs>
                    <a:gs pos="100000">
                      <a:srgbClr val="F3E47D"/>
                    </a:gs>
                  </a:gsLst>
                  <a:lin ang="8881729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Ima-b 5</a:t>
            </a:r>
          </a:p>
        </p:txBody>
      </p:sp>
      <p:sp>
        <p:nvSpPr>
          <p:cNvPr id="880" name="🧔🏼"/>
          <p:cNvSpPr txBox="1"/>
          <p:nvPr/>
        </p:nvSpPr>
        <p:spPr>
          <a:xfrm>
            <a:off x="7296072" y="1656299"/>
            <a:ext cx="1600201" cy="2057401"/>
          </a:xfrm>
          <a:prstGeom prst="rect">
            <a:avLst/>
          </a:prstGeom>
          <a:ln w="12700">
            <a:miter lim="400000"/>
          </a:ln>
          <a:effectLst>
            <a:outerShdw blurRad="177800" dist="55337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15100"/>
              </a:lnSpc>
              <a:defRPr sz="11700" cap="all">
                <a:solidFill>
                  <a:srgbClr val="FFFFFF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r>
              <a:t>🧔🏼</a:t>
            </a:r>
          </a:p>
        </p:txBody>
      </p:sp>
      <p:sp>
        <p:nvSpPr>
          <p:cNvPr id="881" name="Callout"/>
          <p:cNvSpPr/>
          <p:nvPr/>
        </p:nvSpPr>
        <p:spPr>
          <a:xfrm>
            <a:off x="8829926" y="1692481"/>
            <a:ext cx="8206979" cy="1002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2" y="0"/>
                </a:moveTo>
                <a:cubicBezTo>
                  <a:pt x="1423" y="0"/>
                  <a:pt x="831" y="4838"/>
                  <a:pt x="831" y="10804"/>
                </a:cubicBezTo>
                <a:cubicBezTo>
                  <a:pt x="831" y="11634"/>
                  <a:pt x="845" y="12430"/>
                  <a:pt x="867" y="13206"/>
                </a:cubicBezTo>
                <a:lnTo>
                  <a:pt x="0" y="20258"/>
                </a:lnTo>
                <a:lnTo>
                  <a:pt x="1198" y="18241"/>
                </a:lnTo>
                <a:cubicBezTo>
                  <a:pt x="1438" y="20302"/>
                  <a:pt x="1776" y="21600"/>
                  <a:pt x="2152" y="21600"/>
                </a:cubicBezTo>
                <a:lnTo>
                  <a:pt x="20280" y="21600"/>
                </a:lnTo>
                <a:cubicBezTo>
                  <a:pt x="21009" y="21600"/>
                  <a:pt x="21600" y="16770"/>
                  <a:pt x="21600" y="10804"/>
                </a:cubicBezTo>
                <a:cubicBezTo>
                  <a:pt x="21600" y="4839"/>
                  <a:pt x="21009" y="0"/>
                  <a:pt x="20280" y="0"/>
                </a:cubicBezTo>
                <a:lnTo>
                  <a:pt x="2152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82" name="Olhe esta alternativa:"/>
          <p:cNvSpPr txBox="1"/>
          <p:nvPr/>
        </p:nvSpPr>
        <p:spPr>
          <a:xfrm>
            <a:off x="9293012" y="1724837"/>
            <a:ext cx="7520789" cy="870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6600"/>
              </a:lnSpc>
              <a:defRPr sz="4600" cap="all">
                <a:solidFill>
                  <a:srgbClr val="1D1D1D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Olhe esta alternativa: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85" name="Dê uma olhada neste gráfico, que mostra o retorno dia a dia desse índice desde sua criação:"/>
          <p:cNvSpPr txBox="1"/>
          <p:nvPr/>
        </p:nvSpPr>
        <p:spPr>
          <a:xfrm>
            <a:off x="3803173" y="1006903"/>
            <a:ext cx="16753561" cy="3134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69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Dê uma olhada neste gráfico, que mostra o retorno dia a dia desse índice desde sua criação: </a:t>
            </a:r>
          </a:p>
        </p:txBody>
      </p:sp>
      <p:grpSp>
        <p:nvGrpSpPr>
          <p:cNvPr id="896" name="Group"/>
          <p:cNvGrpSpPr/>
          <p:nvPr/>
        </p:nvGrpSpPr>
        <p:grpSpPr>
          <a:xfrm>
            <a:off x="4688074" y="5624392"/>
            <a:ext cx="1268261" cy="6109025"/>
            <a:chOff x="0" y="0"/>
            <a:chExt cx="1268260" cy="6109024"/>
          </a:xfrm>
        </p:grpSpPr>
        <p:sp>
          <p:nvSpPr>
            <p:cNvPr id="886" name="0,0 %"/>
            <p:cNvSpPr txBox="1"/>
            <p:nvPr/>
          </p:nvSpPr>
          <p:spPr>
            <a:xfrm>
              <a:off x="12700" y="5576540"/>
              <a:ext cx="1228549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0,0 %</a:t>
              </a:r>
            </a:p>
          </p:txBody>
        </p:sp>
        <p:sp>
          <p:nvSpPr>
            <p:cNvPr id="887" name="100,0 %"/>
            <p:cNvSpPr txBox="1"/>
            <p:nvPr/>
          </p:nvSpPr>
          <p:spPr>
            <a:xfrm>
              <a:off x="12700" y="5013095"/>
              <a:ext cx="1255024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100,0 %</a:t>
              </a:r>
            </a:p>
          </p:txBody>
        </p:sp>
        <p:sp>
          <p:nvSpPr>
            <p:cNvPr id="888" name="200,0 %"/>
            <p:cNvSpPr txBox="1"/>
            <p:nvPr/>
          </p:nvSpPr>
          <p:spPr>
            <a:xfrm>
              <a:off x="0" y="4398847"/>
              <a:ext cx="1268261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200,0 %</a:t>
              </a:r>
            </a:p>
          </p:txBody>
        </p:sp>
        <p:sp>
          <p:nvSpPr>
            <p:cNvPr id="889" name="300,0%"/>
            <p:cNvSpPr txBox="1"/>
            <p:nvPr/>
          </p:nvSpPr>
          <p:spPr>
            <a:xfrm>
              <a:off x="12700" y="37719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300,0%</a:t>
              </a:r>
            </a:p>
          </p:txBody>
        </p:sp>
        <p:sp>
          <p:nvSpPr>
            <p:cNvPr id="890" name="400,0%"/>
            <p:cNvSpPr txBox="1"/>
            <p:nvPr/>
          </p:nvSpPr>
          <p:spPr>
            <a:xfrm>
              <a:off x="12700" y="31369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400,0%</a:t>
              </a:r>
            </a:p>
          </p:txBody>
        </p:sp>
        <p:sp>
          <p:nvSpPr>
            <p:cNvPr id="891" name="500,0%"/>
            <p:cNvSpPr txBox="1"/>
            <p:nvPr/>
          </p:nvSpPr>
          <p:spPr>
            <a:xfrm>
              <a:off x="12700" y="25019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500,0%</a:t>
              </a:r>
            </a:p>
          </p:txBody>
        </p:sp>
        <p:sp>
          <p:nvSpPr>
            <p:cNvPr id="892" name="600,0%"/>
            <p:cNvSpPr txBox="1"/>
            <p:nvPr/>
          </p:nvSpPr>
          <p:spPr>
            <a:xfrm>
              <a:off x="12700" y="18669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600,0%</a:t>
              </a:r>
            </a:p>
          </p:txBody>
        </p:sp>
        <p:sp>
          <p:nvSpPr>
            <p:cNvPr id="893" name="700,0%"/>
            <p:cNvSpPr txBox="1"/>
            <p:nvPr/>
          </p:nvSpPr>
          <p:spPr>
            <a:xfrm>
              <a:off x="12700" y="12446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700,0%</a:t>
              </a:r>
            </a:p>
          </p:txBody>
        </p:sp>
        <p:sp>
          <p:nvSpPr>
            <p:cNvPr id="894" name="800,0%"/>
            <p:cNvSpPr txBox="1"/>
            <p:nvPr/>
          </p:nvSpPr>
          <p:spPr>
            <a:xfrm>
              <a:off x="12700" y="6223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800,0%</a:t>
              </a:r>
            </a:p>
          </p:txBody>
        </p:sp>
        <p:sp>
          <p:nvSpPr>
            <p:cNvPr id="895" name="900,0%"/>
            <p:cNvSpPr txBox="1"/>
            <p:nvPr/>
          </p:nvSpPr>
          <p:spPr>
            <a:xfrm>
              <a:off x="12700" y="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900,0%</a:t>
              </a:r>
            </a:p>
          </p:txBody>
        </p:sp>
      </p:grpSp>
      <p:grpSp>
        <p:nvGrpSpPr>
          <p:cNvPr id="906" name="Group"/>
          <p:cNvGrpSpPr/>
          <p:nvPr/>
        </p:nvGrpSpPr>
        <p:grpSpPr>
          <a:xfrm>
            <a:off x="6077156" y="11817350"/>
            <a:ext cx="12499143" cy="1270001"/>
            <a:chOff x="0" y="164210"/>
            <a:chExt cx="12499142" cy="1270000"/>
          </a:xfrm>
        </p:grpSpPr>
        <p:sp>
          <p:nvSpPr>
            <p:cNvPr id="897" name="01/01/2005"/>
            <p:cNvSpPr/>
            <p:nvPr/>
          </p:nvSpPr>
          <p:spPr>
            <a:xfrm>
              <a:off x="0" y="164210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01/01/2005</a:t>
              </a:r>
            </a:p>
          </p:txBody>
        </p:sp>
        <p:sp>
          <p:nvSpPr>
            <p:cNvPr id="898" name="01/01/2007"/>
            <p:cNvSpPr/>
            <p:nvPr/>
          </p:nvSpPr>
          <p:spPr>
            <a:xfrm>
              <a:off x="1435913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01/01/2007</a:t>
              </a:r>
            </a:p>
          </p:txBody>
        </p:sp>
        <p:sp>
          <p:nvSpPr>
            <p:cNvPr id="899" name="01/01/2009"/>
            <p:cNvSpPr/>
            <p:nvPr/>
          </p:nvSpPr>
          <p:spPr>
            <a:xfrm>
              <a:off x="2856282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01/01/2009</a:t>
              </a:r>
            </a:p>
          </p:txBody>
        </p:sp>
        <p:sp>
          <p:nvSpPr>
            <p:cNvPr id="900" name="01/01/2011"/>
            <p:cNvSpPr/>
            <p:nvPr/>
          </p:nvSpPr>
          <p:spPr>
            <a:xfrm>
              <a:off x="4296462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01/01/2011</a:t>
              </a:r>
            </a:p>
          </p:txBody>
        </p:sp>
        <p:sp>
          <p:nvSpPr>
            <p:cNvPr id="901" name="01/01/2013"/>
            <p:cNvSpPr/>
            <p:nvPr/>
          </p:nvSpPr>
          <p:spPr>
            <a:xfrm>
              <a:off x="5660748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01/01/2013</a:t>
              </a:r>
            </a:p>
          </p:txBody>
        </p:sp>
        <p:sp>
          <p:nvSpPr>
            <p:cNvPr id="902" name="01/01/2015"/>
            <p:cNvSpPr/>
            <p:nvPr/>
          </p:nvSpPr>
          <p:spPr>
            <a:xfrm>
              <a:off x="7056276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01/01/2015</a:t>
              </a:r>
            </a:p>
          </p:txBody>
        </p:sp>
        <p:sp>
          <p:nvSpPr>
            <p:cNvPr id="903" name="01/01/2017"/>
            <p:cNvSpPr/>
            <p:nvPr/>
          </p:nvSpPr>
          <p:spPr>
            <a:xfrm>
              <a:off x="8449212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01/01/2017</a:t>
              </a:r>
            </a:p>
          </p:txBody>
        </p:sp>
        <p:sp>
          <p:nvSpPr>
            <p:cNvPr id="904" name="01/01/2019"/>
            <p:cNvSpPr/>
            <p:nvPr/>
          </p:nvSpPr>
          <p:spPr>
            <a:xfrm>
              <a:off x="9832700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01/01/2019</a:t>
              </a:r>
            </a:p>
          </p:txBody>
        </p:sp>
        <p:sp>
          <p:nvSpPr>
            <p:cNvPr id="905" name="01/01/2021"/>
            <p:cNvSpPr/>
            <p:nvPr/>
          </p:nvSpPr>
          <p:spPr>
            <a:xfrm>
              <a:off x="11229142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01/01/2021</a:t>
              </a:r>
            </a:p>
          </p:txBody>
        </p:sp>
      </p:grpSp>
      <p:grpSp>
        <p:nvGrpSpPr>
          <p:cNvPr id="917" name="Group"/>
          <p:cNvGrpSpPr/>
          <p:nvPr/>
        </p:nvGrpSpPr>
        <p:grpSpPr>
          <a:xfrm>
            <a:off x="6041577" y="5929353"/>
            <a:ext cx="12205596" cy="5549903"/>
            <a:chOff x="0" y="0"/>
            <a:chExt cx="12205594" cy="5549901"/>
          </a:xfrm>
        </p:grpSpPr>
        <p:sp>
          <p:nvSpPr>
            <p:cNvPr id="907" name="Line"/>
            <p:cNvSpPr/>
            <p:nvPr/>
          </p:nvSpPr>
          <p:spPr>
            <a:xfrm>
              <a:off x="0" y="5549901"/>
              <a:ext cx="12205595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08" name="Line"/>
            <p:cNvSpPr/>
            <p:nvPr/>
          </p:nvSpPr>
          <p:spPr>
            <a:xfrm>
              <a:off x="0" y="5029201"/>
              <a:ext cx="12205595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09" name="Line"/>
            <p:cNvSpPr/>
            <p:nvPr/>
          </p:nvSpPr>
          <p:spPr>
            <a:xfrm>
              <a:off x="0" y="3771901"/>
              <a:ext cx="12205595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10" name="Line"/>
            <p:cNvSpPr/>
            <p:nvPr/>
          </p:nvSpPr>
          <p:spPr>
            <a:xfrm>
              <a:off x="0" y="2527300"/>
              <a:ext cx="12205595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11" name="Line"/>
            <p:cNvSpPr/>
            <p:nvPr/>
          </p:nvSpPr>
          <p:spPr>
            <a:xfrm>
              <a:off x="0" y="1854200"/>
              <a:ext cx="12205595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12" name="Line"/>
            <p:cNvSpPr/>
            <p:nvPr/>
          </p:nvSpPr>
          <p:spPr>
            <a:xfrm>
              <a:off x="0" y="0"/>
              <a:ext cx="12205595" cy="0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13" name="Line"/>
            <p:cNvSpPr/>
            <p:nvPr/>
          </p:nvSpPr>
          <p:spPr>
            <a:xfrm>
              <a:off x="0" y="4394201"/>
              <a:ext cx="12205595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14" name="Line"/>
            <p:cNvSpPr/>
            <p:nvPr/>
          </p:nvSpPr>
          <p:spPr>
            <a:xfrm>
              <a:off x="0" y="3149601"/>
              <a:ext cx="12205595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15" name="Line"/>
            <p:cNvSpPr/>
            <p:nvPr/>
          </p:nvSpPr>
          <p:spPr>
            <a:xfrm>
              <a:off x="0" y="1257300"/>
              <a:ext cx="12205595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16" name="Line"/>
            <p:cNvSpPr/>
            <p:nvPr/>
          </p:nvSpPr>
          <p:spPr>
            <a:xfrm>
              <a:off x="0" y="622300"/>
              <a:ext cx="12205595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927" name="Group"/>
          <p:cNvGrpSpPr/>
          <p:nvPr/>
        </p:nvGrpSpPr>
        <p:grpSpPr>
          <a:xfrm>
            <a:off x="6548966" y="11476673"/>
            <a:ext cx="11226802" cy="113887"/>
            <a:chOff x="0" y="0"/>
            <a:chExt cx="11226800" cy="113885"/>
          </a:xfrm>
        </p:grpSpPr>
        <p:sp>
          <p:nvSpPr>
            <p:cNvPr id="918" name="Line"/>
            <p:cNvSpPr/>
            <p:nvPr/>
          </p:nvSpPr>
          <p:spPr>
            <a:xfrm flipV="1">
              <a:off x="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19" name="Line"/>
            <p:cNvSpPr/>
            <p:nvPr/>
          </p:nvSpPr>
          <p:spPr>
            <a:xfrm flipV="1">
              <a:off x="1422399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20" name="Line"/>
            <p:cNvSpPr/>
            <p:nvPr/>
          </p:nvSpPr>
          <p:spPr>
            <a:xfrm flipV="1">
              <a:off x="28321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21" name="Line"/>
            <p:cNvSpPr/>
            <p:nvPr/>
          </p:nvSpPr>
          <p:spPr>
            <a:xfrm flipV="1">
              <a:off x="42672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22" name="Line"/>
            <p:cNvSpPr/>
            <p:nvPr/>
          </p:nvSpPr>
          <p:spPr>
            <a:xfrm flipV="1">
              <a:off x="56261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23" name="Line"/>
            <p:cNvSpPr/>
            <p:nvPr/>
          </p:nvSpPr>
          <p:spPr>
            <a:xfrm flipV="1">
              <a:off x="70231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24" name="Line"/>
            <p:cNvSpPr/>
            <p:nvPr/>
          </p:nvSpPr>
          <p:spPr>
            <a:xfrm flipV="1">
              <a:off x="84328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25" name="Line"/>
            <p:cNvSpPr/>
            <p:nvPr/>
          </p:nvSpPr>
          <p:spPr>
            <a:xfrm flipV="1">
              <a:off x="9804400" y="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26" name="Line"/>
            <p:cNvSpPr/>
            <p:nvPr/>
          </p:nvSpPr>
          <p:spPr>
            <a:xfrm flipV="1">
              <a:off x="11226800" y="12700"/>
              <a:ext cx="1" cy="101186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928" name="Rounded Rectangle"/>
          <p:cNvSpPr/>
          <p:nvPr/>
        </p:nvSpPr>
        <p:spPr>
          <a:xfrm>
            <a:off x="5021684" y="4737987"/>
            <a:ext cx="7433928" cy="606891"/>
          </a:xfrm>
          <a:prstGeom prst="roundRect">
            <a:avLst>
              <a:gd name="adj" fmla="val 50000"/>
            </a:avLst>
          </a:prstGeom>
          <a:solidFill>
            <a:srgbClr val="EEF0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29" name="Retorno acumulado - 17/19/2003 até 02/02/2022 (diária)"/>
          <p:cNvSpPr txBox="1"/>
          <p:nvPr/>
        </p:nvSpPr>
        <p:spPr>
          <a:xfrm>
            <a:off x="5249666" y="4826876"/>
            <a:ext cx="6620426" cy="416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>
                <a:solidFill>
                  <a:srgbClr val="000000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Retorno acumulado - 17/19/2003 até 02/02/2022 (diária)</a:t>
            </a:r>
          </a:p>
        </p:txBody>
      </p:sp>
      <p:pic>
        <p:nvPicPr>
          <p:cNvPr id="930" name="garfico 4 amarelo.png" descr="garfico 4 amarel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5" y="6157874"/>
            <a:ext cx="12001500" cy="5359401"/>
          </a:xfrm>
          <a:prstGeom prst="rect">
            <a:avLst/>
          </a:prstGeom>
          <a:ln w="12700">
            <a:miter lim="400000"/>
          </a:ln>
          <a:effectLst>
            <a:outerShdw blurRad="88900" dir="5131470" rotWithShape="0">
              <a:schemeClr val="accent4">
                <a:alpha val="86014"/>
              </a:schemeClr>
            </a:outerShdw>
          </a:effectLst>
        </p:spPr>
      </p:pic>
      <p:sp>
        <p:nvSpPr>
          <p:cNvPr id="931" name="Line"/>
          <p:cNvSpPr/>
          <p:nvPr/>
        </p:nvSpPr>
        <p:spPr>
          <a:xfrm>
            <a:off x="6188210" y="8063069"/>
            <a:ext cx="11981115" cy="3423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131" y="20719"/>
                  <a:pt x="2265" y="19914"/>
                  <a:pt x="3400" y="19182"/>
                </a:cubicBezTo>
                <a:cubicBezTo>
                  <a:pt x="4504" y="18471"/>
                  <a:pt x="5611" y="17830"/>
                  <a:pt x="6711" y="16918"/>
                </a:cubicBezTo>
                <a:cubicBezTo>
                  <a:pt x="8054" y="15805"/>
                  <a:pt x="9383" y="14291"/>
                  <a:pt x="10727" y="13184"/>
                </a:cubicBezTo>
                <a:cubicBezTo>
                  <a:pt x="11240" y="12762"/>
                  <a:pt x="11750" y="12404"/>
                  <a:pt x="12258" y="11915"/>
                </a:cubicBezTo>
                <a:cubicBezTo>
                  <a:pt x="12769" y="11423"/>
                  <a:pt x="13280" y="10800"/>
                  <a:pt x="13776" y="9950"/>
                </a:cubicBezTo>
                <a:cubicBezTo>
                  <a:pt x="14414" y="8856"/>
                  <a:pt x="15026" y="7391"/>
                  <a:pt x="15662" y="6246"/>
                </a:cubicBezTo>
                <a:cubicBezTo>
                  <a:pt x="16274" y="5143"/>
                  <a:pt x="16904" y="4343"/>
                  <a:pt x="17534" y="3568"/>
                </a:cubicBezTo>
                <a:cubicBezTo>
                  <a:pt x="18059" y="2923"/>
                  <a:pt x="18585" y="2293"/>
                  <a:pt x="19118" y="1869"/>
                </a:cubicBezTo>
                <a:cubicBezTo>
                  <a:pt x="19544" y="1531"/>
                  <a:pt x="19974" y="1321"/>
                  <a:pt x="20402" y="1128"/>
                </a:cubicBezTo>
                <a:cubicBezTo>
                  <a:pt x="20812" y="942"/>
                  <a:pt x="21225" y="762"/>
                  <a:pt x="21600" y="0"/>
                </a:cubicBezTo>
              </a:path>
            </a:pathLst>
          </a:custGeom>
          <a:ln w="50800">
            <a:solidFill>
              <a:schemeClr val="accent4">
                <a:hueOff val="-1247790"/>
                <a:lumOff val="-12326"/>
              </a:schemeClr>
            </a:solidFill>
            <a:miter lim="400000"/>
          </a:ln>
          <a:effectLst>
            <a:outerShdw blurRad="114300" dir="5131470" rotWithShape="0">
              <a:schemeClr val="accent4">
                <a:hueOff val="-1247790"/>
                <a:lumOff val="-12326"/>
                <a:alpha val="86014"/>
              </a:scheme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endParaRPr/>
          </a:p>
        </p:txBody>
      </p:sp>
      <p:grpSp>
        <p:nvGrpSpPr>
          <p:cNvPr id="934" name="Group"/>
          <p:cNvGrpSpPr/>
          <p:nvPr/>
        </p:nvGrpSpPr>
        <p:grpSpPr>
          <a:xfrm>
            <a:off x="18713415" y="6372580"/>
            <a:ext cx="4285083" cy="1479983"/>
            <a:chOff x="0" y="0"/>
            <a:chExt cx="4285081" cy="1479982"/>
          </a:xfrm>
        </p:grpSpPr>
        <p:sp>
          <p:nvSpPr>
            <p:cNvPr id="932" name="Rounded Rectangle"/>
            <p:cNvSpPr/>
            <p:nvPr/>
          </p:nvSpPr>
          <p:spPr>
            <a:xfrm>
              <a:off x="0" y="0"/>
              <a:ext cx="4285082" cy="1479983"/>
            </a:xfrm>
            <a:prstGeom prst="roundRect">
              <a:avLst>
                <a:gd name="adj" fmla="val 17243"/>
              </a:avLst>
            </a:prstGeom>
            <a:solidFill>
              <a:srgbClr val="333333"/>
            </a:solidFill>
            <a:ln w="12700" cap="flat">
              <a:noFill/>
              <a:miter lim="400000"/>
            </a:ln>
            <a:effectLst>
              <a:outerShdw blurRad="279400" dist="211409" dir="5131470" rotWithShape="0">
                <a:srgbClr val="000000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sp>
          <p:nvSpPr>
            <p:cNvPr id="933" name="Rounded Rectangle"/>
            <p:cNvSpPr/>
            <p:nvPr/>
          </p:nvSpPr>
          <p:spPr>
            <a:xfrm>
              <a:off x="76654" y="733848"/>
              <a:ext cx="4111121" cy="405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1A1A1A">
                    <a:alpha val="71203"/>
                  </a:srgbClr>
                </a:gs>
                <a:gs pos="100000">
                  <a:srgbClr val="4E4E4E">
                    <a:alpha val="71203"/>
                  </a:srgbClr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935" name="Circle"/>
          <p:cNvSpPr/>
          <p:nvPr/>
        </p:nvSpPr>
        <p:spPr>
          <a:xfrm>
            <a:off x="19156139" y="7294671"/>
            <a:ext cx="245534" cy="245535"/>
          </a:xfrm>
          <a:prstGeom prst="ellipse">
            <a:avLst/>
          </a:prstGeom>
          <a:solidFill>
            <a:srgbClr val="F2720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E01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936" name="535,6% CDI"/>
          <p:cNvSpPr txBox="1"/>
          <p:nvPr/>
        </p:nvSpPr>
        <p:spPr>
          <a:xfrm>
            <a:off x="19465045" y="7075808"/>
            <a:ext cx="2442402" cy="643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spcBef>
                <a:spcPts val="3300"/>
              </a:spcBef>
              <a:defRPr sz="3300">
                <a:solidFill>
                  <a:srgbClr val="F27201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535,6% CDI</a:t>
            </a:r>
          </a:p>
        </p:txBody>
      </p:sp>
      <p:sp>
        <p:nvSpPr>
          <p:cNvPr id="937" name="Circle"/>
          <p:cNvSpPr/>
          <p:nvPr/>
        </p:nvSpPr>
        <p:spPr>
          <a:xfrm>
            <a:off x="19144285" y="6717008"/>
            <a:ext cx="245535" cy="245534"/>
          </a:xfrm>
          <a:prstGeom prst="ellipse">
            <a:avLst/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E01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938" name="843,7% IMA-B 5"/>
          <p:cNvSpPr txBox="1"/>
          <p:nvPr/>
        </p:nvSpPr>
        <p:spPr>
          <a:xfrm>
            <a:off x="19453192" y="6498145"/>
            <a:ext cx="3261323" cy="643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584200">
              <a:spcBef>
                <a:spcPts val="3300"/>
              </a:spcBef>
              <a:defRPr sz="33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rPr>
                <a:solidFill>
                  <a:srgbClr val="EEC707"/>
                </a:solidFill>
              </a:rPr>
              <a:t>843,7%</a:t>
            </a:r>
            <a:r>
              <a:rPr>
                <a:solidFill>
                  <a:srgbClr val="FF7574"/>
                </a:solidFill>
              </a:rPr>
              <a:t> </a:t>
            </a:r>
            <a:r>
              <a:t>IMA-B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941" name="O quanto isso significa em retorno anual desde 2003?"/>
          <p:cNvSpPr txBox="1"/>
          <p:nvPr/>
        </p:nvSpPr>
        <p:spPr>
          <a:xfrm>
            <a:off x="6618764" y="3136685"/>
            <a:ext cx="14000380" cy="2197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69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O quanto isso significa em</a:t>
            </a:r>
            <a:br/>
            <a:r>
              <a:t>retorno anual desde 2003?</a:t>
            </a:r>
            <a:r>
              <a:rPr sz="1200"/>
              <a:t> </a:t>
            </a:r>
          </a:p>
        </p:txBody>
      </p:sp>
      <p:sp>
        <p:nvSpPr>
          <p:cNvPr id="942" name="🧐"/>
          <p:cNvSpPr txBox="1"/>
          <p:nvPr/>
        </p:nvSpPr>
        <p:spPr>
          <a:xfrm flipH="1">
            <a:off x="3764856" y="2945281"/>
            <a:ext cx="2740995" cy="2858929"/>
          </a:xfrm>
          <a:prstGeom prst="rect">
            <a:avLst/>
          </a:prstGeom>
          <a:ln w="12700">
            <a:miter lim="400000"/>
          </a:ln>
          <a:effectLst>
            <a:outerShdw blurRad="190500" dist="381000" dir="5574701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321310">
              <a:lnSpc>
                <a:spcPct val="80000"/>
              </a:lnSpc>
              <a:defRPr sz="16500" b="1" cap="all" spc="-66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🧐</a:t>
            </a:r>
          </a:p>
        </p:txBody>
      </p:sp>
      <p:grpSp>
        <p:nvGrpSpPr>
          <p:cNvPr id="946" name="Group"/>
          <p:cNvGrpSpPr/>
          <p:nvPr/>
        </p:nvGrpSpPr>
        <p:grpSpPr>
          <a:xfrm>
            <a:off x="6705663" y="6663499"/>
            <a:ext cx="12100777" cy="719202"/>
            <a:chOff x="0" y="0"/>
            <a:chExt cx="12100775" cy="719201"/>
          </a:xfrm>
        </p:grpSpPr>
        <p:sp>
          <p:nvSpPr>
            <p:cNvPr id="943" name="índice"/>
            <p:cNvSpPr txBox="1"/>
            <p:nvPr/>
          </p:nvSpPr>
          <p:spPr>
            <a:xfrm>
              <a:off x="0" y="-1"/>
              <a:ext cx="1650873" cy="719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 cap="all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índice</a:t>
              </a:r>
            </a:p>
          </p:txBody>
        </p:sp>
        <p:sp>
          <p:nvSpPr>
            <p:cNvPr id="944" name="Acumulado"/>
            <p:cNvSpPr txBox="1"/>
            <p:nvPr/>
          </p:nvSpPr>
          <p:spPr>
            <a:xfrm>
              <a:off x="3942422" y="-1"/>
              <a:ext cx="3087829" cy="719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 cap="all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Acumulado</a:t>
              </a:r>
            </a:p>
          </p:txBody>
        </p:sp>
        <p:sp>
          <p:nvSpPr>
            <p:cNvPr id="945" name="Média anual"/>
            <p:cNvSpPr txBox="1"/>
            <p:nvPr/>
          </p:nvSpPr>
          <p:spPr>
            <a:xfrm>
              <a:off x="8879497" y="-1"/>
              <a:ext cx="3221279" cy="719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700" cap="all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Média anual</a:t>
              </a:r>
            </a:p>
          </p:txBody>
        </p:sp>
      </p:grpSp>
      <p:grpSp>
        <p:nvGrpSpPr>
          <p:cNvPr id="952" name="Group"/>
          <p:cNvGrpSpPr/>
          <p:nvPr/>
        </p:nvGrpSpPr>
        <p:grpSpPr>
          <a:xfrm>
            <a:off x="4705241" y="7505050"/>
            <a:ext cx="14973518" cy="1968871"/>
            <a:chOff x="0" y="0"/>
            <a:chExt cx="14973517" cy="1968870"/>
          </a:xfrm>
        </p:grpSpPr>
        <p:grpSp>
          <p:nvGrpSpPr>
            <p:cNvPr id="950" name="Group"/>
            <p:cNvGrpSpPr/>
            <p:nvPr/>
          </p:nvGrpSpPr>
          <p:grpSpPr>
            <a:xfrm>
              <a:off x="0" y="0"/>
              <a:ext cx="14973518" cy="1968871"/>
              <a:chOff x="0" y="0"/>
              <a:chExt cx="14973517" cy="1968870"/>
            </a:xfrm>
          </p:grpSpPr>
          <p:sp>
            <p:nvSpPr>
              <p:cNvPr id="947" name="Rounded Rectangle"/>
              <p:cNvSpPr/>
              <p:nvPr/>
            </p:nvSpPr>
            <p:spPr>
              <a:xfrm>
                <a:off x="0" y="0"/>
                <a:ext cx="14973518" cy="1968871"/>
              </a:xfrm>
              <a:prstGeom prst="roundRect">
                <a:avLst>
                  <a:gd name="adj" fmla="val 28011"/>
                </a:avLst>
              </a:prstGeom>
              <a:solidFill>
                <a:srgbClr val="333333"/>
              </a:solidFill>
              <a:ln w="12700" cap="flat">
                <a:noFill/>
                <a:miter lim="400000"/>
              </a:ln>
              <a:effectLst>
                <a:outerShdw blurRad="279400" dist="211409" dir="5131470" rotWithShape="0">
                  <a:srgbClr val="000000">
                    <a:alpha val="86014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48" name="Rounded Rectangle"/>
              <p:cNvSpPr/>
              <p:nvPr/>
            </p:nvSpPr>
            <p:spPr>
              <a:xfrm>
                <a:off x="8186477" y="3103"/>
                <a:ext cx="6769395" cy="1962664"/>
              </a:xfrm>
              <a:prstGeom prst="roundRect">
                <a:avLst>
                  <a:gd name="adj" fmla="val 26210"/>
                </a:avLst>
              </a:prstGeom>
              <a:gradFill flip="none" rotWithShape="1">
                <a:gsLst>
                  <a:gs pos="15559">
                    <a:srgbClr val="FBCA1E"/>
                  </a:gs>
                  <a:gs pos="20846">
                    <a:srgbClr val="FCDD71"/>
                  </a:gs>
                  <a:gs pos="33234">
                    <a:srgbClr val="FDEFC5"/>
                  </a:gs>
                  <a:gs pos="67051">
                    <a:srgbClr val="FBD24A"/>
                  </a:gs>
                  <a:gs pos="78594">
                    <a:srgbClr val="F4E19F"/>
                  </a:gs>
                  <a:gs pos="85538">
                    <a:srgbClr val="EEF0F4"/>
                  </a:gs>
                  <a:gs pos="100000">
                    <a:srgbClr val="FDED67"/>
                  </a:gs>
                </a:gsLst>
                <a:lin ang="1179239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1531">
                  <a:defRPr sz="2200" spc="-44">
                    <a:solidFill>
                      <a:srgbClr val="FFFFFF"/>
                    </a:solidFill>
                    <a:latin typeface="Graphik-SemiboldItalic"/>
                    <a:ea typeface="Graphik-SemiboldItalic"/>
                    <a:cs typeface="Graphik-SemiboldItalic"/>
                    <a:sym typeface="Graphik Semibold"/>
                  </a:defRPr>
                </a:pPr>
                <a:endParaRPr/>
              </a:p>
            </p:txBody>
          </p:sp>
          <p:sp>
            <p:nvSpPr>
              <p:cNvPr id="949" name="Rectangle"/>
              <p:cNvSpPr/>
              <p:nvPr/>
            </p:nvSpPr>
            <p:spPr>
              <a:xfrm>
                <a:off x="4873564" y="3103"/>
                <a:ext cx="5199193" cy="1962664"/>
              </a:xfrm>
              <a:prstGeom prst="roundRect">
                <a:avLst>
                  <a:gd name="adj" fmla="val 0"/>
                </a:avLst>
              </a:prstGeom>
              <a:solidFill>
                <a:srgbClr val="3333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1531">
                  <a:defRPr sz="2200" spc="-44">
                    <a:solidFill>
                      <a:srgbClr val="FFFFFF"/>
                    </a:solidFill>
                    <a:latin typeface="Graphik-SemiboldItalic"/>
                    <a:ea typeface="Graphik-SemiboldItalic"/>
                    <a:cs typeface="Graphik-SemiboldItalic"/>
                    <a:sym typeface="Graphik Semibold"/>
                  </a:defRPr>
                </a:pPr>
                <a:endParaRPr/>
              </a:p>
            </p:txBody>
          </p:sp>
        </p:grpSp>
        <p:sp>
          <p:nvSpPr>
            <p:cNvPr id="951" name="Rounded Rectangle"/>
            <p:cNvSpPr/>
            <p:nvPr/>
          </p:nvSpPr>
          <p:spPr>
            <a:xfrm>
              <a:off x="4835629" y="139509"/>
              <a:ext cx="100970" cy="168985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1A1A1A">
                    <a:alpha val="71203"/>
                  </a:srgbClr>
                </a:gs>
                <a:gs pos="100000">
                  <a:srgbClr val="4E4E4E">
                    <a:alpha val="71203"/>
                  </a:srgbClr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955" name="Group"/>
          <p:cNvGrpSpPr/>
          <p:nvPr/>
        </p:nvGrpSpPr>
        <p:grpSpPr>
          <a:xfrm>
            <a:off x="5893193" y="8022365"/>
            <a:ext cx="2523257" cy="2032001"/>
            <a:chOff x="0" y="460438"/>
            <a:chExt cx="2523255" cy="2032000"/>
          </a:xfrm>
        </p:grpSpPr>
        <p:sp>
          <p:nvSpPr>
            <p:cNvPr id="953" name="CDI"/>
            <p:cNvSpPr/>
            <p:nvPr/>
          </p:nvSpPr>
          <p:spPr>
            <a:xfrm>
              <a:off x="1253255" y="12224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spcBef>
                  <a:spcPts val="3300"/>
                </a:spcBef>
                <a:defRPr sz="49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CDI</a:t>
              </a:r>
            </a:p>
          </p:txBody>
        </p:sp>
        <p:sp>
          <p:nvSpPr>
            <p:cNvPr id="954" name="IMA-B 5"/>
            <p:cNvSpPr/>
            <p:nvPr/>
          </p:nvSpPr>
          <p:spPr>
            <a:xfrm>
              <a:off x="0" y="460438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spcBef>
                  <a:spcPts val="3300"/>
                </a:spcBef>
                <a:defRPr sz="49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IMA-B 5</a:t>
              </a:r>
            </a:p>
          </p:txBody>
        </p:sp>
      </p:grpSp>
      <p:grpSp>
        <p:nvGrpSpPr>
          <p:cNvPr id="958" name="Group"/>
          <p:cNvGrpSpPr/>
          <p:nvPr/>
        </p:nvGrpSpPr>
        <p:grpSpPr>
          <a:xfrm>
            <a:off x="11035245" y="7561264"/>
            <a:ext cx="1280270" cy="2032001"/>
            <a:chOff x="0" y="0"/>
            <a:chExt cx="1280268" cy="2032000"/>
          </a:xfrm>
        </p:grpSpPr>
        <p:sp>
          <p:nvSpPr>
            <p:cNvPr id="956" name="535,6%"/>
            <p:cNvSpPr/>
            <p:nvPr/>
          </p:nvSpPr>
          <p:spPr>
            <a:xfrm>
              <a:off x="0" y="76200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 defTabSz="584200">
                <a:spcBef>
                  <a:spcPts val="3300"/>
                </a:spcBef>
                <a:defRPr sz="4900">
                  <a:solidFill>
                    <a:srgbClr val="F27201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pPr>
                <a:defRPr>
                  <a:solidFill>
                    <a:srgbClr val="FFFFFF"/>
                  </a:solidFill>
                </a:defRPr>
              </a:pPr>
              <a:r>
                <a:rPr>
                  <a:solidFill>
                    <a:srgbClr val="F27201"/>
                  </a:solidFill>
                </a:rPr>
                <a:t>535,6%</a:t>
              </a:r>
            </a:p>
          </p:txBody>
        </p:sp>
        <p:sp>
          <p:nvSpPr>
            <p:cNvPr id="957" name="843,7%"/>
            <p:cNvSpPr/>
            <p:nvPr/>
          </p:nvSpPr>
          <p:spPr>
            <a:xfrm>
              <a:off x="10268" y="-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 defTabSz="584200">
                <a:spcBef>
                  <a:spcPts val="3300"/>
                </a:spcBef>
                <a:defRPr sz="4900">
                  <a:solidFill>
                    <a:srgbClr val="EEC707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pPr>
                <a:defRPr>
                  <a:solidFill>
                    <a:srgbClr val="FFFFFF"/>
                  </a:solidFill>
                </a:defRPr>
              </a:pPr>
              <a:r>
                <a:rPr>
                  <a:solidFill>
                    <a:srgbClr val="EEC707"/>
                  </a:solidFill>
                </a:rPr>
                <a:t>843,7%</a:t>
              </a:r>
            </a:p>
          </p:txBody>
        </p:sp>
      </p:grpSp>
      <p:grpSp>
        <p:nvGrpSpPr>
          <p:cNvPr id="961" name="Group"/>
          <p:cNvGrpSpPr/>
          <p:nvPr/>
        </p:nvGrpSpPr>
        <p:grpSpPr>
          <a:xfrm>
            <a:off x="16180161" y="7561926"/>
            <a:ext cx="1288981" cy="2032001"/>
            <a:chOff x="0" y="0"/>
            <a:chExt cx="1288980" cy="2032000"/>
          </a:xfrm>
        </p:grpSpPr>
        <p:sp>
          <p:nvSpPr>
            <p:cNvPr id="959" name="10,82%"/>
            <p:cNvSpPr/>
            <p:nvPr/>
          </p:nvSpPr>
          <p:spPr>
            <a:xfrm>
              <a:off x="0" y="76200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 defTabSz="584200">
                <a:spcBef>
                  <a:spcPts val="3300"/>
                </a:spcBef>
                <a:defRPr sz="4900">
                  <a:solidFill>
                    <a:srgbClr val="714C00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10,82%</a:t>
              </a:r>
            </a:p>
          </p:txBody>
        </p:sp>
        <p:sp>
          <p:nvSpPr>
            <p:cNvPr id="960" name="13,28%"/>
            <p:cNvSpPr/>
            <p:nvPr/>
          </p:nvSpPr>
          <p:spPr>
            <a:xfrm>
              <a:off x="1898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 defTabSz="584200">
                <a:spcBef>
                  <a:spcPts val="3300"/>
                </a:spcBef>
                <a:defRPr sz="4900">
                  <a:solidFill>
                    <a:srgbClr val="714C00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13,28%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964" name="Legal, Gui, mas esse índice não tem muito risco?"/>
          <p:cNvSpPr txBox="1"/>
          <p:nvPr/>
        </p:nvSpPr>
        <p:spPr>
          <a:xfrm>
            <a:off x="4726126" y="5071810"/>
            <a:ext cx="14931747" cy="5210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116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Legal, Gui, mas</a:t>
            </a:r>
            <a:br/>
            <a:r>
              <a:rPr>
                <a:solidFill>
                  <a:srgbClr val="F3CB4B"/>
                </a:solidFill>
              </a:rPr>
              <a:t>esse índice não</a:t>
            </a:r>
            <a:br>
              <a:rPr>
                <a:solidFill>
                  <a:srgbClr val="F3CB4B"/>
                </a:solidFill>
              </a:rPr>
            </a:br>
            <a:r>
              <a:rPr>
                <a:solidFill>
                  <a:srgbClr val="F3CB4B"/>
                </a:solidFill>
              </a:rPr>
              <a:t>tem muito risco?</a:t>
            </a:r>
            <a:r>
              <a:t> </a:t>
            </a:r>
          </a:p>
        </p:txBody>
      </p:sp>
      <p:sp>
        <p:nvSpPr>
          <p:cNvPr id="965" name="😕"/>
          <p:cNvSpPr txBox="1"/>
          <p:nvPr/>
        </p:nvSpPr>
        <p:spPr>
          <a:xfrm>
            <a:off x="10821503" y="2318160"/>
            <a:ext cx="2740994" cy="2858929"/>
          </a:xfrm>
          <a:prstGeom prst="rect">
            <a:avLst/>
          </a:prstGeom>
          <a:ln w="12700">
            <a:miter lim="400000"/>
          </a:ln>
          <a:effectLst>
            <a:outerShdw blurRad="190500" dist="381000" dir="5574701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321310">
              <a:lnSpc>
                <a:spcPct val="80000"/>
              </a:lnSpc>
              <a:defRPr sz="16500" b="1" cap="all" spc="-66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968" name="Dá Uma olhada neste gráfico, que mostra o risco desse índice em comparação com as outras opções do mercado brasileiro"/>
          <p:cNvSpPr txBox="1"/>
          <p:nvPr/>
        </p:nvSpPr>
        <p:spPr>
          <a:xfrm>
            <a:off x="3883411" y="1520026"/>
            <a:ext cx="18875206" cy="2738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60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Dá Uma olhada neste gráfico, que mostra o risco desse índice em comparação com as outras opções do mercado brasileiro</a:t>
            </a:r>
          </a:p>
        </p:txBody>
      </p:sp>
      <p:grpSp>
        <p:nvGrpSpPr>
          <p:cNvPr id="979" name="Group"/>
          <p:cNvGrpSpPr/>
          <p:nvPr/>
        </p:nvGrpSpPr>
        <p:grpSpPr>
          <a:xfrm>
            <a:off x="3672074" y="6005391"/>
            <a:ext cx="1268261" cy="6109026"/>
            <a:chOff x="0" y="0"/>
            <a:chExt cx="1268260" cy="6109024"/>
          </a:xfrm>
        </p:grpSpPr>
        <p:sp>
          <p:nvSpPr>
            <p:cNvPr id="969" name="0,0 %"/>
            <p:cNvSpPr txBox="1"/>
            <p:nvPr/>
          </p:nvSpPr>
          <p:spPr>
            <a:xfrm>
              <a:off x="12700" y="5576540"/>
              <a:ext cx="1228549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0,0 %</a:t>
              </a:r>
            </a:p>
          </p:txBody>
        </p:sp>
        <p:sp>
          <p:nvSpPr>
            <p:cNvPr id="970" name="10,0 %"/>
            <p:cNvSpPr txBox="1"/>
            <p:nvPr/>
          </p:nvSpPr>
          <p:spPr>
            <a:xfrm>
              <a:off x="12700" y="5013095"/>
              <a:ext cx="1255024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10,0 %</a:t>
              </a:r>
            </a:p>
          </p:txBody>
        </p:sp>
        <p:sp>
          <p:nvSpPr>
            <p:cNvPr id="971" name="20,0 %"/>
            <p:cNvSpPr txBox="1"/>
            <p:nvPr/>
          </p:nvSpPr>
          <p:spPr>
            <a:xfrm>
              <a:off x="0" y="4398847"/>
              <a:ext cx="1268261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20,0 %</a:t>
              </a:r>
            </a:p>
          </p:txBody>
        </p:sp>
        <p:sp>
          <p:nvSpPr>
            <p:cNvPr id="972" name="30,0%"/>
            <p:cNvSpPr txBox="1"/>
            <p:nvPr/>
          </p:nvSpPr>
          <p:spPr>
            <a:xfrm>
              <a:off x="12700" y="37719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30,0%</a:t>
              </a:r>
            </a:p>
          </p:txBody>
        </p:sp>
        <p:sp>
          <p:nvSpPr>
            <p:cNvPr id="973" name="40,0%"/>
            <p:cNvSpPr txBox="1"/>
            <p:nvPr/>
          </p:nvSpPr>
          <p:spPr>
            <a:xfrm>
              <a:off x="12700" y="31369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40,0%</a:t>
              </a:r>
            </a:p>
          </p:txBody>
        </p:sp>
        <p:sp>
          <p:nvSpPr>
            <p:cNvPr id="974" name="50,0%"/>
            <p:cNvSpPr txBox="1"/>
            <p:nvPr/>
          </p:nvSpPr>
          <p:spPr>
            <a:xfrm>
              <a:off x="12700" y="25019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50,0%</a:t>
              </a:r>
            </a:p>
          </p:txBody>
        </p:sp>
        <p:sp>
          <p:nvSpPr>
            <p:cNvPr id="975" name="60,0%"/>
            <p:cNvSpPr txBox="1"/>
            <p:nvPr/>
          </p:nvSpPr>
          <p:spPr>
            <a:xfrm>
              <a:off x="12700" y="18669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60,0%</a:t>
              </a:r>
            </a:p>
          </p:txBody>
        </p:sp>
        <p:sp>
          <p:nvSpPr>
            <p:cNvPr id="976" name="70,0%"/>
            <p:cNvSpPr txBox="1"/>
            <p:nvPr/>
          </p:nvSpPr>
          <p:spPr>
            <a:xfrm>
              <a:off x="12700" y="12446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70,0%</a:t>
              </a:r>
            </a:p>
          </p:txBody>
        </p:sp>
        <p:sp>
          <p:nvSpPr>
            <p:cNvPr id="977" name="80,0%"/>
            <p:cNvSpPr txBox="1"/>
            <p:nvPr/>
          </p:nvSpPr>
          <p:spPr>
            <a:xfrm>
              <a:off x="12700" y="6223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80,0%</a:t>
              </a:r>
            </a:p>
          </p:txBody>
        </p:sp>
        <p:sp>
          <p:nvSpPr>
            <p:cNvPr id="978" name="90,0%"/>
            <p:cNvSpPr txBox="1"/>
            <p:nvPr/>
          </p:nvSpPr>
          <p:spPr>
            <a:xfrm>
              <a:off x="12700" y="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16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90,0%</a:t>
              </a:r>
            </a:p>
          </p:txBody>
        </p:sp>
      </p:grpSp>
      <p:grpSp>
        <p:nvGrpSpPr>
          <p:cNvPr id="989" name="Group"/>
          <p:cNvGrpSpPr/>
          <p:nvPr/>
        </p:nvGrpSpPr>
        <p:grpSpPr>
          <a:xfrm>
            <a:off x="5289756" y="12172950"/>
            <a:ext cx="14808007" cy="1384301"/>
            <a:chOff x="0" y="164211"/>
            <a:chExt cx="14808006" cy="1384300"/>
          </a:xfrm>
        </p:grpSpPr>
        <p:sp>
          <p:nvSpPr>
            <p:cNvPr id="980" name="CDI"/>
            <p:cNvSpPr/>
            <p:nvPr/>
          </p:nvSpPr>
          <p:spPr>
            <a:xfrm>
              <a:off x="0" y="164211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cap="all" spc="-28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CDI</a:t>
              </a:r>
            </a:p>
          </p:txBody>
        </p:sp>
        <p:sp>
          <p:nvSpPr>
            <p:cNvPr id="981" name="IMA-B 5"/>
            <p:cNvSpPr/>
            <p:nvPr/>
          </p:nvSpPr>
          <p:spPr>
            <a:xfrm>
              <a:off x="1613713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cap="all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IMA-B 5</a:t>
              </a:r>
            </a:p>
          </p:txBody>
        </p:sp>
        <p:sp>
          <p:nvSpPr>
            <p:cNvPr id="982" name="PREFIXADOS"/>
            <p:cNvSpPr/>
            <p:nvPr/>
          </p:nvSpPr>
          <p:spPr>
            <a:xfrm>
              <a:off x="3076957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cap="all" spc="-28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PREFIXADOS</a:t>
              </a:r>
            </a:p>
          </p:txBody>
        </p:sp>
        <p:sp>
          <p:nvSpPr>
            <p:cNvPr id="983" name="INDEXADOS À INFLAÇÃO"/>
            <p:cNvSpPr/>
            <p:nvPr/>
          </p:nvSpPr>
          <p:spPr>
            <a:xfrm>
              <a:off x="5375226" y="2785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400" cap="all" spc="-28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INDEXADOS</a:t>
              </a:r>
              <a:br/>
              <a:r>
                <a:t>À INFLAÇÃO</a:t>
              </a:r>
            </a:p>
          </p:txBody>
        </p:sp>
        <p:sp>
          <p:nvSpPr>
            <p:cNvPr id="984" name="FUNDOS IMOBILIáRIOS"/>
            <p:cNvSpPr/>
            <p:nvPr/>
          </p:nvSpPr>
          <p:spPr>
            <a:xfrm>
              <a:off x="7083338" y="2785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400" cap="all" spc="-28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FUNDOS</a:t>
              </a:r>
              <a:br/>
              <a:r>
                <a:t>IMOBILIáRIOS</a:t>
              </a:r>
            </a:p>
          </p:txBody>
        </p:sp>
        <p:sp>
          <p:nvSpPr>
            <p:cNvPr id="985" name="Ações usa"/>
            <p:cNvSpPr/>
            <p:nvPr/>
          </p:nvSpPr>
          <p:spPr>
            <a:xfrm>
              <a:off x="8783134" y="2785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400" cap="all" spc="-28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Ações</a:t>
              </a:r>
              <a:br/>
              <a:r>
                <a:t>usa</a:t>
              </a:r>
            </a:p>
          </p:txBody>
        </p:sp>
        <p:sp>
          <p:nvSpPr>
            <p:cNvPr id="986" name="Pequenas ações"/>
            <p:cNvSpPr/>
            <p:nvPr/>
          </p:nvSpPr>
          <p:spPr>
            <a:xfrm>
              <a:off x="10462088" y="2785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400" cap="all" spc="-28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Pequenas</a:t>
              </a:r>
              <a:br/>
              <a:r>
                <a:t>ações</a:t>
              </a:r>
            </a:p>
          </p:txBody>
        </p:sp>
        <p:sp>
          <p:nvSpPr>
            <p:cNvPr id="987" name="Ações Brasil"/>
            <p:cNvSpPr/>
            <p:nvPr/>
          </p:nvSpPr>
          <p:spPr>
            <a:xfrm>
              <a:off x="12196795" y="2785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400" cap="all" spc="-28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Ações</a:t>
              </a:r>
              <a:br/>
              <a:r>
                <a:t>Brasil</a:t>
              </a:r>
            </a:p>
          </p:txBody>
        </p:sp>
        <p:sp>
          <p:nvSpPr>
            <p:cNvPr id="988" name="Bitcoin"/>
            <p:cNvSpPr/>
            <p:nvPr/>
          </p:nvSpPr>
          <p:spPr>
            <a:xfrm>
              <a:off x="13538006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cap="all" spc="-28">
                  <a:solidFill>
                    <a:srgbClr val="929292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Bitcoin</a:t>
              </a:r>
            </a:p>
          </p:txBody>
        </p:sp>
      </p:grpSp>
      <p:grpSp>
        <p:nvGrpSpPr>
          <p:cNvPr id="1000" name="Group"/>
          <p:cNvGrpSpPr/>
          <p:nvPr/>
        </p:nvGrpSpPr>
        <p:grpSpPr>
          <a:xfrm>
            <a:off x="5064860" y="6308692"/>
            <a:ext cx="14893883" cy="5549903"/>
            <a:chOff x="0" y="0"/>
            <a:chExt cx="14893881" cy="5549901"/>
          </a:xfrm>
        </p:grpSpPr>
        <p:sp>
          <p:nvSpPr>
            <p:cNvPr id="990" name="Line"/>
            <p:cNvSpPr/>
            <p:nvPr/>
          </p:nvSpPr>
          <p:spPr>
            <a:xfrm>
              <a:off x="0" y="5549901"/>
              <a:ext cx="14893882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91" name="Line"/>
            <p:cNvSpPr/>
            <p:nvPr/>
          </p:nvSpPr>
          <p:spPr>
            <a:xfrm>
              <a:off x="0" y="4991101"/>
              <a:ext cx="14893882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92" name="Line"/>
            <p:cNvSpPr/>
            <p:nvPr/>
          </p:nvSpPr>
          <p:spPr>
            <a:xfrm>
              <a:off x="0" y="3771901"/>
              <a:ext cx="14893882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93" name="Line"/>
            <p:cNvSpPr/>
            <p:nvPr/>
          </p:nvSpPr>
          <p:spPr>
            <a:xfrm>
              <a:off x="0" y="2476501"/>
              <a:ext cx="14893882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94" name="Line"/>
            <p:cNvSpPr/>
            <p:nvPr/>
          </p:nvSpPr>
          <p:spPr>
            <a:xfrm>
              <a:off x="0" y="1854201"/>
              <a:ext cx="14893882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95" name="Line"/>
            <p:cNvSpPr/>
            <p:nvPr/>
          </p:nvSpPr>
          <p:spPr>
            <a:xfrm>
              <a:off x="0" y="0"/>
              <a:ext cx="14893882" cy="0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96" name="Line"/>
            <p:cNvSpPr/>
            <p:nvPr/>
          </p:nvSpPr>
          <p:spPr>
            <a:xfrm>
              <a:off x="0" y="4368801"/>
              <a:ext cx="14893882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97" name="Line"/>
            <p:cNvSpPr/>
            <p:nvPr/>
          </p:nvSpPr>
          <p:spPr>
            <a:xfrm>
              <a:off x="-1" y="3111501"/>
              <a:ext cx="14893883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98" name="Line"/>
            <p:cNvSpPr/>
            <p:nvPr/>
          </p:nvSpPr>
          <p:spPr>
            <a:xfrm>
              <a:off x="-1" y="1219201"/>
              <a:ext cx="14893883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99" name="Line"/>
            <p:cNvSpPr/>
            <p:nvPr/>
          </p:nvSpPr>
          <p:spPr>
            <a:xfrm>
              <a:off x="-1" y="622301"/>
              <a:ext cx="14893883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001" name="Rounded Rectangle"/>
          <p:cNvSpPr/>
          <p:nvPr/>
        </p:nvSpPr>
        <p:spPr>
          <a:xfrm>
            <a:off x="5180463" y="11788610"/>
            <a:ext cx="896110" cy="60490"/>
          </a:xfrm>
          <a:prstGeom prst="roundRect">
            <a:avLst>
              <a:gd name="adj" fmla="val 50000"/>
            </a:avLst>
          </a:prstGeom>
          <a:solidFill>
            <a:srgbClr val="F27201"/>
          </a:solidFill>
          <a:ln w="12700">
            <a:miter lim="400000"/>
          </a:ln>
          <a:effectLst>
            <a:outerShdw blurRad="165100" dir="5131470" rotWithShape="0">
              <a:srgbClr val="F27201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02" name="Rounded Rectangle"/>
          <p:cNvSpPr/>
          <p:nvPr/>
        </p:nvSpPr>
        <p:spPr>
          <a:xfrm>
            <a:off x="6880146" y="11676532"/>
            <a:ext cx="896111" cy="172568"/>
          </a:xfrm>
          <a:prstGeom prst="roundRect">
            <a:avLst>
              <a:gd name="adj" fmla="val 50000"/>
            </a:avLst>
          </a:prstGeom>
          <a:solidFill>
            <a:srgbClr val="FFF228"/>
          </a:solidFill>
          <a:ln w="12700">
            <a:miter lim="400000"/>
          </a:ln>
          <a:effectLst>
            <a:outerShdw blurRad="165100" dir="5131470" rotWithShape="0">
              <a:schemeClr val="accent4">
                <a:alpha val="86014"/>
              </a:scheme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03" name="Rounded Rectangle"/>
          <p:cNvSpPr/>
          <p:nvPr/>
        </p:nvSpPr>
        <p:spPr>
          <a:xfrm>
            <a:off x="8579830" y="11631273"/>
            <a:ext cx="896111" cy="217827"/>
          </a:xfrm>
          <a:prstGeom prst="roundRect">
            <a:avLst>
              <a:gd name="adj" fmla="val 50000"/>
            </a:avLst>
          </a:prstGeom>
          <a:solidFill>
            <a:srgbClr val="F27201"/>
          </a:solidFill>
          <a:ln w="12700">
            <a:miter lim="400000"/>
          </a:ln>
          <a:effectLst>
            <a:outerShdw blurRad="165100" dir="5131470" rotWithShape="0">
              <a:srgbClr val="F27201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04" name="Rounded Rectangle"/>
          <p:cNvSpPr/>
          <p:nvPr/>
        </p:nvSpPr>
        <p:spPr>
          <a:xfrm>
            <a:off x="10279513" y="11438171"/>
            <a:ext cx="896111" cy="410929"/>
          </a:xfrm>
          <a:prstGeom prst="roundRect">
            <a:avLst>
              <a:gd name="adj" fmla="val 46358"/>
            </a:avLst>
          </a:prstGeom>
          <a:solidFill>
            <a:srgbClr val="F27201"/>
          </a:solidFill>
          <a:ln w="12700">
            <a:miter lim="400000"/>
          </a:ln>
          <a:effectLst>
            <a:outerShdw blurRad="165100" dir="5131470" rotWithShape="0">
              <a:srgbClr val="F27201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05" name="Rounded Rectangle"/>
          <p:cNvSpPr/>
          <p:nvPr/>
        </p:nvSpPr>
        <p:spPr>
          <a:xfrm>
            <a:off x="11979197" y="11328558"/>
            <a:ext cx="896111" cy="520542"/>
          </a:xfrm>
          <a:prstGeom prst="roundRect">
            <a:avLst>
              <a:gd name="adj" fmla="val 36597"/>
            </a:avLst>
          </a:prstGeom>
          <a:solidFill>
            <a:srgbClr val="F27201"/>
          </a:solidFill>
          <a:ln w="12700">
            <a:miter lim="400000"/>
          </a:ln>
          <a:effectLst>
            <a:outerShdw blurRad="165100" dir="5131470" rotWithShape="0">
              <a:srgbClr val="F27201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06" name="Rounded Rectangle"/>
          <p:cNvSpPr/>
          <p:nvPr/>
        </p:nvSpPr>
        <p:spPr>
          <a:xfrm>
            <a:off x="13678881" y="10490200"/>
            <a:ext cx="896110" cy="1358900"/>
          </a:xfrm>
          <a:prstGeom prst="roundRect">
            <a:avLst>
              <a:gd name="adj" fmla="val 21259"/>
            </a:avLst>
          </a:prstGeom>
          <a:solidFill>
            <a:srgbClr val="F27201"/>
          </a:solidFill>
          <a:ln w="12700">
            <a:miter lim="400000"/>
          </a:ln>
          <a:effectLst>
            <a:outerShdw blurRad="165100" dir="5131470" rotWithShape="0">
              <a:srgbClr val="F27201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07" name="Rounded Rectangle"/>
          <p:cNvSpPr/>
          <p:nvPr/>
        </p:nvSpPr>
        <p:spPr>
          <a:xfrm>
            <a:off x="15378563" y="10331564"/>
            <a:ext cx="896111" cy="1517536"/>
          </a:xfrm>
          <a:prstGeom prst="roundRect">
            <a:avLst>
              <a:gd name="adj" fmla="val 21259"/>
            </a:avLst>
          </a:prstGeom>
          <a:solidFill>
            <a:srgbClr val="F27201"/>
          </a:solidFill>
          <a:ln w="12700">
            <a:miter lim="400000"/>
          </a:ln>
          <a:effectLst>
            <a:outerShdw blurRad="165100" dir="5131470" rotWithShape="0">
              <a:srgbClr val="F27201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08" name="Rounded Rectangle"/>
          <p:cNvSpPr/>
          <p:nvPr/>
        </p:nvSpPr>
        <p:spPr>
          <a:xfrm>
            <a:off x="17078247" y="9894802"/>
            <a:ext cx="896111" cy="1954298"/>
          </a:xfrm>
          <a:prstGeom prst="roundRect">
            <a:avLst>
              <a:gd name="adj" fmla="val 21259"/>
            </a:avLst>
          </a:prstGeom>
          <a:solidFill>
            <a:srgbClr val="F27201"/>
          </a:solidFill>
          <a:ln w="12700">
            <a:miter lim="400000"/>
          </a:ln>
          <a:effectLst>
            <a:outerShdw blurRad="165100" dir="5131470" rotWithShape="0">
              <a:srgbClr val="F27201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09" name="Rounded Rectangle"/>
          <p:cNvSpPr/>
          <p:nvPr/>
        </p:nvSpPr>
        <p:spPr>
          <a:xfrm>
            <a:off x="18777931" y="6915278"/>
            <a:ext cx="896110" cy="4930647"/>
          </a:xfrm>
          <a:prstGeom prst="roundRect">
            <a:avLst>
              <a:gd name="adj" fmla="val 21259"/>
            </a:avLst>
          </a:prstGeom>
          <a:solidFill>
            <a:srgbClr val="F27201"/>
          </a:solidFill>
          <a:ln w="12700">
            <a:miter lim="400000"/>
          </a:ln>
          <a:effectLst>
            <a:outerShdw blurRad="165100" dir="5131470" rotWithShape="0">
              <a:srgbClr val="F27201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0" name="2,83%"/>
          <p:cNvSpPr txBox="1"/>
          <p:nvPr/>
        </p:nvSpPr>
        <p:spPr>
          <a:xfrm>
            <a:off x="6631178" y="10815853"/>
            <a:ext cx="1495045" cy="706629"/>
          </a:xfrm>
          <a:prstGeom prst="rect">
            <a:avLst/>
          </a:prstGeom>
          <a:ln w="12700">
            <a:miter lim="400000"/>
          </a:ln>
          <a:effectLst>
            <a:outerShdw blurRad="266700" dist="188223" dir="5131470" rotWithShape="0">
              <a:srgbClr val="000000">
                <a:alpha val="8907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2,83%</a:t>
            </a:r>
          </a:p>
        </p:txBody>
      </p:sp>
      <p:sp>
        <p:nvSpPr>
          <p:cNvPr id="1011" name="31,83%"/>
          <p:cNvSpPr txBox="1"/>
          <p:nvPr/>
        </p:nvSpPr>
        <p:spPr>
          <a:xfrm>
            <a:off x="16995695" y="9357089"/>
            <a:ext cx="1176529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929292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31,83%</a:t>
            </a:r>
          </a:p>
        </p:txBody>
      </p:sp>
      <p:sp>
        <p:nvSpPr>
          <p:cNvPr id="1012" name="80,56%"/>
          <p:cNvSpPr txBox="1"/>
          <p:nvPr/>
        </p:nvSpPr>
        <p:spPr>
          <a:xfrm>
            <a:off x="18600079" y="6326887"/>
            <a:ext cx="1251814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929292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80,56%</a:t>
            </a:r>
          </a:p>
        </p:txBody>
      </p:sp>
      <p:sp>
        <p:nvSpPr>
          <p:cNvPr id="1013" name="🧔🏼"/>
          <p:cNvSpPr txBox="1"/>
          <p:nvPr/>
        </p:nvSpPr>
        <p:spPr>
          <a:xfrm>
            <a:off x="1212111" y="2828065"/>
            <a:ext cx="2146301" cy="2768601"/>
          </a:xfrm>
          <a:prstGeom prst="rect">
            <a:avLst/>
          </a:prstGeom>
          <a:ln w="12700">
            <a:miter lim="400000"/>
          </a:ln>
          <a:effectLst>
            <a:outerShdw blurRad="266700" dist="188223" dir="5131470" rotWithShape="0">
              <a:srgbClr val="000000">
                <a:alpha val="8907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20200"/>
              </a:lnSpc>
              <a:defRPr sz="16000" cap="all">
                <a:solidFill>
                  <a:srgbClr val="FFFFFF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r>
              <a:t>🧔🏼</a:t>
            </a:r>
          </a:p>
        </p:txBody>
      </p:sp>
      <p:sp>
        <p:nvSpPr>
          <p:cNvPr id="1014" name="Callout"/>
          <p:cNvSpPr/>
          <p:nvPr/>
        </p:nvSpPr>
        <p:spPr>
          <a:xfrm>
            <a:off x="3178516" y="1425731"/>
            <a:ext cx="19980673" cy="3201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8" y="0"/>
                </a:moveTo>
                <a:cubicBezTo>
                  <a:pt x="767" y="0"/>
                  <a:pt x="369" y="2484"/>
                  <a:pt x="369" y="5547"/>
                </a:cubicBezTo>
                <a:lnTo>
                  <a:pt x="369" y="16055"/>
                </a:lnTo>
                <a:cubicBezTo>
                  <a:pt x="369" y="16440"/>
                  <a:pt x="375" y="16814"/>
                  <a:pt x="387" y="17177"/>
                </a:cubicBezTo>
                <a:lnTo>
                  <a:pt x="0" y="19485"/>
                </a:lnTo>
                <a:lnTo>
                  <a:pt x="535" y="19276"/>
                </a:lnTo>
                <a:cubicBezTo>
                  <a:pt x="697" y="20681"/>
                  <a:pt x="960" y="21600"/>
                  <a:pt x="1258" y="21600"/>
                </a:cubicBezTo>
                <a:lnTo>
                  <a:pt x="20711" y="21600"/>
                </a:lnTo>
                <a:cubicBezTo>
                  <a:pt x="21202" y="21600"/>
                  <a:pt x="21600" y="19118"/>
                  <a:pt x="21600" y="16055"/>
                </a:cubicBezTo>
                <a:lnTo>
                  <a:pt x="21600" y="5547"/>
                </a:lnTo>
                <a:cubicBezTo>
                  <a:pt x="21600" y="2484"/>
                  <a:pt x="21202" y="0"/>
                  <a:pt x="20711" y="0"/>
                </a:cubicBezTo>
                <a:lnTo>
                  <a:pt x="1258" y="0"/>
                </a:lnTo>
                <a:close/>
              </a:path>
            </a:pathLst>
          </a:custGeom>
          <a:ln w="254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7" name="Que, na maioria dos casos, o retorno anual do IMA-B 5 oscila ao redor da sua média de 2,83%."/>
          <p:cNvSpPr txBox="1"/>
          <p:nvPr/>
        </p:nvSpPr>
        <p:spPr>
          <a:xfrm>
            <a:off x="7320457" y="5915487"/>
            <a:ext cx="11975390" cy="2013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4400" cap="all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Que, na maioria dos casos, o retorno</a:t>
            </a:r>
            <a:br/>
            <a:r>
              <a:t>anual do IMA-B 5 </a:t>
            </a:r>
            <a:r>
              <a:rPr>
                <a:solidFill>
                  <a:srgbClr val="F3CB4B"/>
                </a:solidFill>
              </a:rPr>
              <a:t>oscila ao redor da</a:t>
            </a:r>
            <a:br>
              <a:rPr>
                <a:solidFill>
                  <a:srgbClr val="F3CB4B"/>
                </a:solidFill>
              </a:rPr>
            </a:br>
            <a:r>
              <a:rPr>
                <a:solidFill>
                  <a:srgbClr val="F3CB4B"/>
                </a:solidFill>
              </a:rPr>
              <a:t>sua média de 2,83%.</a:t>
            </a:r>
            <a:r>
              <a:t> </a:t>
            </a:r>
          </a:p>
        </p:txBody>
      </p:sp>
      <p:sp>
        <p:nvSpPr>
          <p:cNvPr id="1018" name="🧔🏼"/>
          <p:cNvSpPr txBox="1"/>
          <p:nvPr/>
        </p:nvSpPr>
        <p:spPr>
          <a:xfrm>
            <a:off x="20140631" y="7146065"/>
            <a:ext cx="2146301" cy="2768601"/>
          </a:xfrm>
          <a:prstGeom prst="rect">
            <a:avLst/>
          </a:prstGeom>
          <a:ln w="12700">
            <a:miter lim="400000"/>
          </a:ln>
          <a:effectLst>
            <a:outerShdw blurRad="444500" dist="296541" dir="5131470" rotWithShape="0">
              <a:srgbClr val="000000">
                <a:alpha val="8907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20200"/>
              </a:lnSpc>
              <a:defRPr sz="16000" cap="all">
                <a:solidFill>
                  <a:srgbClr val="FFFFFF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r>
              <a:t>🧔🏼</a:t>
            </a:r>
          </a:p>
        </p:txBody>
      </p:sp>
      <p:sp>
        <p:nvSpPr>
          <p:cNvPr id="1019" name="Callout"/>
          <p:cNvSpPr/>
          <p:nvPr/>
        </p:nvSpPr>
        <p:spPr>
          <a:xfrm>
            <a:off x="6234875" y="5533423"/>
            <a:ext cx="13975954" cy="2777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71" y="0"/>
                </a:moveTo>
                <a:cubicBezTo>
                  <a:pt x="569" y="0"/>
                  <a:pt x="0" y="2864"/>
                  <a:pt x="0" y="6395"/>
                </a:cubicBezTo>
                <a:lnTo>
                  <a:pt x="0" y="15208"/>
                </a:lnTo>
                <a:cubicBezTo>
                  <a:pt x="0" y="18739"/>
                  <a:pt x="569" y="21600"/>
                  <a:pt x="1271" y="21600"/>
                </a:cubicBezTo>
                <a:lnTo>
                  <a:pt x="19583" y="21600"/>
                </a:lnTo>
                <a:cubicBezTo>
                  <a:pt x="19982" y="21600"/>
                  <a:pt x="20337" y="20676"/>
                  <a:pt x="20570" y="19233"/>
                </a:cubicBezTo>
                <a:lnTo>
                  <a:pt x="21600" y="20439"/>
                </a:lnTo>
                <a:lnTo>
                  <a:pt x="20807" y="16915"/>
                </a:lnTo>
                <a:cubicBezTo>
                  <a:pt x="20837" y="16370"/>
                  <a:pt x="20854" y="15800"/>
                  <a:pt x="20854" y="15208"/>
                </a:cubicBezTo>
                <a:lnTo>
                  <a:pt x="20854" y="6395"/>
                </a:lnTo>
                <a:cubicBezTo>
                  <a:pt x="20854" y="2864"/>
                  <a:pt x="20285" y="0"/>
                  <a:pt x="19583" y="0"/>
                </a:cubicBezTo>
                <a:lnTo>
                  <a:pt x="1271" y="0"/>
                </a:lnTo>
                <a:close/>
              </a:path>
            </a:pathLst>
          </a:custGeom>
          <a:ln w="254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20" name="😌"/>
          <p:cNvSpPr txBox="1"/>
          <p:nvPr/>
        </p:nvSpPr>
        <p:spPr>
          <a:xfrm flipH="1">
            <a:off x="2317056" y="3224681"/>
            <a:ext cx="2740995" cy="2858929"/>
          </a:xfrm>
          <a:prstGeom prst="rect">
            <a:avLst/>
          </a:prstGeom>
          <a:ln w="12700">
            <a:miter lim="400000"/>
          </a:ln>
          <a:effectLst>
            <a:outerShdw blurRad="190500" dist="381000" dir="5574701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321310">
              <a:lnSpc>
                <a:spcPct val="80000"/>
              </a:lnSpc>
              <a:defRPr sz="16500" b="1" cap="all" spc="-66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😌</a:t>
            </a:r>
          </a:p>
        </p:txBody>
      </p:sp>
      <p:sp>
        <p:nvSpPr>
          <p:cNvPr id="1021" name="Se considerarmos que o retorno médio anual até aqui foi de 13,28%, dificilmente ele apresentaria uma oscilação negativa em um ano fechado."/>
          <p:cNvSpPr txBox="1"/>
          <p:nvPr/>
        </p:nvSpPr>
        <p:spPr>
          <a:xfrm>
            <a:off x="6639252" y="9217822"/>
            <a:ext cx="13510029" cy="2603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4400" cap="all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t>Se considerarmos que o </a:t>
            </a:r>
            <a:r>
              <a:rPr>
                <a:solidFill>
                  <a:srgbClr val="F3CB4B"/>
                </a:solidFill>
              </a:rPr>
              <a:t>retorno médio anual até aqui foi de 13,28%</a:t>
            </a:r>
            <a:r>
              <a:t>, dificilmente ele apresentaria uma oscilação</a:t>
            </a:r>
            <a:br/>
            <a:r>
              <a:t>negativa em um ano fechado. </a:t>
            </a:r>
          </a:p>
        </p:txBody>
      </p:sp>
      <p:sp>
        <p:nvSpPr>
          <p:cNvPr id="1022" name="Callout"/>
          <p:cNvSpPr/>
          <p:nvPr/>
        </p:nvSpPr>
        <p:spPr>
          <a:xfrm>
            <a:off x="6200530" y="8918731"/>
            <a:ext cx="14014054" cy="3201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7" y="0"/>
                </a:moveTo>
                <a:cubicBezTo>
                  <a:pt x="568" y="0"/>
                  <a:pt x="0" y="2484"/>
                  <a:pt x="0" y="5547"/>
                </a:cubicBezTo>
                <a:lnTo>
                  <a:pt x="0" y="16055"/>
                </a:lnTo>
                <a:cubicBezTo>
                  <a:pt x="0" y="19118"/>
                  <a:pt x="568" y="21600"/>
                  <a:pt x="1267" y="21600"/>
                </a:cubicBezTo>
                <a:lnTo>
                  <a:pt x="19779" y="21600"/>
                </a:lnTo>
                <a:cubicBezTo>
                  <a:pt x="20479" y="21600"/>
                  <a:pt x="21046" y="19118"/>
                  <a:pt x="21046" y="16055"/>
                </a:cubicBezTo>
                <a:lnTo>
                  <a:pt x="21046" y="5547"/>
                </a:lnTo>
                <a:cubicBezTo>
                  <a:pt x="21046" y="4909"/>
                  <a:pt x="21020" y="4298"/>
                  <a:pt x="20974" y="3727"/>
                </a:cubicBezTo>
                <a:lnTo>
                  <a:pt x="21600" y="752"/>
                </a:lnTo>
                <a:lnTo>
                  <a:pt x="20706" y="1778"/>
                </a:lnTo>
                <a:cubicBezTo>
                  <a:pt x="20475" y="687"/>
                  <a:pt x="20146" y="0"/>
                  <a:pt x="19779" y="0"/>
                </a:cubicBezTo>
                <a:lnTo>
                  <a:pt x="1267" y="0"/>
                </a:lnTo>
                <a:close/>
              </a:path>
            </a:pathLst>
          </a:custGeom>
          <a:ln w="254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23" name="Callout"/>
          <p:cNvSpPr/>
          <p:nvPr/>
        </p:nvSpPr>
        <p:spPr>
          <a:xfrm>
            <a:off x="4819672" y="1091602"/>
            <a:ext cx="15014576" cy="3846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39" y="0"/>
                </a:moveTo>
                <a:cubicBezTo>
                  <a:pt x="1627" y="0"/>
                  <a:pt x="968" y="2569"/>
                  <a:pt x="968" y="5739"/>
                </a:cubicBezTo>
                <a:lnTo>
                  <a:pt x="968" y="15861"/>
                </a:lnTo>
                <a:cubicBezTo>
                  <a:pt x="968" y="16012"/>
                  <a:pt x="971" y="16159"/>
                  <a:pt x="974" y="16307"/>
                </a:cubicBezTo>
                <a:lnTo>
                  <a:pt x="0" y="18308"/>
                </a:lnTo>
                <a:lnTo>
                  <a:pt x="1100" y="18230"/>
                </a:lnTo>
                <a:cubicBezTo>
                  <a:pt x="1331" y="20216"/>
                  <a:pt x="1843" y="21600"/>
                  <a:pt x="2439" y="21600"/>
                </a:cubicBezTo>
                <a:lnTo>
                  <a:pt x="20130" y="21600"/>
                </a:lnTo>
                <a:cubicBezTo>
                  <a:pt x="20942" y="21600"/>
                  <a:pt x="21600" y="19031"/>
                  <a:pt x="21600" y="15861"/>
                </a:cubicBezTo>
                <a:lnTo>
                  <a:pt x="21600" y="5739"/>
                </a:lnTo>
                <a:cubicBezTo>
                  <a:pt x="21600" y="2569"/>
                  <a:pt x="20942" y="0"/>
                  <a:pt x="20130" y="0"/>
                </a:cubicBezTo>
                <a:lnTo>
                  <a:pt x="243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24" name="O que esse número (risco) de 2,83% significa  basicamente?"/>
          <p:cNvSpPr txBox="1"/>
          <p:nvPr/>
        </p:nvSpPr>
        <p:spPr>
          <a:xfrm>
            <a:off x="6059964" y="1195516"/>
            <a:ext cx="13223216" cy="3463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76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>
                <a:solidFill>
                  <a:srgbClr val="000000"/>
                </a:solidFill>
              </a:rPr>
              <a:t>O que esse número </a:t>
            </a:r>
            <a:r>
              <a:rPr sz="5300" b="0">
                <a:solidFill>
                  <a:srgbClr val="000000"/>
                </a:solidFill>
                <a:latin typeface="Graphik-Medium"/>
                <a:ea typeface="Graphik-Medium"/>
                <a:cs typeface="Graphik-Medium"/>
                <a:sym typeface="Graphik Medium"/>
              </a:rPr>
              <a:t>(risco)</a:t>
            </a:r>
            <a:br>
              <a:rPr sz="5300" b="0">
                <a:solidFill>
                  <a:srgbClr val="000000"/>
                </a:solidFill>
                <a:latin typeface="Graphik-Medium"/>
                <a:ea typeface="Graphik-Medium"/>
                <a:cs typeface="Graphik-Medium"/>
                <a:sym typeface="Graphik Medium"/>
              </a:rPr>
            </a:br>
            <a:r>
              <a:rPr>
                <a:solidFill>
                  <a:srgbClr val="000000"/>
                </a:solidFill>
              </a:rPr>
              <a:t>de</a:t>
            </a:r>
            <a:r>
              <a:t> </a:t>
            </a:r>
            <a:r>
              <a:rPr>
                <a:solidFill>
                  <a:srgbClr val="F27201"/>
                </a:solidFill>
              </a:rPr>
              <a:t>2,83%</a:t>
            </a:r>
            <a:r>
              <a:t> </a:t>
            </a:r>
            <a:r>
              <a:rPr>
                <a:solidFill>
                  <a:srgbClr val="000000"/>
                </a:solidFill>
              </a:rPr>
              <a:t>significa 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basicamente?</a:t>
            </a:r>
          </a:p>
        </p:txBody>
      </p:sp>
      <p:sp>
        <p:nvSpPr>
          <p:cNvPr id="1025" name="Rounded Rectangle"/>
          <p:cNvSpPr/>
          <p:nvPr/>
        </p:nvSpPr>
        <p:spPr>
          <a:xfrm>
            <a:off x="16617950" y="2485232"/>
            <a:ext cx="2740994" cy="89131"/>
          </a:xfrm>
          <a:prstGeom prst="roundRect">
            <a:avLst>
              <a:gd name="adj" fmla="val 50000"/>
            </a:avLst>
          </a:prstGeom>
          <a:solidFill>
            <a:srgbClr val="F27201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4" name="Group"/>
          <p:cNvGrpSpPr/>
          <p:nvPr/>
        </p:nvGrpSpPr>
        <p:grpSpPr>
          <a:xfrm>
            <a:off x="3672074" y="5840291"/>
            <a:ext cx="1268261" cy="6147126"/>
            <a:chOff x="0" y="0"/>
            <a:chExt cx="1268260" cy="6147124"/>
          </a:xfrm>
        </p:grpSpPr>
        <p:sp>
          <p:nvSpPr>
            <p:cNvPr id="1028" name="0,0 %"/>
            <p:cNvSpPr txBox="1"/>
            <p:nvPr/>
          </p:nvSpPr>
          <p:spPr>
            <a:xfrm>
              <a:off x="12700" y="5614640"/>
              <a:ext cx="1228549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0,0 %</a:t>
              </a:r>
            </a:p>
          </p:txBody>
        </p:sp>
        <p:sp>
          <p:nvSpPr>
            <p:cNvPr id="1029" name="5,0 %"/>
            <p:cNvSpPr txBox="1"/>
            <p:nvPr/>
          </p:nvSpPr>
          <p:spPr>
            <a:xfrm>
              <a:off x="12700" y="4543195"/>
              <a:ext cx="1255024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5,0 %</a:t>
              </a:r>
            </a:p>
          </p:txBody>
        </p:sp>
        <p:sp>
          <p:nvSpPr>
            <p:cNvPr id="1030" name="10,0 %"/>
            <p:cNvSpPr txBox="1"/>
            <p:nvPr/>
          </p:nvSpPr>
          <p:spPr>
            <a:xfrm>
              <a:off x="0" y="3420947"/>
              <a:ext cx="1268261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10,0 %</a:t>
              </a:r>
            </a:p>
          </p:txBody>
        </p:sp>
        <p:sp>
          <p:nvSpPr>
            <p:cNvPr id="1031" name="15,0%"/>
            <p:cNvSpPr txBox="1"/>
            <p:nvPr/>
          </p:nvSpPr>
          <p:spPr>
            <a:xfrm>
              <a:off x="12700" y="22860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15,0%</a:t>
              </a:r>
            </a:p>
          </p:txBody>
        </p:sp>
        <p:sp>
          <p:nvSpPr>
            <p:cNvPr id="1032" name="20,0%"/>
            <p:cNvSpPr txBox="1"/>
            <p:nvPr/>
          </p:nvSpPr>
          <p:spPr>
            <a:xfrm>
              <a:off x="12700" y="11430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20,0%</a:t>
              </a:r>
            </a:p>
          </p:txBody>
        </p:sp>
        <p:sp>
          <p:nvSpPr>
            <p:cNvPr id="1033" name="25,0%"/>
            <p:cNvSpPr txBox="1"/>
            <p:nvPr/>
          </p:nvSpPr>
          <p:spPr>
            <a:xfrm>
              <a:off x="12700" y="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25,0%</a:t>
              </a:r>
            </a:p>
          </p:txBody>
        </p:sp>
      </p:grpSp>
      <p:grpSp>
        <p:nvGrpSpPr>
          <p:cNvPr id="1041" name="Group"/>
          <p:cNvGrpSpPr/>
          <p:nvPr/>
        </p:nvGrpSpPr>
        <p:grpSpPr>
          <a:xfrm>
            <a:off x="5064860" y="6118193"/>
            <a:ext cx="15850148" cy="5613402"/>
            <a:chOff x="0" y="0"/>
            <a:chExt cx="15850147" cy="5613400"/>
          </a:xfrm>
        </p:grpSpPr>
        <p:sp>
          <p:nvSpPr>
            <p:cNvPr id="1035" name="Line"/>
            <p:cNvSpPr/>
            <p:nvPr/>
          </p:nvSpPr>
          <p:spPr>
            <a:xfrm>
              <a:off x="0" y="5613400"/>
              <a:ext cx="15850148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036" name="Line"/>
            <p:cNvSpPr/>
            <p:nvPr/>
          </p:nvSpPr>
          <p:spPr>
            <a:xfrm>
              <a:off x="0" y="4533900"/>
              <a:ext cx="15850148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037" name="Line"/>
            <p:cNvSpPr/>
            <p:nvPr/>
          </p:nvSpPr>
          <p:spPr>
            <a:xfrm>
              <a:off x="0" y="2298700"/>
              <a:ext cx="15850148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038" name="Line"/>
            <p:cNvSpPr/>
            <p:nvPr/>
          </p:nvSpPr>
          <p:spPr>
            <a:xfrm>
              <a:off x="0" y="-1"/>
              <a:ext cx="15850148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039" name="Line"/>
            <p:cNvSpPr/>
            <p:nvPr/>
          </p:nvSpPr>
          <p:spPr>
            <a:xfrm>
              <a:off x="0" y="3441700"/>
              <a:ext cx="15850148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040" name="Line"/>
            <p:cNvSpPr/>
            <p:nvPr/>
          </p:nvSpPr>
          <p:spPr>
            <a:xfrm>
              <a:off x="-1" y="1143000"/>
              <a:ext cx="15850149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042" name="Rounded Rectangle"/>
          <p:cNvSpPr/>
          <p:nvPr/>
        </p:nvSpPr>
        <p:spPr>
          <a:xfrm>
            <a:off x="5524868" y="7848612"/>
            <a:ext cx="234346" cy="3961464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43" name="18%"/>
          <p:cNvSpPr txBox="1"/>
          <p:nvPr/>
        </p:nvSpPr>
        <p:spPr>
          <a:xfrm>
            <a:off x="5208494" y="7176390"/>
            <a:ext cx="823342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18%</a:t>
            </a:r>
          </a:p>
        </p:txBody>
      </p:sp>
      <p:grpSp>
        <p:nvGrpSpPr>
          <p:cNvPr id="1062" name="Group"/>
          <p:cNvGrpSpPr/>
          <p:nvPr/>
        </p:nvGrpSpPr>
        <p:grpSpPr>
          <a:xfrm>
            <a:off x="5492956" y="12055267"/>
            <a:ext cx="16055143" cy="1270001"/>
            <a:chOff x="0" y="164210"/>
            <a:chExt cx="16055142" cy="1270000"/>
          </a:xfrm>
        </p:grpSpPr>
        <p:sp>
          <p:nvSpPr>
            <p:cNvPr id="1044" name="2004"/>
            <p:cNvSpPr/>
            <p:nvPr/>
          </p:nvSpPr>
          <p:spPr>
            <a:xfrm>
              <a:off x="0" y="164211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2004</a:t>
              </a:r>
            </a:p>
          </p:txBody>
        </p:sp>
        <p:sp>
          <p:nvSpPr>
            <p:cNvPr id="1045" name="2005"/>
            <p:cNvSpPr/>
            <p:nvPr/>
          </p:nvSpPr>
          <p:spPr>
            <a:xfrm>
              <a:off x="864413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2005</a:t>
              </a:r>
            </a:p>
          </p:txBody>
        </p:sp>
        <p:sp>
          <p:nvSpPr>
            <p:cNvPr id="1046" name="2006"/>
            <p:cNvSpPr/>
            <p:nvPr/>
          </p:nvSpPr>
          <p:spPr>
            <a:xfrm>
              <a:off x="1700582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2006</a:t>
              </a:r>
            </a:p>
          </p:txBody>
        </p:sp>
        <p:sp>
          <p:nvSpPr>
            <p:cNvPr id="1047" name="2007"/>
            <p:cNvSpPr/>
            <p:nvPr/>
          </p:nvSpPr>
          <p:spPr>
            <a:xfrm>
              <a:off x="2569262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2007</a:t>
              </a:r>
            </a:p>
          </p:txBody>
        </p:sp>
        <p:sp>
          <p:nvSpPr>
            <p:cNvPr id="1048" name="2008"/>
            <p:cNvSpPr/>
            <p:nvPr/>
          </p:nvSpPr>
          <p:spPr>
            <a:xfrm>
              <a:off x="3412848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2008</a:t>
              </a:r>
            </a:p>
          </p:txBody>
        </p:sp>
        <p:sp>
          <p:nvSpPr>
            <p:cNvPr id="1049" name="2009"/>
            <p:cNvSpPr/>
            <p:nvPr/>
          </p:nvSpPr>
          <p:spPr>
            <a:xfrm>
              <a:off x="4274976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2009</a:t>
              </a:r>
            </a:p>
          </p:txBody>
        </p:sp>
        <p:sp>
          <p:nvSpPr>
            <p:cNvPr id="1050" name="2010"/>
            <p:cNvSpPr/>
            <p:nvPr/>
          </p:nvSpPr>
          <p:spPr>
            <a:xfrm>
              <a:off x="5109112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2010</a:t>
              </a:r>
            </a:p>
          </p:txBody>
        </p:sp>
        <p:sp>
          <p:nvSpPr>
            <p:cNvPr id="1051" name="2011"/>
            <p:cNvSpPr/>
            <p:nvPr/>
          </p:nvSpPr>
          <p:spPr>
            <a:xfrm>
              <a:off x="6010000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2011</a:t>
              </a:r>
            </a:p>
          </p:txBody>
        </p:sp>
        <p:sp>
          <p:nvSpPr>
            <p:cNvPr id="1052" name="2012"/>
            <p:cNvSpPr/>
            <p:nvPr/>
          </p:nvSpPr>
          <p:spPr>
            <a:xfrm>
              <a:off x="6822242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2012</a:t>
              </a:r>
            </a:p>
          </p:txBody>
        </p:sp>
        <p:sp>
          <p:nvSpPr>
            <p:cNvPr id="1053" name="2013"/>
            <p:cNvSpPr/>
            <p:nvPr/>
          </p:nvSpPr>
          <p:spPr>
            <a:xfrm>
              <a:off x="7685842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2013</a:t>
              </a:r>
            </a:p>
          </p:txBody>
        </p:sp>
        <p:sp>
          <p:nvSpPr>
            <p:cNvPr id="1054" name="2014"/>
            <p:cNvSpPr/>
            <p:nvPr/>
          </p:nvSpPr>
          <p:spPr>
            <a:xfrm>
              <a:off x="8540543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2014</a:t>
              </a:r>
            </a:p>
          </p:txBody>
        </p:sp>
        <p:sp>
          <p:nvSpPr>
            <p:cNvPr id="1055" name="2015"/>
            <p:cNvSpPr/>
            <p:nvPr/>
          </p:nvSpPr>
          <p:spPr>
            <a:xfrm>
              <a:off x="9393818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2015</a:t>
              </a:r>
            </a:p>
          </p:txBody>
        </p:sp>
        <p:sp>
          <p:nvSpPr>
            <p:cNvPr id="1056" name="2016"/>
            <p:cNvSpPr/>
            <p:nvPr/>
          </p:nvSpPr>
          <p:spPr>
            <a:xfrm>
              <a:off x="10253790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2016</a:t>
              </a:r>
            </a:p>
          </p:txBody>
        </p:sp>
        <p:sp>
          <p:nvSpPr>
            <p:cNvPr id="1057" name="2017"/>
            <p:cNvSpPr/>
            <p:nvPr/>
          </p:nvSpPr>
          <p:spPr>
            <a:xfrm>
              <a:off x="11133751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2017</a:t>
              </a:r>
            </a:p>
          </p:txBody>
        </p:sp>
        <p:sp>
          <p:nvSpPr>
            <p:cNvPr id="1058" name="2018"/>
            <p:cNvSpPr/>
            <p:nvPr/>
          </p:nvSpPr>
          <p:spPr>
            <a:xfrm>
              <a:off x="12035099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2018</a:t>
              </a:r>
            </a:p>
          </p:txBody>
        </p:sp>
        <p:sp>
          <p:nvSpPr>
            <p:cNvPr id="1059" name="2019"/>
            <p:cNvSpPr/>
            <p:nvPr/>
          </p:nvSpPr>
          <p:spPr>
            <a:xfrm>
              <a:off x="12925626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2019</a:t>
              </a:r>
            </a:p>
          </p:txBody>
        </p:sp>
        <p:sp>
          <p:nvSpPr>
            <p:cNvPr id="1060" name="2020"/>
            <p:cNvSpPr/>
            <p:nvPr/>
          </p:nvSpPr>
          <p:spPr>
            <a:xfrm>
              <a:off x="13816688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2020</a:t>
              </a:r>
            </a:p>
          </p:txBody>
        </p:sp>
        <p:sp>
          <p:nvSpPr>
            <p:cNvPr id="1061" name="2021"/>
            <p:cNvSpPr/>
            <p:nvPr/>
          </p:nvSpPr>
          <p:spPr>
            <a:xfrm>
              <a:off x="14785142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2021</a:t>
              </a:r>
            </a:p>
          </p:txBody>
        </p:sp>
      </p:grpSp>
      <p:sp>
        <p:nvSpPr>
          <p:cNvPr id="1063" name="21%"/>
          <p:cNvSpPr txBox="1"/>
          <p:nvPr/>
        </p:nvSpPr>
        <p:spPr>
          <a:xfrm>
            <a:off x="6979128" y="6452490"/>
            <a:ext cx="812674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21%</a:t>
            </a:r>
          </a:p>
        </p:txBody>
      </p:sp>
      <p:sp>
        <p:nvSpPr>
          <p:cNvPr id="1064" name="13%"/>
          <p:cNvSpPr txBox="1"/>
          <p:nvPr/>
        </p:nvSpPr>
        <p:spPr>
          <a:xfrm>
            <a:off x="7811232" y="8166990"/>
            <a:ext cx="824866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13%</a:t>
            </a:r>
          </a:p>
        </p:txBody>
      </p:sp>
      <p:sp>
        <p:nvSpPr>
          <p:cNvPr id="1065" name="14%"/>
          <p:cNvSpPr txBox="1"/>
          <p:nvPr/>
        </p:nvSpPr>
        <p:spPr>
          <a:xfrm>
            <a:off x="8650385" y="8014590"/>
            <a:ext cx="822961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14%</a:t>
            </a:r>
          </a:p>
        </p:txBody>
      </p:sp>
      <p:sp>
        <p:nvSpPr>
          <p:cNvPr id="1066" name="15%"/>
          <p:cNvSpPr txBox="1"/>
          <p:nvPr/>
        </p:nvSpPr>
        <p:spPr>
          <a:xfrm>
            <a:off x="9507571" y="7747890"/>
            <a:ext cx="810388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15%</a:t>
            </a:r>
          </a:p>
        </p:txBody>
      </p:sp>
      <p:sp>
        <p:nvSpPr>
          <p:cNvPr id="1067" name="13%"/>
          <p:cNvSpPr txBox="1"/>
          <p:nvPr/>
        </p:nvSpPr>
        <p:spPr>
          <a:xfrm>
            <a:off x="10363932" y="8166990"/>
            <a:ext cx="824866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13%</a:t>
            </a:r>
          </a:p>
        </p:txBody>
      </p:sp>
      <p:sp>
        <p:nvSpPr>
          <p:cNvPr id="1068" name="16%"/>
          <p:cNvSpPr txBox="1"/>
          <p:nvPr/>
        </p:nvSpPr>
        <p:spPr>
          <a:xfrm>
            <a:off x="11197370" y="7595490"/>
            <a:ext cx="834391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16%</a:t>
            </a:r>
          </a:p>
        </p:txBody>
      </p:sp>
      <p:sp>
        <p:nvSpPr>
          <p:cNvPr id="1069" name="17%"/>
          <p:cNvSpPr txBox="1"/>
          <p:nvPr/>
        </p:nvSpPr>
        <p:spPr>
          <a:xfrm>
            <a:off x="12078877" y="7303390"/>
            <a:ext cx="798577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17%</a:t>
            </a:r>
          </a:p>
        </p:txBody>
      </p:sp>
      <p:sp>
        <p:nvSpPr>
          <p:cNvPr id="1070" name="12%"/>
          <p:cNvSpPr txBox="1"/>
          <p:nvPr/>
        </p:nvSpPr>
        <p:spPr>
          <a:xfrm>
            <a:off x="13722447" y="8497190"/>
            <a:ext cx="813436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12%</a:t>
            </a:r>
          </a:p>
        </p:txBody>
      </p:sp>
      <p:sp>
        <p:nvSpPr>
          <p:cNvPr id="1071" name="15%"/>
          <p:cNvSpPr txBox="1"/>
          <p:nvPr/>
        </p:nvSpPr>
        <p:spPr>
          <a:xfrm>
            <a:off x="14600271" y="7595490"/>
            <a:ext cx="810388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15%</a:t>
            </a:r>
          </a:p>
        </p:txBody>
      </p:sp>
      <p:sp>
        <p:nvSpPr>
          <p:cNvPr id="1072" name="15%"/>
          <p:cNvSpPr txBox="1"/>
          <p:nvPr/>
        </p:nvSpPr>
        <p:spPr>
          <a:xfrm>
            <a:off x="15489271" y="7595490"/>
            <a:ext cx="810388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15%</a:t>
            </a:r>
          </a:p>
        </p:txBody>
      </p:sp>
      <p:sp>
        <p:nvSpPr>
          <p:cNvPr id="1073" name="13%"/>
          <p:cNvSpPr txBox="1"/>
          <p:nvPr/>
        </p:nvSpPr>
        <p:spPr>
          <a:xfrm>
            <a:off x="16345632" y="8166990"/>
            <a:ext cx="824866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13%</a:t>
            </a:r>
          </a:p>
        </p:txBody>
      </p:sp>
      <p:sp>
        <p:nvSpPr>
          <p:cNvPr id="1074" name="10%"/>
          <p:cNvSpPr txBox="1"/>
          <p:nvPr/>
        </p:nvSpPr>
        <p:spPr>
          <a:xfrm>
            <a:off x="17218249" y="8903590"/>
            <a:ext cx="857632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10%</a:t>
            </a:r>
          </a:p>
        </p:txBody>
      </p:sp>
      <p:sp>
        <p:nvSpPr>
          <p:cNvPr id="1075" name="13%"/>
          <p:cNvSpPr txBox="1"/>
          <p:nvPr/>
        </p:nvSpPr>
        <p:spPr>
          <a:xfrm>
            <a:off x="18136332" y="8166990"/>
            <a:ext cx="824866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13%</a:t>
            </a:r>
          </a:p>
        </p:txBody>
      </p:sp>
      <p:sp>
        <p:nvSpPr>
          <p:cNvPr id="1076" name="8%"/>
          <p:cNvSpPr txBox="1"/>
          <p:nvPr/>
        </p:nvSpPr>
        <p:spPr>
          <a:xfrm>
            <a:off x="19120900" y="9322690"/>
            <a:ext cx="659131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8%</a:t>
            </a:r>
          </a:p>
        </p:txBody>
      </p:sp>
      <p:sp>
        <p:nvSpPr>
          <p:cNvPr id="1077" name="5%"/>
          <p:cNvSpPr txBox="1"/>
          <p:nvPr/>
        </p:nvSpPr>
        <p:spPr>
          <a:xfrm>
            <a:off x="20041777" y="10059290"/>
            <a:ext cx="646177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5%</a:t>
            </a:r>
          </a:p>
        </p:txBody>
      </p:sp>
      <p:sp>
        <p:nvSpPr>
          <p:cNvPr id="1078" name="Rounded Rectangle"/>
          <p:cNvSpPr/>
          <p:nvPr/>
        </p:nvSpPr>
        <p:spPr>
          <a:xfrm>
            <a:off x="6410829" y="9008871"/>
            <a:ext cx="234346" cy="2738630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79" name="Rounded Rectangle"/>
          <p:cNvSpPr/>
          <p:nvPr/>
        </p:nvSpPr>
        <p:spPr>
          <a:xfrm>
            <a:off x="7226668" y="7058150"/>
            <a:ext cx="234346" cy="4689351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80" name="Rounded Rectangle"/>
          <p:cNvSpPr/>
          <p:nvPr/>
        </p:nvSpPr>
        <p:spPr>
          <a:xfrm>
            <a:off x="8077568" y="8782246"/>
            <a:ext cx="234346" cy="2965255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81" name="Rounded Rectangle"/>
          <p:cNvSpPr/>
          <p:nvPr/>
        </p:nvSpPr>
        <p:spPr>
          <a:xfrm>
            <a:off x="8928468" y="8628179"/>
            <a:ext cx="234346" cy="3119322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82" name="Rounded Rectangle"/>
          <p:cNvSpPr/>
          <p:nvPr/>
        </p:nvSpPr>
        <p:spPr>
          <a:xfrm>
            <a:off x="9792068" y="8364032"/>
            <a:ext cx="234346" cy="3383469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83" name="Rounded Rectangle"/>
          <p:cNvSpPr/>
          <p:nvPr/>
        </p:nvSpPr>
        <p:spPr>
          <a:xfrm>
            <a:off x="10642968" y="8782247"/>
            <a:ext cx="234346" cy="2965254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84" name="Rounded Rectangle"/>
          <p:cNvSpPr/>
          <p:nvPr/>
        </p:nvSpPr>
        <p:spPr>
          <a:xfrm>
            <a:off x="11493868" y="8203151"/>
            <a:ext cx="234346" cy="3544350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85" name="Rounded Rectangle"/>
          <p:cNvSpPr/>
          <p:nvPr/>
        </p:nvSpPr>
        <p:spPr>
          <a:xfrm>
            <a:off x="12344768" y="7911186"/>
            <a:ext cx="234346" cy="3836316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86" name="Rounded Rectangle"/>
          <p:cNvSpPr/>
          <p:nvPr/>
        </p:nvSpPr>
        <p:spPr>
          <a:xfrm>
            <a:off x="13182968" y="11135633"/>
            <a:ext cx="234346" cy="611868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87" name="Rounded Rectangle"/>
          <p:cNvSpPr/>
          <p:nvPr/>
        </p:nvSpPr>
        <p:spPr>
          <a:xfrm>
            <a:off x="14021168" y="9110470"/>
            <a:ext cx="234346" cy="2637031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88" name="Rounded Rectangle"/>
          <p:cNvSpPr/>
          <p:nvPr/>
        </p:nvSpPr>
        <p:spPr>
          <a:xfrm>
            <a:off x="14897468" y="8203152"/>
            <a:ext cx="234346" cy="3544349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89" name="Rounded Rectangle"/>
          <p:cNvSpPr/>
          <p:nvPr/>
        </p:nvSpPr>
        <p:spPr>
          <a:xfrm>
            <a:off x="15773768" y="8203152"/>
            <a:ext cx="234346" cy="3544349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90" name="Rounded Rectangle"/>
          <p:cNvSpPr/>
          <p:nvPr/>
        </p:nvSpPr>
        <p:spPr>
          <a:xfrm>
            <a:off x="16634542" y="8782247"/>
            <a:ext cx="234346" cy="2965254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91" name="Rounded Rectangle"/>
          <p:cNvSpPr/>
          <p:nvPr/>
        </p:nvSpPr>
        <p:spPr>
          <a:xfrm>
            <a:off x="17526368" y="9512348"/>
            <a:ext cx="234346" cy="2235154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92" name="Rounded Rectangle"/>
          <p:cNvSpPr/>
          <p:nvPr/>
        </p:nvSpPr>
        <p:spPr>
          <a:xfrm>
            <a:off x="18425242" y="8782247"/>
            <a:ext cx="234346" cy="2965254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93" name="Rounded Rectangle"/>
          <p:cNvSpPr/>
          <p:nvPr/>
        </p:nvSpPr>
        <p:spPr>
          <a:xfrm>
            <a:off x="19339642" y="9929826"/>
            <a:ext cx="234346" cy="1817675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94" name="Rounded Rectangle"/>
          <p:cNvSpPr/>
          <p:nvPr/>
        </p:nvSpPr>
        <p:spPr>
          <a:xfrm>
            <a:off x="20254042" y="10677469"/>
            <a:ext cx="234346" cy="1070032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95" name="12%"/>
          <p:cNvSpPr txBox="1"/>
          <p:nvPr/>
        </p:nvSpPr>
        <p:spPr>
          <a:xfrm>
            <a:off x="6127847" y="8395590"/>
            <a:ext cx="813436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12%</a:t>
            </a:r>
          </a:p>
        </p:txBody>
      </p:sp>
      <p:sp>
        <p:nvSpPr>
          <p:cNvPr id="1096" name="3%"/>
          <p:cNvSpPr txBox="1"/>
          <p:nvPr/>
        </p:nvSpPr>
        <p:spPr>
          <a:xfrm>
            <a:off x="12960638" y="10529190"/>
            <a:ext cx="660655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3%</a:t>
            </a:r>
          </a:p>
        </p:txBody>
      </p:sp>
      <p:sp>
        <p:nvSpPr>
          <p:cNvPr id="1097" name="Desde seu início, apresenta retorno positivo em todos os anos!"/>
          <p:cNvSpPr txBox="1"/>
          <p:nvPr/>
        </p:nvSpPr>
        <p:spPr>
          <a:xfrm>
            <a:off x="6040120" y="1608926"/>
            <a:ext cx="12071605" cy="2738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60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Desde seu início, apresenta</a:t>
            </a:r>
            <a:br/>
            <a:r>
              <a:t>retorno positivo em</a:t>
            </a:r>
            <a:br/>
            <a:r>
              <a:t>todos os anos!</a:t>
            </a:r>
            <a:r>
              <a:rPr sz="1200"/>
              <a:t> </a:t>
            </a:r>
          </a:p>
        </p:txBody>
      </p:sp>
      <p:sp>
        <p:nvSpPr>
          <p:cNvPr id="1098" name="Callout"/>
          <p:cNvSpPr/>
          <p:nvPr/>
        </p:nvSpPr>
        <p:spPr>
          <a:xfrm>
            <a:off x="5229904" y="1425731"/>
            <a:ext cx="13261579" cy="3201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5" y="0"/>
                </a:moveTo>
                <a:cubicBezTo>
                  <a:pt x="1136" y="0"/>
                  <a:pt x="536" y="2484"/>
                  <a:pt x="536" y="5547"/>
                </a:cubicBezTo>
                <a:lnTo>
                  <a:pt x="536" y="13825"/>
                </a:lnTo>
                <a:lnTo>
                  <a:pt x="0" y="14928"/>
                </a:lnTo>
                <a:lnTo>
                  <a:pt x="536" y="16031"/>
                </a:lnTo>
                <a:lnTo>
                  <a:pt x="536" y="16055"/>
                </a:lnTo>
                <a:cubicBezTo>
                  <a:pt x="536" y="19118"/>
                  <a:pt x="1136" y="21600"/>
                  <a:pt x="1875" y="21600"/>
                </a:cubicBezTo>
                <a:lnTo>
                  <a:pt x="20261" y="21600"/>
                </a:lnTo>
                <a:cubicBezTo>
                  <a:pt x="21001" y="21600"/>
                  <a:pt x="21600" y="19118"/>
                  <a:pt x="21600" y="16055"/>
                </a:cubicBezTo>
                <a:lnTo>
                  <a:pt x="21600" y="5547"/>
                </a:lnTo>
                <a:cubicBezTo>
                  <a:pt x="21600" y="2484"/>
                  <a:pt x="21001" y="0"/>
                  <a:pt x="20261" y="0"/>
                </a:cubicBezTo>
                <a:lnTo>
                  <a:pt x="1875" y="0"/>
                </a:lnTo>
                <a:close/>
              </a:path>
            </a:pathLst>
          </a:custGeom>
          <a:ln w="254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99" name="🧔🏼"/>
          <p:cNvSpPr txBox="1"/>
          <p:nvPr/>
        </p:nvSpPr>
        <p:spPr>
          <a:xfrm>
            <a:off x="3139564" y="2193065"/>
            <a:ext cx="2146301" cy="2768601"/>
          </a:xfrm>
          <a:prstGeom prst="rect">
            <a:avLst/>
          </a:prstGeom>
          <a:ln w="12700">
            <a:miter lim="400000"/>
          </a:ln>
          <a:effectLst>
            <a:outerShdw blurRad="266700" dist="188223" dir="5131470" rotWithShape="0">
              <a:srgbClr val="000000">
                <a:alpha val="8907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20200"/>
              </a:lnSpc>
              <a:defRPr sz="16000" cap="all">
                <a:solidFill>
                  <a:srgbClr val="FFFFFF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r>
              <a:t>🧔🏼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1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2" name="Somente em 2 anos apresentou retorno abaixo do CDI."/>
          <p:cNvSpPr txBox="1"/>
          <p:nvPr/>
        </p:nvSpPr>
        <p:spPr>
          <a:xfrm>
            <a:off x="5866764" y="2143088"/>
            <a:ext cx="13742671" cy="1924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60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Somente em 2 anos apresentou</a:t>
            </a:r>
            <a:br/>
            <a:r>
              <a:t>retorno abaixo do CDI.</a:t>
            </a:r>
            <a:r>
              <a:rPr sz="1200"/>
              <a:t> </a:t>
            </a:r>
          </a:p>
        </p:txBody>
      </p:sp>
      <p:grpSp>
        <p:nvGrpSpPr>
          <p:cNvPr id="1109" name="Group"/>
          <p:cNvGrpSpPr/>
          <p:nvPr/>
        </p:nvGrpSpPr>
        <p:grpSpPr>
          <a:xfrm>
            <a:off x="3672074" y="5840291"/>
            <a:ext cx="1268261" cy="6147126"/>
            <a:chOff x="0" y="0"/>
            <a:chExt cx="1268260" cy="6147124"/>
          </a:xfrm>
        </p:grpSpPr>
        <p:sp>
          <p:nvSpPr>
            <p:cNvPr id="1103" name="0,0 %"/>
            <p:cNvSpPr txBox="1"/>
            <p:nvPr/>
          </p:nvSpPr>
          <p:spPr>
            <a:xfrm>
              <a:off x="12700" y="5614640"/>
              <a:ext cx="1228549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0,0 %</a:t>
              </a:r>
            </a:p>
          </p:txBody>
        </p:sp>
        <p:sp>
          <p:nvSpPr>
            <p:cNvPr id="1104" name="5,0 %"/>
            <p:cNvSpPr txBox="1"/>
            <p:nvPr/>
          </p:nvSpPr>
          <p:spPr>
            <a:xfrm>
              <a:off x="12700" y="4543195"/>
              <a:ext cx="1255024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5,0 %</a:t>
              </a:r>
            </a:p>
          </p:txBody>
        </p:sp>
        <p:sp>
          <p:nvSpPr>
            <p:cNvPr id="1105" name="10,0 %"/>
            <p:cNvSpPr txBox="1"/>
            <p:nvPr/>
          </p:nvSpPr>
          <p:spPr>
            <a:xfrm>
              <a:off x="0" y="3420947"/>
              <a:ext cx="1268261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10,0 %</a:t>
              </a:r>
            </a:p>
          </p:txBody>
        </p:sp>
        <p:sp>
          <p:nvSpPr>
            <p:cNvPr id="1106" name="15,0%"/>
            <p:cNvSpPr txBox="1"/>
            <p:nvPr/>
          </p:nvSpPr>
          <p:spPr>
            <a:xfrm>
              <a:off x="12700" y="22860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15,0%</a:t>
              </a:r>
            </a:p>
          </p:txBody>
        </p:sp>
        <p:sp>
          <p:nvSpPr>
            <p:cNvPr id="1107" name="20,0%"/>
            <p:cNvSpPr txBox="1"/>
            <p:nvPr/>
          </p:nvSpPr>
          <p:spPr>
            <a:xfrm>
              <a:off x="12700" y="11430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20,0%</a:t>
              </a:r>
            </a:p>
          </p:txBody>
        </p:sp>
        <p:sp>
          <p:nvSpPr>
            <p:cNvPr id="1108" name="25,0%"/>
            <p:cNvSpPr txBox="1"/>
            <p:nvPr/>
          </p:nvSpPr>
          <p:spPr>
            <a:xfrm>
              <a:off x="12700" y="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25,0%</a:t>
              </a:r>
            </a:p>
          </p:txBody>
        </p:sp>
      </p:grpSp>
      <p:grpSp>
        <p:nvGrpSpPr>
          <p:cNvPr id="1116" name="Group"/>
          <p:cNvGrpSpPr/>
          <p:nvPr/>
        </p:nvGrpSpPr>
        <p:grpSpPr>
          <a:xfrm>
            <a:off x="5064860" y="6118193"/>
            <a:ext cx="15850148" cy="5613402"/>
            <a:chOff x="0" y="0"/>
            <a:chExt cx="15850147" cy="5613400"/>
          </a:xfrm>
        </p:grpSpPr>
        <p:sp>
          <p:nvSpPr>
            <p:cNvPr id="1110" name="Line"/>
            <p:cNvSpPr/>
            <p:nvPr/>
          </p:nvSpPr>
          <p:spPr>
            <a:xfrm>
              <a:off x="0" y="5613400"/>
              <a:ext cx="15850148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11" name="Line"/>
            <p:cNvSpPr/>
            <p:nvPr/>
          </p:nvSpPr>
          <p:spPr>
            <a:xfrm>
              <a:off x="0" y="4533900"/>
              <a:ext cx="15850148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12" name="Line"/>
            <p:cNvSpPr/>
            <p:nvPr/>
          </p:nvSpPr>
          <p:spPr>
            <a:xfrm>
              <a:off x="0" y="2298700"/>
              <a:ext cx="15850148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13" name="Line"/>
            <p:cNvSpPr/>
            <p:nvPr/>
          </p:nvSpPr>
          <p:spPr>
            <a:xfrm>
              <a:off x="0" y="-1"/>
              <a:ext cx="15850148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14" name="Line"/>
            <p:cNvSpPr/>
            <p:nvPr/>
          </p:nvSpPr>
          <p:spPr>
            <a:xfrm>
              <a:off x="0" y="3441700"/>
              <a:ext cx="15850148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15" name="Line"/>
            <p:cNvSpPr/>
            <p:nvPr/>
          </p:nvSpPr>
          <p:spPr>
            <a:xfrm>
              <a:off x="-1" y="1143000"/>
              <a:ext cx="15850149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117" name="Rounded Rectangle"/>
          <p:cNvSpPr/>
          <p:nvPr/>
        </p:nvSpPr>
        <p:spPr>
          <a:xfrm>
            <a:off x="5499468" y="7786037"/>
            <a:ext cx="234346" cy="3961463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18" name="18%"/>
          <p:cNvSpPr txBox="1"/>
          <p:nvPr/>
        </p:nvSpPr>
        <p:spPr>
          <a:xfrm>
            <a:off x="5208494" y="7176390"/>
            <a:ext cx="823342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18%</a:t>
            </a:r>
          </a:p>
        </p:txBody>
      </p:sp>
      <p:sp>
        <p:nvSpPr>
          <p:cNvPr id="1119" name="🧔🏼"/>
          <p:cNvSpPr txBox="1"/>
          <p:nvPr/>
        </p:nvSpPr>
        <p:spPr>
          <a:xfrm>
            <a:off x="3139564" y="2193065"/>
            <a:ext cx="2146301" cy="2768601"/>
          </a:xfrm>
          <a:prstGeom prst="rect">
            <a:avLst/>
          </a:prstGeom>
          <a:ln w="12700">
            <a:miter lim="400000"/>
          </a:ln>
          <a:effectLst>
            <a:outerShdw blurRad="266700" dist="188223" dir="5131470" rotWithShape="0">
              <a:srgbClr val="000000">
                <a:alpha val="8907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20200"/>
              </a:lnSpc>
              <a:defRPr sz="16000" cap="all">
                <a:solidFill>
                  <a:srgbClr val="FFFFFF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r>
              <a:t>🧔🏼</a:t>
            </a:r>
          </a:p>
        </p:txBody>
      </p:sp>
      <p:sp>
        <p:nvSpPr>
          <p:cNvPr id="1120" name="Callout"/>
          <p:cNvSpPr/>
          <p:nvPr/>
        </p:nvSpPr>
        <p:spPr>
          <a:xfrm>
            <a:off x="5272370" y="1836437"/>
            <a:ext cx="14836776" cy="25372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14" y="0"/>
                </a:moveTo>
                <a:cubicBezTo>
                  <a:pt x="953" y="0"/>
                  <a:pt x="417" y="3135"/>
                  <a:pt x="417" y="7001"/>
                </a:cubicBezTo>
                <a:lnTo>
                  <a:pt x="417" y="13045"/>
                </a:lnTo>
                <a:lnTo>
                  <a:pt x="0" y="14434"/>
                </a:lnTo>
                <a:lnTo>
                  <a:pt x="439" y="15893"/>
                </a:lnTo>
                <a:cubicBezTo>
                  <a:pt x="542" y="19141"/>
                  <a:pt x="1029" y="21600"/>
                  <a:pt x="1614" y="21600"/>
                </a:cubicBezTo>
                <a:lnTo>
                  <a:pt x="20403" y="21600"/>
                </a:lnTo>
                <a:cubicBezTo>
                  <a:pt x="21064" y="21600"/>
                  <a:pt x="21600" y="18468"/>
                  <a:pt x="21600" y="14603"/>
                </a:cubicBezTo>
                <a:lnTo>
                  <a:pt x="21600" y="7001"/>
                </a:lnTo>
                <a:cubicBezTo>
                  <a:pt x="21600" y="3135"/>
                  <a:pt x="21064" y="0"/>
                  <a:pt x="20403" y="0"/>
                </a:cubicBezTo>
                <a:lnTo>
                  <a:pt x="1614" y="0"/>
                </a:lnTo>
                <a:close/>
              </a:path>
            </a:pathLst>
          </a:custGeom>
          <a:ln w="254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139" name="Group"/>
          <p:cNvGrpSpPr/>
          <p:nvPr/>
        </p:nvGrpSpPr>
        <p:grpSpPr>
          <a:xfrm>
            <a:off x="5492956" y="12055267"/>
            <a:ext cx="16055143" cy="1270001"/>
            <a:chOff x="0" y="164210"/>
            <a:chExt cx="16055142" cy="1270000"/>
          </a:xfrm>
        </p:grpSpPr>
        <p:sp>
          <p:nvSpPr>
            <p:cNvPr id="1121" name="2004"/>
            <p:cNvSpPr/>
            <p:nvPr/>
          </p:nvSpPr>
          <p:spPr>
            <a:xfrm>
              <a:off x="0" y="164211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2004</a:t>
              </a:r>
            </a:p>
          </p:txBody>
        </p:sp>
        <p:sp>
          <p:nvSpPr>
            <p:cNvPr id="1122" name="2005"/>
            <p:cNvSpPr/>
            <p:nvPr/>
          </p:nvSpPr>
          <p:spPr>
            <a:xfrm>
              <a:off x="864413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2005</a:t>
              </a:r>
            </a:p>
          </p:txBody>
        </p:sp>
        <p:sp>
          <p:nvSpPr>
            <p:cNvPr id="1123" name="2006"/>
            <p:cNvSpPr/>
            <p:nvPr/>
          </p:nvSpPr>
          <p:spPr>
            <a:xfrm>
              <a:off x="1700582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2006</a:t>
              </a:r>
            </a:p>
          </p:txBody>
        </p:sp>
        <p:sp>
          <p:nvSpPr>
            <p:cNvPr id="1124" name="2007"/>
            <p:cNvSpPr/>
            <p:nvPr/>
          </p:nvSpPr>
          <p:spPr>
            <a:xfrm>
              <a:off x="2569262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2007</a:t>
              </a:r>
            </a:p>
          </p:txBody>
        </p:sp>
        <p:sp>
          <p:nvSpPr>
            <p:cNvPr id="1125" name="2008"/>
            <p:cNvSpPr/>
            <p:nvPr/>
          </p:nvSpPr>
          <p:spPr>
            <a:xfrm>
              <a:off x="3412848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2008</a:t>
              </a:r>
            </a:p>
          </p:txBody>
        </p:sp>
        <p:sp>
          <p:nvSpPr>
            <p:cNvPr id="1126" name="2009"/>
            <p:cNvSpPr/>
            <p:nvPr/>
          </p:nvSpPr>
          <p:spPr>
            <a:xfrm>
              <a:off x="4274976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2009</a:t>
              </a:r>
            </a:p>
          </p:txBody>
        </p:sp>
        <p:sp>
          <p:nvSpPr>
            <p:cNvPr id="1127" name="2010"/>
            <p:cNvSpPr/>
            <p:nvPr/>
          </p:nvSpPr>
          <p:spPr>
            <a:xfrm>
              <a:off x="5109112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2010</a:t>
              </a:r>
            </a:p>
          </p:txBody>
        </p:sp>
        <p:sp>
          <p:nvSpPr>
            <p:cNvPr id="1128" name="2011"/>
            <p:cNvSpPr/>
            <p:nvPr/>
          </p:nvSpPr>
          <p:spPr>
            <a:xfrm>
              <a:off x="6010000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2011</a:t>
              </a:r>
            </a:p>
          </p:txBody>
        </p:sp>
        <p:sp>
          <p:nvSpPr>
            <p:cNvPr id="1129" name="2012"/>
            <p:cNvSpPr/>
            <p:nvPr/>
          </p:nvSpPr>
          <p:spPr>
            <a:xfrm>
              <a:off x="6822242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2012</a:t>
              </a:r>
            </a:p>
          </p:txBody>
        </p:sp>
        <p:sp>
          <p:nvSpPr>
            <p:cNvPr id="1130" name="2013"/>
            <p:cNvSpPr/>
            <p:nvPr/>
          </p:nvSpPr>
          <p:spPr>
            <a:xfrm>
              <a:off x="7685842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2013</a:t>
              </a:r>
            </a:p>
          </p:txBody>
        </p:sp>
        <p:sp>
          <p:nvSpPr>
            <p:cNvPr id="1131" name="2014"/>
            <p:cNvSpPr/>
            <p:nvPr/>
          </p:nvSpPr>
          <p:spPr>
            <a:xfrm>
              <a:off x="8540543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2014</a:t>
              </a:r>
            </a:p>
          </p:txBody>
        </p:sp>
        <p:sp>
          <p:nvSpPr>
            <p:cNvPr id="1132" name="2015"/>
            <p:cNvSpPr/>
            <p:nvPr/>
          </p:nvSpPr>
          <p:spPr>
            <a:xfrm>
              <a:off x="9393818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2015</a:t>
              </a:r>
            </a:p>
          </p:txBody>
        </p:sp>
        <p:sp>
          <p:nvSpPr>
            <p:cNvPr id="1133" name="2016"/>
            <p:cNvSpPr/>
            <p:nvPr/>
          </p:nvSpPr>
          <p:spPr>
            <a:xfrm>
              <a:off x="10253790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2016</a:t>
              </a:r>
            </a:p>
          </p:txBody>
        </p:sp>
        <p:sp>
          <p:nvSpPr>
            <p:cNvPr id="1134" name="2017"/>
            <p:cNvSpPr/>
            <p:nvPr/>
          </p:nvSpPr>
          <p:spPr>
            <a:xfrm>
              <a:off x="11133751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2017</a:t>
              </a:r>
            </a:p>
          </p:txBody>
        </p:sp>
        <p:sp>
          <p:nvSpPr>
            <p:cNvPr id="1135" name="2018"/>
            <p:cNvSpPr/>
            <p:nvPr/>
          </p:nvSpPr>
          <p:spPr>
            <a:xfrm>
              <a:off x="12035099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2018</a:t>
              </a:r>
            </a:p>
          </p:txBody>
        </p:sp>
        <p:sp>
          <p:nvSpPr>
            <p:cNvPr id="1136" name="2019"/>
            <p:cNvSpPr/>
            <p:nvPr/>
          </p:nvSpPr>
          <p:spPr>
            <a:xfrm>
              <a:off x="12925626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2019</a:t>
              </a:r>
            </a:p>
          </p:txBody>
        </p:sp>
        <p:sp>
          <p:nvSpPr>
            <p:cNvPr id="1137" name="2020"/>
            <p:cNvSpPr/>
            <p:nvPr/>
          </p:nvSpPr>
          <p:spPr>
            <a:xfrm>
              <a:off x="13816688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2020</a:t>
              </a:r>
            </a:p>
          </p:txBody>
        </p:sp>
        <p:sp>
          <p:nvSpPr>
            <p:cNvPr id="1138" name="2021"/>
            <p:cNvSpPr/>
            <p:nvPr/>
          </p:nvSpPr>
          <p:spPr>
            <a:xfrm>
              <a:off x="14785142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2021</a:t>
              </a:r>
            </a:p>
          </p:txBody>
        </p:sp>
      </p:grpSp>
      <p:sp>
        <p:nvSpPr>
          <p:cNvPr id="1140" name="21%"/>
          <p:cNvSpPr txBox="1"/>
          <p:nvPr/>
        </p:nvSpPr>
        <p:spPr>
          <a:xfrm>
            <a:off x="6979128" y="6452490"/>
            <a:ext cx="812674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21%</a:t>
            </a:r>
          </a:p>
        </p:txBody>
      </p:sp>
      <p:sp>
        <p:nvSpPr>
          <p:cNvPr id="1141" name="13%"/>
          <p:cNvSpPr txBox="1"/>
          <p:nvPr/>
        </p:nvSpPr>
        <p:spPr>
          <a:xfrm>
            <a:off x="7811232" y="8166990"/>
            <a:ext cx="824866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13%</a:t>
            </a:r>
          </a:p>
        </p:txBody>
      </p:sp>
      <p:sp>
        <p:nvSpPr>
          <p:cNvPr id="1142" name="14%"/>
          <p:cNvSpPr txBox="1"/>
          <p:nvPr/>
        </p:nvSpPr>
        <p:spPr>
          <a:xfrm>
            <a:off x="8650385" y="8014590"/>
            <a:ext cx="822961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14%</a:t>
            </a:r>
          </a:p>
        </p:txBody>
      </p:sp>
      <p:sp>
        <p:nvSpPr>
          <p:cNvPr id="1143" name="15%"/>
          <p:cNvSpPr txBox="1"/>
          <p:nvPr/>
        </p:nvSpPr>
        <p:spPr>
          <a:xfrm>
            <a:off x="9507571" y="7747890"/>
            <a:ext cx="810388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15%</a:t>
            </a:r>
          </a:p>
        </p:txBody>
      </p:sp>
      <p:sp>
        <p:nvSpPr>
          <p:cNvPr id="1144" name="13%"/>
          <p:cNvSpPr txBox="1"/>
          <p:nvPr/>
        </p:nvSpPr>
        <p:spPr>
          <a:xfrm>
            <a:off x="10363932" y="8166990"/>
            <a:ext cx="824866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13%</a:t>
            </a:r>
          </a:p>
        </p:txBody>
      </p:sp>
      <p:sp>
        <p:nvSpPr>
          <p:cNvPr id="1145" name="16%"/>
          <p:cNvSpPr txBox="1"/>
          <p:nvPr/>
        </p:nvSpPr>
        <p:spPr>
          <a:xfrm>
            <a:off x="11197370" y="7595490"/>
            <a:ext cx="834391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16%</a:t>
            </a:r>
          </a:p>
        </p:txBody>
      </p:sp>
      <p:sp>
        <p:nvSpPr>
          <p:cNvPr id="1146" name="17%"/>
          <p:cNvSpPr txBox="1"/>
          <p:nvPr/>
        </p:nvSpPr>
        <p:spPr>
          <a:xfrm>
            <a:off x="12078877" y="7303390"/>
            <a:ext cx="798577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17%</a:t>
            </a:r>
          </a:p>
        </p:txBody>
      </p:sp>
      <p:sp>
        <p:nvSpPr>
          <p:cNvPr id="1147" name="12%"/>
          <p:cNvSpPr txBox="1"/>
          <p:nvPr/>
        </p:nvSpPr>
        <p:spPr>
          <a:xfrm>
            <a:off x="13722447" y="8497190"/>
            <a:ext cx="813436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12%</a:t>
            </a:r>
          </a:p>
        </p:txBody>
      </p:sp>
      <p:sp>
        <p:nvSpPr>
          <p:cNvPr id="1148" name="15%"/>
          <p:cNvSpPr txBox="1"/>
          <p:nvPr/>
        </p:nvSpPr>
        <p:spPr>
          <a:xfrm>
            <a:off x="14600271" y="7595490"/>
            <a:ext cx="810388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15%</a:t>
            </a:r>
          </a:p>
        </p:txBody>
      </p:sp>
      <p:sp>
        <p:nvSpPr>
          <p:cNvPr id="1149" name="15%"/>
          <p:cNvSpPr txBox="1"/>
          <p:nvPr/>
        </p:nvSpPr>
        <p:spPr>
          <a:xfrm>
            <a:off x="15489271" y="7595490"/>
            <a:ext cx="810388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15%</a:t>
            </a:r>
          </a:p>
        </p:txBody>
      </p:sp>
      <p:sp>
        <p:nvSpPr>
          <p:cNvPr id="1150" name="13%"/>
          <p:cNvSpPr txBox="1"/>
          <p:nvPr/>
        </p:nvSpPr>
        <p:spPr>
          <a:xfrm>
            <a:off x="16345632" y="8166990"/>
            <a:ext cx="824866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13%</a:t>
            </a:r>
          </a:p>
        </p:txBody>
      </p:sp>
      <p:sp>
        <p:nvSpPr>
          <p:cNvPr id="1151" name="10%"/>
          <p:cNvSpPr txBox="1"/>
          <p:nvPr/>
        </p:nvSpPr>
        <p:spPr>
          <a:xfrm>
            <a:off x="17218249" y="8903590"/>
            <a:ext cx="857632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10%</a:t>
            </a:r>
          </a:p>
        </p:txBody>
      </p:sp>
      <p:sp>
        <p:nvSpPr>
          <p:cNvPr id="1152" name="13%"/>
          <p:cNvSpPr txBox="1"/>
          <p:nvPr/>
        </p:nvSpPr>
        <p:spPr>
          <a:xfrm>
            <a:off x="18136332" y="8166990"/>
            <a:ext cx="824866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13%</a:t>
            </a:r>
          </a:p>
        </p:txBody>
      </p:sp>
      <p:sp>
        <p:nvSpPr>
          <p:cNvPr id="1153" name="8%"/>
          <p:cNvSpPr txBox="1"/>
          <p:nvPr/>
        </p:nvSpPr>
        <p:spPr>
          <a:xfrm>
            <a:off x="19120900" y="9322690"/>
            <a:ext cx="659131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8%</a:t>
            </a:r>
          </a:p>
        </p:txBody>
      </p:sp>
      <p:sp>
        <p:nvSpPr>
          <p:cNvPr id="1154" name="5%"/>
          <p:cNvSpPr txBox="1"/>
          <p:nvPr/>
        </p:nvSpPr>
        <p:spPr>
          <a:xfrm>
            <a:off x="20041777" y="10059290"/>
            <a:ext cx="646177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5%</a:t>
            </a:r>
          </a:p>
        </p:txBody>
      </p:sp>
      <p:sp>
        <p:nvSpPr>
          <p:cNvPr id="1155" name="Rounded Rectangle"/>
          <p:cNvSpPr/>
          <p:nvPr/>
        </p:nvSpPr>
        <p:spPr>
          <a:xfrm>
            <a:off x="5778868" y="8101242"/>
            <a:ext cx="234346" cy="3646258"/>
          </a:xfrm>
          <a:prstGeom prst="roundRect">
            <a:avLst>
              <a:gd name="adj" fmla="val 36318"/>
            </a:avLst>
          </a:prstGeom>
          <a:solidFill>
            <a:srgbClr val="EE7307">
              <a:alpha val="4478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56" name="Rounded Rectangle"/>
          <p:cNvSpPr/>
          <p:nvPr/>
        </p:nvSpPr>
        <p:spPr>
          <a:xfrm>
            <a:off x="6388468" y="9008871"/>
            <a:ext cx="234346" cy="2738630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57" name="Rounded Rectangle"/>
          <p:cNvSpPr/>
          <p:nvPr/>
        </p:nvSpPr>
        <p:spPr>
          <a:xfrm>
            <a:off x="6667868" y="7503670"/>
            <a:ext cx="234346" cy="4243831"/>
          </a:xfrm>
          <a:prstGeom prst="roundRect">
            <a:avLst>
              <a:gd name="adj" fmla="val 36318"/>
            </a:avLst>
          </a:prstGeom>
          <a:solidFill>
            <a:srgbClr val="EE1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58" name="Rounded Rectangle"/>
          <p:cNvSpPr/>
          <p:nvPr/>
        </p:nvSpPr>
        <p:spPr>
          <a:xfrm>
            <a:off x="7226668" y="7058150"/>
            <a:ext cx="234346" cy="4689351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59" name="Rounded Rectangle"/>
          <p:cNvSpPr/>
          <p:nvPr/>
        </p:nvSpPr>
        <p:spPr>
          <a:xfrm>
            <a:off x="7506068" y="8364032"/>
            <a:ext cx="234346" cy="3383469"/>
          </a:xfrm>
          <a:prstGeom prst="roundRect">
            <a:avLst>
              <a:gd name="adj" fmla="val 36318"/>
            </a:avLst>
          </a:prstGeom>
          <a:solidFill>
            <a:srgbClr val="EE7307">
              <a:alpha val="4478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60" name="Rounded Rectangle"/>
          <p:cNvSpPr/>
          <p:nvPr/>
        </p:nvSpPr>
        <p:spPr>
          <a:xfrm>
            <a:off x="8077568" y="8782246"/>
            <a:ext cx="234346" cy="2965255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61" name="Rounded Rectangle"/>
          <p:cNvSpPr/>
          <p:nvPr/>
        </p:nvSpPr>
        <p:spPr>
          <a:xfrm>
            <a:off x="8344268" y="9110471"/>
            <a:ext cx="234346" cy="2637029"/>
          </a:xfrm>
          <a:prstGeom prst="roundRect">
            <a:avLst>
              <a:gd name="adj" fmla="val 36318"/>
            </a:avLst>
          </a:prstGeom>
          <a:solidFill>
            <a:srgbClr val="EE7307">
              <a:alpha val="4478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62" name="Rounded Rectangle"/>
          <p:cNvSpPr/>
          <p:nvPr/>
        </p:nvSpPr>
        <p:spPr>
          <a:xfrm>
            <a:off x="8928468" y="8628179"/>
            <a:ext cx="234346" cy="3119322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63" name="Rounded Rectangle"/>
          <p:cNvSpPr/>
          <p:nvPr/>
        </p:nvSpPr>
        <p:spPr>
          <a:xfrm>
            <a:off x="9195168" y="8887635"/>
            <a:ext cx="234346" cy="2859866"/>
          </a:xfrm>
          <a:prstGeom prst="roundRect">
            <a:avLst>
              <a:gd name="adj" fmla="val 36318"/>
            </a:avLst>
          </a:prstGeom>
          <a:solidFill>
            <a:srgbClr val="EE7307">
              <a:alpha val="4478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64" name="Rounded Rectangle"/>
          <p:cNvSpPr/>
          <p:nvPr/>
        </p:nvSpPr>
        <p:spPr>
          <a:xfrm>
            <a:off x="9792068" y="8364032"/>
            <a:ext cx="234346" cy="3383469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65" name="Rounded Rectangle"/>
          <p:cNvSpPr/>
          <p:nvPr/>
        </p:nvSpPr>
        <p:spPr>
          <a:xfrm>
            <a:off x="10058768" y="9512348"/>
            <a:ext cx="234346" cy="2235153"/>
          </a:xfrm>
          <a:prstGeom prst="roundRect">
            <a:avLst>
              <a:gd name="adj" fmla="val 36318"/>
            </a:avLst>
          </a:prstGeom>
          <a:solidFill>
            <a:srgbClr val="EE7307">
              <a:alpha val="4478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66" name="Rounded Rectangle"/>
          <p:cNvSpPr/>
          <p:nvPr/>
        </p:nvSpPr>
        <p:spPr>
          <a:xfrm>
            <a:off x="10642968" y="8782247"/>
            <a:ext cx="234346" cy="2965254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67" name="Rounded Rectangle"/>
          <p:cNvSpPr/>
          <p:nvPr/>
        </p:nvSpPr>
        <p:spPr>
          <a:xfrm>
            <a:off x="10909668" y="9621463"/>
            <a:ext cx="234346" cy="2126038"/>
          </a:xfrm>
          <a:prstGeom prst="roundRect">
            <a:avLst>
              <a:gd name="adj" fmla="val 36318"/>
            </a:avLst>
          </a:prstGeom>
          <a:solidFill>
            <a:srgbClr val="EE7307">
              <a:alpha val="4478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68" name="Rounded Rectangle"/>
          <p:cNvSpPr/>
          <p:nvPr/>
        </p:nvSpPr>
        <p:spPr>
          <a:xfrm>
            <a:off x="11493868" y="8203151"/>
            <a:ext cx="234346" cy="3544350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69" name="Rounded Rectangle"/>
          <p:cNvSpPr/>
          <p:nvPr/>
        </p:nvSpPr>
        <p:spPr>
          <a:xfrm>
            <a:off x="11760568" y="9184878"/>
            <a:ext cx="234346" cy="2562623"/>
          </a:xfrm>
          <a:prstGeom prst="roundRect">
            <a:avLst>
              <a:gd name="adj" fmla="val 36318"/>
            </a:avLst>
          </a:prstGeom>
          <a:solidFill>
            <a:srgbClr val="EE7307">
              <a:alpha val="4478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70" name="Rounded Rectangle"/>
          <p:cNvSpPr/>
          <p:nvPr/>
        </p:nvSpPr>
        <p:spPr>
          <a:xfrm>
            <a:off x="12344768" y="7911186"/>
            <a:ext cx="234346" cy="3836316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71" name="Rounded Rectangle"/>
          <p:cNvSpPr/>
          <p:nvPr/>
        </p:nvSpPr>
        <p:spPr>
          <a:xfrm>
            <a:off x="12611468" y="9823197"/>
            <a:ext cx="234346" cy="1924305"/>
          </a:xfrm>
          <a:prstGeom prst="roundRect">
            <a:avLst>
              <a:gd name="adj" fmla="val 36318"/>
            </a:avLst>
          </a:prstGeom>
          <a:solidFill>
            <a:srgbClr val="EE7307">
              <a:alpha val="4478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72" name="Rounded Rectangle"/>
          <p:cNvSpPr/>
          <p:nvPr/>
        </p:nvSpPr>
        <p:spPr>
          <a:xfrm>
            <a:off x="13182968" y="11135633"/>
            <a:ext cx="234346" cy="611868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73" name="Rounded Rectangle"/>
          <p:cNvSpPr/>
          <p:nvPr/>
        </p:nvSpPr>
        <p:spPr>
          <a:xfrm>
            <a:off x="13449668" y="9916669"/>
            <a:ext cx="234346" cy="1830833"/>
          </a:xfrm>
          <a:prstGeom prst="roundRect">
            <a:avLst>
              <a:gd name="adj" fmla="val 36318"/>
            </a:avLst>
          </a:prstGeom>
          <a:solidFill>
            <a:srgbClr val="EE1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74" name="Rounded Rectangle"/>
          <p:cNvSpPr/>
          <p:nvPr/>
        </p:nvSpPr>
        <p:spPr>
          <a:xfrm>
            <a:off x="14021168" y="9110470"/>
            <a:ext cx="234346" cy="2637031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75" name="Rounded Rectangle"/>
          <p:cNvSpPr/>
          <p:nvPr/>
        </p:nvSpPr>
        <p:spPr>
          <a:xfrm>
            <a:off x="14287868" y="9316377"/>
            <a:ext cx="234346" cy="2431124"/>
          </a:xfrm>
          <a:prstGeom prst="roundRect">
            <a:avLst>
              <a:gd name="adj" fmla="val 36318"/>
            </a:avLst>
          </a:prstGeom>
          <a:solidFill>
            <a:srgbClr val="EE7307">
              <a:alpha val="4478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76" name="Rounded Rectangle"/>
          <p:cNvSpPr/>
          <p:nvPr/>
        </p:nvSpPr>
        <p:spPr>
          <a:xfrm>
            <a:off x="14897468" y="8203152"/>
            <a:ext cx="234346" cy="3544349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77" name="Rounded Rectangle"/>
          <p:cNvSpPr/>
          <p:nvPr/>
        </p:nvSpPr>
        <p:spPr>
          <a:xfrm>
            <a:off x="15164168" y="8976869"/>
            <a:ext cx="234346" cy="2770632"/>
          </a:xfrm>
          <a:prstGeom prst="roundRect">
            <a:avLst>
              <a:gd name="adj" fmla="val 36318"/>
            </a:avLst>
          </a:prstGeom>
          <a:solidFill>
            <a:srgbClr val="EE7307">
              <a:alpha val="4478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78" name="Rounded Rectangle"/>
          <p:cNvSpPr/>
          <p:nvPr/>
        </p:nvSpPr>
        <p:spPr>
          <a:xfrm>
            <a:off x="15773768" y="8203152"/>
            <a:ext cx="234346" cy="3544349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79" name="Rounded Rectangle"/>
          <p:cNvSpPr/>
          <p:nvPr/>
        </p:nvSpPr>
        <p:spPr>
          <a:xfrm>
            <a:off x="16040468" y="8628178"/>
            <a:ext cx="234346" cy="3119323"/>
          </a:xfrm>
          <a:prstGeom prst="roundRect">
            <a:avLst>
              <a:gd name="adj" fmla="val 36318"/>
            </a:avLst>
          </a:prstGeom>
          <a:solidFill>
            <a:srgbClr val="EE7307">
              <a:alpha val="4478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0" name="Rounded Rectangle"/>
          <p:cNvSpPr/>
          <p:nvPr/>
        </p:nvSpPr>
        <p:spPr>
          <a:xfrm>
            <a:off x="16634542" y="8782247"/>
            <a:ext cx="234346" cy="2965254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1" name="Rounded Rectangle"/>
          <p:cNvSpPr/>
          <p:nvPr/>
        </p:nvSpPr>
        <p:spPr>
          <a:xfrm>
            <a:off x="16901242" y="9512348"/>
            <a:ext cx="234346" cy="2235154"/>
          </a:xfrm>
          <a:prstGeom prst="roundRect">
            <a:avLst>
              <a:gd name="adj" fmla="val 36318"/>
            </a:avLst>
          </a:prstGeom>
          <a:solidFill>
            <a:srgbClr val="EE7307">
              <a:alpha val="4478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2" name="Rounded Rectangle"/>
          <p:cNvSpPr/>
          <p:nvPr/>
        </p:nvSpPr>
        <p:spPr>
          <a:xfrm>
            <a:off x="17526368" y="9512348"/>
            <a:ext cx="234346" cy="2235154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3" name="Rounded Rectangle"/>
          <p:cNvSpPr/>
          <p:nvPr/>
        </p:nvSpPr>
        <p:spPr>
          <a:xfrm>
            <a:off x="17793068" y="10168771"/>
            <a:ext cx="234346" cy="1578731"/>
          </a:xfrm>
          <a:prstGeom prst="roundRect">
            <a:avLst>
              <a:gd name="adj" fmla="val 36318"/>
            </a:avLst>
          </a:prstGeom>
          <a:solidFill>
            <a:srgbClr val="EE7307">
              <a:alpha val="4478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4" name="Rounded Rectangle"/>
          <p:cNvSpPr/>
          <p:nvPr/>
        </p:nvSpPr>
        <p:spPr>
          <a:xfrm>
            <a:off x="18425242" y="8782247"/>
            <a:ext cx="234346" cy="2965254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5" name="Rounded Rectangle"/>
          <p:cNvSpPr/>
          <p:nvPr/>
        </p:nvSpPr>
        <p:spPr>
          <a:xfrm>
            <a:off x="18691942" y="10329097"/>
            <a:ext cx="234346" cy="1418404"/>
          </a:xfrm>
          <a:prstGeom prst="roundRect">
            <a:avLst>
              <a:gd name="adj" fmla="val 36318"/>
            </a:avLst>
          </a:prstGeom>
          <a:solidFill>
            <a:srgbClr val="EE7307">
              <a:alpha val="4478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6" name="Rounded Rectangle"/>
          <p:cNvSpPr/>
          <p:nvPr/>
        </p:nvSpPr>
        <p:spPr>
          <a:xfrm>
            <a:off x="19339642" y="9929826"/>
            <a:ext cx="234346" cy="1817675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7" name="Rounded Rectangle"/>
          <p:cNvSpPr/>
          <p:nvPr/>
        </p:nvSpPr>
        <p:spPr>
          <a:xfrm>
            <a:off x="19606342" y="11036087"/>
            <a:ext cx="234346" cy="711414"/>
          </a:xfrm>
          <a:prstGeom prst="roundRect">
            <a:avLst>
              <a:gd name="adj" fmla="val 36318"/>
            </a:avLst>
          </a:prstGeom>
          <a:solidFill>
            <a:srgbClr val="EE7307">
              <a:alpha val="4478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8" name="Rounded Rectangle"/>
          <p:cNvSpPr/>
          <p:nvPr/>
        </p:nvSpPr>
        <p:spPr>
          <a:xfrm>
            <a:off x="20254042" y="10677469"/>
            <a:ext cx="234346" cy="1070032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9" name="Rounded Rectangle"/>
          <p:cNvSpPr/>
          <p:nvPr/>
        </p:nvSpPr>
        <p:spPr>
          <a:xfrm>
            <a:off x="20520742" y="10808636"/>
            <a:ext cx="234346" cy="938866"/>
          </a:xfrm>
          <a:prstGeom prst="roundRect">
            <a:avLst>
              <a:gd name="adj" fmla="val 36318"/>
            </a:avLst>
          </a:prstGeom>
          <a:solidFill>
            <a:srgbClr val="EE7307">
              <a:alpha val="4478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90" name="12%"/>
          <p:cNvSpPr txBox="1"/>
          <p:nvPr/>
        </p:nvSpPr>
        <p:spPr>
          <a:xfrm>
            <a:off x="6127847" y="8395590"/>
            <a:ext cx="813436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12%</a:t>
            </a:r>
          </a:p>
        </p:txBody>
      </p:sp>
      <p:sp>
        <p:nvSpPr>
          <p:cNvPr id="1191" name="3%"/>
          <p:cNvSpPr txBox="1"/>
          <p:nvPr/>
        </p:nvSpPr>
        <p:spPr>
          <a:xfrm>
            <a:off x="12960638" y="10529190"/>
            <a:ext cx="660655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3%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3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0" name="Group"/>
          <p:cNvGrpSpPr/>
          <p:nvPr/>
        </p:nvGrpSpPr>
        <p:grpSpPr>
          <a:xfrm>
            <a:off x="3672074" y="5840291"/>
            <a:ext cx="1268261" cy="6147126"/>
            <a:chOff x="0" y="0"/>
            <a:chExt cx="1268260" cy="6147124"/>
          </a:xfrm>
        </p:grpSpPr>
        <p:sp>
          <p:nvSpPr>
            <p:cNvPr id="1194" name="0,0 %"/>
            <p:cNvSpPr txBox="1"/>
            <p:nvPr/>
          </p:nvSpPr>
          <p:spPr>
            <a:xfrm>
              <a:off x="12700" y="5614640"/>
              <a:ext cx="1228549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0,0 %</a:t>
              </a:r>
            </a:p>
          </p:txBody>
        </p:sp>
        <p:sp>
          <p:nvSpPr>
            <p:cNvPr id="1195" name="5,0 %"/>
            <p:cNvSpPr txBox="1"/>
            <p:nvPr/>
          </p:nvSpPr>
          <p:spPr>
            <a:xfrm>
              <a:off x="12700" y="4543195"/>
              <a:ext cx="1255024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5,0 %</a:t>
              </a:r>
            </a:p>
          </p:txBody>
        </p:sp>
        <p:sp>
          <p:nvSpPr>
            <p:cNvPr id="1196" name="10,0 %"/>
            <p:cNvSpPr txBox="1"/>
            <p:nvPr/>
          </p:nvSpPr>
          <p:spPr>
            <a:xfrm>
              <a:off x="0" y="3420947"/>
              <a:ext cx="1268261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10,0 %</a:t>
              </a:r>
            </a:p>
          </p:txBody>
        </p:sp>
        <p:sp>
          <p:nvSpPr>
            <p:cNvPr id="1197" name="15,0%"/>
            <p:cNvSpPr txBox="1"/>
            <p:nvPr/>
          </p:nvSpPr>
          <p:spPr>
            <a:xfrm>
              <a:off x="12700" y="22860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15,0%</a:t>
              </a:r>
            </a:p>
          </p:txBody>
        </p:sp>
        <p:sp>
          <p:nvSpPr>
            <p:cNvPr id="1198" name="20,0%"/>
            <p:cNvSpPr txBox="1"/>
            <p:nvPr/>
          </p:nvSpPr>
          <p:spPr>
            <a:xfrm>
              <a:off x="12700" y="114300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20,0%</a:t>
              </a:r>
            </a:p>
          </p:txBody>
        </p:sp>
        <p:sp>
          <p:nvSpPr>
            <p:cNvPr id="1199" name="25,0%"/>
            <p:cNvSpPr txBox="1"/>
            <p:nvPr/>
          </p:nvSpPr>
          <p:spPr>
            <a:xfrm>
              <a:off x="12700" y="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25,0%</a:t>
              </a:r>
            </a:p>
          </p:txBody>
        </p:sp>
      </p:grpSp>
      <p:grpSp>
        <p:nvGrpSpPr>
          <p:cNvPr id="1207" name="Group"/>
          <p:cNvGrpSpPr/>
          <p:nvPr/>
        </p:nvGrpSpPr>
        <p:grpSpPr>
          <a:xfrm>
            <a:off x="5064860" y="6118193"/>
            <a:ext cx="15850148" cy="5613402"/>
            <a:chOff x="0" y="0"/>
            <a:chExt cx="15850147" cy="5613400"/>
          </a:xfrm>
        </p:grpSpPr>
        <p:sp>
          <p:nvSpPr>
            <p:cNvPr id="1201" name="Line"/>
            <p:cNvSpPr/>
            <p:nvPr/>
          </p:nvSpPr>
          <p:spPr>
            <a:xfrm>
              <a:off x="0" y="5613400"/>
              <a:ext cx="15850148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202" name="Line"/>
            <p:cNvSpPr/>
            <p:nvPr/>
          </p:nvSpPr>
          <p:spPr>
            <a:xfrm>
              <a:off x="0" y="4533900"/>
              <a:ext cx="15850148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203" name="Line"/>
            <p:cNvSpPr/>
            <p:nvPr/>
          </p:nvSpPr>
          <p:spPr>
            <a:xfrm>
              <a:off x="0" y="2298700"/>
              <a:ext cx="15850148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204" name="Line"/>
            <p:cNvSpPr/>
            <p:nvPr/>
          </p:nvSpPr>
          <p:spPr>
            <a:xfrm>
              <a:off x="0" y="-1"/>
              <a:ext cx="15850148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205" name="Line"/>
            <p:cNvSpPr/>
            <p:nvPr/>
          </p:nvSpPr>
          <p:spPr>
            <a:xfrm>
              <a:off x="0" y="3441700"/>
              <a:ext cx="15850148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206" name="Line"/>
            <p:cNvSpPr/>
            <p:nvPr/>
          </p:nvSpPr>
          <p:spPr>
            <a:xfrm>
              <a:off x="-1" y="1143000"/>
              <a:ext cx="15850149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3312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208" name="21%"/>
          <p:cNvSpPr txBox="1"/>
          <p:nvPr/>
        </p:nvSpPr>
        <p:spPr>
          <a:xfrm>
            <a:off x="6979128" y="6452490"/>
            <a:ext cx="812674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21%</a:t>
            </a:r>
          </a:p>
        </p:txBody>
      </p:sp>
      <p:sp>
        <p:nvSpPr>
          <p:cNvPr id="1209" name="Rounded Rectangle"/>
          <p:cNvSpPr/>
          <p:nvPr/>
        </p:nvSpPr>
        <p:spPr>
          <a:xfrm>
            <a:off x="5499468" y="7786037"/>
            <a:ext cx="234346" cy="3961463"/>
          </a:xfrm>
          <a:prstGeom prst="roundRect">
            <a:avLst>
              <a:gd name="adj" fmla="val 36318"/>
            </a:avLst>
          </a:prstGeom>
          <a:solidFill>
            <a:srgbClr val="EEC7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10" name="18%"/>
          <p:cNvSpPr txBox="1"/>
          <p:nvPr/>
        </p:nvSpPr>
        <p:spPr>
          <a:xfrm>
            <a:off x="5208494" y="7176390"/>
            <a:ext cx="823342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18%</a:t>
            </a:r>
          </a:p>
        </p:txBody>
      </p:sp>
      <p:sp>
        <p:nvSpPr>
          <p:cNvPr id="1211" name="13%"/>
          <p:cNvSpPr txBox="1"/>
          <p:nvPr/>
        </p:nvSpPr>
        <p:spPr>
          <a:xfrm>
            <a:off x="7811232" y="8166990"/>
            <a:ext cx="824866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13%</a:t>
            </a:r>
          </a:p>
        </p:txBody>
      </p:sp>
      <p:sp>
        <p:nvSpPr>
          <p:cNvPr id="1212" name="14%"/>
          <p:cNvSpPr txBox="1"/>
          <p:nvPr/>
        </p:nvSpPr>
        <p:spPr>
          <a:xfrm>
            <a:off x="8650385" y="8014590"/>
            <a:ext cx="822961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14%</a:t>
            </a:r>
          </a:p>
        </p:txBody>
      </p:sp>
      <p:sp>
        <p:nvSpPr>
          <p:cNvPr id="1213" name="15%"/>
          <p:cNvSpPr txBox="1"/>
          <p:nvPr/>
        </p:nvSpPr>
        <p:spPr>
          <a:xfrm>
            <a:off x="9507571" y="7747890"/>
            <a:ext cx="810388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15%</a:t>
            </a:r>
          </a:p>
        </p:txBody>
      </p:sp>
      <p:sp>
        <p:nvSpPr>
          <p:cNvPr id="1214" name="13%"/>
          <p:cNvSpPr txBox="1"/>
          <p:nvPr/>
        </p:nvSpPr>
        <p:spPr>
          <a:xfrm>
            <a:off x="10363932" y="8166990"/>
            <a:ext cx="824866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13%</a:t>
            </a:r>
          </a:p>
        </p:txBody>
      </p:sp>
      <p:sp>
        <p:nvSpPr>
          <p:cNvPr id="1215" name="16%"/>
          <p:cNvSpPr txBox="1"/>
          <p:nvPr/>
        </p:nvSpPr>
        <p:spPr>
          <a:xfrm>
            <a:off x="11197370" y="7595490"/>
            <a:ext cx="834391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16%</a:t>
            </a:r>
          </a:p>
        </p:txBody>
      </p:sp>
      <p:sp>
        <p:nvSpPr>
          <p:cNvPr id="1216" name="17%"/>
          <p:cNvSpPr txBox="1"/>
          <p:nvPr/>
        </p:nvSpPr>
        <p:spPr>
          <a:xfrm>
            <a:off x="12078877" y="7303390"/>
            <a:ext cx="798577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17%</a:t>
            </a:r>
          </a:p>
        </p:txBody>
      </p:sp>
      <p:sp>
        <p:nvSpPr>
          <p:cNvPr id="1217" name="12%"/>
          <p:cNvSpPr txBox="1"/>
          <p:nvPr/>
        </p:nvSpPr>
        <p:spPr>
          <a:xfrm>
            <a:off x="13722447" y="8497190"/>
            <a:ext cx="813436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12%</a:t>
            </a:r>
          </a:p>
        </p:txBody>
      </p:sp>
      <p:sp>
        <p:nvSpPr>
          <p:cNvPr id="1218" name="15%"/>
          <p:cNvSpPr txBox="1"/>
          <p:nvPr/>
        </p:nvSpPr>
        <p:spPr>
          <a:xfrm>
            <a:off x="15489271" y="7595490"/>
            <a:ext cx="810388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15%</a:t>
            </a:r>
          </a:p>
        </p:txBody>
      </p:sp>
      <p:sp>
        <p:nvSpPr>
          <p:cNvPr id="1219" name="13%"/>
          <p:cNvSpPr txBox="1"/>
          <p:nvPr/>
        </p:nvSpPr>
        <p:spPr>
          <a:xfrm>
            <a:off x="16345632" y="8166990"/>
            <a:ext cx="824866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13%</a:t>
            </a:r>
          </a:p>
        </p:txBody>
      </p:sp>
      <p:sp>
        <p:nvSpPr>
          <p:cNvPr id="1220" name="10%"/>
          <p:cNvSpPr txBox="1"/>
          <p:nvPr/>
        </p:nvSpPr>
        <p:spPr>
          <a:xfrm>
            <a:off x="17218249" y="8903590"/>
            <a:ext cx="857632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10%</a:t>
            </a:r>
          </a:p>
        </p:txBody>
      </p:sp>
      <p:sp>
        <p:nvSpPr>
          <p:cNvPr id="1221" name="13%"/>
          <p:cNvSpPr txBox="1"/>
          <p:nvPr/>
        </p:nvSpPr>
        <p:spPr>
          <a:xfrm>
            <a:off x="18136332" y="8166990"/>
            <a:ext cx="824866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13%</a:t>
            </a:r>
          </a:p>
        </p:txBody>
      </p:sp>
      <p:sp>
        <p:nvSpPr>
          <p:cNvPr id="1222" name="8%"/>
          <p:cNvSpPr txBox="1"/>
          <p:nvPr/>
        </p:nvSpPr>
        <p:spPr>
          <a:xfrm>
            <a:off x="19120900" y="9322690"/>
            <a:ext cx="659131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8%</a:t>
            </a:r>
          </a:p>
        </p:txBody>
      </p:sp>
      <p:sp>
        <p:nvSpPr>
          <p:cNvPr id="1223" name="Rounded Rectangle"/>
          <p:cNvSpPr/>
          <p:nvPr/>
        </p:nvSpPr>
        <p:spPr>
          <a:xfrm>
            <a:off x="5778868" y="8101242"/>
            <a:ext cx="234346" cy="3646258"/>
          </a:xfrm>
          <a:prstGeom prst="roundRect">
            <a:avLst>
              <a:gd name="adj" fmla="val 36318"/>
            </a:avLst>
          </a:prstGeom>
          <a:solidFill>
            <a:srgbClr val="EE73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24" name="Rounded Rectangle"/>
          <p:cNvSpPr/>
          <p:nvPr/>
        </p:nvSpPr>
        <p:spPr>
          <a:xfrm>
            <a:off x="6388468" y="9008871"/>
            <a:ext cx="234346" cy="2738630"/>
          </a:xfrm>
          <a:prstGeom prst="roundRect">
            <a:avLst>
              <a:gd name="adj" fmla="val 36318"/>
            </a:avLst>
          </a:prstGeom>
          <a:solidFill>
            <a:srgbClr val="EEC7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25" name="Rounded Rectangle"/>
          <p:cNvSpPr/>
          <p:nvPr/>
        </p:nvSpPr>
        <p:spPr>
          <a:xfrm>
            <a:off x="6667868" y="7503670"/>
            <a:ext cx="234346" cy="4243831"/>
          </a:xfrm>
          <a:prstGeom prst="roundRect">
            <a:avLst>
              <a:gd name="adj" fmla="val 36318"/>
            </a:avLst>
          </a:prstGeom>
          <a:solidFill>
            <a:srgbClr val="EE17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26" name="Rounded Rectangle"/>
          <p:cNvSpPr/>
          <p:nvPr/>
        </p:nvSpPr>
        <p:spPr>
          <a:xfrm>
            <a:off x="7226668" y="7058150"/>
            <a:ext cx="234346" cy="4689351"/>
          </a:xfrm>
          <a:prstGeom prst="roundRect">
            <a:avLst>
              <a:gd name="adj" fmla="val 36318"/>
            </a:avLst>
          </a:prstGeom>
          <a:solidFill>
            <a:srgbClr val="EEC7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27" name="Rounded Rectangle"/>
          <p:cNvSpPr/>
          <p:nvPr/>
        </p:nvSpPr>
        <p:spPr>
          <a:xfrm>
            <a:off x="7506068" y="8364032"/>
            <a:ext cx="234346" cy="3383469"/>
          </a:xfrm>
          <a:prstGeom prst="roundRect">
            <a:avLst>
              <a:gd name="adj" fmla="val 36318"/>
            </a:avLst>
          </a:prstGeom>
          <a:solidFill>
            <a:srgbClr val="EE73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28" name="Rounded Rectangle"/>
          <p:cNvSpPr/>
          <p:nvPr/>
        </p:nvSpPr>
        <p:spPr>
          <a:xfrm>
            <a:off x="8077568" y="8782246"/>
            <a:ext cx="234346" cy="2965255"/>
          </a:xfrm>
          <a:prstGeom prst="roundRect">
            <a:avLst>
              <a:gd name="adj" fmla="val 36318"/>
            </a:avLst>
          </a:prstGeom>
          <a:solidFill>
            <a:srgbClr val="EEC7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29" name="Rounded Rectangle"/>
          <p:cNvSpPr/>
          <p:nvPr/>
        </p:nvSpPr>
        <p:spPr>
          <a:xfrm>
            <a:off x="8344268" y="9110471"/>
            <a:ext cx="234346" cy="2637029"/>
          </a:xfrm>
          <a:prstGeom prst="roundRect">
            <a:avLst>
              <a:gd name="adj" fmla="val 36318"/>
            </a:avLst>
          </a:prstGeom>
          <a:solidFill>
            <a:srgbClr val="EE73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30" name="Rounded Rectangle"/>
          <p:cNvSpPr/>
          <p:nvPr/>
        </p:nvSpPr>
        <p:spPr>
          <a:xfrm>
            <a:off x="8928468" y="8628179"/>
            <a:ext cx="234346" cy="3119322"/>
          </a:xfrm>
          <a:prstGeom prst="roundRect">
            <a:avLst>
              <a:gd name="adj" fmla="val 36318"/>
            </a:avLst>
          </a:prstGeom>
          <a:solidFill>
            <a:srgbClr val="EEC7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31" name="Rounded Rectangle"/>
          <p:cNvSpPr/>
          <p:nvPr/>
        </p:nvSpPr>
        <p:spPr>
          <a:xfrm>
            <a:off x="9195168" y="8887635"/>
            <a:ext cx="234346" cy="2859866"/>
          </a:xfrm>
          <a:prstGeom prst="roundRect">
            <a:avLst>
              <a:gd name="adj" fmla="val 36318"/>
            </a:avLst>
          </a:prstGeom>
          <a:solidFill>
            <a:srgbClr val="EE73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32" name="Rounded Rectangle"/>
          <p:cNvSpPr/>
          <p:nvPr/>
        </p:nvSpPr>
        <p:spPr>
          <a:xfrm>
            <a:off x="9792068" y="8364032"/>
            <a:ext cx="234346" cy="3383469"/>
          </a:xfrm>
          <a:prstGeom prst="roundRect">
            <a:avLst>
              <a:gd name="adj" fmla="val 36318"/>
            </a:avLst>
          </a:prstGeom>
          <a:solidFill>
            <a:srgbClr val="EEC7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33" name="Rounded Rectangle"/>
          <p:cNvSpPr/>
          <p:nvPr/>
        </p:nvSpPr>
        <p:spPr>
          <a:xfrm>
            <a:off x="10058768" y="9512348"/>
            <a:ext cx="234346" cy="2235153"/>
          </a:xfrm>
          <a:prstGeom prst="roundRect">
            <a:avLst>
              <a:gd name="adj" fmla="val 36318"/>
            </a:avLst>
          </a:prstGeom>
          <a:solidFill>
            <a:srgbClr val="EE73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34" name="Rounded Rectangle"/>
          <p:cNvSpPr/>
          <p:nvPr/>
        </p:nvSpPr>
        <p:spPr>
          <a:xfrm>
            <a:off x="10642968" y="8782247"/>
            <a:ext cx="234346" cy="2965254"/>
          </a:xfrm>
          <a:prstGeom prst="roundRect">
            <a:avLst>
              <a:gd name="adj" fmla="val 36318"/>
            </a:avLst>
          </a:prstGeom>
          <a:solidFill>
            <a:srgbClr val="EEC7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35" name="Rounded Rectangle"/>
          <p:cNvSpPr/>
          <p:nvPr/>
        </p:nvSpPr>
        <p:spPr>
          <a:xfrm>
            <a:off x="10909668" y="9621463"/>
            <a:ext cx="234346" cy="2126038"/>
          </a:xfrm>
          <a:prstGeom prst="roundRect">
            <a:avLst>
              <a:gd name="adj" fmla="val 36318"/>
            </a:avLst>
          </a:prstGeom>
          <a:solidFill>
            <a:srgbClr val="EE73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36" name="Rounded Rectangle"/>
          <p:cNvSpPr/>
          <p:nvPr/>
        </p:nvSpPr>
        <p:spPr>
          <a:xfrm>
            <a:off x="11493868" y="8203151"/>
            <a:ext cx="234346" cy="3544350"/>
          </a:xfrm>
          <a:prstGeom prst="roundRect">
            <a:avLst>
              <a:gd name="adj" fmla="val 36318"/>
            </a:avLst>
          </a:prstGeom>
          <a:solidFill>
            <a:srgbClr val="EEC7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37" name="Rounded Rectangle"/>
          <p:cNvSpPr/>
          <p:nvPr/>
        </p:nvSpPr>
        <p:spPr>
          <a:xfrm>
            <a:off x="11760568" y="9184878"/>
            <a:ext cx="234346" cy="2562623"/>
          </a:xfrm>
          <a:prstGeom prst="roundRect">
            <a:avLst>
              <a:gd name="adj" fmla="val 36318"/>
            </a:avLst>
          </a:prstGeom>
          <a:solidFill>
            <a:srgbClr val="EE73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38" name="Rounded Rectangle"/>
          <p:cNvSpPr/>
          <p:nvPr/>
        </p:nvSpPr>
        <p:spPr>
          <a:xfrm>
            <a:off x="12344768" y="7911186"/>
            <a:ext cx="234346" cy="3836316"/>
          </a:xfrm>
          <a:prstGeom prst="roundRect">
            <a:avLst>
              <a:gd name="adj" fmla="val 36318"/>
            </a:avLst>
          </a:prstGeom>
          <a:solidFill>
            <a:srgbClr val="EEC7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39" name="Rounded Rectangle"/>
          <p:cNvSpPr/>
          <p:nvPr/>
        </p:nvSpPr>
        <p:spPr>
          <a:xfrm>
            <a:off x="12611468" y="9823197"/>
            <a:ext cx="234346" cy="1924305"/>
          </a:xfrm>
          <a:prstGeom prst="roundRect">
            <a:avLst>
              <a:gd name="adj" fmla="val 36318"/>
            </a:avLst>
          </a:prstGeom>
          <a:solidFill>
            <a:srgbClr val="EE73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40" name="Rounded Rectangle"/>
          <p:cNvSpPr/>
          <p:nvPr/>
        </p:nvSpPr>
        <p:spPr>
          <a:xfrm>
            <a:off x="13182968" y="11135633"/>
            <a:ext cx="234346" cy="611868"/>
          </a:xfrm>
          <a:prstGeom prst="roundRect">
            <a:avLst>
              <a:gd name="adj" fmla="val 36318"/>
            </a:avLst>
          </a:prstGeom>
          <a:solidFill>
            <a:srgbClr val="EEC7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41" name="Rounded Rectangle"/>
          <p:cNvSpPr/>
          <p:nvPr/>
        </p:nvSpPr>
        <p:spPr>
          <a:xfrm>
            <a:off x="13449668" y="9916669"/>
            <a:ext cx="234346" cy="1830833"/>
          </a:xfrm>
          <a:prstGeom prst="roundRect">
            <a:avLst>
              <a:gd name="adj" fmla="val 36318"/>
            </a:avLst>
          </a:prstGeom>
          <a:solidFill>
            <a:srgbClr val="EE17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42" name="Rounded Rectangle"/>
          <p:cNvSpPr/>
          <p:nvPr/>
        </p:nvSpPr>
        <p:spPr>
          <a:xfrm>
            <a:off x="14021168" y="9110470"/>
            <a:ext cx="234346" cy="2637031"/>
          </a:xfrm>
          <a:prstGeom prst="roundRect">
            <a:avLst>
              <a:gd name="adj" fmla="val 36318"/>
            </a:avLst>
          </a:prstGeom>
          <a:solidFill>
            <a:srgbClr val="EEC7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43" name="Rounded Rectangle"/>
          <p:cNvSpPr/>
          <p:nvPr/>
        </p:nvSpPr>
        <p:spPr>
          <a:xfrm>
            <a:off x="14287868" y="9316377"/>
            <a:ext cx="234346" cy="2431124"/>
          </a:xfrm>
          <a:prstGeom prst="roundRect">
            <a:avLst>
              <a:gd name="adj" fmla="val 36318"/>
            </a:avLst>
          </a:prstGeom>
          <a:solidFill>
            <a:srgbClr val="EE73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44" name="Rounded Rectangle"/>
          <p:cNvSpPr/>
          <p:nvPr/>
        </p:nvSpPr>
        <p:spPr>
          <a:xfrm>
            <a:off x="15773768" y="8203152"/>
            <a:ext cx="234346" cy="3544349"/>
          </a:xfrm>
          <a:prstGeom prst="roundRect">
            <a:avLst>
              <a:gd name="adj" fmla="val 36318"/>
            </a:avLst>
          </a:prstGeom>
          <a:solidFill>
            <a:srgbClr val="EEC7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45" name="Rounded Rectangle"/>
          <p:cNvSpPr/>
          <p:nvPr/>
        </p:nvSpPr>
        <p:spPr>
          <a:xfrm>
            <a:off x="16040468" y="8628178"/>
            <a:ext cx="234346" cy="3119323"/>
          </a:xfrm>
          <a:prstGeom prst="roundRect">
            <a:avLst>
              <a:gd name="adj" fmla="val 36318"/>
            </a:avLst>
          </a:prstGeom>
          <a:solidFill>
            <a:srgbClr val="EE73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46" name="Rounded Rectangle"/>
          <p:cNvSpPr/>
          <p:nvPr/>
        </p:nvSpPr>
        <p:spPr>
          <a:xfrm>
            <a:off x="16634542" y="8782247"/>
            <a:ext cx="234346" cy="2965254"/>
          </a:xfrm>
          <a:prstGeom prst="roundRect">
            <a:avLst>
              <a:gd name="adj" fmla="val 36318"/>
            </a:avLst>
          </a:prstGeom>
          <a:solidFill>
            <a:srgbClr val="EEC7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47" name="Rounded Rectangle"/>
          <p:cNvSpPr/>
          <p:nvPr/>
        </p:nvSpPr>
        <p:spPr>
          <a:xfrm>
            <a:off x="16901242" y="9512348"/>
            <a:ext cx="234346" cy="2235154"/>
          </a:xfrm>
          <a:prstGeom prst="roundRect">
            <a:avLst>
              <a:gd name="adj" fmla="val 36318"/>
            </a:avLst>
          </a:prstGeom>
          <a:solidFill>
            <a:srgbClr val="EE73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48" name="Rounded Rectangle"/>
          <p:cNvSpPr/>
          <p:nvPr/>
        </p:nvSpPr>
        <p:spPr>
          <a:xfrm>
            <a:off x="17526368" y="9512348"/>
            <a:ext cx="234346" cy="2235154"/>
          </a:xfrm>
          <a:prstGeom prst="roundRect">
            <a:avLst>
              <a:gd name="adj" fmla="val 36318"/>
            </a:avLst>
          </a:prstGeom>
          <a:solidFill>
            <a:srgbClr val="EEC7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49" name="Rounded Rectangle"/>
          <p:cNvSpPr/>
          <p:nvPr/>
        </p:nvSpPr>
        <p:spPr>
          <a:xfrm>
            <a:off x="17793068" y="10168771"/>
            <a:ext cx="234346" cy="1578731"/>
          </a:xfrm>
          <a:prstGeom prst="roundRect">
            <a:avLst>
              <a:gd name="adj" fmla="val 36318"/>
            </a:avLst>
          </a:prstGeom>
          <a:solidFill>
            <a:srgbClr val="EE73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50" name="Rounded Rectangle"/>
          <p:cNvSpPr/>
          <p:nvPr/>
        </p:nvSpPr>
        <p:spPr>
          <a:xfrm>
            <a:off x="18425242" y="8782247"/>
            <a:ext cx="234346" cy="2965254"/>
          </a:xfrm>
          <a:prstGeom prst="roundRect">
            <a:avLst>
              <a:gd name="adj" fmla="val 36318"/>
            </a:avLst>
          </a:prstGeom>
          <a:solidFill>
            <a:srgbClr val="EEC7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51" name="Rounded Rectangle"/>
          <p:cNvSpPr/>
          <p:nvPr/>
        </p:nvSpPr>
        <p:spPr>
          <a:xfrm>
            <a:off x="18691942" y="10329097"/>
            <a:ext cx="234346" cy="1418404"/>
          </a:xfrm>
          <a:prstGeom prst="roundRect">
            <a:avLst>
              <a:gd name="adj" fmla="val 36318"/>
            </a:avLst>
          </a:prstGeom>
          <a:solidFill>
            <a:srgbClr val="EE73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52" name="Rounded Rectangle"/>
          <p:cNvSpPr/>
          <p:nvPr/>
        </p:nvSpPr>
        <p:spPr>
          <a:xfrm>
            <a:off x="19339642" y="9929826"/>
            <a:ext cx="234346" cy="1817675"/>
          </a:xfrm>
          <a:prstGeom prst="roundRect">
            <a:avLst>
              <a:gd name="adj" fmla="val 36318"/>
            </a:avLst>
          </a:prstGeom>
          <a:solidFill>
            <a:srgbClr val="EEC7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53" name="Rounded Rectangle"/>
          <p:cNvSpPr/>
          <p:nvPr/>
        </p:nvSpPr>
        <p:spPr>
          <a:xfrm>
            <a:off x="19606342" y="11036087"/>
            <a:ext cx="234346" cy="711414"/>
          </a:xfrm>
          <a:prstGeom prst="roundRect">
            <a:avLst>
              <a:gd name="adj" fmla="val 36318"/>
            </a:avLst>
          </a:prstGeom>
          <a:solidFill>
            <a:srgbClr val="EE7307">
              <a:alpha val="1433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54" name="12%"/>
          <p:cNvSpPr txBox="1"/>
          <p:nvPr/>
        </p:nvSpPr>
        <p:spPr>
          <a:xfrm>
            <a:off x="6127847" y="8395590"/>
            <a:ext cx="813436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12%</a:t>
            </a:r>
          </a:p>
        </p:txBody>
      </p:sp>
      <p:sp>
        <p:nvSpPr>
          <p:cNvPr id="1255" name="3%"/>
          <p:cNvSpPr txBox="1"/>
          <p:nvPr/>
        </p:nvSpPr>
        <p:spPr>
          <a:xfrm>
            <a:off x="12960638" y="10529190"/>
            <a:ext cx="660655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3%</a:t>
            </a:r>
          </a:p>
        </p:txBody>
      </p:sp>
      <p:sp>
        <p:nvSpPr>
          <p:cNvPr id="1256" name="Rectangle"/>
          <p:cNvSpPr/>
          <p:nvPr/>
        </p:nvSpPr>
        <p:spPr>
          <a:xfrm>
            <a:off x="-172537" y="-254000"/>
            <a:ext cx="24935316" cy="14224000"/>
          </a:xfrm>
          <a:prstGeom prst="rect">
            <a:avLst/>
          </a:prstGeom>
          <a:solidFill>
            <a:srgbClr val="000000">
              <a:alpha val="416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57" name="Resiliente: Nos dois anos mais desafiadores da década, apresentou retorno positivo e acima do CDI."/>
          <p:cNvSpPr txBox="1"/>
          <p:nvPr/>
        </p:nvSpPr>
        <p:spPr>
          <a:xfrm>
            <a:off x="5251069" y="1608926"/>
            <a:ext cx="16498063" cy="2738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60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>
                <a:solidFill>
                  <a:srgbClr val="EEC707"/>
                </a:solidFill>
              </a:rPr>
              <a:t>Resiliente:</a:t>
            </a:r>
            <a:r>
              <a:t> Nos dois anos mais</a:t>
            </a:r>
            <a:br/>
            <a:r>
              <a:t>desafiadores da década, apresentou</a:t>
            </a:r>
            <a:br/>
            <a:r>
              <a:t>retorno positivo e acima do CDI.</a:t>
            </a:r>
            <a:r>
              <a:rPr sz="1200"/>
              <a:t> </a:t>
            </a:r>
          </a:p>
        </p:txBody>
      </p:sp>
      <p:sp>
        <p:nvSpPr>
          <p:cNvPr id="1258" name="Callout"/>
          <p:cNvSpPr/>
          <p:nvPr/>
        </p:nvSpPr>
        <p:spPr>
          <a:xfrm>
            <a:off x="4467904" y="1425731"/>
            <a:ext cx="17600217" cy="3201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3" y="0"/>
                </a:moveTo>
                <a:cubicBezTo>
                  <a:pt x="856" y="0"/>
                  <a:pt x="404" y="2484"/>
                  <a:pt x="404" y="5547"/>
                </a:cubicBezTo>
                <a:lnTo>
                  <a:pt x="404" y="13825"/>
                </a:lnTo>
                <a:lnTo>
                  <a:pt x="0" y="14928"/>
                </a:lnTo>
                <a:lnTo>
                  <a:pt x="404" y="16031"/>
                </a:lnTo>
                <a:lnTo>
                  <a:pt x="404" y="16055"/>
                </a:lnTo>
                <a:cubicBezTo>
                  <a:pt x="404" y="19118"/>
                  <a:pt x="856" y="21600"/>
                  <a:pt x="1413" y="21600"/>
                </a:cubicBezTo>
                <a:lnTo>
                  <a:pt x="20591" y="21600"/>
                </a:lnTo>
                <a:cubicBezTo>
                  <a:pt x="21148" y="21600"/>
                  <a:pt x="21600" y="19118"/>
                  <a:pt x="21600" y="16055"/>
                </a:cubicBezTo>
                <a:lnTo>
                  <a:pt x="21600" y="5547"/>
                </a:lnTo>
                <a:cubicBezTo>
                  <a:pt x="21600" y="2484"/>
                  <a:pt x="21148" y="0"/>
                  <a:pt x="20591" y="0"/>
                </a:cubicBezTo>
                <a:lnTo>
                  <a:pt x="1413" y="0"/>
                </a:lnTo>
                <a:close/>
              </a:path>
            </a:pathLst>
          </a:custGeom>
          <a:ln w="254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59" name="🧔🏼"/>
          <p:cNvSpPr txBox="1"/>
          <p:nvPr/>
        </p:nvSpPr>
        <p:spPr>
          <a:xfrm>
            <a:off x="2377564" y="2193065"/>
            <a:ext cx="2146301" cy="2768601"/>
          </a:xfrm>
          <a:prstGeom prst="rect">
            <a:avLst/>
          </a:prstGeom>
          <a:ln w="12700">
            <a:miter lim="400000"/>
          </a:ln>
          <a:effectLst>
            <a:outerShdw blurRad="266700" dist="188223" dir="5131470" rotWithShape="0">
              <a:srgbClr val="000000">
                <a:alpha val="8907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20200"/>
              </a:lnSpc>
              <a:defRPr sz="16000" cap="all">
                <a:solidFill>
                  <a:srgbClr val="FFFFFF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r>
              <a:t>🧔🏼</a:t>
            </a:r>
          </a:p>
        </p:txBody>
      </p:sp>
      <p:grpSp>
        <p:nvGrpSpPr>
          <p:cNvPr id="1278" name="Group"/>
          <p:cNvGrpSpPr/>
          <p:nvPr/>
        </p:nvGrpSpPr>
        <p:grpSpPr>
          <a:xfrm>
            <a:off x="5492956" y="12055267"/>
            <a:ext cx="16055143" cy="1270001"/>
            <a:chOff x="0" y="164210"/>
            <a:chExt cx="16055142" cy="1270000"/>
          </a:xfrm>
        </p:grpSpPr>
        <p:sp>
          <p:nvSpPr>
            <p:cNvPr id="1260" name="2004"/>
            <p:cNvSpPr/>
            <p:nvPr/>
          </p:nvSpPr>
          <p:spPr>
            <a:xfrm>
              <a:off x="0" y="164211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2004</a:t>
              </a:r>
            </a:p>
          </p:txBody>
        </p:sp>
        <p:sp>
          <p:nvSpPr>
            <p:cNvPr id="1261" name="2005"/>
            <p:cNvSpPr/>
            <p:nvPr/>
          </p:nvSpPr>
          <p:spPr>
            <a:xfrm>
              <a:off x="864413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2005</a:t>
              </a:r>
            </a:p>
          </p:txBody>
        </p:sp>
        <p:sp>
          <p:nvSpPr>
            <p:cNvPr id="1262" name="2006"/>
            <p:cNvSpPr/>
            <p:nvPr/>
          </p:nvSpPr>
          <p:spPr>
            <a:xfrm>
              <a:off x="1700582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2006</a:t>
              </a:r>
            </a:p>
          </p:txBody>
        </p:sp>
        <p:sp>
          <p:nvSpPr>
            <p:cNvPr id="1263" name="2007"/>
            <p:cNvSpPr/>
            <p:nvPr/>
          </p:nvSpPr>
          <p:spPr>
            <a:xfrm>
              <a:off x="2569262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2007</a:t>
              </a:r>
            </a:p>
          </p:txBody>
        </p:sp>
        <p:sp>
          <p:nvSpPr>
            <p:cNvPr id="1264" name="2008"/>
            <p:cNvSpPr/>
            <p:nvPr/>
          </p:nvSpPr>
          <p:spPr>
            <a:xfrm>
              <a:off x="3412848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2008</a:t>
              </a:r>
            </a:p>
          </p:txBody>
        </p:sp>
        <p:sp>
          <p:nvSpPr>
            <p:cNvPr id="1265" name="2009"/>
            <p:cNvSpPr/>
            <p:nvPr/>
          </p:nvSpPr>
          <p:spPr>
            <a:xfrm>
              <a:off x="4274976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2009</a:t>
              </a:r>
            </a:p>
          </p:txBody>
        </p:sp>
        <p:sp>
          <p:nvSpPr>
            <p:cNvPr id="1266" name="2010"/>
            <p:cNvSpPr/>
            <p:nvPr/>
          </p:nvSpPr>
          <p:spPr>
            <a:xfrm>
              <a:off x="5109112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2010</a:t>
              </a:r>
            </a:p>
          </p:txBody>
        </p:sp>
        <p:sp>
          <p:nvSpPr>
            <p:cNvPr id="1267" name="2011"/>
            <p:cNvSpPr/>
            <p:nvPr/>
          </p:nvSpPr>
          <p:spPr>
            <a:xfrm>
              <a:off x="6010000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2011</a:t>
              </a:r>
            </a:p>
          </p:txBody>
        </p:sp>
        <p:sp>
          <p:nvSpPr>
            <p:cNvPr id="1268" name="2012"/>
            <p:cNvSpPr/>
            <p:nvPr/>
          </p:nvSpPr>
          <p:spPr>
            <a:xfrm>
              <a:off x="6822242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2012</a:t>
              </a:r>
            </a:p>
          </p:txBody>
        </p:sp>
        <p:sp>
          <p:nvSpPr>
            <p:cNvPr id="1269" name="2013"/>
            <p:cNvSpPr/>
            <p:nvPr/>
          </p:nvSpPr>
          <p:spPr>
            <a:xfrm>
              <a:off x="7685842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2013</a:t>
              </a:r>
            </a:p>
          </p:txBody>
        </p:sp>
        <p:sp>
          <p:nvSpPr>
            <p:cNvPr id="1270" name="2014"/>
            <p:cNvSpPr/>
            <p:nvPr/>
          </p:nvSpPr>
          <p:spPr>
            <a:xfrm>
              <a:off x="8540543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2014</a:t>
              </a:r>
            </a:p>
          </p:txBody>
        </p:sp>
        <p:sp>
          <p:nvSpPr>
            <p:cNvPr id="1271" name="2015"/>
            <p:cNvSpPr/>
            <p:nvPr/>
          </p:nvSpPr>
          <p:spPr>
            <a:xfrm>
              <a:off x="9393818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2015</a:t>
              </a:r>
            </a:p>
          </p:txBody>
        </p:sp>
        <p:sp>
          <p:nvSpPr>
            <p:cNvPr id="1272" name="2016"/>
            <p:cNvSpPr/>
            <p:nvPr/>
          </p:nvSpPr>
          <p:spPr>
            <a:xfrm>
              <a:off x="10253790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2016</a:t>
              </a:r>
            </a:p>
          </p:txBody>
        </p:sp>
        <p:sp>
          <p:nvSpPr>
            <p:cNvPr id="1273" name="2017"/>
            <p:cNvSpPr/>
            <p:nvPr/>
          </p:nvSpPr>
          <p:spPr>
            <a:xfrm>
              <a:off x="11133751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2017</a:t>
              </a:r>
            </a:p>
          </p:txBody>
        </p:sp>
        <p:sp>
          <p:nvSpPr>
            <p:cNvPr id="1274" name="2018"/>
            <p:cNvSpPr/>
            <p:nvPr/>
          </p:nvSpPr>
          <p:spPr>
            <a:xfrm>
              <a:off x="12035099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2018</a:t>
              </a:r>
            </a:p>
          </p:txBody>
        </p:sp>
        <p:sp>
          <p:nvSpPr>
            <p:cNvPr id="1275" name="2019"/>
            <p:cNvSpPr/>
            <p:nvPr/>
          </p:nvSpPr>
          <p:spPr>
            <a:xfrm>
              <a:off x="12925626" y="1642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2019</a:t>
              </a:r>
            </a:p>
          </p:txBody>
        </p:sp>
        <p:sp>
          <p:nvSpPr>
            <p:cNvPr id="1276" name="2020"/>
            <p:cNvSpPr/>
            <p:nvPr/>
          </p:nvSpPr>
          <p:spPr>
            <a:xfrm>
              <a:off x="13816688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2020</a:t>
              </a:r>
            </a:p>
          </p:txBody>
        </p:sp>
        <p:sp>
          <p:nvSpPr>
            <p:cNvPr id="1277" name="2021"/>
            <p:cNvSpPr/>
            <p:nvPr/>
          </p:nvSpPr>
          <p:spPr>
            <a:xfrm>
              <a:off x="14785142" y="16421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00" spc="-28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2021</a:t>
              </a:r>
            </a:p>
          </p:txBody>
        </p:sp>
      </p:grpSp>
      <p:sp>
        <p:nvSpPr>
          <p:cNvPr id="1279" name="15%"/>
          <p:cNvSpPr txBox="1"/>
          <p:nvPr/>
        </p:nvSpPr>
        <p:spPr>
          <a:xfrm>
            <a:off x="14600271" y="7595490"/>
            <a:ext cx="810388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15%</a:t>
            </a:r>
          </a:p>
        </p:txBody>
      </p:sp>
      <p:sp>
        <p:nvSpPr>
          <p:cNvPr id="1280" name="5%"/>
          <p:cNvSpPr txBox="1"/>
          <p:nvPr/>
        </p:nvSpPr>
        <p:spPr>
          <a:xfrm>
            <a:off x="20041777" y="10059290"/>
            <a:ext cx="646177" cy="605791"/>
          </a:xfrm>
          <a:prstGeom prst="rect">
            <a:avLst/>
          </a:prstGeom>
          <a:ln w="12700">
            <a:miter lim="400000"/>
          </a:ln>
          <a:effectLst>
            <a:outerShdw blurRad="63500" dist="102257" dir="5131470" rotWithShape="0">
              <a:srgbClr val="000000">
                <a:alpha val="6565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5%</a:t>
            </a:r>
          </a:p>
        </p:txBody>
      </p:sp>
      <p:sp>
        <p:nvSpPr>
          <p:cNvPr id="1281" name="Rounded Rectangle"/>
          <p:cNvSpPr/>
          <p:nvPr/>
        </p:nvSpPr>
        <p:spPr>
          <a:xfrm>
            <a:off x="14897468" y="8203152"/>
            <a:ext cx="234346" cy="3544349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82" name="Rounded Rectangle"/>
          <p:cNvSpPr/>
          <p:nvPr/>
        </p:nvSpPr>
        <p:spPr>
          <a:xfrm>
            <a:off x="15164168" y="8976869"/>
            <a:ext cx="234346" cy="2770632"/>
          </a:xfrm>
          <a:prstGeom prst="roundRect">
            <a:avLst>
              <a:gd name="adj" fmla="val 36318"/>
            </a:avLst>
          </a:prstGeom>
          <a:solidFill>
            <a:srgbClr val="EE7307">
              <a:alpha val="4478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83" name="Rounded Rectangle"/>
          <p:cNvSpPr/>
          <p:nvPr/>
        </p:nvSpPr>
        <p:spPr>
          <a:xfrm>
            <a:off x="20254042" y="10677469"/>
            <a:ext cx="234346" cy="1070032"/>
          </a:xfrm>
          <a:prstGeom prst="roundRect">
            <a:avLst>
              <a:gd name="adj" fmla="val 36318"/>
            </a:avLst>
          </a:prstGeom>
          <a:solidFill>
            <a:srgbClr val="EEC70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84" name="Rounded Rectangle"/>
          <p:cNvSpPr/>
          <p:nvPr/>
        </p:nvSpPr>
        <p:spPr>
          <a:xfrm>
            <a:off x="20520742" y="10808636"/>
            <a:ext cx="234346" cy="938866"/>
          </a:xfrm>
          <a:prstGeom prst="roundRect">
            <a:avLst>
              <a:gd name="adj" fmla="val 36318"/>
            </a:avLst>
          </a:prstGeom>
          <a:solidFill>
            <a:srgbClr val="EE7307">
              <a:alpha val="4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85" name="Rounded Rectangle"/>
          <p:cNvSpPr/>
          <p:nvPr/>
        </p:nvSpPr>
        <p:spPr>
          <a:xfrm>
            <a:off x="14563782" y="7328998"/>
            <a:ext cx="1156526" cy="5190747"/>
          </a:xfrm>
          <a:prstGeom prst="roundRect">
            <a:avLst>
              <a:gd name="adj" fmla="val 16472"/>
            </a:avLst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86" name="Rounded Rectangle"/>
          <p:cNvSpPr/>
          <p:nvPr/>
        </p:nvSpPr>
        <p:spPr>
          <a:xfrm>
            <a:off x="19906877" y="9825313"/>
            <a:ext cx="1156527" cy="2694432"/>
          </a:xfrm>
          <a:prstGeom prst="roundRect">
            <a:avLst>
              <a:gd name="adj" fmla="val 16472"/>
            </a:avLst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8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9" name="Melhor relação risco vs retorno de todo o mercado financeiro brasileirO."/>
          <p:cNvSpPr txBox="1"/>
          <p:nvPr/>
        </p:nvSpPr>
        <p:spPr>
          <a:xfrm>
            <a:off x="2177239" y="2932000"/>
            <a:ext cx="20029522" cy="5360955"/>
          </a:xfrm>
          <a:prstGeom prst="rect">
            <a:avLst/>
          </a:prstGeom>
          <a:ln w="12700">
            <a:miter lim="400000"/>
          </a:ln>
          <a:effectLst>
            <a:outerShdw blurRad="165100" dist="156279" dir="5131470" rotWithShape="0">
              <a:srgbClr val="000000">
                <a:alpha val="769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8500" b="1" cap="all" spc="-425">
                <a:gradFill flip="none" rotWithShape="1">
                  <a:gsLst>
                    <a:gs pos="0">
                      <a:srgbClr val="BC8D12"/>
                    </a:gs>
                    <a:gs pos="3287">
                      <a:srgbClr val="D8BA44"/>
                    </a:gs>
                    <a:gs pos="16003">
                      <a:srgbClr val="F5E876"/>
                    </a:gs>
                    <a:gs pos="29342">
                      <a:srgbClr val="E2C552"/>
                    </a:gs>
                    <a:gs pos="35670">
                      <a:srgbClr val="BD8C12"/>
                    </a:gs>
                    <a:gs pos="54799">
                      <a:srgbClr val="FFFFB4"/>
                    </a:gs>
                    <a:gs pos="69612">
                      <a:srgbClr val="F3E47D"/>
                    </a:gs>
                    <a:gs pos="100000">
                      <a:srgbClr val="F3E47D"/>
                    </a:gs>
                  </a:gsLst>
                  <a:lin ang="8881729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rPr dirty="0" err="1">
                <a:solidFill>
                  <a:srgbClr val="FFFFFF"/>
                </a:solidFill>
              </a:rPr>
              <a:t>Melhor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dirty="0" err="1">
                <a:solidFill>
                  <a:srgbClr val="FFFFFF"/>
                </a:solidFill>
              </a:rPr>
              <a:t>relação</a:t>
            </a:r>
            <a:br>
              <a:rPr dirty="0">
                <a:solidFill>
                  <a:srgbClr val="FFFFFF"/>
                </a:solidFill>
              </a:rPr>
            </a:br>
            <a:r>
              <a:rPr dirty="0" err="1">
                <a:solidFill>
                  <a:srgbClr val="F3CB4B"/>
                </a:solidFill>
              </a:rPr>
              <a:t>risco</a:t>
            </a:r>
            <a:r>
              <a:rPr dirty="0">
                <a:solidFill>
                  <a:srgbClr val="F3CB4B"/>
                </a:solidFill>
              </a:rPr>
              <a:t> vs </a:t>
            </a:r>
            <a:r>
              <a:rPr dirty="0" err="1">
                <a:solidFill>
                  <a:srgbClr val="F3CB4B"/>
                </a:solidFill>
              </a:rPr>
              <a:t>retorno</a:t>
            </a:r>
            <a:r>
              <a:rPr dirty="0"/>
              <a:t> </a:t>
            </a:r>
            <a:r>
              <a:rPr dirty="0">
                <a:solidFill>
                  <a:srgbClr val="FFFFFF"/>
                </a:solidFill>
              </a:rPr>
              <a:t>de </a:t>
            </a:r>
            <a:r>
              <a:rPr dirty="0" err="1">
                <a:solidFill>
                  <a:srgbClr val="FFFFFF"/>
                </a:solidFill>
              </a:rPr>
              <a:t>todo</a:t>
            </a:r>
            <a:br>
              <a:rPr dirty="0">
                <a:solidFill>
                  <a:srgbClr val="FFFFFF"/>
                </a:solidFill>
              </a:rPr>
            </a:br>
            <a:r>
              <a:rPr dirty="0">
                <a:solidFill>
                  <a:srgbClr val="FFFFFF"/>
                </a:solidFill>
              </a:rPr>
              <a:t>o mercado </a:t>
            </a:r>
            <a:r>
              <a:rPr dirty="0" err="1">
                <a:solidFill>
                  <a:srgbClr val="FFFFFF"/>
                </a:solidFill>
              </a:rPr>
              <a:t>financeiro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dirty="0" err="1">
                <a:solidFill>
                  <a:srgbClr val="FFFFFF"/>
                </a:solidFill>
              </a:rPr>
              <a:t>brasileirO</a:t>
            </a:r>
            <a:r>
              <a:rPr dirty="0">
                <a:solidFill>
                  <a:srgbClr val="FFFFFF"/>
                </a:solidFill>
              </a:rPr>
              <a:t>.</a:t>
            </a:r>
            <a:endParaRPr lang="pt-BR" dirty="0">
              <a:solidFill>
                <a:srgbClr val="FFFFFF"/>
              </a:solidFill>
            </a:endParaRPr>
          </a:p>
          <a:p>
            <a:pPr defTabSz="457200">
              <a:lnSpc>
                <a:spcPct val="80000"/>
              </a:lnSpc>
              <a:defRPr sz="8500" b="1" cap="all" spc="-425">
                <a:gradFill flip="none" rotWithShape="1">
                  <a:gsLst>
                    <a:gs pos="0">
                      <a:srgbClr val="BC8D12"/>
                    </a:gs>
                    <a:gs pos="3287">
                      <a:srgbClr val="D8BA44"/>
                    </a:gs>
                    <a:gs pos="16003">
                      <a:srgbClr val="F5E876"/>
                    </a:gs>
                    <a:gs pos="29342">
                      <a:srgbClr val="E2C552"/>
                    </a:gs>
                    <a:gs pos="35670">
                      <a:srgbClr val="BD8C12"/>
                    </a:gs>
                    <a:gs pos="54799">
                      <a:srgbClr val="FFFFB4"/>
                    </a:gs>
                    <a:gs pos="69612">
                      <a:srgbClr val="F3E47D"/>
                    </a:gs>
                    <a:gs pos="100000">
                      <a:srgbClr val="F3E47D"/>
                    </a:gs>
                  </a:gsLst>
                  <a:lin ang="8881729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endParaRPr lang="pt-BR" dirty="0">
              <a:solidFill>
                <a:srgbClr val="FFFFFF"/>
              </a:solidFill>
            </a:endParaRPr>
          </a:p>
          <a:p>
            <a:pPr defTabSz="457200">
              <a:lnSpc>
                <a:spcPct val="80000"/>
              </a:lnSpc>
              <a:defRPr sz="8500" b="1" cap="all" spc="-425">
                <a:gradFill flip="none" rotWithShape="1">
                  <a:gsLst>
                    <a:gs pos="0">
                      <a:srgbClr val="BC8D12"/>
                    </a:gs>
                    <a:gs pos="3287">
                      <a:srgbClr val="D8BA44"/>
                    </a:gs>
                    <a:gs pos="16003">
                      <a:srgbClr val="F5E876"/>
                    </a:gs>
                    <a:gs pos="29342">
                      <a:srgbClr val="E2C552"/>
                    </a:gs>
                    <a:gs pos="35670">
                      <a:srgbClr val="BD8C12"/>
                    </a:gs>
                    <a:gs pos="54799">
                      <a:srgbClr val="FFFFB4"/>
                    </a:gs>
                    <a:gs pos="69612">
                      <a:srgbClr val="F3E47D"/>
                    </a:gs>
                    <a:gs pos="100000">
                      <a:srgbClr val="F3E47D"/>
                    </a:gs>
                  </a:gsLst>
                  <a:lin ang="8881729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rPr lang="pt-BR" dirty="0">
                <a:solidFill>
                  <a:srgbClr val="FFFFFF"/>
                </a:solidFill>
              </a:rPr>
              <a:t>Mas o que é essa relação </a:t>
            </a:r>
            <a:r>
              <a:rPr lang="pt-BR" dirty="0">
                <a:solidFill>
                  <a:srgbClr val="FFC000"/>
                </a:solidFill>
              </a:rPr>
              <a:t>Risco x Retorno?</a:t>
            </a:r>
            <a:endParaRPr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Antes de mais nada,"/>
          <p:cNvSpPr txBox="1"/>
          <p:nvPr/>
        </p:nvSpPr>
        <p:spPr>
          <a:xfrm>
            <a:off x="5299424" y="1350115"/>
            <a:ext cx="13785152" cy="1702436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12400"/>
              </a:lnSpc>
              <a:defRPr sz="9500" b="1" cap="all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Antes de mais nada,</a:t>
            </a:r>
          </a:p>
        </p:txBody>
      </p:sp>
      <p:sp>
        <p:nvSpPr>
          <p:cNvPr id="223" name="Entenda a principal diferença entre"/>
          <p:cNvSpPr txBox="1"/>
          <p:nvPr/>
        </p:nvSpPr>
        <p:spPr>
          <a:xfrm>
            <a:off x="3674548" y="2743546"/>
            <a:ext cx="17288904" cy="1261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9300"/>
              </a:lnSpc>
              <a:defRPr sz="6900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Entenda a principal diferença entre</a:t>
            </a:r>
          </a:p>
        </p:txBody>
      </p:sp>
      <p:sp>
        <p:nvSpPr>
          <p:cNvPr id="224" name="Rounded Rectangle"/>
          <p:cNvSpPr/>
          <p:nvPr/>
        </p:nvSpPr>
        <p:spPr>
          <a:xfrm>
            <a:off x="13478136" y="8043357"/>
            <a:ext cx="6894830" cy="1235838"/>
          </a:xfrm>
          <a:prstGeom prst="roundRect">
            <a:avLst>
              <a:gd name="adj" fmla="val 50000"/>
            </a:avLst>
          </a:prstGeom>
          <a:ln w="254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5" name="renda fixa"/>
          <p:cNvSpPr txBox="1"/>
          <p:nvPr/>
        </p:nvSpPr>
        <p:spPr>
          <a:xfrm>
            <a:off x="4443966" y="4912291"/>
            <a:ext cx="5360951" cy="1236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lnSpc>
                <a:spcPct val="80000"/>
              </a:lnSpc>
              <a:defRPr sz="67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renda fixa</a:t>
            </a:r>
          </a:p>
        </p:txBody>
      </p:sp>
      <p:sp>
        <p:nvSpPr>
          <p:cNvPr id="226" name="renda variável"/>
          <p:cNvSpPr txBox="1"/>
          <p:nvPr/>
        </p:nvSpPr>
        <p:spPr>
          <a:xfrm>
            <a:off x="14897172" y="4912291"/>
            <a:ext cx="7740918" cy="1236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67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renda variável </a:t>
            </a:r>
          </a:p>
        </p:txBody>
      </p:sp>
      <p:sp>
        <p:nvSpPr>
          <p:cNvPr id="227" name="Aquisição de uma participação em um determinado bem:"/>
          <p:cNvSpPr txBox="1"/>
          <p:nvPr/>
        </p:nvSpPr>
        <p:spPr>
          <a:xfrm>
            <a:off x="13445700" y="6360452"/>
            <a:ext cx="8726174" cy="1424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90000"/>
              </a:lnSpc>
              <a:defRPr sz="3733" b="1" cap="all">
                <a:solidFill>
                  <a:srgbClr val="F3CB4B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>
              <a:defRPr b="0">
                <a:solidFill>
                  <a:srgbClr val="FFFFFF"/>
                </a:solidFill>
              </a:defRPr>
            </a:pPr>
            <a:r>
              <a:rPr b="1">
                <a:solidFill>
                  <a:srgbClr val="F3CB4B"/>
                </a:solidFill>
              </a:rPr>
              <a:t>Aquisição de uma participação em um determinado bem:</a:t>
            </a:r>
            <a:endParaRPr sz="1200"/>
          </a:p>
        </p:txBody>
      </p:sp>
      <p:sp>
        <p:nvSpPr>
          <p:cNvPr id="228" name="O que afeta o preço desses ativos é a capacidade do tomador do empréstimo arcar com suas dívidas."/>
          <p:cNvSpPr txBox="1"/>
          <p:nvPr/>
        </p:nvSpPr>
        <p:spPr>
          <a:xfrm>
            <a:off x="2793793" y="7903606"/>
            <a:ext cx="8124771" cy="1486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O que afeta o preço desses ativos é a capacidade do tomador do empréstimo arcar com suas dívidas.</a:t>
            </a:r>
          </a:p>
        </p:txBody>
      </p:sp>
      <p:sp>
        <p:nvSpPr>
          <p:cNvPr id="229" name="Representa um empréstimo, uma dívida."/>
          <p:cNvSpPr txBox="1"/>
          <p:nvPr/>
        </p:nvSpPr>
        <p:spPr>
          <a:xfrm>
            <a:off x="2740012" y="6368071"/>
            <a:ext cx="7835088" cy="1424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90000"/>
              </a:lnSpc>
              <a:defRPr sz="3733" b="1" cap="all">
                <a:solidFill>
                  <a:srgbClr val="F3CB4B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Representa um empréstimo, uma dívida.</a:t>
            </a:r>
            <a:endParaRPr sz="1200"/>
          </a:p>
        </p:txBody>
      </p:sp>
      <p:sp>
        <p:nvSpPr>
          <p:cNvPr id="230" name="Na renda variável, a oscilação dos ativos acontece porque a capacidade de eles te entregarem algum retorno, hoje ou no futuro, foi afetada."/>
          <p:cNvSpPr txBox="1"/>
          <p:nvPr/>
        </p:nvSpPr>
        <p:spPr>
          <a:xfrm>
            <a:off x="13465436" y="9658319"/>
            <a:ext cx="7835088" cy="1913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Na renda variável, a oscilação dos ativos acontece porque a capacidade de eles te entregarem algum retorno, hoje ou no futuro, foi afetada.</a:t>
            </a:r>
          </a:p>
        </p:txBody>
      </p:sp>
      <p:sp>
        <p:nvSpPr>
          <p:cNvPr id="231" name="⚙️"/>
          <p:cNvSpPr txBox="1"/>
          <p:nvPr/>
        </p:nvSpPr>
        <p:spPr>
          <a:xfrm>
            <a:off x="2584150" y="4495287"/>
            <a:ext cx="1612901" cy="2070101"/>
          </a:xfrm>
          <a:prstGeom prst="rect">
            <a:avLst/>
          </a:prstGeom>
          <a:ln w="12700">
            <a:miter lim="400000"/>
          </a:ln>
          <a:effectLst>
            <a:outerShdw blurRad="215900" dist="141403" dir="5131470" rotWithShape="0">
              <a:srgbClr val="000000">
                <a:alpha val="6542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800"/>
            </a:lvl1pPr>
          </a:lstStyle>
          <a:p>
            <a:r>
              <a:t>⚙️</a:t>
            </a:r>
          </a:p>
        </p:txBody>
      </p:sp>
      <p:sp>
        <p:nvSpPr>
          <p:cNvPr id="232" name="🔩"/>
          <p:cNvSpPr txBox="1"/>
          <p:nvPr/>
        </p:nvSpPr>
        <p:spPr>
          <a:xfrm>
            <a:off x="13094017" y="4495287"/>
            <a:ext cx="1612901" cy="2070101"/>
          </a:xfrm>
          <a:prstGeom prst="rect">
            <a:avLst/>
          </a:prstGeom>
          <a:ln w="12700">
            <a:miter lim="400000"/>
          </a:ln>
          <a:effectLst>
            <a:outerShdw blurRad="215900" dist="141403" dir="5131470" rotWithShape="0">
              <a:srgbClr val="000000">
                <a:alpha val="6542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800"/>
            </a:lvl1pPr>
          </a:lstStyle>
          <a:p>
            <a:r>
              <a:t>🔩</a:t>
            </a:r>
          </a:p>
        </p:txBody>
      </p:sp>
      <p:sp>
        <p:nvSpPr>
          <p:cNvPr id="233" name="Rounded Rectangle"/>
          <p:cNvSpPr/>
          <p:nvPr/>
        </p:nvSpPr>
        <p:spPr>
          <a:xfrm>
            <a:off x="12160250" y="4460935"/>
            <a:ext cx="63500" cy="7275261"/>
          </a:xfrm>
          <a:prstGeom prst="roundRect">
            <a:avLst>
              <a:gd name="adj" fmla="val 50000"/>
            </a:avLst>
          </a:prstGeom>
          <a:solidFill>
            <a:srgbClr val="FBA614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4" name="empresa ou imóvel &gt; Ações ou fundos imobiliários"/>
          <p:cNvSpPr txBox="1"/>
          <p:nvPr/>
        </p:nvSpPr>
        <p:spPr>
          <a:xfrm>
            <a:off x="13866727" y="8089733"/>
            <a:ext cx="6117649" cy="1113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ts val="4700"/>
              </a:lnSpc>
              <a:defRPr sz="3733" cap="all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rPr sz="3033"/>
              <a:t>empresa ou imóvel &gt; Ações</a:t>
            </a:r>
            <a:br>
              <a:rPr sz="3033"/>
            </a:br>
            <a:r>
              <a:rPr sz="3033"/>
              <a:t>ou fundos imobiliários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8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9" name="Melhor relação risco vs retorno de todo o mercado financeiro brasileirO."/>
          <p:cNvSpPr txBox="1"/>
          <p:nvPr/>
        </p:nvSpPr>
        <p:spPr>
          <a:xfrm>
            <a:off x="0" y="2545088"/>
            <a:ext cx="24603075" cy="1897507"/>
          </a:xfrm>
          <a:prstGeom prst="rect">
            <a:avLst/>
          </a:prstGeom>
          <a:ln w="12700">
            <a:miter lim="400000"/>
          </a:ln>
          <a:effectLst>
            <a:outerShdw blurRad="165100" dist="156279" dir="5131470" rotWithShape="0">
              <a:srgbClr val="000000">
                <a:alpha val="769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8500" b="1" cap="all" spc="-425">
                <a:gradFill flip="none" rotWithShape="1">
                  <a:gsLst>
                    <a:gs pos="0">
                      <a:srgbClr val="BC8D12"/>
                    </a:gs>
                    <a:gs pos="3287">
                      <a:srgbClr val="D8BA44"/>
                    </a:gs>
                    <a:gs pos="16003">
                      <a:srgbClr val="F5E876"/>
                    </a:gs>
                    <a:gs pos="29342">
                      <a:srgbClr val="E2C552"/>
                    </a:gs>
                    <a:gs pos="35670">
                      <a:srgbClr val="BD8C12"/>
                    </a:gs>
                    <a:gs pos="54799">
                      <a:srgbClr val="FFFFB4"/>
                    </a:gs>
                    <a:gs pos="69612">
                      <a:srgbClr val="F3E47D"/>
                    </a:gs>
                    <a:gs pos="100000">
                      <a:srgbClr val="F3E47D"/>
                    </a:gs>
                  </a:gsLst>
                  <a:lin ang="8881729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rPr lang="pt-BR" sz="7200" dirty="0">
                <a:solidFill>
                  <a:srgbClr val="FFFFFF"/>
                </a:solidFill>
              </a:rPr>
              <a:t>Se sua </a:t>
            </a:r>
            <a:r>
              <a:rPr lang="pt-BR" sz="7200" dirty="0">
                <a:solidFill>
                  <a:srgbClr val="FFC000"/>
                </a:solidFill>
              </a:rPr>
              <a:t>carteira de investimentos </a:t>
            </a:r>
            <a:r>
              <a:rPr lang="pt-BR" sz="7200" dirty="0">
                <a:solidFill>
                  <a:srgbClr val="FFFFFF"/>
                </a:solidFill>
              </a:rPr>
              <a:t>fosse um </a:t>
            </a:r>
            <a:r>
              <a:rPr lang="pt-BR" sz="7200" dirty="0">
                <a:solidFill>
                  <a:srgbClr val="FFC000"/>
                </a:solidFill>
              </a:rPr>
              <a:t>time de futebol</a:t>
            </a:r>
            <a:endParaRPr lang="pt-BR" sz="7200" dirty="0">
              <a:solidFill>
                <a:srgbClr val="FFFFFF"/>
              </a:solidFill>
            </a:endParaRPr>
          </a:p>
          <a:p>
            <a:pPr defTabSz="457200">
              <a:lnSpc>
                <a:spcPct val="80000"/>
              </a:lnSpc>
              <a:defRPr sz="8500" b="1" cap="all" spc="-425">
                <a:gradFill flip="none" rotWithShape="1">
                  <a:gsLst>
                    <a:gs pos="0">
                      <a:srgbClr val="BC8D12"/>
                    </a:gs>
                    <a:gs pos="3287">
                      <a:srgbClr val="D8BA44"/>
                    </a:gs>
                    <a:gs pos="16003">
                      <a:srgbClr val="F5E876"/>
                    </a:gs>
                    <a:gs pos="29342">
                      <a:srgbClr val="E2C552"/>
                    </a:gs>
                    <a:gs pos="35670">
                      <a:srgbClr val="BD8C12"/>
                    </a:gs>
                    <a:gs pos="54799">
                      <a:srgbClr val="FFFFB4"/>
                    </a:gs>
                    <a:gs pos="69612">
                      <a:srgbClr val="F3E47D"/>
                    </a:gs>
                    <a:gs pos="100000">
                      <a:srgbClr val="F3E47D"/>
                    </a:gs>
                  </a:gsLst>
                  <a:lin ang="8881729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rPr lang="pt-BR" sz="7200" dirty="0">
                <a:solidFill>
                  <a:srgbClr val="FFFFFF"/>
                </a:solidFill>
              </a:rPr>
              <a:t>Quais </a:t>
            </a:r>
            <a:r>
              <a:rPr lang="pt-BR" sz="7200" dirty="0">
                <a:solidFill>
                  <a:srgbClr val="FFC000"/>
                </a:solidFill>
              </a:rPr>
              <a:t>jogadores você escolheria</a:t>
            </a:r>
            <a:r>
              <a:rPr lang="pt-BR" sz="7200" dirty="0">
                <a:solidFill>
                  <a:srgbClr val="FFFFFF"/>
                </a:solidFill>
              </a:rPr>
              <a:t>?</a:t>
            </a:r>
            <a:endParaRPr sz="80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PSG hoje: Neymar no City, CR7 x Messi, pré-temporada e mais">
            <a:extLst>
              <a:ext uri="{FF2B5EF4-FFF2-40B4-BE49-F238E27FC236}">
                <a16:creationId xmlns:a16="http://schemas.microsoft.com/office/drawing/2014/main" id="{ECB01DA0-2ED1-F315-025B-FF5D7A038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" y="5658669"/>
            <a:ext cx="8687017" cy="578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Éder Luís cava contrato no Vasco e não descarta retorno: “Sem dúvidas, com  muito prazer”">
            <a:extLst>
              <a:ext uri="{FF2B5EF4-FFF2-40B4-BE49-F238E27FC236}">
                <a16:creationId xmlns:a16="http://schemas.microsoft.com/office/drawing/2014/main" id="{F80E9B15-496E-8755-AE75-8FAAB83511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0433" y="5081797"/>
            <a:ext cx="6482070" cy="39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Maikon Leite se destaca no México - Notícias - Terceiro Tempo">
            <a:extLst>
              <a:ext uri="{FF2B5EF4-FFF2-40B4-BE49-F238E27FC236}">
                <a16:creationId xmlns:a16="http://schemas.microsoft.com/office/drawing/2014/main" id="{89087295-9F1F-200C-E7C8-244C73EAA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3148" y="9079297"/>
            <a:ext cx="6482070" cy="30051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58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8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9" name="Melhor relação risco vs retorno de todo o mercado financeiro brasileirO."/>
          <p:cNvSpPr txBox="1"/>
          <p:nvPr/>
        </p:nvSpPr>
        <p:spPr>
          <a:xfrm>
            <a:off x="2434462" y="739550"/>
            <a:ext cx="19515075" cy="3859404"/>
          </a:xfrm>
          <a:prstGeom prst="rect">
            <a:avLst/>
          </a:prstGeom>
          <a:ln w="12700">
            <a:miter lim="400000"/>
          </a:ln>
          <a:effectLst>
            <a:outerShdw blurRad="165100" dist="156279" dir="5131470" rotWithShape="0">
              <a:srgbClr val="000000">
                <a:alpha val="769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8500" b="1" cap="all" spc="-425">
                <a:gradFill flip="none" rotWithShape="1">
                  <a:gsLst>
                    <a:gs pos="0">
                      <a:srgbClr val="BC8D12"/>
                    </a:gs>
                    <a:gs pos="3287">
                      <a:srgbClr val="D8BA44"/>
                    </a:gs>
                    <a:gs pos="16003">
                      <a:srgbClr val="F5E876"/>
                    </a:gs>
                    <a:gs pos="29342">
                      <a:srgbClr val="E2C552"/>
                    </a:gs>
                    <a:gs pos="35670">
                      <a:srgbClr val="BD8C12"/>
                    </a:gs>
                    <a:gs pos="54799">
                      <a:srgbClr val="FFFFB4"/>
                    </a:gs>
                    <a:gs pos="69612">
                      <a:srgbClr val="F3E47D"/>
                    </a:gs>
                    <a:gs pos="100000">
                      <a:srgbClr val="F3E47D"/>
                    </a:gs>
                  </a:gsLst>
                  <a:lin ang="8881729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rPr>
                <a:solidFill>
                  <a:srgbClr val="FFFFFF"/>
                </a:solidFill>
              </a:rPr>
              <a:t>Melhor relação</a:t>
            </a:r>
            <a:br>
              <a:rPr>
                <a:solidFill>
                  <a:srgbClr val="FFFFFF"/>
                </a:solidFill>
              </a:rPr>
            </a:br>
            <a:r>
              <a:rPr>
                <a:solidFill>
                  <a:srgbClr val="F3CB4B"/>
                </a:solidFill>
              </a:rPr>
              <a:t>risco vs retorno</a:t>
            </a:r>
            <a:r>
              <a:t> </a:t>
            </a:r>
            <a:r>
              <a:rPr>
                <a:solidFill>
                  <a:srgbClr val="FFFFFF"/>
                </a:solidFill>
              </a:rPr>
              <a:t>de todo</a:t>
            </a:r>
            <a:br>
              <a:rPr>
                <a:solidFill>
                  <a:srgbClr val="FFFFFF"/>
                </a:solidFill>
              </a:rPr>
            </a:br>
            <a:r>
              <a:rPr>
                <a:solidFill>
                  <a:srgbClr val="FFFFFF"/>
                </a:solidFill>
              </a:rPr>
              <a:t>o mercado financeiro brasileirO.</a:t>
            </a:r>
          </a:p>
        </p:txBody>
      </p:sp>
      <p:grpSp>
        <p:nvGrpSpPr>
          <p:cNvPr id="1293" name="Group"/>
          <p:cNvGrpSpPr/>
          <p:nvPr/>
        </p:nvGrpSpPr>
        <p:grpSpPr>
          <a:xfrm>
            <a:off x="5297166" y="5253239"/>
            <a:ext cx="13160194" cy="7198328"/>
            <a:chOff x="0" y="0"/>
            <a:chExt cx="13160192" cy="7198327"/>
          </a:xfrm>
        </p:grpSpPr>
        <p:sp>
          <p:nvSpPr>
            <p:cNvPr id="1290" name="Rounded Rectangle"/>
            <p:cNvSpPr/>
            <p:nvPr/>
          </p:nvSpPr>
          <p:spPr>
            <a:xfrm>
              <a:off x="0" y="0"/>
              <a:ext cx="13160193" cy="1912811"/>
            </a:xfrm>
            <a:prstGeom prst="roundRect">
              <a:avLst>
                <a:gd name="adj" fmla="val 30725"/>
              </a:avLst>
            </a:prstGeom>
            <a:solidFill>
              <a:srgbClr val="1C1C1C"/>
            </a:solidFill>
            <a:ln w="12700" cap="flat">
              <a:noFill/>
              <a:miter lim="400000"/>
            </a:ln>
            <a:effectLst>
              <a:outerShdw blurRad="279400" dist="211409" dir="5131470" rotWithShape="0">
                <a:srgbClr val="000000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291" name="Rounded Rectangle"/>
            <p:cNvSpPr/>
            <p:nvPr/>
          </p:nvSpPr>
          <p:spPr>
            <a:xfrm>
              <a:off x="0" y="1016000"/>
              <a:ext cx="13160193" cy="6182328"/>
            </a:xfrm>
            <a:prstGeom prst="roundRect">
              <a:avLst>
                <a:gd name="adj" fmla="val 9506"/>
              </a:avLst>
            </a:prstGeom>
            <a:solidFill>
              <a:srgbClr val="333333"/>
            </a:solidFill>
            <a:ln w="12700" cap="flat">
              <a:noFill/>
              <a:miter lim="400000"/>
            </a:ln>
            <a:effectLst>
              <a:outerShdw blurRad="279400" dist="211409" dir="5131470" rotWithShape="0">
                <a:srgbClr val="000000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292" name="Rounded Rectangle"/>
            <p:cNvSpPr/>
            <p:nvPr/>
          </p:nvSpPr>
          <p:spPr>
            <a:xfrm>
              <a:off x="8951042" y="1137947"/>
              <a:ext cx="255787" cy="59638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1A1A1A"/>
                </a:gs>
                <a:gs pos="100000">
                  <a:srgbClr val="4E4E4E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294" name="índice"/>
          <p:cNvSpPr txBox="1"/>
          <p:nvPr/>
        </p:nvSpPr>
        <p:spPr>
          <a:xfrm>
            <a:off x="9364196" y="5469699"/>
            <a:ext cx="1650874" cy="71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 cap="all">
                <a:solidFill>
                  <a:srgbClr val="F3CB4C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índice</a:t>
            </a:r>
          </a:p>
        </p:txBody>
      </p:sp>
      <p:sp>
        <p:nvSpPr>
          <p:cNvPr id="1295" name="Média anual"/>
          <p:cNvSpPr txBox="1"/>
          <p:nvPr/>
        </p:nvSpPr>
        <p:spPr>
          <a:xfrm>
            <a:off x="14861260" y="5469699"/>
            <a:ext cx="3221280" cy="71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 cap="all">
                <a:solidFill>
                  <a:srgbClr val="F3CB4C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Média anual</a:t>
            </a:r>
          </a:p>
        </p:txBody>
      </p:sp>
      <p:sp>
        <p:nvSpPr>
          <p:cNvPr id="1296" name="PREFIXADOS"/>
          <p:cNvSpPr txBox="1"/>
          <p:nvPr/>
        </p:nvSpPr>
        <p:spPr>
          <a:xfrm>
            <a:off x="9779582" y="7323333"/>
            <a:ext cx="4008654" cy="920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spcBef>
                <a:spcPts val="3300"/>
              </a:spcBef>
              <a:defRPr sz="49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PREFIXADOS</a:t>
            </a:r>
          </a:p>
        </p:txBody>
      </p:sp>
      <p:sp>
        <p:nvSpPr>
          <p:cNvPr id="1297" name="IMA-B 5"/>
          <p:cNvSpPr txBox="1"/>
          <p:nvPr/>
        </p:nvSpPr>
        <p:spPr>
          <a:xfrm>
            <a:off x="11354193" y="6315071"/>
            <a:ext cx="2423034" cy="920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spcBef>
                <a:spcPts val="3300"/>
              </a:spcBef>
              <a:defRPr sz="49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IMA-B 5</a:t>
            </a:r>
          </a:p>
        </p:txBody>
      </p:sp>
      <p:sp>
        <p:nvSpPr>
          <p:cNvPr id="1298" name="INDEXADOS À INFLAÇÃO"/>
          <p:cNvSpPr txBox="1"/>
          <p:nvPr/>
        </p:nvSpPr>
        <p:spPr>
          <a:xfrm>
            <a:off x="6130449" y="8339333"/>
            <a:ext cx="7647864" cy="920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spcBef>
                <a:spcPts val="3300"/>
              </a:spcBef>
              <a:defRPr sz="49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INDEXADOS À INFLAÇÃO</a:t>
            </a:r>
          </a:p>
        </p:txBody>
      </p:sp>
      <p:sp>
        <p:nvSpPr>
          <p:cNvPr id="1299" name="FUNDOS IMOBILIÁRIOS"/>
          <p:cNvSpPr txBox="1"/>
          <p:nvPr/>
        </p:nvSpPr>
        <p:spPr>
          <a:xfrm>
            <a:off x="6613049" y="9355333"/>
            <a:ext cx="7173049" cy="920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spcBef>
                <a:spcPts val="3300"/>
              </a:spcBef>
              <a:defRPr sz="49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FUNDOS IMOBILIÁRIOS</a:t>
            </a:r>
          </a:p>
        </p:txBody>
      </p:sp>
      <p:sp>
        <p:nvSpPr>
          <p:cNvPr id="1300" name="PEQUENAS AÇÕES"/>
          <p:cNvSpPr txBox="1"/>
          <p:nvPr/>
        </p:nvSpPr>
        <p:spPr>
          <a:xfrm>
            <a:off x="8035449" y="10371333"/>
            <a:ext cx="5745493" cy="920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spcBef>
                <a:spcPts val="3300"/>
              </a:spcBef>
              <a:defRPr sz="49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PEQUENAS AÇÕES</a:t>
            </a:r>
          </a:p>
        </p:txBody>
      </p:sp>
      <p:sp>
        <p:nvSpPr>
          <p:cNvPr id="1301" name="AÇÕES BRASIL"/>
          <p:cNvSpPr txBox="1"/>
          <p:nvPr/>
        </p:nvSpPr>
        <p:spPr>
          <a:xfrm>
            <a:off x="9216549" y="11387333"/>
            <a:ext cx="4568724" cy="920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spcBef>
                <a:spcPts val="3300"/>
              </a:spcBef>
              <a:defRPr sz="49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AÇÕES BRASIL</a:t>
            </a:r>
          </a:p>
        </p:txBody>
      </p:sp>
      <p:sp>
        <p:nvSpPr>
          <p:cNvPr id="1302" name="Rounded Rectangle"/>
          <p:cNvSpPr/>
          <p:nvPr/>
        </p:nvSpPr>
        <p:spPr>
          <a:xfrm>
            <a:off x="15019866" y="6422011"/>
            <a:ext cx="3021666" cy="801238"/>
          </a:xfrm>
          <a:prstGeom prst="roundRect">
            <a:avLst>
              <a:gd name="adj" fmla="val 23776"/>
            </a:avLst>
          </a:prstGeom>
          <a:solidFill>
            <a:srgbClr val="1C1C1C">
              <a:alpha val="1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03" name="0,78"/>
          <p:cNvSpPr txBox="1"/>
          <p:nvPr/>
        </p:nvSpPr>
        <p:spPr>
          <a:xfrm>
            <a:off x="15765180" y="6315071"/>
            <a:ext cx="1401217" cy="920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spcBef>
                <a:spcPts val="3300"/>
              </a:spcBef>
              <a:defRPr sz="4900">
                <a:solidFill>
                  <a:srgbClr val="00FF4C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0,78</a:t>
            </a:r>
          </a:p>
        </p:txBody>
      </p:sp>
      <p:sp>
        <p:nvSpPr>
          <p:cNvPr id="1304" name="Rounded Rectangle"/>
          <p:cNvSpPr/>
          <p:nvPr/>
        </p:nvSpPr>
        <p:spPr>
          <a:xfrm>
            <a:off x="15019866" y="7425311"/>
            <a:ext cx="3021666" cy="801238"/>
          </a:xfrm>
          <a:prstGeom prst="roundRect">
            <a:avLst>
              <a:gd name="adj" fmla="val 23776"/>
            </a:avLst>
          </a:prstGeom>
          <a:solidFill>
            <a:srgbClr val="1C1C1C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05" name="0,50"/>
          <p:cNvSpPr txBox="1"/>
          <p:nvPr/>
        </p:nvSpPr>
        <p:spPr>
          <a:xfrm>
            <a:off x="15766761" y="7333277"/>
            <a:ext cx="1525055" cy="920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spcBef>
                <a:spcPts val="3300"/>
              </a:spcBef>
              <a:defRPr sz="4900">
                <a:solidFill>
                  <a:srgbClr val="36E14C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0,50</a:t>
            </a:r>
          </a:p>
        </p:txBody>
      </p:sp>
      <p:sp>
        <p:nvSpPr>
          <p:cNvPr id="1306" name="Rounded Rectangle"/>
          <p:cNvSpPr/>
          <p:nvPr/>
        </p:nvSpPr>
        <p:spPr>
          <a:xfrm>
            <a:off x="15019866" y="8428611"/>
            <a:ext cx="3021666" cy="801238"/>
          </a:xfrm>
          <a:prstGeom prst="roundRect">
            <a:avLst>
              <a:gd name="adj" fmla="val 23776"/>
            </a:avLst>
          </a:prstGeom>
          <a:solidFill>
            <a:srgbClr val="1C1C1C">
              <a:alpha val="4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07" name="0,49"/>
          <p:cNvSpPr txBox="1"/>
          <p:nvPr/>
        </p:nvSpPr>
        <p:spPr>
          <a:xfrm>
            <a:off x="15809673" y="8344430"/>
            <a:ext cx="1513854" cy="920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spcBef>
                <a:spcPts val="3300"/>
              </a:spcBef>
              <a:defRPr sz="4900">
                <a:solidFill>
                  <a:srgbClr val="5CC54C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0,49</a:t>
            </a:r>
          </a:p>
        </p:txBody>
      </p:sp>
      <p:sp>
        <p:nvSpPr>
          <p:cNvPr id="1308" name="Rounded Rectangle"/>
          <p:cNvSpPr/>
          <p:nvPr/>
        </p:nvSpPr>
        <p:spPr>
          <a:xfrm>
            <a:off x="15019866" y="9444611"/>
            <a:ext cx="3021666" cy="801238"/>
          </a:xfrm>
          <a:prstGeom prst="roundRect">
            <a:avLst>
              <a:gd name="adj" fmla="val 23776"/>
            </a:avLst>
          </a:prstGeom>
          <a:solidFill>
            <a:srgbClr val="1C1C1C">
              <a:alpha val="6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09" name="0,15"/>
          <p:cNvSpPr txBox="1"/>
          <p:nvPr/>
        </p:nvSpPr>
        <p:spPr>
          <a:xfrm>
            <a:off x="15809673" y="9360430"/>
            <a:ext cx="1312229" cy="920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spcBef>
                <a:spcPts val="3300"/>
              </a:spcBef>
              <a:defRPr sz="4900">
                <a:solidFill>
                  <a:srgbClr val="F3CB4C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0,15</a:t>
            </a:r>
          </a:p>
        </p:txBody>
      </p:sp>
      <p:sp>
        <p:nvSpPr>
          <p:cNvPr id="1310" name="Rounded Rectangle"/>
          <p:cNvSpPr/>
          <p:nvPr/>
        </p:nvSpPr>
        <p:spPr>
          <a:xfrm>
            <a:off x="15019866" y="10460611"/>
            <a:ext cx="3021666" cy="801238"/>
          </a:xfrm>
          <a:prstGeom prst="roundRect">
            <a:avLst>
              <a:gd name="adj" fmla="val 23776"/>
            </a:avLst>
          </a:prstGeom>
          <a:solidFill>
            <a:srgbClr val="1C1C1C">
              <a:alpha val="8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11" name="0,13"/>
          <p:cNvSpPr txBox="1"/>
          <p:nvPr/>
        </p:nvSpPr>
        <p:spPr>
          <a:xfrm>
            <a:off x="15809673" y="10376430"/>
            <a:ext cx="1324675" cy="920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spcBef>
                <a:spcPts val="3300"/>
              </a:spcBef>
              <a:defRPr sz="4900">
                <a:solidFill>
                  <a:srgbClr val="F3CB4C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0,13</a:t>
            </a:r>
          </a:p>
        </p:txBody>
      </p:sp>
      <p:sp>
        <p:nvSpPr>
          <p:cNvPr id="1312" name="Rounded Rectangle"/>
          <p:cNvSpPr/>
          <p:nvPr/>
        </p:nvSpPr>
        <p:spPr>
          <a:xfrm>
            <a:off x="15019866" y="11476611"/>
            <a:ext cx="3021666" cy="801238"/>
          </a:xfrm>
          <a:prstGeom prst="roundRect">
            <a:avLst>
              <a:gd name="adj" fmla="val 23776"/>
            </a:avLst>
          </a:prstGeom>
          <a:solidFill>
            <a:srgbClr val="1C1C1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13" name="0,10"/>
          <p:cNvSpPr txBox="1"/>
          <p:nvPr/>
        </p:nvSpPr>
        <p:spPr>
          <a:xfrm>
            <a:off x="15809673" y="11379730"/>
            <a:ext cx="1373214" cy="920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spcBef>
                <a:spcPts val="3300"/>
              </a:spcBef>
              <a:defRPr sz="4900">
                <a:solidFill>
                  <a:srgbClr val="F3CB4C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0,10</a:t>
            </a:r>
          </a:p>
        </p:txBody>
      </p:sp>
    </p:spTree>
    <p:extLst>
      <p:ext uri="{BB962C8B-B14F-4D97-AF65-F5344CB8AC3E}">
        <p14:creationId xmlns:p14="http://schemas.microsoft.com/office/powerpoint/2010/main" val="34315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6" name="O melhor é que você não precisa colocar muito dinheiro nesse índice de uma vez para ir acompanhando o seu desempenho. pode começar com pouco."/>
          <p:cNvSpPr txBox="1"/>
          <p:nvPr/>
        </p:nvSpPr>
        <p:spPr>
          <a:xfrm>
            <a:off x="2529417" y="5021359"/>
            <a:ext cx="20049229" cy="409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defTabSz="457200">
              <a:lnSpc>
                <a:spcPct val="90000"/>
              </a:lnSpc>
              <a:defRPr sz="58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 sz="7200" dirty="0"/>
              <a:t>O </a:t>
            </a:r>
            <a:r>
              <a:rPr sz="7200" dirty="0" err="1"/>
              <a:t>melhor</a:t>
            </a:r>
            <a:r>
              <a:rPr sz="7200" dirty="0"/>
              <a:t> é que </a:t>
            </a:r>
            <a:r>
              <a:rPr sz="7200" dirty="0" err="1"/>
              <a:t>você</a:t>
            </a:r>
            <a:r>
              <a:rPr sz="7200" dirty="0"/>
              <a:t> </a:t>
            </a:r>
            <a:r>
              <a:rPr sz="7200" dirty="0" err="1"/>
              <a:t>não</a:t>
            </a:r>
            <a:r>
              <a:rPr sz="7200" dirty="0"/>
              <a:t> </a:t>
            </a:r>
            <a:r>
              <a:rPr sz="7200" dirty="0" err="1"/>
              <a:t>precisa</a:t>
            </a:r>
            <a:r>
              <a:rPr sz="7200" dirty="0"/>
              <a:t> </a:t>
            </a:r>
            <a:r>
              <a:rPr sz="7200" dirty="0" err="1"/>
              <a:t>colocar</a:t>
            </a:r>
            <a:r>
              <a:rPr sz="7200" dirty="0"/>
              <a:t> </a:t>
            </a:r>
            <a:r>
              <a:rPr sz="7200" dirty="0" err="1"/>
              <a:t>muito</a:t>
            </a:r>
            <a:r>
              <a:rPr sz="7200" dirty="0"/>
              <a:t> </a:t>
            </a:r>
            <a:r>
              <a:rPr sz="7200" dirty="0" err="1"/>
              <a:t>dinheiro</a:t>
            </a:r>
            <a:r>
              <a:rPr sz="7200" dirty="0"/>
              <a:t> </a:t>
            </a:r>
            <a:r>
              <a:rPr sz="7200" dirty="0" err="1"/>
              <a:t>nesse</a:t>
            </a:r>
            <a:r>
              <a:rPr sz="7200" dirty="0"/>
              <a:t> </a:t>
            </a:r>
            <a:r>
              <a:rPr sz="7200" dirty="0" err="1"/>
              <a:t>índice</a:t>
            </a:r>
            <a:r>
              <a:rPr sz="7200" dirty="0"/>
              <a:t> de </a:t>
            </a:r>
            <a:r>
              <a:rPr sz="7200" dirty="0" err="1"/>
              <a:t>uma</a:t>
            </a:r>
            <a:r>
              <a:rPr sz="7200" dirty="0"/>
              <a:t> </a:t>
            </a:r>
            <a:r>
              <a:rPr sz="7200" dirty="0" err="1"/>
              <a:t>vez</a:t>
            </a:r>
            <a:r>
              <a:rPr sz="7200" dirty="0"/>
              <a:t> para</a:t>
            </a:r>
            <a:br>
              <a:rPr sz="7200" dirty="0"/>
            </a:br>
            <a:r>
              <a:rPr sz="7200" dirty="0" err="1"/>
              <a:t>ir</a:t>
            </a:r>
            <a:r>
              <a:rPr sz="7200" dirty="0"/>
              <a:t> </a:t>
            </a:r>
            <a:r>
              <a:rPr sz="7200" dirty="0" err="1"/>
              <a:t>acompanhando</a:t>
            </a:r>
            <a:r>
              <a:rPr sz="7200" dirty="0"/>
              <a:t> o </a:t>
            </a:r>
            <a:r>
              <a:rPr sz="7200" dirty="0" err="1"/>
              <a:t>seu</a:t>
            </a:r>
            <a:r>
              <a:rPr sz="7200" dirty="0"/>
              <a:t> </a:t>
            </a:r>
            <a:r>
              <a:rPr sz="7200" dirty="0" err="1"/>
              <a:t>desempenho</a:t>
            </a:r>
            <a:r>
              <a:rPr sz="7200" dirty="0"/>
              <a:t>.</a:t>
            </a:r>
            <a:br>
              <a:rPr sz="7200" dirty="0"/>
            </a:br>
            <a:r>
              <a:rPr sz="7200" dirty="0" err="1"/>
              <a:t>pode</a:t>
            </a:r>
            <a:r>
              <a:rPr sz="7200" dirty="0"/>
              <a:t> </a:t>
            </a:r>
            <a:r>
              <a:rPr sz="7200" dirty="0" err="1"/>
              <a:t>começar</a:t>
            </a:r>
            <a:r>
              <a:rPr sz="7200" dirty="0"/>
              <a:t> com </a:t>
            </a:r>
            <a:r>
              <a:rPr sz="7200" dirty="0" err="1"/>
              <a:t>pouco</a:t>
            </a:r>
            <a:r>
              <a:rPr sz="7200" dirty="0"/>
              <a:t>.</a:t>
            </a:r>
            <a:r>
              <a:rPr sz="18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6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7" name="DÚVIDAS"/>
          <p:cNvSpPr txBox="1"/>
          <p:nvPr/>
        </p:nvSpPr>
        <p:spPr>
          <a:xfrm>
            <a:off x="6026048" y="1290232"/>
            <a:ext cx="12331902" cy="262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200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lang="pt-BR" dirty="0"/>
              <a:t>Intervalo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02BEB5A-5873-4FF6-9849-05A65CA3E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81206" y="3761197"/>
            <a:ext cx="10021585" cy="6689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logo_spiti.png" descr="logo_spiti.png">
            <a:extLst>
              <a:ext uri="{FF2B5EF4-FFF2-40B4-BE49-F238E27FC236}">
                <a16:creationId xmlns:a16="http://schemas.microsoft.com/office/drawing/2014/main" id="{7938DBF3-A996-47E5-86E9-001950B70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250" y="9863016"/>
            <a:ext cx="8191500" cy="401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O que é um investimento em renda fixa?"/>
          <p:cNvSpPr txBox="1"/>
          <p:nvPr/>
        </p:nvSpPr>
        <p:spPr>
          <a:xfrm>
            <a:off x="5283939" y="2121162"/>
            <a:ext cx="13816122" cy="1019766"/>
          </a:xfrm>
          <a:prstGeom prst="rect">
            <a:avLst/>
          </a:prstGeom>
          <a:ln w="12700">
            <a:miter lim="400000"/>
          </a:ln>
          <a:effectLst>
            <a:outerShdw blurRad="152400" dist="152400" dir="5131470" rotWithShape="0">
              <a:srgbClr val="000000">
                <a:alpha val="9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defRPr sz="8000" b="1" cap="all" spc="-31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lang="pt-BR" dirty="0"/>
              <a:t>2º tempo</a:t>
            </a:r>
            <a:endParaRPr dirty="0"/>
          </a:p>
        </p:txBody>
      </p:sp>
      <p:sp>
        <p:nvSpPr>
          <p:cNvPr id="208" name="Uma dívida."/>
          <p:cNvSpPr txBox="1"/>
          <p:nvPr/>
        </p:nvSpPr>
        <p:spPr>
          <a:xfrm>
            <a:off x="7375938" y="12241807"/>
            <a:ext cx="9632124" cy="738151"/>
          </a:xfrm>
          <a:prstGeom prst="rect">
            <a:avLst/>
          </a:prstGeom>
          <a:ln w="12700">
            <a:miter lim="400000"/>
          </a:ln>
          <a:effectLst>
            <a:outerShdw blurRad="254000" dist="152400" dir="5131470" rotWithShape="0">
              <a:srgbClr val="000000">
                <a:alpha val="9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"/>
              </a:lnSpc>
              <a:defRPr sz="14000" b="1" cap="all" spc="-560">
                <a:solidFill>
                  <a:srgbClr val="FF3535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lang="pt-BR" dirty="0">
                <a:solidFill>
                  <a:srgbClr val="92D050"/>
                </a:solidFill>
              </a:rPr>
              <a:t>Retomando</a:t>
            </a:r>
            <a:endParaRPr dirty="0">
              <a:solidFill>
                <a:srgbClr val="92D05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CDAB790-9A93-4C23-89FB-FE0B8742B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77025" y="3367087"/>
            <a:ext cx="11029950" cy="6981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O que é um investimento em renda fixa?"/>
          <p:cNvSpPr txBox="1"/>
          <p:nvPr/>
        </p:nvSpPr>
        <p:spPr>
          <a:xfrm>
            <a:off x="5283939" y="4712782"/>
            <a:ext cx="13816122" cy="2404619"/>
          </a:xfrm>
          <a:prstGeom prst="rect">
            <a:avLst/>
          </a:prstGeom>
          <a:ln w="12700">
            <a:miter lim="400000"/>
          </a:ln>
          <a:effectLst>
            <a:outerShdw blurRad="152400" dist="152400" dir="5131470" rotWithShape="0">
              <a:srgbClr val="000000">
                <a:alpha val="9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defRPr sz="8000" b="1" cap="all" spc="-31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O que é um investimento em renda fixa? </a:t>
            </a:r>
          </a:p>
        </p:txBody>
      </p:sp>
      <p:sp>
        <p:nvSpPr>
          <p:cNvPr id="208" name="Uma dívida."/>
          <p:cNvSpPr txBox="1"/>
          <p:nvPr/>
        </p:nvSpPr>
        <p:spPr>
          <a:xfrm>
            <a:off x="6670167" y="7543430"/>
            <a:ext cx="11043667" cy="2446021"/>
          </a:xfrm>
          <a:prstGeom prst="rect">
            <a:avLst/>
          </a:prstGeom>
          <a:ln w="12700">
            <a:miter lim="400000"/>
          </a:ln>
          <a:effectLst>
            <a:outerShdw blurRad="254000" dist="152400" dir="5131470" rotWithShape="0">
              <a:srgbClr val="000000">
                <a:alpha val="9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"/>
              </a:lnSpc>
              <a:defRPr sz="14000" b="1" cap="all" spc="-560">
                <a:solidFill>
                  <a:srgbClr val="FF3535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Uma dívida.</a:t>
            </a:r>
          </a:p>
        </p:txBody>
      </p:sp>
      <p:sp>
        <p:nvSpPr>
          <p:cNvPr id="209" name="🤔"/>
          <p:cNvSpPr txBox="1"/>
          <p:nvPr/>
        </p:nvSpPr>
        <p:spPr>
          <a:xfrm>
            <a:off x="11135077" y="3089177"/>
            <a:ext cx="2113848" cy="1604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defRPr sz="12000" b="1" cap="all" spc="-479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🤔</a:t>
            </a:r>
          </a:p>
        </p:txBody>
      </p:sp>
    </p:spTree>
    <p:extLst>
      <p:ext uri="{BB962C8B-B14F-4D97-AF65-F5344CB8AC3E}">
        <p14:creationId xmlns:p14="http://schemas.microsoft.com/office/powerpoint/2010/main" val="55706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Line"/>
          <p:cNvSpPr/>
          <p:nvPr/>
        </p:nvSpPr>
        <p:spPr>
          <a:xfrm flipH="1">
            <a:off x="9888518" y="8083291"/>
            <a:ext cx="4588721" cy="1"/>
          </a:xfrm>
          <a:prstGeom prst="line">
            <a:avLst/>
          </a:prstGeom>
          <a:ln w="190500">
            <a:solidFill>
              <a:srgbClr val="FF353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3" name="Mas você se acostumou a pensar em dívida assim:"/>
          <p:cNvSpPr txBox="1"/>
          <p:nvPr/>
        </p:nvSpPr>
        <p:spPr>
          <a:xfrm>
            <a:off x="7705622" y="3265918"/>
            <a:ext cx="8972757" cy="1924305"/>
          </a:xfrm>
          <a:prstGeom prst="rect">
            <a:avLst/>
          </a:prstGeom>
          <a:ln w="12700">
            <a:miter lim="400000"/>
          </a:ln>
          <a:effectLst>
            <a:outerShdw blurRad="152400" dist="152400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6000" b="1" spc="-23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Mas você se acostumou a pensar em dívida assim: </a:t>
            </a:r>
          </a:p>
        </p:txBody>
      </p:sp>
      <p:grpSp>
        <p:nvGrpSpPr>
          <p:cNvPr id="216" name="Group"/>
          <p:cNvGrpSpPr/>
          <p:nvPr/>
        </p:nvGrpSpPr>
        <p:grpSpPr>
          <a:xfrm>
            <a:off x="6516406" y="6337041"/>
            <a:ext cx="3302001" cy="3441701"/>
            <a:chOff x="0" y="0"/>
            <a:chExt cx="3302000" cy="3441700"/>
          </a:xfrm>
        </p:grpSpPr>
        <p:sp>
          <p:nvSpPr>
            <p:cNvPr id="214" name="Rounded Rectangle"/>
            <p:cNvSpPr/>
            <p:nvPr/>
          </p:nvSpPr>
          <p:spPr>
            <a:xfrm>
              <a:off x="0" y="69850"/>
              <a:ext cx="3302000" cy="3302001"/>
            </a:xfrm>
            <a:prstGeom prst="roundRect">
              <a:avLst>
                <a:gd name="adj" fmla="val 19765"/>
              </a:avLst>
            </a:prstGeom>
            <a:solidFill>
              <a:srgbClr val="1E1E1E"/>
            </a:solidFill>
            <a:ln w="12700" cap="flat">
              <a:noFill/>
              <a:miter lim="400000"/>
            </a:ln>
            <a:effectLst>
              <a:outerShdw blurRad="254000" dist="127000" dir="513147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sp>
          <p:nvSpPr>
            <p:cNvPr id="215" name="👨👩👧👧"/>
            <p:cNvSpPr txBox="1"/>
            <p:nvPr/>
          </p:nvSpPr>
          <p:spPr>
            <a:xfrm>
              <a:off x="336550" y="-1"/>
              <a:ext cx="2552701" cy="3441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52400" dir="5131470" rotWithShape="0">
                <a:srgbClr val="000000">
                  <a:alpha val="6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10000"/>
                </a:lnSpc>
                <a:defRPr sz="20000" b="1" cap="all" spc="-8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👨‍👩‍👧‍👧</a:t>
              </a:r>
            </a:p>
          </p:txBody>
        </p:sp>
      </p:grpSp>
      <p:grpSp>
        <p:nvGrpSpPr>
          <p:cNvPr id="219" name="Group"/>
          <p:cNvGrpSpPr/>
          <p:nvPr/>
        </p:nvGrpSpPr>
        <p:grpSpPr>
          <a:xfrm>
            <a:off x="14210800" y="6303386"/>
            <a:ext cx="3302001" cy="3788411"/>
            <a:chOff x="0" y="0"/>
            <a:chExt cx="3302000" cy="3788409"/>
          </a:xfrm>
        </p:grpSpPr>
        <p:sp>
          <p:nvSpPr>
            <p:cNvPr id="217" name="Rounded Rectangle"/>
            <p:cNvSpPr/>
            <p:nvPr/>
          </p:nvSpPr>
          <p:spPr>
            <a:xfrm>
              <a:off x="0" y="103505"/>
              <a:ext cx="3302000" cy="3302001"/>
            </a:xfrm>
            <a:prstGeom prst="roundRect">
              <a:avLst>
                <a:gd name="adj" fmla="val 19765"/>
              </a:avLst>
            </a:prstGeom>
            <a:solidFill>
              <a:srgbClr val="232323"/>
            </a:solidFill>
            <a:ln w="12700" cap="flat">
              <a:noFill/>
              <a:miter lim="400000"/>
            </a:ln>
            <a:effectLst>
              <a:outerShdw blurRad="254000" dist="127000" dir="513147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sp>
          <p:nvSpPr>
            <p:cNvPr id="218" name="🏦"/>
            <p:cNvSpPr txBox="1"/>
            <p:nvPr/>
          </p:nvSpPr>
          <p:spPr>
            <a:xfrm>
              <a:off x="336550" y="0"/>
              <a:ext cx="2552701" cy="37884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52400" dir="5131470" rotWithShape="0">
                <a:srgbClr val="000000">
                  <a:alpha val="6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10000"/>
                </a:lnSpc>
                <a:defRPr sz="20000" b="1" cap="all" spc="-8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🏦</a:t>
              </a:r>
            </a:p>
          </p:txBody>
        </p:sp>
      </p:grpSp>
      <p:grpSp>
        <p:nvGrpSpPr>
          <p:cNvPr id="223" name="Group"/>
          <p:cNvGrpSpPr/>
          <p:nvPr/>
        </p:nvGrpSpPr>
        <p:grpSpPr>
          <a:xfrm>
            <a:off x="12325143" y="6973507"/>
            <a:ext cx="2120908" cy="1990968"/>
            <a:chOff x="0" y="0"/>
            <a:chExt cx="2120907" cy="1990966"/>
          </a:xfrm>
        </p:grpSpPr>
        <p:sp>
          <p:nvSpPr>
            <p:cNvPr id="220" name="💵"/>
            <p:cNvSpPr txBox="1"/>
            <p:nvPr/>
          </p:nvSpPr>
          <p:spPr>
            <a:xfrm>
              <a:off x="1031247" y="555866"/>
              <a:ext cx="1089661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71012" dir="5131470" rotWithShape="0">
                <a:srgbClr val="000000">
                  <a:alpha val="6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10000"/>
                </a:lnSpc>
                <a:defRPr sz="8000" b="1" cap="all" spc="-319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💵</a:t>
              </a:r>
            </a:p>
          </p:txBody>
        </p:sp>
        <p:sp>
          <p:nvSpPr>
            <p:cNvPr id="221" name="💵"/>
            <p:cNvSpPr txBox="1"/>
            <p:nvPr/>
          </p:nvSpPr>
          <p:spPr>
            <a:xfrm>
              <a:off x="-1" y="555866"/>
              <a:ext cx="1089661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71012" dir="5131470" rotWithShape="0">
                <a:srgbClr val="000000">
                  <a:alpha val="6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10000"/>
                </a:lnSpc>
                <a:defRPr sz="8000" b="1" cap="all" spc="-319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💵</a:t>
              </a:r>
            </a:p>
          </p:txBody>
        </p:sp>
        <p:sp>
          <p:nvSpPr>
            <p:cNvPr id="222" name="💵"/>
            <p:cNvSpPr txBox="1"/>
            <p:nvPr/>
          </p:nvSpPr>
          <p:spPr>
            <a:xfrm>
              <a:off x="505674" y="0"/>
              <a:ext cx="1089661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71012" dir="5131470" rotWithShape="0">
                <a:srgbClr val="000000">
                  <a:alpha val="6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10000"/>
                </a:lnSpc>
                <a:defRPr sz="8000" b="1" cap="all" spc="-319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💵</a:t>
              </a:r>
            </a:p>
          </p:txBody>
        </p:sp>
      </p:grpSp>
      <p:sp>
        <p:nvSpPr>
          <p:cNvPr id="224" name="Renda familiar: R$ 5.000,00"/>
          <p:cNvSpPr txBox="1"/>
          <p:nvPr/>
        </p:nvSpPr>
        <p:spPr>
          <a:xfrm>
            <a:off x="4742416" y="11066724"/>
            <a:ext cx="6752555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>
              <a:lnSpc>
                <a:spcPct val="80000"/>
              </a:lnSpc>
              <a:defRPr sz="4000" spc="-119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>
                <a:latin typeface="Graphik-SemiboldItalic"/>
                <a:ea typeface="Graphik-SemiboldItalic"/>
                <a:cs typeface="Graphik-SemiboldItalic"/>
                <a:sym typeface="Graphik Semibold"/>
              </a:rPr>
              <a:t>Renda familiar</a:t>
            </a:r>
            <a:r>
              <a:t>: R$ 5.000,00</a:t>
            </a:r>
          </a:p>
        </p:txBody>
      </p:sp>
      <p:sp>
        <p:nvSpPr>
          <p:cNvPr id="225" name="O que ocorre com a maioria dos brasileiros?"/>
          <p:cNvSpPr txBox="1"/>
          <p:nvPr/>
        </p:nvSpPr>
        <p:spPr>
          <a:xfrm>
            <a:off x="5586284" y="9941016"/>
            <a:ext cx="5513273" cy="117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defRPr sz="3800" spc="-152">
                <a:solidFill>
                  <a:srgbClr val="929292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t>O que ocorre com a maioria dos brasileiros?</a:t>
            </a:r>
          </a:p>
        </p:txBody>
      </p:sp>
      <p:sp>
        <p:nvSpPr>
          <p:cNvPr id="226" name="Gastos mensais: R$ 5.500,00"/>
          <p:cNvSpPr txBox="1"/>
          <p:nvPr/>
        </p:nvSpPr>
        <p:spPr>
          <a:xfrm>
            <a:off x="5001605" y="11678065"/>
            <a:ext cx="6590793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457200">
              <a:lnSpc>
                <a:spcPct val="80000"/>
              </a:lnSpc>
              <a:defRPr sz="4000" spc="-119">
                <a:solidFill>
                  <a:srgbClr val="FF3535"/>
                </a:soli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>
                <a:latin typeface="Graphik-SemiboldItalic"/>
                <a:ea typeface="Graphik-SemiboldItalic"/>
                <a:cs typeface="Graphik-SemiboldItalic"/>
                <a:sym typeface="Graphik Semibold"/>
              </a:rPr>
              <a:t>Gastos mensais</a:t>
            </a:r>
            <a:r>
              <a:t>: R$ 5.500,00</a:t>
            </a:r>
          </a:p>
        </p:txBody>
      </p:sp>
      <p:sp>
        <p:nvSpPr>
          <p:cNvPr id="227" name="Uma dívida."/>
          <p:cNvSpPr txBox="1"/>
          <p:nvPr/>
        </p:nvSpPr>
        <p:spPr>
          <a:xfrm>
            <a:off x="6670167" y="1259998"/>
            <a:ext cx="11043667" cy="2446021"/>
          </a:xfrm>
          <a:prstGeom prst="rect">
            <a:avLst/>
          </a:prstGeom>
          <a:ln w="12700">
            <a:miter lim="400000"/>
          </a:ln>
          <a:effectLst>
            <a:outerShdw blurRad="254000" dist="152400" dir="5131470" rotWithShape="0">
              <a:srgbClr val="000000">
                <a:alpha val="9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"/>
              </a:lnSpc>
              <a:defRPr sz="14000" b="1" cap="all" spc="-560">
                <a:solidFill>
                  <a:srgbClr val="FF3535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Uma dívida.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Agora você vai pensar assim:"/>
          <p:cNvSpPr txBox="1"/>
          <p:nvPr/>
        </p:nvSpPr>
        <p:spPr>
          <a:xfrm>
            <a:off x="7019416" y="3279380"/>
            <a:ext cx="10345170" cy="1109981"/>
          </a:xfrm>
          <a:prstGeom prst="rect">
            <a:avLst/>
          </a:prstGeom>
          <a:ln w="12700">
            <a:miter lim="400000"/>
          </a:ln>
          <a:effectLst>
            <a:outerShdw blurRad="152400" dist="152400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6000" b="1" spc="-23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Agora você vai pensar assim:</a:t>
            </a:r>
          </a:p>
        </p:txBody>
      </p:sp>
      <p:sp>
        <p:nvSpPr>
          <p:cNvPr id="231" name="Line"/>
          <p:cNvSpPr/>
          <p:nvPr/>
        </p:nvSpPr>
        <p:spPr>
          <a:xfrm>
            <a:off x="9642069" y="8083291"/>
            <a:ext cx="4498620" cy="1"/>
          </a:xfrm>
          <a:prstGeom prst="line">
            <a:avLst/>
          </a:prstGeom>
          <a:ln w="190500">
            <a:solidFill>
              <a:srgbClr val="ECDA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234" name="Group"/>
          <p:cNvGrpSpPr/>
          <p:nvPr/>
        </p:nvGrpSpPr>
        <p:grpSpPr>
          <a:xfrm>
            <a:off x="6516406" y="6337041"/>
            <a:ext cx="3302001" cy="3441701"/>
            <a:chOff x="0" y="0"/>
            <a:chExt cx="3302000" cy="3441700"/>
          </a:xfrm>
        </p:grpSpPr>
        <p:sp>
          <p:nvSpPr>
            <p:cNvPr id="232" name="Rounded Rectangle"/>
            <p:cNvSpPr/>
            <p:nvPr/>
          </p:nvSpPr>
          <p:spPr>
            <a:xfrm>
              <a:off x="0" y="69850"/>
              <a:ext cx="3302000" cy="3302001"/>
            </a:xfrm>
            <a:prstGeom prst="roundRect">
              <a:avLst>
                <a:gd name="adj" fmla="val 19765"/>
              </a:avLst>
            </a:prstGeom>
            <a:solidFill>
              <a:srgbClr val="232323"/>
            </a:solidFill>
            <a:ln w="12700" cap="flat">
              <a:noFill/>
              <a:miter lim="400000"/>
            </a:ln>
            <a:effectLst>
              <a:outerShdw blurRad="254000" dist="127000" dir="513147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sp>
          <p:nvSpPr>
            <p:cNvPr id="233" name="👨👩👧👧"/>
            <p:cNvSpPr txBox="1"/>
            <p:nvPr/>
          </p:nvSpPr>
          <p:spPr>
            <a:xfrm>
              <a:off x="336550" y="-1"/>
              <a:ext cx="2552701" cy="3441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52400" dir="5131470" rotWithShape="0">
                <a:srgbClr val="000000">
                  <a:alpha val="6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10000"/>
                </a:lnSpc>
                <a:defRPr sz="20000" b="1" cap="all" spc="-8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👨‍👩‍👧‍👧</a:t>
              </a:r>
            </a:p>
          </p:txBody>
        </p:sp>
      </p:grpSp>
      <p:grpSp>
        <p:nvGrpSpPr>
          <p:cNvPr id="237" name="Group"/>
          <p:cNvGrpSpPr/>
          <p:nvPr/>
        </p:nvGrpSpPr>
        <p:grpSpPr>
          <a:xfrm>
            <a:off x="14210800" y="6303385"/>
            <a:ext cx="3302001" cy="3788411"/>
            <a:chOff x="0" y="0"/>
            <a:chExt cx="3302000" cy="3788409"/>
          </a:xfrm>
        </p:grpSpPr>
        <p:sp>
          <p:nvSpPr>
            <p:cNvPr id="235" name="Rounded Rectangle"/>
            <p:cNvSpPr/>
            <p:nvPr/>
          </p:nvSpPr>
          <p:spPr>
            <a:xfrm>
              <a:off x="0" y="103505"/>
              <a:ext cx="3302000" cy="3302001"/>
            </a:xfrm>
            <a:prstGeom prst="roundRect">
              <a:avLst>
                <a:gd name="adj" fmla="val 19765"/>
              </a:avLst>
            </a:prstGeom>
            <a:solidFill>
              <a:srgbClr val="232323"/>
            </a:solidFill>
            <a:ln w="12700" cap="flat">
              <a:noFill/>
              <a:miter lim="400000"/>
            </a:ln>
            <a:effectLst>
              <a:outerShdw blurRad="254000" dist="127000" dir="513147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sp>
          <p:nvSpPr>
            <p:cNvPr id="236" name="🏦"/>
            <p:cNvSpPr txBox="1"/>
            <p:nvPr/>
          </p:nvSpPr>
          <p:spPr>
            <a:xfrm>
              <a:off x="336550" y="0"/>
              <a:ext cx="2552701" cy="37884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52400" dir="5131470" rotWithShape="0">
                <a:srgbClr val="000000">
                  <a:alpha val="6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10000"/>
                </a:lnSpc>
                <a:defRPr sz="20000" b="1" cap="all" spc="-8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🏦</a:t>
              </a:r>
            </a:p>
          </p:txBody>
        </p:sp>
      </p:grpSp>
      <p:grpSp>
        <p:nvGrpSpPr>
          <p:cNvPr id="241" name="Group"/>
          <p:cNvGrpSpPr/>
          <p:nvPr/>
        </p:nvGrpSpPr>
        <p:grpSpPr>
          <a:xfrm>
            <a:off x="9516322" y="6973507"/>
            <a:ext cx="2120909" cy="1990968"/>
            <a:chOff x="0" y="0"/>
            <a:chExt cx="2120907" cy="1990966"/>
          </a:xfrm>
        </p:grpSpPr>
        <p:sp>
          <p:nvSpPr>
            <p:cNvPr id="238" name="💵"/>
            <p:cNvSpPr txBox="1"/>
            <p:nvPr/>
          </p:nvSpPr>
          <p:spPr>
            <a:xfrm>
              <a:off x="1031247" y="555866"/>
              <a:ext cx="1089661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71012" dir="5131470" rotWithShape="0">
                <a:srgbClr val="000000">
                  <a:alpha val="6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10000"/>
                </a:lnSpc>
                <a:defRPr sz="8000" b="1" cap="all" spc="-319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💵</a:t>
              </a:r>
            </a:p>
          </p:txBody>
        </p:sp>
        <p:sp>
          <p:nvSpPr>
            <p:cNvPr id="239" name="💵"/>
            <p:cNvSpPr txBox="1"/>
            <p:nvPr/>
          </p:nvSpPr>
          <p:spPr>
            <a:xfrm>
              <a:off x="-1" y="555866"/>
              <a:ext cx="1089661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71012" dir="5131470" rotWithShape="0">
                <a:srgbClr val="000000">
                  <a:alpha val="6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10000"/>
                </a:lnSpc>
                <a:defRPr sz="8000" b="1" cap="all" spc="-319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💵</a:t>
              </a:r>
            </a:p>
          </p:txBody>
        </p:sp>
        <p:sp>
          <p:nvSpPr>
            <p:cNvPr id="240" name="💵"/>
            <p:cNvSpPr txBox="1"/>
            <p:nvPr/>
          </p:nvSpPr>
          <p:spPr>
            <a:xfrm>
              <a:off x="505674" y="0"/>
              <a:ext cx="1089661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71012" dir="5131470" rotWithShape="0">
                <a:srgbClr val="000000">
                  <a:alpha val="6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10000"/>
                </a:lnSpc>
                <a:defRPr sz="8000" b="1" cap="all" spc="-319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💵</a:t>
              </a:r>
            </a:p>
          </p:txBody>
        </p:sp>
      </p:grpSp>
      <p:sp>
        <p:nvSpPr>
          <p:cNvPr id="242" name="Renda familiar: R$ 5.000,00"/>
          <p:cNvSpPr txBox="1"/>
          <p:nvPr/>
        </p:nvSpPr>
        <p:spPr>
          <a:xfrm>
            <a:off x="4742416" y="9928397"/>
            <a:ext cx="6752555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>
              <a:lnSpc>
                <a:spcPct val="80000"/>
              </a:lnSpc>
              <a:defRPr sz="4000" spc="-119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>
                <a:latin typeface="Graphik-SemiboldItalic"/>
                <a:ea typeface="Graphik-SemiboldItalic"/>
                <a:cs typeface="Graphik-SemiboldItalic"/>
                <a:sym typeface="Graphik Semibold"/>
              </a:rPr>
              <a:t>Renda familiar</a:t>
            </a:r>
            <a:r>
              <a:t>: R$ 5.000,00</a:t>
            </a:r>
          </a:p>
        </p:txBody>
      </p:sp>
      <p:sp>
        <p:nvSpPr>
          <p:cNvPr id="243" name="Gastos mensais: R$ 4.000,00"/>
          <p:cNvSpPr txBox="1"/>
          <p:nvPr/>
        </p:nvSpPr>
        <p:spPr>
          <a:xfrm>
            <a:off x="4942676" y="10539738"/>
            <a:ext cx="6649721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457200">
              <a:lnSpc>
                <a:spcPct val="80000"/>
              </a:lnSpc>
              <a:defRPr sz="4000" spc="-119">
                <a:solidFill>
                  <a:srgbClr val="ECDA6C"/>
                </a:soli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>
                <a:latin typeface="Graphik-SemiboldItalic"/>
                <a:ea typeface="Graphik-SemiboldItalic"/>
                <a:cs typeface="Graphik-SemiboldItalic"/>
                <a:sym typeface="Graphik Semibold"/>
              </a:rPr>
              <a:t>Gastos mensais</a:t>
            </a:r>
            <a:r>
              <a:t>: R$ 4.000,00</a:t>
            </a:r>
          </a:p>
        </p:txBody>
      </p:sp>
      <p:sp>
        <p:nvSpPr>
          <p:cNvPr id="244" name="Uma dívida."/>
          <p:cNvSpPr txBox="1"/>
          <p:nvPr/>
        </p:nvSpPr>
        <p:spPr>
          <a:xfrm>
            <a:off x="6670167" y="1259998"/>
            <a:ext cx="11043667" cy="2446021"/>
          </a:xfrm>
          <a:prstGeom prst="rect">
            <a:avLst/>
          </a:prstGeom>
          <a:ln w="12700">
            <a:miter lim="400000"/>
          </a:ln>
          <a:effectLst>
            <a:outerShdw blurRad="254000" dist="152400" dir="5131470" rotWithShape="0">
              <a:srgbClr val="000000">
                <a:alpha val="9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"/>
              </a:lnSpc>
              <a:defRPr sz="14000" b="1" cap="all" spc="-56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Uma dívida.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" descr="Imag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18912" y="5403112"/>
            <a:ext cx="4950106" cy="1354494"/>
          </a:xfrm>
          <a:prstGeom prst="rect">
            <a:avLst/>
          </a:prstGeom>
          <a:ln w="12700">
            <a:miter lim="400000"/>
          </a:ln>
          <a:effectLst>
            <a:outerShdw blurRad="152400" dist="152400" dir="5131470" rotWithShape="0">
              <a:srgbClr val="000000">
                <a:alpha val="80000"/>
              </a:srgbClr>
            </a:outerShdw>
          </a:effectLst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9694" y="7449854"/>
            <a:ext cx="3799003" cy="1216074"/>
          </a:xfrm>
          <a:prstGeom prst="rect">
            <a:avLst/>
          </a:prstGeom>
          <a:ln w="12700">
            <a:miter lim="400000"/>
          </a:ln>
          <a:effectLst>
            <a:outerShdw blurRad="152400" dist="152400" dir="5131470" rotWithShape="0">
              <a:srgbClr val="000000">
                <a:alpha val="80000"/>
              </a:srgbClr>
            </a:outerShdw>
          </a:effectLst>
        </p:spPr>
      </p:pic>
      <p:pic>
        <p:nvPicPr>
          <p:cNvPr id="24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7648" y="9358176"/>
            <a:ext cx="5072635" cy="1354494"/>
          </a:xfrm>
          <a:prstGeom prst="rect">
            <a:avLst/>
          </a:prstGeom>
          <a:ln w="12700">
            <a:miter lim="400000"/>
          </a:ln>
          <a:effectLst>
            <a:outerShdw blurRad="152400" dist="152400" dir="5131470" rotWithShape="0">
              <a:srgbClr val="000000">
                <a:alpha val="80000"/>
              </a:srgbClr>
            </a:outerShdw>
          </a:effectLst>
        </p:spPr>
      </p:pic>
      <p:sp>
        <p:nvSpPr>
          <p:cNvPr id="250" name="Line"/>
          <p:cNvSpPr/>
          <p:nvPr/>
        </p:nvSpPr>
        <p:spPr>
          <a:xfrm>
            <a:off x="9642069" y="8083291"/>
            <a:ext cx="4498620" cy="1"/>
          </a:xfrm>
          <a:prstGeom prst="line">
            <a:avLst/>
          </a:prstGeom>
          <a:ln w="190500">
            <a:solidFill>
              <a:srgbClr val="ECDA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253" name="Group"/>
          <p:cNvGrpSpPr/>
          <p:nvPr/>
        </p:nvGrpSpPr>
        <p:grpSpPr>
          <a:xfrm>
            <a:off x="6516406" y="6337041"/>
            <a:ext cx="3302001" cy="3441701"/>
            <a:chOff x="0" y="0"/>
            <a:chExt cx="3302000" cy="3441700"/>
          </a:xfrm>
        </p:grpSpPr>
        <p:sp>
          <p:nvSpPr>
            <p:cNvPr id="251" name="Rounded Rectangle"/>
            <p:cNvSpPr/>
            <p:nvPr/>
          </p:nvSpPr>
          <p:spPr>
            <a:xfrm>
              <a:off x="0" y="69850"/>
              <a:ext cx="3302000" cy="3302001"/>
            </a:xfrm>
            <a:prstGeom prst="roundRect">
              <a:avLst>
                <a:gd name="adj" fmla="val 19765"/>
              </a:avLst>
            </a:prstGeom>
            <a:solidFill>
              <a:srgbClr val="232323"/>
            </a:solidFill>
            <a:ln w="12700" cap="flat">
              <a:noFill/>
              <a:miter lim="400000"/>
            </a:ln>
            <a:effectLst>
              <a:outerShdw blurRad="254000" dist="127000" dir="513147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sp>
          <p:nvSpPr>
            <p:cNvPr id="252" name="👨👩👧👧"/>
            <p:cNvSpPr txBox="1"/>
            <p:nvPr/>
          </p:nvSpPr>
          <p:spPr>
            <a:xfrm>
              <a:off x="336550" y="-1"/>
              <a:ext cx="2552701" cy="3441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52400" dir="5131470" rotWithShape="0">
                <a:srgbClr val="000000">
                  <a:alpha val="6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10000"/>
                </a:lnSpc>
                <a:defRPr sz="20000" b="1" cap="all" spc="-8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👨‍👩‍👧‍👧</a:t>
              </a:r>
            </a:p>
          </p:txBody>
        </p:sp>
      </p:grpSp>
      <p:grpSp>
        <p:nvGrpSpPr>
          <p:cNvPr id="256" name="Group"/>
          <p:cNvGrpSpPr/>
          <p:nvPr/>
        </p:nvGrpSpPr>
        <p:grpSpPr>
          <a:xfrm>
            <a:off x="18851436" y="7060677"/>
            <a:ext cx="1897814" cy="2177376"/>
            <a:chOff x="0" y="0"/>
            <a:chExt cx="1897812" cy="2177375"/>
          </a:xfrm>
        </p:grpSpPr>
        <p:sp>
          <p:nvSpPr>
            <p:cNvPr id="254" name="Rounded Rectangle"/>
            <p:cNvSpPr/>
            <p:nvPr/>
          </p:nvSpPr>
          <p:spPr>
            <a:xfrm>
              <a:off x="0" y="59489"/>
              <a:ext cx="1897813" cy="1897813"/>
            </a:xfrm>
            <a:prstGeom prst="roundRect">
              <a:avLst>
                <a:gd name="adj" fmla="val 19765"/>
              </a:avLst>
            </a:prstGeom>
            <a:solidFill>
              <a:srgbClr val="232323"/>
            </a:solidFill>
            <a:ln w="12700" cap="flat">
              <a:noFill/>
              <a:miter lim="400000"/>
            </a:ln>
            <a:effectLst>
              <a:outerShdw blurRad="254000" dist="127000" dir="513147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sp>
          <p:nvSpPr>
            <p:cNvPr id="255" name="🏦"/>
            <p:cNvSpPr txBox="1"/>
            <p:nvPr/>
          </p:nvSpPr>
          <p:spPr>
            <a:xfrm>
              <a:off x="203459" y="0"/>
              <a:ext cx="1467156" cy="2177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52400" dir="5131470" rotWithShape="0">
                <a:srgbClr val="000000">
                  <a:alpha val="6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457200">
                <a:lnSpc>
                  <a:spcPct val="10000"/>
                </a:lnSpc>
                <a:defRPr sz="11000" b="1" cap="all" spc="-44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🏦</a:t>
              </a:r>
            </a:p>
          </p:txBody>
        </p:sp>
      </p:grpSp>
      <p:grpSp>
        <p:nvGrpSpPr>
          <p:cNvPr id="260" name="Group"/>
          <p:cNvGrpSpPr/>
          <p:nvPr/>
        </p:nvGrpSpPr>
        <p:grpSpPr>
          <a:xfrm>
            <a:off x="11048999" y="6973507"/>
            <a:ext cx="2120909" cy="1990968"/>
            <a:chOff x="0" y="0"/>
            <a:chExt cx="2120907" cy="1990966"/>
          </a:xfrm>
        </p:grpSpPr>
        <p:sp>
          <p:nvSpPr>
            <p:cNvPr id="257" name="💵"/>
            <p:cNvSpPr txBox="1"/>
            <p:nvPr/>
          </p:nvSpPr>
          <p:spPr>
            <a:xfrm>
              <a:off x="1031247" y="555866"/>
              <a:ext cx="1089661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71012" dir="5131470" rotWithShape="0">
                <a:srgbClr val="000000">
                  <a:alpha val="6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10000"/>
                </a:lnSpc>
                <a:defRPr sz="8000" b="1" cap="all" spc="-319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💵</a:t>
              </a:r>
            </a:p>
          </p:txBody>
        </p:sp>
        <p:sp>
          <p:nvSpPr>
            <p:cNvPr id="258" name="💵"/>
            <p:cNvSpPr txBox="1"/>
            <p:nvPr/>
          </p:nvSpPr>
          <p:spPr>
            <a:xfrm>
              <a:off x="-1" y="555866"/>
              <a:ext cx="1089661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71012" dir="5131470" rotWithShape="0">
                <a:srgbClr val="000000">
                  <a:alpha val="6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10000"/>
                </a:lnSpc>
                <a:defRPr sz="8000" b="1" cap="all" spc="-319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💵</a:t>
              </a:r>
            </a:p>
          </p:txBody>
        </p:sp>
        <p:sp>
          <p:nvSpPr>
            <p:cNvPr id="259" name="💵"/>
            <p:cNvSpPr txBox="1"/>
            <p:nvPr/>
          </p:nvSpPr>
          <p:spPr>
            <a:xfrm>
              <a:off x="505674" y="0"/>
              <a:ext cx="1089661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71012" dir="5131470" rotWithShape="0">
                <a:srgbClr val="000000">
                  <a:alpha val="6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10000"/>
                </a:lnSpc>
                <a:defRPr sz="8000" b="1" cap="all" spc="-319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💵</a:t>
              </a:r>
            </a:p>
          </p:txBody>
        </p:sp>
      </p:grpSp>
      <p:sp>
        <p:nvSpPr>
          <p:cNvPr id="261" name="Renda familiar: R$ 5.000,00"/>
          <p:cNvSpPr txBox="1"/>
          <p:nvPr/>
        </p:nvSpPr>
        <p:spPr>
          <a:xfrm>
            <a:off x="4742416" y="9928397"/>
            <a:ext cx="6752555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>
              <a:lnSpc>
                <a:spcPct val="80000"/>
              </a:lnSpc>
              <a:defRPr sz="4000" spc="-119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>
                <a:latin typeface="Graphik-SemiboldItalic"/>
                <a:ea typeface="Graphik-SemiboldItalic"/>
                <a:cs typeface="Graphik-SemiboldItalic"/>
                <a:sym typeface="Graphik Semibold"/>
              </a:rPr>
              <a:t>Renda familiar</a:t>
            </a:r>
            <a:r>
              <a:t>: R$ 5.000,00</a:t>
            </a:r>
          </a:p>
        </p:txBody>
      </p:sp>
      <p:sp>
        <p:nvSpPr>
          <p:cNvPr id="262" name="Gastos mensais: R$ 4.000,00"/>
          <p:cNvSpPr txBox="1"/>
          <p:nvPr/>
        </p:nvSpPr>
        <p:spPr>
          <a:xfrm>
            <a:off x="4942676" y="10539738"/>
            <a:ext cx="6649721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457200">
              <a:lnSpc>
                <a:spcPct val="80000"/>
              </a:lnSpc>
              <a:defRPr sz="4000" spc="-119">
                <a:solidFill>
                  <a:srgbClr val="ECDA6C"/>
                </a:soli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>
                <a:latin typeface="Graphik-SemiboldItalic"/>
                <a:ea typeface="Graphik-SemiboldItalic"/>
                <a:cs typeface="Graphik-SemiboldItalic"/>
                <a:sym typeface="Graphik Semibold"/>
              </a:rPr>
              <a:t>Gastos mensais</a:t>
            </a:r>
            <a:r>
              <a:t>: R$ 4.000,00</a:t>
            </a:r>
          </a:p>
        </p:txBody>
      </p:sp>
      <p:sp>
        <p:nvSpPr>
          <p:cNvPr id="263" name="Agora você vai pensar assim:"/>
          <p:cNvSpPr txBox="1"/>
          <p:nvPr/>
        </p:nvSpPr>
        <p:spPr>
          <a:xfrm>
            <a:off x="7019416" y="3279380"/>
            <a:ext cx="10345170" cy="1109981"/>
          </a:xfrm>
          <a:prstGeom prst="rect">
            <a:avLst/>
          </a:prstGeom>
          <a:ln w="12700">
            <a:miter lim="400000"/>
          </a:ln>
          <a:effectLst>
            <a:outerShdw blurRad="152400" dist="152400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6000" b="1" spc="-23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Agora você vai pensar assim:</a:t>
            </a:r>
          </a:p>
        </p:txBody>
      </p:sp>
      <p:sp>
        <p:nvSpPr>
          <p:cNvPr id="264" name="Uma dívida."/>
          <p:cNvSpPr txBox="1"/>
          <p:nvPr/>
        </p:nvSpPr>
        <p:spPr>
          <a:xfrm>
            <a:off x="6670167" y="1259998"/>
            <a:ext cx="11043667" cy="2446021"/>
          </a:xfrm>
          <a:prstGeom prst="rect">
            <a:avLst/>
          </a:prstGeom>
          <a:ln w="12700">
            <a:miter lim="400000"/>
          </a:ln>
          <a:effectLst>
            <a:outerShdw blurRad="254000" dist="152400" dir="5131470" rotWithShape="0">
              <a:srgbClr val="000000">
                <a:alpha val="9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"/>
              </a:lnSpc>
              <a:defRPr sz="14000" b="1" cap="all" spc="-56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Uma dívida.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Os juros compostos são"/>
          <p:cNvSpPr txBox="1"/>
          <p:nvPr/>
        </p:nvSpPr>
        <p:spPr>
          <a:xfrm>
            <a:off x="4037062" y="1634263"/>
            <a:ext cx="16309876" cy="1450341"/>
          </a:xfrm>
          <a:prstGeom prst="rect">
            <a:avLst/>
          </a:prstGeom>
          <a:ln w="12700">
            <a:miter lim="400000"/>
          </a:ln>
          <a:effectLst>
            <a:outerShdw blurRad="254000" dist="152400" dir="5131470" rotWithShape="0">
              <a:srgbClr val="000000">
                <a:alpha val="9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defRPr sz="8000" b="1" cap="all" spc="-31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>
              <a:defRPr sz="10000" spc="-4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</a:defRPr>
            </a:pPr>
            <a:r>
              <a:rPr sz="8000" spc="-319">
                <a:solidFill>
                  <a:srgbClr val="FFFFFF"/>
                </a:solidFill>
              </a:rPr>
              <a:t>Os juros compostos são</a:t>
            </a:r>
          </a:p>
        </p:txBody>
      </p:sp>
      <p:pic>
        <p:nvPicPr>
          <p:cNvPr id="268" name="einstein.jpeg" descr="einstein.jpeg"/>
          <p:cNvPicPr>
            <a:picLocks noChangeAspect="1"/>
          </p:cNvPicPr>
          <p:nvPr/>
        </p:nvPicPr>
        <p:blipFill>
          <a:blip r:embed="rId3"/>
          <a:srcRect l="1"/>
          <a:stretch>
            <a:fillRect/>
          </a:stretch>
        </p:blipFill>
        <p:spPr>
          <a:xfrm>
            <a:off x="4206999" y="5385682"/>
            <a:ext cx="3954729" cy="3954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9532" y="0"/>
                  <a:pt x="8219" y="217"/>
                  <a:pt x="7040" y="650"/>
                </a:cubicBezTo>
                <a:cubicBezTo>
                  <a:pt x="4040" y="1742"/>
                  <a:pt x="1677" y="4106"/>
                  <a:pt x="585" y="7105"/>
                </a:cubicBezTo>
                <a:cubicBezTo>
                  <a:pt x="283" y="7936"/>
                  <a:pt x="92" y="8802"/>
                  <a:pt x="0" y="9678"/>
                </a:cubicBezTo>
                <a:lnTo>
                  <a:pt x="0" y="11922"/>
                </a:lnTo>
                <a:cubicBezTo>
                  <a:pt x="92" y="12798"/>
                  <a:pt x="283" y="13662"/>
                  <a:pt x="585" y="14492"/>
                </a:cubicBezTo>
                <a:cubicBezTo>
                  <a:pt x="1677" y="17492"/>
                  <a:pt x="4040" y="19856"/>
                  <a:pt x="7040" y="20948"/>
                </a:cubicBezTo>
                <a:cubicBezTo>
                  <a:pt x="8219" y="21381"/>
                  <a:pt x="9532" y="21600"/>
                  <a:pt x="10799" y="21600"/>
                </a:cubicBezTo>
                <a:cubicBezTo>
                  <a:pt x="12066" y="21600"/>
                  <a:pt x="13379" y="21381"/>
                  <a:pt x="14558" y="20948"/>
                </a:cubicBezTo>
                <a:cubicBezTo>
                  <a:pt x="17557" y="19856"/>
                  <a:pt x="19921" y="17492"/>
                  <a:pt x="21013" y="14492"/>
                </a:cubicBezTo>
                <a:cubicBezTo>
                  <a:pt x="21315" y="13662"/>
                  <a:pt x="21508" y="12798"/>
                  <a:pt x="21600" y="11922"/>
                </a:cubicBezTo>
                <a:lnTo>
                  <a:pt x="21600" y="9678"/>
                </a:lnTo>
                <a:cubicBezTo>
                  <a:pt x="21508" y="8802"/>
                  <a:pt x="21315" y="7936"/>
                  <a:pt x="21013" y="7105"/>
                </a:cubicBezTo>
                <a:cubicBezTo>
                  <a:pt x="19921" y="4106"/>
                  <a:pt x="17557" y="1742"/>
                  <a:pt x="14558" y="650"/>
                </a:cubicBezTo>
                <a:cubicBezTo>
                  <a:pt x="13379" y="217"/>
                  <a:pt x="12066" y="0"/>
                  <a:pt x="10799" y="0"/>
                </a:cubicBezTo>
                <a:close/>
              </a:path>
            </a:pathLst>
          </a:custGeom>
          <a:ln w="25400">
            <a:solidFill>
              <a:srgbClr val="ECDA6C"/>
            </a:solidFill>
            <a:miter lim="400000"/>
          </a:ln>
          <a:effectLst>
            <a:outerShdw blurRad="152400" dist="152400" dir="5131470" rotWithShape="0">
              <a:srgbClr val="000000">
                <a:alpha val="80000"/>
              </a:srgbClr>
            </a:outerShdw>
          </a:effectLst>
        </p:spPr>
      </p:pic>
      <p:sp>
        <p:nvSpPr>
          <p:cNvPr id="269" name="Se você é daqueles que pagam, depois desta semana sua vida vai mudar, e você vai começar a entender e também a ganhar."/>
          <p:cNvSpPr txBox="1"/>
          <p:nvPr/>
        </p:nvSpPr>
        <p:spPr>
          <a:xfrm>
            <a:off x="3411541" y="10272571"/>
            <a:ext cx="17560917" cy="162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5000" spc="-200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t>Se você é daqueles que pagam, depois desta semana sua </a:t>
            </a:r>
            <a:r>
              <a:rPr>
                <a:latin typeface="Graphik-SemiboldItalic"/>
                <a:ea typeface="Graphik-SemiboldItalic"/>
                <a:cs typeface="Graphik-SemiboldItalic"/>
                <a:sym typeface="Graphik Semibold"/>
              </a:rPr>
              <a:t>vida vai mudar, e você vai começar a entender e também a ganhar.</a:t>
            </a:r>
          </a:p>
        </p:txBody>
      </p:sp>
      <p:sp>
        <p:nvSpPr>
          <p:cNvPr id="270" name="a oitava maravilha do mundo."/>
          <p:cNvSpPr txBox="1"/>
          <p:nvPr/>
        </p:nvSpPr>
        <p:spPr>
          <a:xfrm>
            <a:off x="1907540" y="2701622"/>
            <a:ext cx="20822921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defRPr sz="10000" b="1" cap="all" spc="-4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a oitava maravilha do mundo.</a:t>
            </a:r>
          </a:p>
        </p:txBody>
      </p:sp>
      <p:sp>
        <p:nvSpPr>
          <p:cNvPr id="271" name="&quot;Aquele que entende, ganha. Aquele que não entende, paga.”"/>
          <p:cNvSpPr txBox="1"/>
          <p:nvPr/>
        </p:nvSpPr>
        <p:spPr>
          <a:xfrm>
            <a:off x="9628332" y="6159663"/>
            <a:ext cx="10374433" cy="1924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6000" i="1" spc="-239">
                <a:solidFill>
                  <a:srgbClr val="FFFFFF"/>
                </a:solidFill>
                <a:latin typeface="Graphik-LightItalic"/>
                <a:ea typeface="Graphik-LightItalic"/>
                <a:cs typeface="Graphik-LightItalic"/>
                <a:sym typeface="Graphik Light"/>
              </a:defRPr>
            </a:pPr>
            <a:r>
              <a:rPr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</a:rPr>
              <a:t>"Aquele que entende, </a:t>
            </a:r>
            <a:r>
              <a:rPr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SemiboldItalic"/>
                <a:ea typeface="Graphik-SemiboldItalic"/>
                <a:cs typeface="Graphik-SemiboldItalic"/>
                <a:sym typeface="Graphik Semibold"/>
              </a:rPr>
              <a:t>ganha</a:t>
            </a:r>
            <a:r>
              <a:rPr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</a:rPr>
              <a:t>. </a:t>
            </a:r>
            <a:r>
              <a:rPr>
                <a:solidFill>
                  <a:srgbClr val="FF3535"/>
                </a:solidFill>
              </a:rPr>
              <a:t>Aquele que </a:t>
            </a:r>
            <a:r>
              <a:rPr>
                <a:solidFill>
                  <a:srgbClr val="FF3535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não</a:t>
            </a:r>
            <a:r>
              <a:rPr>
                <a:solidFill>
                  <a:srgbClr val="FF3535"/>
                </a:solidFill>
              </a:rPr>
              <a:t> entende, </a:t>
            </a:r>
            <a:r>
              <a:rPr>
                <a:solidFill>
                  <a:srgbClr val="FF3535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paga</a:t>
            </a:r>
            <a:r>
              <a:rPr>
                <a:solidFill>
                  <a:srgbClr val="FF3535"/>
                </a:solidFill>
              </a:rPr>
              <a:t>.”</a:t>
            </a:r>
            <a:r>
              <a:t> </a:t>
            </a:r>
          </a:p>
        </p:txBody>
      </p:sp>
      <p:sp>
        <p:nvSpPr>
          <p:cNvPr id="272" name="Callout"/>
          <p:cNvSpPr/>
          <p:nvPr/>
        </p:nvSpPr>
        <p:spPr>
          <a:xfrm>
            <a:off x="8583090" y="5909359"/>
            <a:ext cx="11759011" cy="2704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8" y="0"/>
                </a:moveTo>
                <a:cubicBezTo>
                  <a:pt x="1139" y="0"/>
                  <a:pt x="604" y="2324"/>
                  <a:pt x="604" y="5189"/>
                </a:cubicBezTo>
                <a:lnTo>
                  <a:pt x="604" y="9202"/>
                </a:lnTo>
                <a:lnTo>
                  <a:pt x="0" y="10892"/>
                </a:lnTo>
                <a:lnTo>
                  <a:pt x="604" y="12578"/>
                </a:lnTo>
                <a:lnTo>
                  <a:pt x="604" y="16414"/>
                </a:lnTo>
                <a:cubicBezTo>
                  <a:pt x="604" y="19279"/>
                  <a:pt x="1139" y="21600"/>
                  <a:pt x="1798" y="21600"/>
                </a:cubicBezTo>
                <a:lnTo>
                  <a:pt x="20407" y="21600"/>
                </a:lnTo>
                <a:cubicBezTo>
                  <a:pt x="21066" y="21600"/>
                  <a:pt x="21600" y="19279"/>
                  <a:pt x="21600" y="16414"/>
                </a:cubicBezTo>
                <a:lnTo>
                  <a:pt x="21600" y="5189"/>
                </a:lnTo>
                <a:cubicBezTo>
                  <a:pt x="21600" y="2324"/>
                  <a:pt x="21066" y="0"/>
                  <a:pt x="20407" y="0"/>
                </a:cubicBezTo>
                <a:lnTo>
                  <a:pt x="1798" y="0"/>
                </a:lnTo>
                <a:close/>
              </a:path>
            </a:pathLst>
          </a:custGeom>
          <a:ln w="25400">
            <a:solidFill>
              <a:srgbClr val="ECDA6C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Rounded Rectangle"/>
          <p:cNvSpPr/>
          <p:nvPr/>
        </p:nvSpPr>
        <p:spPr>
          <a:xfrm>
            <a:off x="-99484" y="4511735"/>
            <a:ext cx="63501" cy="7275261"/>
          </a:xfrm>
          <a:prstGeom prst="roundRect">
            <a:avLst>
              <a:gd name="adj" fmla="val 50000"/>
            </a:avLst>
          </a:prstGeom>
          <a:solidFill>
            <a:srgbClr val="FBA614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8" name="“Não dá para ganhar dinheiro de verdade com a renda fixa.”"/>
          <p:cNvSpPr txBox="1"/>
          <p:nvPr/>
        </p:nvSpPr>
        <p:spPr>
          <a:xfrm>
            <a:off x="4596853" y="673825"/>
            <a:ext cx="15444294" cy="2081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70000"/>
              </a:lnSpc>
              <a:defRPr sz="69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>
                <a:solidFill>
                  <a:srgbClr val="F3CB4C"/>
                </a:solidFill>
              </a:rPr>
              <a:t>“Não dá para ganhar dinheiro</a:t>
            </a:r>
            <a:br>
              <a:rPr>
                <a:solidFill>
                  <a:srgbClr val="F3CB4C"/>
                </a:solidFill>
              </a:rPr>
            </a:br>
            <a:r>
              <a:t>de verdade com a renda fixa.”</a:t>
            </a:r>
          </a:p>
        </p:txBody>
      </p:sp>
      <p:sp>
        <p:nvSpPr>
          <p:cNvPr id="239" name="🤔"/>
          <p:cNvSpPr txBox="1"/>
          <p:nvPr/>
        </p:nvSpPr>
        <p:spPr>
          <a:xfrm>
            <a:off x="4895850" y="2949641"/>
            <a:ext cx="1333501" cy="176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defRPr sz="10000" b="1" cap="all" spc="-4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/>
              <a:t>🤔</a:t>
            </a:r>
          </a:p>
        </p:txBody>
      </p:sp>
      <p:sp>
        <p:nvSpPr>
          <p:cNvPr id="240" name="Callout"/>
          <p:cNvSpPr/>
          <p:nvPr/>
        </p:nvSpPr>
        <p:spPr>
          <a:xfrm>
            <a:off x="6324353" y="3266986"/>
            <a:ext cx="4745039" cy="1153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70" y="0"/>
                </a:moveTo>
                <a:cubicBezTo>
                  <a:pt x="2437" y="0"/>
                  <a:pt x="1275" y="4778"/>
                  <a:pt x="1275" y="10670"/>
                </a:cubicBezTo>
                <a:lnTo>
                  <a:pt x="1275" y="10930"/>
                </a:lnTo>
                <a:cubicBezTo>
                  <a:pt x="1275" y="11598"/>
                  <a:pt x="1294" y="12250"/>
                  <a:pt x="1322" y="12884"/>
                </a:cubicBezTo>
                <a:lnTo>
                  <a:pt x="0" y="16622"/>
                </a:lnTo>
                <a:lnTo>
                  <a:pt x="1608" y="16057"/>
                </a:lnTo>
                <a:cubicBezTo>
                  <a:pt x="2050" y="19346"/>
                  <a:pt x="2892" y="21600"/>
                  <a:pt x="3870" y="21600"/>
                </a:cubicBezTo>
                <a:lnTo>
                  <a:pt x="19006" y="21600"/>
                </a:lnTo>
                <a:cubicBezTo>
                  <a:pt x="20438" y="21600"/>
                  <a:pt x="21600" y="16822"/>
                  <a:pt x="21600" y="10930"/>
                </a:cubicBezTo>
                <a:lnTo>
                  <a:pt x="21600" y="10670"/>
                </a:lnTo>
                <a:cubicBezTo>
                  <a:pt x="21600" y="4778"/>
                  <a:pt x="20438" y="0"/>
                  <a:pt x="19006" y="0"/>
                </a:cubicBezTo>
                <a:lnTo>
                  <a:pt x="3870" y="0"/>
                </a:lnTo>
                <a:close/>
              </a:path>
            </a:pathLst>
          </a:custGeom>
          <a:ln w="254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1" name="Será mesmo?"/>
          <p:cNvSpPr txBox="1"/>
          <p:nvPr/>
        </p:nvSpPr>
        <p:spPr>
          <a:xfrm>
            <a:off x="7050631" y="3458887"/>
            <a:ext cx="3551737" cy="719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3733" cap="all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Será mesmo?</a:t>
            </a:r>
          </a:p>
        </p:txBody>
      </p:sp>
      <p:pic>
        <p:nvPicPr>
          <p:cNvPr id="24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766" y="7852833"/>
            <a:ext cx="17653001" cy="266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466" y="7789333"/>
            <a:ext cx="17627601" cy="266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5466" y="6874933"/>
            <a:ext cx="17627601" cy="360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4516" y="5749065"/>
            <a:ext cx="17614901" cy="467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6416" y="4480983"/>
            <a:ext cx="17691101" cy="595630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Rounded Rectangle"/>
          <p:cNvSpPr/>
          <p:nvPr/>
        </p:nvSpPr>
        <p:spPr>
          <a:xfrm>
            <a:off x="7070544" y="11456789"/>
            <a:ext cx="10496911" cy="934214"/>
          </a:xfrm>
          <a:prstGeom prst="roundRect">
            <a:avLst>
              <a:gd name="adj" fmla="val 50000"/>
            </a:avLst>
          </a:prstGeom>
          <a:solidFill>
            <a:srgbClr val="1C1C1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248" name="Line"/>
          <p:cNvSpPr/>
          <p:nvPr/>
        </p:nvSpPr>
        <p:spPr>
          <a:xfrm>
            <a:off x="3898076" y="10409965"/>
            <a:ext cx="17691101" cy="1"/>
          </a:xfrm>
          <a:prstGeom prst="line">
            <a:avLst/>
          </a:prstGeom>
          <a:ln w="25400">
            <a:solidFill>
              <a:srgbClr val="FFFFFF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584200">
              <a:spcBef>
                <a:spcPts val="3300"/>
              </a:spcBef>
              <a:defRPr sz="4000">
                <a:solidFill>
                  <a:srgbClr val="000000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grpSp>
        <p:nvGrpSpPr>
          <p:cNvPr id="271" name="Group"/>
          <p:cNvGrpSpPr/>
          <p:nvPr/>
        </p:nvGrpSpPr>
        <p:grpSpPr>
          <a:xfrm>
            <a:off x="3574773" y="4251830"/>
            <a:ext cx="18780588" cy="7921673"/>
            <a:chOff x="932053" y="214629"/>
            <a:chExt cx="18780586" cy="7921671"/>
          </a:xfrm>
        </p:grpSpPr>
        <p:sp>
          <p:nvSpPr>
            <p:cNvPr id="249" name="2004"/>
            <p:cNvSpPr/>
            <p:nvPr/>
          </p:nvSpPr>
          <p:spPr>
            <a:xfrm>
              <a:off x="1662556" y="686630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2004</a:t>
              </a:r>
            </a:p>
          </p:txBody>
        </p:sp>
        <p:sp>
          <p:nvSpPr>
            <p:cNvPr id="250" name="0%"/>
            <p:cNvSpPr/>
            <p:nvPr/>
          </p:nvSpPr>
          <p:spPr>
            <a:xfrm>
              <a:off x="940308" y="634873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0%</a:t>
              </a:r>
            </a:p>
          </p:txBody>
        </p:sp>
        <p:sp>
          <p:nvSpPr>
            <p:cNvPr id="251" name="400%"/>
            <p:cNvSpPr/>
            <p:nvPr/>
          </p:nvSpPr>
          <p:spPr>
            <a:xfrm>
              <a:off x="940308" y="430403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400%</a:t>
              </a:r>
            </a:p>
          </p:txBody>
        </p:sp>
        <p:sp>
          <p:nvSpPr>
            <p:cNvPr id="252" name="800%"/>
            <p:cNvSpPr/>
            <p:nvPr/>
          </p:nvSpPr>
          <p:spPr>
            <a:xfrm>
              <a:off x="932053" y="225933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800%</a:t>
              </a:r>
            </a:p>
          </p:txBody>
        </p:sp>
        <p:sp>
          <p:nvSpPr>
            <p:cNvPr id="253" name="1200%"/>
            <p:cNvSpPr/>
            <p:nvPr/>
          </p:nvSpPr>
          <p:spPr>
            <a:xfrm>
              <a:off x="940308" y="21462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1200%</a:t>
              </a:r>
            </a:p>
          </p:txBody>
        </p:sp>
        <p:sp>
          <p:nvSpPr>
            <p:cNvPr id="254" name="2005"/>
            <p:cNvSpPr/>
            <p:nvPr/>
          </p:nvSpPr>
          <p:spPr>
            <a:xfrm>
              <a:off x="2649620" y="686630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2005</a:t>
              </a:r>
            </a:p>
          </p:txBody>
        </p:sp>
        <p:sp>
          <p:nvSpPr>
            <p:cNvPr id="255" name="2006"/>
            <p:cNvSpPr/>
            <p:nvPr/>
          </p:nvSpPr>
          <p:spPr>
            <a:xfrm>
              <a:off x="3636684" y="686630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2006</a:t>
              </a:r>
            </a:p>
          </p:txBody>
        </p:sp>
        <p:sp>
          <p:nvSpPr>
            <p:cNvPr id="256" name="2007"/>
            <p:cNvSpPr/>
            <p:nvPr/>
          </p:nvSpPr>
          <p:spPr>
            <a:xfrm>
              <a:off x="4623748" y="686630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2007</a:t>
              </a:r>
            </a:p>
          </p:txBody>
        </p:sp>
        <p:sp>
          <p:nvSpPr>
            <p:cNvPr id="257" name="2008"/>
            <p:cNvSpPr/>
            <p:nvPr/>
          </p:nvSpPr>
          <p:spPr>
            <a:xfrm>
              <a:off x="5610811" y="686630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2008</a:t>
              </a:r>
            </a:p>
          </p:txBody>
        </p:sp>
        <p:sp>
          <p:nvSpPr>
            <p:cNvPr id="258" name="2009"/>
            <p:cNvSpPr/>
            <p:nvPr/>
          </p:nvSpPr>
          <p:spPr>
            <a:xfrm>
              <a:off x="6597875" y="686630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2009</a:t>
              </a:r>
            </a:p>
          </p:txBody>
        </p:sp>
        <p:sp>
          <p:nvSpPr>
            <p:cNvPr id="259" name="2010"/>
            <p:cNvSpPr/>
            <p:nvPr/>
          </p:nvSpPr>
          <p:spPr>
            <a:xfrm>
              <a:off x="7584939" y="686630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2010</a:t>
              </a:r>
            </a:p>
          </p:txBody>
        </p:sp>
        <p:sp>
          <p:nvSpPr>
            <p:cNvPr id="260" name="2011"/>
            <p:cNvSpPr/>
            <p:nvPr/>
          </p:nvSpPr>
          <p:spPr>
            <a:xfrm>
              <a:off x="8572002" y="686630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2011</a:t>
              </a:r>
            </a:p>
          </p:txBody>
        </p:sp>
        <p:sp>
          <p:nvSpPr>
            <p:cNvPr id="261" name="2012"/>
            <p:cNvSpPr/>
            <p:nvPr/>
          </p:nvSpPr>
          <p:spPr>
            <a:xfrm>
              <a:off x="9559066" y="686630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2012</a:t>
              </a:r>
            </a:p>
          </p:txBody>
        </p:sp>
        <p:sp>
          <p:nvSpPr>
            <p:cNvPr id="262" name="2013"/>
            <p:cNvSpPr/>
            <p:nvPr/>
          </p:nvSpPr>
          <p:spPr>
            <a:xfrm>
              <a:off x="10546130" y="686630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2013</a:t>
              </a:r>
            </a:p>
          </p:txBody>
        </p:sp>
        <p:sp>
          <p:nvSpPr>
            <p:cNvPr id="263" name="2014"/>
            <p:cNvSpPr/>
            <p:nvPr/>
          </p:nvSpPr>
          <p:spPr>
            <a:xfrm>
              <a:off x="11533194" y="686630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2014</a:t>
              </a:r>
            </a:p>
          </p:txBody>
        </p:sp>
        <p:sp>
          <p:nvSpPr>
            <p:cNvPr id="264" name="2015"/>
            <p:cNvSpPr/>
            <p:nvPr/>
          </p:nvSpPr>
          <p:spPr>
            <a:xfrm>
              <a:off x="12520257" y="686630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2015</a:t>
              </a:r>
            </a:p>
          </p:txBody>
        </p:sp>
        <p:sp>
          <p:nvSpPr>
            <p:cNvPr id="265" name="2016"/>
            <p:cNvSpPr/>
            <p:nvPr/>
          </p:nvSpPr>
          <p:spPr>
            <a:xfrm>
              <a:off x="13507320" y="686630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2016</a:t>
              </a:r>
            </a:p>
          </p:txBody>
        </p:sp>
        <p:sp>
          <p:nvSpPr>
            <p:cNvPr id="266" name="2017"/>
            <p:cNvSpPr/>
            <p:nvPr/>
          </p:nvSpPr>
          <p:spPr>
            <a:xfrm>
              <a:off x="14494384" y="686630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2017</a:t>
              </a:r>
            </a:p>
          </p:txBody>
        </p:sp>
        <p:sp>
          <p:nvSpPr>
            <p:cNvPr id="267" name="2018"/>
            <p:cNvSpPr/>
            <p:nvPr/>
          </p:nvSpPr>
          <p:spPr>
            <a:xfrm>
              <a:off x="15481448" y="686630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2018</a:t>
              </a:r>
            </a:p>
          </p:txBody>
        </p:sp>
        <p:sp>
          <p:nvSpPr>
            <p:cNvPr id="268" name="2019"/>
            <p:cNvSpPr/>
            <p:nvPr/>
          </p:nvSpPr>
          <p:spPr>
            <a:xfrm>
              <a:off x="16468512" y="686630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2019</a:t>
              </a:r>
            </a:p>
          </p:txBody>
        </p:sp>
        <p:sp>
          <p:nvSpPr>
            <p:cNvPr id="269" name="2020"/>
            <p:cNvSpPr/>
            <p:nvPr/>
          </p:nvSpPr>
          <p:spPr>
            <a:xfrm>
              <a:off x="17455576" y="686630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2020</a:t>
              </a:r>
            </a:p>
          </p:txBody>
        </p:sp>
        <p:sp>
          <p:nvSpPr>
            <p:cNvPr id="270" name="2021"/>
            <p:cNvSpPr/>
            <p:nvPr/>
          </p:nvSpPr>
          <p:spPr>
            <a:xfrm>
              <a:off x="18442639" y="686630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2021</a:t>
              </a:r>
            </a:p>
          </p:txBody>
        </p:sp>
      </p:grpSp>
      <p:sp>
        <p:nvSpPr>
          <p:cNvPr id="272" name="Circle"/>
          <p:cNvSpPr/>
          <p:nvPr/>
        </p:nvSpPr>
        <p:spPr>
          <a:xfrm>
            <a:off x="7513269" y="11801129"/>
            <a:ext cx="245534" cy="245534"/>
          </a:xfrm>
          <a:prstGeom prst="ellipse">
            <a:avLst/>
          </a:prstGeom>
          <a:solidFill>
            <a:srgbClr val="143D8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E01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273" name="CDI"/>
          <p:cNvSpPr txBox="1"/>
          <p:nvPr/>
        </p:nvSpPr>
        <p:spPr>
          <a:xfrm>
            <a:off x="7822175" y="11709265"/>
            <a:ext cx="571247" cy="42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spcBef>
                <a:spcPts val="3300"/>
              </a:spcBef>
              <a:defRPr sz="2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CDI</a:t>
            </a:r>
          </a:p>
        </p:txBody>
      </p:sp>
      <p:sp>
        <p:nvSpPr>
          <p:cNvPr id="274" name="Circle"/>
          <p:cNvSpPr/>
          <p:nvPr/>
        </p:nvSpPr>
        <p:spPr>
          <a:xfrm>
            <a:off x="9024569" y="11801129"/>
            <a:ext cx="245534" cy="245534"/>
          </a:xfrm>
          <a:prstGeom prst="ellipse">
            <a:avLst/>
          </a:prstGeom>
          <a:solidFill>
            <a:srgbClr val="F273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E01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275" name="Ibovespa"/>
          <p:cNvSpPr txBox="1"/>
          <p:nvPr/>
        </p:nvSpPr>
        <p:spPr>
          <a:xfrm>
            <a:off x="9333476" y="11709265"/>
            <a:ext cx="1232155" cy="42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spcBef>
                <a:spcPts val="3300"/>
              </a:spcBef>
              <a:defRPr sz="2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Ibovespa</a:t>
            </a:r>
          </a:p>
        </p:txBody>
      </p:sp>
      <p:sp>
        <p:nvSpPr>
          <p:cNvPr id="276" name="Circle"/>
          <p:cNvSpPr/>
          <p:nvPr/>
        </p:nvSpPr>
        <p:spPr>
          <a:xfrm>
            <a:off x="10933929" y="11801129"/>
            <a:ext cx="245534" cy="245534"/>
          </a:xfrm>
          <a:prstGeom prst="ellipse">
            <a:avLst/>
          </a:prstGeom>
          <a:solidFill>
            <a:srgbClr val="A5A5A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E01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277" name="Renda fixa"/>
          <p:cNvSpPr txBox="1"/>
          <p:nvPr/>
        </p:nvSpPr>
        <p:spPr>
          <a:xfrm>
            <a:off x="11242836" y="11709265"/>
            <a:ext cx="1397255" cy="42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spcBef>
                <a:spcPts val="3300"/>
              </a:spcBef>
              <a:defRPr sz="2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Renda fixa</a:t>
            </a:r>
          </a:p>
        </p:txBody>
      </p:sp>
      <p:sp>
        <p:nvSpPr>
          <p:cNvPr id="278" name="Circle"/>
          <p:cNvSpPr/>
          <p:nvPr/>
        </p:nvSpPr>
        <p:spPr>
          <a:xfrm>
            <a:off x="12932190" y="11801129"/>
            <a:ext cx="245534" cy="245534"/>
          </a:xfrm>
          <a:prstGeom prst="ellipse">
            <a:avLst/>
          </a:prstGeom>
          <a:solidFill>
            <a:srgbClr val="439AE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E01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279" name="Renda fixa 2"/>
          <p:cNvSpPr txBox="1"/>
          <p:nvPr/>
        </p:nvSpPr>
        <p:spPr>
          <a:xfrm>
            <a:off x="13241097" y="11709265"/>
            <a:ext cx="1604265" cy="42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spcBef>
                <a:spcPts val="3300"/>
              </a:spcBef>
              <a:defRPr sz="2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Renda fixa 2</a:t>
            </a:r>
          </a:p>
        </p:txBody>
      </p:sp>
      <p:sp>
        <p:nvSpPr>
          <p:cNvPr id="280" name="Circle"/>
          <p:cNvSpPr/>
          <p:nvPr/>
        </p:nvSpPr>
        <p:spPr>
          <a:xfrm>
            <a:off x="15192790" y="11801129"/>
            <a:ext cx="245534" cy="245534"/>
          </a:xfrm>
          <a:prstGeom prst="ellipse">
            <a:avLst/>
          </a:prstGeom>
          <a:solidFill>
            <a:srgbClr val="EEC80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E01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281" name="Renda fixa 3"/>
          <p:cNvSpPr txBox="1"/>
          <p:nvPr/>
        </p:nvSpPr>
        <p:spPr>
          <a:xfrm>
            <a:off x="15501697" y="11709265"/>
            <a:ext cx="1614933" cy="42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spcBef>
                <a:spcPts val="3300"/>
              </a:spcBef>
              <a:defRPr sz="2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rPr dirty="0"/>
              <a:t>Renda </a:t>
            </a:r>
            <a:r>
              <a:rPr dirty="0" err="1"/>
              <a:t>fixa</a:t>
            </a:r>
            <a:r>
              <a:rPr dirty="0"/>
              <a:t> 3</a:t>
            </a:r>
          </a:p>
        </p:txBody>
      </p:sp>
      <p:sp>
        <p:nvSpPr>
          <p:cNvPr id="282" name="1.047,33%"/>
          <p:cNvSpPr txBox="1"/>
          <p:nvPr/>
        </p:nvSpPr>
        <p:spPr>
          <a:xfrm>
            <a:off x="19769651" y="3347212"/>
            <a:ext cx="3430525" cy="1109981"/>
          </a:xfrm>
          <a:prstGeom prst="rect">
            <a:avLst/>
          </a:prstGeom>
          <a:ln w="12700">
            <a:miter lim="400000"/>
          </a:ln>
          <a:effectLst>
            <a:outerShdw blurRad="50800" dist="678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 b="1" cap="all" spc="-179">
                <a:solidFill>
                  <a:srgbClr val="EEC80A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1.047</a:t>
            </a:r>
            <a:r>
              <a:rPr sz="5000" spc="-149"/>
              <a:t>,33</a:t>
            </a:r>
            <a:r>
              <a:rPr sz="5000" b="0" spc="-149"/>
              <a:t>%</a:t>
            </a:r>
          </a:p>
        </p:txBody>
      </p:sp>
      <p:sp>
        <p:nvSpPr>
          <p:cNvPr id="283" name="403,28%"/>
          <p:cNvSpPr txBox="1"/>
          <p:nvPr/>
        </p:nvSpPr>
        <p:spPr>
          <a:xfrm>
            <a:off x="19976280" y="8758343"/>
            <a:ext cx="3017267" cy="1109981"/>
          </a:xfrm>
          <a:prstGeom prst="rect">
            <a:avLst/>
          </a:prstGeom>
          <a:ln w="12700">
            <a:miter lim="400000"/>
          </a:ln>
          <a:effectLst>
            <a:outerShdw blurRad="50800" dist="678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 b="1" cap="all" spc="-179">
                <a:solidFill>
                  <a:srgbClr val="F27300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403</a:t>
            </a:r>
            <a:r>
              <a:rPr sz="5000" spc="-149"/>
              <a:t>,28</a:t>
            </a:r>
            <a:r>
              <a:rPr sz="5000" b="0" spc="-149"/>
              <a:t>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Um dia recebi uma ligação do Banco Santander sobre uma"/>
          <p:cNvSpPr txBox="1"/>
          <p:nvPr/>
        </p:nvSpPr>
        <p:spPr>
          <a:xfrm>
            <a:off x="5548964" y="7286906"/>
            <a:ext cx="13286072" cy="1924305"/>
          </a:xfrm>
          <a:prstGeom prst="rect">
            <a:avLst/>
          </a:prstGeom>
          <a:ln w="12700">
            <a:miter lim="400000"/>
          </a:ln>
          <a:effectLst>
            <a:outerShdw blurRad="254000" dist="152400" dir="5131470" rotWithShape="0">
              <a:srgbClr val="000000">
                <a:alpha val="9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6000" b="1" cap="all" spc="-239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rPr>
                <a:solidFill>
                  <a:srgbClr val="FFFFFF"/>
                </a:solidFill>
              </a:rPr>
              <a:t>Um dia recebi uma ligação</a:t>
            </a:r>
            <a:br>
              <a:rPr>
                <a:solidFill>
                  <a:srgbClr val="FFFFFF"/>
                </a:solidFill>
              </a:rPr>
            </a:br>
            <a:r>
              <a:rPr>
                <a:solidFill>
                  <a:srgbClr val="FFFFFF"/>
                </a:solidFill>
              </a:rPr>
              <a:t>do Banco Santander sobre uma</a:t>
            </a:r>
          </a:p>
        </p:txBody>
      </p:sp>
      <p:sp>
        <p:nvSpPr>
          <p:cNvPr id="276" name="Olhe por que isso é importante:"/>
          <p:cNvSpPr txBox="1"/>
          <p:nvPr/>
        </p:nvSpPr>
        <p:spPr>
          <a:xfrm>
            <a:off x="7828913" y="1952396"/>
            <a:ext cx="8726175" cy="946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5000" spc="-200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t>Olhe por que isso é importante:</a:t>
            </a:r>
          </a:p>
        </p:txBody>
      </p:sp>
      <p:sp>
        <p:nvSpPr>
          <p:cNvPr id="277" name="🧔🏼"/>
          <p:cNvSpPr txBox="1"/>
          <p:nvPr/>
        </p:nvSpPr>
        <p:spPr>
          <a:xfrm>
            <a:off x="8058086" y="3979409"/>
            <a:ext cx="3278141" cy="2605778"/>
          </a:xfrm>
          <a:prstGeom prst="rect">
            <a:avLst/>
          </a:prstGeom>
          <a:ln w="12700">
            <a:miter lim="400000"/>
          </a:ln>
          <a:effectLst>
            <a:outerShdw blurRad="317500" dist="381000" dir="51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defRPr sz="20000" b="1" cap="all" spc="-8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🧔🏼</a:t>
            </a:r>
          </a:p>
        </p:txBody>
      </p:sp>
      <p:sp>
        <p:nvSpPr>
          <p:cNvPr id="278" name="📞"/>
          <p:cNvSpPr txBox="1"/>
          <p:nvPr/>
        </p:nvSpPr>
        <p:spPr>
          <a:xfrm rot="21000000" flipH="1">
            <a:off x="11392519" y="5493897"/>
            <a:ext cx="1849545" cy="1479379"/>
          </a:xfrm>
          <a:prstGeom prst="rect">
            <a:avLst/>
          </a:prstGeom>
          <a:ln w="12700">
            <a:miter lim="400000"/>
          </a:ln>
          <a:effectLst>
            <a:outerShdw blurRad="254000" dist="190500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defRPr sz="11000" b="1" cap="all" spc="-44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📞</a:t>
            </a:r>
          </a:p>
        </p:txBody>
      </p:sp>
      <p:sp>
        <p:nvSpPr>
          <p:cNvPr id="279" name="Quote Bubble"/>
          <p:cNvSpPr/>
          <p:nvPr/>
        </p:nvSpPr>
        <p:spPr>
          <a:xfrm>
            <a:off x="13080297" y="3784690"/>
            <a:ext cx="1661707" cy="1661706"/>
          </a:xfrm>
          <a:prstGeom prst="wedgeEllipseCallout">
            <a:avLst>
              <a:gd name="adj1" fmla="val -53434"/>
              <a:gd name="adj2" fmla="val 45299"/>
            </a:avLst>
          </a:prstGeom>
          <a:solidFill>
            <a:srgbClr val="FF3535"/>
          </a:solidFill>
          <a:ln w="12700">
            <a:miter lim="400000"/>
          </a:ln>
          <a:effectLst>
            <a:outerShdw blurRad="152400" dist="101600" dir="513147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0" name="Rounded Rectangle"/>
          <p:cNvSpPr/>
          <p:nvPr/>
        </p:nvSpPr>
        <p:spPr>
          <a:xfrm>
            <a:off x="7425990" y="10465409"/>
            <a:ext cx="9532020" cy="1270001"/>
          </a:xfrm>
          <a:prstGeom prst="roundRect">
            <a:avLst>
              <a:gd name="adj" fmla="val 10000"/>
            </a:avLst>
          </a:prstGeom>
          <a:solidFill>
            <a:srgbClr val="FF353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1" name="Rounded Rectangle"/>
          <p:cNvSpPr/>
          <p:nvPr/>
        </p:nvSpPr>
        <p:spPr>
          <a:xfrm>
            <a:off x="5201304" y="9271609"/>
            <a:ext cx="13970001" cy="1270001"/>
          </a:xfrm>
          <a:prstGeom prst="roundRect">
            <a:avLst>
              <a:gd name="adj" fmla="val 10000"/>
            </a:avLst>
          </a:prstGeom>
          <a:solidFill>
            <a:srgbClr val="FF353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2" name="fatura em aberto por mais de 2 anos."/>
          <p:cNvSpPr txBox="1"/>
          <p:nvPr/>
        </p:nvSpPr>
        <p:spPr>
          <a:xfrm>
            <a:off x="5329117" y="8992174"/>
            <a:ext cx="13725765" cy="2835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9000" b="1" cap="all" spc="-36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>
              <a:defRPr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</a:defRPr>
            </a:pPr>
            <a:r>
              <a:rPr>
                <a:solidFill>
                  <a:srgbClr val="FFFFFF"/>
                </a:solidFill>
              </a:rPr>
              <a:t>fatura em aberto por mais de 2 anos.</a:t>
            </a:r>
          </a:p>
        </p:txBody>
      </p:sp>
      <p:sp>
        <p:nvSpPr>
          <p:cNvPr id="283" name="💸"/>
          <p:cNvSpPr txBox="1"/>
          <p:nvPr/>
        </p:nvSpPr>
        <p:spPr>
          <a:xfrm>
            <a:off x="13093910" y="3561448"/>
            <a:ext cx="1577341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defRPr sz="12000" b="1" cap="all" spc="-479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Juros do cartão de crédito:"/>
          <p:cNvSpPr txBox="1"/>
          <p:nvPr/>
        </p:nvSpPr>
        <p:spPr>
          <a:xfrm>
            <a:off x="4698512" y="3967169"/>
            <a:ext cx="14986975" cy="1273811"/>
          </a:xfrm>
          <a:prstGeom prst="rect">
            <a:avLst/>
          </a:prstGeom>
          <a:ln w="12700">
            <a:miter lim="400000"/>
          </a:ln>
          <a:effectLst>
            <a:outerShdw blurRad="254000" dist="152400" dir="5131470" rotWithShape="0">
              <a:srgbClr val="000000">
                <a:alpha val="9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7000" b="1" cap="all" spc="-28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>
              <a:defRPr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</a:defRPr>
            </a:pPr>
            <a:r>
              <a:rPr>
                <a:solidFill>
                  <a:srgbClr val="FFFFFF"/>
                </a:solidFill>
              </a:rPr>
              <a:t>Juros do cartão de crédito:</a:t>
            </a:r>
          </a:p>
        </p:txBody>
      </p:sp>
      <p:pic>
        <p:nvPicPr>
          <p:cNvPr id="287" name="print-noticia-1.png" descr="print-noticia-1.png"/>
          <p:cNvPicPr>
            <a:picLocks noChangeAspect="1"/>
          </p:cNvPicPr>
          <p:nvPr/>
        </p:nvPicPr>
        <p:blipFill>
          <a:blip r:embed="rId3"/>
          <a:srcRect l="382" r="3064" b="4"/>
          <a:stretch>
            <a:fillRect/>
          </a:stretch>
        </p:blipFill>
        <p:spPr>
          <a:xfrm>
            <a:off x="4507204" y="5781198"/>
            <a:ext cx="15268973" cy="3754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88" y="0"/>
                </a:moveTo>
                <a:cubicBezTo>
                  <a:pt x="1546" y="0"/>
                  <a:pt x="1161" y="0"/>
                  <a:pt x="904" y="436"/>
                </a:cubicBezTo>
                <a:cubicBezTo>
                  <a:pt x="534" y="984"/>
                  <a:pt x="242" y="2170"/>
                  <a:pt x="107" y="3676"/>
                </a:cubicBezTo>
                <a:cubicBezTo>
                  <a:pt x="0" y="4720"/>
                  <a:pt x="0" y="6288"/>
                  <a:pt x="0" y="8899"/>
                </a:cubicBezTo>
                <a:lnTo>
                  <a:pt x="0" y="12703"/>
                </a:lnTo>
                <a:cubicBezTo>
                  <a:pt x="0" y="15314"/>
                  <a:pt x="0" y="16880"/>
                  <a:pt x="107" y="17924"/>
                </a:cubicBezTo>
                <a:cubicBezTo>
                  <a:pt x="242" y="19430"/>
                  <a:pt x="534" y="20616"/>
                  <a:pt x="904" y="21164"/>
                </a:cubicBezTo>
                <a:cubicBezTo>
                  <a:pt x="1161" y="21600"/>
                  <a:pt x="1546" y="21600"/>
                  <a:pt x="2188" y="21600"/>
                </a:cubicBezTo>
                <a:lnTo>
                  <a:pt x="19412" y="21600"/>
                </a:lnTo>
                <a:cubicBezTo>
                  <a:pt x="20054" y="21600"/>
                  <a:pt x="20439" y="21600"/>
                  <a:pt x="20696" y="21164"/>
                </a:cubicBezTo>
                <a:cubicBezTo>
                  <a:pt x="21066" y="20616"/>
                  <a:pt x="21358" y="19430"/>
                  <a:pt x="21493" y="17924"/>
                </a:cubicBezTo>
                <a:cubicBezTo>
                  <a:pt x="21600" y="16880"/>
                  <a:pt x="21600" y="15314"/>
                  <a:pt x="21600" y="12703"/>
                </a:cubicBezTo>
                <a:lnTo>
                  <a:pt x="21600" y="8899"/>
                </a:lnTo>
                <a:cubicBezTo>
                  <a:pt x="21600" y="6288"/>
                  <a:pt x="21600" y="4720"/>
                  <a:pt x="21493" y="3676"/>
                </a:cubicBezTo>
                <a:cubicBezTo>
                  <a:pt x="21358" y="2170"/>
                  <a:pt x="21066" y="984"/>
                  <a:pt x="20696" y="436"/>
                </a:cubicBezTo>
                <a:cubicBezTo>
                  <a:pt x="20439" y="0"/>
                  <a:pt x="20054" y="0"/>
                  <a:pt x="19412" y="0"/>
                </a:cubicBezTo>
                <a:lnTo>
                  <a:pt x="2188" y="0"/>
                </a:lnTo>
                <a:close/>
              </a:path>
            </a:pathLst>
          </a:custGeom>
          <a:ln w="12700">
            <a:miter lim="400000"/>
          </a:ln>
          <a:effectLst>
            <a:outerShdw blurRad="381000" dist="254000" dir="5100000" rotWithShape="0">
              <a:srgbClr val="000000">
                <a:alpha val="80000"/>
              </a:srgbClr>
            </a:outerShdw>
          </a:effectLst>
        </p:spPr>
      </p:pic>
      <p:sp>
        <p:nvSpPr>
          <p:cNvPr id="288" name="💳"/>
          <p:cNvSpPr txBox="1"/>
          <p:nvPr/>
        </p:nvSpPr>
        <p:spPr>
          <a:xfrm>
            <a:off x="1681220" y="6424565"/>
            <a:ext cx="3454472" cy="2605778"/>
          </a:xfrm>
          <a:prstGeom prst="rect">
            <a:avLst/>
          </a:prstGeom>
          <a:ln w="12700">
            <a:miter lim="400000"/>
          </a:ln>
          <a:effectLst>
            <a:outerShdw blurRad="381000" dist="190500" dir="51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defRPr sz="20000" b="1" cap="all" spc="-8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💳</a:t>
            </a:r>
          </a:p>
        </p:txBody>
      </p:sp>
      <p:sp>
        <p:nvSpPr>
          <p:cNvPr id="289" name="⚠️"/>
          <p:cNvSpPr txBox="1"/>
          <p:nvPr/>
        </p:nvSpPr>
        <p:spPr>
          <a:xfrm>
            <a:off x="18566587" y="8569216"/>
            <a:ext cx="1777731" cy="1354217"/>
          </a:xfrm>
          <a:prstGeom prst="rect">
            <a:avLst/>
          </a:prstGeom>
          <a:ln w="12700">
            <a:miter lim="400000"/>
          </a:ln>
          <a:effectLst>
            <a:outerShdw blurRad="381000" dist="190500" dir="51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defRPr sz="10000" b="1" cap="all" spc="-4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rgbClr val="FFFF00"/>
                </a:solidFill>
              </a:rPr>
              <a:t>⚠️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4" name="Group"/>
          <p:cNvGrpSpPr/>
          <p:nvPr/>
        </p:nvGrpSpPr>
        <p:grpSpPr>
          <a:xfrm>
            <a:off x="8698214" y="2273945"/>
            <a:ext cx="8962630" cy="1270002"/>
            <a:chOff x="-279797" y="25318"/>
            <a:chExt cx="8962629" cy="1270001"/>
          </a:xfrm>
        </p:grpSpPr>
        <p:sp>
          <p:nvSpPr>
            <p:cNvPr id="292" name="Quote Bubble"/>
            <p:cNvSpPr/>
            <p:nvPr/>
          </p:nvSpPr>
          <p:spPr>
            <a:xfrm>
              <a:off x="-279797" y="25318"/>
              <a:ext cx="8962629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3" y="0"/>
                  </a:moveTo>
                  <a:cubicBezTo>
                    <a:pt x="1148" y="0"/>
                    <a:pt x="674" y="3346"/>
                    <a:pt x="674" y="7472"/>
                  </a:cubicBezTo>
                  <a:lnTo>
                    <a:pt x="674" y="8431"/>
                  </a:lnTo>
                  <a:lnTo>
                    <a:pt x="0" y="11056"/>
                  </a:lnTo>
                  <a:lnTo>
                    <a:pt x="674" y="13635"/>
                  </a:lnTo>
                  <a:lnTo>
                    <a:pt x="674" y="14128"/>
                  </a:lnTo>
                  <a:cubicBezTo>
                    <a:pt x="674" y="18254"/>
                    <a:pt x="1148" y="21600"/>
                    <a:pt x="1733" y="21600"/>
                  </a:cubicBezTo>
                  <a:lnTo>
                    <a:pt x="20541" y="21600"/>
                  </a:lnTo>
                  <a:cubicBezTo>
                    <a:pt x="21126" y="21600"/>
                    <a:pt x="21600" y="18254"/>
                    <a:pt x="21600" y="14128"/>
                  </a:cubicBezTo>
                  <a:lnTo>
                    <a:pt x="21600" y="7472"/>
                  </a:lnTo>
                  <a:cubicBezTo>
                    <a:pt x="21600" y="3346"/>
                    <a:pt x="21126" y="0"/>
                    <a:pt x="20541" y="0"/>
                  </a:cubicBezTo>
                  <a:lnTo>
                    <a:pt x="173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254000" dist="190500" dir="5131470" rotWithShape="0">
                <a:srgbClr val="000000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3" name="Por que isso acontece?"/>
            <p:cNvSpPr txBox="1"/>
            <p:nvPr/>
          </p:nvSpPr>
          <p:spPr>
            <a:xfrm>
              <a:off x="644252" y="138115"/>
              <a:ext cx="7938934" cy="1109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70000"/>
                </a:lnSpc>
                <a:defRPr sz="6000" spc="-239">
                  <a:solidFill>
                    <a:srgbClr val="000000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rPr dirty="0"/>
                <a:t>Por que </a:t>
              </a:r>
              <a:r>
                <a:rPr dirty="0" err="1"/>
                <a:t>isso</a:t>
              </a:r>
              <a:r>
                <a:rPr dirty="0"/>
                <a:t> </a:t>
              </a:r>
              <a:r>
                <a:rPr dirty="0" err="1"/>
                <a:t>acontece</a:t>
              </a:r>
              <a:r>
                <a:rPr dirty="0"/>
                <a:t>? </a:t>
              </a:r>
            </a:p>
          </p:txBody>
        </p:sp>
      </p:grpSp>
      <p:sp>
        <p:nvSpPr>
          <p:cNvPr id="295" name="Juros compostos!"/>
          <p:cNvSpPr txBox="1"/>
          <p:nvPr/>
        </p:nvSpPr>
        <p:spPr>
          <a:xfrm>
            <a:off x="3765549" y="4608257"/>
            <a:ext cx="16852901" cy="5826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defRPr sz="20000" b="1" cap="all" spc="-8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Juros compostos!</a:t>
            </a:r>
          </a:p>
        </p:txBody>
      </p:sp>
      <p:sp>
        <p:nvSpPr>
          <p:cNvPr id="296" name="🤔"/>
          <p:cNvSpPr txBox="1"/>
          <p:nvPr/>
        </p:nvSpPr>
        <p:spPr>
          <a:xfrm>
            <a:off x="6454830" y="2166955"/>
            <a:ext cx="2113848" cy="1604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defRPr sz="12000" b="1" cap="all" spc="-479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rgbClr val="FFFF00"/>
                </a:solidFill>
              </a:rPr>
              <a:t>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Rounded Rectangle"/>
          <p:cNvSpPr/>
          <p:nvPr/>
        </p:nvSpPr>
        <p:spPr>
          <a:xfrm>
            <a:off x="12958889" y="2405761"/>
            <a:ext cx="3394804" cy="887206"/>
          </a:xfrm>
          <a:prstGeom prst="roundRect">
            <a:avLst>
              <a:gd name="adj" fmla="val 13423"/>
            </a:avLst>
          </a:prstGeom>
          <a:solidFill>
            <a:srgbClr val="FF353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0" name="Pegando “só” R$ 500 por mês com o banco por   3 anos."/>
          <p:cNvSpPr txBox="1"/>
          <p:nvPr/>
        </p:nvSpPr>
        <p:spPr>
          <a:xfrm>
            <a:off x="3694248" y="1240234"/>
            <a:ext cx="16995504" cy="240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7500" b="1" cap="all" spc="-3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>
              <a:defRPr sz="8400" spc="-336"/>
            </a:pPr>
            <a:r>
              <a:rPr sz="7500" spc="-300" dirty="0" err="1"/>
              <a:t>Pegando</a:t>
            </a:r>
            <a:r>
              <a:rPr sz="7500" spc="-300" dirty="0"/>
              <a:t> “</a:t>
            </a:r>
            <a:r>
              <a:rPr sz="7500" spc="-300" dirty="0" err="1"/>
              <a:t>só</a:t>
            </a:r>
            <a:r>
              <a:rPr sz="7500" spc="-300" dirty="0"/>
              <a:t>” R$ 500 por </a:t>
            </a:r>
            <a:r>
              <a:rPr sz="7500" spc="-300" dirty="0" err="1"/>
              <a:t>mês</a:t>
            </a:r>
            <a:r>
              <a:rPr sz="7500" spc="-300" dirty="0"/>
              <a:t> com o banco por   3 </a:t>
            </a:r>
            <a:r>
              <a:rPr sz="7500" spc="-300" dirty="0" err="1"/>
              <a:t>anos</a:t>
            </a:r>
            <a:r>
              <a:rPr sz="7500" spc="-300" dirty="0"/>
              <a:t>. </a:t>
            </a:r>
          </a:p>
        </p:txBody>
      </p:sp>
      <p:grpSp>
        <p:nvGrpSpPr>
          <p:cNvPr id="307" name="Group"/>
          <p:cNvGrpSpPr/>
          <p:nvPr/>
        </p:nvGrpSpPr>
        <p:grpSpPr>
          <a:xfrm>
            <a:off x="3366179" y="4775443"/>
            <a:ext cx="1273589" cy="6589255"/>
            <a:chOff x="0" y="0"/>
            <a:chExt cx="1273588" cy="6589254"/>
          </a:xfrm>
        </p:grpSpPr>
        <p:sp>
          <p:nvSpPr>
            <p:cNvPr id="301" name="-25.000"/>
            <p:cNvSpPr txBox="1"/>
            <p:nvPr/>
          </p:nvSpPr>
          <p:spPr>
            <a:xfrm>
              <a:off x="15681" y="6056770"/>
              <a:ext cx="1199601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-25.000</a:t>
              </a:r>
            </a:p>
          </p:txBody>
        </p:sp>
        <p:sp>
          <p:nvSpPr>
            <p:cNvPr id="302" name="-20.000"/>
            <p:cNvSpPr txBox="1"/>
            <p:nvPr/>
          </p:nvSpPr>
          <p:spPr>
            <a:xfrm>
              <a:off x="5328" y="4845416"/>
              <a:ext cx="1220307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-20.000</a:t>
              </a:r>
            </a:p>
          </p:txBody>
        </p:sp>
        <p:sp>
          <p:nvSpPr>
            <p:cNvPr id="303" name="-15.000"/>
            <p:cNvSpPr txBox="1"/>
            <p:nvPr/>
          </p:nvSpPr>
          <p:spPr>
            <a:xfrm>
              <a:off x="5328" y="3634062"/>
              <a:ext cx="1228549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-15.000</a:t>
              </a:r>
            </a:p>
          </p:txBody>
        </p:sp>
        <p:sp>
          <p:nvSpPr>
            <p:cNvPr id="304" name="-10.000"/>
            <p:cNvSpPr txBox="1"/>
            <p:nvPr/>
          </p:nvSpPr>
          <p:spPr>
            <a:xfrm>
              <a:off x="5328" y="2422707"/>
              <a:ext cx="1255024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-10.000</a:t>
              </a:r>
            </a:p>
          </p:txBody>
        </p:sp>
        <p:sp>
          <p:nvSpPr>
            <p:cNvPr id="305" name="-5.000"/>
            <p:cNvSpPr txBox="1"/>
            <p:nvPr/>
          </p:nvSpPr>
          <p:spPr>
            <a:xfrm>
              <a:off x="5328" y="1211353"/>
              <a:ext cx="1268261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-5.000</a:t>
              </a:r>
            </a:p>
          </p:txBody>
        </p:sp>
        <p:sp>
          <p:nvSpPr>
            <p:cNvPr id="306" name="0"/>
            <p:cNvSpPr txBox="1"/>
            <p:nvPr/>
          </p:nvSpPr>
          <p:spPr>
            <a:xfrm>
              <a:off x="0" y="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314" name="Group"/>
          <p:cNvGrpSpPr/>
          <p:nvPr/>
        </p:nvGrpSpPr>
        <p:grpSpPr>
          <a:xfrm>
            <a:off x="4825999" y="5076793"/>
            <a:ext cx="15214601" cy="6021663"/>
            <a:chOff x="0" y="0"/>
            <a:chExt cx="15214600" cy="6021661"/>
          </a:xfrm>
        </p:grpSpPr>
        <p:sp>
          <p:nvSpPr>
            <p:cNvPr id="308" name="Line"/>
            <p:cNvSpPr/>
            <p:nvPr/>
          </p:nvSpPr>
          <p:spPr>
            <a:xfrm>
              <a:off x="0" y="4817329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09" name="Line"/>
            <p:cNvSpPr/>
            <p:nvPr/>
          </p:nvSpPr>
          <p:spPr>
            <a:xfrm>
              <a:off x="0" y="3612997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10" name="Line"/>
            <p:cNvSpPr/>
            <p:nvPr/>
          </p:nvSpPr>
          <p:spPr>
            <a:xfrm>
              <a:off x="0" y="2408664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11" name="Line"/>
            <p:cNvSpPr/>
            <p:nvPr/>
          </p:nvSpPr>
          <p:spPr>
            <a:xfrm>
              <a:off x="0" y="1204332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12" name="Line"/>
            <p:cNvSpPr/>
            <p:nvPr/>
          </p:nvSpPr>
          <p:spPr>
            <a:xfrm>
              <a:off x="0" y="0"/>
              <a:ext cx="15214600" cy="0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13" name="Line"/>
            <p:cNvSpPr/>
            <p:nvPr/>
          </p:nvSpPr>
          <p:spPr>
            <a:xfrm>
              <a:off x="0" y="6021661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318" name="Group"/>
          <p:cNvGrpSpPr/>
          <p:nvPr/>
        </p:nvGrpSpPr>
        <p:grpSpPr>
          <a:xfrm>
            <a:off x="9597996" y="4427153"/>
            <a:ext cx="9981528" cy="429261"/>
            <a:chOff x="0" y="0"/>
            <a:chExt cx="9981526" cy="429259"/>
          </a:xfrm>
        </p:grpSpPr>
        <p:sp>
          <p:nvSpPr>
            <p:cNvPr id="315" name="1"/>
            <p:cNvSpPr txBox="1"/>
            <p:nvPr/>
          </p:nvSpPr>
          <p:spPr>
            <a:xfrm>
              <a:off x="0" y="-1"/>
              <a:ext cx="220727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16" name="2"/>
            <p:cNvSpPr txBox="1"/>
            <p:nvPr/>
          </p:nvSpPr>
          <p:spPr>
            <a:xfrm>
              <a:off x="4836724" y="-1"/>
              <a:ext cx="261113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17" name="3"/>
            <p:cNvSpPr txBox="1"/>
            <p:nvPr/>
          </p:nvSpPr>
          <p:spPr>
            <a:xfrm>
              <a:off x="9708984" y="-1"/>
              <a:ext cx="272543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319" name="Line"/>
          <p:cNvSpPr/>
          <p:nvPr/>
        </p:nvSpPr>
        <p:spPr>
          <a:xfrm>
            <a:off x="5252076" y="5211920"/>
            <a:ext cx="14236084" cy="5692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208" y="227"/>
                  <a:pt x="5401" y="3898"/>
                  <a:pt x="10516" y="8940"/>
                </a:cubicBezTo>
                <a:cubicBezTo>
                  <a:pt x="15796" y="14143"/>
                  <a:pt x="21125" y="20134"/>
                  <a:pt x="21600" y="21600"/>
                </a:cubicBezTo>
              </a:path>
            </a:pathLst>
          </a:custGeom>
          <a:ln w="76200">
            <a:solidFill>
              <a:srgbClr val="FF3535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endParaRPr/>
          </a:p>
        </p:txBody>
      </p:sp>
      <p:sp>
        <p:nvSpPr>
          <p:cNvPr id="320" name="-R$ 23.776,13"/>
          <p:cNvSpPr txBox="1"/>
          <p:nvPr/>
        </p:nvSpPr>
        <p:spPr>
          <a:xfrm>
            <a:off x="16048293" y="11028311"/>
            <a:ext cx="5724021" cy="1198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80000"/>
              </a:lnSpc>
              <a:defRPr sz="6500" b="1" cap="all">
                <a:solidFill>
                  <a:srgbClr val="FF3535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-R$ 23.776,13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Rounded Rectangle"/>
          <p:cNvSpPr/>
          <p:nvPr/>
        </p:nvSpPr>
        <p:spPr>
          <a:xfrm>
            <a:off x="12690359" y="2405761"/>
            <a:ext cx="3821596" cy="880855"/>
          </a:xfrm>
          <a:prstGeom prst="roundRect">
            <a:avLst>
              <a:gd name="adj" fmla="val 13423"/>
            </a:avLst>
          </a:prstGeom>
          <a:solidFill>
            <a:srgbClr val="FF353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4" name="Pegando “só” R$ 500 por mês com o banco por   15 anos."/>
          <p:cNvSpPr txBox="1"/>
          <p:nvPr/>
        </p:nvSpPr>
        <p:spPr>
          <a:xfrm>
            <a:off x="3694248" y="1240234"/>
            <a:ext cx="16995504" cy="240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7500" b="1" cap="all" spc="-3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>
              <a:defRPr sz="8400" spc="-336"/>
            </a:pPr>
            <a:r>
              <a:rPr sz="7500" spc="-300" dirty="0" err="1"/>
              <a:t>Pegando</a:t>
            </a:r>
            <a:r>
              <a:rPr sz="7500" spc="-300" dirty="0"/>
              <a:t> “</a:t>
            </a:r>
            <a:r>
              <a:rPr sz="7500" spc="-300" dirty="0" err="1"/>
              <a:t>só</a:t>
            </a:r>
            <a:r>
              <a:rPr sz="7500" spc="-300" dirty="0"/>
              <a:t>” R$ 500 por </a:t>
            </a:r>
            <a:r>
              <a:rPr sz="7500" spc="-300" dirty="0" err="1"/>
              <a:t>mês</a:t>
            </a:r>
            <a:r>
              <a:rPr sz="7500" spc="-300" dirty="0"/>
              <a:t> com o banco por   15 </a:t>
            </a:r>
            <a:r>
              <a:rPr sz="7500" spc="-300" dirty="0" err="1"/>
              <a:t>anos</a:t>
            </a:r>
            <a:r>
              <a:rPr sz="7500" spc="-300" dirty="0"/>
              <a:t>. </a:t>
            </a:r>
          </a:p>
        </p:txBody>
      </p:sp>
      <p:grpSp>
        <p:nvGrpSpPr>
          <p:cNvPr id="336" name="Group"/>
          <p:cNvGrpSpPr/>
          <p:nvPr/>
        </p:nvGrpSpPr>
        <p:grpSpPr>
          <a:xfrm>
            <a:off x="3174058" y="4775443"/>
            <a:ext cx="1465711" cy="7219100"/>
            <a:chOff x="0" y="0"/>
            <a:chExt cx="1465709" cy="7219099"/>
          </a:xfrm>
        </p:grpSpPr>
        <p:sp>
          <p:nvSpPr>
            <p:cNvPr id="325" name="-250.000"/>
            <p:cNvSpPr txBox="1"/>
            <p:nvPr/>
          </p:nvSpPr>
          <p:spPr>
            <a:xfrm>
              <a:off x="20125" y="3361382"/>
              <a:ext cx="1387278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-250.000</a:t>
              </a:r>
            </a:p>
          </p:txBody>
        </p:sp>
        <p:sp>
          <p:nvSpPr>
            <p:cNvPr id="326" name="-200.000"/>
            <p:cNvSpPr txBox="1"/>
            <p:nvPr/>
          </p:nvSpPr>
          <p:spPr>
            <a:xfrm>
              <a:off x="69142" y="2696336"/>
              <a:ext cx="1348614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-200.000</a:t>
              </a:r>
            </a:p>
          </p:txBody>
        </p:sp>
        <p:sp>
          <p:nvSpPr>
            <p:cNvPr id="327" name="-150.000"/>
            <p:cNvSpPr txBox="1"/>
            <p:nvPr/>
          </p:nvSpPr>
          <p:spPr>
            <a:xfrm>
              <a:off x="197449" y="2031289"/>
              <a:ext cx="1228549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-150.000</a:t>
              </a:r>
            </a:p>
          </p:txBody>
        </p:sp>
        <p:sp>
          <p:nvSpPr>
            <p:cNvPr id="328" name="-100.000"/>
            <p:cNvSpPr txBox="1"/>
            <p:nvPr/>
          </p:nvSpPr>
          <p:spPr>
            <a:xfrm>
              <a:off x="197449" y="1366242"/>
              <a:ext cx="1255024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-100.000</a:t>
              </a:r>
            </a:p>
          </p:txBody>
        </p:sp>
        <p:sp>
          <p:nvSpPr>
            <p:cNvPr id="329" name="-50.000"/>
            <p:cNvSpPr txBox="1"/>
            <p:nvPr/>
          </p:nvSpPr>
          <p:spPr>
            <a:xfrm>
              <a:off x="197449" y="701195"/>
              <a:ext cx="1268261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-50.000</a:t>
              </a:r>
            </a:p>
          </p:txBody>
        </p:sp>
        <p:sp>
          <p:nvSpPr>
            <p:cNvPr id="330" name="0"/>
            <p:cNvSpPr txBox="1"/>
            <p:nvPr/>
          </p:nvSpPr>
          <p:spPr>
            <a:xfrm>
              <a:off x="192120" y="0"/>
              <a:ext cx="1242417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0</a:t>
              </a:r>
            </a:p>
          </p:txBody>
        </p:sp>
        <p:sp>
          <p:nvSpPr>
            <p:cNvPr id="331" name="-500.000"/>
            <p:cNvSpPr txBox="1"/>
            <p:nvPr/>
          </p:nvSpPr>
          <p:spPr>
            <a:xfrm>
              <a:off x="25422" y="6686615"/>
              <a:ext cx="1381981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-500.000</a:t>
              </a:r>
            </a:p>
          </p:txBody>
        </p:sp>
        <p:sp>
          <p:nvSpPr>
            <p:cNvPr id="332" name="-450.000"/>
            <p:cNvSpPr txBox="1"/>
            <p:nvPr/>
          </p:nvSpPr>
          <p:spPr>
            <a:xfrm>
              <a:off x="49485" y="6021569"/>
              <a:ext cx="1368272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-450.000</a:t>
              </a:r>
            </a:p>
          </p:txBody>
        </p:sp>
        <p:sp>
          <p:nvSpPr>
            <p:cNvPr id="333" name="-400.000"/>
            <p:cNvSpPr txBox="1"/>
            <p:nvPr/>
          </p:nvSpPr>
          <p:spPr>
            <a:xfrm>
              <a:off x="0" y="5356522"/>
              <a:ext cx="1425999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-400.000</a:t>
              </a:r>
            </a:p>
          </p:txBody>
        </p:sp>
        <p:sp>
          <p:nvSpPr>
            <p:cNvPr id="334" name="-350.000"/>
            <p:cNvSpPr txBox="1"/>
            <p:nvPr/>
          </p:nvSpPr>
          <p:spPr>
            <a:xfrm>
              <a:off x="2071" y="4691475"/>
              <a:ext cx="1450402" cy="532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-350.000</a:t>
              </a:r>
            </a:p>
          </p:txBody>
        </p:sp>
        <p:sp>
          <p:nvSpPr>
            <p:cNvPr id="335" name="-300.000"/>
            <p:cNvSpPr txBox="1"/>
            <p:nvPr/>
          </p:nvSpPr>
          <p:spPr>
            <a:xfrm>
              <a:off x="89598" y="4026429"/>
              <a:ext cx="1376112" cy="532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-300.000</a:t>
              </a:r>
            </a:p>
          </p:txBody>
        </p:sp>
      </p:grpSp>
      <p:grpSp>
        <p:nvGrpSpPr>
          <p:cNvPr id="348" name="Group"/>
          <p:cNvGrpSpPr/>
          <p:nvPr/>
        </p:nvGrpSpPr>
        <p:grpSpPr>
          <a:xfrm>
            <a:off x="4825999" y="5076793"/>
            <a:ext cx="15214601" cy="6690737"/>
            <a:chOff x="0" y="0"/>
            <a:chExt cx="15214600" cy="6690735"/>
          </a:xfrm>
        </p:grpSpPr>
        <p:sp>
          <p:nvSpPr>
            <p:cNvPr id="337" name="Line"/>
            <p:cNvSpPr/>
            <p:nvPr/>
          </p:nvSpPr>
          <p:spPr>
            <a:xfrm>
              <a:off x="0" y="3345367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38" name="Line"/>
            <p:cNvSpPr/>
            <p:nvPr/>
          </p:nvSpPr>
          <p:spPr>
            <a:xfrm>
              <a:off x="0" y="2676294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39" name="Line"/>
            <p:cNvSpPr/>
            <p:nvPr/>
          </p:nvSpPr>
          <p:spPr>
            <a:xfrm>
              <a:off x="0" y="2007220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0" name="Line"/>
            <p:cNvSpPr/>
            <p:nvPr/>
          </p:nvSpPr>
          <p:spPr>
            <a:xfrm>
              <a:off x="0" y="1338147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1" name="Line"/>
            <p:cNvSpPr/>
            <p:nvPr/>
          </p:nvSpPr>
          <p:spPr>
            <a:xfrm>
              <a:off x="0" y="669073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2" name="Line"/>
            <p:cNvSpPr/>
            <p:nvPr/>
          </p:nvSpPr>
          <p:spPr>
            <a:xfrm>
              <a:off x="0" y="0"/>
              <a:ext cx="15214600" cy="0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3" name="Line"/>
            <p:cNvSpPr/>
            <p:nvPr/>
          </p:nvSpPr>
          <p:spPr>
            <a:xfrm>
              <a:off x="0" y="6690735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4" name="Line"/>
            <p:cNvSpPr/>
            <p:nvPr/>
          </p:nvSpPr>
          <p:spPr>
            <a:xfrm>
              <a:off x="0" y="6021661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5" name="Line"/>
            <p:cNvSpPr/>
            <p:nvPr/>
          </p:nvSpPr>
          <p:spPr>
            <a:xfrm>
              <a:off x="0" y="5352588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6" name="Line"/>
            <p:cNvSpPr/>
            <p:nvPr/>
          </p:nvSpPr>
          <p:spPr>
            <a:xfrm>
              <a:off x="0" y="4683514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7" name="Line"/>
            <p:cNvSpPr/>
            <p:nvPr/>
          </p:nvSpPr>
          <p:spPr>
            <a:xfrm>
              <a:off x="0" y="4014441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364" name="Group"/>
          <p:cNvGrpSpPr/>
          <p:nvPr/>
        </p:nvGrpSpPr>
        <p:grpSpPr>
          <a:xfrm>
            <a:off x="5545379" y="4427153"/>
            <a:ext cx="14100270" cy="429261"/>
            <a:chOff x="0" y="0"/>
            <a:chExt cx="14100270" cy="429259"/>
          </a:xfrm>
        </p:grpSpPr>
        <p:sp>
          <p:nvSpPr>
            <p:cNvPr id="349" name="1"/>
            <p:cNvSpPr txBox="1"/>
            <p:nvPr/>
          </p:nvSpPr>
          <p:spPr>
            <a:xfrm>
              <a:off x="0" y="-1"/>
              <a:ext cx="220727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50" name="2"/>
            <p:cNvSpPr txBox="1"/>
            <p:nvPr/>
          </p:nvSpPr>
          <p:spPr>
            <a:xfrm>
              <a:off x="970138" y="-1"/>
              <a:ext cx="261113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51" name="3"/>
            <p:cNvSpPr txBox="1"/>
            <p:nvPr/>
          </p:nvSpPr>
          <p:spPr>
            <a:xfrm>
              <a:off x="1950410" y="-1"/>
              <a:ext cx="272543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52" name="4"/>
            <p:cNvSpPr txBox="1"/>
            <p:nvPr/>
          </p:nvSpPr>
          <p:spPr>
            <a:xfrm>
              <a:off x="2933083" y="-1"/>
              <a:ext cx="277115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53" name="5"/>
            <p:cNvSpPr txBox="1"/>
            <p:nvPr/>
          </p:nvSpPr>
          <p:spPr>
            <a:xfrm>
              <a:off x="3920646" y="-1"/>
              <a:ext cx="267717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54" name="6"/>
            <p:cNvSpPr txBox="1"/>
            <p:nvPr/>
          </p:nvSpPr>
          <p:spPr>
            <a:xfrm>
              <a:off x="4901629" y="-1"/>
              <a:ext cx="277115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55" name="7"/>
            <p:cNvSpPr txBox="1"/>
            <p:nvPr/>
          </p:nvSpPr>
          <p:spPr>
            <a:xfrm>
              <a:off x="5894437" y="-1"/>
              <a:ext cx="252731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56" name="8"/>
            <p:cNvSpPr txBox="1"/>
            <p:nvPr/>
          </p:nvSpPr>
          <p:spPr>
            <a:xfrm>
              <a:off x="6871420" y="-1"/>
              <a:ext cx="273559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357" name="9"/>
            <p:cNvSpPr txBox="1"/>
            <p:nvPr/>
          </p:nvSpPr>
          <p:spPr>
            <a:xfrm>
              <a:off x="7854360" y="-1"/>
              <a:ext cx="277369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9</a:t>
              </a:r>
            </a:p>
          </p:txBody>
        </p:sp>
        <p:sp>
          <p:nvSpPr>
            <p:cNvPr id="358" name="10"/>
            <p:cNvSpPr txBox="1"/>
            <p:nvPr/>
          </p:nvSpPr>
          <p:spPr>
            <a:xfrm>
              <a:off x="8796139" y="-1"/>
              <a:ext cx="398781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359" name="11"/>
            <p:cNvSpPr txBox="1"/>
            <p:nvPr/>
          </p:nvSpPr>
          <p:spPr>
            <a:xfrm>
              <a:off x="9805927" y="-1"/>
              <a:ext cx="326137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11</a:t>
              </a:r>
            </a:p>
          </p:txBody>
        </p:sp>
        <p:sp>
          <p:nvSpPr>
            <p:cNvPr id="360" name="12"/>
            <p:cNvSpPr txBox="1"/>
            <p:nvPr/>
          </p:nvSpPr>
          <p:spPr>
            <a:xfrm>
              <a:off x="10775619" y="-1"/>
              <a:ext cx="367539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12</a:t>
              </a:r>
            </a:p>
          </p:txBody>
        </p:sp>
        <p:sp>
          <p:nvSpPr>
            <p:cNvPr id="361" name="13"/>
            <p:cNvSpPr txBox="1"/>
            <p:nvPr/>
          </p:nvSpPr>
          <p:spPr>
            <a:xfrm>
              <a:off x="11755893" y="-1"/>
              <a:ext cx="378969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13</a:t>
              </a:r>
            </a:p>
          </p:txBody>
        </p:sp>
        <p:sp>
          <p:nvSpPr>
            <p:cNvPr id="362" name="14"/>
            <p:cNvSpPr txBox="1"/>
            <p:nvPr/>
          </p:nvSpPr>
          <p:spPr>
            <a:xfrm>
              <a:off x="12739899" y="-1"/>
              <a:ext cx="379731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14</a:t>
              </a:r>
            </a:p>
          </p:txBody>
        </p:sp>
        <p:sp>
          <p:nvSpPr>
            <p:cNvPr id="363" name="15"/>
            <p:cNvSpPr txBox="1"/>
            <p:nvPr/>
          </p:nvSpPr>
          <p:spPr>
            <a:xfrm>
              <a:off x="13726128" y="-1"/>
              <a:ext cx="374143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15</a:t>
              </a:r>
            </a:p>
          </p:txBody>
        </p:sp>
      </p:grpSp>
      <p:sp>
        <p:nvSpPr>
          <p:cNvPr id="365" name="Line"/>
          <p:cNvSpPr/>
          <p:nvPr/>
        </p:nvSpPr>
        <p:spPr>
          <a:xfrm>
            <a:off x="5252076" y="5084920"/>
            <a:ext cx="14224240" cy="6279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2634" y="390"/>
                  <a:pt x="5250" y="1255"/>
                  <a:pt x="7823" y="2588"/>
                </a:cubicBezTo>
                <a:cubicBezTo>
                  <a:pt x="9705" y="3563"/>
                  <a:pt x="11564" y="4788"/>
                  <a:pt x="13325" y="6580"/>
                </a:cubicBezTo>
                <a:cubicBezTo>
                  <a:pt x="16601" y="9914"/>
                  <a:pt x="19444" y="15093"/>
                  <a:pt x="21600" y="21600"/>
                </a:cubicBezTo>
              </a:path>
            </a:pathLst>
          </a:custGeom>
          <a:ln w="76200">
            <a:solidFill>
              <a:srgbClr val="FF3535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endParaRPr/>
          </a:p>
        </p:txBody>
      </p:sp>
      <p:sp>
        <p:nvSpPr>
          <p:cNvPr id="366" name="-R$ 470.526,45"/>
          <p:cNvSpPr txBox="1"/>
          <p:nvPr/>
        </p:nvSpPr>
        <p:spPr>
          <a:xfrm>
            <a:off x="13571239" y="11219105"/>
            <a:ext cx="7720947" cy="145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ct val="80000"/>
              </a:lnSpc>
              <a:defRPr sz="8000" b="1" cap="all" spc="-319">
                <a:solidFill>
                  <a:srgbClr val="FF3535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-R$ 470.526,45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Investe"/>
          <p:cNvSpPr txBox="1"/>
          <p:nvPr/>
        </p:nvSpPr>
        <p:spPr>
          <a:xfrm>
            <a:off x="6482860" y="11091017"/>
            <a:ext cx="1435990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Investe</a:t>
            </a:r>
          </a:p>
        </p:txBody>
      </p:sp>
      <p:grpSp>
        <p:nvGrpSpPr>
          <p:cNvPr id="379" name="Group"/>
          <p:cNvGrpSpPr/>
          <p:nvPr/>
        </p:nvGrpSpPr>
        <p:grpSpPr>
          <a:xfrm>
            <a:off x="5656349" y="3199755"/>
            <a:ext cx="15214601" cy="7693693"/>
            <a:chOff x="0" y="0"/>
            <a:chExt cx="15214600" cy="7693691"/>
          </a:xfrm>
        </p:grpSpPr>
        <p:sp>
          <p:nvSpPr>
            <p:cNvPr id="370" name="Line"/>
            <p:cNvSpPr/>
            <p:nvPr/>
          </p:nvSpPr>
          <p:spPr>
            <a:xfrm>
              <a:off x="0" y="1923422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71" name="Line"/>
            <p:cNvSpPr/>
            <p:nvPr/>
          </p:nvSpPr>
          <p:spPr>
            <a:xfrm>
              <a:off x="0" y="961711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72" name="Line"/>
            <p:cNvSpPr/>
            <p:nvPr/>
          </p:nvSpPr>
          <p:spPr>
            <a:xfrm>
              <a:off x="0" y="0"/>
              <a:ext cx="15214600" cy="0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73" name="Line"/>
            <p:cNvSpPr/>
            <p:nvPr/>
          </p:nvSpPr>
          <p:spPr>
            <a:xfrm>
              <a:off x="0" y="7693691"/>
              <a:ext cx="15214600" cy="1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74" name="Line"/>
            <p:cNvSpPr/>
            <p:nvPr/>
          </p:nvSpPr>
          <p:spPr>
            <a:xfrm>
              <a:off x="0" y="6731979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75" name="Line"/>
            <p:cNvSpPr/>
            <p:nvPr/>
          </p:nvSpPr>
          <p:spPr>
            <a:xfrm>
              <a:off x="0" y="5770269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76" name="Line"/>
            <p:cNvSpPr/>
            <p:nvPr/>
          </p:nvSpPr>
          <p:spPr>
            <a:xfrm>
              <a:off x="0" y="4808557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77" name="Line"/>
            <p:cNvSpPr/>
            <p:nvPr/>
          </p:nvSpPr>
          <p:spPr>
            <a:xfrm>
              <a:off x="0" y="3846846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78" name="Line"/>
            <p:cNvSpPr/>
            <p:nvPr/>
          </p:nvSpPr>
          <p:spPr>
            <a:xfrm>
              <a:off x="0" y="2885134"/>
              <a:ext cx="15214600" cy="1"/>
            </a:xfrm>
            <a:prstGeom prst="line">
              <a:avLst/>
            </a:prstGeom>
            <a:noFill/>
            <a:ln w="12700" cap="flat">
              <a:solidFill>
                <a:srgbClr val="5E5E5E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389" name="Group"/>
          <p:cNvGrpSpPr/>
          <p:nvPr/>
        </p:nvGrpSpPr>
        <p:grpSpPr>
          <a:xfrm>
            <a:off x="3629875" y="2985125"/>
            <a:ext cx="1624331" cy="8143645"/>
            <a:chOff x="-508" y="0"/>
            <a:chExt cx="1624330" cy="8143643"/>
          </a:xfrm>
        </p:grpSpPr>
        <p:sp>
          <p:nvSpPr>
            <p:cNvPr id="380" name="R$ 100.000"/>
            <p:cNvSpPr txBox="1"/>
            <p:nvPr/>
          </p:nvSpPr>
          <p:spPr>
            <a:xfrm>
              <a:off x="55880" y="6750085"/>
              <a:ext cx="1567943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R$ 100.000</a:t>
              </a:r>
            </a:p>
          </p:txBody>
        </p:sp>
        <p:sp>
          <p:nvSpPr>
            <p:cNvPr id="381" name="R$ 200.000"/>
            <p:cNvSpPr txBox="1"/>
            <p:nvPr/>
          </p:nvSpPr>
          <p:spPr>
            <a:xfrm>
              <a:off x="16001" y="5785788"/>
              <a:ext cx="1607821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R$ 200.000</a:t>
              </a:r>
            </a:p>
          </p:txBody>
        </p:sp>
        <p:sp>
          <p:nvSpPr>
            <p:cNvPr id="382" name="R$ 300.000"/>
            <p:cNvSpPr txBox="1"/>
            <p:nvPr/>
          </p:nvSpPr>
          <p:spPr>
            <a:xfrm>
              <a:off x="4572" y="4821489"/>
              <a:ext cx="1619251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R$ 300.000</a:t>
              </a:r>
            </a:p>
          </p:txBody>
        </p:sp>
        <p:sp>
          <p:nvSpPr>
            <p:cNvPr id="383" name="R$ 400.000"/>
            <p:cNvSpPr txBox="1"/>
            <p:nvPr/>
          </p:nvSpPr>
          <p:spPr>
            <a:xfrm>
              <a:off x="-509" y="3857192"/>
              <a:ext cx="1624331" cy="429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R$ 400.000</a:t>
              </a:r>
            </a:p>
          </p:txBody>
        </p:sp>
        <p:sp>
          <p:nvSpPr>
            <p:cNvPr id="384" name="R$ 500.000"/>
            <p:cNvSpPr txBox="1"/>
            <p:nvPr/>
          </p:nvSpPr>
          <p:spPr>
            <a:xfrm>
              <a:off x="10413" y="2892894"/>
              <a:ext cx="1613409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R$ 500.000</a:t>
              </a:r>
            </a:p>
          </p:txBody>
        </p:sp>
        <p:sp>
          <p:nvSpPr>
            <p:cNvPr id="385" name="R$ 600.000"/>
            <p:cNvSpPr txBox="1"/>
            <p:nvPr/>
          </p:nvSpPr>
          <p:spPr>
            <a:xfrm>
              <a:off x="507" y="1928595"/>
              <a:ext cx="1623315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R$ 600.000</a:t>
              </a:r>
            </a:p>
          </p:txBody>
        </p:sp>
        <p:sp>
          <p:nvSpPr>
            <p:cNvPr id="386" name="R$ 700.000"/>
            <p:cNvSpPr txBox="1"/>
            <p:nvPr/>
          </p:nvSpPr>
          <p:spPr>
            <a:xfrm>
              <a:off x="30226" y="964298"/>
              <a:ext cx="1593597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R$ 700.000</a:t>
              </a:r>
            </a:p>
          </p:txBody>
        </p:sp>
        <p:sp>
          <p:nvSpPr>
            <p:cNvPr id="387" name="R$ 800.000"/>
            <p:cNvSpPr txBox="1"/>
            <p:nvPr/>
          </p:nvSpPr>
          <p:spPr>
            <a:xfrm>
              <a:off x="5079" y="-1"/>
              <a:ext cx="1618743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R$ 800.000</a:t>
              </a:r>
            </a:p>
          </p:txBody>
        </p:sp>
        <p:sp>
          <p:nvSpPr>
            <p:cNvPr id="388" name="R$ -"/>
            <p:cNvSpPr txBox="1"/>
            <p:nvPr/>
          </p:nvSpPr>
          <p:spPr>
            <a:xfrm>
              <a:off x="1027430" y="7714383"/>
              <a:ext cx="596393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R$ -</a:t>
              </a:r>
            </a:p>
          </p:txBody>
        </p:sp>
      </p:grpSp>
      <p:sp>
        <p:nvSpPr>
          <p:cNvPr id="390" name="5 anos"/>
          <p:cNvSpPr txBox="1"/>
          <p:nvPr/>
        </p:nvSpPr>
        <p:spPr>
          <a:xfrm>
            <a:off x="9678809" y="11091017"/>
            <a:ext cx="1299592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5 anos</a:t>
            </a:r>
          </a:p>
        </p:txBody>
      </p:sp>
      <p:sp>
        <p:nvSpPr>
          <p:cNvPr id="391" name="10 anos"/>
          <p:cNvSpPr txBox="1"/>
          <p:nvPr/>
        </p:nvSpPr>
        <p:spPr>
          <a:xfrm>
            <a:off x="12515555" y="11091017"/>
            <a:ext cx="1496188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10 anos</a:t>
            </a:r>
          </a:p>
        </p:txBody>
      </p:sp>
      <p:sp>
        <p:nvSpPr>
          <p:cNvPr id="392" name="20 anos"/>
          <p:cNvSpPr txBox="1"/>
          <p:nvPr/>
        </p:nvSpPr>
        <p:spPr>
          <a:xfrm>
            <a:off x="15421262" y="11091017"/>
            <a:ext cx="1554862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20 anos</a:t>
            </a:r>
          </a:p>
        </p:txBody>
      </p:sp>
      <p:sp>
        <p:nvSpPr>
          <p:cNvPr id="393" name="40 anos"/>
          <p:cNvSpPr txBox="1"/>
          <p:nvPr/>
        </p:nvSpPr>
        <p:spPr>
          <a:xfrm>
            <a:off x="18156554" y="11091017"/>
            <a:ext cx="1579246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40 anos</a:t>
            </a:r>
          </a:p>
        </p:txBody>
      </p:sp>
      <p:sp>
        <p:nvSpPr>
          <p:cNvPr id="394" name="Rounded Rectangle"/>
          <p:cNvSpPr/>
          <p:nvPr/>
        </p:nvSpPr>
        <p:spPr>
          <a:xfrm rot="10800000">
            <a:off x="6565855" y="10725760"/>
            <a:ext cx="1270001" cy="127001"/>
          </a:xfrm>
          <a:prstGeom prst="roundRect">
            <a:avLst>
              <a:gd name="adj" fmla="val 20000"/>
            </a:avLst>
          </a:prstGeom>
          <a:gradFill>
            <a:gsLst>
              <a:gs pos="987">
                <a:srgbClr val="FBCA1E"/>
              </a:gs>
              <a:gs pos="28203">
                <a:srgbClr val="FDEFC5"/>
              </a:gs>
              <a:gs pos="44954">
                <a:srgbClr val="EEF0F4"/>
              </a:gs>
              <a:gs pos="72792">
                <a:srgbClr val="FBD24A"/>
              </a:gs>
              <a:gs pos="89780">
                <a:srgbClr val="FCE059"/>
              </a:gs>
              <a:gs pos="100000">
                <a:srgbClr val="FDED67"/>
              </a:gs>
            </a:gsLst>
            <a:lin ang="1179239"/>
          </a:gradFill>
          <a:ln w="12700">
            <a:miter lim="400000"/>
          </a:ln>
          <a:effectLst>
            <a:outerShdw blurRad="1270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395" name="R$ 10.000"/>
          <p:cNvSpPr txBox="1"/>
          <p:nvPr/>
        </p:nvSpPr>
        <p:spPr>
          <a:xfrm>
            <a:off x="6019755" y="10058735"/>
            <a:ext cx="2362201" cy="605791"/>
          </a:xfrm>
          <a:prstGeom prst="rect">
            <a:avLst/>
          </a:prstGeom>
          <a:ln w="12700">
            <a:miter lim="400000"/>
          </a:ln>
          <a:effectLst>
            <a:outerShdw blurRad="76200" dist="50800" dir="54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3000" b="1" cap="all" spc="-119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R$ 10.000</a:t>
            </a:r>
          </a:p>
        </p:txBody>
      </p:sp>
      <p:sp>
        <p:nvSpPr>
          <p:cNvPr id="396" name="Rounded Rectangle"/>
          <p:cNvSpPr/>
          <p:nvPr/>
        </p:nvSpPr>
        <p:spPr>
          <a:xfrm rot="10800000">
            <a:off x="9693605" y="10662260"/>
            <a:ext cx="1270001" cy="187992"/>
          </a:xfrm>
          <a:prstGeom prst="roundRect">
            <a:avLst>
              <a:gd name="adj" fmla="val 27023"/>
            </a:avLst>
          </a:prstGeom>
          <a:gradFill>
            <a:gsLst>
              <a:gs pos="987">
                <a:srgbClr val="FBCA1E"/>
              </a:gs>
              <a:gs pos="28203">
                <a:srgbClr val="FDEFC5"/>
              </a:gs>
              <a:gs pos="44954">
                <a:srgbClr val="EEF0F4"/>
              </a:gs>
              <a:gs pos="72792">
                <a:srgbClr val="FBD24A"/>
              </a:gs>
              <a:gs pos="89780">
                <a:srgbClr val="FCE059"/>
              </a:gs>
              <a:gs pos="100000">
                <a:srgbClr val="FDED67"/>
              </a:gs>
            </a:gsLst>
            <a:lin ang="1179239"/>
          </a:gradFill>
          <a:ln w="12700">
            <a:miter lim="400000"/>
          </a:ln>
          <a:effectLst>
            <a:outerShdw blurRad="1270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397" name="R$ 16.149"/>
          <p:cNvSpPr txBox="1"/>
          <p:nvPr/>
        </p:nvSpPr>
        <p:spPr>
          <a:xfrm>
            <a:off x="9147505" y="10020762"/>
            <a:ext cx="2362201" cy="630937"/>
          </a:xfrm>
          <a:prstGeom prst="rect">
            <a:avLst/>
          </a:prstGeom>
          <a:ln w="12700">
            <a:miter lim="400000"/>
          </a:ln>
          <a:effectLst>
            <a:outerShdw blurRad="76200" dist="50800" dir="54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3200" b="1" cap="all" spc="-128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R$ 16.149</a:t>
            </a:r>
          </a:p>
        </p:txBody>
      </p:sp>
      <p:sp>
        <p:nvSpPr>
          <p:cNvPr id="398" name="Rounded Rectangle"/>
          <p:cNvSpPr/>
          <p:nvPr/>
        </p:nvSpPr>
        <p:spPr>
          <a:xfrm rot="10800000">
            <a:off x="12628649" y="10621650"/>
            <a:ext cx="1270001" cy="228601"/>
          </a:xfrm>
          <a:prstGeom prst="roundRect">
            <a:avLst>
              <a:gd name="adj" fmla="val 33333"/>
            </a:avLst>
          </a:prstGeom>
          <a:gradFill>
            <a:gsLst>
              <a:gs pos="987">
                <a:srgbClr val="FBCA1E"/>
              </a:gs>
              <a:gs pos="28203">
                <a:srgbClr val="FDEFC5"/>
              </a:gs>
              <a:gs pos="44954">
                <a:srgbClr val="EEF0F4"/>
              </a:gs>
              <a:gs pos="72792">
                <a:srgbClr val="FBD24A"/>
              </a:gs>
              <a:gs pos="89780">
                <a:srgbClr val="FCE059"/>
              </a:gs>
              <a:gs pos="100000">
                <a:srgbClr val="FDED67"/>
              </a:gs>
            </a:gsLst>
            <a:lin ang="1179239"/>
          </a:gradFill>
          <a:ln w="12700">
            <a:miter lim="400000"/>
          </a:ln>
          <a:effectLst>
            <a:outerShdw blurRad="1270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399" name="R$ 26.745"/>
          <p:cNvSpPr txBox="1"/>
          <p:nvPr/>
        </p:nvSpPr>
        <p:spPr>
          <a:xfrm>
            <a:off x="12082549" y="9932463"/>
            <a:ext cx="2362201" cy="656083"/>
          </a:xfrm>
          <a:prstGeom prst="rect">
            <a:avLst/>
          </a:prstGeom>
          <a:ln w="12700">
            <a:miter lim="400000"/>
          </a:ln>
          <a:effectLst>
            <a:outerShdw blurRad="76200" dist="50800" dir="54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3400" b="1" cap="all" spc="-136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R$ 26.745</a:t>
            </a:r>
          </a:p>
        </p:txBody>
      </p:sp>
      <p:sp>
        <p:nvSpPr>
          <p:cNvPr id="400" name="Rounded Rectangle"/>
          <p:cNvSpPr/>
          <p:nvPr/>
        </p:nvSpPr>
        <p:spPr>
          <a:xfrm rot="10800000">
            <a:off x="15563693" y="10088250"/>
            <a:ext cx="1270001" cy="762001"/>
          </a:xfrm>
          <a:prstGeom prst="roundRect">
            <a:avLst>
              <a:gd name="adj" fmla="val 16667"/>
            </a:avLst>
          </a:prstGeom>
          <a:gradFill>
            <a:gsLst>
              <a:gs pos="987">
                <a:srgbClr val="FBCA1E"/>
              </a:gs>
              <a:gs pos="28203">
                <a:srgbClr val="FDEFC5"/>
              </a:gs>
              <a:gs pos="44954">
                <a:srgbClr val="EEF0F4"/>
              </a:gs>
              <a:gs pos="72792">
                <a:srgbClr val="FBD24A"/>
              </a:gs>
              <a:gs pos="89780">
                <a:srgbClr val="FCE059"/>
              </a:gs>
              <a:gs pos="100000">
                <a:srgbClr val="FDED67"/>
              </a:gs>
            </a:gsLst>
            <a:lin ang="1179239"/>
          </a:gradFill>
          <a:ln w="12700">
            <a:miter lim="400000"/>
          </a:ln>
          <a:effectLst>
            <a:outerShdw blurRad="1270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401" name="R$ 76.475"/>
          <p:cNvSpPr txBox="1"/>
          <p:nvPr/>
        </p:nvSpPr>
        <p:spPr>
          <a:xfrm>
            <a:off x="14666162" y="9291494"/>
            <a:ext cx="2988863" cy="769621"/>
          </a:xfrm>
          <a:prstGeom prst="rect">
            <a:avLst/>
          </a:prstGeom>
          <a:ln w="12700">
            <a:miter lim="400000"/>
          </a:ln>
          <a:effectLst>
            <a:outerShdw blurRad="76200" dist="50800" dir="54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000" b="1" cap="all" spc="-159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R$ 76.475</a:t>
            </a:r>
          </a:p>
        </p:txBody>
      </p:sp>
      <p:sp>
        <p:nvSpPr>
          <p:cNvPr id="402" name="Rounded Rectangle"/>
          <p:cNvSpPr/>
          <p:nvPr/>
        </p:nvSpPr>
        <p:spPr>
          <a:xfrm rot="10800000">
            <a:off x="18361976" y="4460746"/>
            <a:ext cx="1270001" cy="6389505"/>
          </a:xfrm>
          <a:prstGeom prst="roundRect">
            <a:avLst>
              <a:gd name="adj" fmla="val 15000"/>
            </a:avLst>
          </a:prstGeom>
          <a:gradFill>
            <a:gsLst>
              <a:gs pos="987">
                <a:srgbClr val="FBCA1E"/>
              </a:gs>
              <a:gs pos="28203">
                <a:srgbClr val="FDEFC5"/>
              </a:gs>
              <a:gs pos="44954">
                <a:srgbClr val="EEF0F4"/>
              </a:gs>
              <a:gs pos="72792">
                <a:srgbClr val="FBD24A"/>
              </a:gs>
              <a:gs pos="89780">
                <a:srgbClr val="FCE059"/>
              </a:gs>
              <a:gs pos="100000">
                <a:srgbClr val="FDED67"/>
              </a:gs>
            </a:gsLst>
            <a:lin ang="1179239"/>
          </a:gradFill>
          <a:ln w="12700">
            <a:miter lim="400000"/>
          </a:ln>
          <a:effectLst>
            <a:outerShdw blurRad="1270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403" name="R$ 668.971"/>
          <p:cNvSpPr txBox="1"/>
          <p:nvPr/>
        </p:nvSpPr>
        <p:spPr>
          <a:xfrm>
            <a:off x="16376738" y="3183821"/>
            <a:ext cx="5138879" cy="1273811"/>
          </a:xfrm>
          <a:prstGeom prst="rect">
            <a:avLst/>
          </a:prstGeom>
          <a:ln w="12700">
            <a:miter lim="400000"/>
          </a:ln>
          <a:effectLst>
            <a:outerShdw blurRad="190500" dist="101600" dir="54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7000" b="1" cap="all" spc="-28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R$ 668.971</a:t>
            </a:r>
          </a:p>
        </p:txBody>
      </p:sp>
      <p:grpSp>
        <p:nvGrpSpPr>
          <p:cNvPr id="406" name="Group"/>
          <p:cNvGrpSpPr/>
          <p:nvPr/>
        </p:nvGrpSpPr>
        <p:grpSpPr>
          <a:xfrm>
            <a:off x="6784244" y="6765787"/>
            <a:ext cx="4276905" cy="762001"/>
            <a:chOff x="0" y="92422"/>
            <a:chExt cx="4276903" cy="762000"/>
          </a:xfrm>
        </p:grpSpPr>
        <p:sp>
          <p:nvSpPr>
            <p:cNvPr id="404" name="Rounded Rectangle"/>
            <p:cNvSpPr/>
            <p:nvPr/>
          </p:nvSpPr>
          <p:spPr>
            <a:xfrm rot="10800000">
              <a:off x="0" y="92422"/>
              <a:ext cx="571500" cy="762001"/>
            </a:xfrm>
            <a:prstGeom prst="roundRect">
              <a:avLst>
                <a:gd name="adj" fmla="val 17778"/>
              </a:avLst>
            </a:prstGeom>
            <a:gradFill flip="none" rotWithShape="1">
              <a:gsLst>
                <a:gs pos="987">
                  <a:srgbClr val="FBCA1E"/>
                </a:gs>
                <a:gs pos="28203">
                  <a:srgbClr val="FDEFC5"/>
                </a:gs>
                <a:gs pos="44954">
                  <a:srgbClr val="EEF0F4"/>
                </a:gs>
                <a:gs pos="72792">
                  <a:srgbClr val="FBD24A"/>
                </a:gs>
                <a:gs pos="89780">
                  <a:srgbClr val="FCE059"/>
                </a:gs>
                <a:gs pos="100000">
                  <a:srgbClr val="FDED67"/>
                </a:gs>
              </a:gsLst>
              <a:lin ang="1179239" scaled="0"/>
            </a:gradFill>
            <a:ln w="12700" cap="flat">
              <a:noFill/>
              <a:miter lim="400000"/>
            </a:ln>
            <a:effectLst>
              <a:outerShdw blurRad="127000" dir="5131470" rotWithShape="0">
                <a:srgbClr val="E2CC5C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sp>
          <p:nvSpPr>
            <p:cNvPr id="405" name="Selic atual"/>
            <p:cNvSpPr/>
            <p:nvPr/>
          </p:nvSpPr>
          <p:spPr>
            <a:xfrm>
              <a:off x="795428" y="428942"/>
              <a:ext cx="348147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>
              <a:outerShdw blurRad="254000" dist="152400" dir="5131470" rotWithShape="0">
                <a:srgbClr val="000000">
                  <a:alpha val="9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80000"/>
                </a:lnSpc>
                <a:defRPr sz="4500" spc="-180">
                  <a:solidFill>
                    <a:srgbClr val="FFFFFF"/>
                  </a:solidFill>
                  <a:latin typeface="Graphik-Medium"/>
                  <a:ea typeface="Graphik-Medium"/>
                  <a:cs typeface="Graphik-Medium"/>
                  <a:sym typeface="Graphik Medium"/>
                </a:defRPr>
              </a:lvl1pPr>
            </a:lstStyle>
            <a:p>
              <a:r>
                <a:t>Selic atual</a:t>
              </a:r>
            </a:p>
          </p:txBody>
        </p:sp>
      </p:grpSp>
      <p:sp>
        <p:nvSpPr>
          <p:cNvPr id="407" name="Quem sabe utilizar os juros compostos a seu favor pode se dar muito bem:"/>
          <p:cNvSpPr txBox="1"/>
          <p:nvPr/>
        </p:nvSpPr>
        <p:spPr>
          <a:xfrm>
            <a:off x="6657244" y="2602252"/>
            <a:ext cx="8877836" cy="3552953"/>
          </a:xfrm>
          <a:prstGeom prst="rect">
            <a:avLst/>
          </a:prstGeom>
          <a:ln w="12700">
            <a:miter lim="400000"/>
          </a:ln>
          <a:effectLst>
            <a:outerShdw blurRad="254000" dist="152400" dir="5131470" rotWithShape="0">
              <a:srgbClr val="000000">
                <a:alpha val="9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6000" b="1" cap="all" spc="-23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Quem sabe utilizar os juros compostos a seu favor pode se dar muito bem: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3" name="Group"/>
          <p:cNvGrpSpPr/>
          <p:nvPr/>
        </p:nvGrpSpPr>
        <p:grpSpPr>
          <a:xfrm>
            <a:off x="2794000" y="4218024"/>
            <a:ext cx="18796000" cy="4191001"/>
            <a:chOff x="127000" y="127000"/>
            <a:chExt cx="18796000" cy="4191000"/>
          </a:xfrm>
        </p:grpSpPr>
        <p:sp>
          <p:nvSpPr>
            <p:cNvPr id="411" name="Rounded Rectangle"/>
            <p:cNvSpPr/>
            <p:nvPr/>
          </p:nvSpPr>
          <p:spPr>
            <a:xfrm>
              <a:off x="127000" y="127000"/>
              <a:ext cx="18796000" cy="4191000"/>
            </a:xfrm>
            <a:prstGeom prst="roundRect">
              <a:avLst>
                <a:gd name="adj" fmla="val 17576"/>
              </a:avLst>
            </a:prstGeom>
            <a:noFill/>
            <a:ln w="50800" cap="flat">
              <a:solidFill>
                <a:srgbClr val="FFFFFF">
                  <a:alpha val="3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sp>
          <p:nvSpPr>
            <p:cNvPr id="412" name="Rounded Rectangle"/>
            <p:cNvSpPr/>
            <p:nvPr/>
          </p:nvSpPr>
          <p:spPr>
            <a:xfrm>
              <a:off x="9795827" y="322241"/>
              <a:ext cx="100970" cy="381000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D5D5D5">
                    <a:alpha val="50000"/>
                  </a:srgbClr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14" name="Procure sempre estar na ponta que empresta dinheiro"/>
          <p:cNvSpPr txBox="1"/>
          <p:nvPr/>
        </p:nvSpPr>
        <p:spPr>
          <a:xfrm>
            <a:off x="3487295" y="5138411"/>
            <a:ext cx="7957769" cy="2413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defRPr sz="7000" b="1" cap="all" spc="-280">
                <a:solidFill>
                  <a:srgbClr val="171717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rgbClr val="92D050"/>
                </a:solidFill>
              </a:rPr>
              <a:t>Procure sempre </a:t>
            </a:r>
            <a:r>
              <a:rPr dirty="0" err="1">
                <a:solidFill>
                  <a:srgbClr val="92D050"/>
                </a:solidFill>
              </a:rPr>
              <a:t>estar</a:t>
            </a:r>
            <a:r>
              <a:rPr dirty="0">
                <a:solidFill>
                  <a:srgbClr val="92D050"/>
                </a:solidFill>
              </a:rPr>
              <a:t> </a:t>
            </a:r>
            <a:r>
              <a:rPr dirty="0" err="1">
                <a:solidFill>
                  <a:srgbClr val="92D050"/>
                </a:solidFill>
              </a:rPr>
              <a:t>na</a:t>
            </a:r>
            <a:r>
              <a:rPr dirty="0">
                <a:solidFill>
                  <a:srgbClr val="92D050"/>
                </a:solidFill>
              </a:rPr>
              <a:t> </a:t>
            </a:r>
            <a:r>
              <a:rPr dirty="0" err="1">
                <a:solidFill>
                  <a:srgbClr val="92D050"/>
                </a:solidFill>
              </a:rPr>
              <a:t>ponta</a:t>
            </a:r>
            <a:r>
              <a:rPr dirty="0">
                <a:solidFill>
                  <a:srgbClr val="92D050"/>
                </a:solidFill>
              </a:rPr>
              <a:t> que </a:t>
            </a:r>
            <a:r>
              <a:rPr dirty="0" err="1">
                <a:solidFill>
                  <a:srgbClr val="92D050"/>
                </a:solidFill>
              </a:rPr>
              <a:t>empresta</a:t>
            </a:r>
            <a:r>
              <a:rPr dirty="0">
                <a:solidFill>
                  <a:srgbClr val="92D050"/>
                </a:solidFill>
              </a:rPr>
              <a:t> </a:t>
            </a:r>
            <a:r>
              <a:rPr dirty="0" err="1">
                <a:solidFill>
                  <a:srgbClr val="92D050"/>
                </a:solidFill>
              </a:rPr>
              <a:t>dinheiro</a:t>
            </a:r>
            <a:r>
              <a:rPr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415" name="e nunca na que pega dinheiro emprestado."/>
          <p:cNvSpPr txBox="1"/>
          <p:nvPr/>
        </p:nvSpPr>
        <p:spPr>
          <a:xfrm>
            <a:off x="13210477" y="5138411"/>
            <a:ext cx="7957769" cy="2413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defRPr sz="7000" b="1" cap="all" spc="-280">
                <a:solidFill>
                  <a:srgbClr val="171717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e </a:t>
            </a:r>
            <a:r>
              <a:rPr dirty="0" err="1">
                <a:solidFill>
                  <a:srgbClr val="FF0000"/>
                </a:solidFill>
              </a:rPr>
              <a:t>nunca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na</a:t>
            </a:r>
            <a:r>
              <a:rPr dirty="0">
                <a:solidFill>
                  <a:srgbClr val="FF0000"/>
                </a:solidFill>
              </a:rPr>
              <a:t> que </a:t>
            </a:r>
            <a:r>
              <a:rPr dirty="0" err="1">
                <a:solidFill>
                  <a:srgbClr val="FF0000"/>
                </a:solidFill>
              </a:rPr>
              <a:t>pega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dinheiro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emprestado</a:t>
            </a:r>
            <a:r>
              <a:rPr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16" name="Isso inclui financiamentos, compras parceladas e tudo mais."/>
          <p:cNvSpPr txBox="1"/>
          <p:nvPr/>
        </p:nvSpPr>
        <p:spPr>
          <a:xfrm>
            <a:off x="4155753" y="9052610"/>
            <a:ext cx="16072495" cy="1924305"/>
          </a:xfrm>
          <a:prstGeom prst="rect">
            <a:avLst/>
          </a:prstGeom>
          <a:ln w="12700">
            <a:miter lim="400000"/>
          </a:ln>
          <a:effectLst>
            <a:outerShdw blurRad="254000" dist="152400" dir="5131470" rotWithShape="0">
              <a:srgbClr val="000000">
                <a:alpha val="9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lnSpc>
                <a:spcPct val="80000"/>
              </a:lnSpc>
              <a:defRPr sz="6000" b="1" spc="-23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Isso inclui financiamentos, compras parceladas e tudo mais.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Todo investimento em renda fixa é um certificado, comprovante ou título de dívida."/>
          <p:cNvSpPr txBox="1"/>
          <p:nvPr/>
        </p:nvSpPr>
        <p:spPr>
          <a:xfrm>
            <a:off x="2790677" y="2270212"/>
            <a:ext cx="18802646" cy="2220469"/>
          </a:xfrm>
          <a:prstGeom prst="rect">
            <a:avLst/>
          </a:prstGeom>
          <a:ln w="12700">
            <a:miter lim="400000"/>
          </a:ln>
          <a:effectLst>
            <a:outerShdw blurRad="152400" dist="152400" dir="513147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7000" b="1" spc="-28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Todo investimento em renda fixa é um certificado, comprovante ou título de </a:t>
            </a:r>
            <a:r>
              <a:rPr u="sng"/>
              <a:t>dívida.</a:t>
            </a:r>
            <a:r>
              <a:t> </a:t>
            </a:r>
          </a:p>
        </p:txBody>
      </p:sp>
      <p:sp>
        <p:nvSpPr>
          <p:cNvPr id="420" name="Você está emprestando dinheiro para uma empresa, banco ou governo."/>
          <p:cNvSpPr txBox="1"/>
          <p:nvPr/>
        </p:nvSpPr>
        <p:spPr>
          <a:xfrm>
            <a:off x="3568241" y="4447732"/>
            <a:ext cx="17247517" cy="794766"/>
          </a:xfrm>
          <a:prstGeom prst="rect">
            <a:avLst/>
          </a:prstGeom>
          <a:ln w="12700">
            <a:miter lim="400000"/>
          </a:ln>
          <a:effectLst>
            <a:outerShdw blurRad="101600" dist="63500" dir="513147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lnSpc>
                <a:spcPct val="90000"/>
              </a:lnSpc>
              <a:defRPr sz="4200" spc="-168">
                <a:solidFill>
                  <a:srgbClr val="ECDA6C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t>Você está emprestando dinheiro para uma empresa, banco ou governo.</a:t>
            </a:r>
          </a:p>
        </p:txBody>
      </p:sp>
      <p:grpSp>
        <p:nvGrpSpPr>
          <p:cNvPr id="425" name="Group"/>
          <p:cNvGrpSpPr/>
          <p:nvPr/>
        </p:nvGrpSpPr>
        <p:grpSpPr>
          <a:xfrm>
            <a:off x="4173661" y="6397630"/>
            <a:ext cx="6007974" cy="4572001"/>
            <a:chOff x="0" y="0"/>
            <a:chExt cx="6007972" cy="4572000"/>
          </a:xfrm>
        </p:grpSpPr>
        <p:sp>
          <p:nvSpPr>
            <p:cNvPr id="421" name="Rounded Rectangle"/>
            <p:cNvSpPr/>
            <p:nvPr/>
          </p:nvSpPr>
          <p:spPr>
            <a:xfrm>
              <a:off x="0" y="0"/>
              <a:ext cx="6007973" cy="4572000"/>
            </a:xfrm>
            <a:prstGeom prst="roundRect">
              <a:avLst>
                <a:gd name="adj" fmla="val 13208"/>
              </a:avLst>
            </a:prstGeom>
            <a:solidFill>
              <a:srgbClr val="1C1C1C"/>
            </a:solidFill>
            <a:ln w="12700" cap="flat">
              <a:solidFill>
                <a:srgbClr val="ECDA6C"/>
              </a:solidFill>
              <a:prstDash val="solid"/>
              <a:miter lim="400000"/>
            </a:ln>
            <a:effectLst>
              <a:outerShdw blurRad="508000" dist="190500" dir="513147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2" name="Rounded Rectangle"/>
            <p:cNvSpPr/>
            <p:nvPr/>
          </p:nvSpPr>
          <p:spPr>
            <a:xfrm>
              <a:off x="356270" y="393167"/>
              <a:ext cx="5295433" cy="2239187"/>
            </a:xfrm>
            <a:prstGeom prst="roundRect">
              <a:avLst>
                <a:gd name="adj" fmla="val 19969"/>
              </a:avLst>
            </a:prstGeom>
            <a:gradFill flip="none" rotWithShape="1">
              <a:gsLst>
                <a:gs pos="0">
                  <a:srgbClr val="000000">
                    <a:alpha val="20000"/>
                  </a:srgbClr>
                </a:gs>
                <a:gs pos="100000">
                  <a:srgbClr val="5E5E5E">
                    <a:alpha val="2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3" name="Títulos…"/>
            <p:cNvSpPr txBox="1"/>
            <p:nvPr/>
          </p:nvSpPr>
          <p:spPr>
            <a:xfrm>
              <a:off x="859299" y="451502"/>
              <a:ext cx="4289376" cy="2002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01600" dir="513147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70000"/>
                </a:lnSpc>
                <a:defRPr sz="6500" b="1" cap="all" spc="-260">
                  <a:gradFill flip="none" rotWithShape="1">
                    <a:gsLst>
                      <a:gs pos="0">
                        <a:srgbClr val="BC8D12"/>
                      </a:gs>
                      <a:gs pos="100000">
                        <a:srgbClr val="F3E47D"/>
                      </a:gs>
                    </a:gsLst>
                    <a:lin ang="19222918" scaled="0"/>
                  </a:gra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t>Títulos</a:t>
              </a:r>
            </a:p>
            <a:p>
              <a:pPr defTabSz="457200">
                <a:lnSpc>
                  <a:spcPct val="70000"/>
                </a:lnSpc>
                <a:defRPr sz="6500" b="1" cap="all" spc="-260">
                  <a:gradFill flip="none" rotWithShape="1">
                    <a:gsLst>
                      <a:gs pos="0">
                        <a:srgbClr val="BC8D12"/>
                      </a:gs>
                      <a:gs pos="100000">
                        <a:srgbClr val="F3E47D"/>
                      </a:gs>
                    </a:gsLst>
                    <a:lin ang="19222918" scaled="0"/>
                  </a:gra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t>Públicos</a:t>
              </a:r>
            </a:p>
          </p:txBody>
        </p:sp>
        <p:sp>
          <p:nvSpPr>
            <p:cNvPr id="424" name="Empresta dinheiro para o governo."/>
            <p:cNvSpPr txBox="1"/>
            <p:nvPr/>
          </p:nvSpPr>
          <p:spPr>
            <a:xfrm>
              <a:off x="429348" y="2754916"/>
              <a:ext cx="5149277" cy="1358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90500" dist="101600" dir="513147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70000"/>
                </a:lnSpc>
                <a:defRPr sz="4200" spc="-168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r>
                <a:t>Empresta dinheiro </a:t>
              </a:r>
              <a:r>
                <a:rPr>
                  <a:latin typeface="Graphik-SemiboldItalic"/>
                  <a:ea typeface="Graphik-SemiboldItalic"/>
                  <a:cs typeface="Graphik-SemiboldItalic"/>
                  <a:sym typeface="Graphik Semibold"/>
                </a:rPr>
                <a:t>para o governo.</a:t>
              </a:r>
            </a:p>
          </p:txBody>
        </p:sp>
      </p:grpSp>
      <p:grpSp>
        <p:nvGrpSpPr>
          <p:cNvPr id="430" name="Group"/>
          <p:cNvGrpSpPr/>
          <p:nvPr/>
        </p:nvGrpSpPr>
        <p:grpSpPr>
          <a:xfrm>
            <a:off x="11306800" y="6397630"/>
            <a:ext cx="8903539" cy="4572001"/>
            <a:chOff x="0" y="0"/>
            <a:chExt cx="8903537" cy="4572000"/>
          </a:xfrm>
        </p:grpSpPr>
        <p:sp>
          <p:nvSpPr>
            <p:cNvPr id="426" name="Rounded Rectangle"/>
            <p:cNvSpPr/>
            <p:nvPr/>
          </p:nvSpPr>
          <p:spPr>
            <a:xfrm>
              <a:off x="0" y="0"/>
              <a:ext cx="8903538" cy="4572000"/>
            </a:xfrm>
            <a:prstGeom prst="roundRect">
              <a:avLst>
                <a:gd name="adj" fmla="val 13208"/>
              </a:avLst>
            </a:prstGeom>
            <a:solidFill>
              <a:srgbClr val="1C1C1C"/>
            </a:solidFill>
            <a:ln w="12700" cap="flat">
              <a:solidFill>
                <a:srgbClr val="ECDA6C"/>
              </a:solidFill>
              <a:prstDash val="solid"/>
              <a:miter lim="400000"/>
            </a:ln>
            <a:effectLst>
              <a:outerShdw blurRad="508000" dist="190500" dir="513147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7" name="Rounded Rectangle"/>
            <p:cNvSpPr/>
            <p:nvPr/>
          </p:nvSpPr>
          <p:spPr>
            <a:xfrm>
              <a:off x="387695" y="393167"/>
              <a:ext cx="8128150" cy="2239187"/>
            </a:xfrm>
            <a:prstGeom prst="roundRect">
              <a:avLst>
                <a:gd name="adj" fmla="val 19969"/>
              </a:avLst>
            </a:prstGeom>
            <a:gradFill flip="none" rotWithShape="1">
              <a:gsLst>
                <a:gs pos="0">
                  <a:srgbClr val="000000">
                    <a:alpha val="20000"/>
                  </a:srgbClr>
                </a:gs>
                <a:gs pos="100000">
                  <a:srgbClr val="5E5E5E">
                    <a:alpha val="2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8" name="Títulos de Crédito Privado"/>
            <p:cNvSpPr txBox="1"/>
            <p:nvPr/>
          </p:nvSpPr>
          <p:spPr>
            <a:xfrm>
              <a:off x="538121" y="451502"/>
              <a:ext cx="7827297" cy="2002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01600" dir="513147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457200">
                <a:lnSpc>
                  <a:spcPct val="70000"/>
                </a:lnSpc>
                <a:defRPr sz="6500" b="1" cap="all" spc="-260">
                  <a:gradFill flip="none" rotWithShape="1">
                    <a:gsLst>
                      <a:gs pos="0">
                        <a:srgbClr val="BC8D12"/>
                      </a:gs>
                      <a:gs pos="100000">
                        <a:srgbClr val="F3E47D"/>
                      </a:gs>
                    </a:gsLst>
                    <a:lin ang="19222918" scaled="0"/>
                  </a:gra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Títulos de Crédito Privado</a:t>
              </a:r>
            </a:p>
          </p:txBody>
        </p:sp>
        <p:sp>
          <p:nvSpPr>
            <p:cNvPr id="429" name="Empresta dinheiro para empresas e bancos."/>
            <p:cNvSpPr txBox="1"/>
            <p:nvPr/>
          </p:nvSpPr>
          <p:spPr>
            <a:xfrm>
              <a:off x="1500442" y="2754916"/>
              <a:ext cx="5902654" cy="1358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90500" dist="101600" dir="513147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70000"/>
                </a:lnSpc>
                <a:defRPr sz="4200" spc="-168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r>
                <a:t>Empresta dinheiro para </a:t>
              </a:r>
              <a:r>
                <a:rPr>
                  <a:latin typeface="Graphik-SemiboldItalic"/>
                  <a:ea typeface="Graphik-SemiboldItalic"/>
                  <a:cs typeface="Graphik-SemiboldItalic"/>
                  <a:sym typeface="Graphik Semibold"/>
                </a:rPr>
                <a:t>empresas e bancos.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Line"/>
          <p:cNvSpPr/>
          <p:nvPr/>
        </p:nvSpPr>
        <p:spPr>
          <a:xfrm flipV="1">
            <a:off x="12191999" y="6639721"/>
            <a:ext cx="1" cy="436558"/>
          </a:xfrm>
          <a:prstGeom prst="line">
            <a:avLst/>
          </a:prstGeom>
          <a:ln w="63500">
            <a:solidFill>
              <a:srgbClr val="ECDA6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34" name="Seja investimento em título público, seja em título de crédito privado, eles vão se enquadrar em nosso “quadro de funcionários”."/>
          <p:cNvSpPr txBox="1"/>
          <p:nvPr/>
        </p:nvSpPr>
        <p:spPr>
          <a:xfrm>
            <a:off x="4027629" y="7222380"/>
            <a:ext cx="16328742" cy="1309117"/>
          </a:xfrm>
          <a:prstGeom prst="rect">
            <a:avLst/>
          </a:prstGeom>
          <a:ln w="12700">
            <a:miter lim="400000"/>
          </a:ln>
          <a:effectLst>
            <a:outerShdw blurRad="190500" dist="127000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4000" spc="-79">
                <a:gradFill flip="none" rotWithShape="1">
                  <a:gsLst>
                    <a:gs pos="0">
                      <a:srgbClr val="BC8D12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Seja investimento em título público, seja em título de crédito privado, </a:t>
            </a:r>
            <a:r>
              <a:rPr b="1"/>
              <a:t>eles vão se enquadrar em nosso “quadro de funcionários”.</a:t>
            </a:r>
          </a:p>
        </p:txBody>
      </p:sp>
      <p:sp>
        <p:nvSpPr>
          <p:cNvPr id="435" name="Line"/>
          <p:cNvSpPr/>
          <p:nvPr/>
        </p:nvSpPr>
        <p:spPr>
          <a:xfrm>
            <a:off x="6664374" y="6672143"/>
            <a:ext cx="5525740" cy="1"/>
          </a:xfrm>
          <a:prstGeom prst="line">
            <a:avLst/>
          </a:prstGeom>
          <a:ln w="63500">
            <a:solidFill>
              <a:srgbClr val="ECDA6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36" name="Line"/>
          <p:cNvSpPr/>
          <p:nvPr/>
        </p:nvSpPr>
        <p:spPr>
          <a:xfrm flipV="1">
            <a:off x="6657005" y="6032305"/>
            <a:ext cx="1" cy="665239"/>
          </a:xfrm>
          <a:prstGeom prst="line">
            <a:avLst/>
          </a:prstGeom>
          <a:ln w="63500">
            <a:solidFill>
              <a:srgbClr val="ECDA6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37" name="Line"/>
          <p:cNvSpPr/>
          <p:nvPr/>
        </p:nvSpPr>
        <p:spPr>
          <a:xfrm>
            <a:off x="12193763" y="6672143"/>
            <a:ext cx="4797000" cy="1"/>
          </a:xfrm>
          <a:prstGeom prst="line">
            <a:avLst/>
          </a:prstGeom>
          <a:ln w="63500">
            <a:solidFill>
              <a:srgbClr val="ECDA6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38" name="Line"/>
          <p:cNvSpPr/>
          <p:nvPr/>
        </p:nvSpPr>
        <p:spPr>
          <a:xfrm flipV="1">
            <a:off x="16978429" y="6032305"/>
            <a:ext cx="1" cy="665239"/>
          </a:xfrm>
          <a:prstGeom prst="line">
            <a:avLst/>
          </a:prstGeom>
          <a:ln w="63500">
            <a:solidFill>
              <a:srgbClr val="ECDA6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443" name="Group"/>
          <p:cNvGrpSpPr/>
          <p:nvPr/>
        </p:nvGrpSpPr>
        <p:grpSpPr>
          <a:xfrm>
            <a:off x="3678361" y="1491614"/>
            <a:ext cx="6007974" cy="4572001"/>
            <a:chOff x="0" y="0"/>
            <a:chExt cx="6007972" cy="4572000"/>
          </a:xfrm>
        </p:grpSpPr>
        <p:sp>
          <p:nvSpPr>
            <p:cNvPr id="439" name="Rounded Rectangle"/>
            <p:cNvSpPr/>
            <p:nvPr/>
          </p:nvSpPr>
          <p:spPr>
            <a:xfrm>
              <a:off x="0" y="0"/>
              <a:ext cx="6007973" cy="4572000"/>
            </a:xfrm>
            <a:prstGeom prst="roundRect">
              <a:avLst>
                <a:gd name="adj" fmla="val 13208"/>
              </a:avLst>
            </a:prstGeom>
            <a:solidFill>
              <a:srgbClr val="1C1C1C"/>
            </a:solidFill>
            <a:ln w="12700" cap="flat">
              <a:solidFill>
                <a:srgbClr val="ECDA6C"/>
              </a:solidFill>
              <a:prstDash val="solid"/>
              <a:miter lim="400000"/>
            </a:ln>
            <a:effectLst>
              <a:outerShdw blurRad="508000" dist="190500" dir="513147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0" name="Rounded Rectangle"/>
            <p:cNvSpPr/>
            <p:nvPr/>
          </p:nvSpPr>
          <p:spPr>
            <a:xfrm>
              <a:off x="356270" y="393167"/>
              <a:ext cx="5295433" cy="2239187"/>
            </a:xfrm>
            <a:prstGeom prst="roundRect">
              <a:avLst>
                <a:gd name="adj" fmla="val 19969"/>
              </a:avLst>
            </a:prstGeom>
            <a:gradFill flip="none" rotWithShape="1">
              <a:gsLst>
                <a:gs pos="0">
                  <a:srgbClr val="000000">
                    <a:alpha val="20000"/>
                  </a:srgbClr>
                </a:gs>
                <a:gs pos="100000">
                  <a:srgbClr val="5E5E5E">
                    <a:alpha val="2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1" name="Títulos…"/>
            <p:cNvSpPr txBox="1"/>
            <p:nvPr/>
          </p:nvSpPr>
          <p:spPr>
            <a:xfrm>
              <a:off x="859299" y="451502"/>
              <a:ext cx="4289376" cy="2002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01600" dir="513147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70000"/>
                </a:lnSpc>
                <a:defRPr sz="6500" b="1" cap="all" spc="-260">
                  <a:gradFill flip="none" rotWithShape="1">
                    <a:gsLst>
                      <a:gs pos="0">
                        <a:srgbClr val="BC8D12"/>
                      </a:gs>
                      <a:gs pos="100000">
                        <a:srgbClr val="F3E47D"/>
                      </a:gs>
                    </a:gsLst>
                    <a:lin ang="19222918" scaled="0"/>
                  </a:gra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t>Títulos</a:t>
              </a:r>
            </a:p>
            <a:p>
              <a:pPr defTabSz="457200">
                <a:lnSpc>
                  <a:spcPct val="70000"/>
                </a:lnSpc>
                <a:defRPr sz="6500" b="1" cap="all" spc="-260">
                  <a:gradFill flip="none" rotWithShape="1">
                    <a:gsLst>
                      <a:gs pos="0">
                        <a:srgbClr val="BC8D12"/>
                      </a:gs>
                      <a:gs pos="100000">
                        <a:srgbClr val="F3E47D"/>
                      </a:gs>
                    </a:gsLst>
                    <a:lin ang="19222918" scaled="0"/>
                  </a:gra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t>Públicos</a:t>
              </a:r>
            </a:p>
          </p:txBody>
        </p:sp>
        <p:sp>
          <p:nvSpPr>
            <p:cNvPr id="442" name="Empresta dinheiro para o governo."/>
            <p:cNvSpPr txBox="1"/>
            <p:nvPr/>
          </p:nvSpPr>
          <p:spPr>
            <a:xfrm>
              <a:off x="429348" y="2754916"/>
              <a:ext cx="5149277" cy="1358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90500" dist="101600" dir="513147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70000"/>
                </a:lnSpc>
                <a:defRPr sz="4200" spc="-168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r>
                <a:t>Empresta dinheiro </a:t>
              </a:r>
              <a:r>
                <a:rPr>
                  <a:latin typeface="Graphik-SemiboldItalic"/>
                  <a:ea typeface="Graphik-SemiboldItalic"/>
                  <a:cs typeface="Graphik-SemiboldItalic"/>
                  <a:sym typeface="Graphik Semibold"/>
                </a:rPr>
                <a:t>para o governo.</a:t>
              </a:r>
            </a:p>
          </p:txBody>
        </p:sp>
      </p:grpSp>
      <p:grpSp>
        <p:nvGrpSpPr>
          <p:cNvPr id="448" name="Group"/>
          <p:cNvGrpSpPr/>
          <p:nvPr/>
        </p:nvGrpSpPr>
        <p:grpSpPr>
          <a:xfrm>
            <a:off x="12526660" y="1457486"/>
            <a:ext cx="8903539" cy="4572001"/>
            <a:chOff x="0" y="0"/>
            <a:chExt cx="8903537" cy="4572000"/>
          </a:xfrm>
        </p:grpSpPr>
        <p:sp>
          <p:nvSpPr>
            <p:cNvPr id="444" name="Rounded Rectangle"/>
            <p:cNvSpPr/>
            <p:nvPr/>
          </p:nvSpPr>
          <p:spPr>
            <a:xfrm>
              <a:off x="0" y="0"/>
              <a:ext cx="8903538" cy="4572000"/>
            </a:xfrm>
            <a:prstGeom prst="roundRect">
              <a:avLst>
                <a:gd name="adj" fmla="val 13208"/>
              </a:avLst>
            </a:prstGeom>
            <a:solidFill>
              <a:srgbClr val="1C1C1C"/>
            </a:solidFill>
            <a:ln w="12700" cap="flat">
              <a:solidFill>
                <a:srgbClr val="ECDA6C"/>
              </a:solidFill>
              <a:prstDash val="solid"/>
              <a:miter lim="400000"/>
            </a:ln>
            <a:effectLst>
              <a:outerShdw blurRad="508000" dist="190500" dir="513147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5" name="Rounded Rectangle"/>
            <p:cNvSpPr/>
            <p:nvPr/>
          </p:nvSpPr>
          <p:spPr>
            <a:xfrm>
              <a:off x="387695" y="393167"/>
              <a:ext cx="8128150" cy="2239187"/>
            </a:xfrm>
            <a:prstGeom prst="roundRect">
              <a:avLst>
                <a:gd name="adj" fmla="val 19969"/>
              </a:avLst>
            </a:prstGeom>
            <a:gradFill flip="none" rotWithShape="1">
              <a:gsLst>
                <a:gs pos="0">
                  <a:srgbClr val="000000">
                    <a:alpha val="20000"/>
                  </a:srgbClr>
                </a:gs>
                <a:gs pos="100000">
                  <a:srgbClr val="5E5E5E">
                    <a:alpha val="20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6" name="Títulos de Crédito Privado"/>
            <p:cNvSpPr txBox="1"/>
            <p:nvPr/>
          </p:nvSpPr>
          <p:spPr>
            <a:xfrm>
              <a:off x="538121" y="451502"/>
              <a:ext cx="7827297" cy="2002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01600" dir="513147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457200">
                <a:lnSpc>
                  <a:spcPct val="70000"/>
                </a:lnSpc>
                <a:defRPr sz="6500" b="1" cap="all" spc="-260">
                  <a:gradFill flip="none" rotWithShape="1">
                    <a:gsLst>
                      <a:gs pos="0">
                        <a:srgbClr val="BC8D12"/>
                      </a:gs>
                      <a:gs pos="100000">
                        <a:srgbClr val="F3E47D"/>
                      </a:gs>
                    </a:gsLst>
                    <a:lin ang="19222918" scaled="0"/>
                  </a:gra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Títulos de Crédito Privado</a:t>
              </a:r>
            </a:p>
          </p:txBody>
        </p:sp>
        <p:sp>
          <p:nvSpPr>
            <p:cNvPr id="447" name="Empresta dinheiro para empresas e bancos."/>
            <p:cNvSpPr txBox="1"/>
            <p:nvPr/>
          </p:nvSpPr>
          <p:spPr>
            <a:xfrm>
              <a:off x="1500442" y="2754916"/>
              <a:ext cx="5902654" cy="1358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90500" dist="101600" dir="513147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lnSpc>
                  <a:spcPct val="70000"/>
                </a:lnSpc>
                <a:defRPr sz="4200" spc="-168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r>
                <a:t>Empresta dinheiro para </a:t>
              </a:r>
              <a:r>
                <a:rPr>
                  <a:latin typeface="Graphik-SemiboldItalic"/>
                  <a:ea typeface="Graphik-SemiboldItalic"/>
                  <a:cs typeface="Graphik-SemiboldItalic"/>
                  <a:sym typeface="Graphik Semibold"/>
                </a:rPr>
                <a:t>empresas e bancos.</a:t>
              </a:r>
            </a:p>
          </p:txBody>
        </p:sp>
      </p:grpSp>
      <p:sp>
        <p:nvSpPr>
          <p:cNvPr id="449" name="O Caxias"/>
          <p:cNvSpPr txBox="1"/>
          <p:nvPr/>
        </p:nvSpPr>
        <p:spPr>
          <a:xfrm>
            <a:off x="5316115" y="-964049"/>
            <a:ext cx="3660959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0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O Caxias</a:t>
            </a:r>
          </a:p>
        </p:txBody>
      </p:sp>
      <p:sp>
        <p:nvSpPr>
          <p:cNvPr id="450" name="O despreocupado"/>
          <p:cNvSpPr txBox="1"/>
          <p:nvPr/>
        </p:nvSpPr>
        <p:spPr>
          <a:xfrm>
            <a:off x="8722088" y="-964049"/>
            <a:ext cx="7213628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0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O despreocupado</a:t>
            </a:r>
          </a:p>
        </p:txBody>
      </p:sp>
      <p:sp>
        <p:nvSpPr>
          <p:cNvPr id="451" name="o criativo"/>
          <p:cNvSpPr txBox="1"/>
          <p:nvPr/>
        </p:nvSpPr>
        <p:spPr>
          <a:xfrm>
            <a:off x="15090530" y="-964049"/>
            <a:ext cx="4356736" cy="76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0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o criativo</a:t>
            </a:r>
          </a:p>
        </p:txBody>
      </p:sp>
      <p:grpSp>
        <p:nvGrpSpPr>
          <p:cNvPr id="456" name="Group"/>
          <p:cNvGrpSpPr/>
          <p:nvPr/>
        </p:nvGrpSpPr>
        <p:grpSpPr>
          <a:xfrm>
            <a:off x="9324916" y="8643583"/>
            <a:ext cx="6007973" cy="3769368"/>
            <a:chOff x="0" y="0"/>
            <a:chExt cx="6007972" cy="3769367"/>
          </a:xfrm>
        </p:grpSpPr>
        <p:sp>
          <p:nvSpPr>
            <p:cNvPr id="452" name="Rounded Rectangle"/>
            <p:cNvSpPr/>
            <p:nvPr/>
          </p:nvSpPr>
          <p:spPr>
            <a:xfrm>
              <a:off x="0" y="895350"/>
              <a:ext cx="6007973" cy="2874018"/>
            </a:xfrm>
            <a:prstGeom prst="roundRect">
              <a:avLst>
                <a:gd name="adj" fmla="val 15323"/>
              </a:avLst>
            </a:prstGeom>
            <a:solidFill>
              <a:srgbClr val="1C1C1C"/>
            </a:solidFill>
            <a:ln w="12700" cap="flat">
              <a:noFill/>
              <a:miter lim="400000"/>
            </a:ln>
            <a:effectLst>
              <a:outerShdw blurRad="508000" dist="190500" dir="513147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3" name="Prefixados"/>
            <p:cNvSpPr txBox="1"/>
            <p:nvPr/>
          </p:nvSpPr>
          <p:spPr>
            <a:xfrm>
              <a:off x="949760" y="1656558"/>
              <a:ext cx="4108451" cy="946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71012" dir="5131470" rotWithShape="0">
                <a:srgbClr val="000000">
                  <a:alpha val="86014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ts val="7000"/>
                </a:lnSpc>
                <a:defRPr sz="5000" b="1" cap="all" spc="-15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Prefixados</a:t>
              </a:r>
            </a:p>
          </p:txBody>
        </p:sp>
        <p:sp>
          <p:nvSpPr>
            <p:cNvPr id="454" name="O despreocupado"/>
            <p:cNvSpPr txBox="1"/>
            <p:nvPr/>
          </p:nvSpPr>
          <p:spPr>
            <a:xfrm>
              <a:off x="241117" y="2519647"/>
              <a:ext cx="5525739" cy="694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80000"/>
                </a:lnSpc>
                <a:defRPr sz="3500" b="1" cap="all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O despreocupado</a:t>
              </a:r>
            </a:p>
          </p:txBody>
        </p:sp>
        <p:sp>
          <p:nvSpPr>
            <p:cNvPr id="455" name="👨🏻💼"/>
            <p:cNvSpPr txBox="1"/>
            <p:nvPr/>
          </p:nvSpPr>
          <p:spPr>
            <a:xfrm>
              <a:off x="2311835" y="0"/>
              <a:ext cx="1384301" cy="176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0" dist="152313" dir="513147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0000"/>
              </a:lvl1pPr>
            </a:lstStyle>
            <a:p>
              <a:r>
                <a:t>👨🏻‍💼</a:t>
              </a:r>
            </a:p>
          </p:txBody>
        </p:sp>
      </p:grpSp>
      <p:grpSp>
        <p:nvGrpSpPr>
          <p:cNvPr id="461" name="Group"/>
          <p:cNvGrpSpPr/>
          <p:nvPr/>
        </p:nvGrpSpPr>
        <p:grpSpPr>
          <a:xfrm>
            <a:off x="2405000" y="8643583"/>
            <a:ext cx="6007974" cy="3769368"/>
            <a:chOff x="0" y="0"/>
            <a:chExt cx="6007972" cy="3769367"/>
          </a:xfrm>
        </p:grpSpPr>
        <p:sp>
          <p:nvSpPr>
            <p:cNvPr id="457" name="Rounded Rectangle"/>
            <p:cNvSpPr/>
            <p:nvPr/>
          </p:nvSpPr>
          <p:spPr>
            <a:xfrm>
              <a:off x="0" y="895350"/>
              <a:ext cx="6007973" cy="2874018"/>
            </a:xfrm>
            <a:prstGeom prst="roundRect">
              <a:avLst>
                <a:gd name="adj" fmla="val 15323"/>
              </a:avLst>
            </a:prstGeom>
            <a:solidFill>
              <a:srgbClr val="1C1C1C"/>
            </a:solidFill>
            <a:ln w="12700" cap="flat">
              <a:noFill/>
              <a:miter lim="400000"/>
            </a:ln>
            <a:effectLst>
              <a:outerShdw blurRad="508000" dist="190500" dir="513147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8" name="Pós-fixados"/>
            <p:cNvSpPr txBox="1"/>
            <p:nvPr/>
          </p:nvSpPr>
          <p:spPr>
            <a:xfrm>
              <a:off x="789106" y="1656558"/>
              <a:ext cx="4429761" cy="946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71012" dir="5131470" rotWithShape="0">
                <a:srgbClr val="000000">
                  <a:alpha val="86014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ts val="7000"/>
                </a:lnSpc>
                <a:defRPr sz="5000" b="1" cap="all" spc="-15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Pós-fixados</a:t>
              </a:r>
            </a:p>
          </p:txBody>
        </p:sp>
        <p:sp>
          <p:nvSpPr>
            <p:cNvPr id="459" name="O Caxias"/>
            <p:cNvSpPr txBox="1"/>
            <p:nvPr/>
          </p:nvSpPr>
          <p:spPr>
            <a:xfrm>
              <a:off x="1399672" y="2519647"/>
              <a:ext cx="3208628" cy="694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80000"/>
                </a:lnSpc>
                <a:defRPr sz="3500" b="1" cap="all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O Caxias</a:t>
              </a:r>
            </a:p>
          </p:txBody>
        </p:sp>
        <p:sp>
          <p:nvSpPr>
            <p:cNvPr id="460" name="👩🏽💼"/>
            <p:cNvSpPr txBox="1"/>
            <p:nvPr/>
          </p:nvSpPr>
          <p:spPr>
            <a:xfrm>
              <a:off x="2311836" y="0"/>
              <a:ext cx="1384301" cy="176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0" dist="152313" dir="513147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0000"/>
              </a:lvl1pPr>
            </a:lstStyle>
            <a:p>
              <a:r>
                <a:t>👩🏽‍💼</a:t>
              </a:r>
            </a:p>
          </p:txBody>
        </p:sp>
      </p:grpSp>
      <p:grpSp>
        <p:nvGrpSpPr>
          <p:cNvPr id="466" name="Group"/>
          <p:cNvGrpSpPr/>
          <p:nvPr/>
        </p:nvGrpSpPr>
        <p:grpSpPr>
          <a:xfrm>
            <a:off x="16244831" y="8516583"/>
            <a:ext cx="6007974" cy="3896368"/>
            <a:chOff x="0" y="0"/>
            <a:chExt cx="6007972" cy="3896367"/>
          </a:xfrm>
        </p:grpSpPr>
        <p:sp>
          <p:nvSpPr>
            <p:cNvPr id="462" name="Rounded Rectangle"/>
            <p:cNvSpPr/>
            <p:nvPr/>
          </p:nvSpPr>
          <p:spPr>
            <a:xfrm>
              <a:off x="0" y="1022350"/>
              <a:ext cx="6007973" cy="2874018"/>
            </a:xfrm>
            <a:prstGeom prst="roundRect">
              <a:avLst>
                <a:gd name="adj" fmla="val 15323"/>
              </a:avLst>
            </a:prstGeom>
            <a:solidFill>
              <a:srgbClr val="1C1C1C"/>
            </a:solidFill>
            <a:ln w="12700" cap="flat">
              <a:noFill/>
              <a:miter lim="400000"/>
            </a:ln>
            <a:effectLst>
              <a:outerShdw blurRad="508000" dist="190500" dir="513147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3" name="🧑🏾💻"/>
            <p:cNvSpPr txBox="1"/>
            <p:nvPr/>
          </p:nvSpPr>
          <p:spPr>
            <a:xfrm>
              <a:off x="2311835" y="0"/>
              <a:ext cx="1384301" cy="176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0" dist="152313" dir="513147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0000"/>
              </a:lvl1pPr>
            </a:lstStyle>
            <a:p>
              <a:r>
                <a:t>🧑🏾‍💻</a:t>
              </a:r>
            </a:p>
          </p:txBody>
        </p:sp>
        <p:sp>
          <p:nvSpPr>
            <p:cNvPr id="464" name="Indexados à inflação"/>
            <p:cNvSpPr txBox="1"/>
            <p:nvPr/>
          </p:nvSpPr>
          <p:spPr>
            <a:xfrm>
              <a:off x="470727" y="1623633"/>
              <a:ext cx="5066516" cy="139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71012" dir="5131470" rotWithShape="0">
                <a:srgbClr val="000000">
                  <a:alpha val="86014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70000"/>
                </a:lnSpc>
                <a:defRPr sz="4500" b="1" cap="all" spc="-135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Indexados à inflação</a:t>
              </a:r>
            </a:p>
          </p:txBody>
        </p:sp>
        <p:sp>
          <p:nvSpPr>
            <p:cNvPr id="465" name="O criativo"/>
            <p:cNvSpPr txBox="1"/>
            <p:nvPr/>
          </p:nvSpPr>
          <p:spPr>
            <a:xfrm>
              <a:off x="1173506" y="2887527"/>
              <a:ext cx="3660959" cy="694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80000"/>
                </a:lnSpc>
                <a:defRPr sz="3500" b="1" cap="all">
                  <a:solidFill>
                    <a:srgbClr val="929292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O criativo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Assim como quando pegamos dinheiro emprestado, existem diferentes modalidades de empréstimo para bancos e empresas."/>
          <p:cNvSpPr txBox="1"/>
          <p:nvPr/>
        </p:nvSpPr>
        <p:spPr>
          <a:xfrm>
            <a:off x="2450017" y="3100678"/>
            <a:ext cx="19483965" cy="6500115"/>
          </a:xfrm>
          <a:prstGeom prst="rect">
            <a:avLst/>
          </a:prstGeom>
          <a:ln w="12700">
            <a:miter lim="400000"/>
          </a:ln>
          <a:effectLst>
            <a:outerShdw blurRad="152400" dist="152400" dir="513147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9000" b="1" cap="all" spc="-36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Assim como quando pegamos dinheiro emprestado, existem </a:t>
            </a:r>
            <a:r>
              <a:rPr>
                <a:solidFill>
                  <a:srgbClr val="ECDA6C"/>
                </a:solidFill>
              </a:rPr>
              <a:t>diferentes modalidades</a:t>
            </a:r>
            <a:br>
              <a:rPr>
                <a:solidFill>
                  <a:srgbClr val="ECDA6C"/>
                </a:solidFill>
              </a:rPr>
            </a:br>
            <a:r>
              <a:t>de empréstimo para bancos</a:t>
            </a:r>
            <a:br/>
            <a:r>
              <a:t>e empresas.</a:t>
            </a:r>
          </a:p>
        </p:txBody>
      </p:sp>
      <p:sp>
        <p:nvSpPr>
          <p:cNvPr id="470" name="As mais comuns são:"/>
          <p:cNvSpPr txBox="1"/>
          <p:nvPr/>
        </p:nvSpPr>
        <p:spPr>
          <a:xfrm>
            <a:off x="7084983" y="10437573"/>
            <a:ext cx="10214034" cy="1109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6000" spc="-239">
                <a:solidFill>
                  <a:srgbClr val="ECDA6C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t>As mais comuns são: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5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Rounded Rectangle"/>
          <p:cNvSpPr/>
          <p:nvPr/>
        </p:nvSpPr>
        <p:spPr>
          <a:xfrm>
            <a:off x="-99484" y="4511735"/>
            <a:ext cx="63501" cy="7275261"/>
          </a:xfrm>
          <a:prstGeom prst="roundRect">
            <a:avLst>
              <a:gd name="adj" fmla="val 50000"/>
            </a:avLst>
          </a:prstGeom>
          <a:solidFill>
            <a:srgbClr val="FBA614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7" name="“Ah, mas é um prazo muito longo,  o Brasil mudou muito nos últimos anos.”"/>
          <p:cNvSpPr txBox="1"/>
          <p:nvPr/>
        </p:nvSpPr>
        <p:spPr>
          <a:xfrm>
            <a:off x="1755412" y="800825"/>
            <a:ext cx="21127175" cy="2081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70000"/>
              </a:lnSpc>
              <a:defRPr sz="69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>
                <a:solidFill>
                  <a:srgbClr val="F3CB4C"/>
                </a:solidFill>
              </a:rPr>
              <a:t>“Ah, mas é um prazo muito longo, </a:t>
            </a:r>
            <a:br>
              <a:rPr>
                <a:solidFill>
                  <a:srgbClr val="F3CB4C"/>
                </a:solidFill>
              </a:rPr>
            </a:br>
            <a:r>
              <a:t>o Brasil mudou muito nos últimos anos.”</a:t>
            </a:r>
            <a:r>
              <a:rPr sz="1200" b="0"/>
              <a:t> </a:t>
            </a:r>
            <a:r>
              <a:t> </a:t>
            </a:r>
          </a:p>
        </p:txBody>
      </p:sp>
      <p:sp>
        <p:nvSpPr>
          <p:cNvPr id="288" name="Rounded Rectangle"/>
          <p:cNvSpPr/>
          <p:nvPr/>
        </p:nvSpPr>
        <p:spPr>
          <a:xfrm>
            <a:off x="5090134" y="11620828"/>
            <a:ext cx="14203733" cy="934214"/>
          </a:xfrm>
          <a:prstGeom prst="roundRect">
            <a:avLst>
              <a:gd name="adj" fmla="val 50000"/>
            </a:avLst>
          </a:prstGeom>
          <a:solidFill>
            <a:srgbClr val="1C1C1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289" name="Line"/>
          <p:cNvSpPr/>
          <p:nvPr/>
        </p:nvSpPr>
        <p:spPr>
          <a:xfrm>
            <a:off x="4625871" y="8925431"/>
            <a:ext cx="16580352" cy="1"/>
          </a:xfrm>
          <a:prstGeom prst="line">
            <a:avLst/>
          </a:prstGeom>
          <a:ln w="25400">
            <a:solidFill>
              <a:srgbClr val="FFFFFF">
                <a:alpha val="2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584200">
              <a:spcBef>
                <a:spcPts val="3300"/>
              </a:spcBef>
              <a:defRPr sz="4000">
                <a:solidFill>
                  <a:srgbClr val="000000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grpSp>
        <p:nvGrpSpPr>
          <p:cNvPr id="306" name="Group"/>
          <p:cNvGrpSpPr/>
          <p:nvPr/>
        </p:nvGrpSpPr>
        <p:grpSpPr>
          <a:xfrm>
            <a:off x="4365718" y="3489832"/>
            <a:ext cx="17060375" cy="8920737"/>
            <a:chOff x="878332" y="214629"/>
            <a:chExt cx="17060374" cy="8920736"/>
          </a:xfrm>
        </p:grpSpPr>
        <p:sp>
          <p:nvSpPr>
            <p:cNvPr id="290" name="2011"/>
            <p:cNvSpPr/>
            <p:nvPr/>
          </p:nvSpPr>
          <p:spPr>
            <a:xfrm>
              <a:off x="1909614" y="786536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2011</a:t>
              </a:r>
            </a:p>
          </p:txBody>
        </p:sp>
        <p:sp>
          <p:nvSpPr>
            <p:cNvPr id="291" name="0%"/>
            <p:cNvSpPr/>
            <p:nvPr/>
          </p:nvSpPr>
          <p:spPr>
            <a:xfrm>
              <a:off x="878332" y="559307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0%</a:t>
              </a:r>
            </a:p>
          </p:txBody>
        </p:sp>
        <p:sp>
          <p:nvSpPr>
            <p:cNvPr id="292" name="100%"/>
            <p:cNvSpPr/>
            <p:nvPr/>
          </p:nvSpPr>
          <p:spPr>
            <a:xfrm>
              <a:off x="878332" y="380026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100%</a:t>
              </a:r>
            </a:p>
          </p:txBody>
        </p:sp>
        <p:sp>
          <p:nvSpPr>
            <p:cNvPr id="293" name="200%"/>
            <p:cNvSpPr/>
            <p:nvPr/>
          </p:nvSpPr>
          <p:spPr>
            <a:xfrm>
              <a:off x="878332" y="200744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200%</a:t>
              </a:r>
            </a:p>
          </p:txBody>
        </p:sp>
        <p:sp>
          <p:nvSpPr>
            <p:cNvPr id="294" name="300%"/>
            <p:cNvSpPr/>
            <p:nvPr/>
          </p:nvSpPr>
          <p:spPr>
            <a:xfrm>
              <a:off x="878332" y="21462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300%</a:t>
              </a:r>
            </a:p>
          </p:txBody>
        </p:sp>
        <p:sp>
          <p:nvSpPr>
            <p:cNvPr id="295" name="2012"/>
            <p:cNvSpPr/>
            <p:nvPr/>
          </p:nvSpPr>
          <p:spPr>
            <a:xfrm>
              <a:off x="3385523" y="786536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2012</a:t>
              </a:r>
            </a:p>
          </p:txBody>
        </p:sp>
        <p:sp>
          <p:nvSpPr>
            <p:cNvPr id="296" name="2013"/>
            <p:cNvSpPr/>
            <p:nvPr/>
          </p:nvSpPr>
          <p:spPr>
            <a:xfrm>
              <a:off x="4861432" y="786536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2013</a:t>
              </a:r>
            </a:p>
          </p:txBody>
        </p:sp>
        <p:sp>
          <p:nvSpPr>
            <p:cNvPr id="297" name="2014"/>
            <p:cNvSpPr/>
            <p:nvPr/>
          </p:nvSpPr>
          <p:spPr>
            <a:xfrm>
              <a:off x="6337342" y="786536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2014</a:t>
              </a:r>
            </a:p>
          </p:txBody>
        </p:sp>
        <p:sp>
          <p:nvSpPr>
            <p:cNvPr id="298" name="2015"/>
            <p:cNvSpPr/>
            <p:nvPr/>
          </p:nvSpPr>
          <p:spPr>
            <a:xfrm>
              <a:off x="7813251" y="786536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2015</a:t>
              </a:r>
            </a:p>
          </p:txBody>
        </p:sp>
        <p:sp>
          <p:nvSpPr>
            <p:cNvPr id="299" name="2016"/>
            <p:cNvSpPr/>
            <p:nvPr/>
          </p:nvSpPr>
          <p:spPr>
            <a:xfrm>
              <a:off x="9289160" y="786536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2016</a:t>
              </a:r>
            </a:p>
          </p:txBody>
        </p:sp>
        <p:sp>
          <p:nvSpPr>
            <p:cNvPr id="300" name="2017"/>
            <p:cNvSpPr/>
            <p:nvPr/>
          </p:nvSpPr>
          <p:spPr>
            <a:xfrm>
              <a:off x="10765069" y="786536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2017</a:t>
              </a:r>
            </a:p>
          </p:txBody>
        </p:sp>
        <p:sp>
          <p:nvSpPr>
            <p:cNvPr id="301" name="2018"/>
            <p:cNvSpPr/>
            <p:nvPr/>
          </p:nvSpPr>
          <p:spPr>
            <a:xfrm>
              <a:off x="12240979" y="786536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2018</a:t>
              </a:r>
            </a:p>
          </p:txBody>
        </p:sp>
        <p:sp>
          <p:nvSpPr>
            <p:cNvPr id="302" name="2019"/>
            <p:cNvSpPr/>
            <p:nvPr/>
          </p:nvSpPr>
          <p:spPr>
            <a:xfrm>
              <a:off x="13716888" y="786536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2019</a:t>
              </a:r>
            </a:p>
          </p:txBody>
        </p:sp>
        <p:sp>
          <p:nvSpPr>
            <p:cNvPr id="303" name="2020"/>
            <p:cNvSpPr/>
            <p:nvPr/>
          </p:nvSpPr>
          <p:spPr>
            <a:xfrm>
              <a:off x="15192798" y="786536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2020</a:t>
              </a:r>
            </a:p>
          </p:txBody>
        </p:sp>
        <p:sp>
          <p:nvSpPr>
            <p:cNvPr id="304" name="2021"/>
            <p:cNvSpPr/>
            <p:nvPr/>
          </p:nvSpPr>
          <p:spPr>
            <a:xfrm>
              <a:off x="16668706" y="786536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spcBef>
                  <a:spcPts val="3300"/>
                </a:spcBef>
                <a:defRPr sz="20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2021</a:t>
              </a:r>
            </a:p>
          </p:txBody>
        </p:sp>
        <p:sp>
          <p:nvSpPr>
            <p:cNvPr id="305" name="-100%"/>
            <p:cNvSpPr/>
            <p:nvPr/>
          </p:nvSpPr>
          <p:spPr>
            <a:xfrm>
              <a:off x="878332" y="738589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solidFill>
                    <a:schemeClr val="accent5">
                      <a:lumOff val="-29866"/>
                    </a:schemeClr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-100%</a:t>
              </a:r>
            </a:p>
          </p:txBody>
        </p:sp>
      </p:grpSp>
      <p:sp>
        <p:nvSpPr>
          <p:cNvPr id="307" name="Circle"/>
          <p:cNvSpPr/>
          <p:nvPr/>
        </p:nvSpPr>
        <p:spPr>
          <a:xfrm>
            <a:off x="5532859" y="11952468"/>
            <a:ext cx="245534" cy="245534"/>
          </a:xfrm>
          <a:prstGeom prst="ellipse">
            <a:avLst/>
          </a:prstGeom>
          <a:solidFill>
            <a:srgbClr val="133C8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E01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308" name="CDI"/>
          <p:cNvSpPr txBox="1"/>
          <p:nvPr/>
        </p:nvSpPr>
        <p:spPr>
          <a:xfrm>
            <a:off x="5841765" y="11860604"/>
            <a:ext cx="571247" cy="42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spcBef>
                <a:spcPts val="3300"/>
              </a:spcBef>
              <a:defRPr sz="2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CDI</a:t>
            </a:r>
          </a:p>
        </p:txBody>
      </p:sp>
      <p:sp>
        <p:nvSpPr>
          <p:cNvPr id="309" name="Circle"/>
          <p:cNvSpPr/>
          <p:nvPr/>
        </p:nvSpPr>
        <p:spPr>
          <a:xfrm>
            <a:off x="6917159" y="11952468"/>
            <a:ext cx="245534" cy="245534"/>
          </a:xfrm>
          <a:prstGeom prst="ellipse">
            <a:avLst/>
          </a:prstGeom>
          <a:solidFill>
            <a:srgbClr val="F273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E01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310" name="Ibovespa"/>
          <p:cNvSpPr txBox="1"/>
          <p:nvPr/>
        </p:nvSpPr>
        <p:spPr>
          <a:xfrm>
            <a:off x="7226065" y="11860604"/>
            <a:ext cx="1232155" cy="42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spcBef>
                <a:spcPts val="3300"/>
              </a:spcBef>
              <a:defRPr sz="2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Ibovespa</a:t>
            </a:r>
          </a:p>
        </p:txBody>
      </p:sp>
      <p:sp>
        <p:nvSpPr>
          <p:cNvPr id="311" name="Circle"/>
          <p:cNvSpPr/>
          <p:nvPr/>
        </p:nvSpPr>
        <p:spPr>
          <a:xfrm>
            <a:off x="8864619" y="11952468"/>
            <a:ext cx="245534" cy="245534"/>
          </a:xfrm>
          <a:prstGeom prst="ellipse">
            <a:avLst/>
          </a:prstGeom>
          <a:solidFill>
            <a:srgbClr val="A5A5A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E01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312" name="Ifix"/>
          <p:cNvSpPr txBox="1"/>
          <p:nvPr/>
        </p:nvSpPr>
        <p:spPr>
          <a:xfrm>
            <a:off x="9173526" y="11860604"/>
            <a:ext cx="505461" cy="42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spcBef>
                <a:spcPts val="3300"/>
              </a:spcBef>
              <a:defRPr sz="2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Ifix</a:t>
            </a:r>
          </a:p>
        </p:txBody>
      </p:sp>
      <p:sp>
        <p:nvSpPr>
          <p:cNvPr id="313" name="Circle"/>
          <p:cNvSpPr/>
          <p:nvPr/>
        </p:nvSpPr>
        <p:spPr>
          <a:xfrm>
            <a:off x="10177080" y="11952468"/>
            <a:ext cx="245534" cy="245534"/>
          </a:xfrm>
          <a:prstGeom prst="ellipse">
            <a:avLst/>
          </a:prstGeom>
          <a:solidFill>
            <a:srgbClr val="EEC80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E01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314" name="Renda fixa"/>
          <p:cNvSpPr txBox="1"/>
          <p:nvPr/>
        </p:nvSpPr>
        <p:spPr>
          <a:xfrm>
            <a:off x="10485987" y="11860604"/>
            <a:ext cx="1397255" cy="42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spcBef>
                <a:spcPts val="3300"/>
              </a:spcBef>
              <a:defRPr sz="2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Renda fixa</a:t>
            </a:r>
          </a:p>
        </p:txBody>
      </p:sp>
      <p:sp>
        <p:nvSpPr>
          <p:cNvPr id="315" name="Circle"/>
          <p:cNvSpPr/>
          <p:nvPr/>
        </p:nvSpPr>
        <p:spPr>
          <a:xfrm>
            <a:off x="12323380" y="11952468"/>
            <a:ext cx="245534" cy="245534"/>
          </a:xfrm>
          <a:prstGeom prst="ellipse">
            <a:avLst/>
          </a:prstGeom>
          <a:solidFill>
            <a:srgbClr val="439AE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E01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316" name="Renda fixa 2"/>
          <p:cNvSpPr txBox="1"/>
          <p:nvPr/>
        </p:nvSpPr>
        <p:spPr>
          <a:xfrm>
            <a:off x="12632287" y="11860604"/>
            <a:ext cx="1604265" cy="42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spcBef>
                <a:spcPts val="3300"/>
              </a:spcBef>
              <a:defRPr sz="2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Renda fixa 2</a:t>
            </a:r>
          </a:p>
        </p:txBody>
      </p:sp>
      <p:sp>
        <p:nvSpPr>
          <p:cNvPr id="317" name="Circle"/>
          <p:cNvSpPr/>
          <p:nvPr/>
        </p:nvSpPr>
        <p:spPr>
          <a:xfrm>
            <a:off x="14707003" y="11952468"/>
            <a:ext cx="245534" cy="245534"/>
          </a:xfrm>
          <a:prstGeom prst="ellipse">
            <a:avLst/>
          </a:prstGeom>
          <a:solidFill>
            <a:srgbClr val="04D9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E01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318" name="Renda fixa 3"/>
          <p:cNvSpPr txBox="1"/>
          <p:nvPr/>
        </p:nvSpPr>
        <p:spPr>
          <a:xfrm>
            <a:off x="15015909" y="11860604"/>
            <a:ext cx="1614933" cy="42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spcBef>
                <a:spcPts val="3300"/>
              </a:spcBef>
              <a:defRPr sz="2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Renda fixa 3</a:t>
            </a:r>
          </a:p>
        </p:txBody>
      </p:sp>
      <p:sp>
        <p:nvSpPr>
          <p:cNvPr id="319" name="Circle"/>
          <p:cNvSpPr/>
          <p:nvPr/>
        </p:nvSpPr>
        <p:spPr>
          <a:xfrm>
            <a:off x="17065225" y="11952468"/>
            <a:ext cx="245534" cy="245534"/>
          </a:xfrm>
          <a:prstGeom prst="ellipse">
            <a:avLst/>
          </a:prstGeom>
          <a:solidFill>
            <a:srgbClr val="D471F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E01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320" name="Small Caps"/>
          <p:cNvSpPr txBox="1"/>
          <p:nvPr/>
        </p:nvSpPr>
        <p:spPr>
          <a:xfrm>
            <a:off x="17374131" y="11860604"/>
            <a:ext cx="1477773" cy="42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spcBef>
                <a:spcPts val="3300"/>
              </a:spcBef>
              <a:defRPr sz="200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Small Caps</a:t>
            </a:r>
          </a:p>
        </p:txBody>
      </p:sp>
      <p:pic>
        <p:nvPicPr>
          <p:cNvPr id="32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147" y="7287683"/>
            <a:ext cx="16611601" cy="247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497" y="6685762"/>
            <a:ext cx="1662430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497" y="6145154"/>
            <a:ext cx="16598901" cy="281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4847" y="4523316"/>
            <a:ext cx="16586201" cy="448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4847" y="4815416"/>
            <a:ext cx="16586201" cy="415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5500" y="4076700"/>
            <a:ext cx="16560800" cy="495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4550" y="5264150"/>
            <a:ext cx="16522700" cy="3695700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63,15%"/>
          <p:cNvSpPr txBox="1"/>
          <p:nvPr/>
        </p:nvSpPr>
        <p:spPr>
          <a:xfrm>
            <a:off x="19858594" y="7970943"/>
            <a:ext cx="2321307" cy="1109981"/>
          </a:xfrm>
          <a:prstGeom prst="rect">
            <a:avLst/>
          </a:prstGeom>
          <a:ln w="12700">
            <a:miter lim="400000"/>
          </a:ln>
          <a:effectLst>
            <a:outerShdw blurRad="50800" dist="678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 b="1" cap="all" spc="-17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63</a:t>
            </a:r>
            <a:r>
              <a:rPr sz="5000" spc="-149"/>
              <a:t>,15</a:t>
            </a:r>
            <a:r>
              <a:rPr sz="5000" b="0" spc="-149"/>
              <a:t>%</a:t>
            </a:r>
          </a:p>
        </p:txBody>
      </p:sp>
      <p:sp>
        <p:nvSpPr>
          <p:cNvPr id="329" name="239,51%"/>
          <p:cNvSpPr txBox="1"/>
          <p:nvPr/>
        </p:nvSpPr>
        <p:spPr>
          <a:xfrm>
            <a:off x="19488135" y="3043062"/>
            <a:ext cx="2808225" cy="1109981"/>
          </a:xfrm>
          <a:prstGeom prst="rect">
            <a:avLst/>
          </a:prstGeom>
          <a:ln w="12700">
            <a:miter lim="400000"/>
          </a:ln>
          <a:effectLst>
            <a:outerShdw blurRad="50800" dist="678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 b="1" cap="all" spc="-17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239</a:t>
            </a:r>
            <a:r>
              <a:rPr sz="5000" spc="-149"/>
              <a:t>,51</a:t>
            </a:r>
            <a:r>
              <a:rPr sz="5000" b="0" spc="-149"/>
              <a:t>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Emitidas por"/>
          <p:cNvSpPr txBox="1"/>
          <p:nvPr/>
        </p:nvSpPr>
        <p:spPr>
          <a:xfrm>
            <a:off x="7565487" y="1185661"/>
            <a:ext cx="9253027" cy="1614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9000" b="1" cap="all" spc="-36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Emitidas por</a:t>
            </a:r>
          </a:p>
        </p:txBody>
      </p:sp>
      <p:sp>
        <p:nvSpPr>
          <p:cNvPr id="474" name="Instituições Financeiras"/>
          <p:cNvSpPr txBox="1"/>
          <p:nvPr/>
        </p:nvSpPr>
        <p:spPr>
          <a:xfrm>
            <a:off x="4289869" y="2488760"/>
            <a:ext cx="15804262" cy="1614171"/>
          </a:xfrm>
          <a:prstGeom prst="rect">
            <a:avLst/>
          </a:prstGeom>
          <a:ln w="12700">
            <a:miter lim="400000"/>
          </a:ln>
          <a:effectLst>
            <a:outerShdw blurRad="152400" dist="152400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9000" b="1" cap="all" spc="-360">
                <a:gradFill flip="none" rotWithShape="1">
                  <a:gsLst>
                    <a:gs pos="0">
                      <a:srgbClr val="BC8D12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 Instituições Financeiras</a:t>
            </a:r>
          </a:p>
        </p:txBody>
      </p:sp>
      <p:sp>
        <p:nvSpPr>
          <p:cNvPr id="475" name="Certificado de Depósito Bancário"/>
          <p:cNvSpPr txBox="1"/>
          <p:nvPr/>
        </p:nvSpPr>
        <p:spPr>
          <a:xfrm>
            <a:off x="7847373" y="4987286"/>
            <a:ext cx="10949941" cy="1109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6000" spc="-23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Certificado de Depósito Bancário</a:t>
            </a:r>
          </a:p>
        </p:txBody>
      </p:sp>
      <p:grpSp>
        <p:nvGrpSpPr>
          <p:cNvPr id="480" name="Group"/>
          <p:cNvGrpSpPr/>
          <p:nvPr/>
        </p:nvGrpSpPr>
        <p:grpSpPr>
          <a:xfrm>
            <a:off x="4104005" y="4843670"/>
            <a:ext cx="3302001" cy="1614176"/>
            <a:chOff x="0" y="131834"/>
            <a:chExt cx="3302000" cy="1614173"/>
          </a:xfrm>
        </p:grpSpPr>
        <p:sp>
          <p:nvSpPr>
            <p:cNvPr id="476" name="Rounded Rectangle"/>
            <p:cNvSpPr/>
            <p:nvPr/>
          </p:nvSpPr>
          <p:spPr>
            <a:xfrm>
              <a:off x="0" y="189959"/>
              <a:ext cx="3302000" cy="146285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3E47D"/>
                </a:gs>
                <a:gs pos="17310">
                  <a:srgbClr val="F5EA88"/>
                </a:gs>
                <a:gs pos="31890">
                  <a:srgbClr val="FCFBAE"/>
                </a:gs>
                <a:gs pos="39386">
                  <a:srgbClr val="EBDD83"/>
                </a:gs>
                <a:gs pos="46606">
                  <a:srgbClr val="DABE58"/>
                </a:gs>
                <a:gs pos="59959">
                  <a:srgbClr val="EDDFAC"/>
                </a:gs>
                <a:gs pos="67991">
                  <a:srgbClr val="FFFFFF"/>
                </a:gs>
                <a:gs pos="92997">
                  <a:srgbClr val="F1E5AA"/>
                </a:gs>
                <a:gs pos="100000">
                  <a:srgbClr val="E3CB55"/>
                </a:gs>
              </a:gsLst>
              <a:lin ang="1179239" scaled="0"/>
            </a:gradFill>
            <a:ln w="12700" cap="flat">
              <a:noFill/>
              <a:miter lim="400000"/>
            </a:ln>
            <a:effectLst>
              <a:outerShdw blurRad="152400" dist="171012" dir="5131470" rotWithShape="0">
                <a:srgbClr val="000000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sp>
          <p:nvSpPr>
            <p:cNvPr id="478" name="CDB"/>
            <p:cNvSpPr txBox="1"/>
            <p:nvPr/>
          </p:nvSpPr>
          <p:spPr>
            <a:xfrm>
              <a:off x="381697" y="131834"/>
              <a:ext cx="2538605" cy="16141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defTabSz="825500">
                <a:lnSpc>
                  <a:spcPct val="110000"/>
                </a:lnSpc>
                <a:spcBef>
                  <a:spcPts val="3200"/>
                </a:spcBef>
                <a:defRPr sz="9000" b="1" spc="-180">
                  <a:solidFill>
                    <a:srgbClr val="714C00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rPr dirty="0"/>
                <a:t>CDB</a:t>
              </a:r>
            </a:p>
          </p:txBody>
        </p:sp>
      </p:grpSp>
      <p:sp>
        <p:nvSpPr>
          <p:cNvPr id="481" name="Rounded Rectangle"/>
          <p:cNvSpPr/>
          <p:nvPr/>
        </p:nvSpPr>
        <p:spPr>
          <a:xfrm>
            <a:off x="4104005" y="4901796"/>
            <a:ext cx="16200666" cy="1462852"/>
          </a:xfrm>
          <a:prstGeom prst="roundRect">
            <a:avLst>
              <a:gd name="adj" fmla="val 50000"/>
            </a:avLst>
          </a:prstGeom>
          <a:ln w="25400">
            <a:solidFill>
              <a:srgbClr val="ECDA6C"/>
            </a:solidFill>
            <a:miter lim="400000"/>
          </a:ln>
          <a:effectLst>
            <a:outerShdw blurRad="63500" dir="5131470" rotWithShape="0">
              <a:srgbClr val="ABA25E"/>
            </a:outerShdw>
          </a:effectLst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482" name="Letra de Crédito Imobiliário"/>
          <p:cNvSpPr txBox="1"/>
          <p:nvPr/>
        </p:nvSpPr>
        <p:spPr>
          <a:xfrm>
            <a:off x="7847373" y="6867195"/>
            <a:ext cx="9020557" cy="1109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6000" spc="-23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Letra de Crédito Imobiliário</a:t>
            </a:r>
          </a:p>
        </p:txBody>
      </p:sp>
      <p:grpSp>
        <p:nvGrpSpPr>
          <p:cNvPr id="487" name="Group"/>
          <p:cNvGrpSpPr/>
          <p:nvPr/>
        </p:nvGrpSpPr>
        <p:grpSpPr>
          <a:xfrm>
            <a:off x="4079328" y="6779919"/>
            <a:ext cx="3852384" cy="1912529"/>
            <a:chOff x="0" y="189959"/>
            <a:chExt cx="3852382" cy="1912527"/>
          </a:xfrm>
        </p:grpSpPr>
        <p:sp>
          <p:nvSpPr>
            <p:cNvPr id="483" name="Rounded Rectangle"/>
            <p:cNvSpPr/>
            <p:nvPr/>
          </p:nvSpPr>
          <p:spPr>
            <a:xfrm>
              <a:off x="0" y="189959"/>
              <a:ext cx="3325954" cy="146285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3E47D"/>
                </a:gs>
                <a:gs pos="17310">
                  <a:srgbClr val="F5EA88"/>
                </a:gs>
                <a:gs pos="31890">
                  <a:srgbClr val="FCFBAE"/>
                </a:gs>
                <a:gs pos="39386">
                  <a:srgbClr val="EBDD83"/>
                </a:gs>
                <a:gs pos="46606">
                  <a:srgbClr val="DABE58"/>
                </a:gs>
                <a:gs pos="59959">
                  <a:srgbClr val="EDDFAC"/>
                </a:gs>
                <a:gs pos="67991">
                  <a:srgbClr val="FFFFFF"/>
                </a:gs>
                <a:gs pos="92997">
                  <a:srgbClr val="F1E5AA"/>
                </a:gs>
                <a:gs pos="100000">
                  <a:srgbClr val="E3CB55"/>
                </a:gs>
              </a:gsLst>
              <a:lin ang="1179239" scaled="0"/>
            </a:gradFill>
            <a:ln w="12700" cap="flat">
              <a:noFill/>
              <a:miter lim="400000"/>
            </a:ln>
            <a:effectLst>
              <a:outerShdw blurRad="152400" dist="171012" dir="5131470" rotWithShape="0">
                <a:srgbClr val="000000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grpSp>
          <p:nvGrpSpPr>
            <p:cNvPr id="486" name="Group"/>
            <p:cNvGrpSpPr/>
            <p:nvPr/>
          </p:nvGrpSpPr>
          <p:grpSpPr>
            <a:xfrm>
              <a:off x="1582918" y="206539"/>
              <a:ext cx="2269464" cy="1895947"/>
              <a:chOff x="916714" y="206539"/>
              <a:chExt cx="2269462" cy="1895946"/>
            </a:xfrm>
          </p:grpSpPr>
          <p:sp>
            <p:nvSpPr>
              <p:cNvPr id="484" name="LCI"/>
              <p:cNvSpPr/>
              <p:nvPr/>
            </p:nvSpPr>
            <p:spPr>
              <a:xfrm>
                <a:off x="1690435" y="429914"/>
                <a:ext cx="1495741" cy="167257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r" defTabSz="457200">
                  <a:lnSpc>
                    <a:spcPct val="80000"/>
                  </a:lnSpc>
                  <a:defRPr sz="9000" b="1" cap="all" spc="-360">
                    <a:solidFill>
                      <a:srgbClr val="FFFFFF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lvl1pPr>
              </a:lstStyle>
              <a:p>
                <a:endParaRPr dirty="0"/>
              </a:p>
            </p:txBody>
          </p:sp>
          <p:sp>
            <p:nvSpPr>
              <p:cNvPr id="485" name="LCI"/>
              <p:cNvSpPr/>
              <p:nvPr/>
            </p:nvSpPr>
            <p:spPr>
              <a:xfrm>
                <a:off x="916714" y="206539"/>
                <a:ext cx="1326552" cy="106346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825500">
                  <a:lnSpc>
                    <a:spcPct val="110000"/>
                  </a:lnSpc>
                  <a:spcBef>
                    <a:spcPts val="3200"/>
                  </a:spcBef>
                  <a:defRPr sz="9000" b="1" spc="-180">
                    <a:solidFill>
                      <a:srgbClr val="714C00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lvl1pPr>
              </a:lstStyle>
              <a:p>
                <a:r>
                  <a:rPr dirty="0"/>
                  <a:t>LCI</a:t>
                </a:r>
              </a:p>
            </p:txBody>
          </p:sp>
        </p:grpSp>
      </p:grpSp>
      <p:sp>
        <p:nvSpPr>
          <p:cNvPr id="488" name="Rounded Rectangle"/>
          <p:cNvSpPr/>
          <p:nvPr/>
        </p:nvSpPr>
        <p:spPr>
          <a:xfrm>
            <a:off x="4104005" y="6779379"/>
            <a:ext cx="16200666" cy="1462852"/>
          </a:xfrm>
          <a:prstGeom prst="roundRect">
            <a:avLst>
              <a:gd name="adj" fmla="val 50000"/>
            </a:avLst>
          </a:prstGeom>
          <a:ln w="25400">
            <a:solidFill>
              <a:srgbClr val="ECDA6C"/>
            </a:solidFill>
            <a:miter lim="400000"/>
          </a:ln>
          <a:effectLst>
            <a:outerShdw blurRad="63500" dir="5131470" rotWithShape="0">
              <a:srgbClr val="ABA25E"/>
            </a:outerShdw>
          </a:effectLst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489" name="Letra de Crédito do Agronegócio"/>
          <p:cNvSpPr txBox="1"/>
          <p:nvPr/>
        </p:nvSpPr>
        <p:spPr>
          <a:xfrm>
            <a:off x="7847373" y="8745861"/>
            <a:ext cx="11096245" cy="1109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6000" spc="-23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Letra de Crédito do Agronegócio </a:t>
            </a:r>
          </a:p>
        </p:txBody>
      </p:sp>
      <p:grpSp>
        <p:nvGrpSpPr>
          <p:cNvPr id="494" name="Group"/>
          <p:cNvGrpSpPr/>
          <p:nvPr/>
        </p:nvGrpSpPr>
        <p:grpSpPr>
          <a:xfrm>
            <a:off x="4079328" y="8656960"/>
            <a:ext cx="4106385" cy="1879249"/>
            <a:chOff x="0" y="188272"/>
            <a:chExt cx="4106383" cy="1926916"/>
          </a:xfrm>
        </p:grpSpPr>
        <p:sp>
          <p:nvSpPr>
            <p:cNvPr id="490" name="Rounded Rectangle"/>
            <p:cNvSpPr/>
            <p:nvPr/>
          </p:nvSpPr>
          <p:spPr>
            <a:xfrm>
              <a:off x="0" y="189959"/>
              <a:ext cx="3325954" cy="146285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3E47D"/>
                </a:gs>
                <a:gs pos="17310">
                  <a:srgbClr val="F5EA88"/>
                </a:gs>
                <a:gs pos="31890">
                  <a:srgbClr val="FCFBAE"/>
                </a:gs>
                <a:gs pos="39386">
                  <a:srgbClr val="EBDD83"/>
                </a:gs>
                <a:gs pos="46606">
                  <a:srgbClr val="DABE58"/>
                </a:gs>
                <a:gs pos="59959">
                  <a:srgbClr val="EDDFAC"/>
                </a:gs>
                <a:gs pos="67991">
                  <a:srgbClr val="FFFFFF"/>
                </a:gs>
                <a:gs pos="92997">
                  <a:srgbClr val="F1E5AA"/>
                </a:gs>
                <a:gs pos="100000">
                  <a:srgbClr val="E3CB55"/>
                </a:gs>
              </a:gsLst>
              <a:lin ang="1179239" scaled="0"/>
            </a:gradFill>
            <a:ln w="12700" cap="flat">
              <a:noFill/>
              <a:miter lim="400000"/>
            </a:ln>
            <a:effectLst>
              <a:outerShdw blurRad="152400" dist="171012" dir="5131470" rotWithShape="0">
                <a:srgbClr val="000000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grpSp>
          <p:nvGrpSpPr>
            <p:cNvPr id="493" name="Group"/>
            <p:cNvGrpSpPr/>
            <p:nvPr/>
          </p:nvGrpSpPr>
          <p:grpSpPr>
            <a:xfrm>
              <a:off x="1361053" y="188272"/>
              <a:ext cx="2745330" cy="1926916"/>
              <a:chOff x="836962" y="188271"/>
              <a:chExt cx="2745328" cy="1926914"/>
            </a:xfrm>
          </p:grpSpPr>
          <p:sp>
            <p:nvSpPr>
              <p:cNvPr id="491" name="LCA"/>
              <p:cNvSpPr/>
              <p:nvPr/>
            </p:nvSpPr>
            <p:spPr>
              <a:xfrm>
                <a:off x="2312289" y="845184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 defTabSz="457200">
                  <a:lnSpc>
                    <a:spcPct val="80000"/>
                  </a:lnSpc>
                  <a:defRPr sz="9000" b="1" cap="all" spc="-360">
                    <a:solidFill>
                      <a:srgbClr val="FFFFFF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lvl1pPr>
              </a:lstStyle>
              <a:p>
                <a:endParaRPr dirty="0"/>
              </a:p>
            </p:txBody>
          </p:sp>
          <p:sp>
            <p:nvSpPr>
              <p:cNvPr id="492" name="LCA"/>
              <p:cNvSpPr/>
              <p:nvPr/>
            </p:nvSpPr>
            <p:spPr>
              <a:xfrm flipH="1">
                <a:off x="836962" y="188271"/>
                <a:ext cx="215158" cy="158176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825500">
                  <a:lnSpc>
                    <a:spcPct val="110000"/>
                  </a:lnSpc>
                  <a:spcBef>
                    <a:spcPts val="3200"/>
                  </a:spcBef>
                  <a:defRPr sz="9000" b="1" spc="-180">
                    <a:solidFill>
                      <a:srgbClr val="714C00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lvl1pPr>
              </a:lstStyle>
              <a:p>
                <a:r>
                  <a:rPr dirty="0"/>
                  <a:t>LCA</a:t>
                </a:r>
              </a:p>
            </p:txBody>
          </p:sp>
        </p:grpSp>
      </p:grpSp>
      <p:sp>
        <p:nvSpPr>
          <p:cNvPr id="495" name="Rounded Rectangle"/>
          <p:cNvSpPr/>
          <p:nvPr/>
        </p:nvSpPr>
        <p:spPr>
          <a:xfrm>
            <a:off x="4104005" y="8658065"/>
            <a:ext cx="16200666" cy="1462852"/>
          </a:xfrm>
          <a:prstGeom prst="roundRect">
            <a:avLst>
              <a:gd name="adj" fmla="val 50000"/>
            </a:avLst>
          </a:prstGeom>
          <a:ln w="25400">
            <a:solidFill>
              <a:srgbClr val="ECDA6C"/>
            </a:solidFill>
            <a:miter lim="400000"/>
          </a:ln>
          <a:effectLst>
            <a:outerShdw blurRad="63500" dir="5131470" rotWithShape="0">
              <a:srgbClr val="ABA25E"/>
            </a:outerShdw>
          </a:effectLst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grpSp>
        <p:nvGrpSpPr>
          <p:cNvPr id="499" name="Group"/>
          <p:cNvGrpSpPr/>
          <p:nvPr/>
        </p:nvGrpSpPr>
        <p:grpSpPr>
          <a:xfrm>
            <a:off x="4075485" y="11015684"/>
            <a:ext cx="8616856" cy="1372109"/>
            <a:chOff x="0" y="0"/>
            <a:chExt cx="8616854" cy="1372108"/>
          </a:xfrm>
        </p:grpSpPr>
        <p:sp>
          <p:nvSpPr>
            <p:cNvPr id="496" name="Rounded Rectangle"/>
            <p:cNvSpPr/>
            <p:nvPr/>
          </p:nvSpPr>
          <p:spPr>
            <a:xfrm>
              <a:off x="0" y="0"/>
              <a:ext cx="8616855" cy="1372109"/>
            </a:xfrm>
            <a:prstGeom prst="roundRect">
              <a:avLst>
                <a:gd name="adj" fmla="val 50000"/>
              </a:avLst>
            </a:prstGeom>
            <a:solidFill>
              <a:srgbClr val="1C1C1C"/>
            </a:solidFill>
            <a:ln w="12700" cap="flat">
              <a:noFill/>
              <a:miter lim="400000"/>
            </a:ln>
            <a:effectLst>
              <a:outerShdw blurRad="190500" dist="127000" dir="5131470" rotWithShape="0">
                <a:srgbClr val="000000">
                  <a:alpha val="6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7" name="Contam com a proteção do FGC…"/>
            <p:cNvSpPr txBox="1"/>
            <p:nvPr/>
          </p:nvSpPr>
          <p:spPr>
            <a:xfrm>
              <a:off x="1444002" y="114323"/>
              <a:ext cx="6582649" cy="1058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lnSpc>
                  <a:spcPct val="80000"/>
                </a:lnSpc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t>Contam com a proteção do FGC</a:t>
              </a:r>
            </a:p>
            <a:p>
              <a:pPr algn="l" defTabSz="457200">
                <a:lnSpc>
                  <a:spcPct val="80000"/>
                </a:lnSpc>
                <a:defRPr sz="32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r>
                <a:t>(Fundo Garantidor de Crédito)</a:t>
              </a:r>
            </a:p>
          </p:txBody>
        </p:sp>
        <p:sp>
          <p:nvSpPr>
            <p:cNvPr id="498" name="Approved"/>
            <p:cNvSpPr/>
            <p:nvPr/>
          </p:nvSpPr>
          <p:spPr>
            <a:xfrm>
              <a:off x="475501" y="372059"/>
              <a:ext cx="627991" cy="627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4" y="0"/>
                    <a:pt x="0" y="4836"/>
                    <a:pt x="0" y="10801"/>
                  </a:cubicBezTo>
                  <a:cubicBezTo>
                    <a:pt x="0" y="16765"/>
                    <a:pt x="4835" y="21600"/>
                    <a:pt x="10799" y="21600"/>
                  </a:cubicBezTo>
                  <a:cubicBezTo>
                    <a:pt x="16764" y="21600"/>
                    <a:pt x="21600" y="16765"/>
                    <a:pt x="21600" y="10801"/>
                  </a:cubicBezTo>
                  <a:cubicBezTo>
                    <a:pt x="21600" y="4836"/>
                    <a:pt x="16764" y="0"/>
                    <a:pt x="10799" y="0"/>
                  </a:cubicBezTo>
                  <a:close/>
                  <a:moveTo>
                    <a:pt x="16449" y="5521"/>
                  </a:moveTo>
                  <a:cubicBezTo>
                    <a:pt x="16477" y="5521"/>
                    <a:pt x="16505" y="5532"/>
                    <a:pt x="16527" y="5553"/>
                  </a:cubicBezTo>
                  <a:lnTo>
                    <a:pt x="18129" y="7155"/>
                  </a:lnTo>
                  <a:cubicBezTo>
                    <a:pt x="18171" y="7198"/>
                    <a:pt x="18171" y="7268"/>
                    <a:pt x="18129" y="7311"/>
                  </a:cubicBezTo>
                  <a:lnTo>
                    <a:pt x="8340" y="17100"/>
                  </a:lnTo>
                  <a:cubicBezTo>
                    <a:pt x="8297" y="17142"/>
                    <a:pt x="8227" y="17142"/>
                    <a:pt x="8185" y="17100"/>
                  </a:cubicBezTo>
                  <a:lnTo>
                    <a:pt x="7693" y="16608"/>
                  </a:lnTo>
                  <a:lnTo>
                    <a:pt x="6505" y="15420"/>
                  </a:lnTo>
                  <a:lnTo>
                    <a:pt x="3062" y="11977"/>
                  </a:lnTo>
                  <a:cubicBezTo>
                    <a:pt x="3020" y="11934"/>
                    <a:pt x="3020" y="11866"/>
                    <a:pt x="3062" y="11823"/>
                  </a:cubicBezTo>
                  <a:lnTo>
                    <a:pt x="4664" y="10221"/>
                  </a:lnTo>
                  <a:cubicBezTo>
                    <a:pt x="4707" y="10178"/>
                    <a:pt x="4777" y="10178"/>
                    <a:pt x="4820" y="10221"/>
                  </a:cubicBezTo>
                  <a:lnTo>
                    <a:pt x="8185" y="13586"/>
                  </a:lnTo>
                  <a:cubicBezTo>
                    <a:pt x="8227" y="13629"/>
                    <a:pt x="8297" y="13629"/>
                    <a:pt x="8340" y="13586"/>
                  </a:cubicBezTo>
                  <a:lnTo>
                    <a:pt x="16373" y="5553"/>
                  </a:lnTo>
                  <a:cubicBezTo>
                    <a:pt x="16394" y="5532"/>
                    <a:pt x="16421" y="5521"/>
                    <a:pt x="16449" y="5521"/>
                  </a:cubicBezTo>
                  <a:close/>
                </a:path>
              </a:pathLst>
            </a:custGeom>
            <a:solidFill>
              <a:srgbClr val="F3CB4B"/>
            </a:solidFill>
            <a:ln w="12700" cap="flat">
              <a:noFill/>
              <a:miter lim="400000"/>
            </a:ln>
            <a:effectLst>
              <a:outerShdw blurRad="114300" dir="5131470" rotWithShape="0">
                <a:srgbClr val="E2CC5C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02" name="Group"/>
          <p:cNvGrpSpPr/>
          <p:nvPr/>
        </p:nvGrpSpPr>
        <p:grpSpPr>
          <a:xfrm>
            <a:off x="13891059" y="11015684"/>
            <a:ext cx="6415944" cy="1372109"/>
            <a:chOff x="0" y="0"/>
            <a:chExt cx="6415943" cy="1372108"/>
          </a:xfrm>
        </p:grpSpPr>
        <p:sp>
          <p:nvSpPr>
            <p:cNvPr id="500" name="Rounded Rectangle"/>
            <p:cNvSpPr/>
            <p:nvPr/>
          </p:nvSpPr>
          <p:spPr>
            <a:xfrm>
              <a:off x="0" y="0"/>
              <a:ext cx="6415944" cy="1372109"/>
            </a:xfrm>
            <a:prstGeom prst="roundRect">
              <a:avLst>
                <a:gd name="adj" fmla="val 50000"/>
              </a:avLst>
            </a:prstGeom>
            <a:solidFill>
              <a:srgbClr val="1C1C1C"/>
            </a:solidFill>
            <a:ln w="12700" cap="flat">
              <a:noFill/>
              <a:miter lim="400000"/>
            </a:ln>
            <a:effectLst>
              <a:outerShdw blurRad="190500" dist="127000" dir="5131470" rotWithShape="0">
                <a:srgbClr val="000000">
                  <a:alpha val="6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1" name="São chamados produtos de “prateleira”"/>
            <p:cNvSpPr txBox="1"/>
            <p:nvPr/>
          </p:nvSpPr>
          <p:spPr>
            <a:xfrm>
              <a:off x="721444" y="114323"/>
              <a:ext cx="4973053" cy="1058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457200">
                <a:lnSpc>
                  <a:spcPct val="80000"/>
                </a:lnSpc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t>São chamados</a:t>
              </a:r>
              <a:br/>
              <a:r>
                <a:t>produtos de “prateleira”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Emitidas por"/>
          <p:cNvSpPr txBox="1"/>
          <p:nvPr/>
        </p:nvSpPr>
        <p:spPr>
          <a:xfrm>
            <a:off x="7565487" y="1185661"/>
            <a:ext cx="9253027" cy="1614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9000" b="1" cap="all" spc="-36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Emitidas por</a:t>
            </a:r>
          </a:p>
        </p:txBody>
      </p:sp>
      <p:sp>
        <p:nvSpPr>
          <p:cNvPr id="506" name="empresas"/>
          <p:cNvSpPr txBox="1"/>
          <p:nvPr/>
        </p:nvSpPr>
        <p:spPr>
          <a:xfrm>
            <a:off x="7983232" y="2249492"/>
            <a:ext cx="8417536" cy="2143507"/>
          </a:xfrm>
          <a:prstGeom prst="rect">
            <a:avLst/>
          </a:prstGeom>
          <a:ln w="12700">
            <a:miter lim="400000"/>
          </a:ln>
          <a:effectLst>
            <a:outerShdw blurRad="152400" dist="152400" dir="513147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12200" b="1" cap="all" spc="-488">
                <a:gradFill flip="none" rotWithShape="1">
                  <a:gsLst>
                    <a:gs pos="0">
                      <a:srgbClr val="BC8D12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empresas </a:t>
            </a:r>
          </a:p>
        </p:txBody>
      </p:sp>
      <p:grpSp>
        <p:nvGrpSpPr>
          <p:cNvPr id="511" name="Group"/>
          <p:cNvGrpSpPr/>
          <p:nvPr/>
        </p:nvGrpSpPr>
        <p:grpSpPr>
          <a:xfrm>
            <a:off x="8344189" y="4757507"/>
            <a:ext cx="7695622" cy="1678212"/>
            <a:chOff x="0" y="0"/>
            <a:chExt cx="7695620" cy="1678210"/>
          </a:xfrm>
        </p:grpSpPr>
        <p:sp>
          <p:nvSpPr>
            <p:cNvPr id="507" name="Rounded Rectangle"/>
            <p:cNvSpPr/>
            <p:nvPr/>
          </p:nvSpPr>
          <p:spPr>
            <a:xfrm>
              <a:off x="0" y="215359"/>
              <a:ext cx="7695621" cy="146285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3E47D"/>
                </a:gs>
                <a:gs pos="17310">
                  <a:srgbClr val="F5EA88"/>
                </a:gs>
                <a:gs pos="31890">
                  <a:srgbClr val="FCFBAE"/>
                </a:gs>
                <a:gs pos="39386">
                  <a:srgbClr val="EBDD83"/>
                </a:gs>
                <a:gs pos="46606">
                  <a:srgbClr val="DABE58"/>
                </a:gs>
                <a:gs pos="59959">
                  <a:srgbClr val="EDDFAC"/>
                </a:gs>
                <a:gs pos="67991">
                  <a:srgbClr val="FFFFFF"/>
                </a:gs>
                <a:gs pos="92997">
                  <a:srgbClr val="F1E5AA"/>
                </a:gs>
                <a:gs pos="100000">
                  <a:srgbClr val="E3CB55"/>
                </a:gs>
              </a:gsLst>
              <a:lin ang="1179239" scaled="0"/>
            </a:gradFill>
            <a:ln w="12700" cap="flat">
              <a:noFill/>
              <a:miter lim="400000"/>
            </a:ln>
            <a:effectLst>
              <a:outerShdw blurRad="152400" dist="171012" dir="5131470" rotWithShape="0">
                <a:srgbClr val="000000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grpSp>
          <p:nvGrpSpPr>
            <p:cNvPr id="510" name="Group"/>
            <p:cNvGrpSpPr/>
            <p:nvPr/>
          </p:nvGrpSpPr>
          <p:grpSpPr>
            <a:xfrm>
              <a:off x="3873210" y="0"/>
              <a:ext cx="1270001" cy="1295400"/>
              <a:chOff x="3251644" y="0"/>
              <a:chExt cx="1270000" cy="1295400"/>
            </a:xfrm>
          </p:grpSpPr>
          <p:sp>
            <p:nvSpPr>
              <p:cNvPr id="508" name="Debêntures"/>
              <p:cNvSpPr/>
              <p:nvPr/>
            </p:nvSpPr>
            <p:spPr>
              <a:xfrm>
                <a:off x="3251644" y="2540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defTabSz="825500">
                  <a:lnSpc>
                    <a:spcPct val="110000"/>
                  </a:lnSpc>
                  <a:spcBef>
                    <a:spcPts val="3200"/>
                  </a:spcBef>
                  <a:defRPr sz="9000" b="1" spc="-180">
                    <a:solidFill>
                      <a:srgbClr val="FFFFFF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pPr>
                <a:r>
                  <a:t>Debêntures</a:t>
                </a:r>
                <a:r>
                  <a:rPr sz="1200" spc="-24">
                    <a:latin typeface="Times Roman"/>
                    <a:ea typeface="Times Roman"/>
                    <a:cs typeface="Times Roman"/>
                    <a:sym typeface="Times Roman"/>
                  </a:rPr>
                  <a:t> </a:t>
                </a:r>
              </a:p>
            </p:txBody>
          </p:sp>
          <p:sp>
            <p:nvSpPr>
              <p:cNvPr id="509" name="Debêntures"/>
              <p:cNvSpPr/>
              <p:nvPr/>
            </p:nvSpPr>
            <p:spPr>
              <a:xfrm>
                <a:off x="3251644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defTabSz="825500">
                  <a:lnSpc>
                    <a:spcPct val="110000"/>
                  </a:lnSpc>
                  <a:spcBef>
                    <a:spcPts val="3200"/>
                  </a:spcBef>
                  <a:defRPr sz="9000" b="1" spc="-180">
                    <a:solidFill>
                      <a:srgbClr val="714C00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pPr>
                <a:r>
                  <a:t>Debêntures</a:t>
                </a:r>
                <a:r>
                  <a:rPr sz="1200" spc="-24">
                    <a:latin typeface="Times Roman"/>
                    <a:ea typeface="Times Roman"/>
                    <a:cs typeface="Times Roman"/>
                    <a:sym typeface="Times Roman"/>
                  </a:rPr>
                  <a:t> </a:t>
                </a:r>
              </a:p>
            </p:txBody>
          </p:sp>
        </p:grpSp>
      </p:grpSp>
      <p:grpSp>
        <p:nvGrpSpPr>
          <p:cNvPr id="514" name="Group"/>
          <p:cNvGrpSpPr/>
          <p:nvPr/>
        </p:nvGrpSpPr>
        <p:grpSpPr>
          <a:xfrm>
            <a:off x="9365026" y="11155856"/>
            <a:ext cx="5653947" cy="1372109"/>
            <a:chOff x="0" y="0"/>
            <a:chExt cx="5653945" cy="1372108"/>
          </a:xfrm>
        </p:grpSpPr>
        <p:sp>
          <p:nvSpPr>
            <p:cNvPr id="512" name="Rounded Rectangle"/>
            <p:cNvSpPr/>
            <p:nvPr/>
          </p:nvSpPr>
          <p:spPr>
            <a:xfrm>
              <a:off x="0" y="0"/>
              <a:ext cx="5653946" cy="1372109"/>
            </a:xfrm>
            <a:prstGeom prst="roundRect">
              <a:avLst>
                <a:gd name="adj" fmla="val 50000"/>
              </a:avLst>
            </a:prstGeom>
            <a:solidFill>
              <a:srgbClr val="1C1C1C"/>
            </a:solidFill>
            <a:ln w="12700" cap="flat">
              <a:noFill/>
              <a:miter lim="400000"/>
            </a:ln>
            <a:effectLst>
              <a:outerShdw blurRad="190500" dist="127000" dir="5131470" rotWithShape="0">
                <a:srgbClr val="000000">
                  <a:alpha val="6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13" name="São vendidas em processos de ofertas."/>
            <p:cNvSpPr txBox="1"/>
            <p:nvPr/>
          </p:nvSpPr>
          <p:spPr>
            <a:xfrm>
              <a:off x="340447" y="114323"/>
              <a:ext cx="4973053" cy="1058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80000"/>
                </a:lnSpc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São vendidas em processos de ofertas.</a:t>
              </a:r>
            </a:p>
          </p:txBody>
        </p:sp>
      </p:grpSp>
      <p:grpSp>
        <p:nvGrpSpPr>
          <p:cNvPr id="519" name="Group"/>
          <p:cNvGrpSpPr/>
          <p:nvPr/>
        </p:nvGrpSpPr>
        <p:grpSpPr>
          <a:xfrm>
            <a:off x="8344189" y="6884521"/>
            <a:ext cx="3440033" cy="1652812"/>
            <a:chOff x="0" y="0"/>
            <a:chExt cx="3440031" cy="1652811"/>
          </a:xfrm>
        </p:grpSpPr>
        <p:sp>
          <p:nvSpPr>
            <p:cNvPr id="515" name="Rounded Rectangle"/>
            <p:cNvSpPr/>
            <p:nvPr/>
          </p:nvSpPr>
          <p:spPr>
            <a:xfrm>
              <a:off x="0" y="189959"/>
              <a:ext cx="3440032" cy="146285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3E47D"/>
                </a:gs>
                <a:gs pos="17310">
                  <a:srgbClr val="F5EA88"/>
                </a:gs>
                <a:gs pos="31890">
                  <a:srgbClr val="FCFBAE"/>
                </a:gs>
                <a:gs pos="39386">
                  <a:srgbClr val="EBDD83"/>
                </a:gs>
                <a:gs pos="46606">
                  <a:srgbClr val="DABE58"/>
                </a:gs>
                <a:gs pos="59959">
                  <a:srgbClr val="EDDFAC"/>
                </a:gs>
                <a:gs pos="67991">
                  <a:srgbClr val="FFFFFF"/>
                </a:gs>
                <a:gs pos="92997">
                  <a:srgbClr val="F1E5AA"/>
                </a:gs>
                <a:gs pos="100000">
                  <a:srgbClr val="E3CB55"/>
                </a:gs>
              </a:gsLst>
              <a:lin ang="1179239" scaled="0"/>
            </a:gradFill>
            <a:ln w="12700" cap="flat">
              <a:noFill/>
              <a:miter lim="400000"/>
            </a:ln>
            <a:effectLst>
              <a:outerShdw blurRad="152400" dist="171012" dir="5131470" rotWithShape="0">
                <a:srgbClr val="000000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grpSp>
          <p:nvGrpSpPr>
            <p:cNvPr id="518" name="Group"/>
            <p:cNvGrpSpPr/>
            <p:nvPr/>
          </p:nvGrpSpPr>
          <p:grpSpPr>
            <a:xfrm>
              <a:off x="1707316" y="0"/>
              <a:ext cx="1270001" cy="1295400"/>
              <a:chOff x="1056132" y="0"/>
              <a:chExt cx="1270000" cy="1295400"/>
            </a:xfrm>
          </p:grpSpPr>
          <p:sp>
            <p:nvSpPr>
              <p:cNvPr id="516" name="CRI"/>
              <p:cNvSpPr/>
              <p:nvPr/>
            </p:nvSpPr>
            <p:spPr>
              <a:xfrm>
                <a:off x="1056132" y="2540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defTabSz="825500">
                  <a:lnSpc>
                    <a:spcPct val="110000"/>
                  </a:lnSpc>
                  <a:spcBef>
                    <a:spcPts val="3200"/>
                  </a:spcBef>
                  <a:defRPr sz="9000" b="1" spc="-180">
                    <a:solidFill>
                      <a:srgbClr val="FFFFFF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lvl1pPr>
              </a:lstStyle>
              <a:p>
                <a:r>
                  <a:t>CRI</a:t>
                </a:r>
              </a:p>
            </p:txBody>
          </p:sp>
          <p:sp>
            <p:nvSpPr>
              <p:cNvPr id="517" name="CRI"/>
              <p:cNvSpPr/>
              <p:nvPr/>
            </p:nvSpPr>
            <p:spPr>
              <a:xfrm>
                <a:off x="1056132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defTabSz="825500">
                  <a:lnSpc>
                    <a:spcPct val="110000"/>
                  </a:lnSpc>
                  <a:spcBef>
                    <a:spcPts val="3200"/>
                  </a:spcBef>
                  <a:defRPr sz="9000" b="1" spc="-180">
                    <a:solidFill>
                      <a:srgbClr val="714C00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lvl1pPr>
              </a:lstStyle>
              <a:p>
                <a:r>
                  <a:t>CRI</a:t>
                </a:r>
              </a:p>
            </p:txBody>
          </p:sp>
        </p:grpSp>
      </p:grpSp>
      <p:grpSp>
        <p:nvGrpSpPr>
          <p:cNvPr id="524" name="Group"/>
          <p:cNvGrpSpPr/>
          <p:nvPr/>
        </p:nvGrpSpPr>
        <p:grpSpPr>
          <a:xfrm>
            <a:off x="12388970" y="6884521"/>
            <a:ext cx="3650841" cy="1652812"/>
            <a:chOff x="0" y="0"/>
            <a:chExt cx="3650839" cy="1652811"/>
          </a:xfrm>
        </p:grpSpPr>
        <p:sp>
          <p:nvSpPr>
            <p:cNvPr id="520" name="Rounded Rectangle"/>
            <p:cNvSpPr/>
            <p:nvPr/>
          </p:nvSpPr>
          <p:spPr>
            <a:xfrm>
              <a:off x="0" y="189959"/>
              <a:ext cx="3650840" cy="146285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3E47D"/>
                </a:gs>
                <a:gs pos="17310">
                  <a:srgbClr val="F5EA88"/>
                </a:gs>
                <a:gs pos="31890">
                  <a:srgbClr val="FCFBAE"/>
                </a:gs>
                <a:gs pos="39386">
                  <a:srgbClr val="EBDD83"/>
                </a:gs>
                <a:gs pos="46606">
                  <a:srgbClr val="DABE58"/>
                </a:gs>
                <a:gs pos="59959">
                  <a:srgbClr val="EDDFAC"/>
                </a:gs>
                <a:gs pos="67991">
                  <a:srgbClr val="FFFFFF"/>
                </a:gs>
                <a:gs pos="92997">
                  <a:srgbClr val="F1E5AA"/>
                </a:gs>
                <a:gs pos="100000">
                  <a:srgbClr val="E3CB55"/>
                </a:gs>
              </a:gsLst>
              <a:lin ang="1179239" scaled="0"/>
            </a:gradFill>
            <a:ln w="12700" cap="flat">
              <a:noFill/>
              <a:miter lim="400000"/>
            </a:ln>
            <a:effectLst>
              <a:outerShdw blurRad="152400" dist="171012" dir="5131470" rotWithShape="0">
                <a:srgbClr val="000000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grpSp>
          <p:nvGrpSpPr>
            <p:cNvPr id="523" name="Group"/>
            <p:cNvGrpSpPr/>
            <p:nvPr/>
          </p:nvGrpSpPr>
          <p:grpSpPr>
            <a:xfrm>
              <a:off x="1812720" y="0"/>
              <a:ext cx="1270001" cy="1295400"/>
              <a:chOff x="1281874" y="0"/>
              <a:chExt cx="1270000" cy="1295400"/>
            </a:xfrm>
          </p:grpSpPr>
          <p:sp>
            <p:nvSpPr>
              <p:cNvPr id="521" name="CRA"/>
              <p:cNvSpPr/>
              <p:nvPr/>
            </p:nvSpPr>
            <p:spPr>
              <a:xfrm>
                <a:off x="1281874" y="2540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defTabSz="825500">
                  <a:lnSpc>
                    <a:spcPct val="110000"/>
                  </a:lnSpc>
                  <a:spcBef>
                    <a:spcPts val="3200"/>
                  </a:spcBef>
                  <a:defRPr sz="9000" b="1" spc="-180">
                    <a:solidFill>
                      <a:srgbClr val="FFFFFF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lvl1pPr>
              </a:lstStyle>
              <a:p>
                <a:r>
                  <a:t>CRA</a:t>
                </a:r>
              </a:p>
            </p:txBody>
          </p:sp>
          <p:sp>
            <p:nvSpPr>
              <p:cNvPr id="522" name="CRA"/>
              <p:cNvSpPr/>
              <p:nvPr/>
            </p:nvSpPr>
            <p:spPr>
              <a:xfrm>
                <a:off x="1281874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defTabSz="825500">
                  <a:lnSpc>
                    <a:spcPct val="110000"/>
                  </a:lnSpc>
                  <a:spcBef>
                    <a:spcPts val="3200"/>
                  </a:spcBef>
                  <a:defRPr sz="9000" b="1" spc="-180">
                    <a:solidFill>
                      <a:srgbClr val="714C00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lvl1pPr>
              </a:lstStyle>
              <a:p>
                <a:r>
                  <a:t>CRA</a:t>
                </a:r>
              </a:p>
            </p:txBody>
          </p:sp>
        </p:grpSp>
      </p:grpSp>
      <p:grpSp>
        <p:nvGrpSpPr>
          <p:cNvPr id="528" name="Group"/>
          <p:cNvGrpSpPr/>
          <p:nvPr/>
        </p:nvGrpSpPr>
        <p:grpSpPr>
          <a:xfrm>
            <a:off x="7426255" y="9407955"/>
            <a:ext cx="9531491" cy="1372109"/>
            <a:chOff x="0" y="0"/>
            <a:chExt cx="9531490" cy="1372108"/>
          </a:xfrm>
        </p:grpSpPr>
        <p:sp>
          <p:nvSpPr>
            <p:cNvPr id="525" name="Rounded Rectangle"/>
            <p:cNvSpPr/>
            <p:nvPr/>
          </p:nvSpPr>
          <p:spPr>
            <a:xfrm>
              <a:off x="0" y="0"/>
              <a:ext cx="9531491" cy="1372109"/>
            </a:xfrm>
            <a:prstGeom prst="roundRect">
              <a:avLst>
                <a:gd name="adj" fmla="val 50000"/>
              </a:avLst>
            </a:prstGeom>
            <a:solidFill>
              <a:srgbClr val="1C1C1C"/>
            </a:solidFill>
            <a:ln w="12700" cap="flat">
              <a:noFill/>
              <a:miter lim="400000"/>
            </a:ln>
            <a:effectLst>
              <a:outerShdw blurRad="190500" dist="127000" dir="5131470" rotWithShape="0">
                <a:srgbClr val="000000">
                  <a:alpha val="6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6" name="NÃO contam com a proteção do FGC…"/>
            <p:cNvSpPr txBox="1"/>
            <p:nvPr/>
          </p:nvSpPr>
          <p:spPr>
            <a:xfrm>
              <a:off x="1418602" y="114323"/>
              <a:ext cx="7271058" cy="1058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lnSpc>
                  <a:spcPct val="80000"/>
                </a:lnSpc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rPr>
                  <a:solidFill>
                    <a:srgbClr val="FF3535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rPr>
                <a:t>NÃO</a:t>
              </a:r>
              <a:r>
                <a:t> contam com a proteção do FGC</a:t>
              </a:r>
            </a:p>
            <a:p>
              <a:pPr algn="l" defTabSz="457200">
                <a:lnSpc>
                  <a:spcPct val="80000"/>
                </a:lnSpc>
                <a:defRPr sz="32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r>
                <a:t>(Fundo Garantidor de Crédito)</a:t>
              </a:r>
            </a:p>
          </p:txBody>
        </p:sp>
        <p:sp>
          <p:nvSpPr>
            <p:cNvPr id="527" name="Shape"/>
            <p:cNvSpPr/>
            <p:nvPr/>
          </p:nvSpPr>
          <p:spPr>
            <a:xfrm>
              <a:off x="478294" y="362277"/>
              <a:ext cx="622404" cy="62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4" extrusionOk="0">
                  <a:moveTo>
                    <a:pt x="9845" y="0"/>
                  </a:moveTo>
                  <a:cubicBezTo>
                    <a:pt x="7328" y="0"/>
                    <a:pt x="4802" y="997"/>
                    <a:pt x="2881" y="3008"/>
                  </a:cubicBezTo>
                  <a:cubicBezTo>
                    <a:pt x="-961" y="7031"/>
                    <a:pt x="-961" y="13555"/>
                    <a:pt x="2881" y="17578"/>
                  </a:cubicBezTo>
                  <a:cubicBezTo>
                    <a:pt x="6723" y="21600"/>
                    <a:pt x="12955" y="21600"/>
                    <a:pt x="16797" y="17578"/>
                  </a:cubicBezTo>
                  <a:cubicBezTo>
                    <a:pt x="20639" y="13556"/>
                    <a:pt x="20639" y="7031"/>
                    <a:pt x="16797" y="3008"/>
                  </a:cubicBezTo>
                  <a:cubicBezTo>
                    <a:pt x="14876" y="997"/>
                    <a:pt x="12363" y="0"/>
                    <a:pt x="9845" y="0"/>
                  </a:cubicBezTo>
                  <a:close/>
                  <a:moveTo>
                    <a:pt x="6432" y="4940"/>
                  </a:moveTo>
                  <a:lnTo>
                    <a:pt x="9845" y="8513"/>
                  </a:lnTo>
                  <a:lnTo>
                    <a:pt x="13246" y="4940"/>
                  </a:lnTo>
                  <a:lnTo>
                    <a:pt x="14952" y="6726"/>
                  </a:lnTo>
                  <a:lnTo>
                    <a:pt x="11552" y="10300"/>
                  </a:lnTo>
                  <a:lnTo>
                    <a:pt x="14952" y="13860"/>
                  </a:lnTo>
                  <a:lnTo>
                    <a:pt x="13246" y="15647"/>
                  </a:lnTo>
                  <a:lnTo>
                    <a:pt x="9845" y="12086"/>
                  </a:lnTo>
                  <a:lnTo>
                    <a:pt x="6432" y="15647"/>
                  </a:lnTo>
                  <a:lnTo>
                    <a:pt x="4726" y="13860"/>
                  </a:lnTo>
                  <a:lnTo>
                    <a:pt x="8139" y="10300"/>
                  </a:lnTo>
                  <a:lnTo>
                    <a:pt x="4726" y="6726"/>
                  </a:lnTo>
                  <a:lnTo>
                    <a:pt x="6432" y="4940"/>
                  </a:lnTo>
                  <a:close/>
                </a:path>
              </a:pathLst>
            </a:custGeom>
            <a:solidFill>
              <a:srgbClr val="FF3535"/>
            </a:solidFill>
            <a:ln w="12700" cap="flat">
              <a:noFill/>
              <a:miter lim="400000"/>
            </a:ln>
            <a:effectLst>
              <a:outerShdw blurRad="127000" dir="5131470" rotWithShape="0">
                <a:srgbClr val="FF3535">
                  <a:alpha val="7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Emitidas por"/>
          <p:cNvSpPr txBox="1"/>
          <p:nvPr/>
        </p:nvSpPr>
        <p:spPr>
          <a:xfrm>
            <a:off x="4333874" y="934265"/>
            <a:ext cx="15716249" cy="2346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9000" b="1" cap="all" spc="-36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lang="pt-BR" dirty="0"/>
              <a:t>Entendendo CRI e CRA </a:t>
            </a:r>
          </a:p>
          <a:p>
            <a:r>
              <a:rPr lang="pt-BR" dirty="0">
                <a:solidFill>
                  <a:srgbClr val="FFC000"/>
                </a:solidFill>
              </a:rPr>
              <a:t>“na prática”</a:t>
            </a:r>
            <a:endParaRPr dirty="0">
              <a:solidFill>
                <a:srgbClr val="FFC000"/>
              </a:solidFill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AA5A6E00-AD4A-DE19-A0CA-A978EC318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068" y="3787978"/>
            <a:ext cx="7281863" cy="942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8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Emitidas por"/>
          <p:cNvSpPr txBox="1"/>
          <p:nvPr/>
        </p:nvSpPr>
        <p:spPr>
          <a:xfrm>
            <a:off x="4333874" y="934265"/>
            <a:ext cx="15716249" cy="2346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9000" b="1" cap="all" spc="-36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lang="pt-BR" dirty="0"/>
              <a:t>Entendendo CRI e CRA </a:t>
            </a:r>
          </a:p>
          <a:p>
            <a:r>
              <a:rPr lang="pt-BR" dirty="0">
                <a:solidFill>
                  <a:srgbClr val="FFC000"/>
                </a:solidFill>
              </a:rPr>
              <a:t>“na prática”</a:t>
            </a:r>
            <a:endParaRPr dirty="0">
              <a:solidFill>
                <a:srgbClr val="FFC000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5CE10DF-C7FF-A853-33C5-F386B73FF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04" y="4214813"/>
            <a:ext cx="16301592" cy="8755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39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Títulos Públicos"/>
          <p:cNvSpPr txBox="1"/>
          <p:nvPr/>
        </p:nvSpPr>
        <p:spPr>
          <a:xfrm>
            <a:off x="2314066" y="6043663"/>
            <a:ext cx="8348850" cy="3523743"/>
          </a:xfrm>
          <a:prstGeom prst="rect">
            <a:avLst/>
          </a:prstGeom>
          <a:ln w="12700">
            <a:miter lim="400000"/>
          </a:ln>
          <a:effectLst>
            <a:outerShdw blurRad="152400" dist="152400" dir="513147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>
              <a:lnSpc>
                <a:spcPct val="70000"/>
              </a:lnSpc>
              <a:defRPr sz="12000" b="1" cap="all" spc="-47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Títulos</a:t>
            </a:r>
            <a:br/>
            <a:r>
              <a:t>Públicos </a:t>
            </a:r>
          </a:p>
        </p:txBody>
      </p:sp>
      <p:sp>
        <p:nvSpPr>
          <p:cNvPr id="532" name="Qual investimento em renda fixa é melhor?"/>
          <p:cNvSpPr txBox="1"/>
          <p:nvPr/>
        </p:nvSpPr>
        <p:spPr>
          <a:xfrm>
            <a:off x="7166936" y="2792856"/>
            <a:ext cx="10214034" cy="2220469"/>
          </a:xfrm>
          <a:prstGeom prst="rect">
            <a:avLst/>
          </a:prstGeom>
          <a:ln w="12700">
            <a:miter lim="400000"/>
          </a:ln>
          <a:effectLst>
            <a:outerShdw blurRad="152400" dist="152400" dir="513147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7000" cap="all" spc="-280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t>Qual investimento em renda fixa é melhor?</a:t>
            </a:r>
          </a:p>
        </p:txBody>
      </p:sp>
      <p:sp>
        <p:nvSpPr>
          <p:cNvPr id="533" name="Títulos Privados"/>
          <p:cNvSpPr txBox="1"/>
          <p:nvPr/>
        </p:nvSpPr>
        <p:spPr>
          <a:xfrm>
            <a:off x="13721084" y="6043663"/>
            <a:ext cx="8348850" cy="3523743"/>
          </a:xfrm>
          <a:prstGeom prst="rect">
            <a:avLst/>
          </a:prstGeom>
          <a:ln w="12700">
            <a:miter lim="400000"/>
          </a:ln>
          <a:effectLst>
            <a:outerShdw blurRad="152400" dist="152400" dir="513147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70000"/>
              </a:lnSpc>
              <a:defRPr sz="12000" b="1" cap="all" spc="-47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Títulos</a:t>
            </a:r>
            <a:br/>
            <a:r>
              <a:t>Privados</a:t>
            </a:r>
          </a:p>
        </p:txBody>
      </p:sp>
      <p:sp>
        <p:nvSpPr>
          <p:cNvPr id="534" name="Rounded Rectangle"/>
          <p:cNvSpPr/>
          <p:nvPr/>
        </p:nvSpPr>
        <p:spPr>
          <a:xfrm>
            <a:off x="2247297" y="5970625"/>
            <a:ext cx="9921448" cy="3923819"/>
          </a:xfrm>
          <a:prstGeom prst="roundRect">
            <a:avLst>
              <a:gd name="adj" fmla="val 20034"/>
            </a:avLst>
          </a:prstGeom>
          <a:ln w="25400">
            <a:solidFill>
              <a:srgbClr val="ECDA6C"/>
            </a:solidFill>
            <a:miter lim="400000"/>
          </a:ln>
          <a:effectLst>
            <a:outerShdw blurRad="63500" dir="5131470" rotWithShape="0">
              <a:srgbClr val="ABA25E"/>
            </a:outerShdw>
          </a:effectLst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535" name="Rounded Rectangle"/>
          <p:cNvSpPr/>
          <p:nvPr/>
        </p:nvSpPr>
        <p:spPr>
          <a:xfrm>
            <a:off x="12189514" y="5970625"/>
            <a:ext cx="9921447" cy="3923819"/>
          </a:xfrm>
          <a:prstGeom prst="roundRect">
            <a:avLst>
              <a:gd name="adj" fmla="val 20034"/>
            </a:avLst>
          </a:prstGeom>
          <a:ln w="25400">
            <a:solidFill>
              <a:srgbClr val="ECDA6C"/>
            </a:solidFill>
            <a:miter lim="400000"/>
          </a:ln>
          <a:effectLst>
            <a:outerShdw blurRad="63500" dir="5131470" rotWithShape="0">
              <a:srgbClr val="ABA25E"/>
            </a:outerShdw>
          </a:effectLst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536" name="x"/>
          <p:cNvSpPr txBox="1"/>
          <p:nvPr/>
        </p:nvSpPr>
        <p:spPr>
          <a:xfrm>
            <a:off x="11202669" y="6392659"/>
            <a:ext cx="1927861" cy="2622551"/>
          </a:xfrm>
          <a:prstGeom prst="rect">
            <a:avLst/>
          </a:prstGeom>
          <a:ln w="12700">
            <a:miter lim="400000"/>
          </a:ln>
          <a:effectLst>
            <a:outerShdw blurRad="381000" dir="513147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19000"/>
              </a:lnSpc>
              <a:defRPr sz="15000" b="1" cap="all">
                <a:gradFill flip="none" rotWithShape="1">
                  <a:gsLst>
                    <a:gs pos="0">
                      <a:srgbClr val="BC8D12"/>
                    </a:gs>
                    <a:gs pos="100000">
                      <a:srgbClr val="F3E47D"/>
                    </a:gs>
                  </a:gsLst>
                  <a:lin ang="8881729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x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Liquidez limitada"/>
          <p:cNvSpPr txBox="1"/>
          <p:nvPr/>
        </p:nvSpPr>
        <p:spPr>
          <a:xfrm>
            <a:off x="5912007" y="9908768"/>
            <a:ext cx="13189612" cy="1614171"/>
          </a:xfrm>
          <a:prstGeom prst="rect">
            <a:avLst/>
          </a:prstGeom>
          <a:ln w="12700">
            <a:miter lim="400000"/>
          </a:ln>
          <a:effectLst>
            <a:outerShdw blurRad="152400" dist="152400" dir="513147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9000" b="1" cap="all" spc="-36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Liquidez limitada </a:t>
            </a:r>
          </a:p>
        </p:txBody>
      </p:sp>
      <p:sp>
        <p:nvSpPr>
          <p:cNvPr id="540" name="Os títulos de crédito privado apresentam algumas desvantagens em relação aos títulos públicos:"/>
          <p:cNvSpPr txBox="1"/>
          <p:nvPr/>
        </p:nvSpPr>
        <p:spPr>
          <a:xfrm>
            <a:off x="4322047" y="2410524"/>
            <a:ext cx="16247905" cy="1787653"/>
          </a:xfrm>
          <a:prstGeom prst="rect">
            <a:avLst/>
          </a:prstGeom>
          <a:ln w="12700">
            <a:miter lim="400000"/>
          </a:ln>
          <a:effectLst>
            <a:outerShdw blurRad="152400" dist="152400" dir="513147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5500" b="1" spc="-165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Os títulos de crédito privado apresentam algumas </a:t>
            </a:r>
            <a:r>
              <a:rPr>
                <a:solidFill>
                  <a:srgbClr val="FF3535"/>
                </a:solidFill>
              </a:rPr>
              <a:t>desvantagens</a:t>
            </a:r>
            <a:r>
              <a:t> em relação aos títulos públicos:</a:t>
            </a:r>
          </a:p>
        </p:txBody>
      </p:sp>
      <p:sp>
        <p:nvSpPr>
          <p:cNvPr id="541" name="Risco maior"/>
          <p:cNvSpPr txBox="1"/>
          <p:nvPr/>
        </p:nvSpPr>
        <p:spPr>
          <a:xfrm>
            <a:off x="5912007" y="5042698"/>
            <a:ext cx="7642099" cy="1614171"/>
          </a:xfrm>
          <a:prstGeom prst="rect">
            <a:avLst/>
          </a:prstGeom>
          <a:ln w="12700">
            <a:miter lim="400000"/>
          </a:ln>
          <a:effectLst>
            <a:outerShdw blurRad="152400" dist="152400" dir="513147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9000" b="1" cap="all" spc="-36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Risco maior</a:t>
            </a:r>
          </a:p>
        </p:txBody>
      </p:sp>
      <p:sp>
        <p:nvSpPr>
          <p:cNvPr id="542" name="Não tem marcação a mercado"/>
          <p:cNvSpPr txBox="1"/>
          <p:nvPr/>
        </p:nvSpPr>
        <p:spPr>
          <a:xfrm>
            <a:off x="5912007" y="6907775"/>
            <a:ext cx="13718052" cy="2684400"/>
          </a:xfrm>
          <a:prstGeom prst="rect">
            <a:avLst/>
          </a:prstGeom>
          <a:ln w="12700">
            <a:miter lim="400000"/>
          </a:ln>
          <a:effectLst>
            <a:outerShdw blurRad="152400" dist="152400" dir="513147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70000"/>
              </a:lnSpc>
              <a:defRPr sz="9000" b="1" cap="all" spc="-36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Não tem marcação a mercado</a:t>
            </a:r>
          </a:p>
        </p:txBody>
      </p:sp>
      <p:grpSp>
        <p:nvGrpSpPr>
          <p:cNvPr id="545" name="Group"/>
          <p:cNvGrpSpPr/>
          <p:nvPr/>
        </p:nvGrpSpPr>
        <p:grpSpPr>
          <a:xfrm>
            <a:off x="4415936" y="5289352"/>
            <a:ext cx="1177013" cy="1450342"/>
            <a:chOff x="0" y="202839"/>
            <a:chExt cx="1177012" cy="1450340"/>
          </a:xfrm>
        </p:grpSpPr>
        <p:sp>
          <p:nvSpPr>
            <p:cNvPr id="543" name="Circle"/>
            <p:cNvSpPr/>
            <p:nvPr/>
          </p:nvSpPr>
          <p:spPr>
            <a:xfrm>
              <a:off x="0" y="250964"/>
              <a:ext cx="1177012" cy="1177012"/>
            </a:xfrm>
            <a:prstGeom prst="ellipse">
              <a:avLst/>
            </a:prstGeom>
            <a:noFill/>
            <a:ln w="25400" cap="flat">
              <a:solidFill>
                <a:srgbClr val="FF3535"/>
              </a:solidFill>
              <a:prstDash val="solid"/>
              <a:miter lim="400000"/>
            </a:ln>
            <a:effectLst>
              <a:outerShdw blurRad="114300" dir="5131470" rotWithShape="0">
                <a:srgbClr val="FF3535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sp>
          <p:nvSpPr>
            <p:cNvPr id="544" name="1"/>
            <p:cNvSpPr txBox="1"/>
            <p:nvPr/>
          </p:nvSpPr>
          <p:spPr>
            <a:xfrm>
              <a:off x="299342" y="202839"/>
              <a:ext cx="571501" cy="1450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70000"/>
                </a:lnSpc>
                <a:defRPr sz="8000" b="1" cap="all">
                  <a:solidFill>
                    <a:srgbClr val="FF3535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rPr dirty="0"/>
                <a:t>1</a:t>
              </a:r>
            </a:p>
          </p:txBody>
        </p:sp>
      </p:grpSp>
      <p:grpSp>
        <p:nvGrpSpPr>
          <p:cNvPr id="548" name="Group"/>
          <p:cNvGrpSpPr/>
          <p:nvPr/>
        </p:nvGrpSpPr>
        <p:grpSpPr>
          <a:xfrm>
            <a:off x="4415936" y="7215861"/>
            <a:ext cx="1177013" cy="1450342"/>
            <a:chOff x="0" y="250964"/>
            <a:chExt cx="1177012" cy="1450340"/>
          </a:xfrm>
        </p:grpSpPr>
        <p:sp>
          <p:nvSpPr>
            <p:cNvPr id="546" name="Circle"/>
            <p:cNvSpPr/>
            <p:nvPr/>
          </p:nvSpPr>
          <p:spPr>
            <a:xfrm>
              <a:off x="0" y="250964"/>
              <a:ext cx="1177012" cy="1177012"/>
            </a:xfrm>
            <a:prstGeom prst="ellipse">
              <a:avLst/>
            </a:prstGeom>
            <a:noFill/>
            <a:ln w="25400" cap="flat">
              <a:solidFill>
                <a:srgbClr val="FF3535"/>
              </a:solidFill>
              <a:prstDash val="solid"/>
              <a:miter lim="400000"/>
            </a:ln>
            <a:effectLst>
              <a:outerShdw blurRad="114300" dir="5131470" rotWithShape="0">
                <a:srgbClr val="FF3535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sp>
          <p:nvSpPr>
            <p:cNvPr id="547" name="2"/>
            <p:cNvSpPr txBox="1"/>
            <p:nvPr/>
          </p:nvSpPr>
          <p:spPr>
            <a:xfrm>
              <a:off x="204054" y="250964"/>
              <a:ext cx="739141" cy="1450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70000"/>
                </a:lnSpc>
                <a:defRPr sz="8000" b="1" cap="all">
                  <a:solidFill>
                    <a:srgbClr val="FF3535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rPr dirty="0"/>
                <a:t>2</a:t>
              </a:r>
            </a:p>
          </p:txBody>
        </p:sp>
      </p:grpSp>
      <p:grpSp>
        <p:nvGrpSpPr>
          <p:cNvPr id="551" name="Group"/>
          <p:cNvGrpSpPr/>
          <p:nvPr/>
        </p:nvGrpSpPr>
        <p:grpSpPr>
          <a:xfrm>
            <a:off x="4415936" y="10216006"/>
            <a:ext cx="1177013" cy="1450342"/>
            <a:chOff x="0" y="238264"/>
            <a:chExt cx="1177012" cy="1450340"/>
          </a:xfrm>
        </p:grpSpPr>
        <p:sp>
          <p:nvSpPr>
            <p:cNvPr id="549" name="Circle"/>
            <p:cNvSpPr/>
            <p:nvPr/>
          </p:nvSpPr>
          <p:spPr>
            <a:xfrm>
              <a:off x="0" y="238264"/>
              <a:ext cx="1177012" cy="1177012"/>
            </a:xfrm>
            <a:prstGeom prst="ellipse">
              <a:avLst/>
            </a:prstGeom>
            <a:noFill/>
            <a:ln w="25400" cap="flat">
              <a:solidFill>
                <a:srgbClr val="FF3535"/>
              </a:solidFill>
              <a:prstDash val="solid"/>
              <a:miter lim="400000"/>
            </a:ln>
            <a:effectLst>
              <a:outerShdw blurRad="114300" dir="5131470" rotWithShape="0">
                <a:srgbClr val="FF3535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sp>
          <p:nvSpPr>
            <p:cNvPr id="550" name="3"/>
            <p:cNvSpPr txBox="1"/>
            <p:nvPr/>
          </p:nvSpPr>
          <p:spPr>
            <a:xfrm>
              <a:off x="196726" y="238264"/>
              <a:ext cx="776733" cy="1450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70000"/>
                </a:lnSpc>
                <a:defRPr sz="8000" b="1" cap="all">
                  <a:solidFill>
                    <a:srgbClr val="FF3535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rPr dirty="0"/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Independentemente do tamanho da empresa ou banco…"/>
          <p:cNvSpPr txBox="1"/>
          <p:nvPr/>
        </p:nvSpPr>
        <p:spPr>
          <a:xfrm>
            <a:off x="3344119" y="7351009"/>
            <a:ext cx="18457762" cy="3855467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90000"/>
              </a:lnSpc>
              <a:defRPr sz="6000" spc="-180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t>Independentemente do tamanho da empresa ou banco</a:t>
            </a:r>
          </a:p>
          <a:p>
            <a:pPr algn="l" defTabSz="457200">
              <a:lnSpc>
                <a:spcPct val="90000"/>
              </a:lnSpc>
              <a:defRPr sz="6000" spc="-18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>
                <a:latin typeface="Graphik-Light"/>
                <a:ea typeface="Graphik-Light"/>
                <a:cs typeface="Graphik-Light"/>
                <a:sym typeface="Graphik Light"/>
              </a:rPr>
              <a:t>para o qual você empresta o seu dinheiro, </a:t>
            </a:r>
            <a:r>
              <a:rPr b="1"/>
              <a:t>eles não têm a capacidade que o governo possui de emitir moeda para pagar suas dívidas</a:t>
            </a:r>
            <a:r>
              <a:rPr>
                <a:latin typeface="Graphik-Light"/>
                <a:ea typeface="Graphik-Light"/>
                <a:cs typeface="Graphik-Light"/>
                <a:sym typeface="Graphik Light"/>
              </a:rPr>
              <a:t>, ou seja, seus títulos públicos.</a:t>
            </a:r>
          </a:p>
        </p:txBody>
      </p:sp>
      <p:sp>
        <p:nvSpPr>
          <p:cNvPr id="555" name="Risco de crédito maior"/>
          <p:cNvSpPr txBox="1"/>
          <p:nvPr/>
        </p:nvSpPr>
        <p:spPr>
          <a:xfrm>
            <a:off x="3389500" y="2433873"/>
            <a:ext cx="13468909" cy="3523743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70000"/>
              </a:lnSpc>
              <a:defRPr sz="12000" b="1" cap="all" spc="-479">
                <a:solidFill>
                  <a:srgbClr val="FF3535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Risco de crédito maior</a:t>
            </a:r>
          </a:p>
        </p:txBody>
      </p:sp>
      <p:sp>
        <p:nvSpPr>
          <p:cNvPr id="556" name="Rectangle"/>
          <p:cNvSpPr/>
          <p:nvPr/>
        </p:nvSpPr>
        <p:spPr>
          <a:xfrm>
            <a:off x="3472529" y="6491801"/>
            <a:ext cx="16510001" cy="101601"/>
          </a:xfrm>
          <a:prstGeom prst="roundRect">
            <a:avLst>
              <a:gd name="adj" fmla="val 0"/>
            </a:avLst>
          </a:prstGeom>
          <a:solidFill>
            <a:srgbClr val="FF353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7" name="⚠️"/>
          <p:cNvSpPr txBox="1"/>
          <p:nvPr/>
        </p:nvSpPr>
        <p:spPr>
          <a:xfrm>
            <a:off x="16866830" y="3224415"/>
            <a:ext cx="3454472" cy="2605778"/>
          </a:xfrm>
          <a:prstGeom prst="rect">
            <a:avLst/>
          </a:prstGeom>
          <a:ln w="12700">
            <a:miter lim="400000"/>
          </a:ln>
          <a:effectLst>
            <a:outerShdw blurRad="254000" dist="2540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defRPr sz="20000" b="1" cap="all" spc="-8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rgbClr val="FFFF00"/>
                </a:solidFill>
              </a:rPr>
              <a:t>⚠️</a:t>
            </a:r>
          </a:p>
        </p:txBody>
      </p:sp>
      <p:grpSp>
        <p:nvGrpSpPr>
          <p:cNvPr id="560" name="Group"/>
          <p:cNvGrpSpPr/>
          <p:nvPr/>
        </p:nvGrpSpPr>
        <p:grpSpPr>
          <a:xfrm>
            <a:off x="22698989" y="479564"/>
            <a:ext cx="1177013" cy="1450341"/>
            <a:chOff x="0" y="250964"/>
            <a:chExt cx="1177012" cy="1450340"/>
          </a:xfrm>
        </p:grpSpPr>
        <p:sp>
          <p:nvSpPr>
            <p:cNvPr id="558" name="Circle"/>
            <p:cNvSpPr/>
            <p:nvPr/>
          </p:nvSpPr>
          <p:spPr>
            <a:xfrm>
              <a:off x="0" y="250964"/>
              <a:ext cx="1177012" cy="1177012"/>
            </a:xfrm>
            <a:prstGeom prst="ellipse">
              <a:avLst/>
            </a:prstGeom>
            <a:noFill/>
            <a:ln w="25400" cap="flat">
              <a:solidFill>
                <a:srgbClr val="FF3535"/>
              </a:solidFill>
              <a:prstDash val="solid"/>
              <a:miter lim="400000"/>
            </a:ln>
            <a:effectLst>
              <a:outerShdw blurRad="114300" dir="5131470" rotWithShape="0">
                <a:srgbClr val="FF3535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sp>
          <p:nvSpPr>
            <p:cNvPr id="559" name="1"/>
            <p:cNvSpPr txBox="1"/>
            <p:nvPr/>
          </p:nvSpPr>
          <p:spPr>
            <a:xfrm>
              <a:off x="302755" y="250964"/>
              <a:ext cx="571501" cy="1450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70000"/>
                </a:lnSpc>
                <a:defRPr sz="8000" b="1" cap="all">
                  <a:solidFill>
                    <a:srgbClr val="FF3535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rPr dirty="0"/>
                <a:t>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É o procedimento adotado pelos investidores para estabelecer um valor para cada um de seus títulos, com o intuito de saber quanto vale sua carteira."/>
          <p:cNvSpPr txBox="1"/>
          <p:nvPr/>
        </p:nvSpPr>
        <p:spPr>
          <a:xfrm>
            <a:off x="2769334" y="6087312"/>
            <a:ext cx="7323168" cy="3911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4500" spc="-135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/>
              <a:t>É o </a:t>
            </a:r>
            <a:r>
              <a:rPr dirty="0" err="1"/>
              <a:t>procedimento</a:t>
            </a:r>
            <a:r>
              <a:rPr dirty="0"/>
              <a:t> </a:t>
            </a:r>
            <a:r>
              <a:rPr dirty="0" err="1"/>
              <a:t>adotado</a:t>
            </a:r>
            <a:r>
              <a:rPr dirty="0"/>
              <a:t> </a:t>
            </a:r>
            <a:r>
              <a:rPr dirty="0" err="1"/>
              <a:t>pelos</a:t>
            </a:r>
            <a:r>
              <a:rPr dirty="0"/>
              <a:t> </a:t>
            </a:r>
            <a:r>
              <a:rPr dirty="0" err="1"/>
              <a:t>investidores</a:t>
            </a:r>
            <a:r>
              <a:rPr dirty="0"/>
              <a:t> para </a:t>
            </a:r>
            <a:r>
              <a:rPr dirty="0" err="1"/>
              <a:t>estabelecer</a:t>
            </a:r>
            <a:r>
              <a:rPr dirty="0"/>
              <a:t> um valor para </a:t>
            </a:r>
            <a:r>
              <a:rPr dirty="0" err="1"/>
              <a:t>cada</a:t>
            </a:r>
            <a:r>
              <a:rPr dirty="0"/>
              <a:t> um de </a:t>
            </a:r>
            <a:r>
              <a:rPr dirty="0" err="1"/>
              <a:t>seus</a:t>
            </a:r>
            <a:r>
              <a:rPr dirty="0"/>
              <a:t> </a:t>
            </a:r>
            <a:r>
              <a:rPr dirty="0" err="1"/>
              <a:t>títulos</a:t>
            </a:r>
            <a:r>
              <a:rPr dirty="0"/>
              <a:t>, com o </a:t>
            </a:r>
            <a:r>
              <a:rPr dirty="0" err="1"/>
              <a:t>intuito</a:t>
            </a:r>
            <a:r>
              <a:rPr dirty="0"/>
              <a:t> de saber </a:t>
            </a:r>
            <a:r>
              <a:rPr dirty="0" err="1"/>
              <a:t>quanto</a:t>
            </a:r>
            <a:r>
              <a:rPr dirty="0"/>
              <a:t> vale </a:t>
            </a:r>
            <a:r>
              <a:rPr dirty="0" err="1"/>
              <a:t>sua</a:t>
            </a:r>
            <a:r>
              <a:rPr dirty="0"/>
              <a:t> </a:t>
            </a:r>
            <a:r>
              <a:rPr dirty="0" err="1"/>
              <a:t>carteira</a:t>
            </a:r>
            <a:r>
              <a:rPr dirty="0"/>
              <a:t>.</a:t>
            </a:r>
          </a:p>
        </p:txBody>
      </p:sp>
      <p:sp>
        <p:nvSpPr>
          <p:cNvPr id="564" name="Não tem marcação a mercado"/>
          <p:cNvSpPr txBox="1"/>
          <p:nvPr/>
        </p:nvSpPr>
        <p:spPr>
          <a:xfrm>
            <a:off x="2758003" y="1747739"/>
            <a:ext cx="7345830" cy="3754629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70000"/>
              </a:lnSpc>
              <a:defRPr sz="9000" b="1" cap="all" spc="-360">
                <a:solidFill>
                  <a:srgbClr val="FF3535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Não tem marcação a mercado</a:t>
            </a:r>
          </a:p>
        </p:txBody>
      </p:sp>
      <p:sp>
        <p:nvSpPr>
          <p:cNvPr id="565" name="Todos os dias nós vemos os títulos públicos mudando de preço, tanto positiva quanto negativamente, mas não vemos isso nos títulos privados."/>
          <p:cNvSpPr txBox="1"/>
          <p:nvPr/>
        </p:nvSpPr>
        <p:spPr>
          <a:xfrm>
            <a:off x="2769334" y="10033618"/>
            <a:ext cx="7530560" cy="2129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3500" spc="-104">
                <a:solidFill>
                  <a:srgbClr val="D5D5D5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t>Todos os dias nós vemos os títulos públicos mudando de preço, tanto positiva quanto negativamente, mas não vemos isso nos títulos privados.</a:t>
            </a:r>
          </a:p>
        </p:txBody>
      </p:sp>
      <p:sp>
        <p:nvSpPr>
          <p:cNvPr id="566" name="Mas o preço deles oscila, sim, só que sua corretora não mostra isso para você:"/>
          <p:cNvSpPr txBox="1"/>
          <p:nvPr/>
        </p:nvSpPr>
        <p:spPr>
          <a:xfrm>
            <a:off x="11878029" y="2051207"/>
            <a:ext cx="9747968" cy="1309117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000" spc="-11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Mas o preço deles oscila, sim, só que sua corretora não mostra isso para você:</a:t>
            </a:r>
          </a:p>
        </p:txBody>
      </p:sp>
      <p:grpSp>
        <p:nvGrpSpPr>
          <p:cNvPr id="575" name="Group"/>
          <p:cNvGrpSpPr/>
          <p:nvPr/>
        </p:nvGrpSpPr>
        <p:grpSpPr>
          <a:xfrm>
            <a:off x="12011810" y="4038512"/>
            <a:ext cx="641351" cy="6263600"/>
            <a:chOff x="0" y="0"/>
            <a:chExt cx="641350" cy="6263599"/>
          </a:xfrm>
        </p:grpSpPr>
        <p:sp>
          <p:nvSpPr>
            <p:cNvPr id="567" name="740"/>
            <p:cNvSpPr txBox="1"/>
            <p:nvPr/>
          </p:nvSpPr>
          <p:spPr>
            <a:xfrm>
              <a:off x="56134" y="-1"/>
              <a:ext cx="585217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740</a:t>
              </a:r>
            </a:p>
          </p:txBody>
        </p:sp>
        <p:sp>
          <p:nvSpPr>
            <p:cNvPr id="568" name="720"/>
            <p:cNvSpPr txBox="1"/>
            <p:nvPr/>
          </p:nvSpPr>
          <p:spPr>
            <a:xfrm>
              <a:off x="56388" y="833477"/>
              <a:ext cx="584963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720</a:t>
              </a:r>
            </a:p>
          </p:txBody>
        </p:sp>
        <p:sp>
          <p:nvSpPr>
            <p:cNvPr id="569" name="700"/>
            <p:cNvSpPr txBox="1"/>
            <p:nvPr/>
          </p:nvSpPr>
          <p:spPr>
            <a:xfrm>
              <a:off x="29718" y="1666953"/>
              <a:ext cx="611633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700</a:t>
              </a:r>
            </a:p>
          </p:txBody>
        </p:sp>
        <p:sp>
          <p:nvSpPr>
            <p:cNvPr id="570" name="680"/>
            <p:cNvSpPr txBox="1"/>
            <p:nvPr/>
          </p:nvSpPr>
          <p:spPr>
            <a:xfrm>
              <a:off x="21589" y="2500431"/>
              <a:ext cx="619761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680</a:t>
              </a:r>
            </a:p>
          </p:txBody>
        </p:sp>
        <p:sp>
          <p:nvSpPr>
            <p:cNvPr id="571" name="660"/>
            <p:cNvSpPr txBox="1"/>
            <p:nvPr/>
          </p:nvSpPr>
          <p:spPr>
            <a:xfrm>
              <a:off x="18288" y="3333908"/>
              <a:ext cx="623063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660</a:t>
              </a:r>
            </a:p>
          </p:txBody>
        </p:sp>
        <p:sp>
          <p:nvSpPr>
            <p:cNvPr id="572" name="640"/>
            <p:cNvSpPr txBox="1"/>
            <p:nvPr/>
          </p:nvSpPr>
          <p:spPr>
            <a:xfrm>
              <a:off x="15494" y="4167385"/>
              <a:ext cx="625857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640</a:t>
              </a:r>
            </a:p>
          </p:txBody>
        </p:sp>
        <p:sp>
          <p:nvSpPr>
            <p:cNvPr id="573" name="620"/>
            <p:cNvSpPr txBox="1"/>
            <p:nvPr/>
          </p:nvSpPr>
          <p:spPr>
            <a:xfrm>
              <a:off x="30988" y="5000862"/>
              <a:ext cx="610363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620</a:t>
              </a:r>
            </a:p>
          </p:txBody>
        </p:sp>
        <p:sp>
          <p:nvSpPr>
            <p:cNvPr id="574" name="600"/>
            <p:cNvSpPr txBox="1"/>
            <p:nvPr/>
          </p:nvSpPr>
          <p:spPr>
            <a:xfrm>
              <a:off x="0" y="5834339"/>
              <a:ext cx="641351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600</a:t>
              </a:r>
            </a:p>
          </p:txBody>
        </p:sp>
      </p:grpSp>
      <p:grpSp>
        <p:nvGrpSpPr>
          <p:cNvPr id="587" name="Group"/>
          <p:cNvGrpSpPr/>
          <p:nvPr/>
        </p:nvGrpSpPr>
        <p:grpSpPr>
          <a:xfrm>
            <a:off x="12715175" y="10677331"/>
            <a:ext cx="8669167" cy="511658"/>
            <a:chOff x="0" y="0"/>
            <a:chExt cx="8669165" cy="511657"/>
          </a:xfrm>
        </p:grpSpPr>
        <p:sp>
          <p:nvSpPr>
            <p:cNvPr id="576" name="FEV…"/>
            <p:cNvSpPr txBox="1"/>
            <p:nvPr/>
          </p:nvSpPr>
          <p:spPr>
            <a:xfrm>
              <a:off x="0" y="0"/>
              <a:ext cx="567335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FEV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  <p:sp>
          <p:nvSpPr>
            <p:cNvPr id="577" name="MAR…"/>
            <p:cNvSpPr txBox="1"/>
            <p:nvPr/>
          </p:nvSpPr>
          <p:spPr>
            <a:xfrm>
              <a:off x="810183" y="0"/>
              <a:ext cx="567335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MAR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  <p:sp>
          <p:nvSpPr>
            <p:cNvPr id="578" name="Abr…"/>
            <p:cNvSpPr txBox="1"/>
            <p:nvPr/>
          </p:nvSpPr>
          <p:spPr>
            <a:xfrm>
              <a:off x="1620366" y="0"/>
              <a:ext cx="567335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Abr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  <p:sp>
          <p:nvSpPr>
            <p:cNvPr id="579" name="Mai…"/>
            <p:cNvSpPr txBox="1"/>
            <p:nvPr/>
          </p:nvSpPr>
          <p:spPr>
            <a:xfrm>
              <a:off x="2430549" y="0"/>
              <a:ext cx="567335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Mai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  <p:sp>
          <p:nvSpPr>
            <p:cNvPr id="580" name="Jun…"/>
            <p:cNvSpPr txBox="1"/>
            <p:nvPr/>
          </p:nvSpPr>
          <p:spPr>
            <a:xfrm>
              <a:off x="3240732" y="0"/>
              <a:ext cx="567335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Jun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  <p:sp>
          <p:nvSpPr>
            <p:cNvPr id="581" name="Jul…"/>
            <p:cNvSpPr txBox="1"/>
            <p:nvPr/>
          </p:nvSpPr>
          <p:spPr>
            <a:xfrm>
              <a:off x="4050915" y="0"/>
              <a:ext cx="567335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Jul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  <p:sp>
          <p:nvSpPr>
            <p:cNvPr id="582" name="Ago…"/>
            <p:cNvSpPr txBox="1"/>
            <p:nvPr/>
          </p:nvSpPr>
          <p:spPr>
            <a:xfrm>
              <a:off x="4861098" y="0"/>
              <a:ext cx="567336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Ago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  <p:sp>
          <p:nvSpPr>
            <p:cNvPr id="583" name="Set…"/>
            <p:cNvSpPr txBox="1"/>
            <p:nvPr/>
          </p:nvSpPr>
          <p:spPr>
            <a:xfrm>
              <a:off x="5671281" y="0"/>
              <a:ext cx="567336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Set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  <p:sp>
          <p:nvSpPr>
            <p:cNvPr id="584" name="Out…"/>
            <p:cNvSpPr txBox="1"/>
            <p:nvPr/>
          </p:nvSpPr>
          <p:spPr>
            <a:xfrm>
              <a:off x="6481464" y="0"/>
              <a:ext cx="567336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Out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  <p:sp>
          <p:nvSpPr>
            <p:cNvPr id="585" name="Nov…"/>
            <p:cNvSpPr txBox="1"/>
            <p:nvPr/>
          </p:nvSpPr>
          <p:spPr>
            <a:xfrm>
              <a:off x="7291647" y="0"/>
              <a:ext cx="567336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Nov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  <p:sp>
          <p:nvSpPr>
            <p:cNvPr id="586" name="Dez…"/>
            <p:cNvSpPr txBox="1"/>
            <p:nvPr/>
          </p:nvSpPr>
          <p:spPr>
            <a:xfrm>
              <a:off x="8101831" y="0"/>
              <a:ext cx="567335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Dez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</p:grpSp>
      <p:grpSp>
        <p:nvGrpSpPr>
          <p:cNvPr id="596" name="Group"/>
          <p:cNvGrpSpPr/>
          <p:nvPr/>
        </p:nvGrpSpPr>
        <p:grpSpPr>
          <a:xfrm>
            <a:off x="13139729" y="4253142"/>
            <a:ext cx="8112398" cy="5834340"/>
            <a:chOff x="0" y="0"/>
            <a:chExt cx="8112397" cy="5834339"/>
          </a:xfrm>
        </p:grpSpPr>
        <p:sp>
          <p:nvSpPr>
            <p:cNvPr id="588" name="Line"/>
            <p:cNvSpPr/>
            <p:nvPr/>
          </p:nvSpPr>
          <p:spPr>
            <a:xfrm>
              <a:off x="0" y="0"/>
              <a:ext cx="8112398" cy="0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89" name="Line"/>
            <p:cNvSpPr/>
            <p:nvPr/>
          </p:nvSpPr>
          <p:spPr>
            <a:xfrm>
              <a:off x="0" y="833477"/>
              <a:ext cx="8112398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0" name="Line"/>
            <p:cNvSpPr/>
            <p:nvPr/>
          </p:nvSpPr>
          <p:spPr>
            <a:xfrm>
              <a:off x="0" y="1666954"/>
              <a:ext cx="8112398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1" name="Line"/>
            <p:cNvSpPr/>
            <p:nvPr/>
          </p:nvSpPr>
          <p:spPr>
            <a:xfrm>
              <a:off x="0" y="2500431"/>
              <a:ext cx="8112398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2" name="Line"/>
            <p:cNvSpPr/>
            <p:nvPr/>
          </p:nvSpPr>
          <p:spPr>
            <a:xfrm>
              <a:off x="0" y="3333908"/>
              <a:ext cx="8112398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3" name="Line"/>
            <p:cNvSpPr/>
            <p:nvPr/>
          </p:nvSpPr>
          <p:spPr>
            <a:xfrm>
              <a:off x="0" y="4167385"/>
              <a:ext cx="8112398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4" name="Line"/>
            <p:cNvSpPr/>
            <p:nvPr/>
          </p:nvSpPr>
          <p:spPr>
            <a:xfrm>
              <a:off x="0" y="5000862"/>
              <a:ext cx="8112398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5" name="Line"/>
            <p:cNvSpPr/>
            <p:nvPr/>
          </p:nvSpPr>
          <p:spPr>
            <a:xfrm>
              <a:off x="0" y="5834339"/>
              <a:ext cx="8112398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597" name="Line"/>
          <p:cNvSpPr/>
          <p:nvPr/>
        </p:nvSpPr>
        <p:spPr>
          <a:xfrm flipV="1">
            <a:off x="12821936" y="4610100"/>
            <a:ext cx="8301456" cy="1664973"/>
          </a:xfrm>
          <a:prstGeom prst="line">
            <a:avLst/>
          </a:prstGeom>
          <a:ln w="50800">
            <a:solidFill>
              <a:srgbClr val="F1F1F1"/>
            </a:solidFill>
            <a:miter lim="400000"/>
          </a:ln>
          <a:effectLst>
            <a:outerShdw blurRad="127000" dist="63500" dir="51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59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5056" y="4579260"/>
            <a:ext cx="8409637" cy="5174895"/>
          </a:xfrm>
          <a:prstGeom prst="rect">
            <a:avLst/>
          </a:prstGeom>
          <a:ln w="12700">
            <a:miter lim="400000"/>
          </a:ln>
          <a:effectLst>
            <a:outerShdw blurRad="127000" dist="63500" dir="5100000" rotWithShape="0">
              <a:srgbClr val="000000"/>
            </a:outerShdw>
          </a:effectLst>
        </p:spPr>
      </p:pic>
      <p:grpSp>
        <p:nvGrpSpPr>
          <p:cNvPr id="601" name="Group"/>
          <p:cNvGrpSpPr/>
          <p:nvPr/>
        </p:nvGrpSpPr>
        <p:grpSpPr>
          <a:xfrm>
            <a:off x="16265653" y="11603482"/>
            <a:ext cx="5171630" cy="630937"/>
            <a:chOff x="0" y="0"/>
            <a:chExt cx="5171628" cy="630936"/>
          </a:xfrm>
        </p:grpSpPr>
        <p:sp>
          <p:nvSpPr>
            <p:cNvPr id="599" name="Preço na sua corretora"/>
            <p:cNvSpPr txBox="1"/>
            <p:nvPr/>
          </p:nvSpPr>
          <p:spPr>
            <a:xfrm>
              <a:off x="755181" y="-1"/>
              <a:ext cx="4416448" cy="6309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80000"/>
                </a:lnSpc>
                <a:defRPr sz="3200" b="1" spc="-96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Preço na sua corretora</a:t>
              </a:r>
            </a:p>
          </p:txBody>
        </p:sp>
        <p:sp>
          <p:nvSpPr>
            <p:cNvPr id="600" name="Line"/>
            <p:cNvSpPr/>
            <p:nvPr/>
          </p:nvSpPr>
          <p:spPr>
            <a:xfrm flipV="1">
              <a:off x="0" y="368981"/>
              <a:ext cx="641350" cy="1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04" name="Group"/>
          <p:cNvGrpSpPr/>
          <p:nvPr/>
        </p:nvGrpSpPr>
        <p:grpSpPr>
          <a:xfrm>
            <a:off x="12786736" y="11603482"/>
            <a:ext cx="3116429" cy="630937"/>
            <a:chOff x="0" y="0"/>
            <a:chExt cx="3116428" cy="630936"/>
          </a:xfrm>
        </p:grpSpPr>
        <p:sp>
          <p:nvSpPr>
            <p:cNvPr id="602" name="Preço justo"/>
            <p:cNvSpPr txBox="1"/>
            <p:nvPr/>
          </p:nvSpPr>
          <p:spPr>
            <a:xfrm>
              <a:off x="754228" y="-1"/>
              <a:ext cx="2362201" cy="6309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80000"/>
                </a:lnSpc>
                <a:defRPr sz="3200" b="1" spc="-96">
                  <a:solidFill>
                    <a:srgbClr val="FF3535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Preço justo</a:t>
              </a:r>
            </a:p>
          </p:txBody>
        </p:sp>
        <p:sp>
          <p:nvSpPr>
            <p:cNvPr id="603" name="Line"/>
            <p:cNvSpPr/>
            <p:nvPr/>
          </p:nvSpPr>
          <p:spPr>
            <a:xfrm flipV="1">
              <a:off x="0" y="330881"/>
              <a:ext cx="641350" cy="1"/>
            </a:xfrm>
            <a:prstGeom prst="line">
              <a:avLst/>
            </a:prstGeom>
            <a:noFill/>
            <a:ln w="63500" cap="flat">
              <a:solidFill>
                <a:srgbClr val="FF353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07" name="Group"/>
          <p:cNvGrpSpPr/>
          <p:nvPr/>
        </p:nvGrpSpPr>
        <p:grpSpPr>
          <a:xfrm>
            <a:off x="22698989" y="504964"/>
            <a:ext cx="1177013" cy="1450341"/>
            <a:chOff x="0" y="250964"/>
            <a:chExt cx="1177012" cy="1450340"/>
          </a:xfrm>
        </p:grpSpPr>
        <p:sp>
          <p:nvSpPr>
            <p:cNvPr id="605" name="Circle"/>
            <p:cNvSpPr/>
            <p:nvPr/>
          </p:nvSpPr>
          <p:spPr>
            <a:xfrm>
              <a:off x="0" y="250964"/>
              <a:ext cx="1177012" cy="1177012"/>
            </a:xfrm>
            <a:prstGeom prst="ellipse">
              <a:avLst/>
            </a:prstGeom>
            <a:noFill/>
            <a:ln w="25400" cap="flat">
              <a:solidFill>
                <a:srgbClr val="FF3535"/>
              </a:solidFill>
              <a:prstDash val="solid"/>
              <a:miter lim="400000"/>
            </a:ln>
            <a:effectLst>
              <a:outerShdw blurRad="114300" dir="5131470" rotWithShape="0">
                <a:srgbClr val="FF3535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sp>
          <p:nvSpPr>
            <p:cNvPr id="606" name="2"/>
            <p:cNvSpPr txBox="1"/>
            <p:nvPr/>
          </p:nvSpPr>
          <p:spPr>
            <a:xfrm>
              <a:off x="219476" y="250964"/>
              <a:ext cx="739141" cy="1450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70000"/>
                </a:lnSpc>
                <a:defRPr sz="8000" b="1" cap="all">
                  <a:solidFill>
                    <a:srgbClr val="FF3535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rPr dirty="0"/>
                <a:t>2</a:t>
              </a:r>
            </a:p>
          </p:txBody>
        </p:sp>
      </p:grpSp>
      <p:sp>
        <p:nvSpPr>
          <p:cNvPr id="608" name="Rectangle"/>
          <p:cNvSpPr/>
          <p:nvPr/>
        </p:nvSpPr>
        <p:spPr>
          <a:xfrm>
            <a:off x="2863624" y="5715465"/>
            <a:ext cx="7366001" cy="63501"/>
          </a:xfrm>
          <a:prstGeom prst="roundRect">
            <a:avLst>
              <a:gd name="adj" fmla="val 0"/>
            </a:avLst>
          </a:prstGeom>
          <a:solidFill>
            <a:srgbClr val="FF353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É o procedimento adotado pelos investidores para estabelecer um valor para cada um de seus títulos, com o intuito de saber quanto vale sua carteira."/>
          <p:cNvSpPr txBox="1"/>
          <p:nvPr/>
        </p:nvSpPr>
        <p:spPr>
          <a:xfrm>
            <a:off x="2769334" y="6322899"/>
            <a:ext cx="7323168" cy="3440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4500" spc="-135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lang="pt-BR" dirty="0"/>
              <a:t>Imagine que você compra uma obra de arte de um artista pouco conhecido por </a:t>
            </a:r>
            <a:r>
              <a:rPr lang="pt-BR" dirty="0">
                <a:solidFill>
                  <a:srgbClr val="FF0000"/>
                </a:solidFill>
              </a:rPr>
              <a:t>R$5.000,00 </a:t>
            </a:r>
            <a:r>
              <a:rPr lang="pt-BR" dirty="0"/>
              <a:t>e um especialista diz que em 10 anos ele vai valer exatamente </a:t>
            </a:r>
            <a:r>
              <a:rPr lang="pt-BR" dirty="0">
                <a:solidFill>
                  <a:srgbClr val="FF0000"/>
                </a:solidFill>
              </a:rPr>
              <a:t>R$50.000,00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64" name="Não tem marcação a mercado"/>
          <p:cNvSpPr txBox="1"/>
          <p:nvPr/>
        </p:nvSpPr>
        <p:spPr>
          <a:xfrm>
            <a:off x="2758003" y="3057847"/>
            <a:ext cx="7345830" cy="1134413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70000"/>
              </a:lnSpc>
              <a:defRPr sz="9000" b="1" cap="all" spc="-360">
                <a:solidFill>
                  <a:srgbClr val="FF3535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lang="pt-BR" dirty="0"/>
              <a:t>Simplificando</a:t>
            </a:r>
            <a:endParaRPr dirty="0"/>
          </a:p>
        </p:txBody>
      </p:sp>
      <p:grpSp>
        <p:nvGrpSpPr>
          <p:cNvPr id="575" name="Group"/>
          <p:cNvGrpSpPr/>
          <p:nvPr/>
        </p:nvGrpSpPr>
        <p:grpSpPr>
          <a:xfrm>
            <a:off x="12011810" y="4038512"/>
            <a:ext cx="641351" cy="6263600"/>
            <a:chOff x="0" y="0"/>
            <a:chExt cx="641350" cy="6263599"/>
          </a:xfrm>
        </p:grpSpPr>
        <p:sp>
          <p:nvSpPr>
            <p:cNvPr id="567" name="740"/>
            <p:cNvSpPr txBox="1"/>
            <p:nvPr/>
          </p:nvSpPr>
          <p:spPr>
            <a:xfrm>
              <a:off x="56134" y="-1"/>
              <a:ext cx="585217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740</a:t>
              </a:r>
            </a:p>
          </p:txBody>
        </p:sp>
        <p:sp>
          <p:nvSpPr>
            <p:cNvPr id="568" name="720"/>
            <p:cNvSpPr txBox="1"/>
            <p:nvPr/>
          </p:nvSpPr>
          <p:spPr>
            <a:xfrm>
              <a:off x="56388" y="833477"/>
              <a:ext cx="584963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720</a:t>
              </a:r>
            </a:p>
          </p:txBody>
        </p:sp>
        <p:sp>
          <p:nvSpPr>
            <p:cNvPr id="569" name="700"/>
            <p:cNvSpPr txBox="1"/>
            <p:nvPr/>
          </p:nvSpPr>
          <p:spPr>
            <a:xfrm>
              <a:off x="29718" y="1666953"/>
              <a:ext cx="611633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700</a:t>
              </a:r>
            </a:p>
          </p:txBody>
        </p:sp>
        <p:sp>
          <p:nvSpPr>
            <p:cNvPr id="570" name="680"/>
            <p:cNvSpPr txBox="1"/>
            <p:nvPr/>
          </p:nvSpPr>
          <p:spPr>
            <a:xfrm>
              <a:off x="21589" y="2500431"/>
              <a:ext cx="619761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680</a:t>
              </a:r>
            </a:p>
          </p:txBody>
        </p:sp>
        <p:sp>
          <p:nvSpPr>
            <p:cNvPr id="571" name="660"/>
            <p:cNvSpPr txBox="1"/>
            <p:nvPr/>
          </p:nvSpPr>
          <p:spPr>
            <a:xfrm>
              <a:off x="18288" y="3333908"/>
              <a:ext cx="623063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660</a:t>
              </a:r>
            </a:p>
          </p:txBody>
        </p:sp>
        <p:sp>
          <p:nvSpPr>
            <p:cNvPr id="572" name="640"/>
            <p:cNvSpPr txBox="1"/>
            <p:nvPr/>
          </p:nvSpPr>
          <p:spPr>
            <a:xfrm>
              <a:off x="15494" y="4167385"/>
              <a:ext cx="625857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640</a:t>
              </a:r>
            </a:p>
          </p:txBody>
        </p:sp>
        <p:sp>
          <p:nvSpPr>
            <p:cNvPr id="573" name="620"/>
            <p:cNvSpPr txBox="1"/>
            <p:nvPr/>
          </p:nvSpPr>
          <p:spPr>
            <a:xfrm>
              <a:off x="30988" y="5000862"/>
              <a:ext cx="610363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620</a:t>
              </a:r>
            </a:p>
          </p:txBody>
        </p:sp>
        <p:sp>
          <p:nvSpPr>
            <p:cNvPr id="574" name="600"/>
            <p:cNvSpPr txBox="1"/>
            <p:nvPr/>
          </p:nvSpPr>
          <p:spPr>
            <a:xfrm>
              <a:off x="0" y="5834339"/>
              <a:ext cx="641351" cy="429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2000"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600</a:t>
              </a:r>
            </a:p>
          </p:txBody>
        </p:sp>
      </p:grpSp>
      <p:grpSp>
        <p:nvGrpSpPr>
          <p:cNvPr id="587" name="Group"/>
          <p:cNvGrpSpPr/>
          <p:nvPr/>
        </p:nvGrpSpPr>
        <p:grpSpPr>
          <a:xfrm>
            <a:off x="12715175" y="10677331"/>
            <a:ext cx="8669167" cy="511658"/>
            <a:chOff x="0" y="0"/>
            <a:chExt cx="8669165" cy="511657"/>
          </a:xfrm>
        </p:grpSpPr>
        <p:sp>
          <p:nvSpPr>
            <p:cNvPr id="576" name="FEV…"/>
            <p:cNvSpPr txBox="1"/>
            <p:nvPr/>
          </p:nvSpPr>
          <p:spPr>
            <a:xfrm>
              <a:off x="0" y="0"/>
              <a:ext cx="567335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FEV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  <p:sp>
          <p:nvSpPr>
            <p:cNvPr id="577" name="MAR…"/>
            <p:cNvSpPr txBox="1"/>
            <p:nvPr/>
          </p:nvSpPr>
          <p:spPr>
            <a:xfrm>
              <a:off x="810183" y="0"/>
              <a:ext cx="567335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MAR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  <p:sp>
          <p:nvSpPr>
            <p:cNvPr id="578" name="Abr…"/>
            <p:cNvSpPr txBox="1"/>
            <p:nvPr/>
          </p:nvSpPr>
          <p:spPr>
            <a:xfrm>
              <a:off x="1620366" y="0"/>
              <a:ext cx="567335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Abr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  <p:sp>
          <p:nvSpPr>
            <p:cNvPr id="579" name="Mai…"/>
            <p:cNvSpPr txBox="1"/>
            <p:nvPr/>
          </p:nvSpPr>
          <p:spPr>
            <a:xfrm>
              <a:off x="2430549" y="0"/>
              <a:ext cx="567335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Mai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  <p:sp>
          <p:nvSpPr>
            <p:cNvPr id="580" name="Jun…"/>
            <p:cNvSpPr txBox="1"/>
            <p:nvPr/>
          </p:nvSpPr>
          <p:spPr>
            <a:xfrm>
              <a:off x="3240732" y="0"/>
              <a:ext cx="567335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Jun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  <p:sp>
          <p:nvSpPr>
            <p:cNvPr id="581" name="Jul…"/>
            <p:cNvSpPr txBox="1"/>
            <p:nvPr/>
          </p:nvSpPr>
          <p:spPr>
            <a:xfrm>
              <a:off x="4050915" y="0"/>
              <a:ext cx="567335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Jul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  <p:sp>
          <p:nvSpPr>
            <p:cNvPr id="582" name="Ago…"/>
            <p:cNvSpPr txBox="1"/>
            <p:nvPr/>
          </p:nvSpPr>
          <p:spPr>
            <a:xfrm>
              <a:off x="4861098" y="0"/>
              <a:ext cx="567336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Ago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  <p:sp>
          <p:nvSpPr>
            <p:cNvPr id="583" name="Set…"/>
            <p:cNvSpPr txBox="1"/>
            <p:nvPr/>
          </p:nvSpPr>
          <p:spPr>
            <a:xfrm>
              <a:off x="5671281" y="0"/>
              <a:ext cx="567336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Set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  <p:sp>
          <p:nvSpPr>
            <p:cNvPr id="584" name="Out…"/>
            <p:cNvSpPr txBox="1"/>
            <p:nvPr/>
          </p:nvSpPr>
          <p:spPr>
            <a:xfrm>
              <a:off x="6481464" y="0"/>
              <a:ext cx="567336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Out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  <p:sp>
          <p:nvSpPr>
            <p:cNvPr id="585" name="Nov…"/>
            <p:cNvSpPr txBox="1"/>
            <p:nvPr/>
          </p:nvSpPr>
          <p:spPr>
            <a:xfrm>
              <a:off x="7291647" y="0"/>
              <a:ext cx="567336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Nov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  <p:sp>
          <p:nvSpPr>
            <p:cNvPr id="586" name="Dez…"/>
            <p:cNvSpPr txBox="1"/>
            <p:nvPr/>
          </p:nvSpPr>
          <p:spPr>
            <a:xfrm>
              <a:off x="8101831" y="0"/>
              <a:ext cx="567335" cy="511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Dez</a:t>
              </a:r>
            </a:p>
            <a:p>
              <a:pPr>
                <a:lnSpc>
                  <a:spcPct val="80000"/>
                </a:lnSpc>
                <a:defRPr sz="1400" cap="all">
                  <a:latin typeface="Graphik-Medium"/>
                  <a:ea typeface="Graphik-Medium"/>
                  <a:cs typeface="Graphik-Medium"/>
                  <a:sym typeface="Graphik Medium"/>
                </a:defRPr>
              </a:pPr>
              <a:r>
                <a:t>2020</a:t>
              </a:r>
            </a:p>
          </p:txBody>
        </p:sp>
      </p:grpSp>
      <p:grpSp>
        <p:nvGrpSpPr>
          <p:cNvPr id="596" name="Group"/>
          <p:cNvGrpSpPr/>
          <p:nvPr/>
        </p:nvGrpSpPr>
        <p:grpSpPr>
          <a:xfrm>
            <a:off x="13139729" y="4253142"/>
            <a:ext cx="8112398" cy="5834340"/>
            <a:chOff x="0" y="0"/>
            <a:chExt cx="8112397" cy="5834339"/>
          </a:xfrm>
        </p:grpSpPr>
        <p:sp>
          <p:nvSpPr>
            <p:cNvPr id="588" name="Line"/>
            <p:cNvSpPr/>
            <p:nvPr/>
          </p:nvSpPr>
          <p:spPr>
            <a:xfrm>
              <a:off x="0" y="0"/>
              <a:ext cx="8112398" cy="0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89" name="Line"/>
            <p:cNvSpPr/>
            <p:nvPr/>
          </p:nvSpPr>
          <p:spPr>
            <a:xfrm>
              <a:off x="0" y="833477"/>
              <a:ext cx="8112398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0" name="Line"/>
            <p:cNvSpPr/>
            <p:nvPr/>
          </p:nvSpPr>
          <p:spPr>
            <a:xfrm>
              <a:off x="0" y="1666954"/>
              <a:ext cx="8112398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1" name="Line"/>
            <p:cNvSpPr/>
            <p:nvPr/>
          </p:nvSpPr>
          <p:spPr>
            <a:xfrm>
              <a:off x="0" y="2500431"/>
              <a:ext cx="8112398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2" name="Line"/>
            <p:cNvSpPr/>
            <p:nvPr/>
          </p:nvSpPr>
          <p:spPr>
            <a:xfrm>
              <a:off x="0" y="3333908"/>
              <a:ext cx="8112398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3" name="Line"/>
            <p:cNvSpPr/>
            <p:nvPr/>
          </p:nvSpPr>
          <p:spPr>
            <a:xfrm>
              <a:off x="0" y="4167385"/>
              <a:ext cx="8112398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4" name="Line"/>
            <p:cNvSpPr/>
            <p:nvPr/>
          </p:nvSpPr>
          <p:spPr>
            <a:xfrm>
              <a:off x="0" y="5000862"/>
              <a:ext cx="8112398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5" name="Line"/>
            <p:cNvSpPr/>
            <p:nvPr/>
          </p:nvSpPr>
          <p:spPr>
            <a:xfrm>
              <a:off x="0" y="5834339"/>
              <a:ext cx="8112398" cy="1"/>
            </a:xfrm>
            <a:prstGeom prst="line">
              <a:avLst/>
            </a:prstGeom>
            <a:noFill/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597" name="Line"/>
          <p:cNvSpPr/>
          <p:nvPr/>
        </p:nvSpPr>
        <p:spPr>
          <a:xfrm flipV="1">
            <a:off x="12821936" y="4610100"/>
            <a:ext cx="8301456" cy="1664973"/>
          </a:xfrm>
          <a:prstGeom prst="line">
            <a:avLst/>
          </a:prstGeom>
          <a:ln w="50800">
            <a:solidFill>
              <a:srgbClr val="F1F1F1"/>
            </a:solidFill>
            <a:miter lim="400000"/>
          </a:ln>
          <a:effectLst>
            <a:outerShdw blurRad="127000" dist="63500" dir="51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59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5056" y="4579260"/>
            <a:ext cx="8409637" cy="5174895"/>
          </a:xfrm>
          <a:prstGeom prst="rect">
            <a:avLst/>
          </a:prstGeom>
          <a:ln w="12700">
            <a:miter lim="400000"/>
          </a:ln>
          <a:effectLst>
            <a:outerShdw blurRad="127000" dist="63500" dir="5100000" rotWithShape="0">
              <a:srgbClr val="000000"/>
            </a:outerShdw>
          </a:effectLst>
        </p:spPr>
      </p:pic>
      <p:grpSp>
        <p:nvGrpSpPr>
          <p:cNvPr id="601" name="Group"/>
          <p:cNvGrpSpPr/>
          <p:nvPr/>
        </p:nvGrpSpPr>
        <p:grpSpPr>
          <a:xfrm>
            <a:off x="17796986" y="11468762"/>
            <a:ext cx="6652812" cy="900375"/>
            <a:chOff x="0" y="-134720"/>
            <a:chExt cx="5171629" cy="900373"/>
          </a:xfrm>
        </p:grpSpPr>
        <p:sp>
          <p:nvSpPr>
            <p:cNvPr id="599" name="Preço na sua corretora"/>
            <p:cNvSpPr txBox="1"/>
            <p:nvPr/>
          </p:nvSpPr>
          <p:spPr>
            <a:xfrm>
              <a:off x="755181" y="-134720"/>
              <a:ext cx="4416448" cy="9003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80000"/>
                </a:lnSpc>
                <a:defRPr sz="3200" b="1" spc="-96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rPr lang="pt-BR" dirty="0"/>
                <a:t>Alta linear (R$4.500 por ano)</a:t>
              </a:r>
              <a:endParaRPr dirty="0"/>
            </a:p>
          </p:txBody>
        </p:sp>
        <p:sp>
          <p:nvSpPr>
            <p:cNvPr id="600" name="Line"/>
            <p:cNvSpPr/>
            <p:nvPr/>
          </p:nvSpPr>
          <p:spPr>
            <a:xfrm flipV="1">
              <a:off x="0" y="368981"/>
              <a:ext cx="641350" cy="1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04" name="Group"/>
          <p:cNvGrpSpPr/>
          <p:nvPr/>
        </p:nvGrpSpPr>
        <p:grpSpPr>
          <a:xfrm>
            <a:off x="11551114" y="11327179"/>
            <a:ext cx="5681343" cy="1294329"/>
            <a:chOff x="0" y="-331697"/>
            <a:chExt cx="3116429" cy="1294326"/>
          </a:xfrm>
        </p:grpSpPr>
        <p:sp>
          <p:nvSpPr>
            <p:cNvPr id="602" name="Preço justo"/>
            <p:cNvSpPr txBox="1"/>
            <p:nvPr/>
          </p:nvSpPr>
          <p:spPr>
            <a:xfrm>
              <a:off x="754228" y="-331697"/>
              <a:ext cx="2362201" cy="1294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80000"/>
                </a:lnSpc>
                <a:defRPr sz="3200" b="1" spc="-96">
                  <a:solidFill>
                    <a:srgbClr val="FF3535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rPr dirty="0" err="1"/>
                <a:t>Preço</a:t>
              </a:r>
              <a:r>
                <a:rPr dirty="0"/>
                <a:t> </a:t>
              </a:r>
              <a:r>
                <a:rPr lang="pt-BR" dirty="0"/>
                <a:t>no mercado de arte</a:t>
              </a:r>
              <a:endParaRPr dirty="0"/>
            </a:p>
          </p:txBody>
        </p:sp>
        <p:sp>
          <p:nvSpPr>
            <p:cNvPr id="603" name="Line"/>
            <p:cNvSpPr/>
            <p:nvPr/>
          </p:nvSpPr>
          <p:spPr>
            <a:xfrm flipV="1">
              <a:off x="0" y="330881"/>
              <a:ext cx="641350" cy="1"/>
            </a:xfrm>
            <a:prstGeom prst="line">
              <a:avLst/>
            </a:prstGeom>
            <a:noFill/>
            <a:ln w="63500" cap="flat">
              <a:solidFill>
                <a:srgbClr val="FF353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07" name="Group"/>
          <p:cNvGrpSpPr/>
          <p:nvPr/>
        </p:nvGrpSpPr>
        <p:grpSpPr>
          <a:xfrm>
            <a:off x="22698989" y="504964"/>
            <a:ext cx="1177013" cy="1450341"/>
            <a:chOff x="0" y="250964"/>
            <a:chExt cx="1177012" cy="1450340"/>
          </a:xfrm>
        </p:grpSpPr>
        <p:sp>
          <p:nvSpPr>
            <p:cNvPr id="605" name="Circle"/>
            <p:cNvSpPr/>
            <p:nvPr/>
          </p:nvSpPr>
          <p:spPr>
            <a:xfrm>
              <a:off x="0" y="250964"/>
              <a:ext cx="1177012" cy="1177012"/>
            </a:xfrm>
            <a:prstGeom prst="ellipse">
              <a:avLst/>
            </a:prstGeom>
            <a:noFill/>
            <a:ln w="25400" cap="flat">
              <a:solidFill>
                <a:srgbClr val="FF3535"/>
              </a:solidFill>
              <a:prstDash val="solid"/>
              <a:miter lim="400000"/>
            </a:ln>
            <a:effectLst>
              <a:outerShdw blurRad="114300" dir="5131470" rotWithShape="0">
                <a:srgbClr val="FF3535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sp>
          <p:nvSpPr>
            <p:cNvPr id="606" name="2"/>
            <p:cNvSpPr txBox="1"/>
            <p:nvPr/>
          </p:nvSpPr>
          <p:spPr>
            <a:xfrm>
              <a:off x="219476" y="250964"/>
              <a:ext cx="739141" cy="1450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70000"/>
                </a:lnSpc>
                <a:defRPr sz="8000" b="1" cap="all">
                  <a:solidFill>
                    <a:srgbClr val="FF3535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rPr dirty="0"/>
                <a:t>2</a:t>
              </a:r>
            </a:p>
          </p:txBody>
        </p:sp>
      </p:grpSp>
      <p:sp>
        <p:nvSpPr>
          <p:cNvPr id="608" name="Rectangle"/>
          <p:cNvSpPr/>
          <p:nvPr/>
        </p:nvSpPr>
        <p:spPr>
          <a:xfrm>
            <a:off x="2863624" y="5715465"/>
            <a:ext cx="7366001" cy="63501"/>
          </a:xfrm>
          <a:prstGeom prst="roundRect">
            <a:avLst>
              <a:gd name="adj" fmla="val 0"/>
            </a:avLst>
          </a:prstGeom>
          <a:solidFill>
            <a:srgbClr val="FF353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10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11" name="Ao investir em títulos públicos,…"/>
          <p:cNvSpPr txBox="1"/>
          <p:nvPr/>
        </p:nvSpPr>
        <p:spPr>
          <a:xfrm>
            <a:off x="3115592" y="5432208"/>
            <a:ext cx="8939679" cy="3300858"/>
          </a:xfrm>
          <a:prstGeom prst="rect">
            <a:avLst/>
          </a:prstGeom>
          <a:ln w="12700">
            <a:miter lim="400000"/>
          </a:ln>
          <a:effectLst>
            <a:outerShdw blurRad="127000" dist="63500" dir="5131470" rotWithShape="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4500" spc="-135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t>Ao investir em títulos </a:t>
            </a:r>
            <a:r>
              <a:rPr b="1">
                <a:latin typeface="Graphik"/>
                <a:ea typeface="Graphik"/>
                <a:cs typeface="Graphik"/>
                <a:sym typeface="Graphik"/>
              </a:rPr>
              <a:t>públicos</a:t>
            </a:r>
            <a:r>
              <a:t>,</a:t>
            </a:r>
          </a:p>
          <a:p>
            <a:pPr defTabSz="457200">
              <a:lnSpc>
                <a:spcPct val="80000"/>
              </a:lnSpc>
              <a:defRPr sz="4500" spc="-135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t>você empresta dinheiro diretamente pro Tesouro Nacional, e se quiser vender antes do vencimento, você os revende para ele.</a:t>
            </a:r>
          </a:p>
        </p:txBody>
      </p:sp>
      <p:sp>
        <p:nvSpPr>
          <p:cNvPr id="612" name="Liquidez limitada"/>
          <p:cNvSpPr txBox="1"/>
          <p:nvPr/>
        </p:nvSpPr>
        <p:spPr>
          <a:xfrm>
            <a:off x="4868643" y="2142370"/>
            <a:ext cx="14646714" cy="2105661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12000" b="1" cap="all" spc="-479">
                <a:solidFill>
                  <a:srgbClr val="FF3535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Liquidez limitada </a:t>
            </a:r>
          </a:p>
        </p:txBody>
      </p:sp>
      <p:sp>
        <p:nvSpPr>
          <p:cNvPr id="613" name="No casos dos títulos privados, você só revende para a sua própria corretora."/>
          <p:cNvSpPr txBox="1"/>
          <p:nvPr/>
        </p:nvSpPr>
        <p:spPr>
          <a:xfrm>
            <a:off x="14526066" y="5398390"/>
            <a:ext cx="6664291" cy="3294127"/>
          </a:xfrm>
          <a:prstGeom prst="rect">
            <a:avLst/>
          </a:prstGeom>
          <a:ln w="12700">
            <a:miter lim="400000"/>
          </a:ln>
          <a:effectLst>
            <a:outerShdw blurRad="127000" dist="63500" dir="5131470" rotWithShape="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5500" spc="-165">
                <a:solidFill>
                  <a:srgbClr val="FF3535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 dirty="0"/>
              <a:t>No </a:t>
            </a:r>
            <a:r>
              <a:rPr dirty="0" err="1"/>
              <a:t>casos</a:t>
            </a:r>
            <a:r>
              <a:rPr dirty="0"/>
              <a:t> dos </a:t>
            </a:r>
            <a:r>
              <a:rPr dirty="0" err="1"/>
              <a:t>títulos</a:t>
            </a:r>
            <a:r>
              <a:rPr dirty="0"/>
              <a:t> </a:t>
            </a:r>
            <a:r>
              <a:rPr b="1" dirty="0"/>
              <a:t>privados</a:t>
            </a:r>
            <a:r>
              <a:rPr dirty="0"/>
              <a:t>, </a:t>
            </a:r>
            <a:r>
              <a:rPr dirty="0" err="1"/>
              <a:t>você</a:t>
            </a:r>
            <a:r>
              <a:rPr dirty="0"/>
              <a:t> </a:t>
            </a:r>
            <a:r>
              <a:rPr dirty="0" err="1"/>
              <a:t>só</a:t>
            </a:r>
            <a:r>
              <a:rPr dirty="0"/>
              <a:t> </a:t>
            </a:r>
            <a:r>
              <a:rPr dirty="0" err="1"/>
              <a:t>revende</a:t>
            </a:r>
            <a:r>
              <a:rPr dirty="0"/>
              <a:t> para a </a:t>
            </a:r>
            <a:r>
              <a:rPr dirty="0" err="1"/>
              <a:t>sua</a:t>
            </a:r>
            <a:r>
              <a:rPr dirty="0"/>
              <a:t> </a:t>
            </a:r>
            <a:r>
              <a:rPr dirty="0" err="1"/>
              <a:t>própria</a:t>
            </a:r>
            <a:r>
              <a:rPr dirty="0"/>
              <a:t> </a:t>
            </a:r>
            <a:r>
              <a:rPr dirty="0" err="1"/>
              <a:t>corretora</a:t>
            </a:r>
            <a:r>
              <a:rPr dirty="0"/>
              <a:t>.</a:t>
            </a:r>
          </a:p>
        </p:txBody>
      </p:sp>
      <p:grpSp>
        <p:nvGrpSpPr>
          <p:cNvPr id="616" name="Group"/>
          <p:cNvGrpSpPr/>
          <p:nvPr/>
        </p:nvGrpSpPr>
        <p:grpSpPr>
          <a:xfrm>
            <a:off x="22698989" y="492264"/>
            <a:ext cx="1177013" cy="1450341"/>
            <a:chOff x="0" y="238264"/>
            <a:chExt cx="1177012" cy="1450340"/>
          </a:xfrm>
        </p:grpSpPr>
        <p:sp>
          <p:nvSpPr>
            <p:cNvPr id="614" name="Circle"/>
            <p:cNvSpPr/>
            <p:nvPr/>
          </p:nvSpPr>
          <p:spPr>
            <a:xfrm>
              <a:off x="0" y="238264"/>
              <a:ext cx="1177012" cy="1177012"/>
            </a:xfrm>
            <a:prstGeom prst="ellipse">
              <a:avLst/>
            </a:prstGeom>
            <a:noFill/>
            <a:ln w="25400" cap="flat">
              <a:solidFill>
                <a:srgbClr val="FF3535"/>
              </a:solidFill>
              <a:prstDash val="solid"/>
              <a:miter lim="400000"/>
            </a:ln>
            <a:effectLst>
              <a:outerShdw blurRad="114300" dir="5131470" rotWithShape="0">
                <a:srgbClr val="FF3535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sp>
          <p:nvSpPr>
            <p:cNvPr id="615" name="3"/>
            <p:cNvSpPr txBox="1"/>
            <p:nvPr/>
          </p:nvSpPr>
          <p:spPr>
            <a:xfrm>
              <a:off x="235452" y="238264"/>
              <a:ext cx="776733" cy="1450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70000"/>
                </a:lnSpc>
                <a:defRPr sz="8000" b="1" cap="all">
                  <a:solidFill>
                    <a:srgbClr val="FF3535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rPr dirty="0"/>
                <a:t>3</a:t>
              </a:r>
            </a:p>
          </p:txBody>
        </p:sp>
      </p:grpSp>
      <p:sp>
        <p:nvSpPr>
          <p:cNvPr id="617" name="Rounded Rectangle"/>
          <p:cNvSpPr/>
          <p:nvPr/>
        </p:nvSpPr>
        <p:spPr>
          <a:xfrm>
            <a:off x="2624708" y="5162304"/>
            <a:ext cx="9921447" cy="3923819"/>
          </a:xfrm>
          <a:prstGeom prst="roundRect">
            <a:avLst>
              <a:gd name="adj" fmla="val 20034"/>
            </a:avLst>
          </a:prstGeom>
          <a:ln w="25400">
            <a:solidFill>
              <a:srgbClr val="FFFFFF"/>
            </a:solidFill>
            <a:miter lim="400000"/>
          </a:ln>
          <a:effectLst>
            <a:outerShdw blurRad="127000" dist="63500" dir="513147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618" name="Rounded Rectangle"/>
          <p:cNvSpPr/>
          <p:nvPr/>
        </p:nvSpPr>
        <p:spPr>
          <a:xfrm>
            <a:off x="13957132" y="5162304"/>
            <a:ext cx="7802160" cy="3923819"/>
          </a:xfrm>
          <a:prstGeom prst="roundRect">
            <a:avLst>
              <a:gd name="adj" fmla="val 20034"/>
            </a:avLst>
          </a:prstGeom>
          <a:ln w="25400">
            <a:solidFill>
              <a:srgbClr val="FF3535"/>
            </a:solidFill>
            <a:miter lim="400000"/>
          </a:ln>
          <a:effectLst>
            <a:outerShdw blurRad="127000" dist="63500" dir="513147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619" name="x"/>
          <p:cNvSpPr txBox="1"/>
          <p:nvPr/>
        </p:nvSpPr>
        <p:spPr>
          <a:xfrm>
            <a:off x="12650425" y="6212968"/>
            <a:ext cx="1202437" cy="1614171"/>
          </a:xfrm>
          <a:prstGeom prst="rect">
            <a:avLst/>
          </a:prstGeom>
          <a:ln w="12700">
            <a:miter lim="400000"/>
          </a:ln>
          <a:effectLst>
            <a:outerShdw blurRad="127000" dist="101600" dir="5131470" rotWithShape="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11800"/>
              </a:lnSpc>
              <a:defRPr sz="9000" b="1" cap="all">
                <a:solidFill>
                  <a:srgbClr val="58595D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x </a:t>
            </a:r>
          </a:p>
        </p:txBody>
      </p:sp>
      <p:grpSp>
        <p:nvGrpSpPr>
          <p:cNvPr id="623" name="Group"/>
          <p:cNvGrpSpPr/>
          <p:nvPr/>
        </p:nvGrpSpPr>
        <p:grpSpPr>
          <a:xfrm>
            <a:off x="3639372" y="10336172"/>
            <a:ext cx="17105256" cy="1861325"/>
            <a:chOff x="0" y="208775"/>
            <a:chExt cx="17105255" cy="1861324"/>
          </a:xfrm>
        </p:grpSpPr>
        <p:sp>
          <p:nvSpPr>
            <p:cNvPr id="620" name="Rounded Rectangle"/>
            <p:cNvSpPr/>
            <p:nvPr/>
          </p:nvSpPr>
          <p:spPr>
            <a:xfrm>
              <a:off x="0" y="208775"/>
              <a:ext cx="17105256" cy="1261238"/>
            </a:xfrm>
            <a:prstGeom prst="roundRect">
              <a:avLst>
                <a:gd name="adj" fmla="val 50000"/>
              </a:avLst>
            </a:prstGeom>
            <a:solidFill>
              <a:srgbClr val="EEF0F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21" name="Outro detalhe: os títulos de crédito privado normalmente são oferecidos a taxas mais baixas para pessoas físicas do que para investidores institucionais."/>
            <p:cNvSpPr/>
            <p:nvPr/>
          </p:nvSpPr>
          <p:spPr>
            <a:xfrm>
              <a:off x="2062194" y="800100"/>
              <a:ext cx="1434332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80000"/>
                </a:lnSpc>
                <a:defRPr sz="3200" spc="-96">
                  <a:solidFill>
                    <a:srgbClr val="171717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Outro detalhe: os títulos de crédito privado normalmente são oferecidos a taxas mais baixas para pessoas físicas do que para investidores institucionais.</a:t>
              </a:r>
            </a:p>
          </p:txBody>
        </p:sp>
        <p:sp>
          <p:nvSpPr>
            <p:cNvPr id="622" name="👉"/>
            <p:cNvSpPr/>
            <p:nvPr/>
          </p:nvSpPr>
          <p:spPr>
            <a:xfrm>
              <a:off x="1174799" y="80009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>
              <a:outerShdw blurRad="190500" dist="63500" dir="5100000" rotWithShape="0">
                <a:srgbClr val="000000">
                  <a:alpha val="3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lnSpc>
                  <a:spcPct val="80000"/>
                </a:lnSpc>
                <a:defRPr sz="9000" b="1" cap="all" spc="-360">
                  <a:solidFill>
                    <a:srgbClr val="000000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👉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Rounded Rectangle"/>
          <p:cNvSpPr/>
          <p:nvPr/>
        </p:nvSpPr>
        <p:spPr>
          <a:xfrm>
            <a:off x="-99484" y="4511735"/>
            <a:ext cx="63501" cy="7275261"/>
          </a:xfrm>
          <a:prstGeom prst="roundRect">
            <a:avLst>
              <a:gd name="adj" fmla="val 50000"/>
            </a:avLst>
          </a:prstGeom>
          <a:solidFill>
            <a:srgbClr val="FBA614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3" name="A Renda Fixa não se resume a"/>
          <p:cNvSpPr txBox="1"/>
          <p:nvPr/>
        </p:nvSpPr>
        <p:spPr>
          <a:xfrm>
            <a:off x="2717101" y="4169498"/>
            <a:ext cx="18949798" cy="1614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defRPr sz="9000" b="1" cap="all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A Renda Fixa não se resume a</a:t>
            </a:r>
          </a:p>
        </p:txBody>
      </p:sp>
      <p:sp>
        <p:nvSpPr>
          <p:cNvPr id="334" name="investimentos conservadores!"/>
          <p:cNvSpPr txBox="1"/>
          <p:nvPr/>
        </p:nvSpPr>
        <p:spPr>
          <a:xfrm>
            <a:off x="1635823" y="5287099"/>
            <a:ext cx="21112354" cy="1614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defRPr sz="90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investimentos conservadores! </a:t>
            </a:r>
          </a:p>
        </p:txBody>
      </p:sp>
      <p:sp>
        <p:nvSpPr>
          <p:cNvPr id="335" name="Não sabia que o preço dos investimentos em renda fixa balançava?"/>
          <p:cNvSpPr txBox="1"/>
          <p:nvPr/>
        </p:nvSpPr>
        <p:spPr>
          <a:xfrm>
            <a:off x="2494128" y="7417066"/>
            <a:ext cx="19395744" cy="2129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6600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Não sabia que o preço dos investimentos em renda fixa balançava?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Liquidez limitada"/>
          <p:cNvSpPr txBox="1"/>
          <p:nvPr/>
        </p:nvSpPr>
        <p:spPr>
          <a:xfrm>
            <a:off x="4868642" y="69928"/>
            <a:ext cx="14646714" cy="1616853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12000" b="1" cap="all" spc="-479">
                <a:solidFill>
                  <a:srgbClr val="FF3535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lang="pt-BR" dirty="0"/>
              <a:t>Pense em um imóvel</a:t>
            </a:r>
            <a:endParaRPr dirty="0"/>
          </a:p>
        </p:txBody>
      </p:sp>
      <p:grpSp>
        <p:nvGrpSpPr>
          <p:cNvPr id="616" name="Group"/>
          <p:cNvGrpSpPr/>
          <p:nvPr/>
        </p:nvGrpSpPr>
        <p:grpSpPr>
          <a:xfrm>
            <a:off x="22698989" y="492264"/>
            <a:ext cx="1177013" cy="1450341"/>
            <a:chOff x="0" y="238264"/>
            <a:chExt cx="1177012" cy="1450340"/>
          </a:xfrm>
        </p:grpSpPr>
        <p:sp>
          <p:nvSpPr>
            <p:cNvPr id="614" name="Circle"/>
            <p:cNvSpPr/>
            <p:nvPr/>
          </p:nvSpPr>
          <p:spPr>
            <a:xfrm>
              <a:off x="0" y="238264"/>
              <a:ext cx="1177012" cy="1177012"/>
            </a:xfrm>
            <a:prstGeom prst="ellipse">
              <a:avLst/>
            </a:prstGeom>
            <a:noFill/>
            <a:ln w="25400" cap="flat">
              <a:solidFill>
                <a:srgbClr val="FF3535"/>
              </a:solidFill>
              <a:prstDash val="solid"/>
              <a:miter lim="400000"/>
            </a:ln>
            <a:effectLst>
              <a:outerShdw blurRad="114300" dir="5131470" rotWithShape="0">
                <a:srgbClr val="FF3535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sp>
          <p:nvSpPr>
            <p:cNvPr id="615" name="3"/>
            <p:cNvSpPr txBox="1"/>
            <p:nvPr/>
          </p:nvSpPr>
          <p:spPr>
            <a:xfrm>
              <a:off x="235452" y="238264"/>
              <a:ext cx="776733" cy="1450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70000"/>
                </a:lnSpc>
                <a:defRPr sz="8000" b="1" cap="all">
                  <a:solidFill>
                    <a:srgbClr val="FF3535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rPr dirty="0"/>
                <a:t>3</a:t>
              </a:r>
            </a:p>
          </p:txBody>
        </p:sp>
      </p:grpSp>
      <p:pic>
        <p:nvPicPr>
          <p:cNvPr id="1026" name="Picture 2" descr="Belo imóvel localizado no Monteville Residence Privê - Negocialle Imóveis">
            <a:extLst>
              <a:ext uri="{FF2B5EF4-FFF2-40B4-BE49-F238E27FC236}">
                <a16:creationId xmlns:a16="http://schemas.microsoft.com/office/drawing/2014/main" id="{D39D0031-2FB1-414B-E9DE-702886A6C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500" y="2074542"/>
            <a:ext cx="7208999" cy="588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No casos dos títulos privados, você só revende para a sua própria corretora.">
            <a:extLst>
              <a:ext uri="{FF2B5EF4-FFF2-40B4-BE49-F238E27FC236}">
                <a16:creationId xmlns:a16="http://schemas.microsoft.com/office/drawing/2014/main" id="{28BADE2C-9910-24C9-3428-0F50AEB03AE5}"/>
              </a:ext>
            </a:extLst>
          </p:cNvPr>
          <p:cNvSpPr txBox="1"/>
          <p:nvPr/>
        </p:nvSpPr>
        <p:spPr>
          <a:xfrm>
            <a:off x="2986265" y="8355870"/>
            <a:ext cx="18411468" cy="4998100"/>
          </a:xfrm>
          <a:prstGeom prst="rect">
            <a:avLst/>
          </a:prstGeom>
          <a:ln w="12700">
            <a:miter lim="400000"/>
          </a:ln>
          <a:effectLst>
            <a:outerShdw blurRad="127000" dist="63500" dir="5131470" rotWithShape="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5500" spc="-165">
                <a:solidFill>
                  <a:srgbClr val="FF3535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 lang="pt-BR" dirty="0"/>
              <a:t>1 – </a:t>
            </a:r>
            <a:r>
              <a:rPr lang="pt-BR" dirty="0">
                <a:solidFill>
                  <a:schemeClr val="bg1"/>
                </a:solidFill>
              </a:rPr>
              <a:t>É fácil vende-lo?</a:t>
            </a:r>
          </a:p>
          <a:p>
            <a:pPr defTabSz="457200">
              <a:lnSpc>
                <a:spcPct val="80000"/>
              </a:lnSpc>
              <a:defRPr sz="5500" spc="-165">
                <a:solidFill>
                  <a:srgbClr val="FF3535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 lang="pt-BR" dirty="0"/>
              <a:t>2 – </a:t>
            </a:r>
            <a:r>
              <a:rPr lang="pt-BR" dirty="0">
                <a:solidFill>
                  <a:schemeClr val="bg1"/>
                </a:solidFill>
              </a:rPr>
              <a:t>Se quiser vender rápido consegue um bom preço?</a:t>
            </a:r>
          </a:p>
          <a:p>
            <a:pPr defTabSz="457200">
              <a:lnSpc>
                <a:spcPct val="80000"/>
              </a:lnSpc>
              <a:defRPr sz="5500" spc="-165">
                <a:solidFill>
                  <a:srgbClr val="FF3535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 lang="pt-BR" dirty="0"/>
              <a:t>3 – </a:t>
            </a:r>
            <a:r>
              <a:rPr lang="pt-BR" dirty="0">
                <a:solidFill>
                  <a:schemeClr val="bg1"/>
                </a:solidFill>
              </a:rPr>
              <a:t>Você consegue um preço melhor que uma empresa que adquire vários?</a:t>
            </a:r>
          </a:p>
          <a:p>
            <a:pPr defTabSz="457200">
              <a:lnSpc>
                <a:spcPct val="80000"/>
              </a:lnSpc>
              <a:defRPr sz="5500" spc="-165">
                <a:solidFill>
                  <a:srgbClr val="FF3535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lang="pt-BR" dirty="0">
              <a:solidFill>
                <a:schemeClr val="bg1"/>
              </a:solidFill>
            </a:endParaRPr>
          </a:p>
          <a:p>
            <a:pPr defTabSz="457200">
              <a:lnSpc>
                <a:spcPct val="80000"/>
              </a:lnSpc>
              <a:defRPr sz="5500" spc="-165">
                <a:solidFill>
                  <a:srgbClr val="FF3535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lang="pt-BR" dirty="0">
              <a:solidFill>
                <a:schemeClr val="bg1"/>
              </a:solidFill>
            </a:endParaRPr>
          </a:p>
          <a:p>
            <a:pPr defTabSz="457200">
              <a:lnSpc>
                <a:spcPct val="80000"/>
              </a:lnSpc>
              <a:defRPr sz="5500" spc="-165">
                <a:solidFill>
                  <a:srgbClr val="FF3535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 lang="pt-BR" sz="6600" b="1" dirty="0">
                <a:solidFill>
                  <a:schemeClr val="bg1"/>
                </a:solidFill>
              </a:rPr>
              <a:t>Crédito privado segue a mesma lógica!</a:t>
            </a:r>
            <a:endParaRPr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4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Pare e se pergunte:"/>
          <p:cNvSpPr txBox="1"/>
          <p:nvPr/>
        </p:nvSpPr>
        <p:spPr>
          <a:xfrm>
            <a:off x="2957744" y="2456721"/>
            <a:ext cx="18648531" cy="2446021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14000" b="1" cap="all" spc="-56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Pare e se pergunte:</a:t>
            </a:r>
          </a:p>
        </p:txBody>
      </p:sp>
      <p:sp>
        <p:nvSpPr>
          <p:cNvPr id="627" name="🤔"/>
          <p:cNvSpPr txBox="1"/>
          <p:nvPr/>
        </p:nvSpPr>
        <p:spPr>
          <a:xfrm>
            <a:off x="11749102" y="5811776"/>
            <a:ext cx="2113848" cy="1604542"/>
          </a:xfrm>
          <a:prstGeom prst="rect">
            <a:avLst/>
          </a:prstGeom>
          <a:ln w="12700">
            <a:miter lim="400000"/>
          </a:ln>
          <a:effectLst>
            <a:outerShdw blurRad="254000" dist="1270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defRPr sz="12000" b="1" cap="all" spc="-479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rgbClr val="FFFF00"/>
                </a:solidFill>
              </a:rPr>
              <a:t>🤔</a:t>
            </a:r>
          </a:p>
        </p:txBody>
      </p:sp>
      <p:sp>
        <p:nvSpPr>
          <p:cNvPr id="628" name="Rounded Rectangle"/>
          <p:cNvSpPr/>
          <p:nvPr/>
        </p:nvSpPr>
        <p:spPr>
          <a:xfrm>
            <a:off x="4064695" y="8740106"/>
            <a:ext cx="16254610" cy="2383395"/>
          </a:xfrm>
          <a:prstGeom prst="roundRect">
            <a:avLst>
              <a:gd name="adj" fmla="val 48463"/>
            </a:avLst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29" name="⚠️"/>
          <p:cNvSpPr txBox="1"/>
          <p:nvPr/>
        </p:nvSpPr>
        <p:spPr>
          <a:xfrm>
            <a:off x="4360370" y="9185727"/>
            <a:ext cx="1777731" cy="1354217"/>
          </a:xfrm>
          <a:prstGeom prst="rect">
            <a:avLst/>
          </a:prstGeom>
          <a:ln w="12700">
            <a:miter lim="400000"/>
          </a:ln>
          <a:effectLst>
            <a:outerShdw blurRad="190500" dist="63500" dir="510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defRPr sz="10000" b="1" cap="all" spc="-4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rgbClr val="FFFF00"/>
                </a:solidFill>
              </a:rPr>
              <a:t>⚠️</a:t>
            </a:r>
          </a:p>
        </p:txBody>
      </p:sp>
      <p:sp>
        <p:nvSpPr>
          <p:cNvPr id="630" name="Se colocar uma parte grande dos seus investimentos em crédito privado, pode ter que vender uma parte por um valor bem abaixo do justo em algum momento."/>
          <p:cNvSpPr txBox="1"/>
          <p:nvPr/>
        </p:nvSpPr>
        <p:spPr>
          <a:xfrm>
            <a:off x="6364771" y="8913129"/>
            <a:ext cx="13480892" cy="1848613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4000" spc="-119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rPr>
                <a:latin typeface="Graphik-Medium"/>
                <a:ea typeface="Graphik-Medium"/>
                <a:cs typeface="Graphik-Medium"/>
                <a:sym typeface="Graphik Medium"/>
              </a:rPr>
              <a:t>Se colocar uma parte grande dos seus investimentos em crédito privado, </a:t>
            </a:r>
            <a:r>
              <a:rPr b="1">
                <a:latin typeface="Graphik"/>
                <a:ea typeface="Graphik"/>
                <a:cs typeface="Graphik"/>
                <a:sym typeface="Graphik"/>
              </a:rPr>
              <a:t>pode ter que vender uma parte por um valor bem abaixo do justo em algum momento.</a:t>
            </a:r>
          </a:p>
        </p:txBody>
      </p:sp>
      <p:grpSp>
        <p:nvGrpSpPr>
          <p:cNvPr id="634" name="Group"/>
          <p:cNvGrpSpPr/>
          <p:nvPr/>
        </p:nvGrpSpPr>
        <p:grpSpPr>
          <a:xfrm>
            <a:off x="3085841" y="5331982"/>
            <a:ext cx="8495862" cy="2310131"/>
            <a:chOff x="0" y="0"/>
            <a:chExt cx="8495861" cy="2310129"/>
          </a:xfrm>
        </p:grpSpPr>
        <p:sp>
          <p:nvSpPr>
            <p:cNvPr id="631" name="Quantos dos seus gastos relevantes nos últimos 5 ou 10 anos estavam previstos?"/>
            <p:cNvSpPr txBox="1"/>
            <p:nvPr/>
          </p:nvSpPr>
          <p:spPr>
            <a:xfrm>
              <a:off x="0" y="-1"/>
              <a:ext cx="7880485" cy="23101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0" dist="152400" dir="51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r" defTabSz="457200">
                <a:lnSpc>
                  <a:spcPct val="80000"/>
                </a:lnSpc>
                <a:defRPr sz="5000" spc="-150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r>
                <a:t>Quantos dos seus gastos relevantes nos últimos 5 ou 10 anos estavam </a:t>
              </a:r>
              <a:r>
                <a:rPr>
                  <a:latin typeface="Graphik-SemiboldItalic"/>
                  <a:ea typeface="Graphik-SemiboldItalic"/>
                  <a:cs typeface="Graphik-SemiboldItalic"/>
                  <a:sym typeface="Graphik Semibold"/>
                </a:rPr>
                <a:t>previstos?</a:t>
              </a:r>
            </a:p>
          </p:txBody>
        </p:sp>
        <p:sp>
          <p:nvSpPr>
            <p:cNvPr id="632" name="Rectangle"/>
            <p:cNvSpPr/>
            <p:nvPr/>
          </p:nvSpPr>
          <p:spPr>
            <a:xfrm>
              <a:off x="8083111" y="349604"/>
              <a:ext cx="63501" cy="1778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3" name="Rectangle"/>
            <p:cNvSpPr/>
            <p:nvPr/>
          </p:nvSpPr>
          <p:spPr>
            <a:xfrm rot="16200000">
              <a:off x="8273611" y="1048104"/>
              <a:ext cx="63501" cy="381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38" name="Group"/>
          <p:cNvGrpSpPr/>
          <p:nvPr/>
        </p:nvGrpSpPr>
        <p:grpSpPr>
          <a:xfrm>
            <a:off x="13982003" y="5331982"/>
            <a:ext cx="7316156" cy="2310131"/>
            <a:chOff x="0" y="0"/>
            <a:chExt cx="7316154" cy="2310129"/>
          </a:xfrm>
        </p:grpSpPr>
        <p:sp>
          <p:nvSpPr>
            <p:cNvPr id="635" name="Quantas vezes precisou mexer nos seus investimentos?"/>
            <p:cNvSpPr txBox="1"/>
            <p:nvPr/>
          </p:nvSpPr>
          <p:spPr>
            <a:xfrm>
              <a:off x="612920" y="-1"/>
              <a:ext cx="6703235" cy="23101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0" dist="152400" dir="51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lnSpc>
                  <a:spcPct val="80000"/>
                </a:lnSpc>
                <a:defRPr sz="5000" spc="-150">
                  <a:solidFill>
                    <a:srgbClr val="FFFFFF"/>
                  </a:solidFill>
                  <a:latin typeface="Graphik-Light"/>
                  <a:ea typeface="Graphik-Light"/>
                  <a:cs typeface="Graphik-Light"/>
                  <a:sym typeface="Graphik Light"/>
                </a:defRPr>
              </a:pPr>
              <a:r>
                <a:t>Quantas vezes precisou </a:t>
              </a:r>
              <a:r>
                <a:rPr>
                  <a:latin typeface="Graphik-SemiboldItalic"/>
                  <a:ea typeface="Graphik-SemiboldItalic"/>
                  <a:cs typeface="Graphik-SemiboldItalic"/>
                  <a:sym typeface="Graphik Semibold"/>
                </a:rPr>
                <a:t>mexer nos seus investimentos? </a:t>
              </a:r>
            </a:p>
          </p:txBody>
        </p:sp>
        <p:sp>
          <p:nvSpPr>
            <p:cNvPr id="636" name="Rectangle"/>
            <p:cNvSpPr/>
            <p:nvPr/>
          </p:nvSpPr>
          <p:spPr>
            <a:xfrm>
              <a:off x="359494" y="349604"/>
              <a:ext cx="63501" cy="1778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7" name="Rectangle"/>
            <p:cNvSpPr/>
            <p:nvPr/>
          </p:nvSpPr>
          <p:spPr>
            <a:xfrm rot="16200000">
              <a:off x="158750" y="1048104"/>
              <a:ext cx="63500" cy="381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Nunca ultrapasse 40% de exposição em crédito privado na sua carteira."/>
          <p:cNvSpPr txBox="1"/>
          <p:nvPr/>
        </p:nvSpPr>
        <p:spPr>
          <a:xfrm>
            <a:off x="3356116" y="7674159"/>
            <a:ext cx="7090573" cy="3075714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6000" spc="-180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 b="1" dirty="0" err="1">
                <a:latin typeface="Graphik"/>
                <a:ea typeface="Graphik"/>
                <a:cs typeface="Graphik"/>
                <a:sym typeface="Graphik"/>
              </a:rPr>
              <a:t>Nunca</a:t>
            </a:r>
            <a:r>
              <a:rPr b="1" dirty="0">
                <a:latin typeface="Graphik"/>
                <a:ea typeface="Graphik"/>
                <a:cs typeface="Graphik"/>
                <a:sym typeface="Graphik"/>
              </a:rPr>
              <a:t> </a:t>
            </a:r>
            <a:r>
              <a:rPr b="1" dirty="0" err="1">
                <a:latin typeface="Graphik"/>
                <a:ea typeface="Graphik"/>
                <a:cs typeface="Graphik"/>
                <a:sym typeface="Graphik"/>
              </a:rPr>
              <a:t>ultrapasse</a:t>
            </a:r>
            <a:r>
              <a:rPr b="1" dirty="0">
                <a:latin typeface="Graphik"/>
                <a:ea typeface="Graphik"/>
                <a:cs typeface="Graphik"/>
                <a:sym typeface="Graphik"/>
              </a:rPr>
              <a:t> </a:t>
            </a:r>
            <a:r>
              <a:rPr lang="pt-BR" b="1" dirty="0">
                <a:latin typeface="Graphik"/>
                <a:ea typeface="Graphik"/>
                <a:cs typeface="Graphik"/>
                <a:sym typeface="Graphik"/>
              </a:rPr>
              <a:t>30</a:t>
            </a:r>
            <a:r>
              <a:rPr b="1" dirty="0">
                <a:latin typeface="Graphik"/>
                <a:ea typeface="Graphik"/>
                <a:cs typeface="Graphik"/>
                <a:sym typeface="Graphik"/>
              </a:rPr>
              <a:t>% de </a:t>
            </a:r>
            <a:r>
              <a:rPr b="1" dirty="0" err="1">
                <a:latin typeface="Graphik"/>
                <a:ea typeface="Graphik"/>
                <a:cs typeface="Graphik"/>
                <a:sym typeface="Graphik"/>
              </a:rPr>
              <a:t>exposição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crédito</a:t>
            </a:r>
            <a:r>
              <a:rPr dirty="0"/>
              <a:t> privado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sua</a:t>
            </a:r>
            <a:r>
              <a:rPr dirty="0"/>
              <a:t> </a:t>
            </a:r>
            <a:r>
              <a:rPr dirty="0" err="1"/>
              <a:t>carteira</a:t>
            </a:r>
            <a:r>
              <a:rPr dirty="0"/>
              <a:t>.</a:t>
            </a:r>
          </a:p>
        </p:txBody>
      </p:sp>
      <p:sp>
        <p:nvSpPr>
          <p:cNvPr id="642" name="Regras do investimento em crédito privado"/>
          <p:cNvSpPr txBox="1"/>
          <p:nvPr/>
        </p:nvSpPr>
        <p:spPr>
          <a:xfrm>
            <a:off x="3598743" y="1732821"/>
            <a:ext cx="17186514" cy="3131821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10000" b="1" cap="all" spc="-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Regras do investimento em crédito privado </a:t>
            </a:r>
          </a:p>
        </p:txBody>
      </p:sp>
      <p:grpSp>
        <p:nvGrpSpPr>
          <p:cNvPr id="647" name="Group"/>
          <p:cNvGrpSpPr/>
          <p:nvPr/>
        </p:nvGrpSpPr>
        <p:grpSpPr>
          <a:xfrm>
            <a:off x="2564902" y="5793831"/>
            <a:ext cx="8673001" cy="5986943"/>
            <a:chOff x="0" y="169002"/>
            <a:chExt cx="8672999" cy="5986941"/>
          </a:xfrm>
        </p:grpSpPr>
        <p:sp>
          <p:nvSpPr>
            <p:cNvPr id="643" name="Rounded Rectangle"/>
            <p:cNvSpPr/>
            <p:nvPr/>
          </p:nvSpPr>
          <p:spPr>
            <a:xfrm>
              <a:off x="0" y="789830"/>
              <a:ext cx="8672999" cy="5366113"/>
            </a:xfrm>
            <a:prstGeom prst="roundRect">
              <a:avLst>
                <a:gd name="adj" fmla="val 23667"/>
              </a:avLst>
            </a:prstGeom>
            <a:noFill/>
            <a:ln w="38100" cap="flat">
              <a:solidFill>
                <a:srgbClr val="ECDA6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646" name="Group"/>
            <p:cNvGrpSpPr/>
            <p:nvPr/>
          </p:nvGrpSpPr>
          <p:grpSpPr>
            <a:xfrm>
              <a:off x="3747993" y="169002"/>
              <a:ext cx="1177013" cy="1450341"/>
              <a:chOff x="0" y="169002"/>
              <a:chExt cx="1177012" cy="1450340"/>
            </a:xfrm>
          </p:grpSpPr>
          <p:sp>
            <p:nvSpPr>
              <p:cNvPr id="644" name="Circle"/>
              <p:cNvSpPr/>
              <p:nvPr/>
            </p:nvSpPr>
            <p:spPr>
              <a:xfrm>
                <a:off x="0" y="250964"/>
                <a:ext cx="1177012" cy="1177012"/>
              </a:xfrm>
              <a:prstGeom prst="ellipse">
                <a:avLst/>
              </a:prstGeom>
              <a:solidFill>
                <a:srgbClr val="171717"/>
              </a:solidFill>
              <a:ln w="38100" cap="flat">
                <a:solidFill>
                  <a:srgbClr val="ECDA6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1531">
                  <a:defRPr sz="2200" spc="-44">
                    <a:solidFill>
                      <a:srgbClr val="FFFFFF"/>
                    </a:solidFill>
                    <a:latin typeface="Graphik-SemiboldItalic"/>
                    <a:ea typeface="Graphik-SemiboldItalic"/>
                    <a:cs typeface="Graphik-SemiboldItalic"/>
                    <a:sym typeface="Graphik Semibold"/>
                  </a:defRPr>
                </a:pPr>
                <a:endParaRPr/>
              </a:p>
            </p:txBody>
          </p:sp>
          <p:sp>
            <p:nvSpPr>
              <p:cNvPr id="645" name="1"/>
              <p:cNvSpPr txBox="1"/>
              <p:nvPr/>
            </p:nvSpPr>
            <p:spPr>
              <a:xfrm>
                <a:off x="302755" y="169002"/>
                <a:ext cx="571501" cy="1450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457200">
                  <a:lnSpc>
                    <a:spcPct val="70000"/>
                  </a:lnSpc>
                  <a:defRPr sz="8000" b="1" cap="all">
                    <a:solidFill>
                      <a:srgbClr val="ECDA6C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lvl1pPr>
              </a:lstStyle>
              <a:p>
                <a:r>
                  <a:rPr dirty="0"/>
                  <a:t>1</a:t>
                </a:r>
              </a:p>
            </p:txBody>
          </p:sp>
        </p:grpSp>
      </p:grpSp>
      <p:sp>
        <p:nvSpPr>
          <p:cNvPr id="648" name="Nunca compre um título…"/>
          <p:cNvSpPr txBox="1"/>
          <p:nvPr/>
        </p:nvSpPr>
        <p:spPr>
          <a:xfrm>
            <a:off x="12534362" y="7410139"/>
            <a:ext cx="9272231" cy="3552954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6000" spc="-180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 b="1">
                <a:latin typeface="Graphik"/>
                <a:ea typeface="Graphik"/>
                <a:cs typeface="Graphik"/>
                <a:sym typeface="Graphik"/>
              </a:rPr>
              <a:t>Nunca</a:t>
            </a:r>
            <a:r>
              <a:t> compre um título</a:t>
            </a:r>
          </a:p>
          <a:p>
            <a:pPr defTabSz="457200">
              <a:lnSpc>
                <a:spcPct val="80000"/>
              </a:lnSpc>
              <a:defRPr sz="6000" spc="-180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t>de crédito privado por uma</a:t>
            </a:r>
            <a:r>
              <a:rPr b="1">
                <a:latin typeface="Graphik"/>
                <a:ea typeface="Graphik"/>
                <a:cs typeface="Graphik"/>
                <a:sym typeface="Graphik"/>
              </a:rPr>
              <a:t> taxa mais baixa</a:t>
            </a:r>
            <a:r>
              <a:t> do que a de um título público. </a:t>
            </a:r>
          </a:p>
        </p:txBody>
      </p:sp>
      <p:grpSp>
        <p:nvGrpSpPr>
          <p:cNvPr id="653" name="Group"/>
          <p:cNvGrpSpPr/>
          <p:nvPr/>
        </p:nvGrpSpPr>
        <p:grpSpPr>
          <a:xfrm>
            <a:off x="11795059" y="5860123"/>
            <a:ext cx="10674638" cy="5920651"/>
            <a:chOff x="0" y="235294"/>
            <a:chExt cx="10674637" cy="5920649"/>
          </a:xfrm>
        </p:grpSpPr>
        <p:sp>
          <p:nvSpPr>
            <p:cNvPr id="649" name="Rounded Rectangle"/>
            <p:cNvSpPr/>
            <p:nvPr/>
          </p:nvSpPr>
          <p:spPr>
            <a:xfrm>
              <a:off x="0" y="789829"/>
              <a:ext cx="10674637" cy="5366114"/>
            </a:xfrm>
            <a:prstGeom prst="roundRect">
              <a:avLst>
                <a:gd name="adj" fmla="val 23667"/>
              </a:avLst>
            </a:prstGeom>
            <a:noFill/>
            <a:ln w="38100" cap="flat">
              <a:solidFill>
                <a:srgbClr val="ECDA6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652" name="Group"/>
            <p:cNvGrpSpPr/>
            <p:nvPr/>
          </p:nvGrpSpPr>
          <p:grpSpPr>
            <a:xfrm>
              <a:off x="4748812" y="235294"/>
              <a:ext cx="1177013" cy="1450341"/>
              <a:chOff x="0" y="235294"/>
              <a:chExt cx="1177012" cy="1450340"/>
            </a:xfrm>
          </p:grpSpPr>
          <p:sp>
            <p:nvSpPr>
              <p:cNvPr id="650" name="Circle"/>
              <p:cNvSpPr/>
              <p:nvPr/>
            </p:nvSpPr>
            <p:spPr>
              <a:xfrm>
                <a:off x="0" y="250964"/>
                <a:ext cx="1177012" cy="1177012"/>
              </a:xfrm>
              <a:prstGeom prst="ellipse">
                <a:avLst/>
              </a:prstGeom>
              <a:solidFill>
                <a:srgbClr val="171717"/>
              </a:solidFill>
              <a:ln w="38100" cap="flat">
                <a:solidFill>
                  <a:srgbClr val="ECDA6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1531">
                  <a:defRPr sz="2200" spc="-44">
                    <a:solidFill>
                      <a:srgbClr val="FFFFFF"/>
                    </a:solidFill>
                    <a:latin typeface="Graphik-SemiboldItalic"/>
                    <a:ea typeface="Graphik-SemiboldItalic"/>
                    <a:cs typeface="Graphik-SemiboldItalic"/>
                    <a:sym typeface="Graphik Semibold"/>
                  </a:defRPr>
                </a:pPr>
                <a:endParaRPr/>
              </a:p>
            </p:txBody>
          </p:sp>
          <p:sp>
            <p:nvSpPr>
              <p:cNvPr id="651" name="2"/>
              <p:cNvSpPr txBox="1"/>
              <p:nvPr/>
            </p:nvSpPr>
            <p:spPr>
              <a:xfrm>
                <a:off x="218935" y="235294"/>
                <a:ext cx="739141" cy="1450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457200">
                  <a:lnSpc>
                    <a:spcPct val="70000"/>
                  </a:lnSpc>
                  <a:defRPr sz="8000" b="1" cap="all">
                    <a:solidFill>
                      <a:srgbClr val="ECDA6C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lvl1pPr>
              </a:lstStyle>
              <a:p>
                <a:r>
                  <a:rPr dirty="0"/>
                  <a:t>2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56" name="Em alguns momentos, podemos encontrar opções desses investimentos a taxas realmente atrativas, bem superiores às dos títulos públicos."/>
          <p:cNvSpPr txBox="1"/>
          <p:nvPr/>
        </p:nvSpPr>
        <p:spPr>
          <a:xfrm>
            <a:off x="2646659" y="9229512"/>
            <a:ext cx="9314617" cy="2388109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>
              <a:lnSpc>
                <a:spcPct val="80000"/>
              </a:lnSpc>
              <a:defRPr sz="4000" spc="-119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t>Em alguns momentos, podemos encontrar opções desses investimentos a </a:t>
            </a:r>
            <a:r>
              <a:rPr>
                <a:latin typeface="Graphik-SemiboldItalic"/>
                <a:ea typeface="Graphik-SemiboldItalic"/>
                <a:cs typeface="Graphik-SemiboldItalic"/>
                <a:sym typeface="Graphik Semibold"/>
              </a:rPr>
              <a:t>taxas realmente atrativas, bem superiores às dos títulos públicos.</a:t>
            </a:r>
          </a:p>
        </p:txBody>
      </p:sp>
      <p:sp>
        <p:nvSpPr>
          <p:cNvPr id="657" name="Por que é importante ter essas regras em mente?"/>
          <p:cNvSpPr txBox="1"/>
          <p:nvPr/>
        </p:nvSpPr>
        <p:spPr>
          <a:xfrm>
            <a:off x="5902002" y="2458316"/>
            <a:ext cx="12579996" cy="2220469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7000" b="1" cap="all" spc="-28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Por que é importante ter essas regras em mente?</a:t>
            </a:r>
          </a:p>
        </p:txBody>
      </p:sp>
      <p:sp>
        <p:nvSpPr>
          <p:cNvPr id="658" name="Mas não se esqueça de olhar o risco de empréstimo que você está fazendo."/>
          <p:cNvSpPr txBox="1"/>
          <p:nvPr/>
        </p:nvSpPr>
        <p:spPr>
          <a:xfrm>
            <a:off x="13223028" y="9153122"/>
            <a:ext cx="9152232" cy="2540890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5500" spc="-165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Mas não se esqueça de olhar </a:t>
            </a:r>
            <a:r>
              <a:rPr b="1"/>
              <a:t>o risco de empréstimo </a:t>
            </a:r>
            <a:r>
              <a:t>que você está fazendo.</a:t>
            </a:r>
          </a:p>
        </p:txBody>
      </p:sp>
      <p:grpSp>
        <p:nvGrpSpPr>
          <p:cNvPr id="664" name="Group"/>
          <p:cNvGrpSpPr/>
          <p:nvPr/>
        </p:nvGrpSpPr>
        <p:grpSpPr>
          <a:xfrm>
            <a:off x="4557018" y="5594891"/>
            <a:ext cx="15269965" cy="2404205"/>
            <a:chOff x="0" y="76200"/>
            <a:chExt cx="15269963" cy="2404204"/>
          </a:xfrm>
        </p:grpSpPr>
        <p:sp>
          <p:nvSpPr>
            <p:cNvPr id="659" name="Rounded Rectangle"/>
            <p:cNvSpPr/>
            <p:nvPr/>
          </p:nvSpPr>
          <p:spPr>
            <a:xfrm>
              <a:off x="0" y="189969"/>
              <a:ext cx="15269963" cy="227909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87">
                  <a:srgbClr val="FBCA1E"/>
                </a:gs>
                <a:gs pos="28203">
                  <a:srgbClr val="FDEFC5"/>
                </a:gs>
                <a:gs pos="44954">
                  <a:srgbClr val="EEF0F4"/>
                </a:gs>
                <a:gs pos="72792">
                  <a:srgbClr val="FBD24A"/>
                </a:gs>
                <a:gs pos="89780">
                  <a:srgbClr val="FCE059"/>
                </a:gs>
                <a:gs pos="100000">
                  <a:srgbClr val="FDED67"/>
                </a:gs>
              </a:gsLst>
              <a:lin ang="1179239" scaled="0"/>
            </a:gradFill>
            <a:ln w="25400" cap="flat">
              <a:solidFill>
                <a:srgbClr val="EFB95D"/>
              </a:solidFill>
              <a:prstDash val="solid"/>
              <a:miter lim="400000"/>
            </a:ln>
            <a:effectLst>
              <a:outerShdw blurRad="127000" dir="5131470" rotWithShape="0">
                <a:srgbClr val="E2CC5C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1531">
                <a:defRPr sz="2200" spc="-4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endParaRPr/>
            </a:p>
          </p:txBody>
        </p:sp>
        <p:grpSp>
          <p:nvGrpSpPr>
            <p:cNvPr id="663" name="Group"/>
            <p:cNvGrpSpPr/>
            <p:nvPr/>
          </p:nvGrpSpPr>
          <p:grpSpPr>
            <a:xfrm>
              <a:off x="989174" y="76200"/>
              <a:ext cx="13554657" cy="2404204"/>
              <a:chOff x="-1" y="76200"/>
              <a:chExt cx="13554655" cy="2404203"/>
            </a:xfrm>
          </p:grpSpPr>
          <p:sp>
            <p:nvSpPr>
              <p:cNvPr id="660" name="Rentabilidade"/>
              <p:cNvSpPr txBox="1"/>
              <p:nvPr/>
            </p:nvSpPr>
            <p:spPr>
              <a:xfrm>
                <a:off x="101485" y="76200"/>
                <a:ext cx="13351685" cy="2282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defTabSz="457200">
                  <a:lnSpc>
                    <a:spcPct val="80000"/>
                  </a:lnSpc>
                  <a:defRPr sz="13000" b="1" cap="all" spc="-520">
                    <a:solidFill>
                      <a:srgbClr val="FFFFFF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lvl1pPr>
              </a:lstStyle>
              <a:p>
                <a:r>
                  <a:t>Rentabilidade </a:t>
                </a:r>
              </a:p>
            </p:txBody>
          </p:sp>
          <p:sp>
            <p:nvSpPr>
              <p:cNvPr id="661" name="Rentabilidade"/>
              <p:cNvSpPr txBox="1"/>
              <p:nvPr/>
            </p:nvSpPr>
            <p:spPr>
              <a:xfrm>
                <a:off x="-1" y="198213"/>
                <a:ext cx="13554655" cy="2282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defTabSz="457200">
                  <a:lnSpc>
                    <a:spcPct val="80000"/>
                  </a:lnSpc>
                  <a:defRPr sz="13000" b="1" cap="all" spc="-520">
                    <a:solidFill>
                      <a:srgbClr val="714C00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lvl1pPr>
              </a:lstStyle>
              <a:p>
                <a:r>
                  <a:rPr dirty="0" err="1"/>
                  <a:t>Rentabilidade</a:t>
                </a:r>
                <a:r>
                  <a:rPr dirty="0"/>
                  <a:t> </a:t>
                </a:r>
              </a:p>
            </p:txBody>
          </p:sp>
        </p:grpSp>
      </p:grpSp>
      <p:sp>
        <p:nvSpPr>
          <p:cNvPr id="665" name="Rounded Rectangle"/>
          <p:cNvSpPr/>
          <p:nvPr/>
        </p:nvSpPr>
        <p:spPr>
          <a:xfrm>
            <a:off x="12502947" y="9153566"/>
            <a:ext cx="63501" cy="2540001"/>
          </a:xfrm>
          <a:prstGeom prst="roundRect">
            <a:avLst>
              <a:gd name="adj" fmla="val 50000"/>
            </a:avLst>
          </a:prstGeom>
          <a:solidFill>
            <a:srgbClr val="FBA614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Você irá receber inúmeras, incontáveis sugestões de investimentos em muitos títulos de crédito privado bem ruins, que não têm relação alguma com o seu perfil de investimento."/>
          <p:cNvSpPr txBox="1"/>
          <p:nvPr/>
        </p:nvSpPr>
        <p:spPr>
          <a:xfrm>
            <a:off x="3027841" y="4611835"/>
            <a:ext cx="18328318" cy="2310131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5000" spc="-150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rPr dirty="0" err="1"/>
              <a:t>Você</a:t>
            </a:r>
            <a:r>
              <a:rPr dirty="0"/>
              <a:t> </a:t>
            </a:r>
            <a:r>
              <a:rPr dirty="0" err="1"/>
              <a:t>irá</a:t>
            </a:r>
            <a:r>
              <a:rPr dirty="0"/>
              <a:t> </a:t>
            </a:r>
            <a:r>
              <a:rPr dirty="0" err="1"/>
              <a:t>receber</a:t>
            </a:r>
            <a:r>
              <a:rPr dirty="0"/>
              <a:t> </a:t>
            </a:r>
            <a:r>
              <a:rPr dirty="0" err="1"/>
              <a:t>inúmeras</a:t>
            </a:r>
            <a:r>
              <a:rPr dirty="0"/>
              <a:t>, </a:t>
            </a:r>
            <a:r>
              <a:rPr dirty="0" err="1"/>
              <a:t>incontáveis</a:t>
            </a:r>
            <a:r>
              <a:rPr dirty="0"/>
              <a:t> </a:t>
            </a:r>
            <a:r>
              <a:rPr dirty="0" err="1"/>
              <a:t>sugestões</a:t>
            </a:r>
            <a:r>
              <a:rPr dirty="0"/>
              <a:t> de </a:t>
            </a:r>
            <a:r>
              <a:rPr dirty="0" err="1"/>
              <a:t>investimentos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muitos</a:t>
            </a:r>
            <a:r>
              <a:rPr dirty="0"/>
              <a:t> </a:t>
            </a:r>
            <a:r>
              <a:rPr dirty="0" err="1"/>
              <a:t>títulos</a:t>
            </a:r>
            <a:r>
              <a:rPr dirty="0"/>
              <a:t> de </a:t>
            </a:r>
            <a:r>
              <a:rPr dirty="0" err="1"/>
              <a:t>crédito</a:t>
            </a:r>
            <a:r>
              <a:rPr dirty="0"/>
              <a:t> privado </a:t>
            </a:r>
            <a:r>
              <a:rPr dirty="0" err="1"/>
              <a:t>bem</a:t>
            </a:r>
            <a:r>
              <a:rPr dirty="0"/>
              <a:t> ruins, que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têm</a:t>
            </a:r>
            <a:r>
              <a:rPr dirty="0"/>
              <a:t> </a:t>
            </a:r>
            <a:r>
              <a:rPr dirty="0" err="1"/>
              <a:t>relação</a:t>
            </a:r>
            <a:r>
              <a:rPr dirty="0"/>
              <a:t> </a:t>
            </a:r>
            <a:r>
              <a:rPr dirty="0" err="1"/>
              <a:t>alguma</a:t>
            </a:r>
            <a:r>
              <a:rPr dirty="0"/>
              <a:t> com o </a:t>
            </a:r>
            <a:r>
              <a:rPr dirty="0" err="1"/>
              <a:t>seu</a:t>
            </a:r>
            <a:r>
              <a:rPr dirty="0"/>
              <a:t> </a:t>
            </a:r>
            <a:r>
              <a:rPr dirty="0" err="1"/>
              <a:t>perfil</a:t>
            </a:r>
            <a:r>
              <a:rPr dirty="0"/>
              <a:t> de </a:t>
            </a:r>
            <a:r>
              <a:rPr dirty="0" err="1"/>
              <a:t>investimento</a:t>
            </a:r>
            <a:r>
              <a:rPr dirty="0"/>
              <a:t>.</a:t>
            </a:r>
          </a:p>
        </p:txBody>
      </p:sp>
      <p:sp>
        <p:nvSpPr>
          <p:cNvPr id="669" name="Por que é importante ter essas regras em mente?"/>
          <p:cNvSpPr txBox="1"/>
          <p:nvPr/>
        </p:nvSpPr>
        <p:spPr>
          <a:xfrm>
            <a:off x="6001287" y="2051916"/>
            <a:ext cx="12381426" cy="2220469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7000" b="1" cap="all" spc="-28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Por que é importante ter essas regras em mente?</a:t>
            </a:r>
          </a:p>
        </p:txBody>
      </p:sp>
      <p:sp>
        <p:nvSpPr>
          <p:cNvPr id="670" name="Rounded Rectangle"/>
          <p:cNvSpPr/>
          <p:nvPr/>
        </p:nvSpPr>
        <p:spPr>
          <a:xfrm>
            <a:off x="10922000" y="7760799"/>
            <a:ext cx="2540000" cy="63501"/>
          </a:xfrm>
          <a:prstGeom prst="roundRect">
            <a:avLst>
              <a:gd name="adj" fmla="val 50000"/>
            </a:avLst>
          </a:prstGeom>
          <a:solidFill>
            <a:srgbClr val="ECDA6C"/>
          </a:solidFill>
          <a:ln w="12700">
            <a:miter lim="400000"/>
          </a:ln>
          <a:effectLst>
            <a:outerShdw blurRad="114300" dir="5131470" rotWithShape="0">
              <a:srgbClr val="ECDA6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71" name="O motivo?"/>
          <p:cNvSpPr txBox="1"/>
          <p:nvPr/>
        </p:nvSpPr>
        <p:spPr>
          <a:xfrm>
            <a:off x="9919462" y="8566361"/>
            <a:ext cx="4545077" cy="1273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7000" cap="all" spc="-280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t>O motivo?</a:t>
            </a:r>
          </a:p>
        </p:txBody>
      </p:sp>
      <p:sp>
        <p:nvSpPr>
          <p:cNvPr id="672" name="Conflito de interesses!"/>
          <p:cNvSpPr txBox="1"/>
          <p:nvPr/>
        </p:nvSpPr>
        <p:spPr>
          <a:xfrm>
            <a:off x="4103370" y="9516533"/>
            <a:ext cx="16177261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10000" b="1" cap="all" spc="-4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Conflito de interesses!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Você irá receber inúmeras, incontáveis, sugestões de investimentos em muitos títulos de crédito privado bem ruins, e que não tem relação alguma com o seu perfil de investimento."/>
          <p:cNvSpPr txBox="1"/>
          <p:nvPr/>
        </p:nvSpPr>
        <p:spPr>
          <a:xfrm>
            <a:off x="3027841" y="-5785232"/>
            <a:ext cx="18328318" cy="2310131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5000" spc="-150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t>Você irá receber inúmeras, incontáveis, sugestões de investimentos em muitos títulos de crédito privado bem ruins, e que não tem relação alguma com o seu perfil de investimento.</a:t>
            </a:r>
          </a:p>
        </p:txBody>
      </p:sp>
      <p:sp>
        <p:nvSpPr>
          <p:cNvPr id="676" name="Por que é importante ter essas regras em mente?"/>
          <p:cNvSpPr txBox="1"/>
          <p:nvPr/>
        </p:nvSpPr>
        <p:spPr>
          <a:xfrm>
            <a:off x="6001287" y="-8345151"/>
            <a:ext cx="12381426" cy="2220469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7000" b="1" cap="all" spc="-28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Por que é importante ter essas regras em mente?</a:t>
            </a:r>
          </a:p>
        </p:txBody>
      </p:sp>
      <p:sp>
        <p:nvSpPr>
          <p:cNvPr id="677" name="Rounded Rectangle"/>
          <p:cNvSpPr/>
          <p:nvPr/>
        </p:nvSpPr>
        <p:spPr>
          <a:xfrm>
            <a:off x="10922000" y="-2636267"/>
            <a:ext cx="2540000" cy="63501"/>
          </a:xfrm>
          <a:prstGeom prst="roundRect">
            <a:avLst>
              <a:gd name="adj" fmla="val 50000"/>
            </a:avLst>
          </a:prstGeom>
          <a:solidFill>
            <a:srgbClr val="ECDA6C"/>
          </a:solidFill>
          <a:ln w="12700">
            <a:miter lim="400000"/>
          </a:ln>
          <a:effectLst>
            <a:outerShdw blurRad="114300" dir="5131470" rotWithShape="0">
              <a:srgbClr val="ECDA6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78" name="O motivo?"/>
          <p:cNvSpPr txBox="1"/>
          <p:nvPr/>
        </p:nvSpPr>
        <p:spPr>
          <a:xfrm>
            <a:off x="9919462" y="-1830705"/>
            <a:ext cx="4545077" cy="1273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7000" cap="all" spc="-280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t>O motivo?</a:t>
            </a:r>
          </a:p>
        </p:txBody>
      </p:sp>
      <p:sp>
        <p:nvSpPr>
          <p:cNvPr id="679" name="Conflito de interesses!"/>
          <p:cNvSpPr txBox="1"/>
          <p:nvPr/>
        </p:nvSpPr>
        <p:spPr>
          <a:xfrm>
            <a:off x="4103370" y="2205101"/>
            <a:ext cx="16177261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10000" b="1" cap="all" spc="-4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Conflito de interesses!</a:t>
            </a:r>
          </a:p>
        </p:txBody>
      </p:sp>
      <p:sp>
        <p:nvSpPr>
          <p:cNvPr id="680" name="Quem te oferece um CDB, LCI, LCA, debênture, CRI e CRA, normalmente recebe uma comissão se você adquire o título, maior do que no caso de títulos públicos, por exemplo."/>
          <p:cNvSpPr txBox="1"/>
          <p:nvPr/>
        </p:nvSpPr>
        <p:spPr>
          <a:xfrm>
            <a:off x="3372297" y="4086901"/>
            <a:ext cx="17639406" cy="2310131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5000" spc="-150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t>Quem te oferece um CDB, LCI, LCA, debênture, CRI e CRA, </a:t>
            </a:r>
            <a:r>
              <a:rPr b="1">
                <a:latin typeface="Graphik"/>
                <a:ea typeface="Graphik"/>
                <a:cs typeface="Graphik"/>
                <a:sym typeface="Graphik"/>
              </a:rPr>
              <a:t>normalmente recebe uma comissão se você adquire o título</a:t>
            </a:r>
            <a:r>
              <a:t>, maior do que no caso de títulos públicos, por exemplo.</a:t>
            </a:r>
          </a:p>
        </p:txBody>
      </p:sp>
      <p:sp>
        <p:nvSpPr>
          <p:cNvPr id="681" name="Existe o risco de você estar investindo no que é melhor para quem te recomenda investimentos, e não naquilo que é melhor para você."/>
          <p:cNvSpPr txBox="1"/>
          <p:nvPr/>
        </p:nvSpPr>
        <p:spPr>
          <a:xfrm>
            <a:off x="5794864" y="7877371"/>
            <a:ext cx="13518428" cy="2310131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5000" spc="-150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t>Existe o risco de você estar investindo no que é melhor para quem te recomenda investimentos, </a:t>
            </a:r>
            <a:r>
              <a:rPr b="1">
                <a:solidFill>
                  <a:srgbClr val="F3CB4C"/>
                </a:solidFill>
                <a:latin typeface="Graphik"/>
                <a:ea typeface="Graphik"/>
                <a:cs typeface="Graphik"/>
                <a:sym typeface="Graphik"/>
              </a:rPr>
              <a:t>e não naquilo que é melhor para você</a:t>
            </a:r>
            <a:r>
              <a:rPr>
                <a:solidFill>
                  <a:srgbClr val="F3CB4C"/>
                </a:solidFill>
              </a:rPr>
              <a:t>.</a:t>
            </a:r>
          </a:p>
        </p:txBody>
      </p:sp>
      <p:sp>
        <p:nvSpPr>
          <p:cNvPr id="682" name="🧔🏼"/>
          <p:cNvSpPr txBox="1"/>
          <p:nvPr/>
        </p:nvSpPr>
        <p:spPr>
          <a:xfrm>
            <a:off x="19582018" y="9355534"/>
            <a:ext cx="2484656" cy="1980029"/>
          </a:xfrm>
          <a:prstGeom prst="rect">
            <a:avLst/>
          </a:prstGeom>
          <a:ln w="12700">
            <a:miter lim="400000"/>
          </a:ln>
          <a:effectLst>
            <a:outerShdw blurRad="317500" dist="381000" dir="51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defRPr sz="15000" b="1" cap="all" spc="-6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🧔🏼</a:t>
            </a:r>
          </a:p>
        </p:txBody>
      </p:sp>
      <p:sp>
        <p:nvSpPr>
          <p:cNvPr id="683" name="Callout"/>
          <p:cNvSpPr/>
          <p:nvPr/>
        </p:nvSpPr>
        <p:spPr>
          <a:xfrm>
            <a:off x="5053610" y="7521731"/>
            <a:ext cx="14871304" cy="31738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4" y="0"/>
                </a:moveTo>
                <a:cubicBezTo>
                  <a:pt x="535" y="0"/>
                  <a:pt x="0" y="2506"/>
                  <a:pt x="0" y="5596"/>
                </a:cubicBezTo>
                <a:lnTo>
                  <a:pt x="0" y="16004"/>
                </a:lnTo>
                <a:cubicBezTo>
                  <a:pt x="0" y="19094"/>
                  <a:pt x="535" y="21600"/>
                  <a:pt x="1194" y="21600"/>
                </a:cubicBezTo>
                <a:lnTo>
                  <a:pt x="19939" y="21600"/>
                </a:lnTo>
                <a:cubicBezTo>
                  <a:pt x="20352" y="21600"/>
                  <a:pt x="20716" y="20616"/>
                  <a:pt x="20931" y="19123"/>
                </a:cubicBezTo>
                <a:lnTo>
                  <a:pt x="21600" y="19596"/>
                </a:lnTo>
                <a:lnTo>
                  <a:pt x="21088" y="17516"/>
                </a:lnTo>
                <a:cubicBezTo>
                  <a:pt x="21117" y="17034"/>
                  <a:pt x="21134" y="16529"/>
                  <a:pt x="21134" y="16004"/>
                </a:cubicBezTo>
                <a:lnTo>
                  <a:pt x="21134" y="5596"/>
                </a:lnTo>
                <a:cubicBezTo>
                  <a:pt x="21134" y="2506"/>
                  <a:pt x="20599" y="0"/>
                  <a:pt x="19939" y="0"/>
                </a:cubicBezTo>
                <a:lnTo>
                  <a:pt x="1194" y="0"/>
                </a:lnTo>
                <a:close/>
              </a:path>
            </a:pathLst>
          </a:custGeom>
          <a:ln w="254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Conflito de interesse!"/>
          <p:cNvSpPr txBox="1"/>
          <p:nvPr/>
        </p:nvSpPr>
        <p:spPr>
          <a:xfrm>
            <a:off x="4484369" y="-4348099"/>
            <a:ext cx="15415261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10000" b="1" cap="all" spc="-4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Conflito de interesse!</a:t>
            </a:r>
          </a:p>
        </p:txBody>
      </p:sp>
      <p:sp>
        <p:nvSpPr>
          <p:cNvPr id="687" name="Quem te oferece um CDB, LCI, Debênture, CRI e CRA, normalmente recebe uma comissão se você a adquire, maior do que no caso de títulos públicos por exemplo."/>
          <p:cNvSpPr txBox="1"/>
          <p:nvPr/>
        </p:nvSpPr>
        <p:spPr>
          <a:xfrm>
            <a:off x="4220064" y="-2466299"/>
            <a:ext cx="15943872" cy="2310131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5000" spc="-150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t>Quem te oferece um CDB, LCI, Debênture, CRI e CRA, </a:t>
            </a:r>
            <a:r>
              <a:rPr b="1">
                <a:latin typeface="Graphik"/>
                <a:ea typeface="Graphik"/>
                <a:cs typeface="Graphik"/>
                <a:sym typeface="Graphik"/>
              </a:rPr>
              <a:t>normalmente recebe uma comissão se você a adquire</a:t>
            </a:r>
            <a:r>
              <a:t>, maior do que no caso de títulos públicos por exemplo.</a:t>
            </a:r>
          </a:p>
        </p:txBody>
      </p:sp>
      <p:sp>
        <p:nvSpPr>
          <p:cNvPr id="688" name="Como eu me vestia?"/>
          <p:cNvSpPr txBox="1"/>
          <p:nvPr/>
        </p:nvSpPr>
        <p:spPr>
          <a:xfrm>
            <a:off x="9563041" y="2520719"/>
            <a:ext cx="5841225" cy="946150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5000" spc="-150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t>Como eu me vestia?</a:t>
            </a:r>
          </a:p>
        </p:txBody>
      </p:sp>
      <p:sp>
        <p:nvSpPr>
          <p:cNvPr id="689" name="🧔🏼"/>
          <p:cNvSpPr txBox="1"/>
          <p:nvPr/>
        </p:nvSpPr>
        <p:spPr>
          <a:xfrm>
            <a:off x="6946228" y="2342085"/>
            <a:ext cx="1691169" cy="1354217"/>
          </a:xfrm>
          <a:prstGeom prst="rect">
            <a:avLst/>
          </a:prstGeom>
          <a:ln w="12700">
            <a:miter lim="400000"/>
          </a:ln>
          <a:effectLst>
            <a:outerShdw blurRad="317500" dist="381000" dir="51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defRPr sz="10000" b="1" cap="all" spc="-4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🧔🏼</a:t>
            </a:r>
          </a:p>
        </p:txBody>
      </p:sp>
      <p:sp>
        <p:nvSpPr>
          <p:cNvPr id="690" name="Callout"/>
          <p:cNvSpPr/>
          <p:nvPr/>
        </p:nvSpPr>
        <p:spPr>
          <a:xfrm>
            <a:off x="8656291" y="2393917"/>
            <a:ext cx="7090569" cy="1352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50" y="0"/>
                </a:moveTo>
                <a:cubicBezTo>
                  <a:pt x="1950" y="0"/>
                  <a:pt x="1117" y="3740"/>
                  <a:pt x="931" y="8698"/>
                </a:cubicBezTo>
                <a:lnTo>
                  <a:pt x="0" y="10829"/>
                </a:lnTo>
                <a:lnTo>
                  <a:pt x="932" y="12946"/>
                </a:lnTo>
                <a:cubicBezTo>
                  <a:pt x="1122" y="17882"/>
                  <a:pt x="1953" y="21600"/>
                  <a:pt x="2950" y="21600"/>
                </a:cubicBezTo>
                <a:lnTo>
                  <a:pt x="19540" y="21600"/>
                </a:lnTo>
                <a:cubicBezTo>
                  <a:pt x="20677" y="21600"/>
                  <a:pt x="21600" y="16761"/>
                  <a:pt x="21600" y="10797"/>
                </a:cubicBezTo>
                <a:cubicBezTo>
                  <a:pt x="21600" y="4833"/>
                  <a:pt x="20677" y="0"/>
                  <a:pt x="19540" y="0"/>
                </a:cubicBezTo>
                <a:lnTo>
                  <a:pt x="2950" y="0"/>
                </a:lnTo>
                <a:close/>
              </a:path>
            </a:pathLst>
          </a:custGeom>
          <a:ln w="254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91" name="Exemplo:"/>
          <p:cNvSpPr txBox="1"/>
          <p:nvPr/>
        </p:nvSpPr>
        <p:spPr>
          <a:xfrm>
            <a:off x="10334862" y="1373146"/>
            <a:ext cx="3714277" cy="733534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5000" spc="-150">
                <a:solidFill>
                  <a:srgbClr val="929292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rPr dirty="0" err="1">
                <a:solidFill>
                  <a:schemeClr val="bg1"/>
                </a:solidFill>
              </a:rPr>
              <a:t>Exemplo</a:t>
            </a:r>
            <a:r>
              <a:rPr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692" name="Falcao-2.png" descr="Falcao-2.png"/>
          <p:cNvPicPr>
            <a:picLocks noChangeAspect="1"/>
          </p:cNvPicPr>
          <p:nvPr/>
        </p:nvPicPr>
        <p:blipFill>
          <a:blip r:embed="rId3"/>
          <a:srcRect l="1006" t="6596" r="8721" b="6597"/>
          <a:stretch>
            <a:fillRect/>
          </a:stretch>
        </p:blipFill>
        <p:spPr>
          <a:xfrm>
            <a:off x="5255087" y="4772155"/>
            <a:ext cx="6636148" cy="7689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89" y="0"/>
                </a:moveTo>
                <a:cubicBezTo>
                  <a:pt x="4342" y="0"/>
                  <a:pt x="2276" y="1783"/>
                  <a:pt x="2276" y="3981"/>
                </a:cubicBezTo>
                <a:lnTo>
                  <a:pt x="2276" y="9756"/>
                </a:lnTo>
                <a:lnTo>
                  <a:pt x="0" y="10794"/>
                </a:lnTo>
                <a:lnTo>
                  <a:pt x="2276" y="11835"/>
                </a:lnTo>
                <a:lnTo>
                  <a:pt x="2276" y="17620"/>
                </a:lnTo>
                <a:cubicBezTo>
                  <a:pt x="2276" y="19818"/>
                  <a:pt x="4342" y="21600"/>
                  <a:pt x="6889" y="21600"/>
                </a:cubicBezTo>
                <a:lnTo>
                  <a:pt x="16988" y="21600"/>
                </a:lnTo>
                <a:cubicBezTo>
                  <a:pt x="19536" y="21600"/>
                  <a:pt x="21600" y="19818"/>
                  <a:pt x="21600" y="17620"/>
                </a:cubicBezTo>
                <a:lnTo>
                  <a:pt x="21600" y="3981"/>
                </a:lnTo>
                <a:cubicBezTo>
                  <a:pt x="21600" y="1783"/>
                  <a:pt x="19536" y="0"/>
                  <a:pt x="16988" y="0"/>
                </a:cubicBezTo>
                <a:lnTo>
                  <a:pt x="6889" y="0"/>
                </a:ln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  <a:effectLst>
            <a:outerShdw blurRad="254000" dist="127000" dir="5100000" rotWithShape="0">
              <a:srgbClr val="000000"/>
            </a:outerShdw>
          </a:effectLst>
        </p:spPr>
      </p:pic>
      <p:pic>
        <p:nvPicPr>
          <p:cNvPr id="693" name="Gui-terno.jpg" descr="Gui-terno.jpg"/>
          <p:cNvPicPr>
            <a:picLocks noChangeAspect="1"/>
          </p:cNvPicPr>
          <p:nvPr/>
        </p:nvPicPr>
        <p:blipFill>
          <a:blip r:embed="rId4"/>
          <a:srcRect l="28759" t="21791" r="45783" b="34705"/>
          <a:stretch>
            <a:fillRect/>
          </a:stretch>
        </p:blipFill>
        <p:spPr>
          <a:xfrm>
            <a:off x="12598917" y="4783268"/>
            <a:ext cx="6729810" cy="7667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49" y="0"/>
                </a:moveTo>
                <a:cubicBezTo>
                  <a:pt x="2037" y="0"/>
                  <a:pt x="0" y="1788"/>
                  <a:pt x="0" y="3993"/>
                </a:cubicBezTo>
                <a:lnTo>
                  <a:pt x="0" y="17607"/>
                </a:lnTo>
                <a:cubicBezTo>
                  <a:pt x="0" y="19812"/>
                  <a:pt x="2037" y="21600"/>
                  <a:pt x="4549" y="21600"/>
                </a:cubicBezTo>
                <a:lnTo>
                  <a:pt x="14507" y="21600"/>
                </a:lnTo>
                <a:cubicBezTo>
                  <a:pt x="17019" y="21600"/>
                  <a:pt x="19055" y="19812"/>
                  <a:pt x="19055" y="17607"/>
                </a:cubicBezTo>
                <a:lnTo>
                  <a:pt x="19055" y="11365"/>
                </a:lnTo>
                <a:lnTo>
                  <a:pt x="21600" y="10154"/>
                </a:lnTo>
                <a:lnTo>
                  <a:pt x="19055" y="9273"/>
                </a:lnTo>
                <a:lnTo>
                  <a:pt x="19055" y="3993"/>
                </a:lnTo>
                <a:cubicBezTo>
                  <a:pt x="19055" y="1788"/>
                  <a:pt x="17019" y="0"/>
                  <a:pt x="14507" y="0"/>
                </a:cubicBezTo>
                <a:lnTo>
                  <a:pt x="4549" y="0"/>
                </a:lnTo>
                <a:close/>
              </a:path>
            </a:pathLst>
          </a:custGeom>
          <a:ln w="25400">
            <a:solidFill>
              <a:srgbClr val="ECDA6C"/>
            </a:solidFill>
            <a:miter lim="400000"/>
          </a:ln>
          <a:effectLst>
            <a:outerShdw blurRad="254000" dist="127000" dir="5100000" rotWithShape="0">
              <a:srgbClr val="000000"/>
            </a:outerShdw>
          </a:effectLst>
        </p:spPr>
      </p:pic>
      <p:sp>
        <p:nvSpPr>
          <p:cNvPr id="694" name="👩"/>
          <p:cNvSpPr txBox="1"/>
          <p:nvPr/>
        </p:nvSpPr>
        <p:spPr>
          <a:xfrm>
            <a:off x="19533603" y="7413151"/>
            <a:ext cx="2616101" cy="1980029"/>
          </a:xfrm>
          <a:prstGeom prst="rect">
            <a:avLst/>
          </a:prstGeom>
          <a:ln w="12700">
            <a:miter lim="400000"/>
          </a:ln>
          <a:effectLst>
            <a:outerShdw blurRad="317500" dist="381000" dir="51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defRPr sz="15000" b="1" cap="all" spc="-6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👩</a:t>
            </a:r>
          </a:p>
        </p:txBody>
      </p:sp>
      <p:sp>
        <p:nvSpPr>
          <p:cNvPr id="695" name="Minha namorada"/>
          <p:cNvSpPr txBox="1"/>
          <p:nvPr/>
        </p:nvSpPr>
        <p:spPr>
          <a:xfrm>
            <a:off x="18861543" y="9484919"/>
            <a:ext cx="4138021" cy="1543686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defRPr sz="5000" b="1" cap="all" spc="-15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Minha namorada</a:t>
            </a:r>
          </a:p>
        </p:txBody>
      </p:sp>
      <p:sp>
        <p:nvSpPr>
          <p:cNvPr id="696" name="👨🦰"/>
          <p:cNvSpPr txBox="1"/>
          <p:nvPr/>
        </p:nvSpPr>
        <p:spPr>
          <a:xfrm>
            <a:off x="1619270" y="7502051"/>
            <a:ext cx="4280019" cy="1980029"/>
          </a:xfrm>
          <a:prstGeom prst="rect">
            <a:avLst/>
          </a:prstGeom>
          <a:ln w="12700">
            <a:miter lim="400000"/>
          </a:ln>
          <a:effectLst>
            <a:outerShdw blurRad="317500" dist="381000" dir="51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defRPr sz="15000" b="1" cap="all" spc="-6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👨‍🦰</a:t>
            </a:r>
          </a:p>
        </p:txBody>
      </p:sp>
      <p:sp>
        <p:nvSpPr>
          <p:cNvPr id="697" name="vendedor"/>
          <p:cNvSpPr txBox="1"/>
          <p:nvPr/>
        </p:nvSpPr>
        <p:spPr>
          <a:xfrm>
            <a:off x="1384437" y="9643987"/>
            <a:ext cx="4749684" cy="946151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5000" b="1" cap="all" spc="-15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vendedor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00" name="Rentabilidade:"/>
          <p:cNvSpPr txBox="1"/>
          <p:nvPr/>
        </p:nvSpPr>
        <p:spPr>
          <a:xfrm>
            <a:off x="5224502" y="9430773"/>
            <a:ext cx="5380243" cy="857886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500" spc="-135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t>Rentabilidade:</a:t>
            </a:r>
          </a:p>
        </p:txBody>
      </p:sp>
      <p:sp>
        <p:nvSpPr>
          <p:cNvPr id="701" name="Duas pessoas precisam de dinheiro para investir em seu negócio:"/>
          <p:cNvSpPr txBox="1"/>
          <p:nvPr/>
        </p:nvSpPr>
        <p:spPr>
          <a:xfrm>
            <a:off x="3967126" y="1368882"/>
            <a:ext cx="16449748" cy="1924305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6000" b="1" cap="all" spc="-23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Duas pessoas precisam de dinheiro para investir em seu negócio: </a:t>
            </a:r>
          </a:p>
        </p:txBody>
      </p:sp>
      <p:sp>
        <p:nvSpPr>
          <p:cNvPr id="702" name="12% ao ano"/>
          <p:cNvSpPr txBox="1"/>
          <p:nvPr/>
        </p:nvSpPr>
        <p:spPr>
          <a:xfrm>
            <a:off x="5796137" y="10033676"/>
            <a:ext cx="4059175" cy="1109981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6000" b="1" spc="-18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 12% ao ano</a:t>
            </a:r>
          </a:p>
        </p:txBody>
      </p:sp>
      <p:sp>
        <p:nvSpPr>
          <p:cNvPr id="703" name="Prazo: 2 anos"/>
          <p:cNvSpPr txBox="1"/>
          <p:nvPr/>
        </p:nvSpPr>
        <p:spPr>
          <a:xfrm>
            <a:off x="5311905" y="10971157"/>
            <a:ext cx="5205438" cy="857886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500" spc="-135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t>Prazo: 2 anos</a:t>
            </a:r>
          </a:p>
        </p:txBody>
      </p:sp>
      <p:sp>
        <p:nvSpPr>
          <p:cNvPr id="704" name="Rentabilidade:"/>
          <p:cNvSpPr txBox="1"/>
          <p:nvPr/>
        </p:nvSpPr>
        <p:spPr>
          <a:xfrm>
            <a:off x="13779255" y="9367273"/>
            <a:ext cx="5380243" cy="857886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500" spc="-135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t>Rentabilidade:</a:t>
            </a:r>
          </a:p>
        </p:txBody>
      </p:sp>
      <p:sp>
        <p:nvSpPr>
          <p:cNvPr id="705" name="15% ao ano"/>
          <p:cNvSpPr txBox="1"/>
          <p:nvPr/>
        </p:nvSpPr>
        <p:spPr>
          <a:xfrm>
            <a:off x="14343523" y="9970176"/>
            <a:ext cx="4048507" cy="1109981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6000" b="1" spc="-180">
                <a:gradFill flip="none" rotWithShape="1">
                  <a:gsLst>
                    <a:gs pos="0">
                      <a:srgbClr val="BC8D12"/>
                    </a:gs>
                    <a:gs pos="3287">
                      <a:srgbClr val="D8BA44"/>
                    </a:gs>
                    <a:gs pos="16003">
                      <a:srgbClr val="F5E876"/>
                    </a:gs>
                    <a:gs pos="29342">
                      <a:srgbClr val="E2C552"/>
                    </a:gs>
                    <a:gs pos="35670">
                      <a:srgbClr val="BD8C12"/>
                    </a:gs>
                    <a:gs pos="54799">
                      <a:srgbClr val="FFFFB4"/>
                    </a:gs>
                    <a:gs pos="69612">
                      <a:srgbClr val="F3E47D"/>
                    </a:gs>
                    <a:gs pos="100000">
                      <a:srgbClr val="F3E47D"/>
                    </a:gs>
                  </a:gsLst>
                  <a:lin ang="8881729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 15% ao ano</a:t>
            </a:r>
          </a:p>
        </p:txBody>
      </p:sp>
      <p:sp>
        <p:nvSpPr>
          <p:cNvPr id="706" name="Prazo: 2 anos"/>
          <p:cNvSpPr txBox="1"/>
          <p:nvPr/>
        </p:nvSpPr>
        <p:spPr>
          <a:xfrm>
            <a:off x="13866657" y="10869557"/>
            <a:ext cx="5205438" cy="857886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500" spc="-135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t>Prazo: 2 anos</a:t>
            </a:r>
          </a:p>
        </p:txBody>
      </p:sp>
      <p:grpSp>
        <p:nvGrpSpPr>
          <p:cNvPr id="709" name="Group"/>
          <p:cNvGrpSpPr/>
          <p:nvPr/>
        </p:nvGrpSpPr>
        <p:grpSpPr>
          <a:xfrm>
            <a:off x="5609573" y="4275827"/>
            <a:ext cx="4610101" cy="5254457"/>
            <a:chOff x="0" y="669500"/>
            <a:chExt cx="4610100" cy="5254456"/>
          </a:xfrm>
        </p:grpSpPr>
        <p:sp>
          <p:nvSpPr>
            <p:cNvPr id="707" name="Rounded Rectangle"/>
            <p:cNvSpPr/>
            <p:nvPr/>
          </p:nvSpPr>
          <p:spPr>
            <a:xfrm>
              <a:off x="0" y="669500"/>
              <a:ext cx="4610100" cy="4610101"/>
            </a:xfrm>
            <a:prstGeom prst="roundRect">
              <a:avLst>
                <a:gd name="adj" fmla="val 15152"/>
              </a:avLst>
            </a:prstGeom>
            <a:gradFill flip="none" rotWithShape="1">
              <a:gsLst>
                <a:gs pos="0">
                  <a:srgbClr val="1D1D1E"/>
                </a:gs>
                <a:gs pos="100000">
                  <a:srgbClr val="2D2D2E"/>
                </a:gs>
              </a:gsLst>
              <a:lin ang="16200000" scaled="0"/>
            </a:gradFill>
            <a:ln w="25400" cap="flat">
              <a:solidFill>
                <a:srgbClr val="FFFFFF"/>
              </a:solidFill>
              <a:prstDash val="solid"/>
              <a:miter lim="400000"/>
            </a:ln>
            <a:effectLst>
              <a:outerShdw blurRad="381000" dist="190500" dir="5131470" rotWithShape="0">
                <a:srgbClr val="0D0D0D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08" name="A"/>
            <p:cNvSpPr txBox="1"/>
            <p:nvPr/>
          </p:nvSpPr>
          <p:spPr>
            <a:xfrm>
              <a:off x="672612" y="793156"/>
              <a:ext cx="3264876" cy="5130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0" dist="152400" dir="51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80000"/>
                </a:lnSpc>
                <a:defRPr sz="30000" b="1" cap="all" spc="-1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rPr dirty="0"/>
                <a:t>A</a:t>
              </a:r>
            </a:p>
          </p:txBody>
        </p:sp>
      </p:grpSp>
      <p:grpSp>
        <p:nvGrpSpPr>
          <p:cNvPr id="712" name="Group"/>
          <p:cNvGrpSpPr/>
          <p:nvPr/>
        </p:nvGrpSpPr>
        <p:grpSpPr>
          <a:xfrm>
            <a:off x="14164326" y="4275827"/>
            <a:ext cx="4610101" cy="5260567"/>
            <a:chOff x="0" y="669500"/>
            <a:chExt cx="4610100" cy="5260566"/>
          </a:xfrm>
        </p:grpSpPr>
        <p:sp>
          <p:nvSpPr>
            <p:cNvPr id="710" name="Rounded Rectangle"/>
            <p:cNvSpPr/>
            <p:nvPr/>
          </p:nvSpPr>
          <p:spPr>
            <a:xfrm>
              <a:off x="0" y="669500"/>
              <a:ext cx="4610100" cy="4610101"/>
            </a:xfrm>
            <a:prstGeom prst="roundRect">
              <a:avLst>
                <a:gd name="adj" fmla="val 15152"/>
              </a:avLst>
            </a:prstGeom>
            <a:gradFill flip="none" rotWithShape="1">
              <a:gsLst>
                <a:gs pos="0">
                  <a:srgbClr val="1D1D1E"/>
                </a:gs>
                <a:gs pos="100000">
                  <a:srgbClr val="2D2D2E"/>
                </a:gs>
              </a:gsLst>
              <a:lin ang="16200000" scaled="0"/>
            </a:gradFill>
            <a:ln w="25400" cap="flat">
              <a:solidFill>
                <a:srgbClr val="ECDA6C"/>
              </a:solidFill>
              <a:prstDash val="solid"/>
              <a:miter lim="400000"/>
            </a:ln>
            <a:effectLst>
              <a:outerShdw blurRad="381000" dist="190500" dir="5131470" rotWithShape="0">
                <a:srgbClr val="0D0D0D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11" name="B"/>
            <p:cNvSpPr txBox="1"/>
            <p:nvPr/>
          </p:nvSpPr>
          <p:spPr>
            <a:xfrm>
              <a:off x="672612" y="799266"/>
              <a:ext cx="3264876" cy="5130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0" dist="152400" dir="51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80000"/>
                </a:lnSpc>
                <a:defRPr sz="30000" b="1" cap="all" spc="-1200">
                  <a:gradFill flip="none" rotWithShape="1">
                    <a:gsLst>
                      <a:gs pos="0">
                        <a:srgbClr val="BC8D12"/>
                      </a:gs>
                      <a:gs pos="100000">
                        <a:srgbClr val="F3E47D"/>
                      </a:gs>
                    </a:gsLst>
                    <a:lin ang="19222918" scaled="0"/>
                  </a:gra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rPr dirty="0"/>
                <a:t>B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7" name="Group"/>
          <p:cNvGrpSpPr/>
          <p:nvPr/>
        </p:nvGrpSpPr>
        <p:grpSpPr>
          <a:xfrm>
            <a:off x="5609573" y="3606327"/>
            <a:ext cx="4610101" cy="5279601"/>
            <a:chOff x="0" y="0"/>
            <a:chExt cx="4610100" cy="5279600"/>
          </a:xfrm>
        </p:grpSpPr>
        <p:sp>
          <p:nvSpPr>
            <p:cNvPr id="715" name="Rounded Rectangle"/>
            <p:cNvSpPr/>
            <p:nvPr/>
          </p:nvSpPr>
          <p:spPr>
            <a:xfrm>
              <a:off x="0" y="669500"/>
              <a:ext cx="4610100" cy="4610101"/>
            </a:xfrm>
            <a:prstGeom prst="roundRect">
              <a:avLst>
                <a:gd name="adj" fmla="val 15152"/>
              </a:avLst>
            </a:prstGeom>
            <a:gradFill flip="none" rotWithShape="1">
              <a:gsLst>
                <a:gs pos="0">
                  <a:srgbClr val="1D1D1E"/>
                </a:gs>
                <a:gs pos="100000">
                  <a:srgbClr val="2D2D2E"/>
                </a:gs>
              </a:gsLst>
              <a:lin ang="16200000" scaled="0"/>
            </a:gradFill>
            <a:ln w="25400" cap="flat">
              <a:solidFill>
                <a:srgbClr val="FFFFFF"/>
              </a:solidFill>
              <a:prstDash val="solid"/>
              <a:miter lim="400000"/>
            </a:ln>
            <a:effectLst>
              <a:outerShdw blurRad="381000" dist="190500" dir="5131470" rotWithShape="0">
                <a:srgbClr val="0D0D0D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16" name="A"/>
            <p:cNvSpPr txBox="1"/>
            <p:nvPr/>
          </p:nvSpPr>
          <p:spPr>
            <a:xfrm>
              <a:off x="672612" y="0"/>
              <a:ext cx="3264876" cy="5130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0" dist="152400" dir="51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80000"/>
                </a:lnSpc>
                <a:defRPr sz="30000" b="1" cap="all" spc="-1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A</a:t>
              </a:r>
            </a:p>
          </p:txBody>
        </p:sp>
      </p:grpSp>
      <p:grpSp>
        <p:nvGrpSpPr>
          <p:cNvPr id="720" name="Group"/>
          <p:cNvGrpSpPr/>
          <p:nvPr/>
        </p:nvGrpSpPr>
        <p:grpSpPr>
          <a:xfrm>
            <a:off x="14164326" y="3606327"/>
            <a:ext cx="4610101" cy="5279601"/>
            <a:chOff x="0" y="0"/>
            <a:chExt cx="4610100" cy="5279600"/>
          </a:xfrm>
        </p:grpSpPr>
        <p:sp>
          <p:nvSpPr>
            <p:cNvPr id="718" name="Rounded Rectangle"/>
            <p:cNvSpPr/>
            <p:nvPr/>
          </p:nvSpPr>
          <p:spPr>
            <a:xfrm>
              <a:off x="0" y="669500"/>
              <a:ext cx="4610100" cy="4610101"/>
            </a:xfrm>
            <a:prstGeom prst="roundRect">
              <a:avLst>
                <a:gd name="adj" fmla="val 15152"/>
              </a:avLst>
            </a:prstGeom>
            <a:gradFill flip="none" rotWithShape="1">
              <a:gsLst>
                <a:gs pos="0">
                  <a:srgbClr val="1D1D1E"/>
                </a:gs>
                <a:gs pos="100000">
                  <a:srgbClr val="2D2D2E"/>
                </a:gs>
              </a:gsLst>
              <a:lin ang="16200000" scaled="0"/>
            </a:gradFill>
            <a:ln w="25400" cap="flat">
              <a:solidFill>
                <a:srgbClr val="ECDA6C"/>
              </a:solidFill>
              <a:prstDash val="solid"/>
              <a:miter lim="400000"/>
            </a:ln>
            <a:effectLst>
              <a:outerShdw blurRad="381000" dist="190500" dir="5131470" rotWithShape="0">
                <a:srgbClr val="0D0D0D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19" name="B"/>
            <p:cNvSpPr txBox="1"/>
            <p:nvPr/>
          </p:nvSpPr>
          <p:spPr>
            <a:xfrm>
              <a:off x="672612" y="0"/>
              <a:ext cx="3264876" cy="5130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0" dist="152400" dir="51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80000"/>
                </a:lnSpc>
                <a:defRPr sz="30000" b="1" cap="all" spc="-1200">
                  <a:gradFill flip="none" rotWithShape="1">
                    <a:gsLst>
                      <a:gs pos="0">
                        <a:srgbClr val="BC8D12"/>
                      </a:gs>
                      <a:gs pos="100000">
                        <a:srgbClr val="F3E47D"/>
                      </a:gs>
                    </a:gsLst>
                    <a:lin ang="19222918" scaled="0"/>
                  </a:gra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B</a:t>
              </a:r>
            </a:p>
          </p:txBody>
        </p:sp>
      </p:grpSp>
      <p:pic>
        <p:nvPicPr>
          <p:cNvPr id="722" name="agostinho-carrara.jpeg" descr="agostinho-carrara.jpeg"/>
          <p:cNvPicPr>
            <a:picLocks noChangeAspect="1"/>
          </p:cNvPicPr>
          <p:nvPr/>
        </p:nvPicPr>
        <p:blipFill>
          <a:blip r:embed="rId3"/>
          <a:srcRect l="17673" t="746" r="17673" b="13004"/>
          <a:stretch>
            <a:fillRect/>
          </a:stretch>
        </p:blipFill>
        <p:spPr>
          <a:xfrm>
            <a:off x="14001738" y="4113239"/>
            <a:ext cx="4785192" cy="4785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4916" y="0"/>
                </a:moveTo>
                <a:cubicBezTo>
                  <a:pt x="3473" y="0"/>
                  <a:pt x="2608" y="0"/>
                  <a:pt x="2031" y="241"/>
                </a:cubicBezTo>
                <a:cubicBezTo>
                  <a:pt x="1199" y="544"/>
                  <a:pt x="544" y="1199"/>
                  <a:pt x="241" y="2031"/>
                </a:cubicBezTo>
                <a:cubicBezTo>
                  <a:pt x="0" y="2608"/>
                  <a:pt x="0" y="3473"/>
                  <a:pt x="0" y="4916"/>
                </a:cubicBezTo>
                <a:lnTo>
                  <a:pt x="0" y="16684"/>
                </a:lnTo>
                <a:cubicBezTo>
                  <a:pt x="0" y="18127"/>
                  <a:pt x="0" y="18992"/>
                  <a:pt x="241" y="19569"/>
                </a:cubicBezTo>
                <a:cubicBezTo>
                  <a:pt x="544" y="20401"/>
                  <a:pt x="1199" y="21056"/>
                  <a:pt x="2031" y="21359"/>
                </a:cubicBezTo>
                <a:cubicBezTo>
                  <a:pt x="2608" y="21600"/>
                  <a:pt x="3473" y="21600"/>
                  <a:pt x="4916" y="21600"/>
                </a:cubicBezTo>
                <a:lnTo>
                  <a:pt x="16684" y="21600"/>
                </a:lnTo>
                <a:cubicBezTo>
                  <a:pt x="18127" y="21600"/>
                  <a:pt x="18992" y="21600"/>
                  <a:pt x="19569" y="21359"/>
                </a:cubicBezTo>
                <a:cubicBezTo>
                  <a:pt x="20401" y="21056"/>
                  <a:pt x="21056" y="20401"/>
                  <a:pt x="21359" y="19569"/>
                </a:cubicBezTo>
                <a:cubicBezTo>
                  <a:pt x="21600" y="18992"/>
                  <a:pt x="21600" y="18127"/>
                  <a:pt x="21600" y="16684"/>
                </a:cubicBezTo>
                <a:lnTo>
                  <a:pt x="21600" y="4916"/>
                </a:lnTo>
                <a:cubicBezTo>
                  <a:pt x="21600" y="3473"/>
                  <a:pt x="21600" y="2608"/>
                  <a:pt x="21359" y="2031"/>
                </a:cubicBezTo>
                <a:cubicBezTo>
                  <a:pt x="21056" y="1199"/>
                  <a:pt x="20401" y="544"/>
                  <a:pt x="19569" y="241"/>
                </a:cubicBezTo>
                <a:cubicBezTo>
                  <a:pt x="18992" y="0"/>
                  <a:pt x="18127" y="0"/>
                  <a:pt x="16684" y="0"/>
                </a:cubicBezTo>
                <a:lnTo>
                  <a:pt x="4916" y="0"/>
                </a:lnTo>
                <a:close/>
              </a:path>
            </a:pathLst>
          </a:custGeom>
          <a:ln w="12700">
            <a:miter lim="400000"/>
          </a:ln>
          <a:effectLst>
            <a:outerShdw blurRad="381000" dist="190500" dir="5131470" rotWithShape="0">
              <a:srgbClr val="000000"/>
            </a:outerShdw>
          </a:effectLst>
        </p:spPr>
      </p:pic>
      <p:sp>
        <p:nvSpPr>
          <p:cNvPr id="723" name="Para quem você prefere emprestar o seu dinheiro?"/>
          <p:cNvSpPr txBox="1"/>
          <p:nvPr/>
        </p:nvSpPr>
        <p:spPr>
          <a:xfrm>
            <a:off x="3983021" y="1220800"/>
            <a:ext cx="16417958" cy="2220469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7000" b="1" cap="all" spc="-28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Para quem você prefere emprestar o seu dinheiro? </a:t>
            </a:r>
          </a:p>
        </p:txBody>
      </p:sp>
      <p:sp>
        <p:nvSpPr>
          <p:cNvPr id="724" name="😰"/>
          <p:cNvSpPr txBox="1"/>
          <p:nvPr/>
        </p:nvSpPr>
        <p:spPr>
          <a:xfrm>
            <a:off x="17602155" y="3969820"/>
            <a:ext cx="2113848" cy="1604542"/>
          </a:xfrm>
          <a:prstGeom prst="rect">
            <a:avLst/>
          </a:prstGeom>
          <a:ln w="12700">
            <a:miter lim="400000"/>
          </a:ln>
          <a:effectLst>
            <a:outerShdw blurRad="254000" dist="1270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defRPr sz="12000" b="1" cap="all" spc="-479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😰</a:t>
            </a:r>
          </a:p>
        </p:txBody>
      </p:sp>
      <p:grpSp>
        <p:nvGrpSpPr>
          <p:cNvPr id="728" name="Group"/>
          <p:cNvGrpSpPr/>
          <p:nvPr/>
        </p:nvGrpSpPr>
        <p:grpSpPr>
          <a:xfrm>
            <a:off x="5154749" y="9372149"/>
            <a:ext cx="5617507" cy="975139"/>
            <a:chOff x="0" y="98668"/>
            <a:chExt cx="5617506" cy="975132"/>
          </a:xfrm>
        </p:grpSpPr>
        <p:sp>
          <p:nvSpPr>
            <p:cNvPr id="726" name="Presidente do Conselho do Magazine Luiza"/>
            <p:cNvSpPr/>
            <p:nvPr/>
          </p:nvSpPr>
          <p:spPr>
            <a:xfrm>
              <a:off x="394467" y="98668"/>
              <a:ext cx="5223039" cy="975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80000"/>
                </a:lnSpc>
                <a:defRPr sz="3500" spc="-10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rPr lang="pt-BR" dirty="0"/>
                <a:t>Fundador e CEO do Grupo Primo</a:t>
              </a:r>
              <a:endParaRPr dirty="0"/>
            </a:p>
          </p:txBody>
        </p:sp>
        <p:sp>
          <p:nvSpPr>
            <p:cNvPr id="727" name="Circle"/>
            <p:cNvSpPr/>
            <p:nvPr/>
          </p:nvSpPr>
          <p:spPr>
            <a:xfrm>
              <a:off x="0" y="325882"/>
              <a:ext cx="190500" cy="190501"/>
            </a:xfrm>
            <a:prstGeom prst="ellipse">
              <a:avLst/>
            </a:prstGeom>
            <a:solidFill>
              <a:srgbClr val="ECDA6C"/>
            </a:solidFill>
            <a:ln w="12700" cap="flat">
              <a:noFill/>
              <a:miter lim="400000"/>
            </a:ln>
            <a:effectLst>
              <a:outerShdw blurRad="63500" dir="5131470" rotWithShape="0">
                <a:srgbClr val="ECDA6C">
                  <a:alpha val="7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731" name="Group"/>
          <p:cNvGrpSpPr/>
          <p:nvPr/>
        </p:nvGrpSpPr>
        <p:grpSpPr>
          <a:xfrm>
            <a:off x="5154749" y="10402237"/>
            <a:ext cx="5756626" cy="694056"/>
            <a:chOff x="0" y="0"/>
            <a:chExt cx="5756624" cy="694054"/>
          </a:xfrm>
        </p:grpSpPr>
        <p:sp>
          <p:nvSpPr>
            <p:cNvPr id="729" name="Nome limpo na praça"/>
            <p:cNvSpPr txBox="1"/>
            <p:nvPr/>
          </p:nvSpPr>
          <p:spPr>
            <a:xfrm>
              <a:off x="394467" y="0"/>
              <a:ext cx="5362158" cy="694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lnSpc>
                  <a:spcPct val="80000"/>
                </a:lnSpc>
                <a:defRPr sz="3500" spc="-10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r>
                <a:rPr>
                  <a:solidFill>
                    <a:srgbClr val="ECDA6C"/>
                  </a:solidFill>
                </a:rPr>
                <a:t>Nome limpo</a:t>
              </a:r>
              <a:r>
                <a:t> na praça</a:t>
              </a:r>
            </a:p>
          </p:txBody>
        </p:sp>
        <p:sp>
          <p:nvSpPr>
            <p:cNvPr id="730" name="Circle"/>
            <p:cNvSpPr/>
            <p:nvPr/>
          </p:nvSpPr>
          <p:spPr>
            <a:xfrm>
              <a:off x="0" y="314728"/>
              <a:ext cx="190500" cy="190501"/>
            </a:xfrm>
            <a:prstGeom prst="ellipse">
              <a:avLst/>
            </a:prstGeom>
            <a:solidFill>
              <a:srgbClr val="ECDA6C"/>
            </a:solidFill>
            <a:ln w="12700" cap="flat">
              <a:noFill/>
              <a:miter lim="400000"/>
            </a:ln>
            <a:effectLst>
              <a:outerShdw blurRad="63500" dir="5131470" rotWithShape="0">
                <a:srgbClr val="ECDA6C">
                  <a:alpha val="7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734" name="Group"/>
          <p:cNvGrpSpPr/>
          <p:nvPr/>
        </p:nvGrpSpPr>
        <p:grpSpPr>
          <a:xfrm>
            <a:off x="5154749" y="11101286"/>
            <a:ext cx="5146517" cy="694056"/>
            <a:chOff x="0" y="0"/>
            <a:chExt cx="5146515" cy="694054"/>
          </a:xfrm>
        </p:grpSpPr>
        <p:sp>
          <p:nvSpPr>
            <p:cNvPr id="732" name="Credibilidade ilibada"/>
            <p:cNvSpPr txBox="1"/>
            <p:nvPr/>
          </p:nvSpPr>
          <p:spPr>
            <a:xfrm>
              <a:off x="394467" y="0"/>
              <a:ext cx="4752049" cy="694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lnSpc>
                  <a:spcPct val="80000"/>
                </a:lnSpc>
                <a:defRPr sz="3500" spc="-10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r>
                <a:rPr>
                  <a:solidFill>
                    <a:srgbClr val="ECDA6C"/>
                  </a:solidFill>
                </a:rPr>
                <a:t>Credibilidade</a:t>
              </a:r>
              <a:r>
                <a:t> ilibada</a:t>
              </a:r>
            </a:p>
          </p:txBody>
        </p:sp>
        <p:sp>
          <p:nvSpPr>
            <p:cNvPr id="733" name="Circle"/>
            <p:cNvSpPr/>
            <p:nvPr/>
          </p:nvSpPr>
          <p:spPr>
            <a:xfrm>
              <a:off x="0" y="288779"/>
              <a:ext cx="190500" cy="190501"/>
            </a:xfrm>
            <a:prstGeom prst="ellipse">
              <a:avLst/>
            </a:prstGeom>
            <a:solidFill>
              <a:srgbClr val="ECDA6C"/>
            </a:solidFill>
            <a:ln w="12700" cap="flat">
              <a:noFill/>
              <a:miter lim="400000"/>
            </a:ln>
            <a:effectLst>
              <a:outerShdw blurRad="63500" dir="5131470" rotWithShape="0">
                <a:srgbClr val="ECDA6C">
                  <a:alpha val="7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737" name="Group"/>
          <p:cNvGrpSpPr/>
          <p:nvPr/>
        </p:nvGrpSpPr>
        <p:grpSpPr>
          <a:xfrm>
            <a:off x="5154749" y="11789731"/>
            <a:ext cx="6348453" cy="1172465"/>
            <a:chOff x="0" y="0"/>
            <a:chExt cx="6348452" cy="1172463"/>
          </a:xfrm>
        </p:grpSpPr>
        <p:sp>
          <p:nvSpPr>
            <p:cNvPr id="735" name="Capacidade de pagamento nada duvidosa"/>
            <p:cNvSpPr txBox="1"/>
            <p:nvPr/>
          </p:nvSpPr>
          <p:spPr>
            <a:xfrm>
              <a:off x="394467" y="-1"/>
              <a:ext cx="5953986" cy="11724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lnSpc>
                  <a:spcPct val="80000"/>
                </a:lnSpc>
                <a:defRPr sz="3500" spc="-10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r>
                <a:rPr>
                  <a:solidFill>
                    <a:srgbClr val="ECDA6C"/>
                  </a:solidFill>
                </a:rPr>
                <a:t>Capacidade de pagamento</a:t>
              </a:r>
              <a:r>
                <a:t> nada duvidosa</a:t>
              </a:r>
            </a:p>
          </p:txBody>
        </p:sp>
        <p:sp>
          <p:nvSpPr>
            <p:cNvPr id="736" name="Circle"/>
            <p:cNvSpPr/>
            <p:nvPr/>
          </p:nvSpPr>
          <p:spPr>
            <a:xfrm>
              <a:off x="0" y="311534"/>
              <a:ext cx="190500" cy="190501"/>
            </a:xfrm>
            <a:prstGeom prst="ellipse">
              <a:avLst/>
            </a:prstGeom>
            <a:solidFill>
              <a:srgbClr val="ECDA6C"/>
            </a:solidFill>
            <a:ln w="12700" cap="flat">
              <a:noFill/>
              <a:miter lim="400000"/>
            </a:ln>
            <a:effectLst>
              <a:outerShdw blurRad="63500" dir="5131470" rotWithShape="0">
                <a:srgbClr val="ECDA6C">
                  <a:alpha val="7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740" name="Group"/>
          <p:cNvGrpSpPr/>
          <p:nvPr/>
        </p:nvGrpSpPr>
        <p:grpSpPr>
          <a:xfrm>
            <a:off x="13605028" y="9512688"/>
            <a:ext cx="6086903" cy="694056"/>
            <a:chOff x="0" y="0"/>
            <a:chExt cx="6086901" cy="694054"/>
          </a:xfrm>
        </p:grpSpPr>
        <p:sp>
          <p:nvSpPr>
            <p:cNvPr id="738" name="Fundador da Carraras Taxi"/>
            <p:cNvSpPr txBox="1"/>
            <p:nvPr/>
          </p:nvSpPr>
          <p:spPr>
            <a:xfrm>
              <a:off x="409409" y="0"/>
              <a:ext cx="5677493" cy="694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lnSpc>
                  <a:spcPct val="80000"/>
                </a:lnSpc>
                <a:defRPr sz="3500" spc="-10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r>
                <a:t>Fundador da </a:t>
              </a:r>
              <a:r>
                <a:rPr>
                  <a:solidFill>
                    <a:srgbClr val="FF3535"/>
                  </a:solidFill>
                </a:rPr>
                <a:t>Carraras Taxi </a:t>
              </a:r>
            </a:p>
          </p:txBody>
        </p:sp>
        <p:sp>
          <p:nvSpPr>
            <p:cNvPr id="739" name="Circle"/>
            <p:cNvSpPr/>
            <p:nvPr/>
          </p:nvSpPr>
          <p:spPr>
            <a:xfrm>
              <a:off x="0" y="289877"/>
              <a:ext cx="190500" cy="190501"/>
            </a:xfrm>
            <a:prstGeom prst="ellipse">
              <a:avLst/>
            </a:prstGeom>
            <a:solidFill>
              <a:srgbClr val="FF3535"/>
            </a:solidFill>
            <a:ln w="12700" cap="flat">
              <a:noFill/>
              <a:miter lim="400000"/>
            </a:ln>
            <a:effectLst>
              <a:outerShdw blurRad="63500" dir="5131470" rotWithShape="0">
                <a:srgbClr val="FF3535">
                  <a:alpha val="7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743" name="Group"/>
          <p:cNvGrpSpPr/>
          <p:nvPr/>
        </p:nvGrpSpPr>
        <p:grpSpPr>
          <a:xfrm>
            <a:off x="13605028" y="10209086"/>
            <a:ext cx="6723545" cy="694056"/>
            <a:chOff x="0" y="0"/>
            <a:chExt cx="6723543" cy="694054"/>
          </a:xfrm>
        </p:grpSpPr>
        <p:sp>
          <p:nvSpPr>
            <p:cNvPr id="741" name="Tem renda inferior aos gastos"/>
            <p:cNvSpPr txBox="1"/>
            <p:nvPr/>
          </p:nvSpPr>
          <p:spPr>
            <a:xfrm>
              <a:off x="409409" y="0"/>
              <a:ext cx="6314135" cy="694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lnSpc>
                  <a:spcPct val="80000"/>
                </a:lnSpc>
                <a:defRPr sz="3500" spc="-10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r>
                <a:t>Tem renda </a:t>
              </a:r>
              <a:r>
                <a:rPr>
                  <a:solidFill>
                    <a:srgbClr val="FF3535"/>
                  </a:solidFill>
                </a:rPr>
                <a:t>inferior</a:t>
              </a:r>
              <a:r>
                <a:t> aos gastos</a:t>
              </a:r>
            </a:p>
          </p:txBody>
        </p:sp>
        <p:sp>
          <p:nvSpPr>
            <p:cNvPr id="742" name="Circle"/>
            <p:cNvSpPr/>
            <p:nvPr/>
          </p:nvSpPr>
          <p:spPr>
            <a:xfrm>
              <a:off x="0" y="304679"/>
              <a:ext cx="190500" cy="190501"/>
            </a:xfrm>
            <a:prstGeom prst="ellipse">
              <a:avLst/>
            </a:prstGeom>
            <a:solidFill>
              <a:srgbClr val="FF3535"/>
            </a:solidFill>
            <a:ln w="12700" cap="flat">
              <a:noFill/>
              <a:miter lim="400000"/>
            </a:ln>
            <a:effectLst>
              <a:outerShdw blurRad="63500" dir="5131470" rotWithShape="0">
                <a:srgbClr val="FF3535">
                  <a:alpha val="7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746" name="Group"/>
          <p:cNvGrpSpPr/>
          <p:nvPr/>
        </p:nvGrpSpPr>
        <p:grpSpPr>
          <a:xfrm>
            <a:off x="13605028" y="10905483"/>
            <a:ext cx="3181568" cy="694056"/>
            <a:chOff x="0" y="0"/>
            <a:chExt cx="3181567" cy="694054"/>
          </a:xfrm>
        </p:grpSpPr>
        <p:sp>
          <p:nvSpPr>
            <p:cNvPr id="744" name="Nome sujo"/>
            <p:cNvSpPr txBox="1"/>
            <p:nvPr/>
          </p:nvSpPr>
          <p:spPr>
            <a:xfrm>
              <a:off x="409409" y="0"/>
              <a:ext cx="2772159" cy="694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80000"/>
                </a:lnSpc>
                <a:defRPr sz="3500" spc="-104">
                  <a:solidFill>
                    <a:srgbClr val="FF3535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Nome sujo</a:t>
              </a:r>
            </a:p>
          </p:txBody>
        </p:sp>
        <p:sp>
          <p:nvSpPr>
            <p:cNvPr id="745" name="Circle"/>
            <p:cNvSpPr/>
            <p:nvPr/>
          </p:nvSpPr>
          <p:spPr>
            <a:xfrm>
              <a:off x="0" y="306781"/>
              <a:ext cx="190500" cy="190501"/>
            </a:xfrm>
            <a:prstGeom prst="ellipse">
              <a:avLst/>
            </a:prstGeom>
            <a:solidFill>
              <a:srgbClr val="FF3535"/>
            </a:solidFill>
            <a:ln w="12700" cap="flat">
              <a:noFill/>
              <a:miter lim="400000"/>
            </a:ln>
            <a:effectLst>
              <a:outerShdw blurRad="63500" dir="5131470" rotWithShape="0">
                <a:srgbClr val="FF3535">
                  <a:alpha val="7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749" name="Group"/>
          <p:cNvGrpSpPr/>
          <p:nvPr/>
        </p:nvGrpSpPr>
        <p:grpSpPr>
          <a:xfrm>
            <a:off x="13605028" y="11548431"/>
            <a:ext cx="6350694" cy="1172465"/>
            <a:chOff x="0" y="0"/>
            <a:chExt cx="6350693" cy="1172463"/>
          </a:xfrm>
        </p:grpSpPr>
        <p:sp>
          <p:nvSpPr>
            <p:cNvPr id="747" name="Vários calotes no histórico de pagamento"/>
            <p:cNvSpPr txBox="1"/>
            <p:nvPr/>
          </p:nvSpPr>
          <p:spPr>
            <a:xfrm>
              <a:off x="396709" y="-1"/>
              <a:ext cx="5953985" cy="11724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lnSpc>
                  <a:spcPct val="80000"/>
                </a:lnSpc>
                <a:defRPr sz="3500" spc="-104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pPr>
              <a:r>
                <a:t>Vários </a:t>
              </a:r>
              <a:r>
                <a:rPr>
                  <a:solidFill>
                    <a:srgbClr val="FF3535"/>
                  </a:solidFill>
                </a:rPr>
                <a:t>calotes</a:t>
              </a:r>
              <a:r>
                <a:t> no histórico de pagamento</a:t>
              </a:r>
            </a:p>
          </p:txBody>
        </p:sp>
        <p:sp>
          <p:nvSpPr>
            <p:cNvPr id="748" name="Circle"/>
            <p:cNvSpPr/>
            <p:nvPr/>
          </p:nvSpPr>
          <p:spPr>
            <a:xfrm>
              <a:off x="0" y="336934"/>
              <a:ext cx="190500" cy="190501"/>
            </a:xfrm>
            <a:prstGeom prst="ellipse">
              <a:avLst/>
            </a:prstGeom>
            <a:solidFill>
              <a:srgbClr val="FF3535"/>
            </a:solidFill>
            <a:ln w="12700" cap="flat">
              <a:noFill/>
              <a:miter lim="400000"/>
            </a:ln>
            <a:effectLst>
              <a:outerShdw blurRad="63500" dir="5131470" rotWithShape="0">
                <a:srgbClr val="FF3535">
                  <a:alpha val="7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C2366207-57D1-4802-BDA5-65E70333D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380" y="4368368"/>
            <a:ext cx="6423412" cy="44151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25" name="😃"/>
          <p:cNvSpPr txBox="1"/>
          <p:nvPr/>
        </p:nvSpPr>
        <p:spPr>
          <a:xfrm>
            <a:off x="9192665" y="3932344"/>
            <a:ext cx="2113848" cy="1604542"/>
          </a:xfrm>
          <a:prstGeom prst="rect">
            <a:avLst/>
          </a:prstGeom>
          <a:ln w="12700">
            <a:miter lim="400000"/>
          </a:ln>
          <a:effectLst>
            <a:outerShdw blurRad="254000" dist="1270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defRPr sz="12000" b="1" cap="all" spc="-479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rgbClr val="FFFF00"/>
                </a:solidFill>
              </a:rPr>
              <a:t>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52" name="O maior erro de quem começa a investir em renda fixa é este:"/>
          <p:cNvSpPr txBox="1"/>
          <p:nvPr/>
        </p:nvSpPr>
        <p:spPr>
          <a:xfrm>
            <a:off x="3142588" y="1793179"/>
            <a:ext cx="18098824" cy="4941825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defRPr sz="12000" b="1" cap="all" spc="-47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O maior erro de quem começa a investir em renda fixa é este: </a:t>
            </a:r>
          </a:p>
        </p:txBody>
      </p:sp>
      <p:sp>
        <p:nvSpPr>
          <p:cNvPr id="753" name="Investir olhando somente a taxa de rentabilidade, deixando de lado questões importantíssimas como segurança e liquidez."/>
          <p:cNvSpPr txBox="1"/>
          <p:nvPr/>
        </p:nvSpPr>
        <p:spPr>
          <a:xfrm>
            <a:off x="5502608" y="7739350"/>
            <a:ext cx="13378784" cy="3552953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6000" b="1" spc="-119">
                <a:solidFill>
                  <a:srgbClr val="FF3535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Investir olhando somente a taxa de rentabilidade, deixando de lado questões importantíssimas como segurança e liquidez. </a:t>
            </a:r>
          </a:p>
        </p:txBody>
      </p:sp>
      <p:sp>
        <p:nvSpPr>
          <p:cNvPr id="754" name="Rounded Rectangle"/>
          <p:cNvSpPr/>
          <p:nvPr/>
        </p:nvSpPr>
        <p:spPr>
          <a:xfrm>
            <a:off x="5207000" y="7519463"/>
            <a:ext cx="13970000" cy="4191001"/>
          </a:xfrm>
          <a:prstGeom prst="roundRect">
            <a:avLst>
              <a:gd name="adj" fmla="val 18756"/>
            </a:avLst>
          </a:prstGeom>
          <a:ln w="25400">
            <a:solidFill>
              <a:srgbClr val="FF3535"/>
            </a:solidFill>
            <a:miter lim="400000"/>
          </a:ln>
          <a:effectLst>
            <a:outerShdw blurRad="127000" dist="63500" dir="513147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755" name="Rounded Rectangle"/>
          <p:cNvSpPr/>
          <p:nvPr/>
        </p:nvSpPr>
        <p:spPr>
          <a:xfrm>
            <a:off x="5080000" y="7392463"/>
            <a:ext cx="14224000" cy="4445001"/>
          </a:xfrm>
          <a:prstGeom prst="roundRect">
            <a:avLst>
              <a:gd name="adj" fmla="val 20000"/>
            </a:avLst>
          </a:prstGeom>
          <a:ln w="50800">
            <a:solidFill>
              <a:srgbClr val="FF3535"/>
            </a:solidFill>
            <a:miter lim="400000"/>
          </a:ln>
          <a:effectLst>
            <a:outerShdw blurRad="127000" dist="63500" dir="5131470" rotWithShape="0">
              <a:srgbClr val="000000">
                <a:alpha val="6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9" presetClass="entr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9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00"/>
                            </p:stCondLst>
                            <p:childTnLst>
                              <p:par>
                                <p:cTn id="18" presetID="9" presetClass="entr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9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2" grpId="0" animBg="1" advAuto="0"/>
      <p:bldP spid="753" grpId="0" animBg="1" advAuto="0"/>
      <p:bldP spid="754" grpId="0" animBg="1" advAuto="0"/>
      <p:bldP spid="755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Calma, não são todos!"/>
          <p:cNvSpPr txBox="1"/>
          <p:nvPr/>
        </p:nvSpPr>
        <p:spPr>
          <a:xfrm>
            <a:off x="4258214" y="1528284"/>
            <a:ext cx="15867572" cy="1702436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12400"/>
              </a:lnSpc>
              <a:defRPr sz="9500" b="1" cap="all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Calma, não são todos!</a:t>
            </a:r>
          </a:p>
        </p:txBody>
      </p:sp>
      <p:sp>
        <p:nvSpPr>
          <p:cNvPr id="339" name="antes, você deve entender que existem 3 classes de investimento dentro da renda fixa."/>
          <p:cNvSpPr txBox="1"/>
          <p:nvPr/>
        </p:nvSpPr>
        <p:spPr>
          <a:xfrm>
            <a:off x="4063751" y="3165714"/>
            <a:ext cx="16420403" cy="2969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65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t>antes, você deve entender que</a:t>
            </a:r>
            <a:br/>
            <a:r>
              <a:rPr>
                <a:solidFill>
                  <a:srgbClr val="F3CB4C"/>
                </a:solidFill>
              </a:rPr>
              <a:t>existem 3 classes de investimento</a:t>
            </a:r>
            <a:br>
              <a:rPr>
                <a:solidFill>
                  <a:srgbClr val="F3CB4C"/>
                </a:solidFill>
              </a:rPr>
            </a:br>
            <a:r>
              <a:t>dentro da renda fixa. </a:t>
            </a:r>
          </a:p>
        </p:txBody>
      </p:sp>
      <p:sp>
        <p:nvSpPr>
          <p:cNvPr id="340" name="Rounded Rectangle"/>
          <p:cNvSpPr/>
          <p:nvPr/>
        </p:nvSpPr>
        <p:spPr>
          <a:xfrm>
            <a:off x="-99484" y="4511735"/>
            <a:ext cx="63501" cy="7275261"/>
          </a:xfrm>
          <a:prstGeom prst="roundRect">
            <a:avLst>
              <a:gd name="adj" fmla="val 50000"/>
            </a:avLst>
          </a:prstGeom>
          <a:solidFill>
            <a:srgbClr val="FBA614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1" name="🧔🏼"/>
          <p:cNvSpPr txBox="1"/>
          <p:nvPr/>
        </p:nvSpPr>
        <p:spPr>
          <a:xfrm>
            <a:off x="3558664" y="7693578"/>
            <a:ext cx="1892301" cy="2438401"/>
          </a:xfrm>
          <a:prstGeom prst="rect">
            <a:avLst/>
          </a:prstGeom>
          <a:ln w="12700">
            <a:miter lim="400000"/>
          </a:ln>
          <a:effectLst>
            <a:outerShdw blurRad="177800" dist="55337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17800"/>
              </a:lnSpc>
              <a:defRPr sz="14000" cap="all">
                <a:solidFill>
                  <a:srgbClr val="FFFFFF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r>
              <a:t>🧔🏼</a:t>
            </a:r>
          </a:p>
        </p:txBody>
      </p:sp>
      <p:sp>
        <p:nvSpPr>
          <p:cNvPr id="342" name="já fez um financiamento imobiliário, de um veículo, celular ou qualquer outro eletrodoméstico?"/>
          <p:cNvSpPr txBox="1"/>
          <p:nvPr/>
        </p:nvSpPr>
        <p:spPr>
          <a:xfrm>
            <a:off x="6109880" y="7500352"/>
            <a:ext cx="14540695" cy="1300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3733" cap="all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r>
              <a:t>já fez um financiamento </a:t>
            </a:r>
            <a:r>
              <a:rPr>
                <a:solidFill>
                  <a:srgbClr val="F3CB4C"/>
                </a:solidFill>
              </a:rPr>
              <a:t>imobiliário</a:t>
            </a:r>
            <a:r>
              <a:t>, de um </a:t>
            </a:r>
            <a:r>
              <a:rPr>
                <a:solidFill>
                  <a:srgbClr val="F3CB4C"/>
                </a:solidFill>
              </a:rPr>
              <a:t>veículo</a:t>
            </a:r>
            <a:r>
              <a:t>, </a:t>
            </a:r>
            <a:r>
              <a:rPr>
                <a:solidFill>
                  <a:srgbClr val="F3CB4C"/>
                </a:solidFill>
              </a:rPr>
              <a:t>celular</a:t>
            </a:r>
            <a:r>
              <a:t> ou </a:t>
            </a:r>
            <a:r>
              <a:rPr>
                <a:solidFill>
                  <a:srgbClr val="F3CB4C"/>
                </a:solidFill>
              </a:rPr>
              <a:t>qualquer outro eletrodoméstico</a:t>
            </a:r>
            <a:r>
              <a:t>?</a:t>
            </a:r>
            <a:endParaRPr sz="1200"/>
          </a:p>
        </p:txBody>
      </p:sp>
      <p:sp>
        <p:nvSpPr>
          <p:cNvPr id="343" name="Callout"/>
          <p:cNvSpPr/>
          <p:nvPr/>
        </p:nvSpPr>
        <p:spPr>
          <a:xfrm>
            <a:off x="5370795" y="7318531"/>
            <a:ext cx="14954251" cy="1664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71" y="0"/>
                </a:moveTo>
                <a:cubicBezTo>
                  <a:pt x="1115" y="0"/>
                  <a:pt x="584" y="4779"/>
                  <a:pt x="584" y="10671"/>
                </a:cubicBezTo>
                <a:lnTo>
                  <a:pt x="584" y="10929"/>
                </a:lnTo>
                <a:cubicBezTo>
                  <a:pt x="584" y="11597"/>
                  <a:pt x="591" y="12251"/>
                  <a:pt x="604" y="12886"/>
                </a:cubicBezTo>
                <a:lnTo>
                  <a:pt x="0" y="16620"/>
                </a:lnTo>
                <a:lnTo>
                  <a:pt x="730" y="16064"/>
                </a:lnTo>
                <a:cubicBezTo>
                  <a:pt x="932" y="19360"/>
                  <a:pt x="1323" y="21600"/>
                  <a:pt x="1771" y="21600"/>
                </a:cubicBezTo>
                <a:lnTo>
                  <a:pt x="20412" y="21600"/>
                </a:lnTo>
                <a:cubicBezTo>
                  <a:pt x="21068" y="21600"/>
                  <a:pt x="21600" y="16821"/>
                  <a:pt x="21600" y="10929"/>
                </a:cubicBezTo>
                <a:lnTo>
                  <a:pt x="21600" y="10671"/>
                </a:lnTo>
                <a:cubicBezTo>
                  <a:pt x="21600" y="4779"/>
                  <a:pt x="21068" y="0"/>
                  <a:pt x="20412" y="0"/>
                </a:cubicBezTo>
                <a:lnTo>
                  <a:pt x="1771" y="0"/>
                </a:lnTo>
                <a:close/>
              </a:path>
            </a:pathLst>
          </a:custGeom>
          <a:ln w="254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4" name="Rounded Rectangle"/>
          <p:cNvSpPr/>
          <p:nvPr/>
        </p:nvSpPr>
        <p:spPr>
          <a:xfrm>
            <a:off x="8585186" y="10523537"/>
            <a:ext cx="7213628" cy="48805"/>
          </a:xfrm>
          <a:prstGeom prst="roundRect">
            <a:avLst>
              <a:gd name="adj" fmla="val 50000"/>
            </a:avLst>
          </a:prstGeom>
          <a:solidFill>
            <a:srgbClr val="FBA614"/>
          </a:solidFill>
          <a:ln w="12700">
            <a:miter lim="400000"/>
          </a:ln>
          <a:effectLst>
            <a:outerShdw blurRad="114300" dir="1890000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5" name="🏠"/>
          <p:cNvSpPr txBox="1"/>
          <p:nvPr/>
        </p:nvSpPr>
        <p:spPr>
          <a:xfrm>
            <a:off x="8140135" y="9321842"/>
            <a:ext cx="1765301" cy="2273301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0"/>
            </a:lvl1pPr>
          </a:lstStyle>
          <a:p>
            <a:r>
              <a:t>🏠</a:t>
            </a:r>
          </a:p>
        </p:txBody>
      </p:sp>
      <p:sp>
        <p:nvSpPr>
          <p:cNvPr id="346" name="🚘"/>
          <p:cNvSpPr txBox="1"/>
          <p:nvPr/>
        </p:nvSpPr>
        <p:spPr>
          <a:xfrm>
            <a:off x="11391302" y="9321842"/>
            <a:ext cx="1765301" cy="2273301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0"/>
            </a:lvl1pPr>
          </a:lstStyle>
          <a:p>
            <a:r>
              <a:t>🚘</a:t>
            </a:r>
          </a:p>
        </p:txBody>
      </p:sp>
      <p:sp>
        <p:nvSpPr>
          <p:cNvPr id="347" name="💻"/>
          <p:cNvSpPr txBox="1"/>
          <p:nvPr/>
        </p:nvSpPr>
        <p:spPr>
          <a:xfrm>
            <a:off x="14642469" y="9321842"/>
            <a:ext cx="1765301" cy="2273301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0"/>
            </a:lvl1pPr>
          </a:lstStyle>
          <a:p>
            <a:r>
              <a:t>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52" name="O maior erro de quem começa a investir em renda fixa é este:"/>
          <p:cNvSpPr txBox="1"/>
          <p:nvPr/>
        </p:nvSpPr>
        <p:spPr>
          <a:xfrm>
            <a:off x="3142588" y="2878584"/>
            <a:ext cx="18098824" cy="2771015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70000"/>
              </a:lnSpc>
              <a:defRPr sz="12000" b="1" cap="all" spc="-47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lang="pt-BR" dirty="0"/>
              <a:t>Você investiria nesse ativo?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D6B9F32-59F2-8FD3-CB39-5DD91D409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692" y="6858000"/>
            <a:ext cx="15836616" cy="42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9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2" grpId="0" animBg="1" advAuto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58" name="Rentabilidade:"/>
          <p:cNvSpPr txBox="1"/>
          <p:nvPr/>
        </p:nvSpPr>
        <p:spPr>
          <a:xfrm>
            <a:off x="5224502" y="9430773"/>
            <a:ext cx="5380243" cy="857886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500" spc="-135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t>Rentabilidade:</a:t>
            </a:r>
          </a:p>
        </p:txBody>
      </p:sp>
      <p:sp>
        <p:nvSpPr>
          <p:cNvPr id="759" name="Duas pessoas precisam de dinheiro para investir em seu negócio:"/>
          <p:cNvSpPr txBox="1"/>
          <p:nvPr/>
        </p:nvSpPr>
        <p:spPr>
          <a:xfrm>
            <a:off x="3967126" y="1368882"/>
            <a:ext cx="16449748" cy="1924305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6000" b="1" cap="all" spc="-23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Duas pessoas precisam de dinheiro para investir em seu negócio: </a:t>
            </a:r>
          </a:p>
        </p:txBody>
      </p:sp>
      <p:sp>
        <p:nvSpPr>
          <p:cNvPr id="760" name="12% ao ano"/>
          <p:cNvSpPr txBox="1"/>
          <p:nvPr/>
        </p:nvSpPr>
        <p:spPr>
          <a:xfrm>
            <a:off x="5796137" y="10033676"/>
            <a:ext cx="4059175" cy="1109981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6000" b="1" spc="-18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 12% ao ano</a:t>
            </a:r>
          </a:p>
        </p:txBody>
      </p:sp>
      <p:sp>
        <p:nvSpPr>
          <p:cNvPr id="761" name="Prazo: 2 anos"/>
          <p:cNvSpPr txBox="1"/>
          <p:nvPr/>
        </p:nvSpPr>
        <p:spPr>
          <a:xfrm>
            <a:off x="5311905" y="10971157"/>
            <a:ext cx="5205438" cy="857886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500" spc="-135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t>Prazo: 2 anos</a:t>
            </a:r>
          </a:p>
        </p:txBody>
      </p:sp>
      <p:sp>
        <p:nvSpPr>
          <p:cNvPr id="762" name="Rentabilidade:"/>
          <p:cNvSpPr txBox="1"/>
          <p:nvPr/>
        </p:nvSpPr>
        <p:spPr>
          <a:xfrm>
            <a:off x="13779255" y="9367273"/>
            <a:ext cx="5380243" cy="857886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500" spc="-135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t>Rentabilidade:</a:t>
            </a:r>
          </a:p>
        </p:txBody>
      </p:sp>
      <p:sp>
        <p:nvSpPr>
          <p:cNvPr id="763" name="13% ao ano"/>
          <p:cNvSpPr txBox="1"/>
          <p:nvPr/>
        </p:nvSpPr>
        <p:spPr>
          <a:xfrm>
            <a:off x="14329045" y="9970176"/>
            <a:ext cx="4077463" cy="1109981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6000" b="1" spc="-180">
                <a:solidFill>
                  <a:srgbClr val="ECDA6C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 13% ao ano</a:t>
            </a:r>
          </a:p>
        </p:txBody>
      </p:sp>
      <p:sp>
        <p:nvSpPr>
          <p:cNvPr id="764" name="Prazo: 2 anos"/>
          <p:cNvSpPr txBox="1"/>
          <p:nvPr/>
        </p:nvSpPr>
        <p:spPr>
          <a:xfrm>
            <a:off x="13866657" y="10869557"/>
            <a:ext cx="5205438" cy="857886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500" spc="-135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t>Prazo: 2 anos</a:t>
            </a:r>
          </a:p>
        </p:txBody>
      </p:sp>
      <p:grpSp>
        <p:nvGrpSpPr>
          <p:cNvPr id="767" name="Group"/>
          <p:cNvGrpSpPr/>
          <p:nvPr/>
        </p:nvGrpSpPr>
        <p:grpSpPr>
          <a:xfrm>
            <a:off x="5609573" y="3606327"/>
            <a:ext cx="4610101" cy="5279601"/>
            <a:chOff x="0" y="0"/>
            <a:chExt cx="4610100" cy="5279600"/>
          </a:xfrm>
        </p:grpSpPr>
        <p:sp>
          <p:nvSpPr>
            <p:cNvPr id="765" name="Rounded Rectangle"/>
            <p:cNvSpPr/>
            <p:nvPr/>
          </p:nvSpPr>
          <p:spPr>
            <a:xfrm>
              <a:off x="0" y="669500"/>
              <a:ext cx="4610100" cy="4610101"/>
            </a:xfrm>
            <a:prstGeom prst="roundRect">
              <a:avLst>
                <a:gd name="adj" fmla="val 15152"/>
              </a:avLst>
            </a:prstGeom>
            <a:gradFill flip="none" rotWithShape="1">
              <a:gsLst>
                <a:gs pos="0">
                  <a:srgbClr val="1D1D1E"/>
                </a:gs>
                <a:gs pos="100000">
                  <a:srgbClr val="2D2D2E"/>
                </a:gs>
              </a:gsLst>
              <a:lin ang="16200000" scaled="0"/>
            </a:gradFill>
            <a:ln w="25400" cap="flat">
              <a:solidFill>
                <a:srgbClr val="FFFFFF"/>
              </a:solidFill>
              <a:prstDash val="solid"/>
              <a:miter lim="400000"/>
            </a:ln>
            <a:effectLst>
              <a:outerShdw blurRad="381000" dist="190500" dir="5131470" rotWithShape="0">
                <a:srgbClr val="0D0D0D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66" name="A"/>
            <p:cNvSpPr txBox="1"/>
            <p:nvPr/>
          </p:nvSpPr>
          <p:spPr>
            <a:xfrm>
              <a:off x="672612" y="0"/>
              <a:ext cx="3264876" cy="5130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0" dist="152400" dir="51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80000"/>
                </a:lnSpc>
                <a:defRPr sz="30000" b="1" cap="all" spc="-1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A</a:t>
              </a:r>
            </a:p>
          </p:txBody>
        </p:sp>
      </p:grpSp>
      <p:grpSp>
        <p:nvGrpSpPr>
          <p:cNvPr id="770" name="Group"/>
          <p:cNvGrpSpPr/>
          <p:nvPr/>
        </p:nvGrpSpPr>
        <p:grpSpPr>
          <a:xfrm>
            <a:off x="14164326" y="3606327"/>
            <a:ext cx="4610101" cy="5279601"/>
            <a:chOff x="0" y="0"/>
            <a:chExt cx="4610100" cy="5279600"/>
          </a:xfrm>
        </p:grpSpPr>
        <p:sp>
          <p:nvSpPr>
            <p:cNvPr id="768" name="Rounded Rectangle"/>
            <p:cNvSpPr/>
            <p:nvPr/>
          </p:nvSpPr>
          <p:spPr>
            <a:xfrm>
              <a:off x="0" y="669500"/>
              <a:ext cx="4610100" cy="4610101"/>
            </a:xfrm>
            <a:prstGeom prst="roundRect">
              <a:avLst>
                <a:gd name="adj" fmla="val 15152"/>
              </a:avLst>
            </a:prstGeom>
            <a:gradFill flip="none" rotWithShape="1">
              <a:gsLst>
                <a:gs pos="0">
                  <a:srgbClr val="1D1D1E"/>
                </a:gs>
                <a:gs pos="100000">
                  <a:srgbClr val="2D2D2E"/>
                </a:gs>
              </a:gsLst>
              <a:lin ang="16200000" scaled="0"/>
            </a:gradFill>
            <a:ln w="25400" cap="flat">
              <a:solidFill>
                <a:srgbClr val="ECDA6C"/>
              </a:solidFill>
              <a:prstDash val="solid"/>
              <a:miter lim="400000"/>
            </a:ln>
            <a:effectLst>
              <a:outerShdw blurRad="381000" dist="190500" dir="5131470" rotWithShape="0">
                <a:srgbClr val="0D0D0D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69" name="B"/>
            <p:cNvSpPr txBox="1"/>
            <p:nvPr/>
          </p:nvSpPr>
          <p:spPr>
            <a:xfrm>
              <a:off x="672612" y="0"/>
              <a:ext cx="3264876" cy="5130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0" dist="152400" dir="51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80000"/>
                </a:lnSpc>
                <a:defRPr sz="30000" b="1" cap="all" spc="-1200">
                  <a:solidFill>
                    <a:srgbClr val="ECDA6C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B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Duas pessoas precisam de dinheiro para investir em seu negócio:"/>
          <p:cNvSpPr txBox="1"/>
          <p:nvPr/>
        </p:nvSpPr>
        <p:spPr>
          <a:xfrm>
            <a:off x="3967126" y="1368882"/>
            <a:ext cx="16449748" cy="1924305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6000" b="1" cap="all" spc="-23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Duas pessoas precisam de dinheiro para investir em seu negócio: </a:t>
            </a:r>
          </a:p>
        </p:txBody>
      </p:sp>
      <p:sp>
        <p:nvSpPr>
          <p:cNvPr id="780" name="CEO e fundadora da Spiti e sócia do Grupo Primo"/>
          <p:cNvSpPr txBox="1"/>
          <p:nvPr/>
        </p:nvSpPr>
        <p:spPr>
          <a:xfrm>
            <a:off x="4376987" y="9789473"/>
            <a:ext cx="6897476" cy="1598386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6000" b="1" spc="-18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 dirty="0"/>
              <a:t>CEO e </a:t>
            </a:r>
            <a:r>
              <a:rPr dirty="0" err="1"/>
              <a:t>fundador</a:t>
            </a:r>
            <a:r>
              <a:rPr dirty="0"/>
              <a:t> d</a:t>
            </a:r>
            <a:r>
              <a:rPr lang="pt-BR" dirty="0"/>
              <a:t>o Grupo Primo</a:t>
            </a:r>
            <a:endParaRPr dirty="0"/>
          </a:p>
        </p:txBody>
      </p:sp>
      <p:sp>
        <p:nvSpPr>
          <p:cNvPr id="781" name="Especialista em renda fixa e estrategista da Spiti"/>
          <p:cNvSpPr txBox="1"/>
          <p:nvPr/>
        </p:nvSpPr>
        <p:spPr>
          <a:xfrm>
            <a:off x="12747855" y="9725974"/>
            <a:ext cx="7239842" cy="1598386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6000" b="1" spc="-180">
                <a:solidFill>
                  <a:srgbClr val="ECDA6C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 lang="pt-BR" dirty="0"/>
              <a:t>Fundador da Carraras Taxi</a:t>
            </a:r>
            <a:endParaRPr dirty="0"/>
          </a:p>
        </p:txBody>
      </p:sp>
      <p:pic>
        <p:nvPicPr>
          <p:cNvPr id="14" name="agostinho-carrara.jpeg" descr="agostinho-carrara.jpeg">
            <a:extLst>
              <a:ext uri="{FF2B5EF4-FFF2-40B4-BE49-F238E27FC236}">
                <a16:creationId xmlns:a16="http://schemas.microsoft.com/office/drawing/2014/main" id="{825A625A-1A03-A52C-E33D-3D33C9E4FE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73" t="746" r="17673" b="13004"/>
          <a:stretch>
            <a:fillRect/>
          </a:stretch>
        </p:blipFill>
        <p:spPr>
          <a:xfrm>
            <a:off x="13992247" y="4021354"/>
            <a:ext cx="4785192" cy="4785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4916" y="0"/>
                </a:moveTo>
                <a:cubicBezTo>
                  <a:pt x="3473" y="0"/>
                  <a:pt x="2608" y="0"/>
                  <a:pt x="2031" y="241"/>
                </a:cubicBezTo>
                <a:cubicBezTo>
                  <a:pt x="1199" y="544"/>
                  <a:pt x="544" y="1199"/>
                  <a:pt x="241" y="2031"/>
                </a:cubicBezTo>
                <a:cubicBezTo>
                  <a:pt x="0" y="2608"/>
                  <a:pt x="0" y="3473"/>
                  <a:pt x="0" y="4916"/>
                </a:cubicBezTo>
                <a:lnTo>
                  <a:pt x="0" y="16684"/>
                </a:lnTo>
                <a:cubicBezTo>
                  <a:pt x="0" y="18127"/>
                  <a:pt x="0" y="18992"/>
                  <a:pt x="241" y="19569"/>
                </a:cubicBezTo>
                <a:cubicBezTo>
                  <a:pt x="544" y="20401"/>
                  <a:pt x="1199" y="21056"/>
                  <a:pt x="2031" y="21359"/>
                </a:cubicBezTo>
                <a:cubicBezTo>
                  <a:pt x="2608" y="21600"/>
                  <a:pt x="3473" y="21600"/>
                  <a:pt x="4916" y="21600"/>
                </a:cubicBezTo>
                <a:lnTo>
                  <a:pt x="16684" y="21600"/>
                </a:lnTo>
                <a:cubicBezTo>
                  <a:pt x="18127" y="21600"/>
                  <a:pt x="18992" y="21600"/>
                  <a:pt x="19569" y="21359"/>
                </a:cubicBezTo>
                <a:cubicBezTo>
                  <a:pt x="20401" y="21056"/>
                  <a:pt x="21056" y="20401"/>
                  <a:pt x="21359" y="19569"/>
                </a:cubicBezTo>
                <a:cubicBezTo>
                  <a:pt x="21600" y="18992"/>
                  <a:pt x="21600" y="18127"/>
                  <a:pt x="21600" y="16684"/>
                </a:cubicBezTo>
                <a:lnTo>
                  <a:pt x="21600" y="4916"/>
                </a:lnTo>
                <a:cubicBezTo>
                  <a:pt x="21600" y="3473"/>
                  <a:pt x="21600" y="2608"/>
                  <a:pt x="21359" y="2031"/>
                </a:cubicBezTo>
                <a:cubicBezTo>
                  <a:pt x="21056" y="1199"/>
                  <a:pt x="20401" y="544"/>
                  <a:pt x="19569" y="241"/>
                </a:cubicBezTo>
                <a:cubicBezTo>
                  <a:pt x="18992" y="0"/>
                  <a:pt x="18127" y="0"/>
                  <a:pt x="16684" y="0"/>
                </a:cubicBezTo>
                <a:lnTo>
                  <a:pt x="4916" y="0"/>
                </a:lnTo>
                <a:close/>
              </a:path>
            </a:pathLst>
          </a:custGeom>
          <a:ln w="12700">
            <a:miter lim="400000"/>
          </a:ln>
          <a:effectLst>
            <a:outerShdw blurRad="381000" dist="190500" dir="5131470" rotWithShape="0">
              <a:srgbClr val="000000"/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F85B4A2-7DB7-E33A-E618-5E5009A7E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889" y="4276483"/>
            <a:ext cx="6423412" cy="44151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Captura de Tela 2022-02-08 às 18.09.32.png" descr="Captura de Tela 2022-02-08 às 18.09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186" y="2247990"/>
            <a:ext cx="2362201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787" name="Você deve levar a mesma ideia para a avaliação de investimentos em renda fixa:"/>
          <p:cNvSpPr txBox="1"/>
          <p:nvPr/>
        </p:nvSpPr>
        <p:spPr>
          <a:xfrm>
            <a:off x="4118078" y="1404771"/>
            <a:ext cx="16147844" cy="3628645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8000" b="1" cap="all" spc="-319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Você deve levar a mesma ideia para a avaliação de investimentos em renda fixa:</a:t>
            </a:r>
          </a:p>
        </p:txBody>
      </p:sp>
      <p:sp>
        <p:nvSpPr>
          <p:cNvPr id="788" name="Tudo bem ter ativos de risco na sua carteira, desde que:"/>
          <p:cNvSpPr txBox="1"/>
          <p:nvPr/>
        </p:nvSpPr>
        <p:spPr>
          <a:xfrm>
            <a:off x="5069802" y="6087441"/>
            <a:ext cx="14244396" cy="769621"/>
          </a:xfrm>
          <a:prstGeom prst="rect">
            <a:avLst/>
          </a:prstGeom>
          <a:ln w="12700">
            <a:miter lim="400000"/>
          </a:ln>
          <a:effectLst>
            <a:outerShdw blurRad="254000" dist="152400" dir="51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4000" spc="-159">
                <a:solidFill>
                  <a:srgbClr val="ECDA6C"/>
                </a:solidFill>
                <a:latin typeface="Graphik-Light"/>
                <a:ea typeface="Graphik-Light"/>
                <a:cs typeface="Graphik-Light"/>
                <a:sym typeface="Graphik Light"/>
              </a:defRPr>
            </a:lvl1pPr>
          </a:lstStyle>
          <a:p>
            <a:r>
              <a:t>Tudo bem ter ativos de risco na sua carteira, desde que:</a:t>
            </a:r>
          </a:p>
        </p:txBody>
      </p:sp>
      <p:grpSp>
        <p:nvGrpSpPr>
          <p:cNvPr id="791" name="Group"/>
          <p:cNvGrpSpPr/>
          <p:nvPr/>
        </p:nvGrpSpPr>
        <p:grpSpPr>
          <a:xfrm>
            <a:off x="5788849" y="7190688"/>
            <a:ext cx="12700001" cy="2286001"/>
            <a:chOff x="0" y="0"/>
            <a:chExt cx="12700000" cy="2286000"/>
          </a:xfrm>
        </p:grpSpPr>
        <p:sp>
          <p:nvSpPr>
            <p:cNvPr id="789" name="Rounded Rectangle"/>
            <p:cNvSpPr/>
            <p:nvPr/>
          </p:nvSpPr>
          <p:spPr>
            <a:xfrm>
              <a:off x="0" y="0"/>
              <a:ext cx="12700000" cy="2286000"/>
            </a:xfrm>
            <a:prstGeom prst="roundRect">
              <a:avLst>
                <a:gd name="adj" fmla="val 30011"/>
              </a:avLst>
            </a:prstGeom>
            <a:solidFill>
              <a:srgbClr val="1C1C1C"/>
            </a:solidFill>
            <a:ln w="12700" cap="flat">
              <a:noFill/>
              <a:miter lim="400000"/>
            </a:ln>
            <a:effectLst>
              <a:outerShdw blurRad="279400" dist="211409" dir="5131470" rotWithShape="0">
                <a:srgbClr val="000000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90" name="A exposição a esses nomes não ultrapasse 2,5% da sua carteira"/>
            <p:cNvSpPr txBox="1"/>
            <p:nvPr/>
          </p:nvSpPr>
          <p:spPr>
            <a:xfrm>
              <a:off x="523130" y="128933"/>
              <a:ext cx="11760040" cy="1823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0" dist="152400" dir="51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70000"/>
                </a:lnSpc>
                <a:defRPr sz="6000" b="1" spc="-239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A exposição a esses nomes não ultrapasse 2,5% da sua carteira</a:t>
              </a:r>
            </a:p>
          </p:txBody>
        </p:sp>
      </p:grpSp>
      <p:grpSp>
        <p:nvGrpSpPr>
          <p:cNvPr id="794" name="Group"/>
          <p:cNvGrpSpPr/>
          <p:nvPr/>
        </p:nvGrpSpPr>
        <p:grpSpPr>
          <a:xfrm>
            <a:off x="5937651" y="9818534"/>
            <a:ext cx="12319001" cy="2286001"/>
            <a:chOff x="0" y="0"/>
            <a:chExt cx="12319000" cy="2286000"/>
          </a:xfrm>
        </p:grpSpPr>
        <p:sp>
          <p:nvSpPr>
            <p:cNvPr id="792" name="Rounded Rectangle"/>
            <p:cNvSpPr/>
            <p:nvPr/>
          </p:nvSpPr>
          <p:spPr>
            <a:xfrm>
              <a:off x="0" y="0"/>
              <a:ext cx="12319000" cy="2286000"/>
            </a:xfrm>
            <a:prstGeom prst="roundRect">
              <a:avLst>
                <a:gd name="adj" fmla="val 30011"/>
              </a:avLst>
            </a:prstGeom>
            <a:solidFill>
              <a:srgbClr val="1C1C1C"/>
            </a:solidFill>
            <a:ln w="12700" cap="flat">
              <a:noFill/>
              <a:miter lim="400000"/>
            </a:ln>
            <a:effectLst>
              <a:outerShdw blurRad="279400" dist="211409" dir="5131470" rotWithShape="0">
                <a:srgbClr val="000000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93" name="O risco maior seja compensado por um retorno bem maior."/>
            <p:cNvSpPr txBox="1"/>
            <p:nvPr/>
          </p:nvSpPr>
          <p:spPr>
            <a:xfrm>
              <a:off x="551365" y="149000"/>
              <a:ext cx="11405968" cy="1823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254000" dist="152400" dir="51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70000"/>
                </a:lnSpc>
                <a:defRPr sz="6000" b="1" spc="-239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lvl1pPr>
            </a:lstStyle>
            <a:p>
              <a:r>
                <a:t>O risco maior seja compensado por um retorno bem maior.</a:t>
              </a:r>
            </a:p>
          </p:txBody>
        </p:sp>
      </p:grpSp>
      <p:sp>
        <p:nvSpPr>
          <p:cNvPr id="795" name="Rounded Rectangle"/>
          <p:cNvSpPr/>
          <p:nvPr/>
        </p:nvSpPr>
        <p:spPr>
          <a:xfrm>
            <a:off x="4254500" y="5505681"/>
            <a:ext cx="15875000" cy="50801"/>
          </a:xfrm>
          <a:prstGeom prst="roundRect">
            <a:avLst>
              <a:gd name="adj" fmla="val 50000"/>
            </a:avLst>
          </a:prstGeom>
          <a:solidFill>
            <a:srgbClr val="FBA614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8" name="Captura de Tela 2022-02-08 às 18.09.32.png" descr="Captura de Tela 2022-02-08 às 18.09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186" y="2247990"/>
            <a:ext cx="2362201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799" name="Agora uma dica para você que quer proteger uma parte do seu dinheiro de uma inflação elevada."/>
          <p:cNvSpPr txBox="1"/>
          <p:nvPr/>
        </p:nvSpPr>
        <p:spPr>
          <a:xfrm>
            <a:off x="1783434" y="4975635"/>
            <a:ext cx="20817131" cy="5839461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10000" b="1" cap="all" spc="-4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rPr>
                <a:solidFill>
                  <a:srgbClr val="FFFFFF"/>
                </a:solidFill>
              </a:rPr>
              <a:t>Agora uma </a:t>
            </a:r>
            <a:r>
              <a:rPr>
                <a:gradFill flip="none" rotWithShape="1">
                  <a:gsLst>
                    <a:gs pos="0">
                      <a:srgbClr val="BC8D12"/>
                    </a:gs>
                    <a:gs pos="100000">
                      <a:srgbClr val="F3E47D"/>
                    </a:gs>
                  </a:gsLst>
                  <a:lin ang="19222918" scaled="0"/>
                </a:gradFill>
              </a:rPr>
              <a:t>dica</a:t>
            </a:r>
            <a:r>
              <a:rPr>
                <a:solidFill>
                  <a:srgbClr val="FFFFFF"/>
                </a:solidFill>
              </a:rPr>
              <a:t> para você que quer proteger uma parte do seu dinheiro de uma inflação elevada.</a:t>
            </a:r>
          </a:p>
        </p:txBody>
      </p:sp>
      <p:sp>
        <p:nvSpPr>
          <p:cNvPr id="800" name="😉"/>
          <p:cNvSpPr txBox="1"/>
          <p:nvPr/>
        </p:nvSpPr>
        <p:spPr>
          <a:xfrm>
            <a:off x="10821503" y="2220924"/>
            <a:ext cx="2740994" cy="2858929"/>
          </a:xfrm>
          <a:prstGeom prst="rect">
            <a:avLst/>
          </a:prstGeom>
          <a:ln w="12700">
            <a:miter lim="400000"/>
          </a:ln>
          <a:effectLst>
            <a:outerShdw blurRad="190500" dist="3810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321310">
              <a:lnSpc>
                <a:spcPct val="80000"/>
              </a:lnSpc>
              <a:defRPr sz="16500" b="1" cap="all" spc="-66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rgbClr val="FFFF00"/>
                </a:solidFill>
              </a:rPr>
              <a:t>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3" name="Captura de Tela 2022-02-08 às 18.09.32.png" descr="Captura de Tela 2022-02-08 às 18.09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186" y="2247990"/>
            <a:ext cx="2362201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804" name="Não compre qualquer opção que seja indexada à inflação, ou seja, IPCA+."/>
          <p:cNvSpPr txBox="1"/>
          <p:nvPr/>
        </p:nvSpPr>
        <p:spPr>
          <a:xfrm>
            <a:off x="4177193" y="1064403"/>
            <a:ext cx="16029614" cy="2220469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7000" b="1" spc="-14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>
                <a:solidFill>
                  <a:srgbClr val="FF3535"/>
                </a:solidFill>
              </a:rPr>
              <a:t>Não compre</a:t>
            </a:r>
            <a:r>
              <a:t> qualquer opção que seja indexada à inflação, ou seja, IPCA+.</a:t>
            </a:r>
          </a:p>
        </p:txBody>
      </p:sp>
      <p:sp>
        <p:nvSpPr>
          <p:cNvPr id="805" name="2014"/>
          <p:cNvSpPr txBox="1"/>
          <p:nvPr/>
        </p:nvSpPr>
        <p:spPr>
          <a:xfrm>
            <a:off x="5277357" y="9202901"/>
            <a:ext cx="850583" cy="53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2014</a:t>
            </a:r>
          </a:p>
        </p:txBody>
      </p:sp>
      <p:grpSp>
        <p:nvGrpSpPr>
          <p:cNvPr id="813" name="Group"/>
          <p:cNvGrpSpPr/>
          <p:nvPr/>
        </p:nvGrpSpPr>
        <p:grpSpPr>
          <a:xfrm>
            <a:off x="3707360" y="3746096"/>
            <a:ext cx="690831" cy="8221902"/>
            <a:chOff x="-685" y="0"/>
            <a:chExt cx="690829" cy="8221901"/>
          </a:xfrm>
        </p:grpSpPr>
        <p:sp>
          <p:nvSpPr>
            <p:cNvPr id="806" name="-40%"/>
            <p:cNvSpPr txBox="1"/>
            <p:nvPr/>
          </p:nvSpPr>
          <p:spPr>
            <a:xfrm>
              <a:off x="-686" y="7817787"/>
              <a:ext cx="690830" cy="404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18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-40%</a:t>
              </a:r>
            </a:p>
          </p:txBody>
        </p:sp>
        <p:sp>
          <p:nvSpPr>
            <p:cNvPr id="807" name="-20%"/>
            <p:cNvSpPr txBox="1"/>
            <p:nvPr/>
          </p:nvSpPr>
          <p:spPr>
            <a:xfrm>
              <a:off x="14173" y="6514822"/>
              <a:ext cx="675971" cy="404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18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-20%</a:t>
              </a:r>
            </a:p>
          </p:txBody>
        </p:sp>
        <p:sp>
          <p:nvSpPr>
            <p:cNvPr id="808" name="0%"/>
            <p:cNvSpPr txBox="1"/>
            <p:nvPr/>
          </p:nvSpPr>
          <p:spPr>
            <a:xfrm>
              <a:off x="228371" y="5211858"/>
              <a:ext cx="461773" cy="404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18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0%</a:t>
              </a:r>
            </a:p>
          </p:txBody>
        </p:sp>
        <p:sp>
          <p:nvSpPr>
            <p:cNvPr id="809" name="20%"/>
            <p:cNvSpPr txBox="1"/>
            <p:nvPr/>
          </p:nvSpPr>
          <p:spPr>
            <a:xfrm>
              <a:off x="93954" y="3908894"/>
              <a:ext cx="596190" cy="404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18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20%</a:t>
              </a:r>
            </a:p>
          </p:txBody>
        </p:sp>
        <p:sp>
          <p:nvSpPr>
            <p:cNvPr id="810" name="40%"/>
            <p:cNvSpPr txBox="1"/>
            <p:nvPr/>
          </p:nvSpPr>
          <p:spPr>
            <a:xfrm>
              <a:off x="79095" y="2605929"/>
              <a:ext cx="611049" cy="404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18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40%</a:t>
              </a:r>
            </a:p>
          </p:txBody>
        </p:sp>
        <p:sp>
          <p:nvSpPr>
            <p:cNvPr id="811" name="60%"/>
            <p:cNvSpPr txBox="1"/>
            <p:nvPr/>
          </p:nvSpPr>
          <p:spPr>
            <a:xfrm>
              <a:off x="80010" y="1302964"/>
              <a:ext cx="610134" cy="404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18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60%</a:t>
              </a:r>
            </a:p>
          </p:txBody>
        </p:sp>
        <p:sp>
          <p:nvSpPr>
            <p:cNvPr id="812" name="80%"/>
            <p:cNvSpPr txBox="1"/>
            <p:nvPr/>
          </p:nvSpPr>
          <p:spPr>
            <a:xfrm>
              <a:off x="84124" y="0"/>
              <a:ext cx="606020" cy="404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584200">
                <a:spcBef>
                  <a:spcPts val="3300"/>
                </a:spcBef>
                <a:defRPr sz="18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80%</a:t>
              </a:r>
            </a:p>
          </p:txBody>
        </p:sp>
      </p:grpSp>
      <p:sp>
        <p:nvSpPr>
          <p:cNvPr id="814" name="2015"/>
          <p:cNvSpPr txBox="1"/>
          <p:nvPr/>
        </p:nvSpPr>
        <p:spPr>
          <a:xfrm>
            <a:off x="7195253" y="8556817"/>
            <a:ext cx="843598" cy="53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2015</a:t>
            </a:r>
          </a:p>
        </p:txBody>
      </p:sp>
      <p:sp>
        <p:nvSpPr>
          <p:cNvPr id="815" name="2016"/>
          <p:cNvSpPr txBox="1"/>
          <p:nvPr/>
        </p:nvSpPr>
        <p:spPr>
          <a:xfrm>
            <a:off x="9103783" y="9233092"/>
            <a:ext cx="855346" cy="53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2016</a:t>
            </a:r>
          </a:p>
        </p:txBody>
      </p:sp>
      <p:sp>
        <p:nvSpPr>
          <p:cNvPr id="816" name="2017"/>
          <p:cNvSpPr txBox="1"/>
          <p:nvPr/>
        </p:nvSpPr>
        <p:spPr>
          <a:xfrm>
            <a:off x="11033427" y="9202901"/>
            <a:ext cx="824866" cy="53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2017</a:t>
            </a:r>
          </a:p>
        </p:txBody>
      </p:sp>
      <p:sp>
        <p:nvSpPr>
          <p:cNvPr id="817" name="2018"/>
          <p:cNvSpPr txBox="1"/>
          <p:nvPr/>
        </p:nvSpPr>
        <p:spPr>
          <a:xfrm>
            <a:off x="12934813" y="9202901"/>
            <a:ext cx="850901" cy="53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2018</a:t>
            </a:r>
          </a:p>
        </p:txBody>
      </p:sp>
      <p:sp>
        <p:nvSpPr>
          <p:cNvPr id="818" name="Rounded Rectangle"/>
          <p:cNvSpPr/>
          <p:nvPr/>
        </p:nvSpPr>
        <p:spPr>
          <a:xfrm rot="10800000">
            <a:off x="5321648" y="7480492"/>
            <a:ext cx="762001" cy="16256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819" name="-15,22%"/>
          <p:cNvSpPr txBox="1"/>
          <p:nvPr/>
        </p:nvSpPr>
        <p:spPr>
          <a:xfrm>
            <a:off x="6435952" y="10151991"/>
            <a:ext cx="2362201" cy="946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5000" b="1" cap="all" spc="-200">
                <a:solidFill>
                  <a:srgbClr val="FF3535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-15,22%</a:t>
            </a:r>
          </a:p>
        </p:txBody>
      </p:sp>
      <p:sp>
        <p:nvSpPr>
          <p:cNvPr id="820" name="Isso pode inclusive te fazer perder dinheiro quando a inflação subir"/>
          <p:cNvSpPr txBox="1"/>
          <p:nvPr/>
        </p:nvSpPr>
        <p:spPr>
          <a:xfrm>
            <a:off x="9386985" y="11161834"/>
            <a:ext cx="7392902" cy="1240740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3800" spc="-152">
                <a:solidFill>
                  <a:srgbClr val="FF353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Isso pode inclusive te fazer perder dinheiro quando a inflação subir</a:t>
            </a:r>
          </a:p>
        </p:txBody>
      </p:sp>
      <p:sp>
        <p:nvSpPr>
          <p:cNvPr id="821" name="2019"/>
          <p:cNvSpPr txBox="1"/>
          <p:nvPr/>
        </p:nvSpPr>
        <p:spPr>
          <a:xfrm>
            <a:off x="14847947" y="9233092"/>
            <a:ext cx="853441" cy="53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2019</a:t>
            </a:r>
          </a:p>
        </p:txBody>
      </p:sp>
      <p:sp>
        <p:nvSpPr>
          <p:cNvPr id="822" name="2020"/>
          <p:cNvSpPr txBox="1"/>
          <p:nvPr/>
        </p:nvSpPr>
        <p:spPr>
          <a:xfrm>
            <a:off x="16727426" y="9147312"/>
            <a:ext cx="923291" cy="53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2020</a:t>
            </a:r>
          </a:p>
        </p:txBody>
      </p:sp>
      <p:sp>
        <p:nvSpPr>
          <p:cNvPr id="823" name="2021"/>
          <p:cNvSpPr txBox="1"/>
          <p:nvPr/>
        </p:nvSpPr>
        <p:spPr>
          <a:xfrm>
            <a:off x="18688026" y="8586952"/>
            <a:ext cx="835026" cy="53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929292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2021</a:t>
            </a:r>
          </a:p>
        </p:txBody>
      </p:sp>
      <p:grpSp>
        <p:nvGrpSpPr>
          <p:cNvPr id="831" name="Group"/>
          <p:cNvGrpSpPr/>
          <p:nvPr/>
        </p:nvGrpSpPr>
        <p:grpSpPr>
          <a:xfrm>
            <a:off x="20556235" y="3746096"/>
            <a:ext cx="560299" cy="8221902"/>
            <a:chOff x="0" y="0"/>
            <a:chExt cx="560298" cy="8221901"/>
          </a:xfrm>
        </p:grpSpPr>
        <p:sp>
          <p:nvSpPr>
            <p:cNvPr id="824" name="0%"/>
            <p:cNvSpPr txBox="1"/>
            <p:nvPr/>
          </p:nvSpPr>
          <p:spPr>
            <a:xfrm>
              <a:off x="0" y="7817787"/>
              <a:ext cx="461772" cy="404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spcBef>
                  <a:spcPts val="3300"/>
                </a:spcBef>
                <a:defRPr sz="18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0%</a:t>
              </a:r>
            </a:p>
          </p:txBody>
        </p:sp>
        <p:sp>
          <p:nvSpPr>
            <p:cNvPr id="825" name="2%"/>
            <p:cNvSpPr txBox="1"/>
            <p:nvPr/>
          </p:nvSpPr>
          <p:spPr>
            <a:xfrm>
              <a:off x="0" y="6514822"/>
              <a:ext cx="435255" cy="404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spcBef>
                  <a:spcPts val="3300"/>
                </a:spcBef>
                <a:defRPr sz="18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2%</a:t>
              </a:r>
            </a:p>
          </p:txBody>
        </p:sp>
        <p:sp>
          <p:nvSpPr>
            <p:cNvPr id="826" name="4%"/>
            <p:cNvSpPr txBox="1"/>
            <p:nvPr/>
          </p:nvSpPr>
          <p:spPr>
            <a:xfrm>
              <a:off x="0" y="5211858"/>
              <a:ext cx="443713" cy="404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spcBef>
                  <a:spcPts val="3300"/>
                </a:spcBef>
                <a:defRPr sz="18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4%</a:t>
              </a:r>
            </a:p>
          </p:txBody>
        </p:sp>
        <p:sp>
          <p:nvSpPr>
            <p:cNvPr id="827" name="6%"/>
            <p:cNvSpPr txBox="1"/>
            <p:nvPr/>
          </p:nvSpPr>
          <p:spPr>
            <a:xfrm>
              <a:off x="0" y="3908894"/>
              <a:ext cx="447828" cy="404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spcBef>
                  <a:spcPts val="3300"/>
                </a:spcBef>
                <a:defRPr sz="18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6%</a:t>
              </a:r>
            </a:p>
          </p:txBody>
        </p:sp>
        <p:sp>
          <p:nvSpPr>
            <p:cNvPr id="828" name="8%"/>
            <p:cNvSpPr txBox="1"/>
            <p:nvPr/>
          </p:nvSpPr>
          <p:spPr>
            <a:xfrm>
              <a:off x="0" y="2605929"/>
              <a:ext cx="441198" cy="404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spcBef>
                  <a:spcPts val="3300"/>
                </a:spcBef>
                <a:defRPr sz="18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8%</a:t>
              </a:r>
            </a:p>
          </p:txBody>
        </p:sp>
        <p:sp>
          <p:nvSpPr>
            <p:cNvPr id="829" name="10%"/>
            <p:cNvSpPr txBox="1"/>
            <p:nvPr/>
          </p:nvSpPr>
          <p:spPr>
            <a:xfrm>
              <a:off x="0" y="1302964"/>
              <a:ext cx="560299" cy="404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spcBef>
                  <a:spcPts val="3300"/>
                </a:spcBef>
                <a:defRPr sz="18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10%</a:t>
              </a:r>
            </a:p>
          </p:txBody>
        </p:sp>
        <p:sp>
          <p:nvSpPr>
            <p:cNvPr id="830" name="12%"/>
            <p:cNvSpPr txBox="1"/>
            <p:nvPr/>
          </p:nvSpPr>
          <p:spPr>
            <a:xfrm>
              <a:off x="0" y="0"/>
              <a:ext cx="533781" cy="404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spcBef>
                  <a:spcPts val="3300"/>
                </a:spcBef>
                <a:defRPr sz="1800">
                  <a:solidFill>
                    <a:srgbClr val="FFFFFF"/>
                  </a:solidFill>
                  <a:latin typeface="Graphik-SemiboldItalic"/>
                  <a:ea typeface="Graphik-SemiboldItalic"/>
                  <a:cs typeface="Graphik-SemiboldItalic"/>
                  <a:sym typeface="Graphik Semibold"/>
                </a:defRPr>
              </a:lvl1pPr>
            </a:lstStyle>
            <a:p>
              <a:r>
                <a:t>12%</a:t>
              </a:r>
            </a:p>
          </p:txBody>
        </p:sp>
      </p:grpSp>
      <p:sp>
        <p:nvSpPr>
          <p:cNvPr id="832" name="Line"/>
          <p:cNvSpPr/>
          <p:nvPr/>
        </p:nvSpPr>
        <p:spPr>
          <a:xfrm>
            <a:off x="4753026" y="9160012"/>
            <a:ext cx="15214601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33" name="Rounded Rectangle"/>
          <p:cNvSpPr/>
          <p:nvPr/>
        </p:nvSpPr>
        <p:spPr>
          <a:xfrm>
            <a:off x="7236052" y="9220392"/>
            <a:ext cx="762001" cy="939801"/>
          </a:xfrm>
          <a:prstGeom prst="roundRect">
            <a:avLst>
              <a:gd name="adj" fmla="val 16667"/>
            </a:avLst>
          </a:prstGeom>
          <a:solidFill>
            <a:srgbClr val="FF353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834" name="Rounded Rectangle"/>
          <p:cNvSpPr/>
          <p:nvPr/>
        </p:nvSpPr>
        <p:spPr>
          <a:xfrm rot="10800000">
            <a:off x="9150456" y="4407092"/>
            <a:ext cx="762001" cy="46990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835" name="Rounded Rectangle"/>
          <p:cNvSpPr/>
          <p:nvPr/>
        </p:nvSpPr>
        <p:spPr>
          <a:xfrm rot="10800000">
            <a:off x="11064860" y="8242492"/>
            <a:ext cx="762001" cy="8636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836" name="Rounded Rectangle"/>
          <p:cNvSpPr/>
          <p:nvPr/>
        </p:nvSpPr>
        <p:spPr>
          <a:xfrm rot="10800000">
            <a:off x="14893667" y="5524692"/>
            <a:ext cx="762001" cy="35814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837" name="Rounded Rectangle"/>
          <p:cNvSpPr/>
          <p:nvPr/>
        </p:nvSpPr>
        <p:spPr>
          <a:xfrm rot="10800000">
            <a:off x="12979264" y="7201092"/>
            <a:ext cx="762001" cy="19050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838" name="Rounded Rectangle"/>
          <p:cNvSpPr/>
          <p:nvPr/>
        </p:nvSpPr>
        <p:spPr>
          <a:xfrm rot="10800000">
            <a:off x="16808071" y="9042592"/>
            <a:ext cx="762001" cy="635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839" name="Rounded Rectangle"/>
          <p:cNvSpPr/>
          <p:nvPr/>
        </p:nvSpPr>
        <p:spPr>
          <a:xfrm>
            <a:off x="18722475" y="9220392"/>
            <a:ext cx="762001" cy="1333501"/>
          </a:xfrm>
          <a:prstGeom prst="roundRect">
            <a:avLst>
              <a:gd name="adj" fmla="val 16667"/>
            </a:avLst>
          </a:prstGeom>
          <a:solidFill>
            <a:srgbClr val="FF353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  <p:sp>
        <p:nvSpPr>
          <p:cNvPr id="840" name="-22,12%"/>
          <p:cNvSpPr txBox="1"/>
          <p:nvPr/>
        </p:nvSpPr>
        <p:spPr>
          <a:xfrm>
            <a:off x="17924439" y="10557683"/>
            <a:ext cx="2362201" cy="946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5000" b="1" cap="all" spc="-200">
                <a:solidFill>
                  <a:srgbClr val="FF3535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-22,12%</a:t>
            </a:r>
          </a:p>
        </p:txBody>
      </p:sp>
      <p:sp>
        <p:nvSpPr>
          <p:cNvPr id="841" name="Line"/>
          <p:cNvSpPr/>
          <p:nvPr/>
        </p:nvSpPr>
        <p:spPr>
          <a:xfrm>
            <a:off x="5813438" y="4860237"/>
            <a:ext cx="13226446" cy="5019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112"/>
                </a:moveTo>
                <a:lnTo>
                  <a:pt x="2930" y="0"/>
                </a:lnTo>
                <a:lnTo>
                  <a:pt x="5543" y="10140"/>
                </a:lnTo>
                <a:lnTo>
                  <a:pt x="9142" y="21600"/>
                </a:lnTo>
                <a:lnTo>
                  <a:pt x="12203" y="19237"/>
                </a:lnTo>
                <a:lnTo>
                  <a:pt x="15245" y="17739"/>
                </a:lnTo>
                <a:lnTo>
                  <a:pt x="18461" y="17257"/>
                </a:lnTo>
                <a:lnTo>
                  <a:pt x="21600" y="1700"/>
                </a:lnTo>
              </a:path>
            </a:pathLst>
          </a:custGeom>
          <a:ln w="76200">
            <a:solidFill>
              <a:schemeClr val="accent4">
                <a:hueOff val="348544"/>
                <a:lumOff val="7139"/>
              </a:schemeClr>
            </a:solidFill>
            <a:miter lim="400000"/>
          </a:ln>
          <a:effectLst>
            <a:outerShdw blurRad="127000" dist="101600" dir="513147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endParaRPr/>
          </a:p>
        </p:txBody>
      </p:sp>
      <p:sp>
        <p:nvSpPr>
          <p:cNvPr id="842" name="Line"/>
          <p:cNvSpPr/>
          <p:nvPr/>
        </p:nvSpPr>
        <p:spPr>
          <a:xfrm flipV="1">
            <a:off x="16836134" y="11392731"/>
            <a:ext cx="1030548" cy="375090"/>
          </a:xfrm>
          <a:prstGeom prst="line">
            <a:avLst/>
          </a:prstGeom>
          <a:ln w="101600">
            <a:solidFill>
              <a:srgbClr val="FF353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43" name="Line"/>
          <p:cNvSpPr/>
          <p:nvPr/>
        </p:nvSpPr>
        <p:spPr>
          <a:xfrm flipH="1" flipV="1">
            <a:off x="8254655" y="11335733"/>
            <a:ext cx="898154" cy="426614"/>
          </a:xfrm>
          <a:prstGeom prst="line">
            <a:avLst/>
          </a:prstGeom>
          <a:ln w="101600">
            <a:solidFill>
              <a:srgbClr val="FF353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Captura de Tela 2022-02-08 às 18.09.32.png" descr="Captura de Tela 2022-02-08 às 18.09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186" y="2247990"/>
            <a:ext cx="2362201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847" name="Fiz um estudo para ajudar as pessoas a realmente protegerem o dinheiro contra a inflação."/>
          <p:cNvSpPr txBox="1"/>
          <p:nvPr/>
        </p:nvSpPr>
        <p:spPr>
          <a:xfrm>
            <a:off x="2643055" y="4658135"/>
            <a:ext cx="19097888" cy="5839461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10000" b="1" cap="all" spc="-4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rPr>
                <a:solidFill>
                  <a:srgbClr val="FFFFFF"/>
                </a:solidFill>
              </a:rPr>
              <a:t>Fiz um estudo para ajudar as pessoas a realmente </a:t>
            </a:r>
            <a:r>
              <a:t>protegerem o dinheiro contra a inflação. </a:t>
            </a:r>
          </a:p>
        </p:txBody>
      </p:sp>
      <p:sp>
        <p:nvSpPr>
          <p:cNvPr id="848" name="Rounded Rectangle"/>
          <p:cNvSpPr/>
          <p:nvPr/>
        </p:nvSpPr>
        <p:spPr>
          <a:xfrm>
            <a:off x="2001597" y="3748441"/>
            <a:ext cx="20380806" cy="7658848"/>
          </a:xfrm>
          <a:prstGeom prst="roundRect">
            <a:avLst>
              <a:gd name="adj" fmla="val 9949"/>
            </a:avLst>
          </a:prstGeom>
          <a:ln w="76200">
            <a:solidFill>
              <a:srgbClr val="ECDA6C"/>
            </a:solidFill>
            <a:miter lim="400000"/>
          </a:ln>
          <a:effectLst>
            <a:outerShdw blurRad="190500" dir="5131470" rotWithShape="0">
              <a:srgbClr val="ECDA6C">
                <a:alpha val="85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49" name="🛡"/>
          <p:cNvSpPr txBox="1"/>
          <p:nvPr/>
        </p:nvSpPr>
        <p:spPr>
          <a:xfrm>
            <a:off x="10950154" y="2378608"/>
            <a:ext cx="2483693" cy="2355453"/>
          </a:xfrm>
          <a:prstGeom prst="rect">
            <a:avLst/>
          </a:prstGeom>
          <a:ln w="12700">
            <a:miter lim="400000"/>
          </a:ln>
          <a:effectLst>
            <a:outerShdw blurRad="190500" dist="127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defRPr sz="18000" b="1" cap="all" spc="-72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rgbClr val="FFFF00"/>
                </a:solidFill>
              </a:rPr>
              <a:t>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2" name="Captura de Tela 2022-02-08 às 18.09.32.png" descr="Captura de Tela 2022-02-08 às 18.09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186" y="2247990"/>
            <a:ext cx="2362201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O resultado…"/>
          <p:cNvSpPr txBox="1"/>
          <p:nvPr/>
        </p:nvSpPr>
        <p:spPr>
          <a:xfrm>
            <a:off x="2566855" y="2084810"/>
            <a:ext cx="18006349" cy="3131821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10000" b="1" cap="all" spc="-4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t>O resultado</a:t>
            </a:r>
          </a:p>
          <a:p>
            <a:pPr algn="l" defTabSz="457200">
              <a:lnSpc>
                <a:spcPct val="80000"/>
              </a:lnSpc>
              <a:defRPr sz="10000" b="1" cap="all" spc="-4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rPr>
                <a:solidFill>
                  <a:srgbClr val="FFFFFF"/>
                </a:solidFill>
              </a:rPr>
              <a:t>basicamente é o seguinte:</a:t>
            </a:r>
          </a:p>
        </p:txBody>
      </p:sp>
      <p:sp>
        <p:nvSpPr>
          <p:cNvPr id="854" name="Investimentos indexados à inflação que vencem em 2 anos ou mais têm uma correlação negativa com a inflação anual."/>
          <p:cNvSpPr txBox="1"/>
          <p:nvPr/>
        </p:nvSpPr>
        <p:spPr>
          <a:xfrm>
            <a:off x="2643055" y="6103510"/>
            <a:ext cx="16927360" cy="1628141"/>
          </a:xfrm>
          <a:prstGeom prst="rect">
            <a:avLst/>
          </a:prstGeom>
          <a:ln w="12700">
            <a:miter lim="400000"/>
          </a:ln>
          <a:effectLst>
            <a:outerShdw blurRad="101600" dist="1016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>
                <a:solidFill>
                  <a:srgbClr val="FFFFFF"/>
                </a:solidFill>
              </a:rPr>
              <a:t>Investimentos indexados à inflação que vencem em 2 anos ou mais </a:t>
            </a:r>
            <a:r>
              <a:rPr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têm uma correlação negativa com a inflação anual.</a:t>
            </a:r>
          </a:p>
        </p:txBody>
      </p:sp>
      <p:sp>
        <p:nvSpPr>
          <p:cNvPr id="855" name="Os únicos investimentos indexados à inflação com correlação positiva com a inflação anual são os que vencem em 2 anos ou menos."/>
          <p:cNvSpPr txBox="1"/>
          <p:nvPr/>
        </p:nvSpPr>
        <p:spPr>
          <a:xfrm>
            <a:off x="2643055" y="8660105"/>
            <a:ext cx="15768160" cy="2310131"/>
          </a:xfrm>
          <a:prstGeom prst="rect">
            <a:avLst/>
          </a:prstGeom>
          <a:ln w="12700">
            <a:miter lim="400000"/>
          </a:ln>
          <a:effectLst>
            <a:outerShdw blurRad="101600" dist="1016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>
                <a:solidFill>
                  <a:srgbClr val="FFFFFF"/>
                </a:solidFill>
              </a:rPr>
              <a:t>Os únicos investimentos indexados à inflação com correlação positiva com a inflação anual são </a:t>
            </a:r>
            <a:r>
              <a:rPr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os que vencem em 2 anos ou menos.</a:t>
            </a:r>
          </a:p>
        </p:txBody>
      </p:sp>
      <p:sp>
        <p:nvSpPr>
          <p:cNvPr id="856" name="Por isso..."/>
          <p:cNvSpPr txBox="1"/>
          <p:nvPr/>
        </p:nvSpPr>
        <p:spPr>
          <a:xfrm>
            <a:off x="16997401" y="11531659"/>
            <a:ext cx="3843245" cy="946151"/>
          </a:xfrm>
          <a:prstGeom prst="rect">
            <a:avLst/>
          </a:prstGeom>
          <a:ln w="12700">
            <a:miter lim="400000"/>
          </a:ln>
          <a:effectLst>
            <a:outerShdw blurRad="101600" dist="1016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80000"/>
              </a:lnSpc>
              <a:defRPr sz="5000" b="1" spc="-200">
                <a:solidFill>
                  <a:srgbClr val="ECDA6C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Por isso... </a:t>
            </a:r>
          </a:p>
        </p:txBody>
      </p:sp>
      <p:sp>
        <p:nvSpPr>
          <p:cNvPr id="857" name="Rounded Rectangle"/>
          <p:cNvSpPr/>
          <p:nvPr/>
        </p:nvSpPr>
        <p:spPr>
          <a:xfrm>
            <a:off x="-2384737" y="6053980"/>
            <a:ext cx="22860001" cy="1905001"/>
          </a:xfrm>
          <a:prstGeom prst="roundRect">
            <a:avLst>
              <a:gd name="adj" fmla="val 50000"/>
            </a:avLst>
          </a:prstGeom>
          <a:ln w="254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58" name="Rounded Rectangle"/>
          <p:cNvSpPr/>
          <p:nvPr/>
        </p:nvSpPr>
        <p:spPr>
          <a:xfrm>
            <a:off x="-2384737" y="8608670"/>
            <a:ext cx="22860001" cy="2667001"/>
          </a:xfrm>
          <a:prstGeom prst="roundRect">
            <a:avLst>
              <a:gd name="adj" fmla="val 50000"/>
            </a:avLst>
          </a:prstGeom>
          <a:ln w="254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1" name="Captura de Tela 2022-02-08 às 18.09.32.png" descr="Captura de Tela 2022-02-08 às 18.09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186" y="2247990"/>
            <a:ext cx="2362201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862" name="Se quiser proteger uma parte do seu dinheiro contra a elevação da inflação, procure investimentos IPCA+ que vençam em 2 anos ou menos."/>
          <p:cNvSpPr txBox="1"/>
          <p:nvPr/>
        </p:nvSpPr>
        <p:spPr>
          <a:xfrm>
            <a:off x="3371097" y="4136213"/>
            <a:ext cx="17641805" cy="4717797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8000" b="1" spc="-319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rPr b="0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rPr>
              <a:t>Se quiser proteger uma parte do seu dinheiro contra a elevação da inflação, </a:t>
            </a:r>
            <a:r>
              <a:rPr>
                <a:solidFill>
                  <a:srgbClr val="FFFFFF"/>
                </a:solidFill>
              </a:rPr>
              <a:t>procure investimentos IPCA+ que </a:t>
            </a:r>
            <a:r>
              <a:rPr>
                <a:solidFill>
                  <a:srgbClr val="ECDA6C"/>
                </a:solidFill>
              </a:rPr>
              <a:t>vençam em 2 anos ou menos.</a:t>
            </a:r>
          </a:p>
        </p:txBody>
      </p:sp>
      <p:grpSp>
        <p:nvGrpSpPr>
          <p:cNvPr id="865" name="Group"/>
          <p:cNvGrpSpPr/>
          <p:nvPr/>
        </p:nvGrpSpPr>
        <p:grpSpPr>
          <a:xfrm>
            <a:off x="5842000" y="9549020"/>
            <a:ext cx="12700000" cy="2286001"/>
            <a:chOff x="0" y="0"/>
            <a:chExt cx="12700000" cy="2286000"/>
          </a:xfrm>
        </p:grpSpPr>
        <p:sp>
          <p:nvSpPr>
            <p:cNvPr id="863" name="Rounded Rectangle"/>
            <p:cNvSpPr/>
            <p:nvPr/>
          </p:nvSpPr>
          <p:spPr>
            <a:xfrm>
              <a:off x="0" y="0"/>
              <a:ext cx="12700000" cy="2286000"/>
            </a:xfrm>
            <a:prstGeom prst="roundRect">
              <a:avLst>
                <a:gd name="adj" fmla="val 30011"/>
              </a:avLst>
            </a:prstGeom>
            <a:solidFill>
              <a:srgbClr val="1C1C1C"/>
            </a:solidFill>
            <a:ln w="12700" cap="flat">
              <a:noFill/>
              <a:miter lim="400000"/>
            </a:ln>
            <a:effectLst>
              <a:outerShdw blurRad="279400" dist="211409" dir="5131470" rotWithShape="0">
                <a:srgbClr val="000000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64" name="os mais longos vão fazer você perder dinheiro."/>
            <p:cNvSpPr txBox="1"/>
            <p:nvPr/>
          </p:nvSpPr>
          <p:spPr>
            <a:xfrm>
              <a:off x="422505" y="148664"/>
              <a:ext cx="11854990" cy="1924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01600" dir="513147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457200">
                <a:lnSpc>
                  <a:spcPct val="80000"/>
                </a:lnSpc>
                <a:defRPr sz="6000" b="1" cap="all" spc="-239">
                  <a:gradFill flip="none" rotWithShape="1">
                    <a:gsLst>
                      <a:gs pos="0">
                        <a:srgbClr val="BC8D12"/>
                      </a:gs>
                      <a:gs pos="4729">
                        <a:srgbClr val="D8BA44"/>
                      </a:gs>
                      <a:gs pos="23022">
                        <a:srgbClr val="F5E876"/>
                      </a:gs>
                      <a:gs pos="40585">
                        <a:srgbClr val="E2C552"/>
                      </a:gs>
                      <a:gs pos="54868">
                        <a:srgbClr val="F0E378"/>
                      </a:gs>
                      <a:gs pos="69291">
                        <a:srgbClr val="BD8C12"/>
                      </a:gs>
                      <a:gs pos="88518">
                        <a:srgbClr val="F3E47D"/>
                      </a:gs>
                      <a:gs pos="100000">
                        <a:srgbClr val="F3E47D"/>
                      </a:gs>
                    </a:gsLst>
                    <a:lin ang="19222918" scaled="0"/>
                  </a:gra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rPr>
                  <a:solidFill>
                    <a:srgbClr val="FFFFFF"/>
                  </a:solidFill>
                </a:rPr>
                <a:t>os mais longos vão fazer </a:t>
              </a:r>
              <a:r>
                <a:rPr>
                  <a:solidFill>
                    <a:srgbClr val="FF3535"/>
                  </a:solidFill>
                </a:rPr>
                <a:t>você perder dinheiro.</a:t>
              </a:r>
            </a:p>
          </p:txBody>
        </p:sp>
      </p:grpSp>
      <p:sp>
        <p:nvSpPr>
          <p:cNvPr id="866" name="🗓"/>
          <p:cNvSpPr txBox="1"/>
          <p:nvPr/>
        </p:nvSpPr>
        <p:spPr>
          <a:xfrm>
            <a:off x="10821503" y="1588527"/>
            <a:ext cx="2740994" cy="2858929"/>
          </a:xfrm>
          <a:prstGeom prst="rect">
            <a:avLst/>
          </a:prstGeom>
          <a:ln w="12700">
            <a:miter lim="400000"/>
          </a:ln>
          <a:effectLst>
            <a:outerShdw blurRad="190500" dist="3810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321310">
              <a:lnSpc>
                <a:spcPct val="80000"/>
              </a:lnSpc>
              <a:defRPr sz="16500" b="1" cap="all" spc="-66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🗓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1" name="Captura de Tela 2022-02-08 às 18.09.32.png" descr="Captura de Tela 2022-02-08 às 18.09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186" y="2247990"/>
            <a:ext cx="2362201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862" name="Se quiser proteger uma parte do seu dinheiro contra a elevação da inflação, procure investimentos IPCA+ que vençam em 2 anos ou menos."/>
          <p:cNvSpPr txBox="1"/>
          <p:nvPr/>
        </p:nvSpPr>
        <p:spPr>
          <a:xfrm>
            <a:off x="3371097" y="4136213"/>
            <a:ext cx="17641805" cy="4717797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8000" b="1" spc="-319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rPr b="0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rPr>
              <a:t>Se quiser proteger uma parte do seu dinheiro contra a elevação da inflação, </a:t>
            </a:r>
            <a:r>
              <a:rPr>
                <a:solidFill>
                  <a:srgbClr val="FFFFFF"/>
                </a:solidFill>
              </a:rPr>
              <a:t>procure investimentos IPCA+ que </a:t>
            </a:r>
            <a:r>
              <a:rPr>
                <a:solidFill>
                  <a:srgbClr val="ECDA6C"/>
                </a:solidFill>
              </a:rPr>
              <a:t>vençam em 2 anos ou menos.</a:t>
            </a:r>
          </a:p>
        </p:txBody>
      </p:sp>
      <p:grpSp>
        <p:nvGrpSpPr>
          <p:cNvPr id="865" name="Group"/>
          <p:cNvGrpSpPr/>
          <p:nvPr/>
        </p:nvGrpSpPr>
        <p:grpSpPr>
          <a:xfrm>
            <a:off x="5842000" y="9549020"/>
            <a:ext cx="12700000" cy="2286001"/>
            <a:chOff x="0" y="0"/>
            <a:chExt cx="12700000" cy="2286000"/>
          </a:xfrm>
        </p:grpSpPr>
        <p:sp>
          <p:nvSpPr>
            <p:cNvPr id="863" name="Rounded Rectangle"/>
            <p:cNvSpPr/>
            <p:nvPr/>
          </p:nvSpPr>
          <p:spPr>
            <a:xfrm>
              <a:off x="0" y="0"/>
              <a:ext cx="12700000" cy="2286000"/>
            </a:xfrm>
            <a:prstGeom prst="roundRect">
              <a:avLst>
                <a:gd name="adj" fmla="val 30011"/>
              </a:avLst>
            </a:prstGeom>
            <a:solidFill>
              <a:srgbClr val="1C1C1C"/>
            </a:solidFill>
            <a:ln w="12700" cap="flat">
              <a:noFill/>
              <a:miter lim="400000"/>
            </a:ln>
            <a:effectLst>
              <a:outerShdw blurRad="279400" dist="211409" dir="5131470" rotWithShape="0">
                <a:srgbClr val="000000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64" name="os mais longos vão fazer você perder dinheiro."/>
            <p:cNvSpPr txBox="1"/>
            <p:nvPr/>
          </p:nvSpPr>
          <p:spPr>
            <a:xfrm>
              <a:off x="422505" y="148664"/>
              <a:ext cx="11854990" cy="1924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01600" dir="513147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457200">
                <a:lnSpc>
                  <a:spcPct val="80000"/>
                </a:lnSpc>
                <a:defRPr sz="6000" b="1" cap="all" spc="-239">
                  <a:gradFill flip="none" rotWithShape="1">
                    <a:gsLst>
                      <a:gs pos="0">
                        <a:srgbClr val="BC8D12"/>
                      </a:gs>
                      <a:gs pos="4729">
                        <a:srgbClr val="D8BA44"/>
                      </a:gs>
                      <a:gs pos="23022">
                        <a:srgbClr val="F5E876"/>
                      </a:gs>
                      <a:gs pos="40585">
                        <a:srgbClr val="E2C552"/>
                      </a:gs>
                      <a:gs pos="54868">
                        <a:srgbClr val="F0E378"/>
                      </a:gs>
                      <a:gs pos="69291">
                        <a:srgbClr val="BD8C12"/>
                      </a:gs>
                      <a:gs pos="88518">
                        <a:srgbClr val="F3E47D"/>
                      </a:gs>
                      <a:gs pos="100000">
                        <a:srgbClr val="F3E47D"/>
                      </a:gs>
                    </a:gsLst>
                    <a:lin ang="19222918" scaled="0"/>
                  </a:gra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rPr>
                  <a:solidFill>
                    <a:srgbClr val="FFFFFF"/>
                  </a:solidFill>
                </a:rPr>
                <a:t>os mais longos vão fazer </a:t>
              </a:r>
              <a:r>
                <a:rPr>
                  <a:solidFill>
                    <a:srgbClr val="FF3535"/>
                  </a:solidFill>
                </a:rPr>
                <a:t>você perder dinheiro.</a:t>
              </a:r>
            </a:p>
          </p:txBody>
        </p:sp>
      </p:grpSp>
      <p:sp>
        <p:nvSpPr>
          <p:cNvPr id="866" name="🗓"/>
          <p:cNvSpPr txBox="1"/>
          <p:nvPr/>
        </p:nvSpPr>
        <p:spPr>
          <a:xfrm>
            <a:off x="10821503" y="1588527"/>
            <a:ext cx="2740994" cy="2858929"/>
          </a:xfrm>
          <a:prstGeom prst="rect">
            <a:avLst/>
          </a:prstGeom>
          <a:ln w="12700">
            <a:miter lim="400000"/>
          </a:ln>
          <a:effectLst>
            <a:outerShdw blurRad="190500" dist="3810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321310">
              <a:lnSpc>
                <a:spcPct val="80000"/>
              </a:lnSpc>
              <a:defRPr sz="16500" b="1" cap="all" spc="-66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🗓</a:t>
            </a:r>
          </a:p>
        </p:txBody>
      </p:sp>
    </p:spTree>
    <p:extLst>
      <p:ext uri="{BB962C8B-B14F-4D97-AF65-F5344CB8AC3E}">
        <p14:creationId xmlns:p14="http://schemas.microsoft.com/office/powerpoint/2010/main" val="63790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de acordo com o CDI, que é principal índice de renda fixa do mercado brasileiro."/>
          <p:cNvSpPr txBox="1"/>
          <p:nvPr/>
        </p:nvSpPr>
        <p:spPr>
          <a:xfrm>
            <a:off x="2531970" y="6651265"/>
            <a:ext cx="19483965" cy="3859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85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>
                <a:solidFill>
                  <a:srgbClr val="F3CB4B"/>
                </a:solidFill>
              </a:rPr>
              <a:t>de acordo com o CDI, que</a:t>
            </a:r>
            <a:br>
              <a:rPr>
                <a:solidFill>
                  <a:srgbClr val="F3CB4B"/>
                </a:solidFill>
              </a:rPr>
            </a:br>
            <a:r>
              <a:rPr>
                <a:solidFill>
                  <a:srgbClr val="F3CB4B"/>
                </a:solidFill>
              </a:rPr>
              <a:t>é principal índice de renda fixa do mercado brasileiro.</a:t>
            </a:r>
          </a:p>
        </p:txBody>
      </p:sp>
      <p:sp>
        <p:nvSpPr>
          <p:cNvPr id="351" name="Rounded Rectangle"/>
          <p:cNvSpPr/>
          <p:nvPr/>
        </p:nvSpPr>
        <p:spPr>
          <a:xfrm>
            <a:off x="-99484" y="4511735"/>
            <a:ext cx="63501" cy="7275261"/>
          </a:xfrm>
          <a:prstGeom prst="roundRect">
            <a:avLst>
              <a:gd name="adj" fmla="val 50000"/>
            </a:avLst>
          </a:prstGeom>
          <a:solidFill>
            <a:srgbClr val="FBA614"/>
          </a:solidFill>
          <a:ln w="12700"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2" name="Eles podem ter uma taxa fixa, variar de acordo com a inflação, ou até mesmo"/>
          <p:cNvSpPr txBox="1"/>
          <p:nvPr/>
        </p:nvSpPr>
        <p:spPr>
          <a:xfrm>
            <a:off x="3429465" y="3205332"/>
            <a:ext cx="17779070" cy="3859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85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Eles podem ter uma taxa fixa, variar de acordo com a inflação, ou até mesmo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1" name="Captura de Tela 2022-02-08 às 18.09.32.png" descr="Captura de Tela 2022-02-08 às 18.09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186" y="2247990"/>
            <a:ext cx="2362201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862" name="Se quiser proteger uma parte do seu dinheiro contra a elevação da inflação, procure investimentos IPCA+ que vençam em 2 anos ou menos."/>
          <p:cNvSpPr txBox="1"/>
          <p:nvPr/>
        </p:nvSpPr>
        <p:spPr>
          <a:xfrm>
            <a:off x="3371097" y="4136213"/>
            <a:ext cx="17641805" cy="4717797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80000"/>
              </a:lnSpc>
              <a:defRPr sz="8000" b="1" spc="-319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rPr b="0">
                <a:solidFill>
                  <a:srgbClr val="FFFFFF"/>
                </a:solidFill>
                <a:latin typeface="Graphik-Light"/>
                <a:ea typeface="Graphik-Light"/>
                <a:cs typeface="Graphik-Light"/>
                <a:sym typeface="Graphik Light"/>
              </a:rPr>
              <a:t>Se quiser proteger uma parte do seu dinheiro contra a elevação da inflação, </a:t>
            </a:r>
            <a:r>
              <a:rPr>
                <a:solidFill>
                  <a:srgbClr val="FFFFFF"/>
                </a:solidFill>
              </a:rPr>
              <a:t>procure investimentos IPCA+ que </a:t>
            </a:r>
            <a:r>
              <a:rPr>
                <a:solidFill>
                  <a:srgbClr val="ECDA6C"/>
                </a:solidFill>
              </a:rPr>
              <a:t>vençam em 2 anos ou menos.</a:t>
            </a:r>
          </a:p>
        </p:txBody>
      </p:sp>
      <p:grpSp>
        <p:nvGrpSpPr>
          <p:cNvPr id="865" name="Group"/>
          <p:cNvGrpSpPr/>
          <p:nvPr/>
        </p:nvGrpSpPr>
        <p:grpSpPr>
          <a:xfrm>
            <a:off x="5842000" y="9549020"/>
            <a:ext cx="12700000" cy="2286001"/>
            <a:chOff x="0" y="0"/>
            <a:chExt cx="12700000" cy="2286000"/>
          </a:xfrm>
        </p:grpSpPr>
        <p:sp>
          <p:nvSpPr>
            <p:cNvPr id="863" name="Rounded Rectangle"/>
            <p:cNvSpPr/>
            <p:nvPr/>
          </p:nvSpPr>
          <p:spPr>
            <a:xfrm>
              <a:off x="0" y="0"/>
              <a:ext cx="12700000" cy="2286000"/>
            </a:xfrm>
            <a:prstGeom prst="roundRect">
              <a:avLst>
                <a:gd name="adj" fmla="val 30011"/>
              </a:avLst>
            </a:prstGeom>
            <a:solidFill>
              <a:srgbClr val="1C1C1C"/>
            </a:solidFill>
            <a:ln w="12700" cap="flat">
              <a:noFill/>
              <a:miter lim="400000"/>
            </a:ln>
            <a:effectLst>
              <a:outerShdw blurRad="279400" dist="211409" dir="5131470" rotWithShape="0">
                <a:srgbClr val="000000">
                  <a:alpha val="86014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64" name="os mais longos vão fazer você perder dinheiro."/>
            <p:cNvSpPr txBox="1"/>
            <p:nvPr/>
          </p:nvSpPr>
          <p:spPr>
            <a:xfrm>
              <a:off x="422505" y="148664"/>
              <a:ext cx="11854990" cy="1924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52400" dist="101600" dir="513147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457200">
                <a:lnSpc>
                  <a:spcPct val="80000"/>
                </a:lnSpc>
                <a:defRPr sz="6000" b="1" cap="all" spc="-239">
                  <a:gradFill flip="none" rotWithShape="1">
                    <a:gsLst>
                      <a:gs pos="0">
                        <a:srgbClr val="BC8D12"/>
                      </a:gs>
                      <a:gs pos="4729">
                        <a:srgbClr val="D8BA44"/>
                      </a:gs>
                      <a:gs pos="23022">
                        <a:srgbClr val="F5E876"/>
                      </a:gs>
                      <a:gs pos="40585">
                        <a:srgbClr val="E2C552"/>
                      </a:gs>
                      <a:gs pos="54868">
                        <a:srgbClr val="F0E378"/>
                      </a:gs>
                      <a:gs pos="69291">
                        <a:srgbClr val="BD8C12"/>
                      </a:gs>
                      <a:gs pos="88518">
                        <a:srgbClr val="F3E47D"/>
                      </a:gs>
                      <a:gs pos="100000">
                        <a:srgbClr val="F3E47D"/>
                      </a:gs>
                    </a:gsLst>
                    <a:lin ang="19222918" scaled="0"/>
                  </a:gradFill>
                  <a:latin typeface="Graphik"/>
                  <a:ea typeface="Graphik"/>
                  <a:cs typeface="Graphik"/>
                  <a:sym typeface="Graphik"/>
                </a:defRPr>
              </a:pPr>
              <a:r>
                <a:rPr>
                  <a:solidFill>
                    <a:srgbClr val="FFFFFF"/>
                  </a:solidFill>
                </a:rPr>
                <a:t>os mais longos vão fazer </a:t>
              </a:r>
              <a:r>
                <a:rPr>
                  <a:solidFill>
                    <a:srgbClr val="FF3535"/>
                  </a:solidFill>
                </a:rPr>
                <a:t>você perder dinheiro.</a:t>
              </a:r>
            </a:p>
          </p:txBody>
        </p:sp>
      </p:grpSp>
      <p:sp>
        <p:nvSpPr>
          <p:cNvPr id="866" name="🗓"/>
          <p:cNvSpPr txBox="1"/>
          <p:nvPr/>
        </p:nvSpPr>
        <p:spPr>
          <a:xfrm>
            <a:off x="10821503" y="1588527"/>
            <a:ext cx="2740994" cy="2858929"/>
          </a:xfrm>
          <a:prstGeom prst="rect">
            <a:avLst/>
          </a:prstGeom>
          <a:ln w="12700">
            <a:miter lim="400000"/>
          </a:ln>
          <a:effectLst>
            <a:outerShdw blurRad="190500" dist="3810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321310">
              <a:lnSpc>
                <a:spcPct val="80000"/>
              </a:lnSpc>
              <a:defRPr sz="16500" b="1" cap="all" spc="-66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🗓</a:t>
            </a:r>
          </a:p>
        </p:txBody>
      </p:sp>
    </p:spTree>
    <p:extLst>
      <p:ext uri="{BB962C8B-B14F-4D97-AF65-F5344CB8AC3E}">
        <p14:creationId xmlns:p14="http://schemas.microsoft.com/office/powerpoint/2010/main" val="307411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2" name="Captura de Tela 2022-02-08 às 18.09.32.png" descr="Captura de Tela 2022-02-08 às 18.09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186" y="2247990"/>
            <a:ext cx="2362201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O resultado…"/>
          <p:cNvSpPr txBox="1"/>
          <p:nvPr/>
        </p:nvSpPr>
        <p:spPr>
          <a:xfrm>
            <a:off x="2566855" y="2968482"/>
            <a:ext cx="18006349" cy="1364476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10000" b="1" cap="all" spc="-4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rPr lang="pt-BR" dirty="0"/>
              <a:t>Concluindo, Lembre-se: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854" name="Investimentos indexados à inflação que vencem em 2 anos ou mais têm uma correlação negativa com a inflação anual."/>
          <p:cNvSpPr txBox="1"/>
          <p:nvPr/>
        </p:nvSpPr>
        <p:spPr>
          <a:xfrm>
            <a:off x="2643055" y="6135889"/>
            <a:ext cx="16927360" cy="1741182"/>
          </a:xfrm>
          <a:prstGeom prst="rect">
            <a:avLst/>
          </a:prstGeom>
          <a:ln w="12700">
            <a:miter lim="400000"/>
          </a:ln>
          <a:effectLst>
            <a:outerShdw blurRad="101600" dist="1016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 lang="pt-BR" sz="4400" dirty="0">
                <a:solidFill>
                  <a:srgbClr val="FFFFFF"/>
                </a:solidFill>
              </a:rPr>
              <a:t>A sua carteira de renda fixa é uma empresa, cabe a você fazer uma boa seleção dos “funcionários” que irão trabalhar para fazer o seu dinheiro render. Faça uma boa composição entre Caxias, Despreocupados e Criativos.</a:t>
            </a:r>
            <a:endParaRPr sz="4400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</p:txBody>
      </p:sp>
      <p:sp>
        <p:nvSpPr>
          <p:cNvPr id="855" name="Os únicos investimentos indexados à inflação com correlação positiva com a inflação anual são os que vencem em 2 anos ou menos."/>
          <p:cNvSpPr txBox="1"/>
          <p:nvPr/>
        </p:nvSpPr>
        <p:spPr>
          <a:xfrm>
            <a:off x="2686128" y="8695477"/>
            <a:ext cx="15768160" cy="2580194"/>
          </a:xfrm>
          <a:prstGeom prst="rect">
            <a:avLst/>
          </a:prstGeom>
          <a:ln w="12700">
            <a:miter lim="400000"/>
          </a:ln>
          <a:effectLst>
            <a:outerShdw blurRad="101600" dist="1016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 lang="pt-BR" dirty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Não se esqueça também da regra do crédito privado. Máximo de 30% desse tipo de ativo na sua carteira de renda fixa, com exposição máxima de 2,5% em instituições menores e menos sólidas.</a:t>
            </a:r>
            <a:endParaRPr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</p:txBody>
      </p:sp>
      <p:sp>
        <p:nvSpPr>
          <p:cNvPr id="857" name="Rounded Rectangle"/>
          <p:cNvSpPr/>
          <p:nvPr/>
        </p:nvSpPr>
        <p:spPr>
          <a:xfrm>
            <a:off x="-2384737" y="6053980"/>
            <a:ext cx="22860001" cy="1905001"/>
          </a:xfrm>
          <a:prstGeom prst="roundRect">
            <a:avLst>
              <a:gd name="adj" fmla="val 50000"/>
            </a:avLst>
          </a:prstGeom>
          <a:ln w="254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58" name="Rounded Rectangle"/>
          <p:cNvSpPr/>
          <p:nvPr/>
        </p:nvSpPr>
        <p:spPr>
          <a:xfrm>
            <a:off x="-2384737" y="8608670"/>
            <a:ext cx="22860001" cy="2667001"/>
          </a:xfrm>
          <a:prstGeom prst="roundRect">
            <a:avLst>
              <a:gd name="adj" fmla="val 50000"/>
            </a:avLst>
          </a:prstGeom>
          <a:ln w="25400">
            <a:solidFill>
              <a:srgbClr val="ECDA6C"/>
            </a:solidFill>
            <a:miter lim="400000"/>
          </a:ln>
          <a:effectLst>
            <a:outerShdw blurRad="114300" dir="5131470" rotWithShape="0">
              <a:srgbClr val="E2CC5C">
                <a:alpha val="86014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46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2" name="Captura de Tela 2022-02-08 às 18.09.32.png" descr="Captura de Tela 2022-02-08 às 18.09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186" y="2247990"/>
            <a:ext cx="2362201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O resultado…"/>
          <p:cNvSpPr txBox="1"/>
          <p:nvPr/>
        </p:nvSpPr>
        <p:spPr>
          <a:xfrm>
            <a:off x="2566855" y="1629263"/>
            <a:ext cx="19092995" cy="1364476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10000" b="1" cap="all" spc="-4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rPr lang="pt-BR" dirty="0"/>
              <a:t>Vamos a carteira recomendada: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855" name="Os únicos investimentos indexados à inflação com correlação positiva com a inflação anual são os que vencem em 2 anos ou menos."/>
          <p:cNvSpPr txBox="1"/>
          <p:nvPr/>
        </p:nvSpPr>
        <p:spPr>
          <a:xfrm>
            <a:off x="4307920" y="2927440"/>
            <a:ext cx="15768160" cy="10582384"/>
          </a:xfrm>
          <a:prstGeom prst="rect">
            <a:avLst/>
          </a:prstGeom>
          <a:ln w="12700">
            <a:miter lim="400000"/>
          </a:ln>
          <a:effectLst>
            <a:outerShdw blurRad="101600" dist="1016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 lang="pt-BR" dirty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Aqui vamos montar uma carteira recomendada de Renda Fixa que se enquadre na alocação da ARCA.</a:t>
            </a: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 lang="pt-BR" dirty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Mas vamos separa-la em 3 níveis:</a:t>
            </a:r>
            <a:endParaRPr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E47E0FF-B56C-3DAB-3F2E-97B84B10A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709" y="4481744"/>
            <a:ext cx="13561286" cy="747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2" name="Captura de Tela 2022-02-08 às 18.09.32.png" descr="Captura de Tela 2022-02-08 às 18.09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186" y="2247990"/>
            <a:ext cx="2362201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O resultado…"/>
          <p:cNvSpPr txBox="1"/>
          <p:nvPr/>
        </p:nvSpPr>
        <p:spPr>
          <a:xfrm>
            <a:off x="2566855" y="1629263"/>
            <a:ext cx="19092995" cy="1364476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10000" b="1" cap="all" spc="-4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rPr lang="pt-BR" dirty="0"/>
              <a:t>Vamos a carteira recomendada: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855" name="Os únicos investimentos indexados à inflação com correlação positiva com a inflação anual são os que vencem em 2 anos ou menos."/>
          <p:cNvSpPr txBox="1"/>
          <p:nvPr/>
        </p:nvSpPr>
        <p:spPr>
          <a:xfrm>
            <a:off x="4307920" y="2927440"/>
            <a:ext cx="15768160" cy="10582384"/>
          </a:xfrm>
          <a:prstGeom prst="rect">
            <a:avLst/>
          </a:prstGeom>
          <a:ln w="12700">
            <a:miter lim="400000"/>
          </a:ln>
          <a:effectLst>
            <a:outerShdw blurRad="101600" dist="1016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 lang="pt-BR" dirty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Aqui vamos montar uma carteira recomendada de Renda Fixa que se enquadre na alocação da ARCA.</a:t>
            </a: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 lang="pt-BR" dirty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Mas vamos separa-la em 3 níveis:</a:t>
            </a:r>
            <a:endParaRPr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E47E0FF-B56C-3DAB-3F2E-97B84B10A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709" y="4481744"/>
            <a:ext cx="13561286" cy="747377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6A51C4C-CDC6-9CB6-53EA-B65EAC64F5BD}"/>
              </a:ext>
            </a:extLst>
          </p:cNvPr>
          <p:cNvSpPr/>
          <p:nvPr/>
        </p:nvSpPr>
        <p:spPr>
          <a:xfrm>
            <a:off x="6800850" y="8286750"/>
            <a:ext cx="5057775" cy="3843337"/>
          </a:xfrm>
          <a:prstGeom prst="rect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0434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2" name="Captura de Tela 2022-02-08 às 18.09.32.png" descr="Captura de Tela 2022-02-08 às 18.09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186" y="2247990"/>
            <a:ext cx="2362201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O resultado…"/>
          <p:cNvSpPr txBox="1"/>
          <p:nvPr/>
        </p:nvSpPr>
        <p:spPr>
          <a:xfrm>
            <a:off x="2566855" y="1547179"/>
            <a:ext cx="19092995" cy="1364476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10000" b="1" cap="all" spc="-4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rPr lang="pt-BR" dirty="0"/>
              <a:t>Investidor(a) </a:t>
            </a:r>
            <a:r>
              <a:rPr lang="pt-BR" dirty="0" err="1"/>
              <a:t>Delegador</a:t>
            </a:r>
            <a:r>
              <a:rPr lang="pt-BR" dirty="0"/>
              <a:t>(a)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855" name="Os únicos investimentos indexados à inflação com correlação positiva com a inflação anual são os que vencem em 2 anos ou menos."/>
          <p:cNvSpPr txBox="1"/>
          <p:nvPr/>
        </p:nvSpPr>
        <p:spPr>
          <a:xfrm>
            <a:off x="2566855" y="3431149"/>
            <a:ext cx="15768160" cy="2580194"/>
          </a:xfrm>
          <a:prstGeom prst="rect">
            <a:avLst/>
          </a:prstGeom>
          <a:ln w="12700">
            <a:miter lim="400000"/>
          </a:ln>
          <a:effectLst>
            <a:outerShdw blurRad="101600" dist="1016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 lang="pt-BR" dirty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Você está sempre ocupado(a)? Tem pouco, ou quase nenhum tempo para acompanhar seus investimentos e não quer se preocupar se o cenário atual é favorável ou desfavorável aos seus investimentos?</a:t>
            </a:r>
            <a:endParaRPr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3BEFE4E-3470-4DD5-927F-ADEBE8929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9998" y="6530837"/>
            <a:ext cx="8576653" cy="6979848"/>
          </a:xfrm>
          <a:prstGeom prst="rect">
            <a:avLst/>
          </a:prstGeom>
        </p:spPr>
      </p:pic>
      <p:sp>
        <p:nvSpPr>
          <p:cNvPr id="8" name="Os únicos investimentos indexados à inflação com correlação positiva com a inflação anual são os que vencem em 2 anos ou menos.">
            <a:extLst>
              <a:ext uri="{FF2B5EF4-FFF2-40B4-BE49-F238E27FC236}">
                <a16:creationId xmlns:a16="http://schemas.microsoft.com/office/drawing/2014/main" id="{1D839474-51A1-909D-AAE8-BCDE19CB7117}"/>
              </a:ext>
            </a:extLst>
          </p:cNvPr>
          <p:cNvSpPr txBox="1"/>
          <p:nvPr/>
        </p:nvSpPr>
        <p:spPr>
          <a:xfrm>
            <a:off x="667469" y="8940221"/>
            <a:ext cx="13982221" cy="859723"/>
          </a:xfrm>
          <a:prstGeom prst="rect">
            <a:avLst/>
          </a:prstGeom>
          <a:ln w="12700">
            <a:miter lim="400000"/>
          </a:ln>
          <a:effectLst>
            <a:outerShdw blurRad="101600" dist="1016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 lang="pt-BR" sz="6000" b="1" dirty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100% - </a:t>
            </a:r>
            <a:r>
              <a:rPr lang="pt-BR" sz="6000" b="1" dirty="0">
                <a:solidFill>
                  <a:srgbClr val="FFC000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Pós-fixados</a:t>
            </a:r>
          </a:p>
        </p:txBody>
      </p:sp>
    </p:spTree>
    <p:extLst>
      <p:ext uri="{BB962C8B-B14F-4D97-AF65-F5344CB8AC3E}">
        <p14:creationId xmlns:p14="http://schemas.microsoft.com/office/powerpoint/2010/main" val="305800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2" name="Captura de Tela 2022-02-08 às 18.09.32.png" descr="Captura de Tela 2022-02-08 às 18.09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186" y="2247990"/>
            <a:ext cx="2362201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O resultado…"/>
          <p:cNvSpPr txBox="1"/>
          <p:nvPr/>
        </p:nvSpPr>
        <p:spPr>
          <a:xfrm>
            <a:off x="2566855" y="1547179"/>
            <a:ext cx="19092995" cy="1364476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10000" b="1" cap="all" spc="-4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rPr lang="pt-BR" dirty="0"/>
              <a:t>Investidor(a) Atento(a)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855" name="Os únicos investimentos indexados à inflação com correlação positiva com a inflação anual são os que vencem em 2 anos ou menos."/>
          <p:cNvSpPr txBox="1"/>
          <p:nvPr/>
        </p:nvSpPr>
        <p:spPr>
          <a:xfrm>
            <a:off x="2566854" y="2815598"/>
            <a:ext cx="20178845" cy="3811300"/>
          </a:xfrm>
          <a:prstGeom prst="rect">
            <a:avLst/>
          </a:prstGeom>
          <a:ln w="12700">
            <a:miter lim="400000"/>
          </a:ln>
          <a:effectLst>
            <a:outerShdw blurRad="101600" dist="1016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 lang="pt-BR" dirty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Você gasta um pouco de tempo para olhar seus investimentos e sabe, e aceita, que eles oscilam, e está disposta(a) a correr um pouco mais de risco para conseguir um retorno mais interessante.</a:t>
            </a: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endParaRPr lang="pt-BR"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 lang="pt-BR" dirty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É bem ocupado(a) mas tem tempo corriqueiramente para dar uma olhada em seus investimentos.</a:t>
            </a:r>
            <a:endParaRPr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1EEF9C8-8FF8-69DB-0809-8E675730D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8774" y="6842071"/>
            <a:ext cx="8315325" cy="6658756"/>
          </a:xfrm>
          <a:prstGeom prst="rect">
            <a:avLst/>
          </a:prstGeom>
        </p:spPr>
      </p:pic>
      <p:sp>
        <p:nvSpPr>
          <p:cNvPr id="8" name="Os únicos investimentos indexados à inflação com correlação positiva com a inflação anual são os que vencem em 2 anos ou menos.">
            <a:extLst>
              <a:ext uri="{FF2B5EF4-FFF2-40B4-BE49-F238E27FC236}">
                <a16:creationId xmlns:a16="http://schemas.microsoft.com/office/drawing/2014/main" id="{399DF94E-76D3-2788-94B5-F56DABF2DB2C}"/>
              </a:ext>
            </a:extLst>
          </p:cNvPr>
          <p:cNvSpPr txBox="1"/>
          <p:nvPr/>
        </p:nvSpPr>
        <p:spPr>
          <a:xfrm>
            <a:off x="467444" y="9302016"/>
            <a:ext cx="13982221" cy="1598386"/>
          </a:xfrm>
          <a:prstGeom prst="rect">
            <a:avLst/>
          </a:prstGeom>
          <a:ln w="12700">
            <a:miter lim="400000"/>
          </a:ln>
          <a:effectLst>
            <a:outerShdw blurRad="101600" dist="1016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 lang="pt-BR" sz="6000" b="1" dirty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50% - </a:t>
            </a:r>
            <a:r>
              <a:rPr lang="pt-BR" sz="6000" b="1" dirty="0">
                <a:solidFill>
                  <a:srgbClr val="FFC000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Pós-fixados</a:t>
            </a: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 lang="pt-BR" sz="6000" b="1" dirty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50% - </a:t>
            </a:r>
            <a:r>
              <a:rPr lang="pt-BR" sz="6000" b="1" dirty="0">
                <a:solidFill>
                  <a:srgbClr val="FFC000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Indexados à inflação de curto prazo</a:t>
            </a:r>
          </a:p>
        </p:txBody>
      </p:sp>
    </p:spTree>
    <p:extLst>
      <p:ext uri="{BB962C8B-B14F-4D97-AF65-F5344CB8AC3E}">
        <p14:creationId xmlns:p14="http://schemas.microsoft.com/office/powerpoint/2010/main" val="401957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2" name="Captura de Tela 2022-02-08 às 18.09.32.png" descr="Captura de Tela 2022-02-08 às 18.09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186" y="2247990"/>
            <a:ext cx="2362201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O resultado…"/>
          <p:cNvSpPr txBox="1"/>
          <p:nvPr/>
        </p:nvSpPr>
        <p:spPr>
          <a:xfrm>
            <a:off x="2566855" y="1547179"/>
            <a:ext cx="19092995" cy="1364476"/>
          </a:xfrm>
          <a:prstGeom prst="rect">
            <a:avLst/>
          </a:prstGeom>
          <a:ln w="12700">
            <a:miter lim="400000"/>
          </a:ln>
          <a:effectLst>
            <a:outerShdw blurRad="152400" dist="171012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10000" b="1" cap="all" spc="-4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"/>
                <a:ea typeface="Graphik"/>
                <a:cs typeface="Graphik"/>
                <a:sym typeface="Graphik"/>
              </a:defRPr>
            </a:pPr>
            <a:r>
              <a:rPr lang="pt-BR" dirty="0"/>
              <a:t>Investidor(a) Empenhado(a)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855" name="Os únicos investimentos indexados à inflação com correlação positiva com a inflação anual são os que vencem em 2 anos ou menos."/>
          <p:cNvSpPr txBox="1"/>
          <p:nvPr/>
        </p:nvSpPr>
        <p:spPr>
          <a:xfrm>
            <a:off x="2566855" y="3431150"/>
            <a:ext cx="15768160" cy="2580194"/>
          </a:xfrm>
          <a:prstGeom prst="rect">
            <a:avLst/>
          </a:prstGeom>
          <a:ln w="12700">
            <a:miter lim="400000"/>
          </a:ln>
          <a:effectLst>
            <a:outerShdw blurRad="101600" dist="1016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 lang="pt-BR" dirty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Você gosta muito de investimentos, acompanha bem, entende que o mercado oscila e quer buscar a maior rentabilidade possível no médio e longo prazo, mesmo sabendo que sua carteira vai oscilar mais. (e ela vai!)</a:t>
            </a:r>
            <a:endParaRPr dirty="0">
              <a:solidFill>
                <a:srgbClr val="FFFFFF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B241DC6-BF58-B94B-8372-005B18245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7599" y="6237297"/>
            <a:ext cx="9559649" cy="72527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CCB50C3-78AE-A70A-FDEA-30F08FC537A9}"/>
              </a:ext>
            </a:extLst>
          </p:cNvPr>
          <p:cNvSpPr txBox="1"/>
          <p:nvPr/>
        </p:nvSpPr>
        <p:spPr>
          <a:xfrm>
            <a:off x="18859500" y="8775045"/>
            <a:ext cx="100012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25%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66189F4-2E55-6A51-27BB-6C2C79DC5C47}"/>
              </a:ext>
            </a:extLst>
          </p:cNvPr>
          <p:cNvSpPr txBox="1"/>
          <p:nvPr/>
        </p:nvSpPr>
        <p:spPr>
          <a:xfrm>
            <a:off x="17897475" y="9782899"/>
            <a:ext cx="100012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200" b="1" dirty="0">
                <a:solidFill>
                  <a:schemeClr val="bg2">
                    <a:lumMod val="10000"/>
                  </a:schemeClr>
                </a:solidFill>
              </a:rPr>
              <a:t>1</a:t>
            </a:r>
            <a:r>
              <a:rPr kumimoji="0" lang="pt-BR" sz="32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5%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E9ABFD9-8053-2229-4316-B4D817E5043F}"/>
              </a:ext>
            </a:extLst>
          </p:cNvPr>
          <p:cNvSpPr txBox="1"/>
          <p:nvPr/>
        </p:nvSpPr>
        <p:spPr>
          <a:xfrm>
            <a:off x="18926175" y="11132546"/>
            <a:ext cx="100012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35%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492FCB7-00BD-DAE2-1B3E-4445F1A8E9F5}"/>
              </a:ext>
            </a:extLst>
          </p:cNvPr>
          <p:cNvSpPr txBox="1"/>
          <p:nvPr/>
        </p:nvSpPr>
        <p:spPr>
          <a:xfrm>
            <a:off x="20393025" y="9370080"/>
            <a:ext cx="100012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200" b="1" dirty="0">
                <a:solidFill>
                  <a:schemeClr val="bg2">
                    <a:lumMod val="10000"/>
                  </a:schemeClr>
                </a:solidFill>
              </a:rPr>
              <a:t>1</a:t>
            </a:r>
            <a:r>
              <a:rPr kumimoji="0" lang="pt-BR" sz="32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5%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DEBA8B0-C7BD-D868-0B6C-80A5B648D18C}"/>
              </a:ext>
            </a:extLst>
          </p:cNvPr>
          <p:cNvSpPr txBox="1"/>
          <p:nvPr/>
        </p:nvSpPr>
        <p:spPr>
          <a:xfrm>
            <a:off x="20454937" y="10327789"/>
            <a:ext cx="100012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200" b="1" dirty="0">
                <a:solidFill>
                  <a:schemeClr val="bg2">
                    <a:lumMod val="10000"/>
                  </a:schemeClr>
                </a:solidFill>
              </a:rPr>
              <a:t>10</a:t>
            </a:r>
            <a:r>
              <a:rPr kumimoji="0" lang="pt-BR" sz="32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%</a:t>
            </a:r>
          </a:p>
        </p:txBody>
      </p:sp>
      <p:sp>
        <p:nvSpPr>
          <p:cNvPr id="12" name="Os únicos investimentos indexados à inflação com correlação positiva com a inflação anual são os que vencem em 2 anos ou menos.">
            <a:extLst>
              <a:ext uri="{FF2B5EF4-FFF2-40B4-BE49-F238E27FC236}">
                <a16:creationId xmlns:a16="http://schemas.microsoft.com/office/drawing/2014/main" id="{BDEBDDE3-9796-761B-BAE2-77E1197EF894}"/>
              </a:ext>
            </a:extLst>
          </p:cNvPr>
          <p:cNvSpPr txBox="1"/>
          <p:nvPr/>
        </p:nvSpPr>
        <p:spPr>
          <a:xfrm>
            <a:off x="667469" y="7462894"/>
            <a:ext cx="13982221" cy="3814378"/>
          </a:xfrm>
          <a:prstGeom prst="rect">
            <a:avLst/>
          </a:prstGeom>
          <a:ln w="12700">
            <a:miter lim="400000"/>
          </a:ln>
          <a:effectLst>
            <a:outerShdw blurRad="101600" dist="101600" dir="5131470" rotWithShape="0">
              <a:srgbClr val="000000">
                <a:alpha val="8601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 lang="pt-BR" sz="6000" b="1" dirty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15% - </a:t>
            </a:r>
            <a:r>
              <a:rPr lang="pt-BR" sz="6000" b="1" dirty="0">
                <a:solidFill>
                  <a:srgbClr val="FFC000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Pós-fixados</a:t>
            </a: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 lang="pt-BR" sz="6000" b="1" dirty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25% - </a:t>
            </a:r>
            <a:r>
              <a:rPr lang="pt-BR" sz="6000" b="1" dirty="0">
                <a:solidFill>
                  <a:srgbClr val="FFC000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Indexados à inflação de curto prazo</a:t>
            </a: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 lang="pt-BR" sz="6000" b="1" dirty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35% - </a:t>
            </a:r>
            <a:r>
              <a:rPr lang="pt-BR" sz="6000" b="1" dirty="0">
                <a:solidFill>
                  <a:srgbClr val="FFC000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Prefixados de curto prazo</a:t>
            </a: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 lang="pt-BR" sz="6000" b="1" dirty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10% </a:t>
            </a:r>
            <a:r>
              <a:rPr lang="pt-BR" sz="6000" b="1" dirty="0">
                <a:solidFill>
                  <a:srgbClr val="FFC000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- Prefixados de longo prazo</a:t>
            </a:r>
          </a:p>
          <a:p>
            <a:pPr algn="l" defTabSz="457200">
              <a:lnSpc>
                <a:spcPct val="80000"/>
              </a:lnSpc>
              <a:defRPr sz="5000" spc="-200">
                <a:gradFill flip="none" rotWithShape="1">
                  <a:gsLst>
                    <a:gs pos="0">
                      <a:srgbClr val="BC8D12"/>
                    </a:gs>
                    <a:gs pos="4729">
                      <a:srgbClr val="D8BA44"/>
                    </a:gs>
                    <a:gs pos="23022">
                      <a:srgbClr val="F5E876"/>
                    </a:gs>
                    <a:gs pos="40585">
                      <a:srgbClr val="E2C552"/>
                    </a:gs>
                    <a:gs pos="54868">
                      <a:srgbClr val="F0E378"/>
                    </a:gs>
                    <a:gs pos="69291">
                      <a:srgbClr val="BD8C12"/>
                    </a:gs>
                    <a:gs pos="88518">
                      <a:srgbClr val="F3E47D"/>
                    </a:gs>
                    <a:gs pos="100000">
                      <a:srgbClr val="F3E47D"/>
                    </a:gs>
                  </a:gsLst>
                  <a:lin ang="19222918" scaled="0"/>
                </a:gradFill>
                <a:latin typeface="Graphik-Light"/>
                <a:ea typeface="Graphik-Light"/>
                <a:cs typeface="Graphik-Light"/>
                <a:sym typeface="Graphik Light"/>
              </a:defRPr>
            </a:pPr>
            <a:r>
              <a:rPr lang="pt-BR" sz="6000" b="1" dirty="0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15% - </a:t>
            </a:r>
            <a:r>
              <a:rPr lang="pt-BR" sz="6000" b="1" dirty="0">
                <a:solidFill>
                  <a:srgbClr val="FFC000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rPr>
              <a:t>Indexados à inflação de longo prazo</a:t>
            </a:r>
            <a:endParaRPr sz="6000" b="1" dirty="0">
              <a:solidFill>
                <a:srgbClr val="FFC000"/>
              </a:solidFill>
              <a:latin typeface="Graphik-SemiboldItalic"/>
              <a:ea typeface="Graphik-SemiboldItalic"/>
              <a:cs typeface="Graphik-SemiboldItalic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77375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bg_geral.png" descr="bg_ge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89" name="DÚVIDAS"/>
          <p:cNvSpPr txBox="1"/>
          <p:nvPr/>
        </p:nvSpPr>
        <p:spPr>
          <a:xfrm>
            <a:off x="6201409" y="4973427"/>
            <a:ext cx="11981181" cy="34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defRPr sz="20000" b="1" cap="all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DÚVIDAS</a:t>
            </a:r>
          </a:p>
        </p:txBody>
      </p:sp>
      <p:sp>
        <p:nvSpPr>
          <p:cNvPr id="890" name="Rounded Rectangle"/>
          <p:cNvSpPr/>
          <p:nvPr/>
        </p:nvSpPr>
        <p:spPr>
          <a:xfrm>
            <a:off x="10513879" y="8687304"/>
            <a:ext cx="3356241" cy="55269"/>
          </a:xfrm>
          <a:prstGeom prst="roundRect">
            <a:avLst>
              <a:gd name="adj" fmla="val 50000"/>
            </a:avLst>
          </a:prstGeom>
          <a:solidFill>
            <a:srgbClr val="F3CB4C"/>
          </a:solidFill>
          <a:ln w="12700">
            <a:miter lim="400000"/>
          </a:ln>
          <a:effectLst>
            <a:outerShdw blurRad="127000" dir="5400000" rotWithShape="0">
              <a:srgbClr val="F3CB4C"/>
            </a:outerShdw>
          </a:effectLst>
        </p:spPr>
        <p:txBody>
          <a:bodyPr lIns="50800" tIns="50800" rIns="50800" bIns="50800" anchor="ctr"/>
          <a:lstStyle/>
          <a:p>
            <a:pPr defTabSz="821531">
              <a:defRPr sz="2200" spc="-44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bg_inicio.png" descr="bg_inici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3" name="logo_spiti.png" descr="logo_spit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4851400"/>
            <a:ext cx="8191500" cy="401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</TotalTime>
  <Words>4418</Words>
  <Application>Microsoft Office PowerPoint</Application>
  <PresentationFormat>Personalizar</PresentationFormat>
  <Paragraphs>1015</Paragraphs>
  <Slides>98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98</vt:i4>
      </vt:variant>
    </vt:vector>
  </HeadingPairs>
  <TitlesOfParts>
    <vt:vector size="110" baseType="lpstr">
      <vt:lpstr>Apple Color Emoji</vt:lpstr>
      <vt:lpstr>Arial</vt:lpstr>
      <vt:lpstr>Avenir Light</vt:lpstr>
      <vt:lpstr>Graphik</vt:lpstr>
      <vt:lpstr>Graphik-Light</vt:lpstr>
      <vt:lpstr>Graphik-LightItalic</vt:lpstr>
      <vt:lpstr>Graphik-Medium</vt:lpstr>
      <vt:lpstr>Graphik-SemiboldItalic</vt:lpstr>
      <vt:lpstr>Helvetica Neue</vt:lpstr>
      <vt:lpstr>Helvetica Neue Medium</vt:lpstr>
      <vt:lpstr>Times Roman</vt:lpstr>
      <vt:lpstr>21_BasicWhite</vt:lpstr>
      <vt:lpstr>Apresentação do PowerPoint</vt:lpstr>
      <vt:lpstr>Programação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Guilherme Cadonhotto</dc:creator>
  <cp:lastModifiedBy>Guilherme Cadonhotto de Carvalho [SPITI]</cp:lastModifiedBy>
  <cp:revision>36</cp:revision>
  <dcterms:modified xsi:type="dcterms:W3CDTF">2022-07-22T23:20:18Z</dcterms:modified>
</cp:coreProperties>
</file>