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>
        <a:latin typeface="+mj-lt"/>
        <a:ea typeface="+mj-ea"/>
        <a:cs typeface="+mj-cs"/>
        <a:sym typeface="Helvetica Neue"/>
      </a:defRPr>
    </a:lvl1pPr>
    <a:lvl2pPr indent="228600" latinLnBrk="0">
      <a:defRPr>
        <a:latin typeface="+mj-lt"/>
        <a:ea typeface="+mj-ea"/>
        <a:cs typeface="+mj-cs"/>
        <a:sym typeface="Helvetica Neue"/>
      </a:defRPr>
    </a:lvl2pPr>
    <a:lvl3pPr indent="457200" latinLnBrk="0">
      <a:defRPr>
        <a:latin typeface="+mj-lt"/>
        <a:ea typeface="+mj-ea"/>
        <a:cs typeface="+mj-cs"/>
        <a:sym typeface="Helvetica Neue"/>
      </a:defRPr>
    </a:lvl3pPr>
    <a:lvl4pPr indent="685800" latinLnBrk="0">
      <a:defRPr>
        <a:latin typeface="+mj-lt"/>
        <a:ea typeface="+mj-ea"/>
        <a:cs typeface="+mj-cs"/>
        <a:sym typeface="Helvetica Neue"/>
      </a:defRPr>
    </a:lvl4pPr>
    <a:lvl5pPr indent="914400" latinLnBrk="0">
      <a:defRPr>
        <a:latin typeface="+mj-lt"/>
        <a:ea typeface="+mj-ea"/>
        <a:cs typeface="+mj-cs"/>
        <a:sym typeface="Helvetica Neue"/>
      </a:defRPr>
    </a:lvl5pPr>
    <a:lvl6pPr indent="1143000" latinLnBrk="0">
      <a:defRPr>
        <a:latin typeface="+mj-lt"/>
        <a:ea typeface="+mj-ea"/>
        <a:cs typeface="+mj-cs"/>
        <a:sym typeface="Helvetica Neue"/>
      </a:defRPr>
    </a:lvl6pPr>
    <a:lvl7pPr indent="1371600" latinLnBrk="0">
      <a:defRPr>
        <a:latin typeface="+mj-lt"/>
        <a:ea typeface="+mj-ea"/>
        <a:cs typeface="+mj-cs"/>
        <a:sym typeface="Helvetica Neue"/>
      </a:defRPr>
    </a:lvl7pPr>
    <a:lvl8pPr indent="1600200" latinLnBrk="0">
      <a:defRPr>
        <a:latin typeface="+mj-lt"/>
        <a:ea typeface="+mj-ea"/>
        <a:cs typeface="+mj-cs"/>
        <a:sym typeface="Helvetica Neue"/>
      </a:defRPr>
    </a:lvl8pPr>
    <a:lvl9pPr indent="1828800" latinLnBrk="0">
      <a:defRPr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Texto do Título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2" name="Shape 22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25" name="Group 25"/>
          <p:cNvGrpSpPr/>
          <p:nvPr/>
        </p:nvGrpSpPr>
        <p:grpSpPr>
          <a:xfrm>
            <a:off x="1214437" y="357187"/>
            <a:ext cx="6858001" cy="1071563"/>
            <a:chOff x="0" y="0"/>
            <a:chExt cx="6858000" cy="1071562"/>
          </a:xfrm>
        </p:grpSpPr>
        <p:sp>
          <p:nvSpPr>
            <p:cNvPr id="23" name="Shape 23"/>
            <p:cNvSpPr/>
            <p:nvPr/>
          </p:nvSpPr>
          <p:spPr>
            <a:xfrm>
              <a:off x="0" y="0"/>
              <a:ext cx="6858000" cy="107156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3600"/>
              </a:pPr>
            </a:p>
          </p:txBody>
        </p:sp>
        <p:sp>
          <p:nvSpPr>
            <p:cNvPr id="24" name="Shape 24"/>
            <p:cNvSpPr/>
            <p:nvPr/>
          </p:nvSpPr>
          <p:spPr>
            <a:xfrm>
              <a:off x="0" y="223361"/>
              <a:ext cx="6858000" cy="624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3600"/>
              </a:lvl1pPr>
            </a:lstStyle>
            <a:p>
              <a:pPr/>
              <a:r>
                <a:t>Planejamento Estratégico</a:t>
              </a:r>
            </a:p>
          </p:txBody>
        </p:sp>
      </p:grpSp>
      <p:pic>
        <p:nvPicPr>
          <p:cNvPr id="26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5262" y="2627312"/>
            <a:ext cx="2822576" cy="1322388"/>
          </a:xfrm>
          <a:prstGeom prst="rect">
            <a:avLst/>
          </a:prstGeom>
          <a:ln w="12700">
            <a:miter lim="400000"/>
          </a:ln>
        </p:spPr>
      </p:pic>
      <p:sp>
        <p:nvSpPr>
          <p:cNvPr id="27" name="Shape 27"/>
          <p:cNvSpPr/>
          <p:nvPr/>
        </p:nvSpPr>
        <p:spPr>
          <a:xfrm>
            <a:off x="642937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" name="Shape 28"/>
          <p:cNvSpPr/>
          <p:nvPr/>
        </p:nvSpPr>
        <p:spPr>
          <a:xfrm>
            <a:off x="1071562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" name="Shape 29"/>
          <p:cNvSpPr/>
          <p:nvPr/>
        </p:nvSpPr>
        <p:spPr>
          <a:xfrm>
            <a:off x="1785937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" name="Shape 30"/>
          <p:cNvSpPr/>
          <p:nvPr/>
        </p:nvSpPr>
        <p:spPr>
          <a:xfrm>
            <a:off x="2214562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31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94050" y="2627312"/>
            <a:ext cx="2822575" cy="1322388"/>
          </a:xfrm>
          <a:prstGeom prst="rect">
            <a:avLst/>
          </a:prstGeom>
          <a:ln w="12700">
            <a:miter lim="400000"/>
          </a:ln>
        </p:spPr>
      </p:pic>
      <p:pic>
        <p:nvPicPr>
          <p:cNvPr id="32" name="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26162" y="2627312"/>
            <a:ext cx="2822576" cy="1322388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Shape 33"/>
          <p:cNvSpPr/>
          <p:nvPr/>
        </p:nvSpPr>
        <p:spPr>
          <a:xfrm>
            <a:off x="4071937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4" name="Shape 34"/>
          <p:cNvSpPr/>
          <p:nvPr/>
        </p:nvSpPr>
        <p:spPr>
          <a:xfrm>
            <a:off x="3643312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5" name="Shape 35"/>
          <p:cNvSpPr/>
          <p:nvPr/>
        </p:nvSpPr>
        <p:spPr>
          <a:xfrm>
            <a:off x="4786312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" name="Shape 36"/>
          <p:cNvSpPr/>
          <p:nvPr/>
        </p:nvSpPr>
        <p:spPr>
          <a:xfrm>
            <a:off x="5214937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7" name="Shape 37"/>
          <p:cNvSpPr/>
          <p:nvPr/>
        </p:nvSpPr>
        <p:spPr>
          <a:xfrm>
            <a:off x="7000875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8" name="Shape 38"/>
          <p:cNvSpPr/>
          <p:nvPr/>
        </p:nvSpPr>
        <p:spPr>
          <a:xfrm>
            <a:off x="6572250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9" name="Shape 39"/>
          <p:cNvSpPr/>
          <p:nvPr/>
        </p:nvSpPr>
        <p:spPr>
          <a:xfrm>
            <a:off x="7715250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0" name="Shape 40"/>
          <p:cNvSpPr/>
          <p:nvPr/>
        </p:nvSpPr>
        <p:spPr>
          <a:xfrm>
            <a:off x="8143875" y="4000500"/>
            <a:ext cx="357188" cy="357188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1" name="Shape 41"/>
          <p:cNvSpPr/>
          <p:nvPr/>
        </p:nvSpPr>
        <p:spPr>
          <a:xfrm flipV="1">
            <a:off x="571500" y="4429125"/>
            <a:ext cx="8001000" cy="142876"/>
          </a:xfrm>
          <a:prstGeom prst="rect">
            <a:avLst/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87" name="Shape 18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88" name="Shape 18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189" name="Table 189"/>
          <p:cNvGraphicFramePr/>
          <p:nvPr/>
        </p:nvGraphicFramePr>
        <p:xfrm>
          <a:off x="642937" y="357187"/>
          <a:ext cx="7858126" cy="61436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Pontos Fortes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8270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4. 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92" name="Shape 19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93" name="Shape 19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194" name="Table 194"/>
          <p:cNvGraphicFramePr/>
          <p:nvPr/>
        </p:nvGraphicFramePr>
        <p:xfrm>
          <a:off x="642937" y="357187"/>
          <a:ext cx="7858126" cy="61436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Pontos Fracos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8270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4. 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????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97" name="Shape 19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98" name="Shape 19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199" name="Table 199"/>
          <p:cNvGraphicFramePr/>
          <p:nvPr/>
        </p:nvGraphicFramePr>
        <p:xfrm>
          <a:off x="642937" y="357187"/>
          <a:ext cx="7858126" cy="61436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8270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4. 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????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02" name="Shape 20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03" name="Shape 20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04" name="Table 204"/>
          <p:cNvGraphicFramePr/>
          <p:nvPr/>
        </p:nvGraphicFramePr>
        <p:xfrm>
          <a:off x="642937" y="357187"/>
          <a:ext cx="7858126" cy="614362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8270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Falta de contrato para compra e venda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828675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4. 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3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286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Risco associado à deficiência atual na área de processos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73025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1600"/>
                        <a:t>????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07" name="Shape 20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08" name="Shape 20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09" name="Table 209"/>
          <p:cNvGraphicFramePr/>
          <p:nvPr/>
        </p:nvGraphicFramePr>
        <p:xfrm>
          <a:off x="642937" y="357187"/>
          <a:ext cx="7858126" cy="59293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5089525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2400"/>
                      </a:pPr>
                      <a:r>
                        <a:t>Gestão / Administração / Diretoria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12" name="Shape 21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13" name="Shape 21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14" name="Table 214"/>
          <p:cNvGraphicFramePr/>
          <p:nvPr/>
        </p:nvGraphicFramePr>
        <p:xfrm>
          <a:off x="642937" y="357187"/>
          <a:ext cx="7858126" cy="59293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5089525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2400"/>
                      </a:pPr>
                      <a:r>
                        <a:t>Gestão / Administração / Diretoria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17" name="Shape 21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18" name="Shape 21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19" name="Table 219"/>
          <p:cNvGraphicFramePr/>
          <p:nvPr/>
        </p:nvGraphicFramePr>
        <p:xfrm>
          <a:off x="642937" y="357187"/>
          <a:ext cx="7858126" cy="580707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967287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2. Finanças e Contabilidade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22" name="Shape 22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23" name="Shape 22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24" name="Table 224"/>
          <p:cNvGraphicFramePr/>
          <p:nvPr/>
        </p:nvGraphicFramePr>
        <p:xfrm>
          <a:off x="642937" y="357187"/>
          <a:ext cx="7858126" cy="59293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5089525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2. Finanças e Contabilidade</a:t>
                      </a:r>
                    </a:p>
                    <a:p>
                      <a:pPr marL="342900" indent="-342900" algn="ctr">
                        <a:defRPr sz="2400"/>
                      </a:pPr>
                    </a:p>
                    <a:p>
                      <a:pPr marL="342900" indent="-342900" algn="ctr"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27" name="Shape 22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28" name="Shape 22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29" name="Table 229"/>
          <p:cNvGraphicFramePr/>
          <p:nvPr/>
        </p:nvGraphicFramePr>
        <p:xfrm>
          <a:off x="642937" y="357187"/>
          <a:ext cx="7858126" cy="580707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967287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3. Jurídico</a:t>
                      </a:r>
                    </a:p>
                    <a:p>
                      <a:pPr marL="342900" indent="-342900" algn="ctr">
                        <a:defRPr sz="24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32" name="Shape 23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33" name="Shape 23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34" name="Table 234"/>
          <p:cNvGraphicFramePr/>
          <p:nvPr/>
        </p:nvGraphicFramePr>
        <p:xfrm>
          <a:off x="642937" y="357187"/>
          <a:ext cx="7858126" cy="59293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5089525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3. Jurídico</a:t>
                      </a:r>
                    </a:p>
                    <a:p>
                      <a:pPr marL="342900" indent="-342900" algn="ctr">
                        <a:defRPr sz="2400"/>
                      </a:pPr>
                    </a:p>
                    <a:p>
                      <a:pPr marL="342900" indent="-342900" algn="ctr">
                        <a:defRPr sz="2400"/>
                      </a:pPr>
                    </a:p>
                    <a:p>
                      <a:pPr marL="342900" indent="-342900" algn="ctr"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44" name="Shape 44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45" name="Shape 45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48" name="Group 48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46" name="Shape 46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47" name="Shape 47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49" name="Shape 49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50" name="Shape 50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Objetivos</a:t>
              </a:r>
            </a:p>
          </p:txBody>
        </p:sp>
      </p:grpSp>
      <p:pic>
        <p:nvPicPr>
          <p:cNvPr id="5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hape 53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4" name="Shape 54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5" name="Shape 55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6" name="Shape 56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7" name="Shape 57"/>
          <p:cNvSpPr/>
          <p:nvPr/>
        </p:nvSpPr>
        <p:spPr>
          <a:xfrm>
            <a:off x="1357312" y="2071687"/>
            <a:ext cx="6858001" cy="299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SzPct val="100000"/>
              <a:buAutoNum type="arabicPeriod" startAt="1"/>
              <a:defRPr sz="2200"/>
            </a:pPr>
            <a:r>
              <a:t>Analisar o Diagnóstico Estratégico;</a:t>
            </a:r>
          </a:p>
          <a:p>
            <a:pPr marL="342900" indent="-342900">
              <a:buSzPct val="100000"/>
              <a:buAutoNum type="arabicPeriod" startAt="1"/>
              <a:defRPr sz="2200"/>
            </a:pPr>
            <a:r>
              <a:t>Desenvolver mais que um Planejamento Estratégico, um Plano Corporativo;</a:t>
            </a:r>
          </a:p>
          <a:p>
            <a:pPr marL="342900" indent="-342900">
              <a:buSzPct val="100000"/>
              <a:buAutoNum type="arabicPeriod" startAt="1"/>
              <a:defRPr sz="2200"/>
            </a:pPr>
            <a:r>
              <a:t>Fazer reflexões sobre os departamentos/áreas;</a:t>
            </a:r>
          </a:p>
          <a:p>
            <a:pPr marL="342900" indent="-342900">
              <a:buSzPct val="100000"/>
              <a:buAutoNum type="arabicPeriod" startAt="1"/>
              <a:defRPr sz="2200"/>
            </a:pPr>
            <a:r>
              <a:t>Desenhar um Modelo de Gestão Moderno; </a:t>
            </a:r>
          </a:p>
          <a:p>
            <a:pPr marL="342900" indent="-342900">
              <a:buSzPct val="100000"/>
              <a:buAutoNum type="arabicPeriod" startAt="1"/>
              <a:defRPr sz="2200"/>
            </a:pPr>
            <a:r>
              <a:t>Conduzir uma análise com visão para a Gestão de Risco;</a:t>
            </a:r>
          </a:p>
          <a:p>
            <a:pPr marL="342900" indent="-342900">
              <a:buSzPct val="100000"/>
              <a:buAutoNum type="arabicPeriod" startAt="1"/>
              <a:defRPr sz="2200"/>
            </a:pPr>
            <a:r>
              <a:t>Confirmar as conexões do Plano de Sucessão.</a:t>
            </a:r>
          </a:p>
          <a:p>
            <a:pPr marL="342900" indent="-342900"/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37" name="Shape 23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38" name="Shape 23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39" name="Table 239"/>
          <p:cNvGraphicFramePr/>
          <p:nvPr/>
        </p:nvGraphicFramePr>
        <p:xfrm>
          <a:off x="642937" y="357187"/>
          <a:ext cx="7858126" cy="605155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5211762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4. Outras Áreas (Consultoria, Comunicação e Marketing) </a:t>
                      </a:r>
                      <a:endParaRPr sz="1600"/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42" name="Shape 24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43" name="Shape 24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44" name="Table 244"/>
          <p:cNvGraphicFramePr/>
          <p:nvPr/>
        </p:nvGraphicFramePr>
        <p:xfrm>
          <a:off x="642937" y="357187"/>
          <a:ext cx="7858126" cy="580707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967287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4. Outras Áreas (Consultoria, Comunicação e Marketing) 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47" name="Shape 24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48" name="Shape 24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49" name="Table 249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5. Projetos e PPCP </a:t>
                      </a:r>
                      <a:endParaRPr sz="1600"/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52" name="Shape 25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53" name="Shape 25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54" name="Table 254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5. Projetos e PPCP 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57" name="Shape 25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58" name="Shape 25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59" name="Table 259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6. Sucessão </a:t>
                      </a:r>
                      <a:endParaRPr sz="1600"/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62" name="Shape 26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63" name="Shape 26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64" name="Table 264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6. Sucessão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67" name="Shape 26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68" name="Shape 26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69" name="Table 269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 e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7. Outros </a:t>
                      </a:r>
                      <a:endParaRPr sz="1600"/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72" name="Shape 27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73" name="Shape 27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aphicFrame>
        <p:nvGraphicFramePr>
          <p:cNvPr id="274" name="Table 274"/>
          <p:cNvGraphicFramePr/>
          <p:nvPr/>
        </p:nvGraphicFramePr>
        <p:xfrm>
          <a:off x="642937" y="357187"/>
          <a:ext cx="7858126" cy="56848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619375"/>
                <a:gridCol w="2619375"/>
                <a:gridCol w="2619375"/>
              </a:tblGrid>
              <a:tr h="839787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16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Fracos e</a:t>
                      </a:r>
                    </a:p>
                    <a:p>
                      <a:pPr algn="ctr">
                        <a:defRPr b="1" sz="2400"/>
                      </a:pPr>
                      <a:r>
                        <a:t>Ameaças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Plano de Ação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845050">
                <a:tc>
                  <a:txBody>
                    <a:bodyPr/>
                    <a:lstStyle/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defRPr sz="2400"/>
                      </a:pPr>
                      <a:r>
                        <a:t>7. Outros</a:t>
                      </a: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  <a:p>
                      <a:pPr marL="342900" indent="-342900" algn="ctr">
                        <a:buSzPct val="100000"/>
                        <a:buChar char="•"/>
                        <a:defRPr sz="16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Shape 276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277" name="Shape 277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278" name="Shape 278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281" name="Group 281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279" name="Shape 279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280" name="Shape 280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284" name="Group 284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282" name="Shape 282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283" name="Shape 283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Considerações</a:t>
              </a:r>
            </a:p>
          </p:txBody>
        </p:sp>
      </p:grpSp>
      <p:pic>
        <p:nvPicPr>
          <p:cNvPr id="285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7" name="Shape 287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8" name="Shape 288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89" name="Shape 289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0" name="Shape 290"/>
          <p:cNvSpPr/>
          <p:nvPr/>
        </p:nvSpPr>
        <p:spPr>
          <a:xfrm>
            <a:off x="1357312" y="2071687"/>
            <a:ext cx="6858001" cy="2339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algn="ctr">
              <a:buSzPct val="100000"/>
              <a:buAutoNum type="arabicPeriod" startAt="1"/>
              <a:defRPr sz="2200"/>
            </a:pPr>
            <a:r>
              <a:t>Desenvolver ainda Mapa de Riscos;</a:t>
            </a:r>
          </a:p>
          <a:p>
            <a:pPr marL="342900" indent="-342900" algn="ctr">
              <a:buSzPct val="100000"/>
              <a:buAutoNum type="arabicPeriod" startAt="1"/>
              <a:defRPr sz="2200"/>
            </a:pPr>
          </a:p>
          <a:p>
            <a:pPr marL="342900" indent="-342900" algn="ctr">
              <a:buSzPct val="100000"/>
              <a:buAutoNum type="arabicPeriod" startAt="2"/>
              <a:defRPr sz="2200"/>
            </a:pPr>
            <a:r>
              <a:t>Avaliar o Modelo de Gestão a ser desenvolvido;</a:t>
            </a:r>
          </a:p>
          <a:p>
            <a:pPr marL="342900" indent="-342900" algn="ctr">
              <a:buSzPct val="100000"/>
              <a:buAutoNum type="arabicPeriod" startAt="2"/>
              <a:defRPr sz="2200"/>
            </a:pPr>
          </a:p>
          <a:p>
            <a:pPr marL="342900" indent="-342900" algn="ctr">
              <a:buSzPct val="100000"/>
              <a:buAutoNum type="arabicPeriod" startAt="3"/>
              <a:defRPr sz="2200"/>
            </a:pPr>
            <a:r>
              <a:t>Aplicar uma Gestão Estratégica com viés Econômico, por Objetivos e Desempenho.</a:t>
            </a:r>
          </a:p>
          <a:p>
            <a:pPr marL="342900" indent="-342900" algn="ctr"/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60" name="Shape 60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61" name="Shape 61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64" name="Group 64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62" name="Shape 62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63" name="Shape 63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67" name="Group 67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65" name="Shape 65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66" name="Shape 66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O que é Planejamento Estratégico - PE</a:t>
              </a:r>
            </a:p>
          </p:txBody>
        </p:sp>
      </p:grpSp>
      <p:pic>
        <p:nvPicPr>
          <p:cNvPr id="68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69" name="Shape 69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0" name="Shape 70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1" name="Shape 71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2" name="Shape 72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3" name="Shape 73"/>
          <p:cNvSpPr/>
          <p:nvPr/>
        </p:nvSpPr>
        <p:spPr>
          <a:xfrm>
            <a:off x="1355725" y="1855787"/>
            <a:ext cx="6858000" cy="3558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algn="ctr">
              <a:buSzPct val="100000"/>
              <a:buAutoNum type="arabicPeriod" startAt="1"/>
              <a:defRPr sz="2400"/>
            </a:pPr>
            <a:r>
              <a:t>Está além do Planejamento. Planejamento pode ser pensar e organizar pela experiência, conhecimento e formação técnica.</a:t>
            </a:r>
          </a:p>
          <a:p>
            <a:pPr marL="342900" indent="-342900" algn="ctr">
              <a:defRPr sz="2400"/>
            </a:pPr>
          </a:p>
          <a:p>
            <a:pPr marL="342900" indent="-342900" algn="ctr">
              <a:defRPr sz="2400"/>
            </a:pPr>
            <a:r>
              <a:t>2. Já o PE vem sustentado por Altos Conhecimentos, misturados e organizados pela “via” do Conhecimento do Mercado + Conhecimento em Gestão de Alta Performance. </a:t>
            </a:r>
          </a:p>
          <a:p>
            <a:pPr marL="342900" indent="-342900"/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76" name="Shape 76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77" name="Shape 77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80" name="Group 80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78" name="Shape 78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79" name="Shape 79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83" name="Group 83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81" name="Shape 81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82" name="Shape 82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O que é Planejamento Estratégico - PE</a:t>
              </a:r>
            </a:p>
          </p:txBody>
        </p:sp>
      </p:grpSp>
      <p:pic>
        <p:nvPicPr>
          <p:cNvPr id="84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85" name="Shape 85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6" name="Shape 86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7" name="Shape 87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8" name="Shape 88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Shape 89"/>
          <p:cNvSpPr/>
          <p:nvPr/>
        </p:nvSpPr>
        <p:spPr>
          <a:xfrm>
            <a:off x="642937" y="1928812"/>
            <a:ext cx="7929563" cy="802641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400" u="sng">
                <a:solidFill>
                  <a:srgbClr val="FFFFFF"/>
                </a:solidFill>
              </a:defRPr>
            </a:pPr>
            <a:r>
              <a:t>Estratégico</a:t>
            </a:r>
          </a:p>
          <a:p>
            <a:pPr algn="ctr">
              <a:defRPr b="1" sz="2400">
                <a:solidFill>
                  <a:srgbClr val="FFFFFF"/>
                </a:solidFill>
              </a:defRPr>
            </a:pPr>
            <a:r>
              <a:t>Empresários e Board da Diretoria</a:t>
            </a:r>
          </a:p>
        </p:txBody>
      </p:sp>
      <p:sp>
        <p:nvSpPr>
          <p:cNvPr id="90" name="Shape 90"/>
          <p:cNvSpPr/>
          <p:nvPr/>
        </p:nvSpPr>
        <p:spPr>
          <a:xfrm>
            <a:off x="857250" y="2928937"/>
            <a:ext cx="7429500" cy="802641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400" u="sng">
                <a:solidFill>
                  <a:srgbClr val="FFFFFF"/>
                </a:solidFill>
              </a:defRPr>
            </a:pPr>
            <a:r>
              <a:t>Tático</a:t>
            </a:r>
          </a:p>
          <a:p>
            <a:pPr algn="ctr">
              <a:defRPr b="1" sz="2400">
                <a:solidFill>
                  <a:srgbClr val="FFFFFF"/>
                </a:solidFill>
              </a:defRPr>
            </a:pPr>
            <a:r>
              <a:t>Executivos e Gerentes</a:t>
            </a:r>
          </a:p>
        </p:txBody>
      </p:sp>
      <p:sp>
        <p:nvSpPr>
          <p:cNvPr id="91" name="Shape 91"/>
          <p:cNvSpPr/>
          <p:nvPr/>
        </p:nvSpPr>
        <p:spPr>
          <a:xfrm>
            <a:off x="1143000" y="3929062"/>
            <a:ext cx="6929438" cy="802641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 sz="2400" u="sng">
                <a:solidFill>
                  <a:srgbClr val="FFFFFF"/>
                </a:solidFill>
              </a:defRPr>
            </a:pPr>
            <a:r>
              <a:t>Operacional</a:t>
            </a:r>
          </a:p>
          <a:p>
            <a:pPr algn="ctr">
              <a:defRPr b="1" sz="2400">
                <a:solidFill>
                  <a:srgbClr val="FFFFFF"/>
                </a:solidFill>
              </a:defRPr>
            </a:pPr>
            <a:r>
              <a:t>Produção / Operação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94" name="Shape 94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95" name="Shape 95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98" name="Group 98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96" name="Shape 96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97" name="Shape 97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101" name="Group 101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99" name="Shape 99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100" name="Shape 100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O que é Planejamento Estratégico - PE</a:t>
              </a:r>
            </a:p>
          </p:txBody>
        </p:sp>
      </p:grpSp>
      <p:pic>
        <p:nvPicPr>
          <p:cNvPr id="102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4" name="Shape 104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5" name="Shape 105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6" name="Shape 106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7" name="Shape 107"/>
          <p:cNvSpPr/>
          <p:nvPr/>
        </p:nvSpPr>
        <p:spPr>
          <a:xfrm>
            <a:off x="1071562" y="1928812"/>
            <a:ext cx="6858001" cy="3304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algn="ctr">
              <a:defRPr sz="2500"/>
            </a:pPr>
            <a:r>
              <a:t>Para Ackoff (1974, p.4) em resumo, planejamento estratégico é planejamento empresarial </a:t>
            </a:r>
            <a:r>
              <a:rPr b="1"/>
              <a:t>a longo prazo, que é orientado para objetivos fins </a:t>
            </a:r>
            <a:r>
              <a:t>(mas não apenas para estes). </a:t>
            </a:r>
            <a:r>
              <a:rPr b="1"/>
              <a:t>Deve estar claro </a:t>
            </a:r>
            <a:r>
              <a:t>que tanto o planejamento estratégico quanto o tático são necessários para </a:t>
            </a:r>
            <a:r>
              <a:rPr b="1"/>
              <a:t>maximizar o progresso da empresa</a:t>
            </a:r>
            <a:r>
              <a:t>.</a:t>
            </a:r>
            <a:r>
              <a:rPr sz="2200"/>
              <a:t> </a:t>
            </a:r>
            <a:endParaRPr sz="2200"/>
          </a:p>
          <a:p>
            <a:pPr marL="457200" indent="-457200"/>
            <a:r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11" name="Shape 111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14" name="Group 114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112" name="Shape 112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113" name="Shape 113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aphicFrame>
        <p:nvGraphicFramePr>
          <p:cNvPr id="115" name="Table 115"/>
          <p:cNvGraphicFramePr/>
          <p:nvPr/>
        </p:nvGraphicFramePr>
        <p:xfrm>
          <a:off x="1143000" y="1285875"/>
          <a:ext cx="6858000" cy="372586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6858000"/>
              </a:tblGrid>
              <a:tr h="525462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b="1" sz="2400"/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  <a:r>
                        <a:t>4. </a:t>
                      </a:r>
                      <a:r>
                        <a:rPr sz="2300"/>
                        <a:t>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18" name="Shape 118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19" name="Shape 119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22" name="Group 122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120" name="Shape 120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121" name="Shape 121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aphicFrame>
        <p:nvGraphicFramePr>
          <p:cNvPr id="123" name="Table 123"/>
          <p:cNvGraphicFramePr/>
          <p:nvPr/>
        </p:nvGraphicFramePr>
        <p:xfrm>
          <a:off x="1143000" y="1285875"/>
          <a:ext cx="6858000" cy="4846638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6858000"/>
              </a:tblGrid>
              <a:tr h="822325"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Áreas / Departamentos da Empresa </a:t>
                      </a:r>
                    </a:p>
                  </a:txBody>
                  <a:tcPr marL="45720" marR="45720" marT="45720" marB="45720" anchor="t" anchorCtr="0" horzOverflow="overflow">
                    <a:lnB w="38100">
                      <a:solidFill>
                        <a:srgbClr val="FFFFFF"/>
                      </a:solidFill>
                    </a:lnB>
                    <a:solidFill>
                      <a:srgbClr val="FFFF00"/>
                    </a:solidFill>
                  </a:tcPr>
                </a:tc>
              </a:tr>
              <a:tr h="823912">
                <a:tc>
                  <a:txBody>
                    <a:bodyPr/>
                    <a:lstStyle/>
                    <a:p>
                      <a:pPr algn="ctr">
                        <a:defRPr b="1" sz="2400"/>
                      </a:pPr>
                      <a:r>
                        <a:t>Pontos Fortes, Pontos Fracos, </a:t>
                      </a:r>
                    </a:p>
                    <a:p>
                      <a:pPr algn="ctr">
                        <a:defRPr b="1" sz="2400"/>
                      </a:pPr>
                      <a:r>
                        <a:t>Oportunidades e Ameaças</a:t>
                      </a:r>
                    </a:p>
                  </a:txBody>
                  <a:tcPr marL="45720" marR="45720" marT="45720" marB="45720" anchor="t" anchorCtr="0" horzOverflow="overflow">
                    <a:lnT w="38100">
                      <a:solidFill>
                        <a:srgbClr val="FFFFFF"/>
                      </a:solidFill>
                    </a:lnT>
                    <a:solidFill>
                      <a:srgbClr val="FFFF0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1. Gestão / Administração / Diretoria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2. Finanças / Contabilidade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3. Jurídico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  <a:r>
                        <a:t>4. </a:t>
                      </a:r>
                      <a:r>
                        <a:rPr sz="2300"/>
                        <a:t>Outras Áreas (Consultoria, Comunicação e Marketing) 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5. Projetos / PPCP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400"/>
                        <a:t>6. Sucessão</a:t>
                      </a: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defRPr sz="2400"/>
                      </a:pPr>
                    </a:p>
                  </a:txBody>
                  <a:tcPr marL="45720" marR="45720" marT="45720" marB="45720" anchor="t" anchorCtr="0" horzOverflow="overflow">
                    <a:gradFill flip="none" rotWithShape="1">
                      <a:gsLst>
                        <a:gs pos="0">
                          <a:srgbClr val="FFFFDA"/>
                        </a:gs>
                        <a:gs pos="50000">
                          <a:srgbClr val="FFFFB3"/>
                        </a:gs>
                        <a:gs pos="100000">
                          <a:srgbClr val="FFFF80"/>
                        </a:gs>
                      </a:gsLst>
                      <a:lin ang="135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27" name="Shape 127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30" name="Group 130"/>
          <p:cNvGrpSpPr/>
          <p:nvPr/>
        </p:nvGrpSpPr>
        <p:grpSpPr>
          <a:xfrm>
            <a:off x="1152525" y="176212"/>
            <a:ext cx="6858000" cy="714376"/>
            <a:chOff x="0" y="0"/>
            <a:chExt cx="6858000" cy="714375"/>
          </a:xfrm>
        </p:grpSpPr>
        <p:sp>
          <p:nvSpPr>
            <p:cNvPr id="128" name="Shape 128"/>
            <p:cNvSpPr/>
            <p:nvPr/>
          </p:nvSpPr>
          <p:spPr>
            <a:xfrm>
              <a:off x="0" y="0"/>
              <a:ext cx="6858000" cy="714375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800"/>
              </a:pPr>
            </a:p>
          </p:txBody>
        </p:sp>
        <p:sp>
          <p:nvSpPr>
            <p:cNvPr id="129" name="Shape 129"/>
            <p:cNvSpPr/>
            <p:nvPr/>
          </p:nvSpPr>
          <p:spPr>
            <a:xfrm>
              <a:off x="0" y="108267"/>
              <a:ext cx="6858000" cy="49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800"/>
              </a:lvl1pPr>
            </a:lstStyle>
            <a:p>
              <a:pPr/>
              <a:r>
                <a:t>Planejamento Estratégico</a:t>
              </a:r>
            </a:p>
          </p:txBody>
        </p:sp>
      </p:grpSp>
      <p:grpSp>
        <p:nvGrpSpPr>
          <p:cNvPr id="133" name="Group 133"/>
          <p:cNvGrpSpPr/>
          <p:nvPr/>
        </p:nvGrpSpPr>
        <p:grpSpPr>
          <a:xfrm>
            <a:off x="1125537" y="1009649"/>
            <a:ext cx="6858001" cy="642939"/>
            <a:chOff x="0" y="0"/>
            <a:chExt cx="6858000" cy="642937"/>
          </a:xfrm>
        </p:grpSpPr>
        <p:sp>
          <p:nvSpPr>
            <p:cNvPr id="131" name="Shape 131"/>
            <p:cNvSpPr/>
            <p:nvPr/>
          </p:nvSpPr>
          <p:spPr>
            <a:xfrm>
              <a:off x="0" y="-1"/>
              <a:ext cx="6858000" cy="6429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53" y="0"/>
                  </a:moveTo>
                  <a:cubicBezTo>
                    <a:pt x="113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13" y="21600"/>
                    <a:pt x="253" y="21600"/>
                  </a:cubicBezTo>
                  <a:lnTo>
                    <a:pt x="21347" y="21600"/>
                  </a:lnTo>
                  <a:cubicBezTo>
                    <a:pt x="21487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87" y="0"/>
                    <a:pt x="21347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132" name="Shape 132"/>
            <p:cNvSpPr/>
            <p:nvPr/>
          </p:nvSpPr>
          <p:spPr>
            <a:xfrm>
              <a:off x="23544" y="97948"/>
              <a:ext cx="6810912" cy="447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Sobre o Planejamento Estratégico - PE</a:t>
              </a:r>
            </a:p>
          </p:txBody>
        </p:sp>
      </p:grpSp>
      <p:pic>
        <p:nvPicPr>
          <p:cNvPr id="134" name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1937" y="1779587"/>
            <a:ext cx="8669338" cy="3170238"/>
          </a:xfrm>
          <a:prstGeom prst="rect">
            <a:avLst/>
          </a:prstGeom>
          <a:ln w="12700">
            <a:miter lim="400000"/>
          </a:ln>
        </p:spPr>
      </p:pic>
      <p:sp>
        <p:nvSpPr>
          <p:cNvPr id="135" name="Shape 135"/>
          <p:cNvSpPr/>
          <p:nvPr/>
        </p:nvSpPr>
        <p:spPr>
          <a:xfrm>
            <a:off x="16430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6" name="Shape 136"/>
          <p:cNvSpPr/>
          <p:nvPr/>
        </p:nvSpPr>
        <p:spPr>
          <a:xfrm>
            <a:off x="264318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7" name="Shape 137"/>
          <p:cNvSpPr/>
          <p:nvPr/>
        </p:nvSpPr>
        <p:spPr>
          <a:xfrm>
            <a:off x="5786437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8" name="Shape 138"/>
          <p:cNvSpPr/>
          <p:nvPr/>
        </p:nvSpPr>
        <p:spPr>
          <a:xfrm>
            <a:off x="6786562" y="5072062"/>
            <a:ext cx="857251" cy="785813"/>
          </a:xfrm>
          <a:prstGeom prst="ellipse">
            <a:avLst/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Shape 139"/>
          <p:cNvSpPr/>
          <p:nvPr/>
        </p:nvSpPr>
        <p:spPr>
          <a:xfrm>
            <a:off x="1065212" y="1825625"/>
            <a:ext cx="6858001" cy="3723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algn="ctr">
              <a:defRPr b="1" sz="2200"/>
            </a:pPr>
            <a:r>
              <a:t>Qual o sentimento, o pensamento sobre:</a:t>
            </a:r>
          </a:p>
          <a:p>
            <a:pPr marL="457200" indent="-457200" algn="ctr">
              <a:defRPr b="1" sz="2200"/>
            </a:pPr>
            <a:r>
              <a:t>Vocação, Missão e Visão.</a:t>
            </a:r>
          </a:p>
          <a:p>
            <a:pPr marL="457200" indent="-457200" algn="ctr">
              <a:buSzPct val="100000"/>
              <a:buChar char="-"/>
              <a:defRPr sz="2200"/>
            </a:pPr>
            <a:r>
              <a:t>Qual a Razão de Ser?</a:t>
            </a:r>
          </a:p>
          <a:p>
            <a:pPr marL="457200" indent="-457200" algn="ctr">
              <a:buSzPct val="100000"/>
              <a:buChar char="-"/>
              <a:defRPr sz="2200"/>
            </a:pPr>
            <a:r>
              <a:t>O Negócio está na “Malha” Certa?</a:t>
            </a:r>
          </a:p>
          <a:p>
            <a:pPr marL="457200" indent="-457200" algn="ctr">
              <a:buSzPct val="100000"/>
              <a:buChar char="-"/>
              <a:defRPr sz="2200"/>
            </a:pPr>
            <a:r>
              <a:t>O Tipo e a maneira de fazer Business está ajustado? </a:t>
            </a:r>
          </a:p>
          <a:p>
            <a:pPr marL="457200" indent="-457200" algn="ctr">
              <a:buSzPct val="100000"/>
              <a:buChar char="-"/>
              <a:defRPr sz="2200"/>
            </a:pPr>
            <a:r>
              <a:t>A gente está sabendo comandar a Locomotiva, os Vagões/Composições administrativas da empresa?</a:t>
            </a:r>
          </a:p>
          <a:p>
            <a:pPr marL="457200" indent="-457200" algn="ctr">
              <a:buSzPct val="100000"/>
              <a:buChar char="-"/>
              <a:defRPr sz="2200"/>
            </a:pPr>
            <a:r>
              <a:t>Como fazer a Cirurgia na Empresa no atual quadro clínico? E a manutenção e construção dos projetos?</a:t>
            </a:r>
            <a:r>
              <a:rPr sz="1800"/>
              <a:t> 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 idx="4294967295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42" name="Shape 142"/>
          <p:cNvSpPr/>
          <p:nvPr>
            <p:ph type="body" sz="quarter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None/>
              <a:defRPr>
                <a:solidFill>
                  <a:srgbClr val="898989"/>
                </a:solidFill>
              </a:defRPr>
            </a:pPr>
          </a:p>
        </p:txBody>
      </p:sp>
      <p:sp>
        <p:nvSpPr>
          <p:cNvPr id="143" name="Shape 143"/>
          <p:cNvSpPr/>
          <p:nvPr/>
        </p:nvSpPr>
        <p:spPr>
          <a:xfrm>
            <a:off x="142875" y="96837"/>
            <a:ext cx="8863013" cy="666432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grpSp>
        <p:nvGrpSpPr>
          <p:cNvPr id="146" name="Group 146"/>
          <p:cNvGrpSpPr/>
          <p:nvPr/>
        </p:nvGrpSpPr>
        <p:grpSpPr>
          <a:xfrm>
            <a:off x="1143000" y="70167"/>
            <a:ext cx="6858000" cy="802641"/>
            <a:chOff x="0" y="0"/>
            <a:chExt cx="6858000" cy="802640"/>
          </a:xfrm>
        </p:grpSpPr>
        <p:sp>
          <p:nvSpPr>
            <p:cNvPr id="144" name="Shape 144"/>
            <p:cNvSpPr/>
            <p:nvPr/>
          </p:nvSpPr>
          <p:spPr>
            <a:xfrm>
              <a:off x="0" y="115569"/>
              <a:ext cx="6858000" cy="5715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25" y="0"/>
                  </a:moveTo>
                  <a:cubicBezTo>
                    <a:pt x="101" y="0"/>
                    <a:pt x="0" y="1209"/>
                    <a:pt x="0" y="2700"/>
                  </a:cubicBezTo>
                  <a:lnTo>
                    <a:pt x="0" y="18900"/>
                  </a:lnTo>
                  <a:cubicBezTo>
                    <a:pt x="0" y="20391"/>
                    <a:pt x="101" y="21600"/>
                    <a:pt x="225" y="21600"/>
                  </a:cubicBezTo>
                  <a:lnTo>
                    <a:pt x="21375" y="21600"/>
                  </a:lnTo>
                  <a:cubicBezTo>
                    <a:pt x="21499" y="21600"/>
                    <a:pt x="21600" y="20391"/>
                    <a:pt x="21600" y="18900"/>
                  </a:cubicBezTo>
                  <a:lnTo>
                    <a:pt x="21600" y="2700"/>
                  </a:lnTo>
                  <a:cubicBezTo>
                    <a:pt x="21600" y="1209"/>
                    <a:pt x="21499" y="0"/>
                    <a:pt x="21375" y="0"/>
                  </a:cubicBezTo>
                  <a:close/>
                </a:path>
              </a:pathLst>
            </a:custGeom>
            <a:solidFill>
              <a:srgbClr val="C6D9F1"/>
            </a:solidFill>
            <a:ln w="25400" cap="flat">
              <a:solidFill>
                <a:srgbClr val="385D8A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 sz="2400"/>
              </a:pPr>
            </a:p>
          </p:txBody>
        </p:sp>
        <p:sp>
          <p:nvSpPr>
            <p:cNvPr id="145" name="Shape 145"/>
            <p:cNvSpPr/>
            <p:nvPr/>
          </p:nvSpPr>
          <p:spPr>
            <a:xfrm>
              <a:off x="20928" y="-1"/>
              <a:ext cx="6816144" cy="802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2400"/>
              </a:lvl1pPr>
            </a:lstStyle>
            <a:p>
              <a:pPr/>
              <a:r>
                <a:t>Simulação Moderna e Profunda sobre Perspectivas</a:t>
              </a:r>
            </a:p>
          </p:txBody>
        </p:sp>
      </p:grpSp>
      <p:sp>
        <p:nvSpPr>
          <p:cNvPr id="147" name="Shape 147"/>
          <p:cNvSpPr/>
          <p:nvPr/>
        </p:nvSpPr>
        <p:spPr>
          <a:xfrm>
            <a:off x="200025" y="971550"/>
            <a:ext cx="2100263" cy="5715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FFFF00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48" name="Shape 148"/>
          <p:cNvSpPr/>
          <p:nvPr/>
        </p:nvSpPr>
        <p:spPr>
          <a:xfrm>
            <a:off x="6786562" y="1000125"/>
            <a:ext cx="2163763" cy="5715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9" name="Shape 149"/>
          <p:cNvSpPr/>
          <p:nvPr/>
        </p:nvSpPr>
        <p:spPr>
          <a:xfrm>
            <a:off x="4586287" y="1014412"/>
            <a:ext cx="2128838" cy="528638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FFFF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0" name="Shape 150"/>
          <p:cNvSpPr/>
          <p:nvPr/>
        </p:nvSpPr>
        <p:spPr>
          <a:xfrm>
            <a:off x="2343150" y="971550"/>
            <a:ext cx="2214563" cy="60007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1" name="Shape 151"/>
          <p:cNvSpPr/>
          <p:nvPr/>
        </p:nvSpPr>
        <p:spPr>
          <a:xfrm>
            <a:off x="300037" y="1042987"/>
            <a:ext cx="2071688" cy="42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200"/>
            </a:lvl1pPr>
          </a:lstStyle>
          <a:p>
            <a:pPr/>
            <a:r>
              <a:t>Financeira</a:t>
            </a:r>
          </a:p>
        </p:txBody>
      </p:sp>
      <p:sp>
        <p:nvSpPr>
          <p:cNvPr id="152" name="Shape 152"/>
          <p:cNvSpPr/>
          <p:nvPr/>
        </p:nvSpPr>
        <p:spPr>
          <a:xfrm>
            <a:off x="2457450" y="1028700"/>
            <a:ext cx="2000250" cy="421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200"/>
            </a:lvl1pPr>
          </a:lstStyle>
          <a:p>
            <a:pPr/>
            <a:r>
              <a:t>Cliente</a:t>
            </a:r>
          </a:p>
        </p:txBody>
      </p:sp>
      <p:sp>
        <p:nvSpPr>
          <p:cNvPr id="153" name="Shape 153"/>
          <p:cNvSpPr/>
          <p:nvPr/>
        </p:nvSpPr>
        <p:spPr>
          <a:xfrm>
            <a:off x="4700587" y="971550"/>
            <a:ext cx="1943101" cy="624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/>
            </a:lvl1pPr>
          </a:lstStyle>
          <a:p>
            <a:pPr/>
            <a:r>
              <a:t>Aprendizado e Crescimento</a:t>
            </a:r>
          </a:p>
        </p:txBody>
      </p:sp>
      <p:sp>
        <p:nvSpPr>
          <p:cNvPr id="154" name="Shape 154"/>
          <p:cNvSpPr/>
          <p:nvPr/>
        </p:nvSpPr>
        <p:spPr>
          <a:xfrm>
            <a:off x="6815137" y="1057275"/>
            <a:ext cx="2000251" cy="421640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2200"/>
            </a:lvl1pPr>
          </a:lstStyle>
          <a:p>
            <a:pPr/>
            <a:r>
              <a:t>Processos</a:t>
            </a:r>
          </a:p>
        </p:txBody>
      </p:sp>
      <p:sp>
        <p:nvSpPr>
          <p:cNvPr id="155" name="Shape 155"/>
          <p:cNvSpPr/>
          <p:nvPr/>
        </p:nvSpPr>
        <p:spPr>
          <a:xfrm>
            <a:off x="214312" y="1571625"/>
            <a:ext cx="2143126" cy="178593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56" name="Shape 156"/>
          <p:cNvSpPr/>
          <p:nvPr/>
        </p:nvSpPr>
        <p:spPr>
          <a:xfrm>
            <a:off x="2357437" y="1571625"/>
            <a:ext cx="2200276" cy="178593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57" name="Shape 157"/>
          <p:cNvSpPr/>
          <p:nvPr/>
        </p:nvSpPr>
        <p:spPr>
          <a:xfrm>
            <a:off x="4572000" y="1571625"/>
            <a:ext cx="2200275" cy="178593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58" name="Shape 158"/>
          <p:cNvSpPr/>
          <p:nvPr/>
        </p:nvSpPr>
        <p:spPr>
          <a:xfrm>
            <a:off x="6786562" y="1571625"/>
            <a:ext cx="2149476" cy="178593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59" name="Shape 159"/>
          <p:cNvSpPr/>
          <p:nvPr/>
        </p:nvSpPr>
        <p:spPr>
          <a:xfrm>
            <a:off x="285750" y="1643062"/>
            <a:ext cx="1971675" cy="1551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000"/>
            </a:pPr>
            <a:r>
              <a:t>Técnicas</a:t>
            </a:r>
          </a:p>
          <a:p>
            <a:pPr algn="ctr">
              <a:defRPr sz="2000"/>
            </a:pPr>
            <a:r>
              <a:t>Mapas de Valor</a:t>
            </a:r>
          </a:p>
          <a:p>
            <a:pPr algn="ctr">
              <a:defRPr sz="2000"/>
            </a:pPr>
            <a:r>
              <a:t>An. Econômica</a:t>
            </a:r>
          </a:p>
          <a:p>
            <a:pPr algn="ctr">
              <a:defRPr sz="2000"/>
            </a:pPr>
            <a:r>
              <a:t>Indicadores</a:t>
            </a:r>
          </a:p>
          <a:p>
            <a:pPr algn="ctr">
              <a:defRPr sz="2000"/>
            </a:pPr>
            <a:r>
              <a:t>Desempenho</a:t>
            </a:r>
          </a:p>
        </p:txBody>
      </p:sp>
      <p:sp>
        <p:nvSpPr>
          <p:cNvPr id="160" name="Shape 160"/>
          <p:cNvSpPr/>
          <p:nvPr/>
        </p:nvSpPr>
        <p:spPr>
          <a:xfrm>
            <a:off x="2428875" y="1643062"/>
            <a:ext cx="2114550" cy="181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000"/>
            </a:pPr>
            <a:r>
              <a:t>Origem /Tipos</a:t>
            </a:r>
          </a:p>
          <a:p>
            <a:pPr algn="ctr">
              <a:defRPr sz="2000"/>
            </a:pPr>
            <a:r>
              <a:t>Características</a:t>
            </a:r>
          </a:p>
          <a:p>
            <a:pPr algn="ctr">
              <a:defRPr sz="1900"/>
            </a:pPr>
            <a:r>
              <a:t>Posição Estratégica</a:t>
            </a:r>
          </a:p>
          <a:p>
            <a:pPr algn="ctr">
              <a:defRPr sz="2000"/>
            </a:pPr>
            <a:r>
              <a:t>Potencial</a:t>
            </a:r>
          </a:p>
          <a:p>
            <a:pPr algn="ctr">
              <a:defRPr sz="2000"/>
            </a:pPr>
            <a:r>
              <a:t>Restrições</a:t>
            </a:r>
          </a:p>
        </p:txBody>
      </p:sp>
      <p:sp>
        <p:nvSpPr>
          <p:cNvPr id="161" name="Shape 161"/>
          <p:cNvSpPr/>
          <p:nvPr/>
        </p:nvSpPr>
        <p:spPr>
          <a:xfrm>
            <a:off x="6929437" y="1643062"/>
            <a:ext cx="1971676" cy="1412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200"/>
            </a:pPr>
            <a:r>
              <a:t>Arquitetura?</a:t>
            </a:r>
          </a:p>
          <a:p>
            <a:pPr algn="ctr">
              <a:defRPr sz="2200"/>
            </a:pPr>
            <a:r>
              <a:t>Liderança?</a:t>
            </a:r>
          </a:p>
          <a:p>
            <a:pPr algn="ctr">
              <a:defRPr sz="2200"/>
            </a:pPr>
            <a:r>
              <a:t>Controles?</a:t>
            </a:r>
          </a:p>
          <a:p>
            <a:pPr algn="ctr">
              <a:defRPr sz="2200"/>
            </a:pPr>
            <a:r>
              <a:t>Precisão?</a:t>
            </a:r>
          </a:p>
        </p:txBody>
      </p:sp>
      <p:sp>
        <p:nvSpPr>
          <p:cNvPr id="162" name="Shape 162"/>
          <p:cNvSpPr/>
          <p:nvPr/>
        </p:nvSpPr>
        <p:spPr>
          <a:xfrm>
            <a:off x="4714875" y="1571625"/>
            <a:ext cx="1971675" cy="1678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2100"/>
            </a:pPr>
            <a:r>
              <a:t>Quem Somos?</a:t>
            </a:r>
          </a:p>
          <a:p>
            <a:pPr algn="ctr">
              <a:defRPr sz="2100"/>
            </a:pPr>
            <a:r>
              <a:t>Como Estamos?</a:t>
            </a:r>
          </a:p>
          <a:p>
            <a:pPr algn="ctr">
              <a:defRPr sz="2100"/>
            </a:pPr>
            <a:r>
              <a:t>O que Temos?</a:t>
            </a:r>
          </a:p>
          <a:p>
            <a:pPr algn="ctr">
              <a:defRPr sz="2100"/>
            </a:pPr>
            <a:r>
              <a:t>O que podemos </a:t>
            </a:r>
          </a:p>
          <a:p>
            <a:pPr algn="ctr">
              <a:defRPr sz="2100"/>
            </a:pPr>
            <a:r>
              <a:t>Fazer?</a:t>
            </a:r>
          </a:p>
        </p:txBody>
      </p:sp>
      <p:sp>
        <p:nvSpPr>
          <p:cNvPr id="163" name="Shape 163"/>
          <p:cNvSpPr/>
          <p:nvPr/>
        </p:nvSpPr>
        <p:spPr>
          <a:xfrm>
            <a:off x="214312" y="4000500"/>
            <a:ext cx="8715376" cy="28575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38100">
            <a:solidFill>
              <a:srgbClr val="FFFFFF"/>
            </a:solidFill>
          </a:ln>
          <a:effectLst>
            <a:outerShdw sx="100000" sy="100000" kx="0" ky="0" algn="b" rotWithShape="0" blurRad="63500" dist="20000" dir="5400000">
              <a:srgbClr val="000000">
                <a:alpha val="37998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4" name="Shape 164"/>
          <p:cNvSpPr/>
          <p:nvPr/>
        </p:nvSpPr>
        <p:spPr>
          <a:xfrm>
            <a:off x="3000375" y="4357687"/>
            <a:ext cx="3143250" cy="642938"/>
          </a:xfrm>
          <a:prstGeom prst="triangle">
            <a:avLst/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5" name="Shape 165"/>
          <p:cNvSpPr/>
          <p:nvPr/>
        </p:nvSpPr>
        <p:spPr>
          <a:xfrm>
            <a:off x="214312" y="3357562"/>
            <a:ext cx="2143126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6" name="Shape 166"/>
          <p:cNvSpPr/>
          <p:nvPr/>
        </p:nvSpPr>
        <p:spPr>
          <a:xfrm>
            <a:off x="4572000" y="3357562"/>
            <a:ext cx="2214563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7" name="Shape 167"/>
          <p:cNvSpPr/>
          <p:nvPr/>
        </p:nvSpPr>
        <p:spPr>
          <a:xfrm>
            <a:off x="2357437" y="3357562"/>
            <a:ext cx="2214563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8" name="Shape 168"/>
          <p:cNvSpPr/>
          <p:nvPr/>
        </p:nvSpPr>
        <p:spPr>
          <a:xfrm>
            <a:off x="6786562" y="3357562"/>
            <a:ext cx="2143126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69" name="Shape 169"/>
          <p:cNvSpPr/>
          <p:nvPr/>
        </p:nvSpPr>
        <p:spPr>
          <a:xfrm>
            <a:off x="214312" y="34290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6</a:t>
            </a:r>
          </a:p>
        </p:txBody>
      </p:sp>
      <p:sp>
        <p:nvSpPr>
          <p:cNvPr id="170" name="Shape 170"/>
          <p:cNvSpPr/>
          <p:nvPr/>
        </p:nvSpPr>
        <p:spPr>
          <a:xfrm>
            <a:off x="4643437" y="34290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8</a:t>
            </a:r>
          </a:p>
        </p:txBody>
      </p:sp>
      <p:sp>
        <p:nvSpPr>
          <p:cNvPr id="171" name="Shape 171"/>
          <p:cNvSpPr/>
          <p:nvPr/>
        </p:nvSpPr>
        <p:spPr>
          <a:xfrm>
            <a:off x="2357437" y="34290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3</a:t>
            </a:r>
            <a:r>
              <a:t>     </a:t>
            </a:r>
          </a:p>
        </p:txBody>
      </p:sp>
      <p:sp>
        <p:nvSpPr>
          <p:cNvPr id="172" name="Shape 172"/>
          <p:cNvSpPr/>
          <p:nvPr/>
        </p:nvSpPr>
        <p:spPr>
          <a:xfrm>
            <a:off x="6786562" y="34290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1</a:t>
            </a:r>
          </a:p>
        </p:txBody>
      </p:sp>
      <p:sp>
        <p:nvSpPr>
          <p:cNvPr id="173" name="Shape 173"/>
          <p:cNvSpPr/>
          <p:nvPr/>
        </p:nvSpPr>
        <p:spPr>
          <a:xfrm>
            <a:off x="214312" y="5072062"/>
            <a:ext cx="2143126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74" name="Shape 174"/>
          <p:cNvSpPr/>
          <p:nvPr/>
        </p:nvSpPr>
        <p:spPr>
          <a:xfrm>
            <a:off x="6786562" y="5072062"/>
            <a:ext cx="2143126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75" name="Shape 175"/>
          <p:cNvSpPr/>
          <p:nvPr/>
        </p:nvSpPr>
        <p:spPr>
          <a:xfrm>
            <a:off x="4572000" y="5072062"/>
            <a:ext cx="2214563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76" name="Shape 176"/>
          <p:cNvSpPr/>
          <p:nvPr/>
        </p:nvSpPr>
        <p:spPr>
          <a:xfrm>
            <a:off x="2357437" y="5072062"/>
            <a:ext cx="2214563" cy="571501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177" name="Shape 177"/>
          <p:cNvSpPr/>
          <p:nvPr/>
        </p:nvSpPr>
        <p:spPr>
          <a:xfrm>
            <a:off x="214312" y="51435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</a:t>
            </a:r>
            <a:r>
              <a:rPr sz="2800"/>
              <a:t> 8     </a:t>
            </a:r>
          </a:p>
        </p:txBody>
      </p:sp>
      <p:sp>
        <p:nvSpPr>
          <p:cNvPr id="178" name="Shape 178"/>
          <p:cNvSpPr/>
          <p:nvPr/>
        </p:nvSpPr>
        <p:spPr>
          <a:xfrm>
            <a:off x="6786562" y="51435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8</a:t>
            </a:r>
          </a:p>
        </p:txBody>
      </p:sp>
      <p:sp>
        <p:nvSpPr>
          <p:cNvPr id="179" name="Shape 179"/>
          <p:cNvSpPr/>
          <p:nvPr/>
        </p:nvSpPr>
        <p:spPr>
          <a:xfrm>
            <a:off x="4572000" y="51435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9</a:t>
            </a:r>
          </a:p>
        </p:txBody>
      </p:sp>
      <p:sp>
        <p:nvSpPr>
          <p:cNvPr id="180" name="Shape 180"/>
          <p:cNvSpPr/>
          <p:nvPr/>
        </p:nvSpPr>
        <p:spPr>
          <a:xfrm>
            <a:off x="2428875" y="5143500"/>
            <a:ext cx="2071688" cy="4978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600"/>
            </a:pPr>
            <a:r>
              <a:t>Peso/Nota:     </a:t>
            </a:r>
            <a:r>
              <a:rPr sz="2800"/>
              <a:t>7</a:t>
            </a:r>
          </a:p>
        </p:txBody>
      </p:sp>
      <p:sp>
        <p:nvSpPr>
          <p:cNvPr id="181" name="Shape 181"/>
          <p:cNvSpPr/>
          <p:nvPr/>
        </p:nvSpPr>
        <p:spPr>
          <a:xfrm>
            <a:off x="3857625" y="4643437"/>
            <a:ext cx="1500188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1600"/>
            </a:lvl1pPr>
          </a:lstStyle>
          <a:p>
            <a:pPr/>
            <a:r>
              <a:t>Balanceamento</a:t>
            </a:r>
          </a:p>
        </p:txBody>
      </p:sp>
      <p:sp>
        <p:nvSpPr>
          <p:cNvPr id="182" name="Shape 182"/>
          <p:cNvSpPr/>
          <p:nvPr/>
        </p:nvSpPr>
        <p:spPr>
          <a:xfrm rot="10800000">
            <a:off x="4286249" y="5715000"/>
            <a:ext cx="571501" cy="357188"/>
          </a:xfrm>
          <a:prstGeom prst="triangle">
            <a:avLst/>
          </a:prstGeom>
          <a:solidFill>
            <a:srgbClr val="F2F2F2"/>
          </a:solidFill>
          <a:ln w="25400">
            <a:solidFill>
              <a:srgbClr val="385D8A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3" name="Shape 183"/>
          <p:cNvSpPr/>
          <p:nvPr/>
        </p:nvSpPr>
        <p:spPr>
          <a:xfrm>
            <a:off x="500062" y="6143625"/>
            <a:ext cx="8143876" cy="28575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38100">
            <a:solidFill>
              <a:srgbClr val="FFFFFF"/>
            </a:solidFill>
          </a:ln>
          <a:effectLst>
            <a:outerShdw sx="100000" sy="100000" kx="0" ky="0" algn="b" rotWithShape="0" blurRad="63500" dist="20000" dir="5400000">
              <a:srgbClr val="000000">
                <a:alpha val="37998"/>
              </a:srgbClr>
            </a:outerShdw>
          </a:effectLst>
        </p:spPr>
        <p:txBody>
          <a:bodyPr lIns="45719" rIns="45719" anchor="ctr"/>
          <a:lstStyle/>
          <a:p>
            <a:pPr algn="ctr"/>
          </a:p>
        </p:txBody>
      </p:sp>
      <p:sp>
        <p:nvSpPr>
          <p:cNvPr id="184" name="Shape 184"/>
          <p:cNvSpPr/>
          <p:nvPr/>
        </p:nvSpPr>
        <p:spPr>
          <a:xfrm>
            <a:off x="1643062" y="6143625"/>
            <a:ext cx="5857876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sz="1600"/>
            </a:lvl1pPr>
          </a:lstStyle>
          <a:p>
            <a:pPr/>
            <a:r>
              <a:t>Plano de Ação para cada Perspectiva ligadas as áreas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ema do Offic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