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Deca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4669"/>
  </p:normalViewPr>
  <p:slideViewPr>
    <p:cSldViewPr snapToGrid="0">
      <p:cViewPr varScale="1">
        <p:scale>
          <a:sx n="58" d="100"/>
          <a:sy n="58" d="100"/>
        </p:scale>
        <p:origin x="264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d0a53b60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dd0a53b60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da95737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da95737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d74b799c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dd74b799c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Segmento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Pet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EEACEF49-0D3D-C4F1-B019-87AE5901618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14E4F637-4FEB-677F-41BB-4FD5CA6E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/>
          <p:nvPr/>
        </p:nvSpPr>
        <p:spPr>
          <a:xfrm>
            <a:off x="1608450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314" name="Google Shape;314;p34"/>
          <p:cNvGrpSpPr/>
          <p:nvPr/>
        </p:nvGrpSpPr>
        <p:grpSpPr>
          <a:xfrm>
            <a:off x="1608438" y="3025775"/>
            <a:ext cx="14908462" cy="5962192"/>
            <a:chOff x="1786363" y="3039025"/>
            <a:chExt cx="14908462" cy="5962192"/>
          </a:xfrm>
        </p:grpSpPr>
        <p:sp>
          <p:nvSpPr>
            <p:cNvPr id="315" name="Google Shape;315;p34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veterinário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petshop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clínica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veterinária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banho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tosa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clínica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veterinária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banho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tosa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perto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mim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ração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cachorro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pet shop barra da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tijuca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delivery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ração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16" name="Google Shape;316;p34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R$ 0,98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R$ 1,28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R$ 2,46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17" name="Google Shape;317;p34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R$ 9,43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R$ 12,01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R$ 9,10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R$ 3,50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R$ 7,27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R$ 3,09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R$ 5,65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R$ 19,36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R$ 22,62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18" name="Google Shape;318;p34"/>
            <p:cNvSpPr txBox="1"/>
            <p:nvPr/>
          </p:nvSpPr>
          <p:spPr>
            <a:xfrm>
              <a:off x="146050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165.000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110.000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14.800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590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19" name="Google Shape;319;p34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20" name="Google Shape;320;p34"/>
            <p:cNvSpPr txBox="1"/>
            <p:nvPr/>
          </p:nvSpPr>
          <p:spPr>
            <a:xfrm>
              <a:off x="83091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21" name="Google Shape;321;p34"/>
            <p:cNvSpPr txBox="1"/>
            <p:nvPr/>
          </p:nvSpPr>
          <p:spPr>
            <a:xfrm>
              <a:off x="112263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322" name="Google Shape;322;p34"/>
            <p:cNvSpPr txBox="1"/>
            <p:nvPr/>
          </p:nvSpPr>
          <p:spPr>
            <a:xfrm>
              <a:off x="14011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327" name="Google Shape;327;p34"/>
          <p:cNvSpPr txBox="1"/>
          <p:nvPr/>
        </p:nvSpPr>
        <p:spPr>
          <a:xfrm>
            <a:off x="5150178" y="9426175"/>
            <a:ext cx="12123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6" name="Google Shape;242;p31">
            <a:extLst>
              <a:ext uri="{FF2B5EF4-FFF2-40B4-BE49-F238E27FC236}">
                <a16:creationId xmlns:a16="http://schemas.microsoft.com/office/drawing/2014/main" id="{96254FB8-CF9F-B276-7D75-F27F3AE053B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7" name="Imagem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D89789F-5804-2B46-2F61-6C623774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pet shops e clínicas veterinárias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C9536752-94B3-1032-D1D2-9AB33DD1BAC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3A9EDF3D-74B2-2004-B945-B7C38640C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BB0333CA-4580-479F-4F50-F3EAFAEE6ADD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700D6E7-B9A7-FD01-652F-EBA79F88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568150" y="1222225"/>
            <a:ext cx="13151700" cy="19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6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6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é</a:t>
            </a:r>
            <a:r>
              <a:rPr lang="en-US" sz="6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o </a:t>
            </a:r>
            <a:r>
              <a:rPr lang="en-US" sz="6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terceiro</a:t>
            </a:r>
            <a:r>
              <a:rPr lang="en-US" sz="6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país</a:t>
            </a:r>
            <a:r>
              <a:rPr lang="en-US" sz="6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65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6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6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Pets </a:t>
            </a:r>
            <a:r>
              <a:rPr lang="en-US" sz="6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 </a:t>
            </a:r>
            <a:r>
              <a:rPr lang="en-US" sz="6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mundo</a:t>
            </a:r>
            <a:r>
              <a:rPr lang="en-US" sz="6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6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fonte: ABINPET, 2022</a:t>
            </a:r>
            <a:endParaRPr sz="18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74" name="Google Shape;174;p26"/>
          <p:cNvGrpSpPr/>
          <p:nvPr/>
        </p:nvGrpSpPr>
        <p:grpSpPr>
          <a:xfrm>
            <a:off x="6721874" y="3438999"/>
            <a:ext cx="4944131" cy="1568084"/>
            <a:chOff x="9198888" y="7328552"/>
            <a:chExt cx="5203801" cy="1819123"/>
          </a:xfrm>
        </p:grpSpPr>
        <p:sp>
          <p:nvSpPr>
            <p:cNvPr id="175" name="Google Shape;175;p26"/>
            <p:cNvSpPr txBox="1"/>
            <p:nvPr/>
          </p:nvSpPr>
          <p:spPr>
            <a:xfrm>
              <a:off x="9198888" y="7897575"/>
              <a:ext cx="52038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144.3 mi</a:t>
              </a:r>
              <a:endParaRPr sz="17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76" name="Google Shape;176;p26"/>
            <p:cNvSpPr txBox="1"/>
            <p:nvPr/>
          </p:nvSpPr>
          <p:spPr>
            <a:xfrm>
              <a:off x="9198888" y="7328552"/>
              <a:ext cx="5203800" cy="56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Total de </a:t>
              </a:r>
              <a:r>
                <a:rPr lang="en-US" sz="37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animais</a:t>
              </a:r>
              <a:endParaRPr sz="3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0615" y="7636808"/>
            <a:ext cx="1153047" cy="1153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6"/>
          <p:cNvGrpSpPr/>
          <p:nvPr/>
        </p:nvGrpSpPr>
        <p:grpSpPr>
          <a:xfrm>
            <a:off x="3322347" y="5568340"/>
            <a:ext cx="3616224" cy="1507041"/>
            <a:chOff x="3116063" y="6043013"/>
            <a:chExt cx="3714663" cy="1548064"/>
          </a:xfrm>
        </p:grpSpPr>
        <p:pic>
          <p:nvPicPr>
            <p:cNvPr id="179" name="Google Shape;17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16063" y="6289426"/>
              <a:ext cx="1184483" cy="11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26"/>
            <p:cNvSpPr txBox="1"/>
            <p:nvPr/>
          </p:nvSpPr>
          <p:spPr>
            <a:xfrm>
              <a:off x="4497013" y="6043013"/>
              <a:ext cx="2333700" cy="5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Cães</a:t>
              </a:r>
              <a:endParaRPr sz="43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81" name="Google Shape;181;p26"/>
            <p:cNvSpPr txBox="1"/>
            <p:nvPr/>
          </p:nvSpPr>
          <p:spPr>
            <a:xfrm>
              <a:off x="4497025" y="6636423"/>
              <a:ext cx="23337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55.9 mi</a:t>
              </a:r>
              <a:endParaRPr sz="37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82" name="Google Shape;182;p26"/>
            <p:cNvSpPr txBox="1"/>
            <p:nvPr/>
          </p:nvSpPr>
          <p:spPr>
            <a:xfrm>
              <a:off x="4497025" y="7141977"/>
              <a:ext cx="23337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38.7%</a:t>
              </a:r>
              <a:endParaRPr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83" name="Google Shape;183;p26"/>
          <p:cNvGrpSpPr/>
          <p:nvPr/>
        </p:nvGrpSpPr>
        <p:grpSpPr>
          <a:xfrm>
            <a:off x="11449267" y="5568355"/>
            <a:ext cx="3207899" cy="1507031"/>
            <a:chOff x="7296913" y="6107638"/>
            <a:chExt cx="3295222" cy="1548054"/>
          </a:xfrm>
        </p:grpSpPr>
        <p:pic>
          <p:nvPicPr>
            <p:cNvPr id="184" name="Google Shape;184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96913" y="6289426"/>
              <a:ext cx="1184483" cy="11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6"/>
            <p:cNvSpPr txBox="1"/>
            <p:nvPr/>
          </p:nvSpPr>
          <p:spPr>
            <a:xfrm>
              <a:off x="8667625" y="6107638"/>
              <a:ext cx="1924500" cy="5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Gatos</a:t>
              </a:r>
              <a:endParaRPr sz="43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86" name="Google Shape;186;p26"/>
            <p:cNvSpPr txBox="1"/>
            <p:nvPr/>
          </p:nvSpPr>
          <p:spPr>
            <a:xfrm>
              <a:off x="8667635" y="6701042"/>
              <a:ext cx="19245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25.6 mi</a:t>
              </a:r>
              <a:endParaRPr sz="37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87" name="Google Shape;187;p26"/>
            <p:cNvSpPr txBox="1"/>
            <p:nvPr/>
          </p:nvSpPr>
          <p:spPr>
            <a:xfrm>
              <a:off x="8667635" y="7206592"/>
              <a:ext cx="19245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17.7%</a:t>
              </a:r>
              <a:endParaRPr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88" name="Google Shape;188;p26"/>
          <p:cNvGrpSpPr/>
          <p:nvPr/>
        </p:nvGrpSpPr>
        <p:grpSpPr>
          <a:xfrm>
            <a:off x="5427299" y="7460079"/>
            <a:ext cx="3596290" cy="1507041"/>
            <a:chOff x="11477764" y="6043013"/>
            <a:chExt cx="3694186" cy="1548064"/>
          </a:xfrm>
        </p:grpSpPr>
        <p:pic>
          <p:nvPicPr>
            <p:cNvPr id="189" name="Google Shape;189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477764" y="6224813"/>
              <a:ext cx="1184483" cy="11844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" name="Google Shape;190;p26"/>
            <p:cNvGrpSpPr/>
            <p:nvPr/>
          </p:nvGrpSpPr>
          <p:grpSpPr>
            <a:xfrm>
              <a:off x="12838238" y="6043013"/>
              <a:ext cx="2333713" cy="1548064"/>
              <a:chOff x="8667625" y="6107625"/>
              <a:chExt cx="2333713" cy="1548064"/>
            </a:xfrm>
          </p:grpSpPr>
          <p:sp>
            <p:nvSpPr>
              <p:cNvPr id="191" name="Google Shape;191;p26"/>
              <p:cNvSpPr txBox="1"/>
              <p:nvPr/>
            </p:nvSpPr>
            <p:spPr>
              <a:xfrm>
                <a:off x="8667625" y="6107625"/>
                <a:ext cx="2333700" cy="5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Peixes</a:t>
                </a:r>
                <a:endParaRPr sz="43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92" name="Google Shape;192;p26"/>
              <p:cNvSpPr txBox="1"/>
              <p:nvPr/>
            </p:nvSpPr>
            <p:spPr>
              <a:xfrm>
                <a:off x="8667638" y="6701035"/>
                <a:ext cx="2333700" cy="4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7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19.9 mi</a:t>
                </a:r>
                <a:endParaRPr sz="3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93" name="Google Shape;193;p26"/>
              <p:cNvSpPr txBox="1"/>
              <p:nvPr/>
            </p:nvSpPr>
            <p:spPr>
              <a:xfrm>
                <a:off x="8667638" y="7206589"/>
                <a:ext cx="2333700" cy="44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13,8%</a:t>
                </a:r>
                <a:endParaRPr sz="2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</p:grpSp>
      <p:grpSp>
        <p:nvGrpSpPr>
          <p:cNvPr id="194" name="Google Shape;194;p26"/>
          <p:cNvGrpSpPr/>
          <p:nvPr/>
        </p:nvGrpSpPr>
        <p:grpSpPr>
          <a:xfrm>
            <a:off x="11016957" y="7460082"/>
            <a:ext cx="1943895" cy="1507031"/>
            <a:chOff x="8667625" y="6107638"/>
            <a:chExt cx="1996811" cy="1548054"/>
          </a:xfrm>
        </p:grpSpPr>
        <p:sp>
          <p:nvSpPr>
            <p:cNvPr id="195" name="Google Shape;195;p26"/>
            <p:cNvSpPr txBox="1"/>
            <p:nvPr/>
          </p:nvSpPr>
          <p:spPr>
            <a:xfrm>
              <a:off x="8667625" y="6107638"/>
              <a:ext cx="1996800" cy="5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Outros</a:t>
              </a:r>
              <a:endParaRPr sz="43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96" name="Google Shape;196;p26"/>
            <p:cNvSpPr txBox="1"/>
            <p:nvPr/>
          </p:nvSpPr>
          <p:spPr>
            <a:xfrm>
              <a:off x="8667636" y="6701042"/>
              <a:ext cx="19968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2.5 mi</a:t>
              </a:r>
              <a:endParaRPr sz="37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97" name="Google Shape;197;p26"/>
            <p:cNvSpPr txBox="1"/>
            <p:nvPr/>
          </p:nvSpPr>
          <p:spPr>
            <a:xfrm>
              <a:off x="8667636" y="7206592"/>
              <a:ext cx="19968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1,8%</a:t>
              </a:r>
              <a:endParaRPr sz="2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198" name="Google Shape;198;p26"/>
          <p:cNvGrpSpPr/>
          <p:nvPr/>
        </p:nvGrpSpPr>
        <p:grpSpPr>
          <a:xfrm>
            <a:off x="7393887" y="5568413"/>
            <a:ext cx="3600110" cy="1507041"/>
            <a:chOff x="5932515" y="7922213"/>
            <a:chExt cx="3698110" cy="1548064"/>
          </a:xfrm>
        </p:grpSpPr>
        <p:pic>
          <p:nvPicPr>
            <p:cNvPr id="199" name="Google Shape;199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32515" y="8104370"/>
              <a:ext cx="1183771" cy="1183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" name="Google Shape;200;p26"/>
            <p:cNvGrpSpPr/>
            <p:nvPr/>
          </p:nvGrpSpPr>
          <p:grpSpPr>
            <a:xfrm>
              <a:off x="7296913" y="7922213"/>
              <a:ext cx="2333713" cy="1548064"/>
              <a:chOff x="8667625" y="6107625"/>
              <a:chExt cx="2333713" cy="1548064"/>
            </a:xfrm>
          </p:grpSpPr>
          <p:sp>
            <p:nvSpPr>
              <p:cNvPr id="201" name="Google Shape;201;p26"/>
              <p:cNvSpPr txBox="1"/>
              <p:nvPr/>
            </p:nvSpPr>
            <p:spPr>
              <a:xfrm>
                <a:off x="8667625" y="6107625"/>
                <a:ext cx="2333700" cy="5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Aves</a:t>
                </a:r>
                <a:endParaRPr sz="43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202" name="Google Shape;202;p26"/>
              <p:cNvSpPr txBox="1"/>
              <p:nvPr/>
            </p:nvSpPr>
            <p:spPr>
              <a:xfrm>
                <a:off x="8667638" y="6701035"/>
                <a:ext cx="2333700" cy="49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7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40.4 mi</a:t>
                </a:r>
                <a:endParaRPr sz="3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203" name="Google Shape;203;p26"/>
              <p:cNvSpPr txBox="1"/>
              <p:nvPr/>
            </p:nvSpPr>
            <p:spPr>
              <a:xfrm>
                <a:off x="8667638" y="7206589"/>
                <a:ext cx="2333700" cy="44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28,0%</a:t>
                </a:r>
                <a:endParaRPr sz="2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</p:grp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95EA2AE-25BF-0106-3AA3-5EAE33FBE18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FA611A60-01DB-0876-0255-EE3D0D4F44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1283100" y="1404517"/>
            <a:ext cx="6835800" cy="7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Entretanto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mesmo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com </a:t>
            </a:r>
            <a:endParaRPr sz="59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alto volume de </a:t>
            </a: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animais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9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</a:t>
            </a:r>
            <a:r>
              <a:rPr lang="en-US" sz="59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59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ainda</a:t>
            </a:r>
            <a:r>
              <a:rPr lang="en-US" sz="59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é</a:t>
            </a:r>
            <a:r>
              <a:rPr lang="en-US" sz="59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sétimo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na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escala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mundial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9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faturamento</a:t>
            </a:r>
            <a:r>
              <a:rPr lang="en-US" sz="59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9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9417501" y="9426175"/>
            <a:ext cx="7855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Euromonitor International Limited, Pet Care,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15" name="Google Shape;215;p27"/>
          <p:cNvGrpSpPr/>
          <p:nvPr/>
        </p:nvGrpSpPr>
        <p:grpSpPr>
          <a:xfrm>
            <a:off x="8825450" y="1347325"/>
            <a:ext cx="8179425" cy="7276585"/>
            <a:chOff x="8825450" y="1347325"/>
            <a:chExt cx="8179425" cy="7276585"/>
          </a:xfrm>
        </p:grpSpPr>
        <p:grpSp>
          <p:nvGrpSpPr>
            <p:cNvPr id="216" name="Google Shape;216;p27"/>
            <p:cNvGrpSpPr/>
            <p:nvPr/>
          </p:nvGrpSpPr>
          <p:grpSpPr>
            <a:xfrm>
              <a:off x="8825450" y="1347325"/>
              <a:ext cx="8179425" cy="7276585"/>
              <a:chOff x="8825450" y="1347325"/>
              <a:chExt cx="8179425" cy="7276585"/>
            </a:xfrm>
          </p:grpSpPr>
          <p:pic>
            <p:nvPicPr>
              <p:cNvPr id="217" name="Google Shape;217;p27" title="Points scored"/>
              <p:cNvPicPr preferRelativeResize="0"/>
              <p:nvPr/>
            </p:nvPicPr>
            <p:blipFill rotWithShape="1">
              <a:blip r:embed="rId3">
                <a:alphaModFix/>
              </a:blip>
              <a:srcRect t="4232" r="3809"/>
              <a:stretch/>
            </p:blipFill>
            <p:spPr>
              <a:xfrm>
                <a:off x="8825450" y="1347325"/>
                <a:ext cx="8179425" cy="7077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8" name="Google Shape;218;p27"/>
              <p:cNvSpPr txBox="1"/>
              <p:nvPr/>
            </p:nvSpPr>
            <p:spPr>
              <a:xfrm>
                <a:off x="10910675" y="4280325"/>
                <a:ext cx="4332600" cy="8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0" b="1">
                    <a:solidFill>
                      <a:srgbClr val="1F1DFC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US$ 145.8 Bi</a:t>
                </a:r>
                <a:endParaRPr sz="5000" b="1">
                  <a:solidFill>
                    <a:srgbClr val="1F1DFC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pic>
            <p:nvPicPr>
              <p:cNvPr id="219" name="Google Shape;219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6469200" y="3567287"/>
                <a:ext cx="457201" cy="457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128324" y="6995488"/>
                <a:ext cx="457201" cy="457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4268861" y="789861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2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2781199" y="816671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2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1722261" y="7981774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27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0869075" y="7630099"/>
                <a:ext cx="457201" cy="457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27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8900635" y="664272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27"/>
              <p:cNvPicPr preferRelativeResize="0"/>
              <p:nvPr/>
            </p:nvPicPr>
            <p:blipFill rotWithShape="1">
              <a:blip r:embed="rId11">
                <a:alphaModFix/>
              </a:blip>
              <a:srcRect l="5377" t="5154" r="5288" b="4884"/>
              <a:stretch/>
            </p:blipFill>
            <p:spPr>
              <a:xfrm>
                <a:off x="9329603" y="5519638"/>
                <a:ext cx="457199" cy="4607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27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9204847" y="490704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27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9204835" y="429444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9" name="Google Shape;229;p27"/>
            <p:cNvSpPr txBox="1"/>
            <p:nvPr/>
          </p:nvSpPr>
          <p:spPr>
            <a:xfrm>
              <a:off x="9497975" y="1977500"/>
              <a:ext cx="1270500" cy="4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1155CC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Outros</a:t>
              </a:r>
              <a:endParaRPr sz="2000" b="1">
                <a:solidFill>
                  <a:srgbClr val="1155CC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72BBD53-5B73-D58E-6EDC-E44A66E72EC8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A80F06D9-492B-F625-805B-40F53259BA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/>
        </p:nvSpPr>
        <p:spPr>
          <a:xfrm>
            <a:off x="1972950" y="1549412"/>
            <a:ext cx="14342100" cy="250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Todavia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apresentar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um </a:t>
            </a:r>
            <a:r>
              <a:rPr lang="en-US" sz="5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crescimento</a:t>
            </a:r>
            <a:r>
              <a:rPr lang="en-US" sz="5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constante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últimos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existem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prospecções</a:t>
            </a:r>
            <a:r>
              <a:rPr lang="en-US" sz="5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5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positivas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para o </a:t>
            </a:r>
            <a:r>
              <a:rPr lang="en-US" sz="55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futuro</a:t>
            </a:r>
            <a:r>
              <a:rPr lang="en-US" sz="55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9417501" y="9426175"/>
            <a:ext cx="7855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Euromonitor International Limited, Pet Care,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5216100" y="9426175"/>
            <a:ext cx="4923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*Dados de 2022 ainda não divulgados.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2" name="Google Shape;242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488" y="4414400"/>
            <a:ext cx="14215026" cy="450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3B002D13-DBBA-F6A2-D17D-6ED1E77800A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B5A13B92-A84B-B79A-7B3C-47923E6D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produtos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pet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4" name="Google Shape;254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825" y="3330996"/>
            <a:ext cx="14110326" cy="506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7;p26">
            <a:extLst>
              <a:ext uri="{FF2B5EF4-FFF2-40B4-BE49-F238E27FC236}">
                <a16:creationId xmlns:a16="http://schemas.microsoft.com/office/drawing/2014/main" id="{E697B8BC-2A34-A670-5723-797EEA63934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5CFED16-92D1-93A5-27C3-6D9370C3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(+7%)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Setembro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(+7%)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(-6%)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(-4%)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E6867586-1D5D-49AF-CF86-0286ED41F7C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69192F93-FD30-CB7B-7C6E-7573926F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1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79" name="Google Shape;279;p31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80" name="Google Shape;28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p31"/>
          <p:cNvSpPr txBox="1"/>
          <p:nvPr/>
        </p:nvSpPr>
        <p:spPr>
          <a:xfrm>
            <a:off x="7063129" y="9426175"/>
            <a:ext cx="10210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82" name="Google Shape;282;p31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750" y="2895925"/>
            <a:ext cx="13044488" cy="5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CFAD9AF-FE17-F2A8-2846-5B62404539E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84FF589-634C-AA80-2BBD-F335E46D9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/>
          <p:nvPr/>
        </p:nvSpPr>
        <p:spPr>
          <a:xfrm>
            <a:off x="2782800" y="3525475"/>
            <a:ext cx="134703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3.174.870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ao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2782800" y="5588575"/>
            <a:ext cx="107610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Segmento Pet</a:t>
            </a:r>
            <a:endParaRPr sz="71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91" name="Google Shape;291;p32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3129037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2"/>
          <p:cNvSpPr txBox="1"/>
          <p:nvPr/>
        </p:nvSpPr>
        <p:spPr>
          <a:xfrm>
            <a:off x="5150178" y="9426175"/>
            <a:ext cx="12123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3D360197-59C5-C37B-91C1-653B7306FA6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92CF173D-E5EA-E6B7-531F-CF352300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5150178" y="9426175"/>
            <a:ext cx="12123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07" name="Google Shape;307;p33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750" y="3082750"/>
            <a:ext cx="13044488" cy="5500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2;p31">
            <a:extLst>
              <a:ext uri="{FF2B5EF4-FFF2-40B4-BE49-F238E27FC236}">
                <a16:creationId xmlns:a16="http://schemas.microsoft.com/office/drawing/2014/main" id="{AA3A8914-42A7-E43C-167A-32663766FD1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m 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755AA68-E315-3F30-88FF-975D136D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Macintosh PowerPoint</Application>
  <PresentationFormat>Personalizar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1</cp:revision>
  <dcterms:modified xsi:type="dcterms:W3CDTF">2023-03-25T22:47:49Z</dcterms:modified>
</cp:coreProperties>
</file>