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350" r:id="rId2"/>
    <p:sldId id="351" r:id="rId3"/>
    <p:sldId id="352" r:id="rId4"/>
    <p:sldId id="353" r:id="rId5"/>
    <p:sldId id="354" r:id="rId6"/>
    <p:sldId id="355" r:id="rId7"/>
    <p:sldId id="357" r:id="rId8"/>
    <p:sldId id="356" r:id="rId9"/>
    <p:sldId id="358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93" r:id="rId24"/>
    <p:sldId id="39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5" r:id="rId37"/>
    <p:sldId id="384" r:id="rId38"/>
    <p:sldId id="386" r:id="rId39"/>
    <p:sldId id="387" r:id="rId40"/>
    <p:sldId id="388" r:id="rId41"/>
    <p:sldId id="389" r:id="rId42"/>
    <p:sldId id="390" r:id="rId43"/>
    <p:sldId id="391" r:id="rId44"/>
    <p:sldId id="397" r:id="rId45"/>
    <p:sldId id="396" r:id="rId46"/>
    <p:sldId id="395" r:id="rId47"/>
    <p:sldId id="394" r:id="rId48"/>
    <p:sldId id="398" r:id="rId49"/>
    <p:sldId id="399" r:id="rId50"/>
  </p:sldIdLst>
  <p:sldSz cx="18288000" cy="10287000"/>
  <p:notesSz cx="6858000" cy="9144000"/>
  <p:embeddedFontLst>
    <p:embeddedFont>
      <p:font typeface="Big Shoulders Display Bold" panose="020B0604020202020204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20"/>
    <a:srgbClr val="00A13D"/>
    <a:srgbClr val="0000FF"/>
    <a:srgbClr val="003C14"/>
    <a:srgbClr val="072D4D"/>
    <a:srgbClr val="FAFAFA"/>
    <a:srgbClr val="F4F4F4"/>
    <a:srgbClr val="13538A"/>
    <a:srgbClr val="FFC331"/>
    <a:srgbClr val="FF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3" autoAdjust="0"/>
    <p:restoredTop sz="88257" autoAdjust="0"/>
  </p:normalViewPr>
  <p:slideViewPr>
    <p:cSldViewPr>
      <p:cViewPr varScale="1">
        <p:scale>
          <a:sx n="64" d="100"/>
          <a:sy n="64" d="100"/>
        </p:scale>
        <p:origin x="156" y="108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</c:v>
                </c:pt>
              </c:strCache>
            </c:strRef>
          </c:tx>
          <c:spPr>
            <a:ln w="444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Planilha1!$A$2:$A$7</c:f>
              <c:numCache>
                <c:formatCode>General</c:formatCode>
                <c:ptCount val="6"/>
                <c:pt idx="0">
                  <c:v>1.3</c:v>
                </c:pt>
                <c:pt idx="1">
                  <c:v>2.5</c:v>
                </c:pt>
                <c:pt idx="2">
                  <c:v>3.8</c:v>
                </c:pt>
                <c:pt idx="3">
                  <c:v>5.0999999999999996</c:v>
                </c:pt>
                <c:pt idx="4">
                  <c:v>6</c:v>
                </c:pt>
              </c:numCache>
            </c:numRef>
          </c:xVal>
          <c:yVal>
            <c:numRef>
              <c:f>Planilha1!$B$2:$B$7</c:f>
              <c:numCache>
                <c:formatCode>General</c:formatCode>
                <c:ptCount val="6"/>
                <c:pt idx="0">
                  <c:v>168</c:v>
                </c:pt>
                <c:pt idx="1">
                  <c:v>312</c:v>
                </c:pt>
                <c:pt idx="2">
                  <c:v>468</c:v>
                </c:pt>
                <c:pt idx="3">
                  <c:v>624</c:v>
                </c:pt>
                <c:pt idx="4">
                  <c:v>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24-194E-8CFE-970048A45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841583"/>
        <c:axId val="1026856623"/>
      </c:scatterChart>
      <c:valAx>
        <c:axId val="102684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56623"/>
        <c:crosses val="autoZero"/>
        <c:crossBetween val="midCat"/>
      </c:valAx>
      <c:valAx>
        <c:axId val="102685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4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</c:v>
                </c:pt>
              </c:strCache>
            </c:strRef>
          </c:tx>
          <c:spPr>
            <a:ln w="444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Planilha1!$A$2:$A$6</c:f>
              <c:numCache>
                <c:formatCode>General</c:formatCode>
                <c:ptCount val="5"/>
                <c:pt idx="0">
                  <c:v>1.3</c:v>
                </c:pt>
                <c:pt idx="1">
                  <c:v>2.5</c:v>
                </c:pt>
                <c:pt idx="2">
                  <c:v>3.8</c:v>
                </c:pt>
                <c:pt idx="3">
                  <c:v>5.0999999999999996</c:v>
                </c:pt>
                <c:pt idx="4">
                  <c:v>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168</c:v>
                </c:pt>
                <c:pt idx="1">
                  <c:v>312</c:v>
                </c:pt>
                <c:pt idx="2">
                  <c:v>468</c:v>
                </c:pt>
                <c:pt idx="3">
                  <c:v>624</c:v>
                </c:pt>
                <c:pt idx="4">
                  <c:v>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24-194E-8CFE-970048A45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841583"/>
        <c:axId val="1026856623"/>
      </c:scatterChart>
      <c:valAx>
        <c:axId val="102684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56623"/>
        <c:crosses val="autoZero"/>
        <c:crossBetween val="midCat"/>
      </c:valAx>
      <c:valAx>
        <c:axId val="102685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4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</c:v>
                </c:pt>
              </c:strCache>
            </c:strRef>
          </c:tx>
          <c:spPr>
            <a:ln w="444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Planilha1!$A$2:$A$6</c:f>
              <c:numCache>
                <c:formatCode>General</c:formatCode>
                <c:ptCount val="5"/>
                <c:pt idx="0">
                  <c:v>1.3</c:v>
                </c:pt>
                <c:pt idx="1">
                  <c:v>2.5</c:v>
                </c:pt>
                <c:pt idx="2">
                  <c:v>3.8</c:v>
                </c:pt>
                <c:pt idx="3">
                  <c:v>5.0999999999999996</c:v>
                </c:pt>
                <c:pt idx="4">
                  <c:v>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168</c:v>
                </c:pt>
                <c:pt idx="1">
                  <c:v>312</c:v>
                </c:pt>
                <c:pt idx="2">
                  <c:v>468</c:v>
                </c:pt>
                <c:pt idx="3">
                  <c:v>624</c:v>
                </c:pt>
                <c:pt idx="4">
                  <c:v>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24-194E-8CFE-970048A45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841583"/>
        <c:axId val="1026856623"/>
      </c:scatterChart>
      <c:valAx>
        <c:axId val="102684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56623"/>
        <c:crosses val="autoZero"/>
        <c:crossBetween val="midCat"/>
      </c:valAx>
      <c:valAx>
        <c:axId val="102685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4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</c:v>
                </c:pt>
              </c:strCache>
            </c:strRef>
          </c:tx>
          <c:spPr>
            <a:ln w="444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Planilha1!$A$2:$A$6</c:f>
              <c:numCache>
                <c:formatCode>General</c:formatCode>
                <c:ptCount val="5"/>
                <c:pt idx="0">
                  <c:v>1.3</c:v>
                </c:pt>
                <c:pt idx="1">
                  <c:v>2.5</c:v>
                </c:pt>
                <c:pt idx="2">
                  <c:v>3.8</c:v>
                </c:pt>
                <c:pt idx="3">
                  <c:v>5.0999999999999996</c:v>
                </c:pt>
                <c:pt idx="4">
                  <c:v>6</c:v>
                </c:pt>
              </c:numCache>
            </c:numRef>
          </c:xVal>
          <c:yVal>
            <c:numRef>
              <c:f>Planilha1!$B$2:$B$6</c:f>
              <c:numCache>
                <c:formatCode>General</c:formatCode>
                <c:ptCount val="5"/>
                <c:pt idx="0">
                  <c:v>168</c:v>
                </c:pt>
                <c:pt idx="1">
                  <c:v>312</c:v>
                </c:pt>
                <c:pt idx="2">
                  <c:v>468</c:v>
                </c:pt>
                <c:pt idx="3">
                  <c:v>624</c:v>
                </c:pt>
                <c:pt idx="4">
                  <c:v>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24-194E-8CFE-970048A45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841583"/>
        <c:axId val="1026856623"/>
      </c:scatterChart>
      <c:valAx>
        <c:axId val="102684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56623"/>
        <c:crosses val="autoZero"/>
        <c:crossBetween val="midCat"/>
      </c:valAx>
      <c:valAx>
        <c:axId val="102685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6841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6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29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38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66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01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8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6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50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294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68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203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231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371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304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922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418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800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165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35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017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96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95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98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410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685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894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81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257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943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345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462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5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9625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08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81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6932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Furacão</a:t>
            </a:r>
            <a:r>
              <a:rPr lang="en-US" dirty="0"/>
              <a:t> Charley </a:t>
            </a:r>
            <a:r>
              <a:rPr lang="pt-BR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9 de agosto de 2004 – 15 de agosto de 2004</a:t>
            </a:r>
          </a:p>
          <a:p>
            <a:r>
              <a:rPr lang="pt-BR" b="0" i="0" dirty="0">
                <a:solidFill>
                  <a:srgbClr val="363636"/>
                </a:solidFill>
                <a:effectLst/>
                <a:latin typeface="nyt-imperial"/>
              </a:rPr>
              <a:t>"começar a prever o que vai acontecer, em vez de esperar que aconteça“</a:t>
            </a:r>
            <a:r>
              <a:rPr lang="pt-BR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-&gt; 2004: </a:t>
            </a:r>
            <a:r>
              <a:rPr lang="pt-BR" b="0" i="0" dirty="0">
                <a:solidFill>
                  <a:srgbClr val="363636"/>
                </a:solidFill>
                <a:effectLst/>
                <a:latin typeface="nyt-imperial"/>
              </a:rPr>
              <a:t>460 </a:t>
            </a:r>
            <a:r>
              <a:rPr lang="pt-BR" b="0" i="0" dirty="0" err="1">
                <a:solidFill>
                  <a:srgbClr val="363636"/>
                </a:solidFill>
                <a:effectLst/>
                <a:latin typeface="nyt-imperial"/>
              </a:rPr>
              <a:t>terabytes</a:t>
            </a:r>
            <a:r>
              <a:rPr lang="pt-BR" b="0" i="0" dirty="0">
                <a:solidFill>
                  <a:srgbClr val="363636"/>
                </a:solidFill>
                <a:effectLst/>
                <a:latin typeface="nyt-imperial"/>
              </a:rPr>
              <a:t> de dados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75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2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Furacão Frances em 24 de agosto de 2004 – 10 de setembro de 2004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9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974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2084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2018, no </a:t>
            </a:r>
            <a:r>
              <a:rPr lang="en-US" dirty="0" err="1"/>
              <a:t>furacão</a:t>
            </a:r>
            <a:r>
              <a:rPr lang="en-US" dirty="0"/>
              <a:t> Florence,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focaram</a:t>
            </a:r>
            <a:r>
              <a:rPr lang="en-US" dirty="0"/>
              <a:t> </a:t>
            </a:r>
            <a:r>
              <a:rPr lang="en-US" dirty="0" err="1"/>
              <a:t>nesse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ítem</a:t>
            </a:r>
            <a:r>
              <a:rPr lang="en-US" dirty="0"/>
              <a:t> </a:t>
            </a:r>
            <a:r>
              <a:rPr lang="en-US" dirty="0" err="1"/>
              <a:t>enviando</a:t>
            </a:r>
            <a:r>
              <a:rPr lang="en-US" dirty="0"/>
              <a:t> 350.000 </a:t>
            </a:r>
            <a:r>
              <a:rPr lang="en-US" dirty="0" err="1"/>
              <a:t>caixas</a:t>
            </a:r>
            <a:r>
              <a:rPr lang="en-US" dirty="0"/>
              <a:t> de </a:t>
            </a:r>
            <a:r>
              <a:rPr lang="en-US" dirty="0" err="1"/>
              <a:t>produto</a:t>
            </a:r>
            <a:r>
              <a:rPr lang="en-US" dirty="0"/>
              <a:t> para a </a:t>
            </a:r>
            <a:r>
              <a:rPr lang="en-US" dirty="0" err="1"/>
              <a:t>loja</a:t>
            </a:r>
            <a:r>
              <a:rPr lang="en-US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01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8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60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54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70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08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35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7.jpeg"/><Relationship Id="rId5" Type="http://schemas.openxmlformats.org/officeDocument/2006/relationships/image" Target="../media/image26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18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7.jpeg"/><Relationship Id="rId5" Type="http://schemas.openxmlformats.org/officeDocument/2006/relationships/image" Target="../media/image26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18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18.png"/><Relationship Id="rId9" Type="http://schemas.openxmlformats.org/officeDocument/2006/relationships/image" Target="../media/image28.jpeg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18.png"/><Relationship Id="rId9" Type="http://schemas.openxmlformats.org/officeDocument/2006/relationships/image" Target="../media/image2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g"/><Relationship Id="rId7" Type="http://schemas.microsoft.com/office/2007/relationships/hdphoto" Target="../media/hdphoto3.wd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9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FAZENDO PREVISÕES USANDO MACHINE LEARNING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Quanto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vale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uma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filmes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487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sp>
        <p:nvSpPr>
          <p:cNvPr id="14" name="Triângulo 13">
            <a:extLst>
              <a:ext uri="{FF2B5EF4-FFF2-40B4-BE49-F238E27FC236}">
                <a16:creationId xmlns:a16="http://schemas.microsoft.com/office/drawing/2014/main" id="{A2B59E4E-0A17-F6A9-9E54-20F815A97D2C}"/>
              </a:ext>
            </a:extLst>
          </p:cNvPr>
          <p:cNvSpPr/>
          <p:nvPr/>
        </p:nvSpPr>
        <p:spPr>
          <a:xfrm flipV="1">
            <a:off x="1085801" y="7104693"/>
            <a:ext cx="8905802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DA0D0176-CCE3-D3A2-3380-D102E3C0E5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35" y="7947092"/>
            <a:ext cx="1252534" cy="18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83B36791-BB18-B856-482E-2C1F34E2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24" y="7947092"/>
            <a:ext cx="1858379" cy="18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The Witcher | Geralt, Ciri e Yennefer estão nos cartazes individuais da  série da Netflix - Cinema com Rapadura">
            <a:extLst>
              <a:ext uri="{FF2B5EF4-FFF2-40B4-BE49-F238E27FC236}">
                <a16:creationId xmlns:a16="http://schemas.microsoft.com/office/drawing/2014/main" id="{DF9988CE-04E7-6B33-B24E-2F88333A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01" y="7886700"/>
            <a:ext cx="1860571" cy="18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sp>
        <p:nvSpPr>
          <p:cNvPr id="14" name="Triângulo 13">
            <a:extLst>
              <a:ext uri="{FF2B5EF4-FFF2-40B4-BE49-F238E27FC236}">
                <a16:creationId xmlns:a16="http://schemas.microsoft.com/office/drawing/2014/main" id="{A2B59E4E-0A17-F6A9-9E54-20F815A97D2C}"/>
              </a:ext>
            </a:extLst>
          </p:cNvPr>
          <p:cNvSpPr/>
          <p:nvPr/>
        </p:nvSpPr>
        <p:spPr>
          <a:xfrm flipV="1">
            <a:off x="1085801" y="7104693"/>
            <a:ext cx="8905802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DA0D0176-CCE3-D3A2-3380-D102E3C0E5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35" y="7947092"/>
            <a:ext cx="1252534" cy="18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83B36791-BB18-B856-482E-2C1F34E2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24" y="7947092"/>
            <a:ext cx="1858379" cy="18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The Witcher | Geralt, Ciri e Yennefer estão nos cartazes individuais da  série da Netflix - Cinema com Rapadura">
            <a:extLst>
              <a:ext uri="{FF2B5EF4-FFF2-40B4-BE49-F238E27FC236}">
                <a16:creationId xmlns:a16="http://schemas.microsoft.com/office/drawing/2014/main" id="{DF9988CE-04E7-6B33-B24E-2F88333A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01" y="7886700"/>
            <a:ext cx="1860571" cy="18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716E7769-A938-E1E7-1694-E76601B4732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58" y="9185086"/>
            <a:ext cx="877227" cy="877227"/>
          </a:xfrm>
          <a:prstGeom prst="rect">
            <a:avLst/>
          </a:prstGeom>
          <a:effectLst>
            <a:outerShdw blurRad="50800" dist="91657" dir="7732125" sx="106401" sy="106401" algn="tl" rotWithShape="0">
              <a:prstClr val="black">
                <a:alpha val="6820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77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40" y="4686293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E5894246-53FA-71A7-5DB3-6EB9080F1C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65" y="4375542"/>
            <a:ext cx="619940" cy="61994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1596CA42-FBF3-8016-F830-5D8CEF300C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29065" y="6243690"/>
            <a:ext cx="619940" cy="6199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4EAC15-9BC4-29F2-7221-152460E7C677}"/>
              </a:ext>
            </a:extLst>
          </p:cNvPr>
          <p:cNvSpPr txBox="1"/>
          <p:nvPr/>
        </p:nvSpPr>
        <p:spPr>
          <a:xfrm>
            <a:off x="12389343" y="4500846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A13D"/>
                </a:solidFill>
              </a:rPr>
              <a:t>ACERTOU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B9302BE-E319-C085-C7FF-EF916F1C044E}"/>
              </a:ext>
            </a:extLst>
          </p:cNvPr>
          <p:cNvSpPr txBox="1"/>
          <p:nvPr/>
        </p:nvSpPr>
        <p:spPr>
          <a:xfrm>
            <a:off x="12389343" y="6286500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ERROU</a:t>
            </a:r>
          </a:p>
        </p:txBody>
      </p:sp>
    </p:spTree>
    <p:extLst>
      <p:ext uri="{BB962C8B-B14F-4D97-AF65-F5344CB8AC3E}">
        <p14:creationId xmlns:p14="http://schemas.microsoft.com/office/powerpoint/2010/main" val="196107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40" y="4686293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riângulo 23">
            <a:extLst>
              <a:ext uri="{FF2B5EF4-FFF2-40B4-BE49-F238E27FC236}">
                <a16:creationId xmlns:a16="http://schemas.microsoft.com/office/drawing/2014/main" id="{618CD82E-FAF2-9906-680E-05D539400809}"/>
              </a:ext>
            </a:extLst>
          </p:cNvPr>
          <p:cNvSpPr/>
          <p:nvPr/>
        </p:nvSpPr>
        <p:spPr>
          <a:xfrm flipV="1">
            <a:off x="1085801" y="7104693"/>
            <a:ext cx="11263204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29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1B14CF9-FF8A-EB6D-88FD-398636D8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65" y="7994498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tflix divulga cartazes da série Narcos - KBOING">
            <a:extLst>
              <a:ext uri="{FF2B5EF4-FFF2-40B4-BE49-F238E27FC236}">
                <a16:creationId xmlns:a16="http://schemas.microsoft.com/office/drawing/2014/main" id="{AB2852E8-88B9-4183-1FF9-38A1A16B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97" y="7989331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2A6F0B10-682A-F2AE-C322-997B4CDF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48" y="7985293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3E41523D-C5E3-8F2B-4740-561A4A2FE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65" y="6117877"/>
            <a:ext cx="619940" cy="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61" y="2657363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63" y="2657362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27" y="2657361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47" y="2657361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302" y="2657361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36" y="2657361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B372A8B1-8C11-5FC5-00B3-51EEDBEEE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38709"/>
              </p:ext>
            </p:extLst>
          </p:nvPr>
        </p:nvGraphicFramePr>
        <p:xfrm>
          <a:off x="893646" y="4838700"/>
          <a:ext cx="16282931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133">
                  <a:extLst>
                    <a:ext uri="{9D8B030D-6E8A-4147-A177-3AD203B41FA5}">
                      <a16:colId xmlns:a16="http://schemas.microsoft.com/office/drawing/2014/main" val="1893697570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2971344612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663572898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489602567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3467992018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4019384123"/>
                    </a:ext>
                  </a:extLst>
                </a:gridCol>
                <a:gridCol w="2326133">
                  <a:extLst>
                    <a:ext uri="{9D8B030D-6E8A-4147-A177-3AD203B41FA5}">
                      <a16:colId xmlns:a16="http://schemas.microsoft.com/office/drawing/2014/main" val="256700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Tags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Stranger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Things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Breaking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Bad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La Casa de Papel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Alerta Vermelho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O Projeto Adam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2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Série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Série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Série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Filme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Série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Filme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3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Gênero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Terror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Suspense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9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Nota IMDB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8,7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9,5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7,7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Ryan Reynolds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93316"/>
                  </a:ext>
                </a:extLst>
              </a:tr>
            </a:tbl>
          </a:graphicData>
        </a:graphic>
      </p:graphicFrame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4" y="4188428"/>
            <a:ext cx="955072" cy="955072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60094532-D7CE-DF3B-C1CA-1EDA197864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00" y="4079592"/>
            <a:ext cx="619940" cy="61994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ACA4D22B-0CC5-FD74-4567-5A0D96FFE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35817" y="4227463"/>
            <a:ext cx="619940" cy="619940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DEF495CD-C18A-149B-D384-408E90F95A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942" y="4079592"/>
            <a:ext cx="619940" cy="619940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E43FA119-1DFE-8CE8-36B7-2C18D38D10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9024" y="4227463"/>
            <a:ext cx="619940" cy="619940"/>
          </a:xfrm>
          <a:prstGeom prst="rect">
            <a:avLst/>
          </a:prstGeom>
        </p:spPr>
      </p:pic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id="{485FD8E1-4E1C-3929-43EC-A0ED35E8D6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36039" y="4227463"/>
            <a:ext cx="619940" cy="619940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id="{68A120D1-7144-A1BA-3EBE-81091A0614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031" y="4079592"/>
            <a:ext cx="619940" cy="619940"/>
          </a:xfrm>
          <a:prstGeom prst="rect">
            <a:avLst/>
          </a:prstGeom>
        </p:spPr>
      </p:pic>
      <p:sp>
        <p:nvSpPr>
          <p:cNvPr id="39" name="Triângulo 38">
            <a:extLst>
              <a:ext uri="{FF2B5EF4-FFF2-40B4-BE49-F238E27FC236}">
                <a16:creationId xmlns:a16="http://schemas.microsoft.com/office/drawing/2014/main" id="{1D1FE6A6-100F-B850-A99F-169072DC975F}"/>
              </a:ext>
            </a:extLst>
          </p:cNvPr>
          <p:cNvSpPr/>
          <p:nvPr/>
        </p:nvSpPr>
        <p:spPr>
          <a:xfrm flipV="1">
            <a:off x="965219" y="7432765"/>
            <a:ext cx="16090776" cy="293867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/>
              <p:nvPr/>
            </p:nvSpPr>
            <p:spPr>
              <a:xfrm>
                <a:off x="2479181" y="8215298"/>
                <a:ext cx="131118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𝑛𝑒𝑟𝑜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𝑁𝑜𝑡𝑎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𝐼𝑀𝐷𝐵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𝐴𝑛𝑜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𝑅𝑦𝑎𝑛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𝑅𝑒𝑦𝑛𝑜𝑙𝑑𝑠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81" y="8215298"/>
                <a:ext cx="13111859" cy="553998"/>
              </a:xfrm>
              <a:prstGeom prst="rect">
                <a:avLst/>
              </a:prstGeom>
              <a:blipFill>
                <a:blip r:embed="rId13"/>
                <a:stretch>
                  <a:fillRect l="-290" t="-9091" r="-968" b="-38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42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" y="2698905"/>
            <a:ext cx="955072" cy="955072"/>
          </a:xfrm>
          <a:prstGeom prst="rect">
            <a:avLst/>
          </a:prstGeom>
        </p:spPr>
      </p:pic>
      <p:sp>
        <p:nvSpPr>
          <p:cNvPr id="39" name="Triângulo 38">
            <a:extLst>
              <a:ext uri="{FF2B5EF4-FFF2-40B4-BE49-F238E27FC236}">
                <a16:creationId xmlns:a16="http://schemas.microsoft.com/office/drawing/2014/main" id="{1D1FE6A6-100F-B850-A99F-169072DC975F}"/>
              </a:ext>
            </a:extLst>
          </p:cNvPr>
          <p:cNvSpPr/>
          <p:nvPr/>
        </p:nvSpPr>
        <p:spPr>
          <a:xfrm flipV="1">
            <a:off x="1098611" y="2977500"/>
            <a:ext cx="16090776" cy="293867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/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𝑛𝑒𝑟𝑜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𝑁𝑜𝑡𝑎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𝐼𝑀𝐷𝐵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𝐴𝑛𝑜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𝑅𝑦𝑎𝑛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𝑅𝑒𝑦𝑛𝑜𝑙𝑑𝑠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blipFill>
                <a:blip r:embed="rId5"/>
                <a:stretch>
                  <a:fillRect l="-388" t="-6667" r="-106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D925D17-B422-BA78-96B2-5ECAB56E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3354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etflix divulga cartazes da série Narcos - KBOING">
            <a:extLst>
              <a:ext uri="{FF2B5EF4-FFF2-40B4-BE49-F238E27FC236}">
                <a16:creationId xmlns:a16="http://schemas.microsoft.com/office/drawing/2014/main" id="{4621762E-2971-2041-BDB4-0C2E3B8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6" y="6819900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A0BF6974-C950-8D05-E6CF-06E56CB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54" y="6819899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ilmes brasileiros são produções internacionais mais vistas na Netflix">
            <a:extLst>
              <a:ext uri="{FF2B5EF4-FFF2-40B4-BE49-F238E27FC236}">
                <a16:creationId xmlns:a16="http://schemas.microsoft.com/office/drawing/2014/main" id="{04C5A08C-562A-E1A6-4E0E-F8A009AF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8" y="3803354"/>
            <a:ext cx="1395751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ms - Blender Studio">
            <a:extLst>
              <a:ext uri="{FF2B5EF4-FFF2-40B4-BE49-F238E27FC236}">
                <a16:creationId xmlns:a16="http://schemas.microsoft.com/office/drawing/2014/main" id="{87FCFB99-02EB-2E80-05E2-E4B54449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31" y="3798187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rodigo Films | LinkedIn">
            <a:extLst>
              <a:ext uri="{FF2B5EF4-FFF2-40B4-BE49-F238E27FC236}">
                <a16:creationId xmlns:a16="http://schemas.microsoft.com/office/drawing/2014/main" id="{EBED172D-BC2D-7983-DE92-3457116D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72" y="6819899"/>
            <a:ext cx="183831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imeless Films">
            <a:extLst>
              <a:ext uri="{FF2B5EF4-FFF2-40B4-BE49-F238E27FC236}">
                <a16:creationId xmlns:a16="http://schemas.microsoft.com/office/drawing/2014/main" id="{C384C837-8DFE-EC6D-DFB7-7668CC81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0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ome">
            <a:extLst>
              <a:ext uri="{FF2B5EF4-FFF2-40B4-BE49-F238E27FC236}">
                <a16:creationId xmlns:a16="http://schemas.microsoft.com/office/drawing/2014/main" id="{05000822-61D4-CCEA-3AB8-7B8642E6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27" y="3812986"/>
            <a:ext cx="1280970" cy="1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Latest Movies - New Films - 3D Movies | Cineworld Cinemas">
            <a:extLst>
              <a:ext uri="{FF2B5EF4-FFF2-40B4-BE49-F238E27FC236}">
                <a16:creationId xmlns:a16="http://schemas.microsoft.com/office/drawing/2014/main" id="{F5AF461D-1B0C-4931-869F-7995D567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3714095"/>
            <a:ext cx="1280970" cy="19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ome">
            <a:extLst>
              <a:ext uri="{FF2B5EF4-FFF2-40B4-BE49-F238E27FC236}">
                <a16:creationId xmlns:a16="http://schemas.microsoft.com/office/drawing/2014/main" id="{6D3B2089-F873-C13E-2330-E6B9CDCC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043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2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" y="2698905"/>
            <a:ext cx="955072" cy="955072"/>
          </a:xfrm>
          <a:prstGeom prst="rect">
            <a:avLst/>
          </a:prstGeom>
        </p:spPr>
      </p:pic>
      <p:sp>
        <p:nvSpPr>
          <p:cNvPr id="39" name="Triângulo 38">
            <a:extLst>
              <a:ext uri="{FF2B5EF4-FFF2-40B4-BE49-F238E27FC236}">
                <a16:creationId xmlns:a16="http://schemas.microsoft.com/office/drawing/2014/main" id="{1D1FE6A6-100F-B850-A99F-169072DC975F}"/>
              </a:ext>
            </a:extLst>
          </p:cNvPr>
          <p:cNvSpPr/>
          <p:nvPr/>
        </p:nvSpPr>
        <p:spPr>
          <a:xfrm flipV="1">
            <a:off x="1098611" y="2977500"/>
            <a:ext cx="16090776" cy="293867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/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𝑛𝑒𝑟𝑜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𝑁𝑜𝑡𝑎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𝐼𝑀𝐷𝐵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𝐴𝑛𝑜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𝑅𝑦𝑎𝑛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𝑅𝑒𝑦𝑛𝑜𝑙𝑑𝑠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blipFill>
                <a:blip r:embed="rId5"/>
                <a:stretch>
                  <a:fillRect l="-388" t="-6667" r="-106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D925D17-B422-BA78-96B2-5ECAB56E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3354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etflix divulga cartazes da série Narcos - KBOING">
            <a:extLst>
              <a:ext uri="{FF2B5EF4-FFF2-40B4-BE49-F238E27FC236}">
                <a16:creationId xmlns:a16="http://schemas.microsoft.com/office/drawing/2014/main" id="{4621762E-2971-2041-BDB4-0C2E3B8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6" y="6819900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A0BF6974-C950-8D05-E6CF-06E56CB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54" y="6819899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ilmes brasileiros são produções internacionais mais vistas na Netflix">
            <a:extLst>
              <a:ext uri="{FF2B5EF4-FFF2-40B4-BE49-F238E27FC236}">
                <a16:creationId xmlns:a16="http://schemas.microsoft.com/office/drawing/2014/main" id="{04C5A08C-562A-E1A6-4E0E-F8A009AF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8" y="3803354"/>
            <a:ext cx="1395751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ms - Blender Studio">
            <a:extLst>
              <a:ext uri="{FF2B5EF4-FFF2-40B4-BE49-F238E27FC236}">
                <a16:creationId xmlns:a16="http://schemas.microsoft.com/office/drawing/2014/main" id="{87FCFB99-02EB-2E80-05E2-E4B54449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31" y="3798187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rodigo Films | LinkedIn">
            <a:extLst>
              <a:ext uri="{FF2B5EF4-FFF2-40B4-BE49-F238E27FC236}">
                <a16:creationId xmlns:a16="http://schemas.microsoft.com/office/drawing/2014/main" id="{EBED172D-BC2D-7983-DE92-3457116D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72" y="6819899"/>
            <a:ext cx="183831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imeless Films">
            <a:extLst>
              <a:ext uri="{FF2B5EF4-FFF2-40B4-BE49-F238E27FC236}">
                <a16:creationId xmlns:a16="http://schemas.microsoft.com/office/drawing/2014/main" id="{C384C837-8DFE-EC6D-DFB7-7668CC81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0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ome">
            <a:extLst>
              <a:ext uri="{FF2B5EF4-FFF2-40B4-BE49-F238E27FC236}">
                <a16:creationId xmlns:a16="http://schemas.microsoft.com/office/drawing/2014/main" id="{05000822-61D4-CCEA-3AB8-7B8642E6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27" y="3812986"/>
            <a:ext cx="1280970" cy="1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Latest Movies - New Films - 3D Movies | Cineworld Cinemas">
            <a:extLst>
              <a:ext uri="{FF2B5EF4-FFF2-40B4-BE49-F238E27FC236}">
                <a16:creationId xmlns:a16="http://schemas.microsoft.com/office/drawing/2014/main" id="{F5AF461D-1B0C-4931-869F-7995D567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3714095"/>
            <a:ext cx="1280970" cy="19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ome">
            <a:extLst>
              <a:ext uri="{FF2B5EF4-FFF2-40B4-BE49-F238E27FC236}">
                <a16:creationId xmlns:a16="http://schemas.microsoft.com/office/drawing/2014/main" id="{6D3B2089-F873-C13E-2330-E6B9CDCC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043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D7AD4E-0CA5-41B1-78F2-BA9AF3202D5E}"/>
              </a:ext>
            </a:extLst>
          </p:cNvPr>
          <p:cNvSpPr/>
          <p:nvPr/>
        </p:nvSpPr>
        <p:spPr>
          <a:xfrm>
            <a:off x="3463509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8,7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E6C51A-C5DA-B3D3-69AF-1F840019ECF3}"/>
              </a:ext>
            </a:extLst>
          </p:cNvPr>
          <p:cNvSpPr/>
          <p:nvPr/>
        </p:nvSpPr>
        <p:spPr>
          <a:xfrm>
            <a:off x="6305562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3,2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3C040C-19CD-732D-6312-455917721689}"/>
              </a:ext>
            </a:extLst>
          </p:cNvPr>
          <p:cNvSpPr/>
          <p:nvPr/>
        </p:nvSpPr>
        <p:spPr>
          <a:xfrm>
            <a:off x="9047358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4,1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08D6B6-258F-BF84-6D47-4374917CDE0B}"/>
              </a:ext>
            </a:extLst>
          </p:cNvPr>
          <p:cNvSpPr/>
          <p:nvPr/>
        </p:nvSpPr>
        <p:spPr>
          <a:xfrm>
            <a:off x="11774631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46AB6C-0E5B-3F0F-E083-3E2E7EEEFC5B}"/>
              </a:ext>
            </a:extLst>
          </p:cNvPr>
          <p:cNvSpPr/>
          <p:nvPr/>
        </p:nvSpPr>
        <p:spPr>
          <a:xfrm>
            <a:off x="14501904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6,4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516FF4-0427-D373-B841-3AB89E75F13A}"/>
              </a:ext>
            </a:extLst>
          </p:cNvPr>
          <p:cNvSpPr/>
          <p:nvPr/>
        </p:nvSpPr>
        <p:spPr>
          <a:xfrm>
            <a:off x="3167772" y="8345242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BE1904-A2BA-E669-E36A-9F6B0FE54660}"/>
              </a:ext>
            </a:extLst>
          </p:cNvPr>
          <p:cNvSpPr/>
          <p:nvPr/>
        </p:nvSpPr>
        <p:spPr>
          <a:xfrm>
            <a:off x="5822990" y="8347278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8,1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57C38A-BDED-C295-BDDB-D82171E8EF96}"/>
              </a:ext>
            </a:extLst>
          </p:cNvPr>
          <p:cNvSpPr/>
          <p:nvPr/>
        </p:nvSpPr>
        <p:spPr>
          <a:xfrm>
            <a:off x="9047358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674D89-7B2A-4D94-CC47-F7AC2664E455}"/>
              </a:ext>
            </a:extLst>
          </p:cNvPr>
          <p:cNvSpPr/>
          <p:nvPr/>
        </p:nvSpPr>
        <p:spPr>
          <a:xfrm>
            <a:off x="11792461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4,4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5CFDF6-EE0C-2BB0-A610-B134DF772209}"/>
              </a:ext>
            </a:extLst>
          </p:cNvPr>
          <p:cNvSpPr/>
          <p:nvPr/>
        </p:nvSpPr>
        <p:spPr>
          <a:xfrm>
            <a:off x="14501904" y="834524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5,0</a:t>
            </a:r>
          </a:p>
        </p:txBody>
      </p:sp>
    </p:spTree>
    <p:extLst>
      <p:ext uri="{BB962C8B-B14F-4D97-AF65-F5344CB8AC3E}">
        <p14:creationId xmlns:p14="http://schemas.microsoft.com/office/powerpoint/2010/main" val="406847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" y="2698905"/>
            <a:ext cx="955072" cy="955072"/>
          </a:xfrm>
          <a:prstGeom prst="rect">
            <a:avLst/>
          </a:prstGeom>
        </p:spPr>
      </p:pic>
      <p:sp>
        <p:nvSpPr>
          <p:cNvPr id="39" name="Triângulo 38">
            <a:extLst>
              <a:ext uri="{FF2B5EF4-FFF2-40B4-BE49-F238E27FC236}">
                <a16:creationId xmlns:a16="http://schemas.microsoft.com/office/drawing/2014/main" id="{1D1FE6A6-100F-B850-A99F-169072DC975F}"/>
              </a:ext>
            </a:extLst>
          </p:cNvPr>
          <p:cNvSpPr/>
          <p:nvPr/>
        </p:nvSpPr>
        <p:spPr>
          <a:xfrm flipV="1">
            <a:off x="1098611" y="2977500"/>
            <a:ext cx="16090776" cy="293867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/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𝑛𝑒𝑟𝑜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𝑁𝑜𝑡𝑎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𝐼𝑀𝐷𝐵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𝐴𝑛𝑜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𝑅𝑦𝑎𝑛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𝑅𝑒𝑦𝑛𝑜𝑙𝑑𝑠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blipFill>
                <a:blip r:embed="rId5"/>
                <a:stretch>
                  <a:fillRect l="-388" t="-6667" r="-106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ilmes brasileiros são produções internacionais mais vistas na Netflix">
            <a:extLst>
              <a:ext uri="{FF2B5EF4-FFF2-40B4-BE49-F238E27FC236}">
                <a16:creationId xmlns:a16="http://schemas.microsoft.com/office/drawing/2014/main" id="{04C5A08C-562A-E1A6-4E0E-F8A009AF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8" y="3803354"/>
            <a:ext cx="1395751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ms - Blender Studio">
            <a:extLst>
              <a:ext uri="{FF2B5EF4-FFF2-40B4-BE49-F238E27FC236}">
                <a16:creationId xmlns:a16="http://schemas.microsoft.com/office/drawing/2014/main" id="{87FCFB99-02EB-2E80-05E2-E4B54449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31" y="3798187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rodigo Films | LinkedIn">
            <a:extLst>
              <a:ext uri="{FF2B5EF4-FFF2-40B4-BE49-F238E27FC236}">
                <a16:creationId xmlns:a16="http://schemas.microsoft.com/office/drawing/2014/main" id="{EBED172D-BC2D-7983-DE92-3457116D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72" y="6819899"/>
            <a:ext cx="183831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imeless Films">
            <a:extLst>
              <a:ext uri="{FF2B5EF4-FFF2-40B4-BE49-F238E27FC236}">
                <a16:creationId xmlns:a16="http://schemas.microsoft.com/office/drawing/2014/main" id="{C384C837-8DFE-EC6D-DFB7-7668CC81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0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ome">
            <a:extLst>
              <a:ext uri="{FF2B5EF4-FFF2-40B4-BE49-F238E27FC236}">
                <a16:creationId xmlns:a16="http://schemas.microsoft.com/office/drawing/2014/main" id="{05000822-61D4-CCEA-3AB8-7B8642E6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27" y="3812986"/>
            <a:ext cx="1280970" cy="1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Latest Movies - New Films - 3D Movies | Cineworld Cinemas">
            <a:extLst>
              <a:ext uri="{FF2B5EF4-FFF2-40B4-BE49-F238E27FC236}">
                <a16:creationId xmlns:a16="http://schemas.microsoft.com/office/drawing/2014/main" id="{F5AF461D-1B0C-4931-869F-7995D567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3714095"/>
            <a:ext cx="1280970" cy="19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ome">
            <a:extLst>
              <a:ext uri="{FF2B5EF4-FFF2-40B4-BE49-F238E27FC236}">
                <a16:creationId xmlns:a16="http://schemas.microsoft.com/office/drawing/2014/main" id="{6D3B2089-F873-C13E-2330-E6B9CDCC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043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FE6C51A-C5DA-B3D3-69AF-1F840019ECF3}"/>
              </a:ext>
            </a:extLst>
          </p:cNvPr>
          <p:cNvSpPr/>
          <p:nvPr/>
        </p:nvSpPr>
        <p:spPr>
          <a:xfrm>
            <a:off x="6305562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3,2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3C040C-19CD-732D-6312-455917721689}"/>
              </a:ext>
            </a:extLst>
          </p:cNvPr>
          <p:cNvSpPr/>
          <p:nvPr/>
        </p:nvSpPr>
        <p:spPr>
          <a:xfrm>
            <a:off x="9047358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4,1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08D6B6-258F-BF84-6D47-4374917CDE0B}"/>
              </a:ext>
            </a:extLst>
          </p:cNvPr>
          <p:cNvSpPr/>
          <p:nvPr/>
        </p:nvSpPr>
        <p:spPr>
          <a:xfrm>
            <a:off x="11774631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46AB6C-0E5B-3F0F-E083-3E2E7EEEFC5B}"/>
              </a:ext>
            </a:extLst>
          </p:cNvPr>
          <p:cNvSpPr/>
          <p:nvPr/>
        </p:nvSpPr>
        <p:spPr>
          <a:xfrm>
            <a:off x="14501904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6,4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57C38A-BDED-C295-BDDB-D82171E8EF96}"/>
              </a:ext>
            </a:extLst>
          </p:cNvPr>
          <p:cNvSpPr/>
          <p:nvPr/>
        </p:nvSpPr>
        <p:spPr>
          <a:xfrm>
            <a:off x="9047358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674D89-7B2A-4D94-CC47-F7AC2664E455}"/>
              </a:ext>
            </a:extLst>
          </p:cNvPr>
          <p:cNvSpPr/>
          <p:nvPr/>
        </p:nvSpPr>
        <p:spPr>
          <a:xfrm>
            <a:off x="11792461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4,4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5CFDF6-EE0C-2BB0-A610-B134DF772209}"/>
              </a:ext>
            </a:extLst>
          </p:cNvPr>
          <p:cNvSpPr/>
          <p:nvPr/>
        </p:nvSpPr>
        <p:spPr>
          <a:xfrm>
            <a:off x="14501904" y="834524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5,0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FDD1A6-301D-7C6F-3CA5-85F1F1B2C3B0}"/>
              </a:ext>
            </a:extLst>
          </p:cNvPr>
          <p:cNvSpPr/>
          <p:nvPr/>
        </p:nvSpPr>
        <p:spPr>
          <a:xfrm>
            <a:off x="-19584" y="-76200"/>
            <a:ext cx="18383784" cy="104013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D925D17-B422-BA78-96B2-5ECAB56E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3354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etflix divulga cartazes da série Narcos - KBOING">
            <a:extLst>
              <a:ext uri="{FF2B5EF4-FFF2-40B4-BE49-F238E27FC236}">
                <a16:creationId xmlns:a16="http://schemas.microsoft.com/office/drawing/2014/main" id="{4621762E-2971-2041-BDB4-0C2E3B8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6" y="6819900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A0BF6974-C950-8D05-E6CF-06E56CB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54" y="6819899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D7AD4E-0CA5-41B1-78F2-BA9AF3202D5E}"/>
              </a:ext>
            </a:extLst>
          </p:cNvPr>
          <p:cNvSpPr/>
          <p:nvPr/>
        </p:nvSpPr>
        <p:spPr>
          <a:xfrm>
            <a:off x="3463509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8,7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516FF4-0427-D373-B841-3AB89E75F13A}"/>
              </a:ext>
            </a:extLst>
          </p:cNvPr>
          <p:cNvSpPr/>
          <p:nvPr/>
        </p:nvSpPr>
        <p:spPr>
          <a:xfrm>
            <a:off x="3167772" y="8345242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BE1904-A2BA-E669-E36A-9F6B0FE54660}"/>
              </a:ext>
            </a:extLst>
          </p:cNvPr>
          <p:cNvSpPr/>
          <p:nvPr/>
        </p:nvSpPr>
        <p:spPr>
          <a:xfrm>
            <a:off x="5822990" y="8347278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8,1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 MACHINE LEARNING?</a:t>
            </a:r>
          </a:p>
        </p:txBody>
      </p:sp>
    </p:spTree>
    <p:extLst>
      <p:ext uri="{BB962C8B-B14F-4D97-AF65-F5344CB8AC3E}">
        <p14:creationId xmlns:p14="http://schemas.microsoft.com/office/powerpoint/2010/main" val="328649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40" y="4686293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riângulo 23">
            <a:extLst>
              <a:ext uri="{FF2B5EF4-FFF2-40B4-BE49-F238E27FC236}">
                <a16:creationId xmlns:a16="http://schemas.microsoft.com/office/drawing/2014/main" id="{618CD82E-FAF2-9906-680E-05D539400809}"/>
              </a:ext>
            </a:extLst>
          </p:cNvPr>
          <p:cNvSpPr/>
          <p:nvPr/>
        </p:nvSpPr>
        <p:spPr>
          <a:xfrm flipV="1">
            <a:off x="1085801" y="7104693"/>
            <a:ext cx="11263204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29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1B14CF9-FF8A-EB6D-88FD-398636D8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65" y="7994498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tflix divulga cartazes da série Narcos - KBOING">
            <a:extLst>
              <a:ext uri="{FF2B5EF4-FFF2-40B4-BE49-F238E27FC236}">
                <a16:creationId xmlns:a16="http://schemas.microsoft.com/office/drawing/2014/main" id="{AB2852E8-88B9-4183-1FF9-38A1A16B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97" y="7989331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2A6F0B10-682A-F2AE-C322-997B4CDF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48" y="7985293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3E41523D-C5E3-8F2B-4740-561A4A2FE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65" y="6117877"/>
            <a:ext cx="619940" cy="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" y="2698905"/>
            <a:ext cx="955072" cy="955072"/>
          </a:xfrm>
          <a:prstGeom prst="rect">
            <a:avLst/>
          </a:prstGeom>
        </p:spPr>
      </p:pic>
      <p:sp>
        <p:nvSpPr>
          <p:cNvPr id="39" name="Triângulo 38">
            <a:extLst>
              <a:ext uri="{FF2B5EF4-FFF2-40B4-BE49-F238E27FC236}">
                <a16:creationId xmlns:a16="http://schemas.microsoft.com/office/drawing/2014/main" id="{1D1FE6A6-100F-B850-A99F-169072DC975F}"/>
              </a:ext>
            </a:extLst>
          </p:cNvPr>
          <p:cNvSpPr/>
          <p:nvPr/>
        </p:nvSpPr>
        <p:spPr>
          <a:xfrm flipV="1">
            <a:off x="1098611" y="2977500"/>
            <a:ext cx="16090776" cy="293867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/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𝑇𝑖𝑝𝑜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600" i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𝑛𝑒𝑟𝑜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𝑁𝑜𝑡𝑎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𝐼𝑀𝐷𝐵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𝐴𝑛𝑜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1" i="1" smtClean="0">
                          <a:solidFill>
                            <a:srgbClr val="00A13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𝑅𝑦𝑎𝑛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𝑅𝑒𝑦𝑛𝑜𝑙𝑑𝑠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AD13558-A865-FD2E-B093-983AB5E1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70" y="2144907"/>
                <a:ext cx="13111859" cy="553998"/>
              </a:xfrm>
              <a:prstGeom prst="rect">
                <a:avLst/>
              </a:prstGeom>
              <a:blipFill>
                <a:blip r:embed="rId5"/>
                <a:stretch>
                  <a:fillRect l="-388" t="-6667" r="-106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Filmes brasileiros são produções internacionais mais vistas na Netflix">
            <a:extLst>
              <a:ext uri="{FF2B5EF4-FFF2-40B4-BE49-F238E27FC236}">
                <a16:creationId xmlns:a16="http://schemas.microsoft.com/office/drawing/2014/main" id="{04C5A08C-562A-E1A6-4E0E-F8A009AF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8" y="3803354"/>
            <a:ext cx="1395751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rodigo Films | LinkedIn">
            <a:extLst>
              <a:ext uri="{FF2B5EF4-FFF2-40B4-BE49-F238E27FC236}">
                <a16:creationId xmlns:a16="http://schemas.microsoft.com/office/drawing/2014/main" id="{EBED172D-BC2D-7983-DE92-3457116D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72" y="6819899"/>
            <a:ext cx="183831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imeless Films">
            <a:extLst>
              <a:ext uri="{FF2B5EF4-FFF2-40B4-BE49-F238E27FC236}">
                <a16:creationId xmlns:a16="http://schemas.microsoft.com/office/drawing/2014/main" id="{C384C837-8DFE-EC6D-DFB7-7668CC81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00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ome">
            <a:extLst>
              <a:ext uri="{FF2B5EF4-FFF2-40B4-BE49-F238E27FC236}">
                <a16:creationId xmlns:a16="http://schemas.microsoft.com/office/drawing/2014/main" id="{05000822-61D4-CCEA-3AB8-7B8642E6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27" y="3812986"/>
            <a:ext cx="1280970" cy="18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Latest Movies - New Films - 3D Movies | Cineworld Cinemas">
            <a:extLst>
              <a:ext uri="{FF2B5EF4-FFF2-40B4-BE49-F238E27FC236}">
                <a16:creationId xmlns:a16="http://schemas.microsoft.com/office/drawing/2014/main" id="{F5AF461D-1B0C-4931-869F-7995D567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3714095"/>
            <a:ext cx="1280970" cy="19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ome">
            <a:extLst>
              <a:ext uri="{FF2B5EF4-FFF2-40B4-BE49-F238E27FC236}">
                <a16:creationId xmlns:a16="http://schemas.microsoft.com/office/drawing/2014/main" id="{6D3B2089-F873-C13E-2330-E6B9CDCC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043" y="6819899"/>
            <a:ext cx="1287727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FE6C51A-C5DA-B3D3-69AF-1F840019ECF3}"/>
              </a:ext>
            </a:extLst>
          </p:cNvPr>
          <p:cNvSpPr/>
          <p:nvPr/>
        </p:nvSpPr>
        <p:spPr>
          <a:xfrm>
            <a:off x="6305562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3,2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08D6B6-258F-BF84-6D47-4374917CDE0B}"/>
              </a:ext>
            </a:extLst>
          </p:cNvPr>
          <p:cNvSpPr/>
          <p:nvPr/>
        </p:nvSpPr>
        <p:spPr>
          <a:xfrm>
            <a:off x="11774631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46AB6C-0E5B-3F0F-E083-3E2E7EEEFC5B}"/>
              </a:ext>
            </a:extLst>
          </p:cNvPr>
          <p:cNvSpPr/>
          <p:nvPr/>
        </p:nvSpPr>
        <p:spPr>
          <a:xfrm>
            <a:off x="14501904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6,4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57C38A-BDED-C295-BDDB-D82171E8EF96}"/>
              </a:ext>
            </a:extLst>
          </p:cNvPr>
          <p:cNvSpPr/>
          <p:nvPr/>
        </p:nvSpPr>
        <p:spPr>
          <a:xfrm>
            <a:off x="9047358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674D89-7B2A-4D94-CC47-F7AC2664E455}"/>
              </a:ext>
            </a:extLst>
          </p:cNvPr>
          <p:cNvSpPr/>
          <p:nvPr/>
        </p:nvSpPr>
        <p:spPr>
          <a:xfrm>
            <a:off x="11792461" y="8345241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4,4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5CFDF6-EE0C-2BB0-A610-B134DF772209}"/>
              </a:ext>
            </a:extLst>
          </p:cNvPr>
          <p:cNvSpPr/>
          <p:nvPr/>
        </p:nvSpPr>
        <p:spPr>
          <a:xfrm>
            <a:off x="14501904" y="834524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5,0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FDD1A6-301D-7C6F-3CA5-85F1F1B2C3B0}"/>
              </a:ext>
            </a:extLst>
          </p:cNvPr>
          <p:cNvSpPr/>
          <p:nvPr/>
        </p:nvSpPr>
        <p:spPr>
          <a:xfrm>
            <a:off x="-19584" y="-76200"/>
            <a:ext cx="18307584" cy="104013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T</a:t>
            </a:r>
            <a:endParaRPr lang="pt-BR" dirty="0"/>
          </a:p>
        </p:txBody>
      </p:sp>
      <p:pic>
        <p:nvPicPr>
          <p:cNvPr id="23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D925D17-B422-BA78-96B2-5ECAB56E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03354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etflix divulga cartazes da série Narcos - KBOING">
            <a:extLst>
              <a:ext uri="{FF2B5EF4-FFF2-40B4-BE49-F238E27FC236}">
                <a16:creationId xmlns:a16="http://schemas.microsoft.com/office/drawing/2014/main" id="{4621762E-2971-2041-BDB4-0C2E3B83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6" y="6819900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A0BF6974-C950-8D05-E6CF-06E56CB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54" y="6819899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4D7AD4E-0CA5-41B1-78F2-BA9AF3202D5E}"/>
              </a:ext>
            </a:extLst>
          </p:cNvPr>
          <p:cNvSpPr/>
          <p:nvPr/>
        </p:nvSpPr>
        <p:spPr>
          <a:xfrm>
            <a:off x="3463509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8,7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516FF4-0427-D373-B841-3AB89E75F13A}"/>
              </a:ext>
            </a:extLst>
          </p:cNvPr>
          <p:cNvSpPr/>
          <p:nvPr/>
        </p:nvSpPr>
        <p:spPr>
          <a:xfrm>
            <a:off x="3167772" y="8345242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7,7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BE1904-A2BA-E669-E36A-9F6B0FE54660}"/>
              </a:ext>
            </a:extLst>
          </p:cNvPr>
          <p:cNvSpPr/>
          <p:nvPr/>
        </p:nvSpPr>
        <p:spPr>
          <a:xfrm>
            <a:off x="5822990" y="8347278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8,1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 MACHINE LEARNING?</a:t>
            </a:r>
          </a:p>
        </p:txBody>
      </p:sp>
      <p:pic>
        <p:nvPicPr>
          <p:cNvPr id="12292" name="Picture 4" descr="Films - Blender Studio">
            <a:extLst>
              <a:ext uri="{FF2B5EF4-FFF2-40B4-BE49-F238E27FC236}">
                <a16:creationId xmlns:a16="http://schemas.microsoft.com/office/drawing/2014/main" id="{87FCFB99-02EB-2E80-05E2-E4B54449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31" y="3798187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13C040C-19CD-732D-6312-455917721689}"/>
              </a:ext>
            </a:extLst>
          </p:cNvPr>
          <p:cNvSpPr/>
          <p:nvPr/>
        </p:nvSpPr>
        <p:spPr>
          <a:xfrm>
            <a:off x="9047358" y="5334250"/>
            <a:ext cx="837732" cy="6095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4,1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1841E053-CE84-4599-E077-E1488F45C348}"/>
              </a:ext>
            </a:extLst>
          </p:cNvPr>
          <p:cNvSpPr/>
          <p:nvPr/>
        </p:nvSpPr>
        <p:spPr>
          <a:xfrm>
            <a:off x="7772400" y="3543300"/>
            <a:ext cx="2362200" cy="2632523"/>
          </a:xfrm>
          <a:prstGeom prst="roundRect">
            <a:avLst>
              <a:gd name="adj" fmla="val 9114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5BBBE97-C2F5-A117-A0D3-E099417C1814}"/>
              </a:ext>
            </a:extLst>
          </p:cNvPr>
          <p:cNvSpPr txBox="1"/>
          <p:nvPr/>
        </p:nvSpPr>
        <p:spPr>
          <a:xfrm>
            <a:off x="8458126" y="2934290"/>
            <a:ext cx="1178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TESTE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9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FAZENDO PREVISÕES USANDO MACHINE LEARNING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Quanto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vale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uma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filmes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Para a 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Netflix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bem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mais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que 1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milhão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dólares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! </a:t>
            </a:r>
          </a:p>
        </p:txBody>
      </p:sp>
      <p:pic>
        <p:nvPicPr>
          <p:cNvPr id="8" name="Picture 4" descr="What the Million-Dollar Netflix Prize Taught Me About Marketing - Vox">
            <a:extLst>
              <a:ext uri="{FF2B5EF4-FFF2-40B4-BE49-F238E27FC236}">
                <a16:creationId xmlns:a16="http://schemas.microsoft.com/office/drawing/2014/main" id="{7F69B346-7FF4-6123-38F0-D4BCFE82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67100"/>
            <a:ext cx="5410200" cy="541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40" y="4686293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riângulo 23">
            <a:extLst>
              <a:ext uri="{FF2B5EF4-FFF2-40B4-BE49-F238E27FC236}">
                <a16:creationId xmlns:a16="http://schemas.microsoft.com/office/drawing/2014/main" id="{618CD82E-FAF2-9906-680E-05D539400809}"/>
              </a:ext>
            </a:extLst>
          </p:cNvPr>
          <p:cNvSpPr/>
          <p:nvPr/>
        </p:nvSpPr>
        <p:spPr>
          <a:xfrm flipV="1">
            <a:off x="1085801" y="7104693"/>
            <a:ext cx="11263204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29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1B14CF9-FF8A-EB6D-88FD-398636D8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65" y="7994498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tflix divulga cartazes da série Narcos - KBOING">
            <a:extLst>
              <a:ext uri="{FF2B5EF4-FFF2-40B4-BE49-F238E27FC236}">
                <a16:creationId xmlns:a16="http://schemas.microsoft.com/office/drawing/2014/main" id="{AB2852E8-88B9-4183-1FF9-38A1A16B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97" y="7989331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2A6F0B10-682A-F2AE-C322-997B4CDF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48" y="7985293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3E41523D-C5E3-8F2B-4740-561A4A2FE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65" y="6117877"/>
            <a:ext cx="619940" cy="619940"/>
          </a:xfrm>
          <a:prstGeom prst="rect">
            <a:avLst/>
          </a:prstGeom>
        </p:spPr>
      </p:pic>
      <p:pic>
        <p:nvPicPr>
          <p:cNvPr id="26" name="Picture 4" descr="Films - Blender Studio">
            <a:extLst>
              <a:ext uri="{FF2B5EF4-FFF2-40B4-BE49-F238E27FC236}">
                <a16:creationId xmlns:a16="http://schemas.microsoft.com/office/drawing/2014/main" id="{043BBF15-F956-141F-8656-4BE690D5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507" y="7991914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DEEAD817-B1C2-4046-8D80-D0F85CB374EC}"/>
              </a:ext>
            </a:extLst>
          </p:cNvPr>
          <p:cNvSpPr/>
          <p:nvPr/>
        </p:nvSpPr>
        <p:spPr>
          <a:xfrm>
            <a:off x="10926659" y="7689468"/>
            <a:ext cx="1729861" cy="2336854"/>
          </a:xfrm>
          <a:prstGeom prst="roundRect">
            <a:avLst>
              <a:gd name="adj" fmla="val 9114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0358482-B1E5-6A7B-81E2-322A13448139}"/>
              </a:ext>
            </a:extLst>
          </p:cNvPr>
          <p:cNvSpPr txBox="1"/>
          <p:nvPr/>
        </p:nvSpPr>
        <p:spPr>
          <a:xfrm>
            <a:off x="12656520" y="7532297"/>
            <a:ext cx="1178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TESTE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6150" name="Picture 6" descr="Cartaz e trailer de 'Stranger Things', nova série do Netflix | VEJA">
            <a:extLst>
              <a:ext uri="{FF2B5EF4-FFF2-40B4-BE49-F238E27FC236}">
                <a16:creationId xmlns:a16="http://schemas.microsoft.com/office/drawing/2014/main" id="{A466B60B-656F-A405-52E7-AB39AEAD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8" y="4686300"/>
            <a:ext cx="1258864" cy="1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ter Cartaz Breaking Bad Serie Netflix no Elo7 | Ashow (BD4E10)">
            <a:extLst>
              <a:ext uri="{FF2B5EF4-FFF2-40B4-BE49-F238E27FC236}">
                <a16:creationId xmlns:a16="http://schemas.microsoft.com/office/drawing/2014/main" id="{66A09012-C850-23D7-3D36-F9E0ABEA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74" y="4686300"/>
            <a:ext cx="1322131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n on La casa de papel [2017, 2019]">
            <a:extLst>
              <a:ext uri="{FF2B5EF4-FFF2-40B4-BE49-F238E27FC236}">
                <a16:creationId xmlns:a16="http://schemas.microsoft.com/office/drawing/2014/main" id="{B04D5316-D65D-939B-C3B6-0A2E480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7" y="4686295"/>
            <a:ext cx="1270360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lerta Vermelho, novo filme da Netflix, ganha trailer oficial e pôster">
            <a:extLst>
              <a:ext uri="{FF2B5EF4-FFF2-40B4-BE49-F238E27FC236}">
                <a16:creationId xmlns:a16="http://schemas.microsoft.com/office/drawing/2014/main" id="{377D7977-1D0C-8D52-8F73-C33FBD6F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9" y="4686294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ocê | Netflix divulga vários cartazes da 3ª temporada">
            <a:extLst>
              <a:ext uri="{FF2B5EF4-FFF2-40B4-BE49-F238E27FC236}">
                <a16:creationId xmlns:a16="http://schemas.microsoft.com/office/drawing/2014/main" id="{3F19D50C-D18D-489E-9FBD-4FEF044B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6" y="4686293"/>
            <a:ext cx="1495707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766FDE8-83DE-6BAE-D68D-E7C776942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6120979"/>
            <a:ext cx="619940" cy="61994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AF5B7D7-DF39-2273-CBB3-01D56D2F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116" y="6286500"/>
            <a:ext cx="619940" cy="619940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C5F73EC9-AD5B-724D-D882-89DA8443B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8" y="6124616"/>
            <a:ext cx="619940" cy="619940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59190BA3-B560-1F90-F726-13A5556F6A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038" y="6286500"/>
            <a:ext cx="619940" cy="619940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1DF92F97-A5C2-DF7B-B8F7-4853F0F915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843" y="6286500"/>
            <a:ext cx="619940" cy="619940"/>
          </a:xfrm>
          <a:prstGeom prst="rect">
            <a:avLst/>
          </a:prstGeom>
        </p:spPr>
      </p:pic>
      <p:pic>
        <p:nvPicPr>
          <p:cNvPr id="6160" name="Picture 16" descr="O Projeto Adam, novo filme da Netflix, ganha trailer oficial e pôster">
            <a:extLst>
              <a:ext uri="{FF2B5EF4-FFF2-40B4-BE49-F238E27FC236}">
                <a16:creationId xmlns:a16="http://schemas.microsoft.com/office/drawing/2014/main" id="{FCABA72E-C459-5FEF-A5A2-1D190AFE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40" y="4686293"/>
            <a:ext cx="1258865" cy="1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riângulo 23">
            <a:extLst>
              <a:ext uri="{FF2B5EF4-FFF2-40B4-BE49-F238E27FC236}">
                <a16:creationId xmlns:a16="http://schemas.microsoft.com/office/drawing/2014/main" id="{618CD82E-FAF2-9906-680E-05D539400809}"/>
              </a:ext>
            </a:extLst>
          </p:cNvPr>
          <p:cNvSpPr/>
          <p:nvPr/>
        </p:nvSpPr>
        <p:spPr>
          <a:xfrm flipV="1">
            <a:off x="1085801" y="7104693"/>
            <a:ext cx="11263204" cy="61994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" y="6950403"/>
            <a:ext cx="955072" cy="955072"/>
          </a:xfrm>
          <a:prstGeom prst="rect">
            <a:avLst/>
          </a:prstGeom>
        </p:spPr>
      </p:pic>
      <p:pic>
        <p:nvPicPr>
          <p:cNvPr id="29" name="Picture 18" descr="Foi liberado pela Netflix, um cartaz... - Torre de Vigilância | Facebook">
            <a:extLst>
              <a:ext uri="{FF2B5EF4-FFF2-40B4-BE49-F238E27FC236}">
                <a16:creationId xmlns:a16="http://schemas.microsoft.com/office/drawing/2014/main" id="{B1B14CF9-FF8A-EB6D-88FD-398636D8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65" y="7994498"/>
            <a:ext cx="1824976" cy="18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tflix divulga cartazes da série Narcos - KBOING">
            <a:extLst>
              <a:ext uri="{FF2B5EF4-FFF2-40B4-BE49-F238E27FC236}">
                <a16:creationId xmlns:a16="http://schemas.microsoft.com/office/drawing/2014/main" id="{AB2852E8-88B9-4183-1FF9-38A1A16B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97" y="7989331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 Mundo Sombrio de Sabrina': Série da Netflix ganha cartaz macabro… |  CinePOP Cinema">
            <a:extLst>
              <a:ext uri="{FF2B5EF4-FFF2-40B4-BE49-F238E27FC236}">
                <a16:creationId xmlns:a16="http://schemas.microsoft.com/office/drawing/2014/main" id="{2A6F0B10-682A-F2AE-C322-997B4CDF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48" y="7985293"/>
            <a:ext cx="1233503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3E41523D-C5E3-8F2B-4740-561A4A2FE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65" y="6117877"/>
            <a:ext cx="619940" cy="619940"/>
          </a:xfrm>
          <a:prstGeom prst="rect">
            <a:avLst/>
          </a:prstGeom>
        </p:spPr>
      </p:pic>
      <p:pic>
        <p:nvPicPr>
          <p:cNvPr id="26" name="Picture 4" descr="Films - Blender Studio">
            <a:extLst>
              <a:ext uri="{FF2B5EF4-FFF2-40B4-BE49-F238E27FC236}">
                <a16:creationId xmlns:a16="http://schemas.microsoft.com/office/drawing/2014/main" id="{043BBF15-F956-141F-8656-4BE690D5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507" y="7991914"/>
            <a:ext cx="1295494" cy="18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DEEAD817-B1C2-4046-8D80-D0F85CB374EC}"/>
              </a:ext>
            </a:extLst>
          </p:cNvPr>
          <p:cNvSpPr/>
          <p:nvPr/>
        </p:nvSpPr>
        <p:spPr>
          <a:xfrm>
            <a:off x="10926659" y="7689468"/>
            <a:ext cx="1729861" cy="2336854"/>
          </a:xfrm>
          <a:prstGeom prst="roundRect">
            <a:avLst>
              <a:gd name="adj" fmla="val 9114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0358482-B1E5-6A7B-81E2-322A13448139}"/>
              </a:ext>
            </a:extLst>
          </p:cNvPr>
          <p:cNvSpPr txBox="1"/>
          <p:nvPr/>
        </p:nvSpPr>
        <p:spPr>
          <a:xfrm>
            <a:off x="12656520" y="7532297"/>
            <a:ext cx="1178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TESTE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3B1220AE-3BB0-01A9-D844-2AA986EE4B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28" y="9161622"/>
            <a:ext cx="877227" cy="877227"/>
          </a:xfrm>
          <a:prstGeom prst="rect">
            <a:avLst/>
          </a:prstGeom>
          <a:effectLst>
            <a:outerShdw blurRad="50800" dist="91657" dir="7732125" sx="106401" sy="106401" algn="tl" rotWithShape="0">
              <a:prstClr val="black">
                <a:alpha val="6820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838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935DD889-A497-41E2-4056-BA48BA8E3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11" y="5718056"/>
            <a:ext cx="2016225" cy="2016225"/>
          </a:xfrm>
          <a:prstGeom prst="rect">
            <a:avLst/>
          </a:prstGeom>
        </p:spPr>
      </p:pic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A02FEBA8-1352-78D1-6874-7C053973369F}"/>
              </a:ext>
            </a:extLst>
          </p:cNvPr>
          <p:cNvSpPr/>
          <p:nvPr/>
        </p:nvSpPr>
        <p:spPr>
          <a:xfrm rot="5400000">
            <a:off x="4635484" y="6606445"/>
            <a:ext cx="1612645" cy="2394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06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935DD889-A497-41E2-4056-BA48BA8E3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11" y="5718056"/>
            <a:ext cx="2016225" cy="2016225"/>
          </a:xfrm>
          <a:prstGeom prst="rect">
            <a:avLst/>
          </a:prstGeom>
        </p:spPr>
      </p:pic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A02FEBA8-1352-78D1-6874-7C053973369F}"/>
              </a:ext>
            </a:extLst>
          </p:cNvPr>
          <p:cNvSpPr/>
          <p:nvPr/>
        </p:nvSpPr>
        <p:spPr>
          <a:xfrm rot="5400000">
            <a:off x="4635484" y="6606445"/>
            <a:ext cx="1612645" cy="2394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CB68D508-80C8-022B-24A8-C3907A60F8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924" y="5718055"/>
            <a:ext cx="2016224" cy="2016224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2F85585-1903-27A8-3EC7-0052414C925E}"/>
              </a:ext>
            </a:extLst>
          </p:cNvPr>
          <p:cNvCxnSpPr>
            <a:cxnSpLocks/>
          </p:cNvCxnSpPr>
          <p:nvPr/>
        </p:nvCxnSpPr>
        <p:spPr>
          <a:xfrm>
            <a:off x="8728337" y="6726165"/>
            <a:ext cx="3733982" cy="354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B1C07A4-697B-BB36-B637-87984A9DEDE1}"/>
              </a:ext>
            </a:extLst>
          </p:cNvPr>
          <p:cNvGrpSpPr/>
          <p:nvPr/>
        </p:nvGrpSpPr>
        <p:grpSpPr>
          <a:xfrm>
            <a:off x="9839227" y="6050513"/>
            <a:ext cx="1351305" cy="1351305"/>
            <a:chOff x="6421336" y="5013124"/>
            <a:chExt cx="1351305" cy="1351305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45A30C0-9ECF-341F-C587-B4CEA91065C8}"/>
                </a:ext>
              </a:extLst>
            </p:cNvPr>
            <p:cNvSpPr/>
            <p:nvPr/>
          </p:nvSpPr>
          <p:spPr>
            <a:xfrm>
              <a:off x="6421336" y="5013124"/>
              <a:ext cx="1351305" cy="135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 descr="Ícone&#10;&#10;Descrição gerada automaticamente">
              <a:extLst>
                <a:ext uri="{FF2B5EF4-FFF2-40B4-BE49-F238E27FC236}">
                  <a16:creationId xmlns:a16="http://schemas.microsoft.com/office/drawing/2014/main" id="{6EA0BEC0-C84A-C292-F374-3E47FB6A0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36"/>
            <a:stretch/>
          </p:blipFill>
          <p:spPr>
            <a:xfrm>
              <a:off x="6717192" y="5207799"/>
              <a:ext cx="759592" cy="961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0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3E910F7-CF4A-5920-176E-663A7ADFEA0F}"/>
              </a:ext>
            </a:extLst>
          </p:cNvPr>
          <p:cNvGrpSpPr/>
          <p:nvPr/>
        </p:nvGrpSpPr>
        <p:grpSpPr>
          <a:xfrm>
            <a:off x="5951197" y="4511477"/>
            <a:ext cx="4393548" cy="5097343"/>
            <a:chOff x="7658100" y="4774413"/>
            <a:chExt cx="4393548" cy="5097343"/>
          </a:xfrm>
        </p:grpSpPr>
        <p:pic>
          <p:nvPicPr>
            <p:cNvPr id="13" name="Imagem 12" descr="Ponte iluminada sobre a calçada&#10;&#10;Descrição gerada automaticamente com confiança média">
              <a:extLst>
                <a:ext uri="{FF2B5EF4-FFF2-40B4-BE49-F238E27FC236}">
                  <a16:creationId xmlns:a16="http://schemas.microsoft.com/office/drawing/2014/main" id="{E15B7E02-71CF-FC42-B2B4-E5C94B57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00" y="4774413"/>
              <a:ext cx="3243362" cy="2158863"/>
            </a:xfrm>
            <a:prstGeom prst="rect">
              <a:avLst/>
            </a:prstGeom>
          </p:spPr>
        </p:pic>
        <p:pic>
          <p:nvPicPr>
            <p:cNvPr id="10" name="Imagem 9" descr="Mulher na frente de uma loja&#10;&#10;Descrição gerada automaticamente com confiança média">
              <a:extLst>
                <a:ext uri="{FF2B5EF4-FFF2-40B4-BE49-F238E27FC236}">
                  <a16:creationId xmlns:a16="http://schemas.microsoft.com/office/drawing/2014/main" id="{F8D831B6-8151-E454-86A7-76D6D7968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08" y="6183723"/>
              <a:ext cx="3376740" cy="2177294"/>
            </a:xfrm>
            <a:prstGeom prst="rect">
              <a:avLst/>
            </a:prstGeom>
          </p:spPr>
        </p:pic>
        <p:pic>
          <p:nvPicPr>
            <p:cNvPr id="8" name="Imagem 7" descr="Pássaro no galho da árvore&#10;&#10;Descrição gerada automaticamente">
              <a:extLst>
                <a:ext uri="{FF2B5EF4-FFF2-40B4-BE49-F238E27FC236}">
                  <a16:creationId xmlns:a16="http://schemas.microsoft.com/office/drawing/2014/main" id="{AAED0B4E-3BFB-BA62-8B85-718903481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360" y="7712893"/>
              <a:ext cx="1434744" cy="2158863"/>
            </a:xfrm>
            <a:prstGeom prst="rect">
              <a:avLst/>
            </a:prstGeom>
          </p:spPr>
        </p:pic>
      </p:grp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0C980FF2-7A67-4D6A-E3B5-2FA83D6E9396}"/>
              </a:ext>
            </a:extLst>
          </p:cNvPr>
          <p:cNvSpPr/>
          <p:nvPr/>
        </p:nvSpPr>
        <p:spPr>
          <a:xfrm rot="5400000">
            <a:off x="3714598" y="6757385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riângulo 39">
            <a:extLst>
              <a:ext uri="{FF2B5EF4-FFF2-40B4-BE49-F238E27FC236}">
                <a16:creationId xmlns:a16="http://schemas.microsoft.com/office/drawing/2014/main" id="{883157EB-2AB3-0F82-4B8C-E25529EA3EFF}"/>
              </a:ext>
            </a:extLst>
          </p:cNvPr>
          <p:cNvSpPr/>
          <p:nvPr/>
        </p:nvSpPr>
        <p:spPr>
          <a:xfrm rot="5400000">
            <a:off x="10082391" y="6782358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8DE30F-EED7-F921-EB44-246391675213}"/>
              </a:ext>
            </a:extLst>
          </p:cNvPr>
          <p:cNvSpPr txBox="1"/>
          <p:nvPr/>
        </p:nvSpPr>
        <p:spPr>
          <a:xfrm>
            <a:off x="12069251" y="4906969"/>
            <a:ext cx="5401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- O que foi postado</a:t>
            </a:r>
          </a:p>
          <a:p>
            <a:r>
              <a:rPr lang="pt-BR" sz="2400" dirty="0"/>
              <a:t>   - Foto ou vídeo?</a:t>
            </a:r>
          </a:p>
          <a:p>
            <a:r>
              <a:rPr lang="pt-BR" sz="2400" dirty="0"/>
              <a:t>   - Quantidade de curtidas</a:t>
            </a:r>
          </a:p>
          <a:p>
            <a:r>
              <a:rPr lang="pt-BR" sz="2400" b="1" dirty="0"/>
              <a:t>- A pessoa que compartilhou</a:t>
            </a:r>
          </a:p>
          <a:p>
            <a:r>
              <a:rPr lang="pt-BR" sz="2400" dirty="0"/>
              <a:t>   - É sua amiga?   </a:t>
            </a:r>
          </a:p>
          <a:p>
            <a:r>
              <a:rPr lang="pt-BR" sz="2400" dirty="0"/>
              <a:t>   - Posta constantemente?</a:t>
            </a:r>
          </a:p>
          <a:p>
            <a:r>
              <a:rPr lang="pt-BR" sz="2400" b="1" dirty="0"/>
              <a:t>- Sua atividade</a:t>
            </a:r>
          </a:p>
          <a:p>
            <a:r>
              <a:rPr lang="pt-BR" sz="2400" dirty="0"/>
              <a:t>   - Prefere vídeos ou fotos?</a:t>
            </a:r>
          </a:p>
          <a:p>
            <a:r>
              <a:rPr lang="pt-BR" sz="2400" b="1" dirty="0"/>
              <a:t>- Seu histórico com a pessoa que postou</a:t>
            </a:r>
          </a:p>
          <a:p>
            <a:r>
              <a:rPr lang="pt-BR" sz="2400" dirty="0"/>
              <a:t>   - Geralmente interage muito com ela?</a:t>
            </a:r>
          </a:p>
          <a:p>
            <a:r>
              <a:rPr lang="pt-BR" sz="2400" dirty="0"/>
              <a:t>   - Curtiu / comentou seus últimos posts?</a:t>
            </a:r>
          </a:p>
        </p:txBody>
      </p:sp>
    </p:spTree>
    <p:extLst>
      <p:ext uri="{BB962C8B-B14F-4D97-AF65-F5344CB8AC3E}">
        <p14:creationId xmlns:p14="http://schemas.microsoft.com/office/powerpoint/2010/main" val="123419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0C980FF2-7A67-4D6A-E3B5-2FA83D6E9396}"/>
              </a:ext>
            </a:extLst>
          </p:cNvPr>
          <p:cNvSpPr/>
          <p:nvPr/>
        </p:nvSpPr>
        <p:spPr>
          <a:xfrm rot="5400000">
            <a:off x="4079748" y="6695870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6D23F-243E-5CC3-E5DA-80AF72FED186}"/>
              </a:ext>
            </a:extLst>
          </p:cNvPr>
          <p:cNvSpPr txBox="1"/>
          <p:nvPr/>
        </p:nvSpPr>
        <p:spPr>
          <a:xfrm>
            <a:off x="4605191" y="5021050"/>
            <a:ext cx="153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EXPLORAR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EBA61D-B5C4-B065-4A71-28F89E66C51C}"/>
              </a:ext>
            </a:extLst>
          </p:cNvPr>
          <p:cNvSpPr/>
          <p:nvPr/>
        </p:nvSpPr>
        <p:spPr>
          <a:xfrm>
            <a:off x="6245352" y="5653326"/>
            <a:ext cx="16764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9C03BC-9B71-71DB-D9AF-F4FFE2035BCF}"/>
              </a:ext>
            </a:extLst>
          </p:cNvPr>
          <p:cNvSpPr/>
          <p:nvPr/>
        </p:nvSpPr>
        <p:spPr>
          <a:xfrm>
            <a:off x="8305800" y="7688416"/>
            <a:ext cx="16764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A8EC-98B8-3962-7771-FCD8C2509945}"/>
              </a:ext>
            </a:extLst>
          </p:cNvPr>
          <p:cNvSpPr/>
          <p:nvPr/>
        </p:nvSpPr>
        <p:spPr>
          <a:xfrm>
            <a:off x="9528050" y="4929426"/>
            <a:ext cx="1676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B317D3-5996-1C0D-65BA-A6C99E8D77E3}"/>
              </a:ext>
            </a:extLst>
          </p:cNvPr>
          <p:cNvSpPr txBox="1"/>
          <p:nvPr/>
        </p:nvSpPr>
        <p:spPr>
          <a:xfrm>
            <a:off x="6510025" y="7160791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A13D"/>
                </a:solidFill>
              </a:rPr>
              <a:t>GRUPO 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F9EEAA-61EC-82DB-4690-4239E5ABA4E9}"/>
              </a:ext>
            </a:extLst>
          </p:cNvPr>
          <p:cNvSpPr txBox="1"/>
          <p:nvPr/>
        </p:nvSpPr>
        <p:spPr>
          <a:xfrm>
            <a:off x="9788207" y="637722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GRUPO 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3D0D4D-6D9F-4287-E88B-7DC139184BFB}"/>
              </a:ext>
            </a:extLst>
          </p:cNvPr>
          <p:cNvSpPr txBox="1"/>
          <p:nvPr/>
        </p:nvSpPr>
        <p:spPr>
          <a:xfrm>
            <a:off x="8565957" y="9173295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GRUPO 3</a:t>
            </a:r>
          </a:p>
        </p:txBody>
      </p:sp>
    </p:spTree>
    <p:extLst>
      <p:ext uri="{BB962C8B-B14F-4D97-AF65-F5344CB8AC3E}">
        <p14:creationId xmlns:p14="http://schemas.microsoft.com/office/powerpoint/2010/main" val="272239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0C980FF2-7A67-4D6A-E3B5-2FA83D6E9396}"/>
              </a:ext>
            </a:extLst>
          </p:cNvPr>
          <p:cNvSpPr/>
          <p:nvPr/>
        </p:nvSpPr>
        <p:spPr>
          <a:xfrm rot="5400000">
            <a:off x="4079748" y="6695870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6D23F-243E-5CC3-E5DA-80AF72FED186}"/>
              </a:ext>
            </a:extLst>
          </p:cNvPr>
          <p:cNvSpPr txBox="1"/>
          <p:nvPr/>
        </p:nvSpPr>
        <p:spPr>
          <a:xfrm>
            <a:off x="4605191" y="5021050"/>
            <a:ext cx="153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EXPLORAR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EBA61D-B5C4-B065-4A71-28F89E66C51C}"/>
              </a:ext>
            </a:extLst>
          </p:cNvPr>
          <p:cNvSpPr/>
          <p:nvPr/>
        </p:nvSpPr>
        <p:spPr>
          <a:xfrm>
            <a:off x="6245352" y="5653326"/>
            <a:ext cx="16764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9C03BC-9B71-71DB-D9AF-F4FFE2035BCF}"/>
              </a:ext>
            </a:extLst>
          </p:cNvPr>
          <p:cNvSpPr/>
          <p:nvPr/>
        </p:nvSpPr>
        <p:spPr>
          <a:xfrm>
            <a:off x="8305800" y="7688416"/>
            <a:ext cx="16764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A8EC-98B8-3962-7771-FCD8C2509945}"/>
              </a:ext>
            </a:extLst>
          </p:cNvPr>
          <p:cNvSpPr/>
          <p:nvPr/>
        </p:nvSpPr>
        <p:spPr>
          <a:xfrm>
            <a:off x="9528050" y="4929426"/>
            <a:ext cx="1676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B317D3-5996-1C0D-65BA-A6C99E8D77E3}"/>
              </a:ext>
            </a:extLst>
          </p:cNvPr>
          <p:cNvSpPr txBox="1"/>
          <p:nvPr/>
        </p:nvSpPr>
        <p:spPr>
          <a:xfrm>
            <a:off x="6510025" y="7160791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A13D"/>
                </a:solidFill>
              </a:rPr>
              <a:t>GRUPO 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F9EEAA-61EC-82DB-4690-4239E5ABA4E9}"/>
              </a:ext>
            </a:extLst>
          </p:cNvPr>
          <p:cNvSpPr txBox="1"/>
          <p:nvPr/>
        </p:nvSpPr>
        <p:spPr>
          <a:xfrm>
            <a:off x="9788207" y="637722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GRUPO 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3D0D4D-6D9F-4287-E88B-7DC139184BFB}"/>
              </a:ext>
            </a:extLst>
          </p:cNvPr>
          <p:cNvSpPr txBox="1"/>
          <p:nvPr/>
        </p:nvSpPr>
        <p:spPr>
          <a:xfrm>
            <a:off x="8565957" y="9173295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GRUPO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789306-F5AF-C7D2-5871-F0E86EB83CB1}"/>
              </a:ext>
            </a:extLst>
          </p:cNvPr>
          <p:cNvSpPr txBox="1"/>
          <p:nvPr/>
        </p:nvSpPr>
        <p:spPr>
          <a:xfrm>
            <a:off x="12271978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1F99E3-2212-7D61-3B86-9EB5C449D6C3}"/>
              </a:ext>
            </a:extLst>
          </p:cNvPr>
          <p:cNvSpPr txBox="1"/>
          <p:nvPr/>
        </p:nvSpPr>
        <p:spPr>
          <a:xfrm>
            <a:off x="14819275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2</a:t>
            </a:r>
          </a:p>
        </p:txBody>
      </p:sp>
      <p:sp>
        <p:nvSpPr>
          <p:cNvPr id="10" name="Triângulo 9">
            <a:extLst>
              <a:ext uri="{FF2B5EF4-FFF2-40B4-BE49-F238E27FC236}">
                <a16:creationId xmlns:a16="http://schemas.microsoft.com/office/drawing/2014/main" id="{C72E5896-1CB3-0A2D-C107-F08634D85CF2}"/>
              </a:ext>
            </a:extLst>
          </p:cNvPr>
          <p:cNvSpPr/>
          <p:nvPr/>
        </p:nvSpPr>
        <p:spPr>
          <a:xfrm flipV="1">
            <a:off x="12271977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25">
            <a:extLst>
              <a:ext uri="{FF2B5EF4-FFF2-40B4-BE49-F238E27FC236}">
                <a16:creationId xmlns:a16="http://schemas.microsoft.com/office/drawing/2014/main" id="{798BDDC5-F6F7-9C58-B014-E4483149DE95}"/>
              </a:ext>
            </a:extLst>
          </p:cNvPr>
          <p:cNvSpPr/>
          <p:nvPr/>
        </p:nvSpPr>
        <p:spPr>
          <a:xfrm flipV="1">
            <a:off x="14819274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7967FD-7125-2F52-2B52-DFD0FDFAF7DD}"/>
              </a:ext>
            </a:extLst>
          </p:cNvPr>
          <p:cNvSpPr txBox="1"/>
          <p:nvPr/>
        </p:nvSpPr>
        <p:spPr>
          <a:xfrm>
            <a:off x="13617601" y="5437084"/>
            <a:ext cx="125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CURTIDAS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A2B3A7-B1D2-D379-0E95-9898000350DC}"/>
              </a:ext>
            </a:extLst>
          </p:cNvPr>
          <p:cNvSpPr txBox="1"/>
          <p:nvPr/>
        </p:nvSpPr>
        <p:spPr>
          <a:xfrm>
            <a:off x="12434970" y="6009893"/>
            <a:ext cx="1076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  <a:p>
            <a:endParaRPr lang="pt-BR" sz="2400" b="1" dirty="0"/>
          </a:p>
          <a:p>
            <a:r>
              <a:rPr lang="pt-BR" sz="2400" b="1" dirty="0"/>
              <a:t>POST 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02B0915-DF75-5695-8D1F-C32BCF683175}"/>
              </a:ext>
            </a:extLst>
          </p:cNvPr>
          <p:cNvSpPr txBox="1"/>
          <p:nvPr/>
        </p:nvSpPr>
        <p:spPr>
          <a:xfrm>
            <a:off x="14982267" y="6009893"/>
            <a:ext cx="107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</p:txBody>
      </p:sp>
      <p:cxnSp>
        <p:nvCxnSpPr>
          <p:cNvPr id="18" name="Conector em Curva 17">
            <a:extLst>
              <a:ext uri="{FF2B5EF4-FFF2-40B4-BE49-F238E27FC236}">
                <a16:creationId xmlns:a16="http://schemas.microsoft.com/office/drawing/2014/main" id="{562430F7-2CA3-83E7-D611-AE55C1BAB697}"/>
              </a:ext>
            </a:extLst>
          </p:cNvPr>
          <p:cNvCxnSpPr>
            <a:stCxn id="22" idx="0"/>
            <a:endCxn id="8" idx="0"/>
          </p:cNvCxnSpPr>
          <p:nvPr/>
        </p:nvCxnSpPr>
        <p:spPr>
          <a:xfrm rot="5400000" flipH="1" flipV="1">
            <a:off x="11669643" y="3626033"/>
            <a:ext cx="12700" cy="2606786"/>
          </a:xfrm>
          <a:prstGeom prst="curvedConnector3">
            <a:avLst>
              <a:gd name="adj1" fmla="val 4785370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em Curva 33">
            <a:extLst>
              <a:ext uri="{FF2B5EF4-FFF2-40B4-BE49-F238E27FC236}">
                <a16:creationId xmlns:a16="http://schemas.microsoft.com/office/drawing/2014/main" id="{CAC0212A-343C-F0FB-AB16-3DAFB89CA451}"/>
              </a:ext>
            </a:extLst>
          </p:cNvPr>
          <p:cNvCxnSpPr>
            <a:cxnSpLocks/>
            <a:stCxn id="22" idx="0"/>
            <a:endCxn id="20" idx="0"/>
          </p:cNvCxnSpPr>
          <p:nvPr/>
        </p:nvCxnSpPr>
        <p:spPr>
          <a:xfrm rot="5400000" flipH="1" flipV="1">
            <a:off x="12943291" y="2352385"/>
            <a:ext cx="12700" cy="5154083"/>
          </a:xfrm>
          <a:prstGeom prst="curvedConnector3">
            <a:avLst>
              <a:gd name="adj1" fmla="val 6892685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86ECADF-444A-681D-2352-BDB0C0672004}"/>
              </a:ext>
            </a:extLst>
          </p:cNvPr>
          <p:cNvSpPr/>
          <p:nvPr/>
        </p:nvSpPr>
        <p:spPr>
          <a:xfrm>
            <a:off x="12281188" y="8191500"/>
            <a:ext cx="1345623" cy="4722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0C980FF2-7A67-4D6A-E3B5-2FA83D6E9396}"/>
              </a:ext>
            </a:extLst>
          </p:cNvPr>
          <p:cNvSpPr/>
          <p:nvPr/>
        </p:nvSpPr>
        <p:spPr>
          <a:xfrm rot="5400000">
            <a:off x="4079748" y="6695870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6D23F-243E-5CC3-E5DA-80AF72FED186}"/>
              </a:ext>
            </a:extLst>
          </p:cNvPr>
          <p:cNvSpPr txBox="1"/>
          <p:nvPr/>
        </p:nvSpPr>
        <p:spPr>
          <a:xfrm>
            <a:off x="4605191" y="5021050"/>
            <a:ext cx="153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EXPLORAR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EBA61D-B5C4-B065-4A71-28F89E66C51C}"/>
              </a:ext>
            </a:extLst>
          </p:cNvPr>
          <p:cNvSpPr/>
          <p:nvPr/>
        </p:nvSpPr>
        <p:spPr>
          <a:xfrm>
            <a:off x="6245352" y="5653326"/>
            <a:ext cx="16764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9C03BC-9B71-71DB-D9AF-F4FFE2035BCF}"/>
              </a:ext>
            </a:extLst>
          </p:cNvPr>
          <p:cNvSpPr/>
          <p:nvPr/>
        </p:nvSpPr>
        <p:spPr>
          <a:xfrm>
            <a:off x="8305800" y="7688416"/>
            <a:ext cx="16764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A8EC-98B8-3962-7771-FCD8C2509945}"/>
              </a:ext>
            </a:extLst>
          </p:cNvPr>
          <p:cNvSpPr/>
          <p:nvPr/>
        </p:nvSpPr>
        <p:spPr>
          <a:xfrm>
            <a:off x="9528050" y="4929426"/>
            <a:ext cx="1676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B317D3-5996-1C0D-65BA-A6C99E8D77E3}"/>
              </a:ext>
            </a:extLst>
          </p:cNvPr>
          <p:cNvSpPr txBox="1"/>
          <p:nvPr/>
        </p:nvSpPr>
        <p:spPr>
          <a:xfrm>
            <a:off x="6510025" y="7160791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A13D"/>
                </a:solidFill>
              </a:rPr>
              <a:t>GRUPO 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F9EEAA-61EC-82DB-4690-4239E5ABA4E9}"/>
              </a:ext>
            </a:extLst>
          </p:cNvPr>
          <p:cNvSpPr txBox="1"/>
          <p:nvPr/>
        </p:nvSpPr>
        <p:spPr>
          <a:xfrm>
            <a:off x="9788207" y="637722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GRUPO 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3D0D4D-6D9F-4287-E88B-7DC139184BFB}"/>
              </a:ext>
            </a:extLst>
          </p:cNvPr>
          <p:cNvSpPr txBox="1"/>
          <p:nvPr/>
        </p:nvSpPr>
        <p:spPr>
          <a:xfrm>
            <a:off x="8565957" y="9173295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GRUPO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789306-F5AF-C7D2-5871-F0E86EB83CB1}"/>
              </a:ext>
            </a:extLst>
          </p:cNvPr>
          <p:cNvSpPr txBox="1"/>
          <p:nvPr/>
        </p:nvSpPr>
        <p:spPr>
          <a:xfrm>
            <a:off x="12271978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1F99E3-2212-7D61-3B86-9EB5C449D6C3}"/>
              </a:ext>
            </a:extLst>
          </p:cNvPr>
          <p:cNvSpPr txBox="1"/>
          <p:nvPr/>
        </p:nvSpPr>
        <p:spPr>
          <a:xfrm>
            <a:off x="14819275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2</a:t>
            </a:r>
          </a:p>
        </p:txBody>
      </p:sp>
      <p:sp>
        <p:nvSpPr>
          <p:cNvPr id="10" name="Triângulo 9">
            <a:extLst>
              <a:ext uri="{FF2B5EF4-FFF2-40B4-BE49-F238E27FC236}">
                <a16:creationId xmlns:a16="http://schemas.microsoft.com/office/drawing/2014/main" id="{C72E5896-1CB3-0A2D-C107-F08634D85CF2}"/>
              </a:ext>
            </a:extLst>
          </p:cNvPr>
          <p:cNvSpPr/>
          <p:nvPr/>
        </p:nvSpPr>
        <p:spPr>
          <a:xfrm flipV="1">
            <a:off x="12271977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25">
            <a:extLst>
              <a:ext uri="{FF2B5EF4-FFF2-40B4-BE49-F238E27FC236}">
                <a16:creationId xmlns:a16="http://schemas.microsoft.com/office/drawing/2014/main" id="{798BDDC5-F6F7-9C58-B014-E4483149DE95}"/>
              </a:ext>
            </a:extLst>
          </p:cNvPr>
          <p:cNvSpPr/>
          <p:nvPr/>
        </p:nvSpPr>
        <p:spPr>
          <a:xfrm flipV="1">
            <a:off x="14819274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7967FD-7125-2F52-2B52-DFD0FDFAF7DD}"/>
              </a:ext>
            </a:extLst>
          </p:cNvPr>
          <p:cNvSpPr txBox="1"/>
          <p:nvPr/>
        </p:nvSpPr>
        <p:spPr>
          <a:xfrm>
            <a:off x="13617601" y="5437084"/>
            <a:ext cx="125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CURTIDAS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A2B3A7-B1D2-D379-0E95-9898000350DC}"/>
              </a:ext>
            </a:extLst>
          </p:cNvPr>
          <p:cNvSpPr txBox="1"/>
          <p:nvPr/>
        </p:nvSpPr>
        <p:spPr>
          <a:xfrm>
            <a:off x="12434970" y="6009893"/>
            <a:ext cx="1076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  <a:p>
            <a:endParaRPr lang="pt-BR" sz="2400" b="1" dirty="0"/>
          </a:p>
          <a:p>
            <a:r>
              <a:rPr lang="pt-BR" sz="2400" b="1" dirty="0"/>
              <a:t>POST 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02B0915-DF75-5695-8D1F-C32BCF683175}"/>
              </a:ext>
            </a:extLst>
          </p:cNvPr>
          <p:cNvSpPr txBox="1"/>
          <p:nvPr/>
        </p:nvSpPr>
        <p:spPr>
          <a:xfrm>
            <a:off x="14982267" y="6009893"/>
            <a:ext cx="10761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  <a:p>
            <a:endParaRPr lang="pt-BR" sz="2400" b="1" dirty="0"/>
          </a:p>
        </p:txBody>
      </p:sp>
      <p:cxnSp>
        <p:nvCxnSpPr>
          <p:cNvPr id="18" name="Conector em Curva 17">
            <a:extLst>
              <a:ext uri="{FF2B5EF4-FFF2-40B4-BE49-F238E27FC236}">
                <a16:creationId xmlns:a16="http://schemas.microsoft.com/office/drawing/2014/main" id="{562430F7-2CA3-83E7-D611-AE55C1BAB697}"/>
              </a:ext>
            </a:extLst>
          </p:cNvPr>
          <p:cNvCxnSpPr>
            <a:stCxn id="22" idx="0"/>
            <a:endCxn id="8" idx="0"/>
          </p:cNvCxnSpPr>
          <p:nvPr/>
        </p:nvCxnSpPr>
        <p:spPr>
          <a:xfrm rot="5400000" flipH="1" flipV="1">
            <a:off x="11669643" y="3626033"/>
            <a:ext cx="12700" cy="2606786"/>
          </a:xfrm>
          <a:prstGeom prst="curvedConnector3">
            <a:avLst>
              <a:gd name="adj1" fmla="val 4785370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em Curva 33">
            <a:extLst>
              <a:ext uri="{FF2B5EF4-FFF2-40B4-BE49-F238E27FC236}">
                <a16:creationId xmlns:a16="http://schemas.microsoft.com/office/drawing/2014/main" id="{CAC0212A-343C-F0FB-AB16-3DAFB89CA451}"/>
              </a:ext>
            </a:extLst>
          </p:cNvPr>
          <p:cNvCxnSpPr>
            <a:cxnSpLocks/>
            <a:stCxn id="22" idx="0"/>
            <a:endCxn id="20" idx="0"/>
          </p:cNvCxnSpPr>
          <p:nvPr/>
        </p:nvCxnSpPr>
        <p:spPr>
          <a:xfrm rot="5400000" flipH="1" flipV="1">
            <a:off x="12943291" y="2352385"/>
            <a:ext cx="12700" cy="5154083"/>
          </a:xfrm>
          <a:prstGeom prst="curvedConnector3">
            <a:avLst>
              <a:gd name="adj1" fmla="val 6892685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3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86ECADF-444A-681D-2352-BDB0C0672004}"/>
              </a:ext>
            </a:extLst>
          </p:cNvPr>
          <p:cNvSpPr/>
          <p:nvPr/>
        </p:nvSpPr>
        <p:spPr>
          <a:xfrm>
            <a:off x="12281188" y="8191500"/>
            <a:ext cx="1345623" cy="4722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523720" y="6951201"/>
            <a:ext cx="21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MACHINE LEARNING</a:t>
            </a:r>
          </a:p>
        </p:txBody>
      </p:sp>
      <p:pic>
        <p:nvPicPr>
          <p:cNvPr id="15" name="Imagem 14" descr="Pessoa em cima de mesa de madeira&#10;&#10;Descrição gerada automaticamente">
            <a:extLst>
              <a:ext uri="{FF2B5EF4-FFF2-40B4-BE49-F238E27FC236}">
                <a16:creationId xmlns:a16="http://schemas.microsoft.com/office/drawing/2014/main" id="{5B57984B-C1F0-AE5B-38EA-5FF90008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30445" r="18038" b="12832"/>
          <a:stretch/>
        </p:blipFill>
        <p:spPr>
          <a:xfrm rot="20384277">
            <a:off x="1531867" y="5513566"/>
            <a:ext cx="2376194" cy="3313723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94D68661-7948-9004-7A49-A96F393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" y="5771097"/>
            <a:ext cx="955072" cy="955072"/>
          </a:xfrm>
          <a:prstGeom prst="rect">
            <a:avLst/>
          </a:prstGeom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0C980FF2-7A67-4D6A-E3B5-2FA83D6E9396}"/>
              </a:ext>
            </a:extLst>
          </p:cNvPr>
          <p:cNvSpPr/>
          <p:nvPr/>
        </p:nvSpPr>
        <p:spPr>
          <a:xfrm rot="5400000">
            <a:off x="4079748" y="6695870"/>
            <a:ext cx="2584704" cy="4541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16D23F-243E-5CC3-E5DA-80AF72FED186}"/>
              </a:ext>
            </a:extLst>
          </p:cNvPr>
          <p:cNvSpPr txBox="1"/>
          <p:nvPr/>
        </p:nvSpPr>
        <p:spPr>
          <a:xfrm>
            <a:off x="4605191" y="5021050"/>
            <a:ext cx="153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EXPLORAR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EBA61D-B5C4-B065-4A71-28F89E66C51C}"/>
              </a:ext>
            </a:extLst>
          </p:cNvPr>
          <p:cNvSpPr/>
          <p:nvPr/>
        </p:nvSpPr>
        <p:spPr>
          <a:xfrm>
            <a:off x="6245352" y="5653326"/>
            <a:ext cx="16764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9C03BC-9B71-71DB-D9AF-F4FFE2035BCF}"/>
              </a:ext>
            </a:extLst>
          </p:cNvPr>
          <p:cNvSpPr/>
          <p:nvPr/>
        </p:nvSpPr>
        <p:spPr>
          <a:xfrm>
            <a:off x="8305800" y="7688416"/>
            <a:ext cx="16764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A8EC-98B8-3962-7771-FCD8C2509945}"/>
              </a:ext>
            </a:extLst>
          </p:cNvPr>
          <p:cNvSpPr/>
          <p:nvPr/>
        </p:nvSpPr>
        <p:spPr>
          <a:xfrm>
            <a:off x="9528050" y="4929426"/>
            <a:ext cx="1676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B317D3-5996-1C0D-65BA-A6C99E8D77E3}"/>
              </a:ext>
            </a:extLst>
          </p:cNvPr>
          <p:cNvSpPr txBox="1"/>
          <p:nvPr/>
        </p:nvSpPr>
        <p:spPr>
          <a:xfrm>
            <a:off x="6510025" y="7160791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A13D"/>
                </a:solidFill>
              </a:rPr>
              <a:t>GRUPO 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F9EEAA-61EC-82DB-4690-4239E5ABA4E9}"/>
              </a:ext>
            </a:extLst>
          </p:cNvPr>
          <p:cNvSpPr txBox="1"/>
          <p:nvPr/>
        </p:nvSpPr>
        <p:spPr>
          <a:xfrm>
            <a:off x="9788207" y="637722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GRUPO 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3D0D4D-6D9F-4287-E88B-7DC139184BFB}"/>
              </a:ext>
            </a:extLst>
          </p:cNvPr>
          <p:cNvSpPr txBox="1"/>
          <p:nvPr/>
        </p:nvSpPr>
        <p:spPr>
          <a:xfrm>
            <a:off x="8565957" y="9173295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GRUPO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789306-F5AF-C7D2-5871-F0E86EB83CB1}"/>
              </a:ext>
            </a:extLst>
          </p:cNvPr>
          <p:cNvSpPr txBox="1"/>
          <p:nvPr/>
        </p:nvSpPr>
        <p:spPr>
          <a:xfrm>
            <a:off x="12271978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1F99E3-2212-7D61-3B86-9EB5C449D6C3}"/>
              </a:ext>
            </a:extLst>
          </p:cNvPr>
          <p:cNvSpPr txBox="1"/>
          <p:nvPr/>
        </p:nvSpPr>
        <p:spPr>
          <a:xfrm>
            <a:off x="14819275" y="4929426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39920"/>
                </a:solidFill>
              </a:rPr>
              <a:t>PESSOA 2</a:t>
            </a:r>
          </a:p>
        </p:txBody>
      </p:sp>
      <p:sp>
        <p:nvSpPr>
          <p:cNvPr id="10" name="Triângulo 9">
            <a:extLst>
              <a:ext uri="{FF2B5EF4-FFF2-40B4-BE49-F238E27FC236}">
                <a16:creationId xmlns:a16="http://schemas.microsoft.com/office/drawing/2014/main" id="{C72E5896-1CB3-0A2D-C107-F08634D85CF2}"/>
              </a:ext>
            </a:extLst>
          </p:cNvPr>
          <p:cNvSpPr/>
          <p:nvPr/>
        </p:nvSpPr>
        <p:spPr>
          <a:xfrm flipV="1">
            <a:off x="12271977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25">
            <a:extLst>
              <a:ext uri="{FF2B5EF4-FFF2-40B4-BE49-F238E27FC236}">
                <a16:creationId xmlns:a16="http://schemas.microsoft.com/office/drawing/2014/main" id="{798BDDC5-F6F7-9C58-B014-E4483149DE95}"/>
              </a:ext>
            </a:extLst>
          </p:cNvPr>
          <p:cNvSpPr/>
          <p:nvPr/>
        </p:nvSpPr>
        <p:spPr>
          <a:xfrm flipV="1">
            <a:off x="14819274" y="5482715"/>
            <a:ext cx="1402115" cy="264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7967FD-7125-2F52-2B52-DFD0FDFAF7DD}"/>
              </a:ext>
            </a:extLst>
          </p:cNvPr>
          <p:cNvSpPr txBox="1"/>
          <p:nvPr/>
        </p:nvSpPr>
        <p:spPr>
          <a:xfrm>
            <a:off x="13617601" y="5437084"/>
            <a:ext cx="1258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CURTIDAS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A2B3A7-B1D2-D379-0E95-9898000350DC}"/>
              </a:ext>
            </a:extLst>
          </p:cNvPr>
          <p:cNvSpPr txBox="1"/>
          <p:nvPr/>
        </p:nvSpPr>
        <p:spPr>
          <a:xfrm>
            <a:off x="12434970" y="6009893"/>
            <a:ext cx="1076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  <a:p>
            <a:endParaRPr lang="pt-BR" sz="2400" b="1" dirty="0"/>
          </a:p>
          <a:p>
            <a:r>
              <a:rPr lang="pt-BR" sz="2400" b="1" dirty="0"/>
              <a:t>POST 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02B0915-DF75-5695-8D1F-C32BCF683175}"/>
              </a:ext>
            </a:extLst>
          </p:cNvPr>
          <p:cNvSpPr txBox="1"/>
          <p:nvPr/>
        </p:nvSpPr>
        <p:spPr>
          <a:xfrm>
            <a:off x="14982267" y="6009893"/>
            <a:ext cx="107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POST 1</a:t>
            </a:r>
          </a:p>
          <a:p>
            <a:endParaRPr lang="pt-BR" sz="2400" b="1" dirty="0"/>
          </a:p>
          <a:p>
            <a:r>
              <a:rPr lang="pt-BR" sz="2400" b="1" dirty="0"/>
              <a:t>POST 2</a:t>
            </a:r>
          </a:p>
          <a:p>
            <a:endParaRPr lang="pt-BR" sz="2400" b="1" dirty="0"/>
          </a:p>
          <a:p>
            <a:r>
              <a:rPr lang="pt-BR" sz="2400" b="1" dirty="0"/>
              <a:t>POST 3</a:t>
            </a:r>
          </a:p>
        </p:txBody>
      </p:sp>
      <p:cxnSp>
        <p:nvCxnSpPr>
          <p:cNvPr id="18" name="Conector em Curva 17">
            <a:extLst>
              <a:ext uri="{FF2B5EF4-FFF2-40B4-BE49-F238E27FC236}">
                <a16:creationId xmlns:a16="http://schemas.microsoft.com/office/drawing/2014/main" id="{562430F7-2CA3-83E7-D611-AE55C1BAB697}"/>
              </a:ext>
            </a:extLst>
          </p:cNvPr>
          <p:cNvCxnSpPr>
            <a:stCxn id="22" idx="0"/>
            <a:endCxn id="8" idx="0"/>
          </p:cNvCxnSpPr>
          <p:nvPr/>
        </p:nvCxnSpPr>
        <p:spPr>
          <a:xfrm rot="5400000" flipH="1" flipV="1">
            <a:off x="11669643" y="3626033"/>
            <a:ext cx="12700" cy="2606786"/>
          </a:xfrm>
          <a:prstGeom prst="curvedConnector3">
            <a:avLst>
              <a:gd name="adj1" fmla="val 4785370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em Curva 33">
            <a:extLst>
              <a:ext uri="{FF2B5EF4-FFF2-40B4-BE49-F238E27FC236}">
                <a16:creationId xmlns:a16="http://schemas.microsoft.com/office/drawing/2014/main" id="{CAC0212A-343C-F0FB-AB16-3DAFB89CA451}"/>
              </a:ext>
            </a:extLst>
          </p:cNvPr>
          <p:cNvCxnSpPr>
            <a:cxnSpLocks/>
            <a:stCxn id="22" idx="0"/>
            <a:endCxn id="20" idx="0"/>
          </p:cNvCxnSpPr>
          <p:nvPr/>
        </p:nvCxnSpPr>
        <p:spPr>
          <a:xfrm rot="5400000" flipH="1" flipV="1">
            <a:off x="12943291" y="2352385"/>
            <a:ext cx="12700" cy="5154083"/>
          </a:xfrm>
          <a:prstGeom prst="curvedConnector3">
            <a:avLst>
              <a:gd name="adj1" fmla="val 6892685"/>
            </a:avLst>
          </a:prstGeom>
          <a:ln w="38100">
            <a:solidFill>
              <a:srgbClr val="F399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em Curva 13">
            <a:extLst>
              <a:ext uri="{FF2B5EF4-FFF2-40B4-BE49-F238E27FC236}">
                <a16:creationId xmlns:a16="http://schemas.microsoft.com/office/drawing/2014/main" id="{3BE9D04F-E9DE-000B-100B-5D1D80597553}"/>
              </a:ext>
            </a:extLst>
          </p:cNvPr>
          <p:cNvCxnSpPr>
            <a:stCxn id="12" idx="3"/>
            <a:endCxn id="20" idx="1"/>
          </p:cNvCxnSpPr>
          <p:nvPr/>
        </p:nvCxnSpPr>
        <p:spPr>
          <a:xfrm flipV="1">
            <a:off x="13626811" y="5160259"/>
            <a:ext cx="1192464" cy="3267367"/>
          </a:xfrm>
          <a:prstGeom prst="curvedConnector3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EEBA4E-ADF0-7CE1-C283-C9DF7ABCF568}"/>
              </a:ext>
            </a:extLst>
          </p:cNvPr>
          <p:cNvSpPr txBox="1"/>
          <p:nvPr/>
        </p:nvSpPr>
        <p:spPr>
          <a:xfrm rot="17151041">
            <a:off x="13305280" y="7445704"/>
            <a:ext cx="2045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RECOMENDAÇÃO</a:t>
            </a:r>
          </a:p>
        </p:txBody>
      </p:sp>
    </p:spTree>
    <p:extLst>
      <p:ext uri="{BB962C8B-B14F-4D97-AF65-F5344CB8AC3E}">
        <p14:creationId xmlns:p14="http://schemas.microsoft.com/office/powerpoint/2010/main" val="78728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4E02D08D-41D2-22E8-0DB2-12D7D719B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86159"/>
            <a:ext cx="1524000" cy="1524000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4C4383CB-CD7C-D0DE-6629-B2582078DE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418" y="4231727"/>
            <a:ext cx="2470564" cy="4648200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29FF27A9-EB02-007D-AC44-42619EB7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118" y="4231727"/>
            <a:ext cx="2470564" cy="4648200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9C0EFE4D-9D5A-7052-8997-BCA3D203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1818" y="4231727"/>
            <a:ext cx="2470564" cy="4648200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E1E60089-4433-6E01-53F1-DE2CCFF07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48059"/>
            <a:ext cx="1600200" cy="160020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3C167F9E-AFCB-0242-104F-7BFADE6B02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00" r="70802" b="34534"/>
          <a:stretch/>
        </p:blipFill>
        <p:spPr>
          <a:xfrm>
            <a:off x="2653393" y="6667500"/>
            <a:ext cx="813707" cy="7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FAZENDO PREVISÕES USANDO MACHINE LEARNING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Quanto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vale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uma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filmes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Para a 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Netflix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bem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mais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que 1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milhão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dólares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! </a:t>
            </a:r>
          </a:p>
        </p:txBody>
      </p:sp>
      <p:pic>
        <p:nvPicPr>
          <p:cNvPr id="8" name="Picture 4" descr="What the Million-Dollar Netflix Prize Taught Me About Marketing - Vox">
            <a:extLst>
              <a:ext uri="{FF2B5EF4-FFF2-40B4-BE49-F238E27FC236}">
                <a16:creationId xmlns:a16="http://schemas.microsoft.com/office/drawing/2014/main" id="{7F69B346-7FF4-6123-38F0-D4BCFE82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67100"/>
            <a:ext cx="5410200" cy="541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ângulo 1">
            <a:extLst>
              <a:ext uri="{FF2B5EF4-FFF2-40B4-BE49-F238E27FC236}">
                <a16:creationId xmlns:a16="http://schemas.microsoft.com/office/drawing/2014/main" id="{FB37F9F1-193E-1431-24E6-36621CFE1D9A}"/>
              </a:ext>
            </a:extLst>
          </p:cNvPr>
          <p:cNvSpPr/>
          <p:nvPr/>
        </p:nvSpPr>
        <p:spPr>
          <a:xfrm rot="10800000">
            <a:off x="3962400" y="4486717"/>
            <a:ext cx="2133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339A907-E859-074B-D9BA-D51B554B5AD3}"/>
              </a:ext>
            </a:extLst>
          </p:cNvPr>
          <p:cNvSpPr txBox="1"/>
          <p:nvPr/>
        </p:nvSpPr>
        <p:spPr>
          <a:xfrm>
            <a:off x="685800" y="5419657"/>
            <a:ext cx="8915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Uma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melhor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garante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satisfação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produto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consequentemente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permanência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dos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clientes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6418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4E02D08D-41D2-22E8-0DB2-12D7D719B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86159"/>
            <a:ext cx="1524000" cy="1524000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4C4383CB-CD7C-D0DE-6629-B2582078DE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418" y="4231727"/>
            <a:ext cx="2470564" cy="4648200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29FF27A9-EB02-007D-AC44-42619EB7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118" y="4231727"/>
            <a:ext cx="2470564" cy="4648200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9C0EFE4D-9D5A-7052-8997-BCA3D203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1818" y="4231727"/>
            <a:ext cx="2470564" cy="4648200"/>
          </a:xfrm>
          <a:prstGeom prst="rect">
            <a:avLst/>
          </a:prstGeom>
        </p:spPr>
      </p:pic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E1E60089-4433-6E01-53F1-DE2CCFF07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48059"/>
            <a:ext cx="1600200" cy="160020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3C167F9E-AFCB-0242-104F-7BFADE6B02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00" r="70802" b="34534"/>
          <a:stretch/>
        </p:blipFill>
        <p:spPr>
          <a:xfrm>
            <a:off x="2653393" y="6667500"/>
            <a:ext cx="813707" cy="715256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9DF0956C-62E9-2D5C-B261-D8D8CDDC4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4" y="5159174"/>
            <a:ext cx="955072" cy="955072"/>
          </a:xfrm>
          <a:prstGeom prst="rect">
            <a:avLst/>
          </a:prstGeom>
        </p:spPr>
      </p:pic>
      <p:pic>
        <p:nvPicPr>
          <p:cNvPr id="6" name="Imagem 5" descr="Placa de pare&#10;&#10;Descrição gerada automaticamente">
            <a:extLst>
              <a:ext uri="{FF2B5EF4-FFF2-40B4-BE49-F238E27FC236}">
                <a16:creationId xmlns:a16="http://schemas.microsoft.com/office/drawing/2014/main" id="{BFA2DD76-4D7E-53EF-9F67-24213F6C1A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3" y="6591300"/>
            <a:ext cx="955073" cy="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6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4E02D08D-41D2-22E8-0DB2-12D7D719B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86159"/>
            <a:ext cx="1524000" cy="1524000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4C4383CB-CD7C-D0DE-6629-B2582078DE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418" y="4231727"/>
            <a:ext cx="2470564" cy="4648200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29FF27A9-EB02-007D-AC44-42619EB7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118" y="4231727"/>
            <a:ext cx="2470564" cy="4648200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9C0EFE4D-9D5A-7052-8997-BCA3D203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1818" y="4231727"/>
            <a:ext cx="2470564" cy="464820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3C167F9E-AFCB-0242-104F-7BFADE6B0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00" r="70802" b="34534"/>
          <a:stretch/>
        </p:blipFill>
        <p:spPr>
          <a:xfrm>
            <a:off x="2653393" y="6667500"/>
            <a:ext cx="813707" cy="715256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9DF0956C-62E9-2D5C-B261-D8D8CDDC4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4" y="5159174"/>
            <a:ext cx="955072" cy="955072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baixa">
            <a:extLst>
              <a:ext uri="{FF2B5EF4-FFF2-40B4-BE49-F238E27FC236}">
                <a16:creationId xmlns:a16="http://schemas.microsoft.com/office/drawing/2014/main" id="{EAECE968-D7F2-783E-AE75-A817688B5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48059"/>
            <a:ext cx="1600200" cy="1600200"/>
          </a:xfrm>
          <a:prstGeom prst="rect">
            <a:avLst/>
          </a:prstGeom>
        </p:spPr>
      </p:pic>
      <p:pic>
        <p:nvPicPr>
          <p:cNvPr id="20" name="Imagem 19" descr="Placa de pare&#10;&#10;Descrição gerada automaticamente">
            <a:extLst>
              <a:ext uri="{FF2B5EF4-FFF2-40B4-BE49-F238E27FC236}">
                <a16:creationId xmlns:a16="http://schemas.microsoft.com/office/drawing/2014/main" id="{57CF3816-0F66-E3F4-7317-391DDBC3BF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3" y="6591300"/>
            <a:ext cx="955073" cy="955073"/>
          </a:xfrm>
          <a:prstGeom prst="rect">
            <a:avLst/>
          </a:prstGeom>
        </p:spPr>
      </p:pic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AA2D2E05-F54D-AC79-BB3C-B5D6EDEB41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499639"/>
            <a:ext cx="1600201" cy="1600201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DA14BA76-2A79-C1EA-2C24-37194AF21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806577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4E02D08D-41D2-22E8-0DB2-12D7D719B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86159"/>
            <a:ext cx="1524000" cy="1524000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4C4383CB-CD7C-D0DE-6629-B2582078DE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418" y="4231727"/>
            <a:ext cx="2470564" cy="4648200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29FF27A9-EB02-007D-AC44-42619EB7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118" y="4231727"/>
            <a:ext cx="2470564" cy="4648200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9C0EFE4D-9D5A-7052-8997-BCA3D203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1818" y="4231727"/>
            <a:ext cx="2470564" cy="464820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3C167F9E-AFCB-0242-104F-7BFADE6B0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00" r="70802" b="34534"/>
          <a:stretch/>
        </p:blipFill>
        <p:spPr>
          <a:xfrm>
            <a:off x="2653393" y="6667500"/>
            <a:ext cx="813707" cy="715256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9DF0956C-62E9-2D5C-B261-D8D8CDDC4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4" y="5159174"/>
            <a:ext cx="955072" cy="955072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baixa">
            <a:extLst>
              <a:ext uri="{FF2B5EF4-FFF2-40B4-BE49-F238E27FC236}">
                <a16:creationId xmlns:a16="http://schemas.microsoft.com/office/drawing/2014/main" id="{EAECE968-D7F2-783E-AE75-A817688B5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48059"/>
            <a:ext cx="1600200" cy="1600200"/>
          </a:xfrm>
          <a:prstGeom prst="rect">
            <a:avLst/>
          </a:prstGeom>
        </p:spPr>
      </p:pic>
      <p:pic>
        <p:nvPicPr>
          <p:cNvPr id="20" name="Imagem 19" descr="Placa de pare&#10;&#10;Descrição gerada automaticamente">
            <a:extLst>
              <a:ext uri="{FF2B5EF4-FFF2-40B4-BE49-F238E27FC236}">
                <a16:creationId xmlns:a16="http://schemas.microsoft.com/office/drawing/2014/main" id="{57CF3816-0F66-E3F4-7317-391DDBC3BF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3" y="6591300"/>
            <a:ext cx="955073" cy="955073"/>
          </a:xfrm>
          <a:prstGeom prst="rect">
            <a:avLst/>
          </a:prstGeom>
        </p:spPr>
      </p:pic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AA2D2E05-F54D-AC79-BB3C-B5D6EDEB41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499639"/>
            <a:ext cx="1600201" cy="1600201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DA14BA76-2A79-C1EA-2C24-37194AF21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8065770"/>
            <a:ext cx="1600200" cy="1600200"/>
          </a:xfrm>
          <a:prstGeom prst="rect">
            <a:avLst/>
          </a:prstGeom>
        </p:spPr>
      </p:pic>
      <p:sp>
        <p:nvSpPr>
          <p:cNvPr id="2" name="Triângulo 1">
            <a:extLst>
              <a:ext uri="{FF2B5EF4-FFF2-40B4-BE49-F238E27FC236}">
                <a16:creationId xmlns:a16="http://schemas.microsoft.com/office/drawing/2014/main" id="{DA78C791-DD76-3C65-D23B-AFBA4C453CAD}"/>
              </a:ext>
            </a:extLst>
          </p:cNvPr>
          <p:cNvSpPr/>
          <p:nvPr/>
        </p:nvSpPr>
        <p:spPr>
          <a:xfrm rot="5400000">
            <a:off x="10457423" y="5167467"/>
            <a:ext cx="1259352" cy="26454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Forma&#10;&#10;Descrição gerada automaticamente com confiança baixa">
            <a:extLst>
              <a:ext uri="{FF2B5EF4-FFF2-40B4-BE49-F238E27FC236}">
                <a16:creationId xmlns:a16="http://schemas.microsoft.com/office/drawing/2014/main" id="{8F815C7C-A869-43F3-F397-3E016F9473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12" y="4842228"/>
            <a:ext cx="955072" cy="955072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93DB52DF-C734-2700-0ABD-82EDB4EA54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5" y="4507598"/>
            <a:ext cx="669260" cy="6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9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4E02D08D-41D2-22E8-0DB2-12D7D719B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86159"/>
            <a:ext cx="1524000" cy="1524000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4C4383CB-CD7C-D0DE-6629-B2582078DE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418" y="4231727"/>
            <a:ext cx="2470564" cy="4648200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29FF27A9-EB02-007D-AC44-42619EB763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118" y="4231727"/>
            <a:ext cx="2470564" cy="4648200"/>
          </a:xfrm>
          <a:prstGeom prst="rect">
            <a:avLst/>
          </a:prstGeom>
        </p:spPr>
      </p:pic>
      <p:pic>
        <p:nvPicPr>
          <p:cNvPr id="36" name="Imagem 35" descr="Forma&#10;&#10;Descrição gerada automaticamente com confiança baixa">
            <a:extLst>
              <a:ext uri="{FF2B5EF4-FFF2-40B4-BE49-F238E27FC236}">
                <a16:creationId xmlns:a16="http://schemas.microsoft.com/office/drawing/2014/main" id="{9C0EFE4D-9D5A-7052-8997-BCA3D203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1818" y="4231727"/>
            <a:ext cx="2470564" cy="4648200"/>
          </a:xfrm>
          <a:prstGeom prst="rect">
            <a:avLst/>
          </a:prstGeom>
        </p:spPr>
      </p:pic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3C167F9E-AFCB-0242-104F-7BFADE6B0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00" r="70802" b="34534"/>
          <a:stretch/>
        </p:blipFill>
        <p:spPr>
          <a:xfrm>
            <a:off x="2653393" y="6667500"/>
            <a:ext cx="813707" cy="715256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9DF0956C-62E9-2D5C-B261-D8D8CDDC4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4" y="5159174"/>
            <a:ext cx="955072" cy="955072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baixa">
            <a:extLst>
              <a:ext uri="{FF2B5EF4-FFF2-40B4-BE49-F238E27FC236}">
                <a16:creationId xmlns:a16="http://schemas.microsoft.com/office/drawing/2014/main" id="{EAECE968-D7F2-783E-AE75-A817688B5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48059"/>
            <a:ext cx="1600200" cy="1600200"/>
          </a:xfrm>
          <a:prstGeom prst="rect">
            <a:avLst/>
          </a:prstGeom>
        </p:spPr>
      </p:pic>
      <p:pic>
        <p:nvPicPr>
          <p:cNvPr id="20" name="Imagem 19" descr="Placa de pare&#10;&#10;Descrição gerada automaticamente">
            <a:extLst>
              <a:ext uri="{FF2B5EF4-FFF2-40B4-BE49-F238E27FC236}">
                <a16:creationId xmlns:a16="http://schemas.microsoft.com/office/drawing/2014/main" id="{57CF3816-0F66-E3F4-7317-391DDBC3BF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3" y="6591300"/>
            <a:ext cx="955073" cy="955073"/>
          </a:xfrm>
          <a:prstGeom prst="rect">
            <a:avLst/>
          </a:prstGeom>
        </p:spPr>
      </p:pic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AA2D2E05-F54D-AC79-BB3C-B5D6EDEB41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499639"/>
            <a:ext cx="1600201" cy="1600201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DA14BA76-2A79-C1EA-2C24-37194AF21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8065770"/>
            <a:ext cx="1600200" cy="1600200"/>
          </a:xfrm>
          <a:prstGeom prst="rect">
            <a:avLst/>
          </a:prstGeom>
        </p:spPr>
      </p:pic>
      <p:sp>
        <p:nvSpPr>
          <p:cNvPr id="2" name="Triângulo 1">
            <a:extLst>
              <a:ext uri="{FF2B5EF4-FFF2-40B4-BE49-F238E27FC236}">
                <a16:creationId xmlns:a16="http://schemas.microsoft.com/office/drawing/2014/main" id="{DA78C791-DD76-3C65-D23B-AFBA4C453CAD}"/>
              </a:ext>
            </a:extLst>
          </p:cNvPr>
          <p:cNvSpPr/>
          <p:nvPr/>
        </p:nvSpPr>
        <p:spPr>
          <a:xfrm rot="5400000">
            <a:off x="10457423" y="5167467"/>
            <a:ext cx="1259352" cy="26454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Forma&#10;&#10;Descrição gerada automaticamente com confiança baixa">
            <a:extLst>
              <a:ext uri="{FF2B5EF4-FFF2-40B4-BE49-F238E27FC236}">
                <a16:creationId xmlns:a16="http://schemas.microsoft.com/office/drawing/2014/main" id="{8F815C7C-A869-43F3-F397-3E016F9473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12" y="4842228"/>
            <a:ext cx="955072" cy="955072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93DB52DF-C734-2700-0ABD-82EDB4EA54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5" y="4507598"/>
            <a:ext cx="669260" cy="669260"/>
          </a:xfrm>
          <a:prstGeom prst="rect">
            <a:avLst/>
          </a:prstGeom>
        </p:spPr>
      </p:pic>
      <p:sp>
        <p:nvSpPr>
          <p:cNvPr id="22" name="Triângulo 21">
            <a:extLst>
              <a:ext uri="{FF2B5EF4-FFF2-40B4-BE49-F238E27FC236}">
                <a16:creationId xmlns:a16="http://schemas.microsoft.com/office/drawing/2014/main" id="{51929F31-7F3C-AFAA-4DF4-C02215479488}"/>
              </a:ext>
            </a:extLst>
          </p:cNvPr>
          <p:cNvSpPr/>
          <p:nvPr/>
        </p:nvSpPr>
        <p:spPr>
          <a:xfrm rot="5400000">
            <a:off x="12853638" y="5167468"/>
            <a:ext cx="1259352" cy="26454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CAPTCHA: O Que É e Como Instalar no WordPress">
            <a:extLst>
              <a:ext uri="{FF2B5EF4-FFF2-40B4-BE49-F238E27FC236}">
                <a16:creationId xmlns:a16="http://schemas.microsoft.com/office/drawing/2014/main" id="{81A2C8CC-F715-247B-B673-E8557C426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00" y="1997739"/>
            <a:ext cx="45339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9F09629E-7A97-8463-A296-3CCA9503E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74108"/>
              </p:ext>
            </p:extLst>
          </p:nvPr>
        </p:nvGraphicFramePr>
        <p:xfrm>
          <a:off x="1905000" y="4533900"/>
          <a:ext cx="2895600" cy="266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0278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782875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36815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93324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69326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85301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4587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671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AB12D8-9832-4CDA-6BB0-EBE5B6596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105911"/>
              </p:ext>
            </p:extLst>
          </p:nvPr>
        </p:nvGraphicFramePr>
        <p:xfrm>
          <a:off x="7262850" y="3324088"/>
          <a:ext cx="8739150" cy="67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86322E1-BBD7-954C-A0ED-378FE1157808}"/>
              </a:ext>
            </a:extLst>
          </p:cNvPr>
          <p:cNvSpPr txBox="1"/>
          <p:nvPr/>
        </p:nvSpPr>
        <p:spPr>
          <a:xfrm>
            <a:off x="16002000" y="9583359"/>
            <a:ext cx="78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Preço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A9D6D9C-1560-3D46-C66D-9AD9E85A54EA}"/>
              </a:ext>
            </a:extLst>
          </p:cNvPr>
          <p:cNvSpPr txBox="1"/>
          <p:nvPr/>
        </p:nvSpPr>
        <p:spPr>
          <a:xfrm>
            <a:off x="6834848" y="2923977"/>
            <a:ext cx="85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Venda</a:t>
            </a:r>
          </a:p>
        </p:txBody>
      </p:sp>
    </p:spTree>
    <p:extLst>
      <p:ext uri="{BB962C8B-B14F-4D97-AF65-F5344CB8AC3E}">
        <p14:creationId xmlns:p14="http://schemas.microsoft.com/office/powerpoint/2010/main" val="2040871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9F09629E-7A97-8463-A296-3CCA9503EE3F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4533900"/>
          <a:ext cx="2895600" cy="266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0278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782875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36815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93324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69326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85301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4587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671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AB12D8-9832-4CDA-6BB0-EBE5B659624A}"/>
              </a:ext>
            </a:extLst>
          </p:cNvPr>
          <p:cNvGraphicFramePr/>
          <p:nvPr/>
        </p:nvGraphicFramePr>
        <p:xfrm>
          <a:off x="7262850" y="3324088"/>
          <a:ext cx="8739150" cy="67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CA7183-2759-D299-BC97-0301582D24A5}"/>
              </a:ext>
            </a:extLst>
          </p:cNvPr>
          <p:cNvSpPr txBox="1"/>
          <p:nvPr/>
        </p:nvSpPr>
        <p:spPr>
          <a:xfrm>
            <a:off x="16002000" y="9583359"/>
            <a:ext cx="78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Preço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25CC12-0CCB-E751-394E-1BF735A2A168}"/>
              </a:ext>
            </a:extLst>
          </p:cNvPr>
          <p:cNvSpPr txBox="1"/>
          <p:nvPr/>
        </p:nvSpPr>
        <p:spPr>
          <a:xfrm>
            <a:off x="6834848" y="2923977"/>
            <a:ext cx="85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Venda</a:t>
            </a:r>
          </a:p>
        </p:txBody>
      </p:sp>
    </p:spTree>
    <p:extLst>
      <p:ext uri="{BB962C8B-B14F-4D97-AF65-F5344CB8AC3E}">
        <p14:creationId xmlns:p14="http://schemas.microsoft.com/office/powerpoint/2010/main" val="2045612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9F09629E-7A97-8463-A296-3CCA9503EE3F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4533900"/>
          <a:ext cx="2895600" cy="266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0278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782875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36815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93324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69326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85301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4587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671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AB12D8-9832-4CDA-6BB0-EBE5B659624A}"/>
              </a:ext>
            </a:extLst>
          </p:cNvPr>
          <p:cNvGraphicFramePr/>
          <p:nvPr/>
        </p:nvGraphicFramePr>
        <p:xfrm>
          <a:off x="7262850" y="3324088"/>
          <a:ext cx="8739150" cy="67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BB4A07-4AAE-29A0-CC0F-84F5BF42934C}"/>
              </a:ext>
            </a:extLst>
          </p:cNvPr>
          <p:cNvSpPr/>
          <p:nvPr/>
        </p:nvSpPr>
        <p:spPr>
          <a:xfrm>
            <a:off x="12496800" y="94869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4,5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133B41D7-87E0-246D-8E74-9190C9AC2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10" y="9260406"/>
            <a:ext cx="669260" cy="66926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BDEBB1-DA54-E469-2E78-8FAEFE345684}"/>
              </a:ext>
            </a:extLst>
          </p:cNvPr>
          <p:cNvSpPr txBox="1"/>
          <p:nvPr/>
        </p:nvSpPr>
        <p:spPr>
          <a:xfrm>
            <a:off x="16002000" y="9583359"/>
            <a:ext cx="78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Preço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749917-F071-4C94-9B89-BDEB7340E0A3}"/>
              </a:ext>
            </a:extLst>
          </p:cNvPr>
          <p:cNvSpPr txBox="1"/>
          <p:nvPr/>
        </p:nvSpPr>
        <p:spPr>
          <a:xfrm>
            <a:off x="6834848" y="2923977"/>
            <a:ext cx="85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Venda</a:t>
            </a:r>
          </a:p>
        </p:txBody>
      </p:sp>
    </p:spTree>
    <p:extLst>
      <p:ext uri="{BB962C8B-B14F-4D97-AF65-F5344CB8AC3E}">
        <p14:creationId xmlns:p14="http://schemas.microsoft.com/office/powerpoint/2010/main" val="3154536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9F09629E-7A97-8463-A296-3CCA9503EE3F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4533900"/>
          <a:ext cx="2895600" cy="266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0278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9782875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36815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93324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69326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85301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4587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671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AB12D8-9832-4CDA-6BB0-EBE5B6596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741500"/>
              </p:ext>
            </p:extLst>
          </p:nvPr>
        </p:nvGraphicFramePr>
        <p:xfrm>
          <a:off x="7262850" y="3324088"/>
          <a:ext cx="8739150" cy="67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BB4A07-4AAE-29A0-CC0F-84F5BF42934C}"/>
              </a:ext>
            </a:extLst>
          </p:cNvPr>
          <p:cNvSpPr/>
          <p:nvPr/>
        </p:nvSpPr>
        <p:spPr>
          <a:xfrm>
            <a:off x="12496800" y="9486900"/>
            <a:ext cx="9144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4,5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133B41D7-87E0-246D-8E74-9190C9AC2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10" y="9260406"/>
            <a:ext cx="669260" cy="669260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FB467F7-2051-A868-9CA9-094E0DE2F6F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2954000" y="5372100"/>
            <a:ext cx="0" cy="4114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14EDB38-7932-F36E-DDAC-9E3640AB5A8C}"/>
              </a:ext>
            </a:extLst>
          </p:cNvPr>
          <p:cNvCxnSpPr>
            <a:cxnSpLocks/>
          </p:cNvCxnSpPr>
          <p:nvPr/>
        </p:nvCxnSpPr>
        <p:spPr>
          <a:xfrm flipH="1">
            <a:off x="7620000" y="5372100"/>
            <a:ext cx="525992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2D509FB-5499-7F78-6E3E-E42449005653}"/>
              </a:ext>
            </a:extLst>
          </p:cNvPr>
          <p:cNvSpPr/>
          <p:nvPr/>
        </p:nvSpPr>
        <p:spPr>
          <a:xfrm>
            <a:off x="6324600" y="5067300"/>
            <a:ext cx="1239253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~550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BDEBB1-DA54-E469-2E78-8FAEFE345684}"/>
              </a:ext>
            </a:extLst>
          </p:cNvPr>
          <p:cNvSpPr txBox="1"/>
          <p:nvPr/>
        </p:nvSpPr>
        <p:spPr>
          <a:xfrm>
            <a:off x="16002000" y="9583359"/>
            <a:ext cx="78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Preço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749917-F071-4C94-9B89-BDEB7340E0A3}"/>
              </a:ext>
            </a:extLst>
          </p:cNvPr>
          <p:cNvSpPr txBox="1"/>
          <p:nvPr/>
        </p:nvSpPr>
        <p:spPr>
          <a:xfrm>
            <a:off x="6834848" y="2923977"/>
            <a:ext cx="85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Venda</a:t>
            </a:r>
          </a:p>
        </p:txBody>
      </p:sp>
    </p:spTree>
    <p:extLst>
      <p:ext uri="{BB962C8B-B14F-4D97-AF65-F5344CB8AC3E}">
        <p14:creationId xmlns:p14="http://schemas.microsoft.com/office/powerpoint/2010/main" val="3596424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14D4A7D2-812F-3A48-24BE-37C3AE88A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41668"/>
              </p:ext>
            </p:extLst>
          </p:nvPr>
        </p:nvGraphicFramePr>
        <p:xfrm>
          <a:off x="774000" y="4006803"/>
          <a:ext cx="16740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00">
                  <a:extLst>
                    <a:ext uri="{9D8B030D-6E8A-4147-A177-3AD203B41FA5}">
                      <a16:colId xmlns:a16="http://schemas.microsoft.com/office/drawing/2014/main" val="2632429623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78154474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70431398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33610253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983304345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01450887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548564049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47587376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279971692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600718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Evento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Cidade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Região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Vendedor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1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9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421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14D4A7D2-812F-3A48-24BE-37C3AE88ADAB}"/>
              </a:ext>
            </a:extLst>
          </p:cNvPr>
          <p:cNvGraphicFramePr>
            <a:graphicFrameLocks noGrp="1"/>
          </p:cNvGraphicFramePr>
          <p:nvPr/>
        </p:nvGraphicFramePr>
        <p:xfrm>
          <a:off x="774000" y="4006803"/>
          <a:ext cx="16740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00">
                  <a:extLst>
                    <a:ext uri="{9D8B030D-6E8A-4147-A177-3AD203B41FA5}">
                      <a16:colId xmlns:a16="http://schemas.microsoft.com/office/drawing/2014/main" val="2632429623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78154474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70431398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33610253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983304345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01450887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548564049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47587376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279971692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600718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Preço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Evento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Cidade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Região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Vendedor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1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9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2513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BCF6F8F-C7E0-FECB-C2FA-F305138826E7}"/>
              </a:ext>
            </a:extLst>
          </p:cNvPr>
          <p:cNvSpPr/>
          <p:nvPr/>
        </p:nvSpPr>
        <p:spPr>
          <a:xfrm>
            <a:off x="685800" y="3930603"/>
            <a:ext cx="15228000" cy="36512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C1B1474A-A99D-E531-9BBA-2C998FF1A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404669"/>
            <a:ext cx="955072" cy="955072"/>
          </a:xfrm>
          <a:prstGeom prst="rect">
            <a:avLst/>
          </a:prstGeom>
        </p:spPr>
      </p:pic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A8C481C7-C7D2-00D1-8D87-018C209486AA}"/>
              </a:ext>
            </a:extLst>
          </p:cNvPr>
          <p:cNvCxnSpPr>
            <a:cxnSpLocks/>
          </p:cNvCxnSpPr>
          <p:nvPr/>
        </p:nvCxnSpPr>
        <p:spPr>
          <a:xfrm flipV="1">
            <a:off x="14759272" y="7420563"/>
            <a:ext cx="1954628" cy="76785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71660580-A80C-2D1A-C9CE-0EC208CDE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800" y="8136907"/>
            <a:ext cx="669260" cy="6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185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FAZENDO PREVISÕES USANDO MACHINE LEARNING</a:t>
            </a:r>
          </a:p>
          <a:p>
            <a:pPr>
              <a:lnSpc>
                <a:spcPts val="7498"/>
              </a:lnSpc>
            </a:pP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Quanto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vale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uma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algoritmo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filmes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?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Para a 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Netflix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bem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mais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que 1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milhão</a:t>
            </a:r>
            <a:r>
              <a:rPr lang="en-US" sz="3200" b="1" spc="77" dirty="0">
                <a:solidFill>
                  <a:srgbClr val="C00000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C00000"/>
                </a:solidFill>
                <a:latin typeface="Lato"/>
              </a:rPr>
              <a:t>dólares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! </a:t>
            </a:r>
          </a:p>
        </p:txBody>
      </p:sp>
      <p:pic>
        <p:nvPicPr>
          <p:cNvPr id="8" name="Picture 4" descr="What the Million-Dollar Netflix Prize Taught Me About Marketing - Vox">
            <a:extLst>
              <a:ext uri="{FF2B5EF4-FFF2-40B4-BE49-F238E27FC236}">
                <a16:creationId xmlns:a16="http://schemas.microsoft.com/office/drawing/2014/main" id="{7F69B346-7FF4-6123-38F0-D4BCFE82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67100"/>
            <a:ext cx="5410200" cy="541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ângulo 1">
            <a:extLst>
              <a:ext uri="{FF2B5EF4-FFF2-40B4-BE49-F238E27FC236}">
                <a16:creationId xmlns:a16="http://schemas.microsoft.com/office/drawing/2014/main" id="{FB37F9F1-193E-1431-24E6-36621CFE1D9A}"/>
              </a:ext>
            </a:extLst>
          </p:cNvPr>
          <p:cNvSpPr/>
          <p:nvPr/>
        </p:nvSpPr>
        <p:spPr>
          <a:xfrm rot="10800000">
            <a:off x="3962400" y="4486717"/>
            <a:ext cx="2133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339A907-E859-074B-D9BA-D51B554B5AD3}"/>
              </a:ext>
            </a:extLst>
          </p:cNvPr>
          <p:cNvSpPr txBox="1"/>
          <p:nvPr/>
        </p:nvSpPr>
        <p:spPr>
          <a:xfrm>
            <a:off x="685800" y="5419657"/>
            <a:ext cx="8915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Uma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melhor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recomendação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garante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satisfação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produto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consequentemente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permanência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dos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clientes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1A5C2B3-9873-104D-4FD3-A62CC9024F00}"/>
              </a:ext>
            </a:extLst>
          </p:cNvPr>
          <p:cNvSpPr txBox="1"/>
          <p:nvPr/>
        </p:nvSpPr>
        <p:spPr>
          <a:xfrm rot="20254364">
            <a:off x="3000265" y="3949329"/>
            <a:ext cx="11892990" cy="31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200" b="1" spc="77" dirty="0">
                <a:solidFill>
                  <a:srgbClr val="072D4D"/>
                </a:solidFill>
                <a:latin typeface="Lato"/>
              </a:rPr>
              <a:t>O QUE </a:t>
            </a:r>
            <a:r>
              <a:rPr lang="en-US" sz="7200" b="1" spc="77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7200" b="1" spc="77" dirty="0">
                <a:solidFill>
                  <a:srgbClr val="072D4D"/>
                </a:solidFill>
                <a:latin typeface="Lato"/>
              </a:rPr>
              <a:t> MACHINE LEARNING?</a:t>
            </a:r>
          </a:p>
        </p:txBody>
      </p:sp>
    </p:spTree>
    <p:extLst>
      <p:ext uri="{BB962C8B-B14F-4D97-AF65-F5344CB8AC3E}">
        <p14:creationId xmlns:p14="http://schemas.microsoft.com/office/powerpoint/2010/main" val="340214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Em Ciência de Dados, conseguimos </a:t>
            </a:r>
            <a:r>
              <a:rPr lang="pt-BR" sz="2800" b="1" i="1" dirty="0">
                <a:solidFill>
                  <a:srgbClr val="002060"/>
                </a:solidFill>
              </a:rPr>
              <a:t>encontrar padrões </a:t>
            </a:r>
            <a:r>
              <a:rPr lang="pt-BR" sz="2800" i="1" dirty="0"/>
              <a:t>que </a:t>
            </a:r>
            <a:r>
              <a:rPr lang="pt-BR" sz="2800" b="1" i="1" dirty="0">
                <a:solidFill>
                  <a:srgbClr val="002060"/>
                </a:solidFill>
              </a:rPr>
              <a:t>antes seriam imperceptíveis </a:t>
            </a:r>
            <a:r>
              <a:rPr lang="pt-BR" sz="2800" i="1" dirty="0"/>
              <a:t>e usar esses padrões para gerar diferenciais de negócio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14D4A7D2-812F-3A48-24BE-37C3AE88A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88206"/>
              </p:ext>
            </p:extLst>
          </p:nvPr>
        </p:nvGraphicFramePr>
        <p:xfrm>
          <a:off x="774000" y="4006803"/>
          <a:ext cx="16740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00">
                  <a:extLst>
                    <a:ext uri="{9D8B030D-6E8A-4147-A177-3AD203B41FA5}">
                      <a16:colId xmlns:a16="http://schemas.microsoft.com/office/drawing/2014/main" val="2632429623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78154474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70431398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336102530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983304345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01450887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2548564049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147587376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4279971692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600718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Preço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Evento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Cidade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Região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Vendedor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1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9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...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2513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BCF6F8F-C7E0-FECB-C2FA-F305138826E7}"/>
              </a:ext>
            </a:extLst>
          </p:cNvPr>
          <p:cNvSpPr/>
          <p:nvPr/>
        </p:nvSpPr>
        <p:spPr>
          <a:xfrm>
            <a:off x="685800" y="3930603"/>
            <a:ext cx="15228000" cy="36512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C1B1474A-A99D-E531-9BBA-2C998FF1A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404669"/>
            <a:ext cx="955072" cy="955072"/>
          </a:xfrm>
          <a:prstGeom prst="rect">
            <a:avLst/>
          </a:prstGeom>
        </p:spPr>
      </p:pic>
      <p:cxnSp>
        <p:nvCxnSpPr>
          <p:cNvPr id="9" name="Conector em Curva 8">
            <a:extLst>
              <a:ext uri="{FF2B5EF4-FFF2-40B4-BE49-F238E27FC236}">
                <a16:creationId xmlns:a16="http://schemas.microsoft.com/office/drawing/2014/main" id="{A8C481C7-C7D2-00D1-8D87-018C209486AA}"/>
              </a:ext>
            </a:extLst>
          </p:cNvPr>
          <p:cNvCxnSpPr>
            <a:cxnSpLocks/>
          </p:cNvCxnSpPr>
          <p:nvPr/>
        </p:nvCxnSpPr>
        <p:spPr>
          <a:xfrm flipV="1">
            <a:off x="14759272" y="7420563"/>
            <a:ext cx="1954628" cy="76785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71660580-A80C-2D1A-C9CE-0EC208CDE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800" y="8136907"/>
            <a:ext cx="669260" cy="6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1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F33C1A9-57DC-F11C-3B61-193AEFD896EF}"/>
              </a:ext>
            </a:extLst>
          </p:cNvPr>
          <p:cNvSpPr/>
          <p:nvPr/>
        </p:nvSpPr>
        <p:spPr>
          <a:xfrm>
            <a:off x="3733800" y="3893820"/>
            <a:ext cx="11277599" cy="483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dirty="0" err="1"/>
              <a:t>Machine</a:t>
            </a:r>
            <a:r>
              <a:rPr lang="pt-BR" sz="3600" dirty="0"/>
              <a:t> Learning é Inteligência Artificial?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94E20D-60EA-EDDB-620D-587636B8913F}"/>
              </a:ext>
            </a:extLst>
          </p:cNvPr>
          <p:cNvSpPr txBox="1"/>
          <p:nvPr/>
        </p:nvSpPr>
        <p:spPr>
          <a:xfrm>
            <a:off x="3962400" y="4052896"/>
            <a:ext cx="716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Inteligência Artificial: </a:t>
            </a:r>
            <a:r>
              <a:rPr lang="pt-BR" sz="2400" dirty="0"/>
              <a:t>permitir que as máquinas resolvam uma tarefa assim como um humano faria (como aprendizado, reconhecimento de imagem, otimização, robôs,...)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D0CEB7-9CE0-F823-855E-0317D8239A87}"/>
              </a:ext>
            </a:extLst>
          </p:cNvPr>
          <p:cNvSpPr/>
          <p:nvPr/>
        </p:nvSpPr>
        <p:spPr>
          <a:xfrm>
            <a:off x="9753600" y="6421532"/>
            <a:ext cx="50292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017CBC-7A57-1317-CC98-33C6214E8ABE}"/>
              </a:ext>
            </a:extLst>
          </p:cNvPr>
          <p:cNvSpPr txBox="1"/>
          <p:nvPr/>
        </p:nvSpPr>
        <p:spPr>
          <a:xfrm>
            <a:off x="9906000" y="6573932"/>
            <a:ext cx="47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00B050"/>
                </a:solidFill>
              </a:rPr>
              <a:t>Machine</a:t>
            </a:r>
            <a:r>
              <a:rPr lang="pt-BR" sz="2400" b="1" dirty="0">
                <a:solidFill>
                  <a:srgbClr val="00B050"/>
                </a:solidFill>
              </a:rPr>
              <a:t> Learning: </a:t>
            </a:r>
            <a:r>
              <a:rPr lang="pt-BR" sz="2400" dirty="0"/>
              <a:t>o aprendizado será feito através de métodos estatísticos a partir de uma grande base de dados</a:t>
            </a:r>
          </a:p>
        </p:txBody>
      </p:sp>
    </p:spTree>
    <p:extLst>
      <p:ext uri="{BB962C8B-B14F-4D97-AF65-F5344CB8AC3E}">
        <p14:creationId xmlns:p14="http://schemas.microsoft.com/office/powerpoint/2010/main" val="4219913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F33C1A9-57DC-F11C-3B61-193AEFD896EF}"/>
              </a:ext>
            </a:extLst>
          </p:cNvPr>
          <p:cNvSpPr/>
          <p:nvPr/>
        </p:nvSpPr>
        <p:spPr>
          <a:xfrm>
            <a:off x="3733800" y="3893820"/>
            <a:ext cx="11277599" cy="483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1373FF8A-AB30-20A0-748A-328007745F3A}"/>
              </a:ext>
            </a:extLst>
          </p:cNvPr>
          <p:cNvSpPr txBox="1"/>
          <p:nvPr/>
        </p:nvSpPr>
        <p:spPr>
          <a:xfrm>
            <a:off x="685800" y="2462315"/>
            <a:ext cx="16611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600" dirty="0" err="1"/>
              <a:t>Machine</a:t>
            </a:r>
            <a:r>
              <a:rPr lang="pt-BR" sz="3600" dirty="0"/>
              <a:t> Learning é Inteligência Artificial?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94E20D-60EA-EDDB-620D-587636B8913F}"/>
              </a:ext>
            </a:extLst>
          </p:cNvPr>
          <p:cNvSpPr txBox="1"/>
          <p:nvPr/>
        </p:nvSpPr>
        <p:spPr>
          <a:xfrm>
            <a:off x="3962400" y="4052896"/>
            <a:ext cx="716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Inteligência Artificial: </a:t>
            </a:r>
            <a:r>
              <a:rPr lang="pt-BR" sz="2400" dirty="0"/>
              <a:t>permitir que as máquinas resolvam uma tarefa assim como um humano faria (como aprendizado, reconhecimento de imagem, otimização, robôs,...)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D0CEB7-9CE0-F823-855E-0317D8239A87}"/>
              </a:ext>
            </a:extLst>
          </p:cNvPr>
          <p:cNvSpPr/>
          <p:nvPr/>
        </p:nvSpPr>
        <p:spPr>
          <a:xfrm>
            <a:off x="9753600" y="6421532"/>
            <a:ext cx="50292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017CBC-7A57-1317-CC98-33C6214E8ABE}"/>
              </a:ext>
            </a:extLst>
          </p:cNvPr>
          <p:cNvSpPr txBox="1"/>
          <p:nvPr/>
        </p:nvSpPr>
        <p:spPr>
          <a:xfrm>
            <a:off x="9906000" y="6573932"/>
            <a:ext cx="47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00B050"/>
                </a:solidFill>
              </a:rPr>
              <a:t>Machine</a:t>
            </a:r>
            <a:r>
              <a:rPr lang="pt-BR" sz="2400" b="1" dirty="0">
                <a:solidFill>
                  <a:srgbClr val="00B050"/>
                </a:solidFill>
              </a:rPr>
              <a:t> Learning: </a:t>
            </a:r>
            <a:r>
              <a:rPr lang="pt-BR" sz="2400" dirty="0"/>
              <a:t>o aprendizado será feito através de métodos estatísticos a partir de uma grande base de dados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EE9D9D-1AF8-3DC2-A5A4-FE30962267E9}"/>
              </a:ext>
            </a:extLst>
          </p:cNvPr>
          <p:cNvSpPr/>
          <p:nvPr/>
        </p:nvSpPr>
        <p:spPr>
          <a:xfrm>
            <a:off x="3978441" y="6421532"/>
            <a:ext cx="2746997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A290D4-DA8C-0341-6271-C4DE2BA14D40}"/>
              </a:ext>
            </a:extLst>
          </p:cNvPr>
          <p:cNvSpPr txBox="1"/>
          <p:nvPr/>
        </p:nvSpPr>
        <p:spPr>
          <a:xfrm>
            <a:off x="3908853" y="6487871"/>
            <a:ext cx="281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Processamento de Linguagem Natural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735B05-DE03-1831-92C3-AAA01966681B}"/>
              </a:ext>
            </a:extLst>
          </p:cNvPr>
          <p:cNvSpPr/>
          <p:nvPr/>
        </p:nvSpPr>
        <p:spPr>
          <a:xfrm>
            <a:off x="3978442" y="7608670"/>
            <a:ext cx="2746996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E29432-B825-3F2B-D62D-80D061181ACE}"/>
              </a:ext>
            </a:extLst>
          </p:cNvPr>
          <p:cNvSpPr txBox="1"/>
          <p:nvPr/>
        </p:nvSpPr>
        <p:spPr>
          <a:xfrm>
            <a:off x="4048026" y="7824685"/>
            <a:ext cx="25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Automações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2D0E054-2519-FDF4-9415-F5A368FB3014}"/>
              </a:ext>
            </a:extLst>
          </p:cNvPr>
          <p:cNvSpPr/>
          <p:nvPr/>
        </p:nvSpPr>
        <p:spPr>
          <a:xfrm>
            <a:off x="10674614" y="4013631"/>
            <a:ext cx="2955759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7F7E40B-4CED-F920-C942-881C82269B2A}"/>
              </a:ext>
            </a:extLst>
          </p:cNvPr>
          <p:cNvSpPr txBox="1"/>
          <p:nvPr/>
        </p:nvSpPr>
        <p:spPr>
          <a:xfrm>
            <a:off x="10744200" y="4052896"/>
            <a:ext cx="281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Planejamento e Otimização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9321A7D-8DBB-E963-F16D-C7244F148CBD}"/>
              </a:ext>
            </a:extLst>
          </p:cNvPr>
          <p:cNvSpPr/>
          <p:nvPr/>
        </p:nvSpPr>
        <p:spPr>
          <a:xfrm>
            <a:off x="6970080" y="6421532"/>
            <a:ext cx="2490822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4178E6E-B15A-A23D-86C4-32B36046258A}"/>
              </a:ext>
            </a:extLst>
          </p:cNvPr>
          <p:cNvSpPr txBox="1"/>
          <p:nvPr/>
        </p:nvSpPr>
        <p:spPr>
          <a:xfrm>
            <a:off x="7018136" y="6460797"/>
            <a:ext cx="2373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Reconhecimento de fala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F2C626-7F0C-088C-CE5E-9F8DDBCBD271}"/>
              </a:ext>
            </a:extLst>
          </p:cNvPr>
          <p:cNvSpPr/>
          <p:nvPr/>
        </p:nvSpPr>
        <p:spPr>
          <a:xfrm>
            <a:off x="6970080" y="7608670"/>
            <a:ext cx="2490822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BBD959B-76D2-0762-D642-602BFC1FA5DA}"/>
              </a:ext>
            </a:extLst>
          </p:cNvPr>
          <p:cNvSpPr txBox="1"/>
          <p:nvPr/>
        </p:nvSpPr>
        <p:spPr>
          <a:xfrm>
            <a:off x="7018136" y="7647935"/>
            <a:ext cx="2373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Visão computacional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BFF585A-F458-7B2F-AE3A-7A4AA3B433D2}"/>
              </a:ext>
            </a:extLst>
          </p:cNvPr>
          <p:cNvSpPr/>
          <p:nvPr/>
        </p:nvSpPr>
        <p:spPr>
          <a:xfrm>
            <a:off x="10674614" y="5124063"/>
            <a:ext cx="2955759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80E1A31-FBD9-23F1-F337-A62343FACA53}"/>
              </a:ext>
            </a:extLst>
          </p:cNvPr>
          <p:cNvSpPr txBox="1"/>
          <p:nvPr/>
        </p:nvSpPr>
        <p:spPr>
          <a:xfrm>
            <a:off x="10744200" y="5163328"/>
            <a:ext cx="281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Sistemas Especialistas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4862864-DC76-833B-4338-91F6A31A9915}"/>
              </a:ext>
            </a:extLst>
          </p:cNvPr>
          <p:cNvSpPr/>
          <p:nvPr/>
        </p:nvSpPr>
        <p:spPr>
          <a:xfrm>
            <a:off x="13846340" y="4657753"/>
            <a:ext cx="1012659" cy="909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8388AA6-0F6B-8132-16A8-00802CC2157B}"/>
              </a:ext>
            </a:extLst>
          </p:cNvPr>
          <p:cNvSpPr txBox="1"/>
          <p:nvPr/>
        </p:nvSpPr>
        <p:spPr>
          <a:xfrm>
            <a:off x="13868400" y="4834235"/>
            <a:ext cx="96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...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11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75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B6C6DA19-CC9A-FC8F-1437-DF8B391E0662}"/>
              </a:ext>
            </a:extLst>
          </p:cNvPr>
          <p:cNvSpPr/>
          <p:nvPr/>
        </p:nvSpPr>
        <p:spPr>
          <a:xfrm rot="5400000">
            <a:off x="3902254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9F410A44-79E2-9B77-EDAC-656459B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045479"/>
            <a:ext cx="2161025" cy="2161025"/>
          </a:xfrm>
          <a:prstGeom prst="rect">
            <a:avLst/>
          </a:prstGeom>
        </p:spPr>
      </p:pic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68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B6C6DA19-CC9A-FC8F-1437-DF8B391E0662}"/>
              </a:ext>
            </a:extLst>
          </p:cNvPr>
          <p:cNvSpPr/>
          <p:nvPr/>
        </p:nvSpPr>
        <p:spPr>
          <a:xfrm rot="5400000">
            <a:off x="3902254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9F410A44-79E2-9B77-EDAC-656459B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045479"/>
            <a:ext cx="2161025" cy="2161025"/>
          </a:xfrm>
          <a:prstGeom prst="rect">
            <a:avLst/>
          </a:prstGeom>
        </p:spPr>
      </p:pic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6D8A59FA-40C6-8F97-9FD3-8E5DD40D3486}"/>
              </a:ext>
            </a:extLst>
          </p:cNvPr>
          <p:cNvSpPr/>
          <p:nvPr/>
        </p:nvSpPr>
        <p:spPr>
          <a:xfrm rot="5400000">
            <a:off x="7772756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4" descr="Kellogg's Pop-Tarts Frosted Sabor Morango (Contém 8)">
            <a:extLst>
              <a:ext uri="{FF2B5EF4-FFF2-40B4-BE49-F238E27FC236}">
                <a16:creationId xmlns:a16="http://schemas.microsoft.com/office/drawing/2014/main" id="{97E44B4F-5B87-D341-EBBE-5D8AFB030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0" b="91400" l="10000" r="90000">
                        <a14:foregroundMark x1="25000" y1="9600" x2="56800" y2="7200"/>
                        <a14:foregroundMark x1="34000" y1="91400" x2="50600" y2="89600"/>
                        <a14:foregroundMark x1="23600" y1="8600" x2="282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44" r="17058" b="5509"/>
          <a:stretch/>
        </p:blipFill>
        <p:spPr bwMode="auto">
          <a:xfrm>
            <a:off x="9342094" y="4027970"/>
            <a:ext cx="1818129" cy="2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56F8C296-14C1-C4BC-9073-24E138635D69}"/>
              </a:ext>
            </a:extLst>
          </p:cNvPr>
          <p:cNvSpPr txBox="1"/>
          <p:nvPr/>
        </p:nvSpPr>
        <p:spPr>
          <a:xfrm>
            <a:off x="9225542" y="3073863"/>
            <a:ext cx="205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ln w="57150">
                  <a:solidFill>
                    <a:schemeClr val="tx1"/>
                  </a:solidFill>
                </a:ln>
                <a:solidFill>
                  <a:srgbClr val="3A7190"/>
                </a:solidFill>
              </a:defRPr>
            </a:lvl1pPr>
          </a:lstStyle>
          <a:p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rgbClr val="2644B4"/>
                </a:solidFill>
              </a:rPr>
              <a:t>AUMENTAR O ESTOQUE</a:t>
            </a:r>
          </a:p>
        </p:txBody>
      </p:sp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8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B6C6DA19-CC9A-FC8F-1437-DF8B391E0662}"/>
              </a:ext>
            </a:extLst>
          </p:cNvPr>
          <p:cNvSpPr/>
          <p:nvPr/>
        </p:nvSpPr>
        <p:spPr>
          <a:xfrm rot="5400000">
            <a:off x="3902254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9F410A44-79E2-9B77-EDAC-656459B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045479"/>
            <a:ext cx="2161025" cy="2161025"/>
          </a:xfrm>
          <a:prstGeom prst="rect">
            <a:avLst/>
          </a:prstGeom>
        </p:spPr>
      </p:pic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6D8A59FA-40C6-8F97-9FD3-8E5DD40D3486}"/>
              </a:ext>
            </a:extLst>
          </p:cNvPr>
          <p:cNvSpPr/>
          <p:nvPr/>
        </p:nvSpPr>
        <p:spPr>
          <a:xfrm rot="5400000">
            <a:off x="7772756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4" descr="Kellogg's Pop-Tarts Frosted Sabor Morango (Contém 8)">
            <a:extLst>
              <a:ext uri="{FF2B5EF4-FFF2-40B4-BE49-F238E27FC236}">
                <a16:creationId xmlns:a16="http://schemas.microsoft.com/office/drawing/2014/main" id="{97E44B4F-5B87-D341-EBBE-5D8AFB030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0" b="91400" l="10000" r="90000">
                        <a14:foregroundMark x1="25000" y1="9600" x2="56800" y2="7200"/>
                        <a14:foregroundMark x1="34000" y1="91400" x2="50600" y2="89600"/>
                        <a14:foregroundMark x1="23600" y1="8600" x2="282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44" r="17058" b="5509"/>
          <a:stretch/>
        </p:blipFill>
        <p:spPr bwMode="auto">
          <a:xfrm>
            <a:off x="9342094" y="4027970"/>
            <a:ext cx="1818129" cy="2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56F8C296-14C1-C4BC-9073-24E138635D69}"/>
              </a:ext>
            </a:extLst>
          </p:cNvPr>
          <p:cNvSpPr txBox="1"/>
          <p:nvPr/>
        </p:nvSpPr>
        <p:spPr>
          <a:xfrm>
            <a:off x="9225542" y="3073863"/>
            <a:ext cx="205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ln w="57150">
                  <a:solidFill>
                    <a:schemeClr val="tx1"/>
                  </a:solidFill>
                </a:ln>
                <a:solidFill>
                  <a:srgbClr val="3A7190"/>
                </a:solidFill>
              </a:defRPr>
            </a:lvl1pPr>
          </a:lstStyle>
          <a:p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rgbClr val="2644B4"/>
                </a:solidFill>
              </a:rPr>
              <a:t>AUMENTAR O ESTOQUE</a:t>
            </a: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84BFFD1E-8CE4-D55F-0246-14466F12B7FA}"/>
              </a:ext>
            </a:extLst>
          </p:cNvPr>
          <p:cNvSpPr/>
          <p:nvPr/>
        </p:nvSpPr>
        <p:spPr>
          <a:xfrm rot="10800000">
            <a:off x="9536558" y="6702397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 descr="Caminhão parado na rua&#10;&#10;Descrição gerada automaticamente">
            <a:extLst>
              <a:ext uri="{FF2B5EF4-FFF2-40B4-BE49-F238E27FC236}">
                <a16:creationId xmlns:a16="http://schemas.microsoft.com/office/drawing/2014/main" id="{B51100DD-BADC-44CE-6186-A4677D4D0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30430" r="2745" b="3795"/>
          <a:stretch/>
        </p:blipFill>
        <p:spPr>
          <a:xfrm>
            <a:off x="7964045" y="7451670"/>
            <a:ext cx="4581476" cy="2265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3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B6C6DA19-CC9A-FC8F-1437-DF8B391E0662}"/>
              </a:ext>
            </a:extLst>
          </p:cNvPr>
          <p:cNvSpPr/>
          <p:nvPr/>
        </p:nvSpPr>
        <p:spPr>
          <a:xfrm rot="5400000">
            <a:off x="3902254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9F410A44-79E2-9B77-EDAC-656459B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045479"/>
            <a:ext cx="2161025" cy="2161025"/>
          </a:xfrm>
          <a:prstGeom prst="rect">
            <a:avLst/>
          </a:prstGeom>
        </p:spPr>
      </p:pic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6D8A59FA-40C6-8F97-9FD3-8E5DD40D3486}"/>
              </a:ext>
            </a:extLst>
          </p:cNvPr>
          <p:cNvSpPr/>
          <p:nvPr/>
        </p:nvSpPr>
        <p:spPr>
          <a:xfrm rot="5400000">
            <a:off x="7772756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4" descr="Kellogg's Pop-Tarts Frosted Sabor Morango (Contém 8)">
            <a:extLst>
              <a:ext uri="{FF2B5EF4-FFF2-40B4-BE49-F238E27FC236}">
                <a16:creationId xmlns:a16="http://schemas.microsoft.com/office/drawing/2014/main" id="{97E44B4F-5B87-D341-EBBE-5D8AFB030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0" b="91400" l="10000" r="90000">
                        <a14:foregroundMark x1="25000" y1="9600" x2="56800" y2="7200"/>
                        <a14:foregroundMark x1="34000" y1="91400" x2="50600" y2="89600"/>
                        <a14:foregroundMark x1="23600" y1="8600" x2="282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44" r="17058" b="5509"/>
          <a:stretch/>
        </p:blipFill>
        <p:spPr bwMode="auto">
          <a:xfrm>
            <a:off x="9342094" y="4027970"/>
            <a:ext cx="1818129" cy="2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56F8C296-14C1-C4BC-9073-24E138635D69}"/>
              </a:ext>
            </a:extLst>
          </p:cNvPr>
          <p:cNvSpPr txBox="1"/>
          <p:nvPr/>
        </p:nvSpPr>
        <p:spPr>
          <a:xfrm>
            <a:off x="9225542" y="3073863"/>
            <a:ext cx="205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ln w="57150">
                  <a:solidFill>
                    <a:schemeClr val="tx1"/>
                  </a:solidFill>
                </a:ln>
                <a:solidFill>
                  <a:srgbClr val="3A7190"/>
                </a:solidFill>
              </a:defRPr>
            </a:lvl1pPr>
          </a:lstStyle>
          <a:p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rgbClr val="2644B4"/>
                </a:solidFill>
              </a:rPr>
              <a:t>AUMENTAR O ESTOQUE</a:t>
            </a: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84BFFD1E-8CE4-D55F-0246-14466F12B7FA}"/>
              </a:ext>
            </a:extLst>
          </p:cNvPr>
          <p:cNvSpPr/>
          <p:nvPr/>
        </p:nvSpPr>
        <p:spPr>
          <a:xfrm rot="10800000">
            <a:off x="9536558" y="6702397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 descr="Caminhão parado na rua&#10;&#10;Descrição gerada automaticamente">
            <a:extLst>
              <a:ext uri="{FF2B5EF4-FFF2-40B4-BE49-F238E27FC236}">
                <a16:creationId xmlns:a16="http://schemas.microsoft.com/office/drawing/2014/main" id="{B51100DD-BADC-44CE-6186-A4677D4D0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30430" r="2745" b="3795"/>
          <a:stretch/>
        </p:blipFill>
        <p:spPr>
          <a:xfrm>
            <a:off x="7964045" y="7451670"/>
            <a:ext cx="4581476" cy="2265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6271D119-5951-AD0B-FEFF-4BBCDA5AAB80}"/>
              </a:ext>
            </a:extLst>
          </p:cNvPr>
          <p:cNvSpPr/>
          <p:nvPr/>
        </p:nvSpPr>
        <p:spPr>
          <a:xfrm rot="5400000">
            <a:off x="12535728" y="8448979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 descr="Logotipo&#10;&#10;Descrição gerada automaticamente">
            <a:extLst>
              <a:ext uri="{FF2B5EF4-FFF2-40B4-BE49-F238E27FC236}">
                <a16:creationId xmlns:a16="http://schemas.microsoft.com/office/drawing/2014/main" id="{3757B721-9B87-25E3-2EF4-0C9103540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27" y="7451670"/>
            <a:ext cx="2265506" cy="2265506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57702E35-BEF7-B635-D9A8-18607BDCCCED}"/>
              </a:ext>
            </a:extLst>
          </p:cNvPr>
          <p:cNvSpPr txBox="1"/>
          <p:nvPr/>
        </p:nvSpPr>
        <p:spPr>
          <a:xfrm>
            <a:off x="15840744" y="7087716"/>
            <a:ext cx="117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n w="57150">
                  <a:solidFill>
                    <a:schemeClr val="tx1"/>
                  </a:solidFill>
                </a:ln>
                <a:solidFill>
                  <a:srgbClr val="FF4755"/>
                </a:solidFill>
              </a:rPr>
              <a:t>7x</a:t>
            </a:r>
          </a:p>
        </p:txBody>
      </p:sp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30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8A95BCB-0907-3B1D-E557-EF11DC5D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B6C6DA19-CC9A-FC8F-1437-DF8B391E0662}"/>
              </a:ext>
            </a:extLst>
          </p:cNvPr>
          <p:cNvSpPr/>
          <p:nvPr/>
        </p:nvSpPr>
        <p:spPr>
          <a:xfrm rot="5400000">
            <a:off x="3902254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681A209-7B0E-CACD-C3EA-3F867A194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0" y="4045479"/>
            <a:ext cx="2161025" cy="2161025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9F410A44-79E2-9B77-EDAC-656459B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045479"/>
            <a:ext cx="2161025" cy="2161025"/>
          </a:xfrm>
          <a:prstGeom prst="rect">
            <a:avLst/>
          </a:prstGeom>
        </p:spPr>
      </p:pic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6D8A59FA-40C6-8F97-9FD3-8E5DD40D3486}"/>
              </a:ext>
            </a:extLst>
          </p:cNvPr>
          <p:cNvSpPr/>
          <p:nvPr/>
        </p:nvSpPr>
        <p:spPr>
          <a:xfrm rot="5400000">
            <a:off x="7772756" y="4990548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4" descr="Kellogg's Pop-Tarts Frosted Sabor Morango (Contém 8)">
            <a:extLst>
              <a:ext uri="{FF2B5EF4-FFF2-40B4-BE49-F238E27FC236}">
                <a16:creationId xmlns:a16="http://schemas.microsoft.com/office/drawing/2014/main" id="{97E44B4F-5B87-D341-EBBE-5D8AFB030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0" b="91400" l="10000" r="90000">
                        <a14:foregroundMark x1="25000" y1="9600" x2="56800" y2="7200"/>
                        <a14:foregroundMark x1="34000" y1="91400" x2="50600" y2="89600"/>
                        <a14:foregroundMark x1="23600" y1="8600" x2="282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44" r="17058" b="5509"/>
          <a:stretch/>
        </p:blipFill>
        <p:spPr bwMode="auto">
          <a:xfrm>
            <a:off x="9342094" y="4027970"/>
            <a:ext cx="1818129" cy="2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56F8C296-14C1-C4BC-9073-24E138635D69}"/>
              </a:ext>
            </a:extLst>
          </p:cNvPr>
          <p:cNvSpPr txBox="1"/>
          <p:nvPr/>
        </p:nvSpPr>
        <p:spPr>
          <a:xfrm>
            <a:off x="9225542" y="3073863"/>
            <a:ext cx="205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 b="1">
                <a:ln w="57150">
                  <a:solidFill>
                    <a:schemeClr val="tx1"/>
                  </a:solidFill>
                </a:ln>
                <a:solidFill>
                  <a:srgbClr val="3A7190"/>
                </a:solidFill>
              </a:defRPr>
            </a:lvl1pPr>
          </a:lstStyle>
          <a:p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rgbClr val="2644B4"/>
                </a:solidFill>
              </a:rPr>
              <a:t>AUMENTAR O ESTOQUE</a:t>
            </a: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84BFFD1E-8CE4-D55F-0246-14466F12B7FA}"/>
              </a:ext>
            </a:extLst>
          </p:cNvPr>
          <p:cNvSpPr/>
          <p:nvPr/>
        </p:nvSpPr>
        <p:spPr>
          <a:xfrm rot="10800000">
            <a:off x="9536558" y="6702397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 descr="Caminhão parado na rua&#10;&#10;Descrição gerada automaticamente">
            <a:extLst>
              <a:ext uri="{FF2B5EF4-FFF2-40B4-BE49-F238E27FC236}">
                <a16:creationId xmlns:a16="http://schemas.microsoft.com/office/drawing/2014/main" id="{B51100DD-BADC-44CE-6186-A4677D4D0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30430" r="2745" b="3795"/>
          <a:stretch/>
        </p:blipFill>
        <p:spPr>
          <a:xfrm>
            <a:off x="7964045" y="7451670"/>
            <a:ext cx="4581476" cy="2265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6271D119-5951-AD0B-FEFF-4BBCDA5AAB80}"/>
              </a:ext>
            </a:extLst>
          </p:cNvPr>
          <p:cNvSpPr/>
          <p:nvPr/>
        </p:nvSpPr>
        <p:spPr>
          <a:xfrm rot="5400000">
            <a:off x="12535728" y="8448979"/>
            <a:ext cx="1429199" cy="27088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 descr="Logotipo&#10;&#10;Descrição gerada automaticamente">
            <a:extLst>
              <a:ext uri="{FF2B5EF4-FFF2-40B4-BE49-F238E27FC236}">
                <a16:creationId xmlns:a16="http://schemas.microsoft.com/office/drawing/2014/main" id="{3757B721-9B87-25E3-2EF4-0C9103540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27" y="7451670"/>
            <a:ext cx="2265506" cy="2265506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57702E35-BEF7-B635-D9A8-18607BDCCCED}"/>
              </a:ext>
            </a:extLst>
          </p:cNvPr>
          <p:cNvSpPr txBox="1"/>
          <p:nvPr/>
        </p:nvSpPr>
        <p:spPr>
          <a:xfrm>
            <a:off x="15840744" y="7087716"/>
            <a:ext cx="117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n w="57150">
                  <a:solidFill>
                    <a:schemeClr val="tx1"/>
                  </a:solidFill>
                </a:ln>
                <a:solidFill>
                  <a:srgbClr val="FF4755"/>
                </a:solidFill>
              </a:rPr>
              <a:t>7x</a:t>
            </a:r>
          </a:p>
        </p:txBody>
      </p:sp>
      <p:pic>
        <p:nvPicPr>
          <p:cNvPr id="43" name="Picture 2" descr="Turns out the Walmart logo isn't what you think it is | Creative Bloq">
            <a:extLst>
              <a:ext uri="{FF2B5EF4-FFF2-40B4-BE49-F238E27FC236}">
                <a16:creationId xmlns:a16="http://schemas.microsoft.com/office/drawing/2014/main" id="{8E47D48F-169B-1ADA-E3AB-118BDABD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1719" r="9588" b="31882"/>
          <a:stretch/>
        </p:blipFill>
        <p:spPr bwMode="auto">
          <a:xfrm>
            <a:off x="431032" y="2191172"/>
            <a:ext cx="4824536" cy="1213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64AA9F-A8EA-99CB-28B3-D4FA4F821118}"/>
              </a:ext>
            </a:extLst>
          </p:cNvPr>
          <p:cNvSpPr txBox="1"/>
          <p:nvPr/>
        </p:nvSpPr>
        <p:spPr>
          <a:xfrm>
            <a:off x="5421026" y="2867916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n w="57150">
                  <a:solidFill>
                    <a:schemeClr val="tx1"/>
                  </a:solidFill>
                </a:ln>
                <a:solidFill>
                  <a:srgbClr val="3A719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821146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omputador com jogo&#10;&#10;Descrição gerada automaticamente">
            <a:extLst>
              <a:ext uri="{FF2B5EF4-FFF2-40B4-BE49-F238E27FC236}">
                <a16:creationId xmlns:a16="http://schemas.microsoft.com/office/drawing/2014/main" id="{C3FB6BDE-87E7-7E95-2D3F-312BBAE33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4130" r="9439" b="14975"/>
          <a:stretch/>
        </p:blipFill>
        <p:spPr>
          <a:xfrm>
            <a:off x="-181036" y="-164250"/>
            <a:ext cx="18650072" cy="109963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336E93-1F1E-BA48-99A2-477DE1F072F3}"/>
              </a:ext>
            </a:extLst>
          </p:cNvPr>
          <p:cNvSpPr txBox="1"/>
          <p:nvPr/>
        </p:nvSpPr>
        <p:spPr>
          <a:xfrm>
            <a:off x="19635537" y="-385011"/>
            <a:ext cx="184731" cy="36933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E8375D-3560-6F18-7510-63091E1E82EE}"/>
              </a:ext>
            </a:extLst>
          </p:cNvPr>
          <p:cNvSpPr/>
          <p:nvPr/>
        </p:nvSpPr>
        <p:spPr>
          <a:xfrm>
            <a:off x="-181036" y="-164250"/>
            <a:ext cx="18650072" cy="10996382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4" descr="Coronavírus: Nubank vai dedicar R$20 milhões para ajudar clientes;">
            <a:extLst>
              <a:ext uri="{FF2B5EF4-FFF2-40B4-BE49-F238E27FC236}">
                <a16:creationId xmlns:a16="http://schemas.microsoft.com/office/drawing/2014/main" id="{D1AD37A8-9557-9A41-4551-4C293DD8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407" y1="73276" x2="44344" y2="61638"/>
                        <a14:foregroundMark x1="44344" y1="61638" x2="60407" y2="58190"/>
                        <a14:foregroundMark x1="60407" y1="58190" x2="46380" y2="27586"/>
                        <a14:foregroundMark x1="53846" y1="30172" x2="38235" y2="54310"/>
                        <a14:foregroundMark x1="51357" y1="28448" x2="41176" y2="45259"/>
                        <a14:foregroundMark x1="41176" y1="39655" x2="41176" y2="39655"/>
                        <a14:foregroundMark x1="42986" y1="31466" x2="42986" y2="31466"/>
                        <a14:foregroundMark x1="56787" y1="34483" x2="56787" y2="34483"/>
                        <a14:foregroundMark x1="58371" y1="45259" x2="58371" y2="45259"/>
                        <a14:foregroundMark x1="58824" y1="40517" x2="58824" y2="40517"/>
                        <a14:foregroundMark x1="57466" y1="26724" x2="57466" y2="26724"/>
                        <a14:foregroundMark x1="57240" y1="26293" x2="37557" y2="26724"/>
                        <a14:foregroundMark x1="58824" y1="24138" x2="65837" y2="47845"/>
                        <a14:foregroundMark x1="65837" y1="47845" x2="55204" y2="74138"/>
                        <a14:foregroundMark x1="55204" y1="74138" x2="43665" y2="71983"/>
                        <a14:foregroundMark x1="43665" y1="71983" x2="39367" y2="37069"/>
                        <a14:foregroundMark x1="39367" y1="37069" x2="57466" y2="28879"/>
                        <a14:foregroundMark x1="57466" y1="28879" x2="59050" y2="26293"/>
                        <a14:foregroundMark x1="50226" y1="43534" x2="50226" y2="55172"/>
                        <a14:foregroundMark x1="50905" y1="43534" x2="52036" y2="5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4" y="1759124"/>
            <a:ext cx="56246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M Logo: valor, história, PNG">
            <a:extLst>
              <a:ext uri="{FF2B5EF4-FFF2-40B4-BE49-F238E27FC236}">
                <a16:creationId xmlns:a16="http://schemas.microsoft.com/office/drawing/2014/main" id="{14630576-0995-2A18-A281-73BA809D1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646" r="91354">
                        <a14:foregroundMark x1="8646" y1="41759" x2="8646" y2="41759"/>
                        <a14:foregroundMark x1="56719" y1="40648" x2="56719" y2="40648"/>
                        <a14:foregroundMark x1="53021" y1="37778" x2="65677" y2="40000"/>
                        <a14:foregroundMark x1="65677" y1="40000" x2="61250" y2="41111"/>
                        <a14:foregroundMark x1="61250" y1="41111" x2="77396" y2="42315"/>
                        <a14:foregroundMark x1="77396" y1="42315" x2="62344" y2="47870"/>
                        <a14:foregroundMark x1="62344" y1="47870" x2="70781" y2="50185"/>
                        <a14:foregroundMark x1="70781" y1="50185" x2="75052" y2="53796"/>
                        <a14:foregroundMark x1="75052" y1="53796" x2="54531" y2="56111"/>
                        <a14:foregroundMark x1="54531" y1="56111" x2="70833" y2="57963"/>
                        <a14:foregroundMark x1="70833" y1="57963" x2="70313" y2="57778"/>
                        <a14:foregroundMark x1="56979" y1="42315" x2="53385" y2="60648"/>
                        <a14:foregroundMark x1="53385" y1="60648" x2="53385" y2="60926"/>
                        <a14:foregroundMark x1="76354" y1="41852" x2="77031" y2="47500"/>
                        <a14:foregroundMark x1="77031" y1="47500" x2="79635" y2="41944"/>
                        <a14:foregroundMark x1="79635" y1="41944" x2="80313" y2="48704"/>
                        <a14:foregroundMark x1="80313" y1="48704" x2="79271" y2="58426"/>
                        <a14:foregroundMark x1="91354" y1="47685" x2="91354" y2="4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" t="22440" r="6734" b="23481"/>
          <a:stretch/>
        </p:blipFill>
        <p:spPr bwMode="auto">
          <a:xfrm>
            <a:off x="5724180" y="4562940"/>
            <a:ext cx="5624692" cy="19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om compra falsa, criminosos tentam roubar vendedores no Mercado Livre |  Exame">
            <a:extLst>
              <a:ext uri="{FF2B5EF4-FFF2-40B4-BE49-F238E27FC236}">
                <a16:creationId xmlns:a16="http://schemas.microsoft.com/office/drawing/2014/main" id="{EF264C2D-9E11-4E8F-F60E-D835C7486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1" t="37780" r="13391" b="35908"/>
          <a:stretch/>
        </p:blipFill>
        <p:spPr bwMode="auto">
          <a:xfrm>
            <a:off x="11894541" y="2247691"/>
            <a:ext cx="4651869" cy="19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 descr="Logotipo, Ícone&#10;&#10;Descrição gerada automaticamente">
            <a:extLst>
              <a:ext uri="{FF2B5EF4-FFF2-40B4-BE49-F238E27FC236}">
                <a16:creationId xmlns:a16="http://schemas.microsoft.com/office/drawing/2014/main" id="{33F61444-C155-C35F-BD93-2CEDBDCC6B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714" l="2954" r="97468">
                        <a14:foregroundMark x1="11814" y1="3286" x2="11814" y2="3286"/>
                        <a14:foregroundMark x1="10549" y1="22066" x2="91561" y2="30047"/>
                        <a14:foregroundMark x1="93249" y1="51643" x2="93671" y2="75587"/>
                        <a14:foregroundMark x1="16456" y1="21596" x2="70042" y2="27700"/>
                        <a14:foregroundMark x1="21941" y1="7512" x2="77637" y2="8920"/>
                        <a14:foregroundMark x1="86920" y1="7981" x2="97890" y2="68545"/>
                        <a14:foregroundMark x1="89030" y1="90141" x2="17722" y2="51643"/>
                        <a14:foregroundMark x1="17722" y1="51643" x2="66667" y2="7981"/>
                        <a14:foregroundMark x1="66667" y1="7981" x2="73418" y2="12676"/>
                        <a14:foregroundMark x1="40084" y1="16432" x2="45148" y2="16432"/>
                        <a14:foregroundMark x1="2359" y1="9106" x2="5063" y2="82629"/>
                        <a14:foregroundMark x1="5063" y1="82629" x2="76793" y2="95305"/>
                        <a14:foregroundMark x1="76793" y1="95305" x2="95781" y2="15962"/>
                        <a14:foregroundMark x1="95781" y1="15962" x2="24895" y2="469"/>
                        <a14:foregroundMark x1="24895" y1="469" x2="5147" y2="2624"/>
                        <a14:foregroundMark x1="24895" y1="78404" x2="29114" y2="38498"/>
                        <a14:foregroundMark x1="23207" y1="33803" x2="85654" y2="36620"/>
                        <a14:foregroundMark x1="61181" y1="83099" x2="63291" y2="52113"/>
                        <a14:foregroundMark x1="96624" y1="81690" x2="19831" y2="93897"/>
                        <a14:foregroundMark x1="19831" y1="93897" x2="2954" y2="77934"/>
                        <a14:foregroundMark x1="5907" y1="90610" x2="85232" y2="97183"/>
                        <a14:foregroundMark x1="94937" y1="19249" x2="94937" y2="59155"/>
                        <a14:foregroundMark x1="89030" y1="5164" x2="94937" y2="69953"/>
                        <a14:foregroundMark x1="95359" y1="11737" x2="97468" y2="80751"/>
                        <a14:foregroundMark x1="97468" y1="80751" x2="96624" y2="83568"/>
                        <a14:backgroundMark x1="2110" y1="3286" x2="2110" y2="3286"/>
                        <a14:backgroundMark x1="2110" y1="2817" x2="2110" y2="2817"/>
                        <a14:backgroundMark x1="2110" y1="4695" x2="5063" y2="2817"/>
                        <a14:backgroundMark x1="1688" y1="3286" x2="4641" y2="939"/>
                        <a14:backgroundMark x1="97046" y1="939" x2="99578" y2="5164"/>
                        <a14:backgroundMark x1="97468" y1="99061" x2="99578" y2="95305"/>
                        <a14:backgroundMark x1="3376" y1="99061" x2="0" y2="96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55" y="7384459"/>
            <a:ext cx="2197750" cy="197519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C6F160-9A6F-005E-595A-32CCF112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16" y="7479988"/>
            <a:ext cx="6264519" cy="17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</p:spTree>
    <p:extLst>
      <p:ext uri="{BB962C8B-B14F-4D97-AF65-F5344CB8AC3E}">
        <p14:creationId xmlns:p14="http://schemas.microsoft.com/office/powerpoint/2010/main" val="310999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1026" name="Picture 2" descr="Como o Machine Learning pode melhorar a experiência do seu cliente?">
            <a:extLst>
              <a:ext uri="{FF2B5EF4-FFF2-40B4-BE49-F238E27FC236}">
                <a16:creationId xmlns:a16="http://schemas.microsoft.com/office/drawing/2014/main" id="{8466926C-DC71-7452-ABC5-5F3999C58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/>
          <a:stretch/>
        </p:blipFill>
        <p:spPr bwMode="auto">
          <a:xfrm>
            <a:off x="10439400" y="3571382"/>
            <a:ext cx="5910810" cy="55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3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88000" cy="10287000"/>
          </a:xfrm>
          <a:prstGeom prst="rect">
            <a:avLst/>
          </a:prstGeom>
        </p:spPr>
      </p:pic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DF80E39C-9C53-886C-9C69-0B5694E18EB7}"/>
              </a:ext>
            </a:extLst>
          </p:cNvPr>
          <p:cNvSpPr/>
          <p:nvPr/>
        </p:nvSpPr>
        <p:spPr>
          <a:xfrm>
            <a:off x="1600200" y="4533900"/>
            <a:ext cx="5528978" cy="3759668"/>
          </a:xfrm>
          <a:prstGeom prst="roundRect">
            <a:avLst>
              <a:gd name="adj" fmla="val 9150"/>
            </a:avLst>
          </a:prstGeom>
          <a:solidFill>
            <a:schemeClr val="bg1">
              <a:lumMod val="8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BD2B3C3C-3AFF-7039-DD98-688A421E6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" y="6538034"/>
            <a:ext cx="990600" cy="9906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FB2E4B3-DCCA-485F-0EE8-21DA68E48548}"/>
              </a:ext>
            </a:extLst>
          </p:cNvPr>
          <p:cNvGrpSpPr/>
          <p:nvPr/>
        </p:nvGrpSpPr>
        <p:grpSpPr>
          <a:xfrm>
            <a:off x="3200400" y="4950939"/>
            <a:ext cx="2738829" cy="1170170"/>
            <a:chOff x="3594835" y="5752801"/>
            <a:chExt cx="2738829" cy="1170170"/>
          </a:xfrm>
        </p:grpSpPr>
        <p:pic>
          <p:nvPicPr>
            <p:cNvPr id="10" name="Imagem 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D2E49BDD-AC45-266D-B574-D1F5ED86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5752801"/>
              <a:ext cx="685800" cy="6858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C5CB84B-15FE-0306-5B7C-840DCEDB1374}"/>
                </a:ext>
              </a:extLst>
            </p:cNvPr>
            <p:cNvSpPr txBox="1"/>
            <p:nvPr/>
          </p:nvSpPr>
          <p:spPr>
            <a:xfrm>
              <a:off x="3594835" y="6553639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SALDO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72232302-6845-9713-0821-83F4588163B3}"/>
                </a:ext>
              </a:extLst>
            </p:cNvPr>
            <p:cNvCxnSpPr>
              <a:cxnSpLocks/>
            </p:cNvCxnSpPr>
            <p:nvPr/>
          </p:nvCxnSpPr>
          <p:spPr>
            <a:xfrm>
              <a:off x="4424293" y="6095701"/>
              <a:ext cx="190937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BE67C6A-DF07-0C8A-FE29-D68AECB18441}"/>
                </a:ext>
              </a:extLst>
            </p:cNvPr>
            <p:cNvSpPr txBox="1"/>
            <p:nvPr/>
          </p:nvSpPr>
          <p:spPr>
            <a:xfrm>
              <a:off x="4424078" y="6266440"/>
              <a:ext cx="190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MOSTRAR SALDO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C0A3957-F25A-0827-7F72-F8895C4C0801}"/>
              </a:ext>
            </a:extLst>
          </p:cNvPr>
          <p:cNvGrpSpPr/>
          <p:nvPr/>
        </p:nvGrpSpPr>
        <p:grpSpPr>
          <a:xfrm>
            <a:off x="3251934" y="6702937"/>
            <a:ext cx="2727745" cy="1358224"/>
            <a:chOff x="3594835" y="7324885"/>
            <a:chExt cx="2727745" cy="1358224"/>
          </a:xfrm>
        </p:grpSpPr>
        <p:pic>
          <p:nvPicPr>
            <p:cNvPr id="20" name="Imagem 1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26F963-5415-AFDA-BD91-6453D5B3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7324885"/>
              <a:ext cx="685802" cy="685802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F513AA2-B04A-5132-A457-DD60CE4AE172}"/>
                </a:ext>
              </a:extLst>
            </p:cNvPr>
            <p:cNvSpPr txBox="1"/>
            <p:nvPr/>
          </p:nvSpPr>
          <p:spPr>
            <a:xfrm>
              <a:off x="3594835" y="8036778"/>
              <a:ext cx="82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FAZER PIX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2695FFE2-65AA-A98C-2EF9-34482D4A03BC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4352466" y="7655282"/>
              <a:ext cx="1923688" cy="125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903D6CB-4908-45A1-8012-59F7378467C7}"/>
                </a:ext>
              </a:extLst>
            </p:cNvPr>
            <p:cNvSpPr txBox="1"/>
            <p:nvPr/>
          </p:nvSpPr>
          <p:spPr>
            <a:xfrm>
              <a:off x="4296928" y="7757815"/>
              <a:ext cx="2025652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FAZER TRANSAÇÃO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0142837-4EAF-DF43-57B5-B8A872C02A39}"/>
              </a:ext>
            </a:extLst>
          </p:cNvPr>
          <p:cNvSpPr txBox="1"/>
          <p:nvPr/>
        </p:nvSpPr>
        <p:spPr>
          <a:xfrm rot="16200000">
            <a:off x="1252157" y="5279911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PROGRAMADO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22417AC-1595-ECAB-3161-8B05CE54C6A6}"/>
              </a:ext>
            </a:extLst>
          </p:cNvPr>
          <p:cNvSpPr txBox="1"/>
          <p:nvPr/>
        </p:nvSpPr>
        <p:spPr>
          <a:xfrm rot="16200000">
            <a:off x="-1009757" y="6951201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PROGRAMAÇÃO TRADICIONAL</a:t>
            </a:r>
          </a:p>
        </p:txBody>
      </p:sp>
    </p:spTree>
    <p:extLst>
      <p:ext uri="{BB962C8B-B14F-4D97-AF65-F5344CB8AC3E}">
        <p14:creationId xmlns:p14="http://schemas.microsoft.com/office/powerpoint/2010/main" val="227316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88000" cy="10287000"/>
          </a:xfrm>
          <a:prstGeom prst="rect">
            <a:avLst/>
          </a:prstGeom>
        </p:spPr>
      </p:pic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DF80E39C-9C53-886C-9C69-0B5694E18EB7}"/>
              </a:ext>
            </a:extLst>
          </p:cNvPr>
          <p:cNvSpPr/>
          <p:nvPr/>
        </p:nvSpPr>
        <p:spPr>
          <a:xfrm>
            <a:off x="1600200" y="4533900"/>
            <a:ext cx="5528978" cy="3759668"/>
          </a:xfrm>
          <a:prstGeom prst="roundRect">
            <a:avLst>
              <a:gd name="adj" fmla="val 9150"/>
            </a:avLst>
          </a:prstGeom>
          <a:solidFill>
            <a:schemeClr val="bg1">
              <a:lumMod val="8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BD2B3C3C-3AFF-7039-DD98-688A421E6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" y="6538034"/>
            <a:ext cx="990600" cy="9906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FB2E4B3-DCCA-485F-0EE8-21DA68E48548}"/>
              </a:ext>
            </a:extLst>
          </p:cNvPr>
          <p:cNvGrpSpPr/>
          <p:nvPr/>
        </p:nvGrpSpPr>
        <p:grpSpPr>
          <a:xfrm>
            <a:off x="3200400" y="4950939"/>
            <a:ext cx="3496244" cy="1170170"/>
            <a:chOff x="3594835" y="5752801"/>
            <a:chExt cx="3496244" cy="1170170"/>
          </a:xfrm>
        </p:grpSpPr>
        <p:pic>
          <p:nvPicPr>
            <p:cNvPr id="10" name="Imagem 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D2E49BDD-AC45-266D-B574-D1F5ED86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5752801"/>
              <a:ext cx="685800" cy="6858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C5CB84B-15FE-0306-5B7C-840DCEDB1374}"/>
                </a:ext>
              </a:extLst>
            </p:cNvPr>
            <p:cNvSpPr txBox="1"/>
            <p:nvPr/>
          </p:nvSpPr>
          <p:spPr>
            <a:xfrm>
              <a:off x="3594835" y="6553639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SALDO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72232302-6845-9713-0821-83F4588163B3}"/>
                </a:ext>
              </a:extLst>
            </p:cNvPr>
            <p:cNvCxnSpPr>
              <a:cxnSpLocks/>
            </p:cNvCxnSpPr>
            <p:nvPr/>
          </p:nvCxnSpPr>
          <p:spPr>
            <a:xfrm>
              <a:off x="4424293" y="6095701"/>
              <a:ext cx="190937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BE67C6A-DF07-0C8A-FE29-D68AECB18441}"/>
                </a:ext>
              </a:extLst>
            </p:cNvPr>
            <p:cNvSpPr txBox="1"/>
            <p:nvPr/>
          </p:nvSpPr>
          <p:spPr>
            <a:xfrm>
              <a:off x="4424078" y="6266440"/>
              <a:ext cx="190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MOSTRAR SALDO</a:t>
              </a:r>
            </a:p>
          </p:txBody>
        </p:sp>
        <p:pic>
          <p:nvPicPr>
            <p:cNvPr id="17" name="Imagem 1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6A96DF9-CD51-1E09-1E17-150E9B7B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5765305"/>
              <a:ext cx="685801" cy="685801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C0A3957-F25A-0827-7F72-F8895C4C0801}"/>
              </a:ext>
            </a:extLst>
          </p:cNvPr>
          <p:cNvGrpSpPr/>
          <p:nvPr/>
        </p:nvGrpSpPr>
        <p:grpSpPr>
          <a:xfrm>
            <a:off x="3251934" y="6702937"/>
            <a:ext cx="3496244" cy="1358224"/>
            <a:chOff x="3594835" y="7324885"/>
            <a:chExt cx="3496244" cy="1358224"/>
          </a:xfrm>
        </p:grpSpPr>
        <p:pic>
          <p:nvPicPr>
            <p:cNvPr id="20" name="Imagem 1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26F963-5415-AFDA-BD91-6453D5B3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7324885"/>
              <a:ext cx="685802" cy="685802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F513AA2-B04A-5132-A457-DD60CE4AE172}"/>
                </a:ext>
              </a:extLst>
            </p:cNvPr>
            <p:cNvSpPr txBox="1"/>
            <p:nvPr/>
          </p:nvSpPr>
          <p:spPr>
            <a:xfrm>
              <a:off x="3594835" y="8036778"/>
              <a:ext cx="82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FAZER PIX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2695FFE2-65AA-A98C-2EF9-34482D4A03BC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4352466" y="7655282"/>
              <a:ext cx="1923688" cy="125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903D6CB-4908-45A1-8012-59F7378467C7}"/>
                </a:ext>
              </a:extLst>
            </p:cNvPr>
            <p:cNvSpPr txBox="1"/>
            <p:nvPr/>
          </p:nvSpPr>
          <p:spPr>
            <a:xfrm>
              <a:off x="4296928" y="7757815"/>
              <a:ext cx="2025652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FAZER TRANSAÇÃO</a:t>
              </a:r>
            </a:p>
          </p:txBody>
        </p:sp>
        <p:pic>
          <p:nvPicPr>
            <p:cNvPr id="23" name="Imagem 2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11DDDBC-FF47-AC8B-C58C-0D9167DF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7324886"/>
              <a:ext cx="685801" cy="685801"/>
            </a:xfrm>
            <a:prstGeom prst="rect">
              <a:avLst/>
            </a:prstGeom>
          </p:spPr>
        </p:pic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0142837-4EAF-DF43-57B5-B8A872C02A39}"/>
              </a:ext>
            </a:extLst>
          </p:cNvPr>
          <p:cNvSpPr txBox="1"/>
          <p:nvPr/>
        </p:nvSpPr>
        <p:spPr>
          <a:xfrm rot="16200000">
            <a:off x="1252157" y="5279911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E74496-C1C4-B5AE-6D99-A5E30D440D6B}"/>
              </a:ext>
            </a:extLst>
          </p:cNvPr>
          <p:cNvSpPr txBox="1"/>
          <p:nvPr/>
        </p:nvSpPr>
        <p:spPr>
          <a:xfrm rot="16200000">
            <a:off x="-1009757" y="6951201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PROGRAMAÇÃO TRADICIONAL</a:t>
            </a:r>
          </a:p>
        </p:txBody>
      </p:sp>
    </p:spTree>
    <p:extLst>
      <p:ext uri="{BB962C8B-B14F-4D97-AF65-F5344CB8AC3E}">
        <p14:creationId xmlns:p14="http://schemas.microsoft.com/office/powerpoint/2010/main" val="400490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88000" cy="10287000"/>
          </a:xfrm>
          <a:prstGeom prst="rect">
            <a:avLst/>
          </a:prstGeom>
        </p:spPr>
      </p:pic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3FACA656-ED03-1887-CD5D-847D12F8EF63}"/>
              </a:ext>
            </a:extLst>
          </p:cNvPr>
          <p:cNvSpPr/>
          <p:nvPr/>
        </p:nvSpPr>
        <p:spPr>
          <a:xfrm>
            <a:off x="1607586" y="4533900"/>
            <a:ext cx="5528978" cy="5553520"/>
          </a:xfrm>
          <a:prstGeom prst="roundRect">
            <a:avLst>
              <a:gd name="adj" fmla="val 6669"/>
            </a:avLst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DF80E39C-9C53-886C-9C69-0B5694E18EB7}"/>
              </a:ext>
            </a:extLst>
          </p:cNvPr>
          <p:cNvSpPr/>
          <p:nvPr/>
        </p:nvSpPr>
        <p:spPr>
          <a:xfrm>
            <a:off x="1600200" y="4533900"/>
            <a:ext cx="5528978" cy="3759668"/>
          </a:xfrm>
          <a:prstGeom prst="roundRect">
            <a:avLst>
              <a:gd name="adj" fmla="val 9150"/>
            </a:avLst>
          </a:prstGeom>
          <a:solidFill>
            <a:schemeClr val="bg1">
              <a:lumMod val="8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BD2B3C3C-3AFF-7039-DD98-688A421E6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" y="6538034"/>
            <a:ext cx="990600" cy="9906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FB2E4B3-DCCA-485F-0EE8-21DA68E48548}"/>
              </a:ext>
            </a:extLst>
          </p:cNvPr>
          <p:cNvGrpSpPr/>
          <p:nvPr/>
        </p:nvGrpSpPr>
        <p:grpSpPr>
          <a:xfrm>
            <a:off x="3200400" y="4950939"/>
            <a:ext cx="3496244" cy="1170170"/>
            <a:chOff x="3594835" y="5752801"/>
            <a:chExt cx="3496244" cy="1170170"/>
          </a:xfrm>
        </p:grpSpPr>
        <p:pic>
          <p:nvPicPr>
            <p:cNvPr id="10" name="Imagem 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D2E49BDD-AC45-266D-B574-D1F5ED86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5752801"/>
              <a:ext cx="685800" cy="6858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C5CB84B-15FE-0306-5B7C-840DCEDB1374}"/>
                </a:ext>
              </a:extLst>
            </p:cNvPr>
            <p:cNvSpPr txBox="1"/>
            <p:nvPr/>
          </p:nvSpPr>
          <p:spPr>
            <a:xfrm>
              <a:off x="3594835" y="6553639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SALDO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72232302-6845-9713-0821-83F4588163B3}"/>
                </a:ext>
              </a:extLst>
            </p:cNvPr>
            <p:cNvCxnSpPr>
              <a:cxnSpLocks/>
            </p:cNvCxnSpPr>
            <p:nvPr/>
          </p:nvCxnSpPr>
          <p:spPr>
            <a:xfrm>
              <a:off x="4424293" y="6095701"/>
              <a:ext cx="190937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BE67C6A-DF07-0C8A-FE29-D68AECB18441}"/>
                </a:ext>
              </a:extLst>
            </p:cNvPr>
            <p:cNvSpPr txBox="1"/>
            <p:nvPr/>
          </p:nvSpPr>
          <p:spPr>
            <a:xfrm>
              <a:off x="4424078" y="6266440"/>
              <a:ext cx="190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MOSTRAR SALDO</a:t>
              </a:r>
            </a:p>
          </p:txBody>
        </p:sp>
        <p:pic>
          <p:nvPicPr>
            <p:cNvPr id="17" name="Imagem 1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6A96DF9-CD51-1E09-1E17-150E9B7B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5765305"/>
              <a:ext cx="685801" cy="685801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C0A3957-F25A-0827-7F72-F8895C4C0801}"/>
              </a:ext>
            </a:extLst>
          </p:cNvPr>
          <p:cNvGrpSpPr/>
          <p:nvPr/>
        </p:nvGrpSpPr>
        <p:grpSpPr>
          <a:xfrm>
            <a:off x="3251934" y="6702937"/>
            <a:ext cx="3496244" cy="1358224"/>
            <a:chOff x="3594835" y="7324885"/>
            <a:chExt cx="3496244" cy="1358224"/>
          </a:xfrm>
        </p:grpSpPr>
        <p:pic>
          <p:nvPicPr>
            <p:cNvPr id="20" name="Imagem 1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26F963-5415-AFDA-BD91-6453D5B3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7324885"/>
              <a:ext cx="685802" cy="685802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F513AA2-B04A-5132-A457-DD60CE4AE172}"/>
                </a:ext>
              </a:extLst>
            </p:cNvPr>
            <p:cNvSpPr txBox="1"/>
            <p:nvPr/>
          </p:nvSpPr>
          <p:spPr>
            <a:xfrm>
              <a:off x="3594835" y="8036778"/>
              <a:ext cx="82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FAZER PIX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2695FFE2-65AA-A98C-2EF9-34482D4A03BC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4352466" y="7655282"/>
              <a:ext cx="1923688" cy="125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903D6CB-4908-45A1-8012-59F7378467C7}"/>
                </a:ext>
              </a:extLst>
            </p:cNvPr>
            <p:cNvSpPr txBox="1"/>
            <p:nvPr/>
          </p:nvSpPr>
          <p:spPr>
            <a:xfrm>
              <a:off x="4296928" y="7757815"/>
              <a:ext cx="2025652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FAZER TRANSAÇÃO</a:t>
              </a:r>
            </a:p>
          </p:txBody>
        </p:sp>
        <p:pic>
          <p:nvPicPr>
            <p:cNvPr id="23" name="Imagem 2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11DDDBC-FF47-AC8B-C58C-0D9167DF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7324886"/>
              <a:ext cx="685801" cy="685801"/>
            </a:xfrm>
            <a:prstGeom prst="rect">
              <a:avLst/>
            </a:prstGeom>
          </p:spPr>
        </p:pic>
      </p:grpSp>
      <p:pic>
        <p:nvPicPr>
          <p:cNvPr id="28" name="Imagem 27" descr="Forma&#10;&#10;Descrição gerada automaticamente com confiança baixa">
            <a:extLst>
              <a:ext uri="{FF2B5EF4-FFF2-40B4-BE49-F238E27FC236}">
                <a16:creationId xmlns:a16="http://schemas.microsoft.com/office/drawing/2014/main" id="{44B9A35E-4C02-E777-84B0-DF93E5561F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61" y="8532495"/>
            <a:ext cx="685802" cy="685802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241DBDBA-07EC-3BC4-9699-598C1C948C97}"/>
              </a:ext>
            </a:extLst>
          </p:cNvPr>
          <p:cNvSpPr txBox="1"/>
          <p:nvPr/>
        </p:nvSpPr>
        <p:spPr>
          <a:xfrm>
            <a:off x="2906797" y="9205580"/>
            <a:ext cx="151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VERIFICAR TRANSAÇÃO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0142837-4EAF-DF43-57B5-B8A872C02A39}"/>
              </a:ext>
            </a:extLst>
          </p:cNvPr>
          <p:cNvSpPr txBox="1"/>
          <p:nvPr/>
        </p:nvSpPr>
        <p:spPr>
          <a:xfrm rot="16200000">
            <a:off x="1252157" y="5279911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PROGRAMADO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79C690C-CB87-1D99-BF5B-AAE4ED98DE61}"/>
              </a:ext>
            </a:extLst>
          </p:cNvPr>
          <p:cNvSpPr txBox="1"/>
          <p:nvPr/>
        </p:nvSpPr>
        <p:spPr>
          <a:xfrm rot="16200000">
            <a:off x="1180617" y="8867327"/>
            <a:ext cx="179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NÃO PROGRAMADO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60DD276-C5AD-D82E-7F03-91163EB3639C}"/>
              </a:ext>
            </a:extLst>
          </p:cNvPr>
          <p:cNvSpPr txBox="1"/>
          <p:nvPr/>
        </p:nvSpPr>
        <p:spPr>
          <a:xfrm rot="16200000">
            <a:off x="-1009757" y="6951201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PROGRAMAÇÃO TRADICIONAL</a:t>
            </a:r>
          </a:p>
        </p:txBody>
      </p:sp>
    </p:spTree>
    <p:extLst>
      <p:ext uri="{BB962C8B-B14F-4D97-AF65-F5344CB8AC3E}">
        <p14:creationId xmlns:p14="http://schemas.microsoft.com/office/powerpoint/2010/main" val="186407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1563"/>
            <a:ext cx="18288000" cy="10287000"/>
          </a:xfrm>
          <a:prstGeom prst="rect">
            <a:avLst/>
          </a:prstGeom>
        </p:spPr>
      </p:pic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3FACA656-ED03-1887-CD5D-847D12F8EF63}"/>
              </a:ext>
            </a:extLst>
          </p:cNvPr>
          <p:cNvSpPr/>
          <p:nvPr/>
        </p:nvSpPr>
        <p:spPr>
          <a:xfrm>
            <a:off x="1607586" y="4533900"/>
            <a:ext cx="5528978" cy="5553520"/>
          </a:xfrm>
          <a:prstGeom prst="roundRect">
            <a:avLst>
              <a:gd name="adj" fmla="val 6669"/>
            </a:avLst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DF80E39C-9C53-886C-9C69-0B5694E18EB7}"/>
              </a:ext>
            </a:extLst>
          </p:cNvPr>
          <p:cNvSpPr/>
          <p:nvPr/>
        </p:nvSpPr>
        <p:spPr>
          <a:xfrm>
            <a:off x="1600200" y="4533900"/>
            <a:ext cx="5528978" cy="3759668"/>
          </a:xfrm>
          <a:prstGeom prst="roundRect">
            <a:avLst>
              <a:gd name="adj" fmla="val 9150"/>
            </a:avLst>
          </a:prstGeom>
          <a:solidFill>
            <a:schemeClr val="bg1">
              <a:lumMod val="8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</a:t>
            </a:r>
            <a:r>
              <a:rPr lang="en-US" sz="6248" dirty="0" err="1">
                <a:solidFill>
                  <a:srgbClr val="FFC331"/>
                </a:solidFill>
                <a:latin typeface="Big Shoulders Display Bold"/>
              </a:rPr>
              <a:t>É</a:t>
            </a:r>
            <a:r>
              <a:rPr lang="en-US" sz="6248">
                <a:solidFill>
                  <a:srgbClr val="FFC331"/>
                </a:solidFill>
                <a:latin typeface="Big Shoulders Display Bold"/>
              </a:rPr>
              <a:t> MACHINE LEARNING?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05A11C9-D04A-BD39-3076-1CA35F4F730A}"/>
              </a:ext>
            </a:extLst>
          </p:cNvPr>
          <p:cNvSpPr txBox="1"/>
          <p:nvPr/>
        </p:nvSpPr>
        <p:spPr>
          <a:xfrm>
            <a:off x="685800" y="2462315"/>
            <a:ext cx="13944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“Field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gives</a:t>
            </a:r>
            <a:r>
              <a:rPr lang="pt-BR" sz="2800" i="1" dirty="0"/>
              <a:t> </a:t>
            </a:r>
            <a:r>
              <a:rPr lang="pt-BR" sz="2800" i="1" dirty="0" err="1"/>
              <a:t>computers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ability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learn</a:t>
            </a:r>
            <a:r>
              <a:rPr lang="pt-BR" sz="2800" i="1" dirty="0"/>
              <a:t> </a:t>
            </a:r>
            <a:r>
              <a:rPr lang="pt-BR" sz="2800" i="1" dirty="0" err="1"/>
              <a:t>without</a:t>
            </a:r>
            <a:r>
              <a:rPr lang="pt-BR" sz="2800" i="1" dirty="0"/>
              <a:t> </a:t>
            </a:r>
            <a:r>
              <a:rPr lang="pt-BR" sz="2800" i="1" dirty="0" err="1"/>
              <a:t>being</a:t>
            </a:r>
            <a:r>
              <a:rPr lang="pt-BR" sz="2800" i="1" dirty="0"/>
              <a:t> </a:t>
            </a:r>
            <a:r>
              <a:rPr lang="pt-BR" sz="2800" i="1" dirty="0" err="1"/>
              <a:t>explicitly</a:t>
            </a:r>
            <a:r>
              <a:rPr lang="pt-BR" sz="2800" i="1" dirty="0"/>
              <a:t> </a:t>
            </a:r>
            <a:r>
              <a:rPr lang="pt-BR" sz="2800" i="1" dirty="0" err="1"/>
              <a:t>programmed</a:t>
            </a:r>
            <a:r>
              <a:rPr lang="pt-BR" sz="2800" i="1" dirty="0"/>
              <a:t>”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ADCAEB9-E35D-B8EB-E9B4-C561BF327344}"/>
              </a:ext>
            </a:extLst>
          </p:cNvPr>
          <p:cNvSpPr txBox="1"/>
          <p:nvPr/>
        </p:nvSpPr>
        <p:spPr>
          <a:xfrm>
            <a:off x="685800" y="3571382"/>
            <a:ext cx="93726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800" i="1" dirty="0"/>
              <a:t>“É o campo de estudo que dá aos computadores a </a:t>
            </a:r>
            <a:r>
              <a:rPr lang="pt-BR" sz="2800" b="1" i="1" dirty="0">
                <a:solidFill>
                  <a:srgbClr val="002060"/>
                </a:solidFill>
              </a:rPr>
              <a:t>capacidade de aprender</a:t>
            </a:r>
            <a:r>
              <a:rPr lang="pt-BR" sz="2800" i="1" dirty="0"/>
              <a:t> sem serem </a:t>
            </a:r>
            <a:r>
              <a:rPr lang="pt-BR" sz="2800" i="1" dirty="0" err="1"/>
              <a:t>explicitamentes</a:t>
            </a:r>
            <a:r>
              <a:rPr lang="pt-BR" sz="2800" i="1" dirty="0"/>
              <a:t> programados”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BD2B3C3C-3AFF-7039-DD98-688A421E6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6" y="6538034"/>
            <a:ext cx="990600" cy="9906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FB2E4B3-DCCA-485F-0EE8-21DA68E48548}"/>
              </a:ext>
            </a:extLst>
          </p:cNvPr>
          <p:cNvGrpSpPr/>
          <p:nvPr/>
        </p:nvGrpSpPr>
        <p:grpSpPr>
          <a:xfrm>
            <a:off x="3200400" y="4950939"/>
            <a:ext cx="3496244" cy="1170170"/>
            <a:chOff x="3594835" y="5752801"/>
            <a:chExt cx="3496244" cy="1170170"/>
          </a:xfrm>
        </p:grpSpPr>
        <p:pic>
          <p:nvPicPr>
            <p:cNvPr id="10" name="Imagem 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D2E49BDD-AC45-266D-B574-D1F5ED86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5752801"/>
              <a:ext cx="685800" cy="6858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C5CB84B-15FE-0306-5B7C-840DCEDB1374}"/>
                </a:ext>
              </a:extLst>
            </p:cNvPr>
            <p:cNvSpPr txBox="1"/>
            <p:nvPr/>
          </p:nvSpPr>
          <p:spPr>
            <a:xfrm>
              <a:off x="3594835" y="6553639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SALDO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72232302-6845-9713-0821-83F4588163B3}"/>
                </a:ext>
              </a:extLst>
            </p:cNvPr>
            <p:cNvCxnSpPr>
              <a:cxnSpLocks/>
            </p:cNvCxnSpPr>
            <p:nvPr/>
          </p:nvCxnSpPr>
          <p:spPr>
            <a:xfrm>
              <a:off x="4424293" y="6095701"/>
              <a:ext cx="1909371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BE67C6A-DF07-0C8A-FE29-D68AECB18441}"/>
                </a:ext>
              </a:extLst>
            </p:cNvPr>
            <p:cNvSpPr txBox="1"/>
            <p:nvPr/>
          </p:nvSpPr>
          <p:spPr>
            <a:xfrm>
              <a:off x="4424078" y="6266440"/>
              <a:ext cx="190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MOSTRAR SALDO</a:t>
              </a:r>
            </a:p>
          </p:txBody>
        </p:sp>
        <p:pic>
          <p:nvPicPr>
            <p:cNvPr id="17" name="Imagem 1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6A96DF9-CD51-1E09-1E17-150E9B7B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5765305"/>
              <a:ext cx="685801" cy="685801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C0A3957-F25A-0827-7F72-F8895C4C0801}"/>
              </a:ext>
            </a:extLst>
          </p:cNvPr>
          <p:cNvGrpSpPr/>
          <p:nvPr/>
        </p:nvGrpSpPr>
        <p:grpSpPr>
          <a:xfrm>
            <a:off x="3251934" y="6702937"/>
            <a:ext cx="3496244" cy="1358224"/>
            <a:chOff x="3594835" y="7324885"/>
            <a:chExt cx="3496244" cy="1358224"/>
          </a:xfrm>
        </p:grpSpPr>
        <p:pic>
          <p:nvPicPr>
            <p:cNvPr id="20" name="Imagem 1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26F963-5415-AFDA-BD91-6453D5B3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664" y="7324885"/>
              <a:ext cx="685802" cy="685802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F513AA2-B04A-5132-A457-DD60CE4AE172}"/>
                </a:ext>
              </a:extLst>
            </p:cNvPr>
            <p:cNvSpPr txBox="1"/>
            <p:nvPr/>
          </p:nvSpPr>
          <p:spPr>
            <a:xfrm>
              <a:off x="3594835" y="8036778"/>
              <a:ext cx="82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FAZER PIX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2695FFE2-65AA-A98C-2EF9-34482D4A03BC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4352466" y="7655282"/>
              <a:ext cx="1923688" cy="125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903D6CB-4908-45A1-8012-59F7378467C7}"/>
                </a:ext>
              </a:extLst>
            </p:cNvPr>
            <p:cNvSpPr txBox="1"/>
            <p:nvPr/>
          </p:nvSpPr>
          <p:spPr>
            <a:xfrm>
              <a:off x="4296928" y="7757815"/>
              <a:ext cx="2025652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FAZER TRANSAÇÃO</a:t>
              </a:r>
            </a:p>
          </p:txBody>
        </p:sp>
        <p:pic>
          <p:nvPicPr>
            <p:cNvPr id="23" name="Imagem 2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11DDDBC-FF47-AC8B-C58C-0D9167DF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278" y="7324886"/>
              <a:ext cx="685801" cy="685801"/>
            </a:xfrm>
            <a:prstGeom prst="rect">
              <a:avLst/>
            </a:prstGeom>
          </p:spPr>
        </p:pic>
      </p:grpSp>
      <p:pic>
        <p:nvPicPr>
          <p:cNvPr id="28" name="Imagem 27" descr="Forma&#10;&#10;Descrição gerada automaticamente com confiança baixa">
            <a:extLst>
              <a:ext uri="{FF2B5EF4-FFF2-40B4-BE49-F238E27FC236}">
                <a16:creationId xmlns:a16="http://schemas.microsoft.com/office/drawing/2014/main" id="{44B9A35E-4C02-E777-84B0-DF93E5561F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61" y="8532495"/>
            <a:ext cx="685802" cy="685802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241DBDBA-07EC-3BC4-9699-598C1C948C97}"/>
              </a:ext>
            </a:extLst>
          </p:cNvPr>
          <p:cNvSpPr txBox="1"/>
          <p:nvPr/>
        </p:nvSpPr>
        <p:spPr>
          <a:xfrm>
            <a:off x="2906797" y="9205580"/>
            <a:ext cx="151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VERIFICAR TRANSAÇÃO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E37084F-4104-20DC-EE08-4B56CB5F8654}"/>
              </a:ext>
            </a:extLst>
          </p:cNvPr>
          <p:cNvCxnSpPr>
            <a:cxnSpLocks/>
          </p:cNvCxnSpPr>
          <p:nvPr/>
        </p:nvCxnSpPr>
        <p:spPr>
          <a:xfrm>
            <a:off x="4100947" y="8875396"/>
            <a:ext cx="1832306" cy="1246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Ícone&#10;&#10;Descrição gerada automaticamente">
            <a:extLst>
              <a:ext uri="{FF2B5EF4-FFF2-40B4-BE49-F238E27FC236}">
                <a16:creationId xmlns:a16="http://schemas.microsoft.com/office/drawing/2014/main" id="{AEAA2E08-BB1D-F4C1-5025-CE93480B91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42" y="8532495"/>
            <a:ext cx="685802" cy="685802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86D51CAC-F071-42FA-204E-3C90E43940A0}"/>
              </a:ext>
            </a:extLst>
          </p:cNvPr>
          <p:cNvSpPr txBox="1"/>
          <p:nvPr/>
        </p:nvSpPr>
        <p:spPr>
          <a:xfrm>
            <a:off x="5593878" y="9188445"/>
            <a:ext cx="151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ERRO!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0142837-4EAF-DF43-57B5-B8A872C02A39}"/>
              </a:ext>
            </a:extLst>
          </p:cNvPr>
          <p:cNvSpPr txBox="1"/>
          <p:nvPr/>
        </p:nvSpPr>
        <p:spPr>
          <a:xfrm rot="16200000">
            <a:off x="1252157" y="5279911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PROGRAMADO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79C690C-CB87-1D99-BF5B-AAE4ED98DE61}"/>
              </a:ext>
            </a:extLst>
          </p:cNvPr>
          <p:cNvSpPr txBox="1"/>
          <p:nvPr/>
        </p:nvSpPr>
        <p:spPr>
          <a:xfrm rot="16200000">
            <a:off x="1180617" y="8867327"/>
            <a:ext cx="179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NÃO PROGRAMADO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B1BF50-AA83-4DD2-FFA8-750A8215C55A}"/>
              </a:ext>
            </a:extLst>
          </p:cNvPr>
          <p:cNvSpPr txBox="1"/>
          <p:nvPr/>
        </p:nvSpPr>
        <p:spPr>
          <a:xfrm rot="16200000">
            <a:off x="-1009757" y="6951201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PROGRAMAÇÃO TRADICIONAL</a:t>
            </a:r>
          </a:p>
        </p:txBody>
      </p:sp>
    </p:spTree>
    <p:extLst>
      <p:ext uri="{BB962C8B-B14F-4D97-AF65-F5344CB8AC3E}">
        <p14:creationId xmlns:p14="http://schemas.microsoft.com/office/powerpoint/2010/main" val="493609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 Prevendo o futuro com ML" id="{72440FB7-6549-9449-9D9A-B3E22151600F}" vid="{9420E741-9AA2-DA49-AF64-BFEC701FAA4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1723</TotalTime>
  <Words>2334</Words>
  <Application>Microsoft Office PowerPoint</Application>
  <PresentationFormat>Personalizar</PresentationFormat>
  <Paragraphs>633</Paragraphs>
  <Slides>49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Big Shoulders Display Bold</vt:lpstr>
      <vt:lpstr>Cambria Math</vt:lpstr>
      <vt:lpstr>Arial</vt:lpstr>
      <vt:lpstr>Arial</vt:lpstr>
      <vt:lpstr>Lato</vt:lpstr>
      <vt:lpstr>Calibri</vt:lpstr>
      <vt:lpstr>nyt-imperial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5</cp:revision>
  <dcterms:created xsi:type="dcterms:W3CDTF">2022-05-12T00:40:05Z</dcterms:created>
  <dcterms:modified xsi:type="dcterms:W3CDTF">2022-06-28T22:17:01Z</dcterms:modified>
  <dc:identifier>DAExEKVsRbk</dc:identifier>
</cp:coreProperties>
</file>