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Petrona Bold"/>
      <p:regular r:id="rId17"/>
    </p:embeddedFont>
    <p:embeddedFont>
      <p:font typeface="Petrona Bold"/>
      <p:regular r:id="rId18"/>
    </p:embeddedFont>
    <p:embeddedFont>
      <p:font typeface="Petrona Bold"/>
      <p:regular r:id="rId19"/>
    </p:embeddedFont>
    <p:embeddedFont>
      <p:font typeface="Petrona Bold"/>
      <p:regular r:id="rId20"/>
    </p:embeddedFont>
    <p:embeddedFont>
      <p:font typeface="Petrona Bold"/>
      <p:regular r:id="rId21"/>
    </p:embeddedFont>
    <p:embeddedFont>
      <p:font typeface="Petrona Bold"/>
      <p:regular r:id="rId22"/>
    </p:embeddedFont>
    <p:embeddedFont>
      <p:font typeface="Petrona Bold"/>
      <p:regular r:id="rId23"/>
    </p:embeddedFont>
    <p:embeddedFont>
      <p:font typeface="Petrona Bold"/>
      <p:regular r:id="rId24"/>
    </p:embeddedFont>
    <p:embeddedFont>
      <p:font typeface="Petrona Bold"/>
      <p:regular r:id="rId25"/>
    </p:embeddedFont>
    <p:embeddedFont>
      <p:font typeface="Petrona Bold"/>
      <p:regular r:id="rId26"/>
    </p:embeddedFont>
    <p:embeddedFont>
      <p:font typeface="Petrona Bold"/>
      <p:regular r:id="rId27"/>
    </p:embeddedFont>
    <p:embeddedFont>
      <p:font typeface="Petrona Bold"/>
      <p:regular r:id="rId28"/>
    </p:embeddedFont>
    <p:embeddedFont>
      <p:font typeface="Petrona Bold"/>
      <p:regular r:id="rId29"/>
    </p:embeddedFont>
    <p:embeddedFont>
      <p:font typeface="Petrona Bold"/>
      <p:regular r:id="rId30"/>
    </p:embeddedFont>
    <p:embeddedFont>
      <p:font typeface="Petrona Bold"/>
      <p:regular r:id="rId31"/>
    </p:embeddedFont>
    <p:embeddedFont>
      <p:font typeface="Petrona Bold"/>
      <p:regular r:id="rId32"/>
    </p:embeddedFont>
    <p:embeddedFont>
      <p:font typeface="Petrona Bold"/>
      <p:regular r:id="rId33"/>
    </p:embeddedFont>
    <p:embeddedFont>
      <p:font typeface="Petrona Bold"/>
      <p:regular r:id="rId34"/>
    </p:embeddedFont>
    <p:embeddedFont>
      <p:font typeface="Inter"/>
      <p:regular r:id="rId35"/>
    </p:embeddedFont>
    <p:embeddedFont>
      <p:font typeface="Inter"/>
      <p:regular r:id="rId36"/>
    </p:embeddedFont>
    <p:embeddedFont>
      <p:font typeface="Inter"/>
      <p:regular r:id="rId37"/>
    </p:embeddedFont>
    <p:embeddedFont>
      <p:font typeface="Inter"/>
      <p:regular r:id="rId38"/>
    </p:embeddedFont>
    <p:embeddedFont>
      <p:font typeface="Inter"/>
      <p:regular r:id="rId39"/>
    </p:embeddedFont>
    <p:embeddedFont>
      <p:font typeface="Inter"/>
      <p:regular r:id="rId4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Relationship Id="rId25" Type="http://schemas.openxmlformats.org/officeDocument/2006/relationships/font" Target="fonts/font9.fntdata"/><Relationship Id="rId26" Type="http://schemas.openxmlformats.org/officeDocument/2006/relationships/font" Target="fonts/font10.fntdata"/><Relationship Id="rId27" Type="http://schemas.openxmlformats.org/officeDocument/2006/relationships/font" Target="fonts/font11.fntdata"/><Relationship Id="rId28" Type="http://schemas.openxmlformats.org/officeDocument/2006/relationships/font" Target="fonts/font12.fntdata"/><Relationship Id="rId29" Type="http://schemas.openxmlformats.org/officeDocument/2006/relationships/font" Target="fonts/font13.fntdata"/><Relationship Id="rId30" Type="http://schemas.openxmlformats.org/officeDocument/2006/relationships/font" Target="fonts/font14.fntdata"/><Relationship Id="rId31" Type="http://schemas.openxmlformats.org/officeDocument/2006/relationships/font" Target="fonts/font15.fntdata"/><Relationship Id="rId32" Type="http://schemas.openxmlformats.org/officeDocument/2006/relationships/font" Target="fonts/font16.fntdata"/><Relationship Id="rId33" Type="http://schemas.openxmlformats.org/officeDocument/2006/relationships/font" Target="fonts/font17.fntdata"/><Relationship Id="rId34" Type="http://schemas.openxmlformats.org/officeDocument/2006/relationships/font" Target="fonts/font18.fntdata"/><Relationship Id="rId35" Type="http://schemas.openxmlformats.org/officeDocument/2006/relationships/font" Target="fonts/font19.fntdata"/><Relationship Id="rId36" Type="http://schemas.openxmlformats.org/officeDocument/2006/relationships/font" Target="fonts/font20.fntdata"/><Relationship Id="rId37" Type="http://schemas.openxmlformats.org/officeDocument/2006/relationships/font" Target="fonts/font21.fntdata"/><Relationship Id="rId38" Type="http://schemas.openxmlformats.org/officeDocument/2006/relationships/font" Target="fonts/font22.fntdata"/><Relationship Id="rId39" Type="http://schemas.openxmlformats.org/officeDocument/2006/relationships/font" Target="fonts/font23.fntdata"/><Relationship Id="rId40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533763"/>
            <a:ext cx="7556421" cy="3081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8050"/>
              </a:lnSpc>
              <a:buNone/>
            </a:pPr>
            <a:r>
              <a:rPr lang="en-US" sz="6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 Descobrimento do Brasil: Uma Nova Perspectiva</a:t>
            </a:r>
            <a:endParaRPr lang="en-US" sz="6450" dirty="0"/>
          </a:p>
        </p:txBody>
      </p:sp>
      <p:sp>
        <p:nvSpPr>
          <p:cNvPr id="4" name="Text 1"/>
          <p:cNvSpPr/>
          <p:nvPr/>
        </p:nvSpPr>
        <p:spPr>
          <a:xfrm>
            <a:off x="793790" y="495502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Exploraremos uma nova perspectiva sobre o descobrimento do Brasil, uma jornada que transformou a história do país e suas relações com o mundo.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6315789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10" y="6323409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270040" y="6298882"/>
            <a:ext cx="2423755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by Alfredo Araujo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53772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Legado e Reflexões sobre o Descobrimento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6280190" y="2482453"/>
            <a:ext cx="3664863" cy="3163610"/>
          </a:xfrm>
          <a:prstGeom prst="roundRect">
            <a:avLst>
              <a:gd name="adj" fmla="val 301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2716887"/>
            <a:ext cx="319599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Transformação Histórica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6514624" y="3597116"/>
            <a:ext cx="31959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descobrimento do Brasil marcou uma importante transformação no cenário global, com o encontro de duas civilizações.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2482453"/>
            <a:ext cx="3664863" cy="3163610"/>
          </a:xfrm>
          <a:prstGeom prst="roundRect">
            <a:avLst>
              <a:gd name="adj" fmla="val 301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271688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Impactos Duradouros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10406301" y="3225046"/>
            <a:ext cx="31959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colonização portuguesa deixou um legado complexo, com profundas mudanças sociais, econômicas e culturais no Brasil.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872877"/>
            <a:ext cx="7556421" cy="1702832"/>
          </a:xfrm>
          <a:prstGeom prst="roundRect">
            <a:avLst>
              <a:gd name="adj" fmla="val 5595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6107311"/>
            <a:ext cx="350353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Oportunidades e Desafios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6514624" y="6615470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descobrimento abriu novos caminhos, mas também trouxe desafios relacionados à diversidade e à desigualdade.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31839"/>
            <a:ext cx="11588353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 Contexto Histórico: Europa no século XV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793790" y="364307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Expansão Marítima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42419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Europa vivia um período de grande interesse pela exploração dos mares e expansão de suas fronteiras.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64307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Avanços Tecnológicos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5332928" y="4241959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Novas tecnologias de navegação, como a bússola e o astrolábio, permitiram viagens mais seguras e distantes.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643074"/>
            <a:ext cx="346781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Competição entre Nações</a:t>
            </a:r>
            <a:endParaRPr lang="en-US" sz="2300" dirty="0"/>
          </a:p>
        </p:txBody>
      </p:sp>
      <p:sp>
        <p:nvSpPr>
          <p:cNvPr id="8" name="Text 6"/>
          <p:cNvSpPr/>
          <p:nvPr/>
        </p:nvSpPr>
        <p:spPr>
          <a:xfrm>
            <a:off x="9872067" y="4241959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Reinos como Portugal e Espanha disputavam a liderança nos descobrimentos e o domínio de novas rotas comerciais.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6015" y="739497"/>
            <a:ext cx="7684770" cy="1368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As Grandes Navegações e seus Motivos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517243" y="2420422"/>
            <a:ext cx="22860" cy="5069681"/>
          </a:xfrm>
          <a:prstGeom prst="roundRect">
            <a:avLst>
              <a:gd name="adj" fmla="val 383050"/>
            </a:avLst>
          </a:prstGeom>
          <a:solidFill>
            <a:srgbClr val="B2D4E5"/>
          </a:solidFill>
          <a:ln/>
        </p:spPr>
      </p:sp>
      <p:sp>
        <p:nvSpPr>
          <p:cNvPr id="5" name="Shape 2"/>
          <p:cNvSpPr/>
          <p:nvPr/>
        </p:nvSpPr>
        <p:spPr>
          <a:xfrm>
            <a:off x="6740307" y="2877860"/>
            <a:ext cx="729615" cy="22860"/>
          </a:xfrm>
          <a:prstGeom prst="roundRect">
            <a:avLst>
              <a:gd name="adj" fmla="val 383050"/>
            </a:avLst>
          </a:prstGeom>
          <a:solidFill>
            <a:srgbClr val="B2D4E5"/>
          </a:solidFill>
          <a:ln/>
        </p:spPr>
      </p:sp>
      <p:sp>
        <p:nvSpPr>
          <p:cNvPr id="6" name="Shape 3"/>
          <p:cNvSpPr/>
          <p:nvPr/>
        </p:nvSpPr>
        <p:spPr>
          <a:xfrm>
            <a:off x="6294180" y="2654856"/>
            <a:ext cx="468987" cy="468987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458367" y="2725102"/>
            <a:ext cx="140494" cy="328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550" dirty="0"/>
          </a:p>
        </p:txBody>
      </p:sp>
      <p:sp>
        <p:nvSpPr>
          <p:cNvPr id="8" name="Text 5"/>
          <p:cNvSpPr/>
          <p:nvPr/>
        </p:nvSpPr>
        <p:spPr>
          <a:xfrm>
            <a:off x="7675245" y="2628900"/>
            <a:ext cx="2736294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Expansão Comercial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7675245" y="3095863"/>
            <a:ext cx="6225540" cy="666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 nações europeias buscavam novas rotas e mercados para ampliar seu comércio e acumular riquezas.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740307" y="4637246"/>
            <a:ext cx="729615" cy="22860"/>
          </a:xfrm>
          <a:prstGeom prst="roundRect">
            <a:avLst>
              <a:gd name="adj" fmla="val 383050"/>
            </a:avLst>
          </a:prstGeom>
          <a:solidFill>
            <a:srgbClr val="B2D4E5"/>
          </a:solidFill>
          <a:ln/>
        </p:spPr>
      </p:sp>
      <p:sp>
        <p:nvSpPr>
          <p:cNvPr id="11" name="Shape 8"/>
          <p:cNvSpPr/>
          <p:nvPr/>
        </p:nvSpPr>
        <p:spPr>
          <a:xfrm>
            <a:off x="6294180" y="4414242"/>
            <a:ext cx="468987" cy="468987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35507" y="4484489"/>
            <a:ext cx="186214" cy="328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550" dirty="0"/>
          </a:p>
        </p:txBody>
      </p:sp>
      <p:sp>
        <p:nvSpPr>
          <p:cNvPr id="13" name="Text 10"/>
          <p:cNvSpPr/>
          <p:nvPr/>
        </p:nvSpPr>
        <p:spPr>
          <a:xfrm>
            <a:off x="7675245" y="4388287"/>
            <a:ext cx="3075146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Conquista de Territórios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7675245" y="4855250"/>
            <a:ext cx="6225540" cy="666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colonização de novos territórios era vista como uma forma de estender o domínio político e econômico.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6740307" y="6396633"/>
            <a:ext cx="729615" cy="22860"/>
          </a:xfrm>
          <a:prstGeom prst="roundRect">
            <a:avLst>
              <a:gd name="adj" fmla="val 383050"/>
            </a:avLst>
          </a:prstGeom>
          <a:solidFill>
            <a:srgbClr val="B2D4E5"/>
          </a:solidFill>
          <a:ln/>
        </p:spPr>
      </p:sp>
      <p:sp>
        <p:nvSpPr>
          <p:cNvPr id="16" name="Shape 13"/>
          <p:cNvSpPr/>
          <p:nvPr/>
        </p:nvSpPr>
        <p:spPr>
          <a:xfrm>
            <a:off x="6294180" y="6173629"/>
            <a:ext cx="468987" cy="468987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435745" y="6243876"/>
            <a:ext cx="185857" cy="328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550" dirty="0"/>
          </a:p>
        </p:txBody>
      </p:sp>
      <p:sp>
        <p:nvSpPr>
          <p:cNvPr id="18" name="Text 15"/>
          <p:cNvSpPr/>
          <p:nvPr/>
        </p:nvSpPr>
        <p:spPr>
          <a:xfrm>
            <a:off x="7675245" y="6147673"/>
            <a:ext cx="2736294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Difusão da Fé Cristã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7675245" y="6614636"/>
            <a:ext cx="6225540" cy="666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propagação do Cristianismo era também um objetivo importante das expedições marítimas daquele período.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8140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0689" y="3441978"/>
            <a:ext cx="13129022" cy="14075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Expansão Marítima Portuguesa: Caminho para o Brasil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750689" y="5171242"/>
            <a:ext cx="4233386" cy="2297787"/>
          </a:xfrm>
          <a:prstGeom prst="roundRect">
            <a:avLst>
              <a:gd name="adj" fmla="val 392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2741" y="5393293"/>
            <a:ext cx="295632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Pioneirismo Português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72741" y="5873948"/>
            <a:ext cx="3789283" cy="1373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Portugal liderou as navegações ao longo da costa africana, estabelecendo bases e consolidando sua posição como potência marítima.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5198507" y="5171242"/>
            <a:ext cx="4233386" cy="2297787"/>
          </a:xfrm>
          <a:prstGeom prst="roundRect">
            <a:avLst>
              <a:gd name="adj" fmla="val 392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20558" y="5393293"/>
            <a:ext cx="281547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Tecnologia Náutica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20558" y="5873948"/>
            <a:ext cx="3789283" cy="1373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Avanços como o desenvolvimento de navios mais robustos e a utilização de instrumentos de navegação impulsionaram as expedições.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9646325" y="5171242"/>
            <a:ext cx="4233386" cy="2297787"/>
          </a:xfrm>
          <a:prstGeom prst="roundRect">
            <a:avLst>
              <a:gd name="adj" fmla="val 392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68376" y="5393293"/>
            <a:ext cx="285630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Objetivos Estratégicos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68376" y="5873948"/>
            <a:ext cx="3789283" cy="1373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busca por uma nova rota para as Índias e a disputa com Espanha pelos territórios do Novo Mundo motivaram os portugueses.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0095" y="598646"/>
            <a:ext cx="7623810" cy="1425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Chegada ao Brasil: 22 de Abril de 1500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070610" y="2349579"/>
            <a:ext cx="30480" cy="5281374"/>
          </a:xfrm>
          <a:prstGeom prst="roundRect">
            <a:avLst>
              <a:gd name="adj" fmla="val 299258"/>
            </a:avLst>
          </a:prstGeom>
          <a:solidFill>
            <a:srgbClr val="B2D4E5"/>
          </a:solidFill>
          <a:ln/>
        </p:spPr>
      </p:sp>
      <p:sp>
        <p:nvSpPr>
          <p:cNvPr id="5" name="Shape 2"/>
          <p:cNvSpPr/>
          <p:nvPr/>
        </p:nvSpPr>
        <p:spPr>
          <a:xfrm>
            <a:off x="1299686" y="2822972"/>
            <a:ext cx="760095" cy="30480"/>
          </a:xfrm>
          <a:prstGeom prst="roundRect">
            <a:avLst>
              <a:gd name="adj" fmla="val 299258"/>
            </a:avLst>
          </a:prstGeom>
          <a:solidFill>
            <a:srgbClr val="B2D4E5"/>
          </a:solidFill>
          <a:ln/>
        </p:spPr>
      </p:sp>
      <p:sp>
        <p:nvSpPr>
          <p:cNvPr id="6" name="Shape 3"/>
          <p:cNvSpPr/>
          <p:nvPr/>
        </p:nvSpPr>
        <p:spPr>
          <a:xfrm>
            <a:off x="841534" y="2593896"/>
            <a:ext cx="488633" cy="488633"/>
          </a:xfrm>
          <a:prstGeom prst="roundRect">
            <a:avLst>
              <a:gd name="adj" fmla="val 1866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12627" y="2667119"/>
            <a:ext cx="146447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280285" y="2566749"/>
            <a:ext cx="413361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Viagem de Pedro Álvares Cabral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280285" y="3053239"/>
            <a:ext cx="6103620" cy="694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Enviado pela Coroa Portuguesa, Cabral comandava uma frota de 13 navios rumo às Índias.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1299686" y="4655820"/>
            <a:ext cx="760095" cy="30480"/>
          </a:xfrm>
          <a:prstGeom prst="roundRect">
            <a:avLst>
              <a:gd name="adj" fmla="val 299258"/>
            </a:avLst>
          </a:prstGeom>
          <a:solidFill>
            <a:srgbClr val="B2D4E5"/>
          </a:solidFill>
          <a:ln/>
        </p:spPr>
      </p:sp>
      <p:sp>
        <p:nvSpPr>
          <p:cNvPr id="11" name="Shape 8"/>
          <p:cNvSpPr/>
          <p:nvPr/>
        </p:nvSpPr>
        <p:spPr>
          <a:xfrm>
            <a:off x="841534" y="4426744"/>
            <a:ext cx="488633" cy="488633"/>
          </a:xfrm>
          <a:prstGeom prst="roundRect">
            <a:avLst>
              <a:gd name="adj" fmla="val 1866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88814" y="4499967"/>
            <a:ext cx="193953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2280285" y="4399598"/>
            <a:ext cx="2850356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Desvio para o Oeste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2280285" y="4886087"/>
            <a:ext cx="6103620" cy="694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Devido a fortes ventos, a frota acabou desviando-se da rota original e alcançando o litoral brasileiro.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1299686" y="6488668"/>
            <a:ext cx="760095" cy="30480"/>
          </a:xfrm>
          <a:prstGeom prst="roundRect">
            <a:avLst>
              <a:gd name="adj" fmla="val 299258"/>
            </a:avLst>
          </a:prstGeom>
          <a:solidFill>
            <a:srgbClr val="B2D4E5"/>
          </a:solidFill>
          <a:ln/>
        </p:spPr>
      </p:sp>
      <p:sp>
        <p:nvSpPr>
          <p:cNvPr id="16" name="Shape 13"/>
          <p:cNvSpPr/>
          <p:nvPr/>
        </p:nvSpPr>
        <p:spPr>
          <a:xfrm>
            <a:off x="841534" y="6259592"/>
            <a:ext cx="488633" cy="488633"/>
          </a:xfrm>
          <a:prstGeom prst="roundRect">
            <a:avLst>
              <a:gd name="adj" fmla="val 1866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989052" y="6332815"/>
            <a:ext cx="193596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2280285" y="6232446"/>
            <a:ext cx="2850356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Primeiro Contato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2280285" y="6718935"/>
            <a:ext cx="6103620" cy="694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encontro entre os portugueses e os povos nativos do Brasil marcou o início da colonização portuguesa.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9620" y="966668"/>
            <a:ext cx="7604760" cy="1443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650"/>
              </a:lnSpc>
              <a:buNone/>
            </a:pPr>
            <a:r>
              <a:rPr lang="en-US" sz="45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 Encontro de Dois Mundos: Nativos e Colonizadores</a:t>
            </a:r>
            <a:endParaRPr lang="en-US" sz="4500" dirty="0"/>
          </a:p>
        </p:txBody>
      </p:sp>
      <p:sp>
        <p:nvSpPr>
          <p:cNvPr id="4" name="Shape 1"/>
          <p:cNvSpPr/>
          <p:nvPr/>
        </p:nvSpPr>
        <p:spPr>
          <a:xfrm>
            <a:off x="769620" y="2986802"/>
            <a:ext cx="494705" cy="494705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42856" y="3060978"/>
            <a:ext cx="148233" cy="346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1484114" y="2986802"/>
            <a:ext cx="2886194" cy="360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Diversidade Cultural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1484114" y="3479483"/>
            <a:ext cx="2977991" cy="1759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Populações indígenas com diferentes línguas, costumes e organizações sociais habitavam o território brasileiro.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681895" y="2986802"/>
            <a:ext cx="494705" cy="494705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31080" y="3060978"/>
            <a:ext cx="196334" cy="346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700" dirty="0"/>
          </a:p>
        </p:txBody>
      </p:sp>
      <p:sp>
        <p:nvSpPr>
          <p:cNvPr id="10" name="Text 7"/>
          <p:cNvSpPr/>
          <p:nvPr/>
        </p:nvSpPr>
        <p:spPr>
          <a:xfrm>
            <a:off x="5396389" y="2986802"/>
            <a:ext cx="2977991" cy="721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Choque de Civilizações</a:t>
            </a:r>
            <a:endParaRPr lang="en-US" sz="2250" dirty="0"/>
          </a:p>
        </p:txBody>
      </p:sp>
      <p:sp>
        <p:nvSpPr>
          <p:cNvPr id="11" name="Text 8"/>
          <p:cNvSpPr/>
          <p:nvPr/>
        </p:nvSpPr>
        <p:spPr>
          <a:xfrm>
            <a:off x="5396389" y="3840242"/>
            <a:ext cx="2977991" cy="1759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encontro entre os portugueses e os nativos gerou tensões e conflitos, com impactos profundos em ambos os lados.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769620" y="6066473"/>
            <a:ext cx="494705" cy="494705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18924" y="6140648"/>
            <a:ext cx="195977" cy="346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700" dirty="0"/>
          </a:p>
        </p:txBody>
      </p:sp>
      <p:sp>
        <p:nvSpPr>
          <p:cNvPr id="14" name="Text 11"/>
          <p:cNvSpPr/>
          <p:nvPr/>
        </p:nvSpPr>
        <p:spPr>
          <a:xfrm>
            <a:off x="1484114" y="6066473"/>
            <a:ext cx="2932509" cy="360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Trocas e Intercâmbios</a:t>
            </a:r>
            <a:endParaRPr lang="en-US" sz="2250" dirty="0"/>
          </a:p>
        </p:txBody>
      </p:sp>
      <p:sp>
        <p:nvSpPr>
          <p:cNvPr id="15" name="Text 12"/>
          <p:cNvSpPr/>
          <p:nvPr/>
        </p:nvSpPr>
        <p:spPr>
          <a:xfrm>
            <a:off x="1484114" y="6559153"/>
            <a:ext cx="6890266" cy="703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Apesar das dificuldades, houve também trocas de conhecimentos, tecnologias e produtos entre os dois grupos.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030" y="771882"/>
            <a:ext cx="7901940" cy="11644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Exploração Inicial do Litoral Brasileiro</a:t>
            </a:r>
            <a:endParaRPr lang="en-US" sz="36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2202418"/>
            <a:ext cx="443508" cy="4435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1030" y="2823329"/>
            <a:ext cx="2328863" cy="291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Mapeamento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21030" y="3220879"/>
            <a:ext cx="7901940" cy="567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Os portugueses realizaram a exploração e o mapeamento sistemático do extenso litoral brasileiro.</a:t>
            </a:r>
            <a:endParaRPr lang="en-US" sz="13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" y="4320778"/>
            <a:ext cx="443508" cy="44350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21030" y="4941689"/>
            <a:ext cx="2328863" cy="291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Navegação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621030" y="5339239"/>
            <a:ext cx="7901940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Expedições marítimas percorreram a costa, reconhecendo baías, rios e desembocaduras.</a:t>
            </a:r>
            <a:endParaRPr lang="en-US" sz="13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" y="6155293"/>
            <a:ext cx="443508" cy="44350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1030" y="6776204"/>
            <a:ext cx="2328863" cy="291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Posse da Terra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621030" y="7173754"/>
            <a:ext cx="7901940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Coroa Portuguesa reivindicava a posse e o controle do território recém-descoberto.</a:t>
            </a:r>
            <a:endParaRPr lang="en-US" sz="13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83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6882" y="602456"/>
            <a:ext cx="7610237" cy="1437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650"/>
              </a:lnSpc>
              <a:buNone/>
            </a:pPr>
            <a:r>
              <a:rPr lang="en-US" sz="45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 Pau-Brasil e a Extração do Recursos Naturais</a:t>
            </a:r>
            <a:endParaRPr lang="en-US" sz="45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82" y="2368868"/>
            <a:ext cx="1095494" cy="175283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90988" y="2587943"/>
            <a:ext cx="2875836" cy="359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Identificação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2190988" y="3078718"/>
            <a:ext cx="6186130" cy="701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Os portugueses identificaram o pau-brasil, uma árvore nativa, como um valioso recurso econômico.</a:t>
            </a:r>
            <a:endParaRPr lang="en-US" sz="17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82" y="4121706"/>
            <a:ext cx="1095494" cy="175283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90988" y="4340781"/>
            <a:ext cx="2875836" cy="359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Exploração</a:t>
            </a:r>
            <a:endParaRPr lang="en-US" sz="2250" dirty="0"/>
          </a:p>
        </p:txBody>
      </p:sp>
      <p:sp>
        <p:nvSpPr>
          <p:cNvPr id="9" name="Text 4"/>
          <p:cNvSpPr/>
          <p:nvPr/>
        </p:nvSpPr>
        <p:spPr>
          <a:xfrm>
            <a:off x="2190988" y="4831556"/>
            <a:ext cx="6186130" cy="701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Iniciou-se a extração em larga escala do pau-brasil, cuja madeira era utilizada para a produção de corantes.</a:t>
            </a:r>
            <a:endParaRPr lang="en-US" sz="17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82" y="5874544"/>
            <a:ext cx="1095494" cy="175283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90988" y="6093619"/>
            <a:ext cx="2875836" cy="359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Exportação</a:t>
            </a:r>
            <a:endParaRPr lang="en-US" sz="2250" dirty="0"/>
          </a:p>
        </p:txBody>
      </p:sp>
      <p:sp>
        <p:nvSpPr>
          <p:cNvPr id="12" name="Text 6"/>
          <p:cNvSpPr/>
          <p:nvPr/>
        </p:nvSpPr>
        <p:spPr>
          <a:xfrm>
            <a:off x="2190988" y="6584394"/>
            <a:ext cx="6186130" cy="701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pau-brasil era embarcado em navios portugueses e enviado para a Europa, gerando lucros significativos.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59769"/>
            <a:ext cx="130428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Colonização e seus Impactos na Sociedade Brasileira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793790" y="4015264"/>
            <a:ext cx="382964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Organização Administrativa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4614148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Coroa Portuguesa implementou um sistema de capitanias hereditárias para administrar e colonizar o território.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4015264"/>
            <a:ext cx="315991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Introdução de Culturas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5332928" y="4614148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Novas plantas, animais e técnicas agrícolas foram trazidas pelos portugueses, transformando a paisagem e a economia.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4015264"/>
            <a:ext cx="363688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Impacto nos Povos Nativos</a:t>
            </a:r>
            <a:endParaRPr lang="en-US" sz="2300" dirty="0"/>
          </a:p>
        </p:txBody>
      </p:sp>
      <p:sp>
        <p:nvSpPr>
          <p:cNvPr id="8" name="Text 6"/>
          <p:cNvSpPr/>
          <p:nvPr/>
        </p:nvSpPr>
        <p:spPr>
          <a:xfrm>
            <a:off x="9872067" y="4614148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colonização trouxe conflitos, doenças, exploração e aculturação para as populações indígenas.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2024-10-04T21:30:44Z</dcterms:created>
  <dcterms:modified xsi:type="dcterms:W3CDTF">2024-10-04T21:30:44Z</dcterms:modified>
</cp:coreProperties>
</file>