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7"/>
  </p:notesMasterIdLst>
  <p:sldIdLst>
    <p:sldId id="302" r:id="rId2"/>
    <p:sldId id="263" r:id="rId3"/>
    <p:sldId id="260" r:id="rId4"/>
    <p:sldId id="265" r:id="rId5"/>
    <p:sldId id="262" r:id="rId6"/>
    <p:sldId id="332" r:id="rId7"/>
    <p:sldId id="333" r:id="rId8"/>
    <p:sldId id="334" r:id="rId9"/>
    <p:sldId id="335" r:id="rId10"/>
    <p:sldId id="336" r:id="rId11"/>
    <p:sldId id="337" r:id="rId12"/>
    <p:sldId id="264" r:id="rId13"/>
    <p:sldId id="268" r:id="rId14"/>
    <p:sldId id="269" r:id="rId15"/>
    <p:sldId id="270" r:id="rId16"/>
    <p:sldId id="267" r:id="rId17"/>
    <p:sldId id="331" r:id="rId18"/>
    <p:sldId id="271" r:id="rId19"/>
    <p:sldId id="272" r:id="rId20"/>
    <p:sldId id="273" r:id="rId21"/>
    <p:sldId id="274" r:id="rId22"/>
    <p:sldId id="275" r:id="rId23"/>
    <p:sldId id="338" r:id="rId24"/>
    <p:sldId id="339" r:id="rId25"/>
    <p:sldId id="279" r:id="rId26"/>
    <p:sldId id="306" r:id="rId27"/>
    <p:sldId id="282" r:id="rId28"/>
    <p:sldId id="307" r:id="rId29"/>
    <p:sldId id="308" r:id="rId30"/>
    <p:sldId id="309" r:id="rId31"/>
    <p:sldId id="303" r:id="rId32"/>
    <p:sldId id="278" r:id="rId33"/>
    <p:sldId id="310" r:id="rId34"/>
    <p:sldId id="304" r:id="rId35"/>
    <p:sldId id="287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330" r:id="rId66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oFTOke0ecaPnmCH8QsWlw==" hashData="BIGmJysb9C45pIyT4hZ+5mEFCg02gcYcn7bcHAUORe626Rxscghxp3NnjCc9Jf650rLvOLyUP1GaAtdXspddwQ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  <a:srgbClr val="FFFFFF"/>
    <a:srgbClr val="FEFEFE"/>
    <a:srgbClr val="FFFF99"/>
    <a:srgbClr val="00D4AA"/>
    <a:srgbClr val="FFFF00"/>
    <a:srgbClr val="C87137"/>
    <a:srgbClr val="FF9955"/>
    <a:srgbClr val="A08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6" autoAdjust="0"/>
  </p:normalViewPr>
  <p:slideViewPr>
    <p:cSldViewPr>
      <p:cViewPr varScale="1">
        <p:scale>
          <a:sx n="95" d="100"/>
          <a:sy n="95" d="100"/>
        </p:scale>
        <p:origin x="66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352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70" Type="http://schemas.openxmlformats.org/officeDocument/2006/relationships/theme" Target="theme/theme1.xml"/><Relationship Id="rId71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64303-FDB9-49DD-B6AB-93FB1A784DD9}" type="datetimeFigureOut">
              <a:rPr lang="pt-BR" smtClean="0"/>
              <a:pPr/>
              <a:t>25/04/2024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7B7FC-D94D-4A8A-BDE8-6A93F372643C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09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6357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295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616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1081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1839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2246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1765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963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8924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6752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886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5383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1985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59515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3190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3491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79810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061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6088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028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68714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519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7522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7527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0074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23343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41945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777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3702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51729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423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8219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6314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57961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2915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02035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07604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0295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14106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89517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82209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047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3454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171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5622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7962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47606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81455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6356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237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780376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1952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30010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8" name="Google Shape;1338;p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2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3615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2" name="Google Shape;1332;p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2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080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357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6" name="Google Shape;1326;p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7" name="Google Shape;1327;p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4316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0" name="Google Shape;1320;p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2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6853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2" name="Google Shape;1302;p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1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7883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6" name="Google Shape;1296;p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1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030680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0" name="Google Shape;1290;p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1" name="Google Shape;1291;p1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1069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0" name="Google Shape;1260;p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1" name="Google Shape;1261;p1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76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68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781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60067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5C93-0C39-4ACD-923F-3E095F09F9E9}" type="datetime1">
              <a:rPr lang="pt-BR" smtClean="0"/>
              <a:pPr/>
              <a:t>25/04/2024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7F32-15D0-4408-9D2D-555325755275}" type="datetime1">
              <a:rPr lang="pt-BR" smtClean="0"/>
              <a:pPr/>
              <a:t>25/04/2024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EBFE-1A1B-4617-99C0-BFBE815556BE}" type="datetime1">
              <a:rPr lang="pt-BR" smtClean="0"/>
              <a:pPr/>
              <a:t>25/04/2024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8D3F-4BF3-4056-8ED3-D8EFB039C973}" type="datetime1">
              <a:rPr lang="pt-BR" smtClean="0"/>
              <a:pPr/>
              <a:t>25/04/2024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54F7-1576-4FD7-AB15-210A59CA1F3E}" type="datetime1">
              <a:rPr lang="pt-BR" smtClean="0"/>
              <a:pPr/>
              <a:t>25/04/2024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3B66-7125-4DB3-8FBA-297446F79A50}" type="datetime1">
              <a:rPr lang="pt-BR" smtClean="0"/>
              <a:pPr/>
              <a:t>25/04/2024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FDA-9365-43B0-9F1F-BD7E3C456583}" type="datetime1">
              <a:rPr lang="pt-BR" smtClean="0"/>
              <a:pPr/>
              <a:t>25/04/2024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8152-CC9C-49B4-A9FA-B3ACA18BF76E}" type="datetime1">
              <a:rPr lang="pt-BR" smtClean="0"/>
              <a:pPr/>
              <a:t>25/04/2024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D06C-3BC0-4826-B94F-53B94033CA17}" type="datetime1">
              <a:rPr lang="pt-BR" smtClean="0"/>
              <a:pPr/>
              <a:t>25/04/2024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2C5B-4CC0-4F99-B6E6-CE58C1EF0FED}" type="datetime1">
              <a:rPr lang="pt-BR" smtClean="0"/>
              <a:pPr/>
              <a:t>25/04/2024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0EE9-826E-443C-80BB-D7BBB9F61184}" type="datetime1">
              <a:rPr lang="pt-BR" smtClean="0"/>
              <a:pPr/>
              <a:t>25/04/2024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F0E2-B3EC-4F90-A09C-620B163CD7BE}" type="datetime1">
              <a:rPr lang="pt-BR" smtClean="0"/>
              <a:pPr/>
              <a:t>25/04/2024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2AAD-C6C1-40B1-8C3A-3143E35890C2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75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19.png"/><Relationship Id="rId5" Type="http://schemas.openxmlformats.org/officeDocument/2006/relationships/image" Target="../media/image75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20.jpeg"/><Relationship Id="rId5" Type="http://schemas.openxmlformats.org/officeDocument/2006/relationships/image" Target="../media/image7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4.jpg"/><Relationship Id="rId6" Type="http://schemas.openxmlformats.org/officeDocument/2006/relationships/image" Target="../media/image7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gif"/><Relationship Id="rId7" Type="http://schemas.openxmlformats.org/officeDocument/2006/relationships/image" Target="../media/image4.jpg"/><Relationship Id="rId8" Type="http://schemas.openxmlformats.org/officeDocument/2006/relationships/image" Target="../media/image75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jpeg"/><Relationship Id="rId4" Type="http://schemas.openxmlformats.org/officeDocument/2006/relationships/image" Target="../media/image4.jpg"/><Relationship Id="rId5" Type="http://schemas.openxmlformats.org/officeDocument/2006/relationships/image" Target="../media/image28.jpeg"/><Relationship Id="rId6" Type="http://schemas.openxmlformats.org/officeDocument/2006/relationships/image" Target="../media/image75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gif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4.jpg"/><Relationship Id="rId8" Type="http://schemas.openxmlformats.org/officeDocument/2006/relationships/image" Target="../media/image7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image" Target="../media/image4.jpg"/><Relationship Id="rId5" Type="http://schemas.openxmlformats.org/officeDocument/2006/relationships/image" Target="../media/image75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microsoft.com/office/2007/relationships/hdphoto" Target="../media/hdphoto1.wdp"/><Relationship Id="rId7" Type="http://schemas.openxmlformats.org/officeDocument/2006/relationships/image" Target="../media/image75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gif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4.jpg"/><Relationship Id="rId7" Type="http://schemas.openxmlformats.org/officeDocument/2006/relationships/image" Target="../media/image75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5" Type="http://schemas.openxmlformats.org/officeDocument/2006/relationships/image" Target="../media/image41.jpeg"/><Relationship Id="rId6" Type="http://schemas.openxmlformats.org/officeDocument/2006/relationships/image" Target="../media/image42.jpeg"/><Relationship Id="rId7" Type="http://schemas.openxmlformats.org/officeDocument/2006/relationships/image" Target="../media/image43.jpeg"/><Relationship Id="rId8" Type="http://schemas.openxmlformats.org/officeDocument/2006/relationships/image" Target="../media/image4.jpg"/><Relationship Id="rId9" Type="http://schemas.openxmlformats.org/officeDocument/2006/relationships/image" Target="../media/image75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75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.jpg"/><Relationship Id="rId7" Type="http://schemas.openxmlformats.org/officeDocument/2006/relationships/image" Target="../media/image7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4.jpg"/><Relationship Id="rId7" Type="http://schemas.openxmlformats.org/officeDocument/2006/relationships/image" Target="../media/image7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0.jpeg"/><Relationship Id="rId4" Type="http://schemas.openxmlformats.org/officeDocument/2006/relationships/image" Target="../media/image4.jpg"/><Relationship Id="rId5" Type="http://schemas.openxmlformats.org/officeDocument/2006/relationships/image" Target="../media/image51.png"/><Relationship Id="rId6" Type="http://schemas.openxmlformats.org/officeDocument/2006/relationships/image" Target="../media/image75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Relationship Id="rId4" Type="http://schemas.openxmlformats.org/officeDocument/2006/relationships/image" Target="../media/image52.jpeg"/><Relationship Id="rId5" Type="http://schemas.openxmlformats.org/officeDocument/2006/relationships/image" Target="../media/image7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Relationship Id="rId4" Type="http://schemas.openxmlformats.org/officeDocument/2006/relationships/image" Target="../media/image53.jpeg"/><Relationship Id="rId5" Type="http://schemas.openxmlformats.org/officeDocument/2006/relationships/image" Target="../media/image7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6" Type="http://schemas.openxmlformats.org/officeDocument/2006/relationships/image" Target="../media/image4.jpg"/><Relationship Id="rId7" Type="http://schemas.openxmlformats.org/officeDocument/2006/relationships/image" Target="../media/image57.jpeg"/><Relationship Id="rId8" Type="http://schemas.openxmlformats.org/officeDocument/2006/relationships/image" Target="../media/image7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8.jpeg"/><Relationship Id="rId4" Type="http://schemas.openxmlformats.org/officeDocument/2006/relationships/image" Target="../media/image59.png"/><Relationship Id="rId5" Type="http://schemas.openxmlformats.org/officeDocument/2006/relationships/image" Target="../media/image4.jpg"/><Relationship Id="rId6" Type="http://schemas.openxmlformats.org/officeDocument/2006/relationships/image" Target="../media/image60.jpeg"/><Relationship Id="rId7" Type="http://schemas.openxmlformats.org/officeDocument/2006/relationships/image" Target="../media/image75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1.jpeg"/><Relationship Id="rId4" Type="http://schemas.openxmlformats.org/officeDocument/2006/relationships/image" Target="../media/image4.jpg"/><Relationship Id="rId5" Type="http://schemas.openxmlformats.org/officeDocument/2006/relationships/image" Target="../media/image75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2.jpeg"/><Relationship Id="rId4" Type="http://schemas.openxmlformats.org/officeDocument/2006/relationships/image" Target="../media/image63.png"/><Relationship Id="rId5" Type="http://schemas.openxmlformats.org/officeDocument/2006/relationships/image" Target="../media/image4.jpg"/><Relationship Id="rId6" Type="http://schemas.openxmlformats.org/officeDocument/2006/relationships/image" Target="../media/image75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4.jpg"/><Relationship Id="rId6" Type="http://schemas.openxmlformats.org/officeDocument/2006/relationships/image" Target="../media/image75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4" Type="http://schemas.openxmlformats.org/officeDocument/2006/relationships/image" Target="../media/image4.jpg"/><Relationship Id="rId5" Type="http://schemas.openxmlformats.org/officeDocument/2006/relationships/image" Target="../media/image75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6.png"/><Relationship Id="rId4" Type="http://schemas.openxmlformats.org/officeDocument/2006/relationships/image" Target="../media/image4.jpg"/><Relationship Id="rId5" Type="http://schemas.openxmlformats.org/officeDocument/2006/relationships/image" Target="../media/image75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7.jpeg"/><Relationship Id="rId4" Type="http://schemas.openxmlformats.org/officeDocument/2006/relationships/image" Target="../media/image4.jpg"/><Relationship Id="rId5" Type="http://schemas.openxmlformats.org/officeDocument/2006/relationships/image" Target="../media/image75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8.jpeg"/><Relationship Id="rId4" Type="http://schemas.openxmlformats.org/officeDocument/2006/relationships/image" Target="../media/image69.png"/><Relationship Id="rId5" Type="http://schemas.openxmlformats.org/officeDocument/2006/relationships/image" Target="../media/image4.jpg"/><Relationship Id="rId6" Type="http://schemas.openxmlformats.org/officeDocument/2006/relationships/image" Target="../media/image75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0.gif"/><Relationship Id="rId4" Type="http://schemas.openxmlformats.org/officeDocument/2006/relationships/image" Target="../media/image71.gif"/><Relationship Id="rId5" Type="http://schemas.openxmlformats.org/officeDocument/2006/relationships/image" Target="../media/image72.jpeg"/><Relationship Id="rId6" Type="http://schemas.openxmlformats.org/officeDocument/2006/relationships/image" Target="../media/image73.png"/><Relationship Id="rId7" Type="http://schemas.openxmlformats.org/officeDocument/2006/relationships/image" Target="../media/image4.jpg"/><Relationship Id="rId8" Type="http://schemas.openxmlformats.org/officeDocument/2006/relationships/image" Target="../media/image75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4.jpeg"/><Relationship Id="rId4" Type="http://schemas.openxmlformats.org/officeDocument/2006/relationships/image" Target="../media/image4.jpg"/><Relationship Id="rId5" Type="http://schemas.openxmlformats.org/officeDocument/2006/relationships/image" Target="../media/image75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75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4.jpg"/><Relationship Id="rId8" Type="http://schemas.openxmlformats.org/officeDocument/2006/relationships/image" Target="../media/image14.png"/><Relationship Id="rId9" Type="http://schemas.openxmlformats.org/officeDocument/2006/relationships/image" Target="../media/image75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5.png"/><Relationship Id="rId5" Type="http://schemas.openxmlformats.org/officeDocument/2006/relationships/image" Target="../media/image75.pn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.jpg"/><Relationship Id="rId4" Type="http://schemas.openxmlformats.org/officeDocument/2006/relationships/image" Target="../media/image75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4.jpg"/><Relationship Id="rId5" Type="http://schemas.openxmlformats.org/officeDocument/2006/relationships/image" Target="../media/image75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4.jpg"/><Relationship Id="rId5" Type="http://schemas.openxmlformats.org/officeDocument/2006/relationships/image" Target="../media/image75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4.jpg"/><Relationship Id="rId5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06376"/>
            <a:ext cx="4584294" cy="129015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67544" y="576708"/>
            <a:ext cx="8314392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Cidadania e Meio Ambiente</a:t>
            </a:r>
            <a:endParaRPr lang="pt-BR" sz="5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Imagem 5" descr="Desenho de person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84354590-95C1-4726-BB9E-DC317DB801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3" b="22453"/>
          <a:stretch/>
        </p:blipFill>
        <p:spPr>
          <a:xfrm>
            <a:off x="359710" y="1785024"/>
            <a:ext cx="3636226" cy="27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06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1707654"/>
            <a:ext cx="5040560" cy="24006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pt-BR" sz="2000" dirty="0"/>
              <a:t>É preciso também lembrar que o </a:t>
            </a:r>
            <a:r>
              <a:rPr lang="pt-BR" sz="2000" dirty="0">
                <a:solidFill>
                  <a:srgbClr val="00B0F0"/>
                </a:solidFill>
              </a:rPr>
              <a:t>condutor</a:t>
            </a:r>
            <a:r>
              <a:rPr lang="pt-BR" sz="2000" dirty="0"/>
              <a:t> tem a nobre </a:t>
            </a:r>
            <a:r>
              <a:rPr lang="pt-BR" sz="2000" dirty="0">
                <a:solidFill>
                  <a:srgbClr val="00B050"/>
                </a:solidFill>
              </a:rPr>
              <a:t>missão</a:t>
            </a:r>
            <a:r>
              <a:rPr lang="pt-BR" sz="2000" dirty="0"/>
              <a:t> de ser um </a:t>
            </a:r>
            <a:r>
              <a:rPr lang="pt-BR" sz="2000" dirty="0">
                <a:solidFill>
                  <a:srgbClr val="FF6600"/>
                </a:solidFill>
              </a:rPr>
              <a:t>condutor exemplar</a:t>
            </a:r>
            <a:r>
              <a:rPr lang="pt-BR" sz="2000" dirty="0"/>
              <a:t>, pois seu </a:t>
            </a:r>
            <a:r>
              <a:rPr lang="pt-BR" sz="2000" dirty="0">
                <a:solidFill>
                  <a:srgbClr val="7030A0"/>
                </a:solidFill>
              </a:rPr>
              <a:t>comportamento</a:t>
            </a:r>
            <a:r>
              <a:rPr lang="pt-BR" sz="2000" dirty="0"/>
              <a:t> adequado na condução do veículo </a:t>
            </a:r>
            <a:r>
              <a:rPr lang="pt-BR" sz="2000" dirty="0">
                <a:solidFill>
                  <a:srgbClr val="00B050"/>
                </a:solidFill>
              </a:rPr>
              <a:t>pode influenciar</a:t>
            </a:r>
            <a:r>
              <a:rPr lang="pt-BR" sz="2000" dirty="0"/>
              <a:t> no comportamento de </a:t>
            </a:r>
            <a:r>
              <a:rPr lang="pt-BR" sz="2000" dirty="0">
                <a:solidFill>
                  <a:srgbClr val="7030A0"/>
                </a:solidFill>
              </a:rPr>
              <a:t>futuros motoristas</a:t>
            </a:r>
            <a:r>
              <a:rPr lang="pt-BR" sz="2000" dirty="0"/>
              <a:t>, os quais hoje são seus passageiros.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719870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390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RESPONSABILIDADE DO CONDUTOR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778085"/>
            <a:ext cx="3384376" cy="233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432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26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1707654"/>
            <a:ext cx="4536504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000" dirty="0"/>
              <a:t>Além disso, é de grande importância que o </a:t>
            </a:r>
            <a:r>
              <a:rPr lang="pt-BR" sz="2000" dirty="0">
                <a:solidFill>
                  <a:srgbClr val="00B0F0"/>
                </a:solidFill>
              </a:rPr>
              <a:t>motorista</a:t>
            </a:r>
            <a:r>
              <a:rPr lang="pt-BR" sz="2000" dirty="0"/>
              <a:t> se conscientize da necessidade de se comportar de forma </a:t>
            </a:r>
            <a:r>
              <a:rPr lang="pt-BR" sz="2000" dirty="0">
                <a:solidFill>
                  <a:srgbClr val="FF6600"/>
                </a:solidFill>
              </a:rPr>
              <a:t>educada</a:t>
            </a:r>
            <a:r>
              <a:rPr lang="pt-BR" sz="2000" dirty="0"/>
              <a:t>, tratando os outros usuários do trânsito sempre com </a:t>
            </a:r>
            <a:r>
              <a:rPr lang="pt-BR" sz="2000" dirty="0">
                <a:solidFill>
                  <a:srgbClr val="00B050"/>
                </a:solidFill>
              </a:rPr>
              <a:t>cortesia</a:t>
            </a:r>
            <a:r>
              <a:rPr lang="pt-BR" sz="2000" dirty="0"/>
              <a:t>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719870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390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RESPONSABILIDADE DO CONDUTOR</a:t>
            </a:r>
          </a:p>
        </p:txBody>
      </p:sp>
      <p:pic>
        <p:nvPicPr>
          <p:cNvPr id="1026" name="Picture 2" descr="http://3.bp.blogspot.com/-QasF1MIO_rU/TfE65l79HVI/AAAAAAAAAkk/XqVVapNfuwM/s1600/Educ.-Transi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9622"/>
            <a:ext cx="3168352" cy="28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325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m 9" descr="Mundo Polui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563" y="3025418"/>
            <a:ext cx="2374229" cy="186002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3" name="Retângulo 12"/>
          <p:cNvSpPr/>
          <p:nvPr/>
        </p:nvSpPr>
        <p:spPr>
          <a:xfrm>
            <a:off x="0" y="1131590"/>
            <a:ext cx="4427984" cy="39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POLUIÇÃO</a:t>
            </a:r>
          </a:p>
        </p:txBody>
      </p:sp>
      <p:pic>
        <p:nvPicPr>
          <p:cNvPr id="6" name="Imagem 5" descr="lixo-no-mund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1751" y="555526"/>
            <a:ext cx="2992249" cy="289649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MEIO AMBIENTE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5563" y="1701979"/>
            <a:ext cx="5872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>
                <a:solidFill>
                  <a:srgbClr val="006600"/>
                </a:solidFill>
              </a:rPr>
              <a:t>...é o resultado de qualquer tipo de ação ou obra humana capaz de provocar </a:t>
            </a:r>
            <a:r>
              <a:rPr lang="pt-BR" sz="2000" b="1" i="1" dirty="0">
                <a:solidFill>
                  <a:srgbClr val="006600"/>
                </a:solidFill>
              </a:rPr>
              <a:t>danos ao meio ambiente</a:t>
            </a:r>
            <a:r>
              <a:rPr lang="pt-BR" sz="2000" i="1" dirty="0">
                <a:solidFill>
                  <a:srgbClr val="006600"/>
                </a:solidFill>
              </a:rPr>
              <a:t>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347864" y="3452023"/>
            <a:ext cx="56152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/>
              <a:t>É a introdução na natureza de substâncias nocivas à saúde humana, aos outros animais e ao próprio ambiente, que </a:t>
            </a:r>
            <a:r>
              <a:rPr lang="pt-BR" sz="2000" b="1" i="1" dirty="0"/>
              <a:t>altera de forma significativa o equilíbrio dos ecossistemas</a:t>
            </a:r>
            <a:r>
              <a:rPr lang="pt-BR" sz="2000" i="1" dirty="0"/>
              <a:t>.</a:t>
            </a:r>
          </a:p>
        </p:txBody>
      </p:sp>
      <p:sp>
        <p:nvSpPr>
          <p:cNvPr id="3" name="Seta para a esquerda 2"/>
          <p:cNvSpPr/>
          <p:nvPr/>
        </p:nvSpPr>
        <p:spPr>
          <a:xfrm>
            <a:off x="2771800" y="3867894"/>
            <a:ext cx="432048" cy="504056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SE - Instruto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5292080" y="907873"/>
            <a:ext cx="2357454" cy="1785950"/>
            <a:chOff x="285720" y="2071678"/>
            <a:chExt cx="2646577" cy="2071702"/>
          </a:xfrm>
        </p:grpSpPr>
        <p:pic>
          <p:nvPicPr>
            <p:cNvPr id="10" name="Imagem 9" descr="Industria poluind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20" y="2381516"/>
              <a:ext cx="2646577" cy="17618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tângulo de cantos arredondados 10"/>
            <p:cNvSpPr/>
            <p:nvPr/>
          </p:nvSpPr>
          <p:spPr>
            <a:xfrm>
              <a:off x="357158" y="2071678"/>
              <a:ext cx="2571768" cy="35719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Fábricas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2850006" y="2571750"/>
            <a:ext cx="2214578" cy="2214578"/>
            <a:chOff x="3071802" y="2214554"/>
            <a:chExt cx="2508936" cy="2428891"/>
          </a:xfrm>
        </p:grpSpPr>
        <p:pic>
          <p:nvPicPr>
            <p:cNvPr id="14" name="Imagem 13" descr="poluição 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1802" y="2561028"/>
              <a:ext cx="2508936" cy="20824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Retângulo de cantos arredondados 14"/>
            <p:cNvSpPr/>
            <p:nvPr/>
          </p:nvSpPr>
          <p:spPr>
            <a:xfrm>
              <a:off x="3143240" y="2214554"/>
              <a:ext cx="2357454" cy="35719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Veículos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588224" y="2897423"/>
            <a:ext cx="2357454" cy="1928826"/>
            <a:chOff x="5687513" y="3429000"/>
            <a:chExt cx="2671185" cy="2428892"/>
          </a:xfrm>
        </p:grpSpPr>
        <p:pic>
          <p:nvPicPr>
            <p:cNvPr id="17" name="Imagem 16" descr="Lixão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7513" y="3929066"/>
              <a:ext cx="2671185" cy="19288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tângulo de cantos arredondados 17"/>
            <p:cNvSpPr/>
            <p:nvPr/>
          </p:nvSpPr>
          <p:spPr>
            <a:xfrm>
              <a:off x="5786446" y="3429000"/>
              <a:ext cx="2428892" cy="35719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Lixões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75705" y="1766775"/>
            <a:ext cx="2357454" cy="1448792"/>
            <a:chOff x="357158" y="4071942"/>
            <a:chExt cx="2714644" cy="1877402"/>
          </a:xfrm>
        </p:grpSpPr>
        <p:pic>
          <p:nvPicPr>
            <p:cNvPr id="20" name="Imagem 19" descr="Pedestre jogando lixo na rua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596" y="4433906"/>
              <a:ext cx="2643206" cy="1515438"/>
            </a:xfrm>
            <a:prstGeom prst="rect">
              <a:avLst/>
            </a:prstGeom>
          </p:spPr>
        </p:pic>
        <p:sp>
          <p:nvSpPr>
            <p:cNvPr id="21" name="Retângulo de cantos arredondados 20"/>
            <p:cNvSpPr/>
            <p:nvPr/>
          </p:nvSpPr>
          <p:spPr>
            <a:xfrm>
              <a:off x="357158" y="4071942"/>
              <a:ext cx="2571768" cy="35719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Pessoas</a:t>
              </a:r>
            </a:p>
          </p:txBody>
        </p:sp>
      </p:grpSp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AGENTES POLUIDORES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-3854" y="1102569"/>
            <a:ext cx="4359830" cy="39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São os GERADORES da Poluição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050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Retângulo de cantos arredondados 21"/>
          <p:cNvSpPr/>
          <p:nvPr/>
        </p:nvSpPr>
        <p:spPr>
          <a:xfrm>
            <a:off x="647074" y="1142990"/>
            <a:ext cx="3290095" cy="428628"/>
          </a:xfrm>
          <a:prstGeom prst="round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Poluição do Ar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4786314" y="1714494"/>
            <a:ext cx="3643338" cy="3105428"/>
            <a:chOff x="4143372" y="3071810"/>
            <a:chExt cx="3643338" cy="3105428"/>
          </a:xfrm>
        </p:grpSpPr>
        <p:pic>
          <p:nvPicPr>
            <p:cNvPr id="24" name="Imagem 23" descr="Poluicao sonor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4810" y="3571875"/>
              <a:ext cx="3571900" cy="2605363"/>
            </a:xfrm>
            <a:prstGeom prst="rect">
              <a:avLst/>
            </a:prstGeom>
          </p:spPr>
        </p:pic>
        <p:sp>
          <p:nvSpPr>
            <p:cNvPr id="25" name="Retângulo de cantos arredondados 24"/>
            <p:cNvSpPr/>
            <p:nvPr/>
          </p:nvSpPr>
          <p:spPr>
            <a:xfrm>
              <a:off x="4143372" y="3071810"/>
              <a:ext cx="3643338" cy="428628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Poluição Sonora</a:t>
              </a:r>
            </a:p>
          </p:txBody>
        </p:sp>
      </p:grp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Principais tipos de POLUIÇÃO</a:t>
            </a:r>
          </a:p>
        </p:txBody>
      </p:sp>
      <p:pic>
        <p:nvPicPr>
          <p:cNvPr id="2050" name="Picture 2" descr="FUMAÇA NO ESCAPAMENTO DO CARRO? FIQUE ATENTO E ESCAPE DO GUINCHO - Dijo  Auto Peças | Qualidade dos produtos, segurança nas suas compras">
            <a:extLst>
              <a:ext uri="{FF2B5EF4-FFF2-40B4-BE49-F238E27FC236}">
                <a16:creationId xmlns:a16="http://schemas.microsoft.com/office/drawing/2014/main" id="{57049C41-54D5-CB92-959B-6F2B6DBF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14494"/>
            <a:ext cx="3222821" cy="2144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SE - Instruto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142844" y="1214428"/>
            <a:ext cx="2143140" cy="2214578"/>
            <a:chOff x="353211" y="2071678"/>
            <a:chExt cx="2432839" cy="2547942"/>
          </a:xfrm>
        </p:grpSpPr>
        <p:pic>
          <p:nvPicPr>
            <p:cNvPr id="10" name="Imagem 9" descr="Poluição do sol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2500306"/>
              <a:ext cx="2428892" cy="2119314"/>
            </a:xfrm>
            <a:prstGeom prst="rect">
              <a:avLst/>
            </a:prstGeom>
          </p:spPr>
        </p:pic>
        <p:sp>
          <p:nvSpPr>
            <p:cNvPr id="11" name="Retângulo de cantos arredondados 10"/>
            <p:cNvSpPr/>
            <p:nvPr/>
          </p:nvSpPr>
          <p:spPr>
            <a:xfrm>
              <a:off x="353211" y="2071678"/>
              <a:ext cx="2429655" cy="34487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Poluição do Solo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7164288" y="2680550"/>
            <a:ext cx="1857388" cy="2143140"/>
            <a:chOff x="3071802" y="3857628"/>
            <a:chExt cx="2071702" cy="2384859"/>
          </a:xfrm>
        </p:grpSpPr>
        <p:pic>
          <p:nvPicPr>
            <p:cNvPr id="13" name="Imagem 12" descr="poluição radioativ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3240" y="4500570"/>
              <a:ext cx="1943096" cy="1741917"/>
            </a:xfrm>
            <a:prstGeom prst="rect">
              <a:avLst/>
            </a:prstGeom>
          </p:spPr>
        </p:pic>
        <p:sp>
          <p:nvSpPr>
            <p:cNvPr id="14" name="Retângulo de cantos arredondados 13"/>
            <p:cNvSpPr/>
            <p:nvPr/>
          </p:nvSpPr>
          <p:spPr>
            <a:xfrm>
              <a:off x="3071802" y="3857628"/>
              <a:ext cx="2071702" cy="71438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Poluição </a:t>
              </a:r>
            </a:p>
            <a:p>
              <a:pPr algn="ctr"/>
              <a:r>
                <a:rPr lang="pt-BR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Radioativa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714876" y="1142990"/>
            <a:ext cx="2357454" cy="1996504"/>
            <a:chOff x="4857752" y="1500174"/>
            <a:chExt cx="2714644" cy="2067924"/>
          </a:xfrm>
        </p:grpSpPr>
        <p:pic>
          <p:nvPicPr>
            <p:cNvPr id="16" name="Imagem 15" descr="Poluição visua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7752" y="1831285"/>
              <a:ext cx="2714644" cy="173681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Retângulo de cantos arredondados 16"/>
            <p:cNvSpPr/>
            <p:nvPr/>
          </p:nvSpPr>
          <p:spPr>
            <a:xfrm>
              <a:off x="4929190" y="1500174"/>
              <a:ext cx="2571768" cy="34487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Poluição Visual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2500298" y="2071684"/>
            <a:ext cx="2071702" cy="2714644"/>
            <a:chOff x="3143240" y="2214554"/>
            <a:chExt cx="2071702" cy="2786082"/>
          </a:xfrm>
        </p:grpSpPr>
        <p:pic>
          <p:nvPicPr>
            <p:cNvPr id="20" name="Imagem 19" descr="Poluição da água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7382" y="3000372"/>
              <a:ext cx="2000264" cy="2000264"/>
            </a:xfrm>
            <a:prstGeom prst="rect">
              <a:avLst/>
            </a:prstGeom>
          </p:spPr>
        </p:pic>
        <p:sp>
          <p:nvSpPr>
            <p:cNvPr id="21" name="Retângulo de cantos arredondados 20"/>
            <p:cNvSpPr/>
            <p:nvPr/>
          </p:nvSpPr>
          <p:spPr>
            <a:xfrm>
              <a:off x="3143240" y="2214554"/>
              <a:ext cx="2071702" cy="71438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Poluição da Água</a:t>
              </a:r>
            </a:p>
          </p:txBody>
        </p:sp>
      </p:grpSp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Outros tipos de POLUIÇÃO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m 5" descr="poluentes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984" y="1923678"/>
            <a:ext cx="3600000" cy="255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POLUENTES...</a:t>
            </a:r>
          </a:p>
        </p:txBody>
      </p:sp>
      <p:sp>
        <p:nvSpPr>
          <p:cNvPr id="2" name="Elipse 1"/>
          <p:cNvSpPr/>
          <p:nvPr/>
        </p:nvSpPr>
        <p:spPr>
          <a:xfrm>
            <a:off x="4513742" y="2393359"/>
            <a:ext cx="432048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4" name="Conector reto 3"/>
          <p:cNvCxnSpPr>
            <a:stCxn id="2" idx="7"/>
            <a:endCxn id="5" idx="2"/>
          </p:cNvCxnSpPr>
          <p:nvPr/>
        </p:nvCxnSpPr>
        <p:spPr>
          <a:xfrm flipV="1">
            <a:off x="4882518" y="1342842"/>
            <a:ext cx="2051460" cy="1082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5997874" y="805993"/>
            <a:ext cx="1872208" cy="536849"/>
          </a:xfrm>
          <a:prstGeom prst="rect">
            <a:avLst/>
          </a:prstGeom>
          <a:solidFill>
            <a:srgbClr val="FF9955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Dióxido de Carbono</a:t>
            </a:r>
          </a:p>
        </p:txBody>
      </p:sp>
      <p:sp>
        <p:nvSpPr>
          <p:cNvPr id="12" name="Elipse 11"/>
          <p:cNvSpPr/>
          <p:nvPr/>
        </p:nvSpPr>
        <p:spPr>
          <a:xfrm>
            <a:off x="3997070" y="2358188"/>
            <a:ext cx="432048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14" name="Conector reto 13"/>
          <p:cNvCxnSpPr>
            <a:stCxn id="12" idx="2"/>
          </p:cNvCxnSpPr>
          <p:nvPr/>
        </p:nvCxnSpPr>
        <p:spPr>
          <a:xfrm flipH="1" flipV="1">
            <a:off x="2160500" y="2031548"/>
            <a:ext cx="1836570" cy="4346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288292" y="1699423"/>
            <a:ext cx="1872208" cy="536849"/>
          </a:xfrm>
          <a:prstGeom prst="rect">
            <a:avLst/>
          </a:prstGeom>
          <a:solidFill>
            <a:srgbClr val="C87137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Gás Metano</a:t>
            </a:r>
          </a:p>
        </p:txBody>
      </p:sp>
      <p:sp>
        <p:nvSpPr>
          <p:cNvPr id="19" name="Elipse 18"/>
          <p:cNvSpPr/>
          <p:nvPr/>
        </p:nvSpPr>
        <p:spPr>
          <a:xfrm>
            <a:off x="5732864" y="2793584"/>
            <a:ext cx="432048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6164912" y="2353893"/>
            <a:ext cx="666636" cy="5477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6831548" y="2031548"/>
            <a:ext cx="1872208" cy="536849"/>
          </a:xfrm>
          <a:prstGeom prst="rect">
            <a:avLst/>
          </a:prstGeom>
          <a:solidFill>
            <a:srgbClr val="CCFF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Clorofluorcarbono</a:t>
            </a:r>
          </a:p>
        </p:txBody>
      </p:sp>
      <p:cxnSp>
        <p:nvCxnSpPr>
          <p:cNvPr id="25" name="Conector reto 24"/>
          <p:cNvCxnSpPr/>
          <p:nvPr/>
        </p:nvCxnSpPr>
        <p:spPr>
          <a:xfrm flipV="1">
            <a:off x="5364088" y="3405696"/>
            <a:ext cx="1467460" cy="2415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26"/>
          <p:cNvSpPr/>
          <p:nvPr/>
        </p:nvSpPr>
        <p:spPr>
          <a:xfrm>
            <a:off x="6831548" y="3137271"/>
            <a:ext cx="1872208" cy="53684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Material Particulado</a:t>
            </a:r>
          </a:p>
        </p:txBody>
      </p:sp>
      <p:sp>
        <p:nvSpPr>
          <p:cNvPr id="29" name="Elipse 28"/>
          <p:cNvSpPr/>
          <p:nvPr/>
        </p:nvSpPr>
        <p:spPr>
          <a:xfrm>
            <a:off x="2915816" y="3763789"/>
            <a:ext cx="432048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30" name="Conector reto 29"/>
          <p:cNvCxnSpPr>
            <a:stCxn id="44" idx="2"/>
            <a:endCxn id="34" idx="3"/>
          </p:cNvCxnSpPr>
          <p:nvPr/>
        </p:nvCxnSpPr>
        <p:spPr>
          <a:xfrm flipH="1" flipV="1">
            <a:off x="2338699" y="2970158"/>
            <a:ext cx="1305933" cy="1364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265491" y="3868949"/>
            <a:ext cx="1872208" cy="536849"/>
          </a:xfrm>
          <a:prstGeom prst="rect">
            <a:avLst/>
          </a:prstGeom>
          <a:solidFill>
            <a:srgbClr val="00D4AA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Ozônio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466491" y="2701733"/>
            <a:ext cx="1872208" cy="536849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Dióxido de Enxofre</a:t>
            </a:r>
          </a:p>
        </p:txBody>
      </p:sp>
      <p:cxnSp>
        <p:nvCxnSpPr>
          <p:cNvPr id="36" name="Conector reto 35"/>
          <p:cNvCxnSpPr>
            <a:stCxn id="29" idx="2"/>
            <a:endCxn id="32" idx="3"/>
          </p:cNvCxnSpPr>
          <p:nvPr/>
        </p:nvCxnSpPr>
        <p:spPr>
          <a:xfrm flipH="1">
            <a:off x="2137699" y="3871801"/>
            <a:ext cx="778117" cy="2655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e 37"/>
          <p:cNvSpPr/>
          <p:nvPr/>
        </p:nvSpPr>
        <p:spPr>
          <a:xfrm>
            <a:off x="3707904" y="4189774"/>
            <a:ext cx="432048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39" name="Conector reto 38"/>
          <p:cNvCxnSpPr/>
          <p:nvPr/>
        </p:nvCxnSpPr>
        <p:spPr>
          <a:xfrm flipH="1" flipV="1">
            <a:off x="4119021" y="4339256"/>
            <a:ext cx="2520080" cy="2040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/>
          <p:cNvSpPr/>
          <p:nvPr/>
        </p:nvSpPr>
        <p:spPr>
          <a:xfrm>
            <a:off x="6639101" y="4242994"/>
            <a:ext cx="1872208" cy="536849"/>
          </a:xfrm>
          <a:prstGeom prst="rect">
            <a:avLst/>
          </a:prstGeom>
          <a:solidFill>
            <a:srgbClr val="A0892C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Óxido de Nitrogênio</a:t>
            </a:r>
          </a:p>
        </p:txBody>
      </p:sp>
      <p:sp>
        <p:nvSpPr>
          <p:cNvPr id="44" name="Elipse 43"/>
          <p:cNvSpPr/>
          <p:nvPr/>
        </p:nvSpPr>
        <p:spPr>
          <a:xfrm>
            <a:off x="3644632" y="2998587"/>
            <a:ext cx="432048" cy="216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-3854" y="1090085"/>
            <a:ext cx="4376474" cy="39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Elementos causadores da Poluição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8" grpId="0" animBg="1"/>
      <p:bldP spid="19" grpId="0" animBg="1"/>
      <p:bldP spid="22" grpId="0" animBg="1"/>
      <p:bldP spid="27" grpId="0" animBg="1"/>
      <p:bldP spid="29" grpId="0" animBg="1"/>
      <p:bldP spid="32" grpId="0" animBg="1"/>
      <p:bldP spid="34" grpId="0" animBg="1"/>
      <p:bldP spid="38" grpId="0" animBg="1"/>
      <p:bldP spid="41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 descr="BASE - Instruto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POLUENTES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-3854" y="1102569"/>
            <a:ext cx="4359830" cy="39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Tempo de DECOMPOSIÇÃO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340531" y="1640302"/>
            <a:ext cx="1122838" cy="1452766"/>
          </a:xfrm>
          <a:prstGeom prst="roundRect">
            <a:avLst>
              <a:gd name="adj" fmla="val 6626"/>
            </a:avLst>
          </a:prstGeom>
          <a:solidFill>
            <a:srgbClr val="FFFF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 b="1" dirty="0">
                <a:solidFill>
                  <a:schemeClr val="tx1"/>
                </a:solidFill>
              </a:rPr>
              <a:t>PAPEL</a:t>
            </a:r>
          </a:p>
          <a:p>
            <a:r>
              <a:rPr lang="pt-BR" sz="1200" dirty="0">
                <a:solidFill>
                  <a:srgbClr val="0070C0"/>
                </a:solidFill>
              </a:rPr>
              <a:t>3 a 6 meses</a:t>
            </a:r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" t="4845" r="85870" b="80257"/>
          <a:stretch/>
        </p:blipFill>
        <p:spPr>
          <a:xfrm>
            <a:off x="406761" y="2211710"/>
            <a:ext cx="954901" cy="648072"/>
          </a:xfrm>
          <a:custGeom>
            <a:avLst/>
            <a:gdLst>
              <a:gd name="connsiteX0" fmla="*/ 0 w 1008112"/>
              <a:gd name="connsiteY0" fmla="*/ 0 h 648072"/>
              <a:gd name="connsiteX1" fmla="*/ 1008112 w 1008112"/>
              <a:gd name="connsiteY1" fmla="*/ 0 h 648072"/>
              <a:gd name="connsiteX2" fmla="*/ 1008112 w 1008112"/>
              <a:gd name="connsiteY2" fmla="*/ 648072 h 648072"/>
              <a:gd name="connsiteX3" fmla="*/ 0 w 1008112"/>
              <a:gd name="connsiteY3" fmla="*/ 648072 h 648072"/>
              <a:gd name="connsiteX4" fmla="*/ 0 w 1008112"/>
              <a:gd name="connsiteY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112" h="648072">
                <a:moveTo>
                  <a:pt x="0" y="0"/>
                </a:moveTo>
                <a:lnTo>
                  <a:pt x="1008112" y="0"/>
                </a:lnTo>
                <a:lnTo>
                  <a:pt x="100811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6" name="Retângulo de cantos arredondados 35"/>
          <p:cNvSpPr/>
          <p:nvPr/>
        </p:nvSpPr>
        <p:spPr>
          <a:xfrm>
            <a:off x="1805025" y="1640302"/>
            <a:ext cx="1122838" cy="1452766"/>
          </a:xfrm>
          <a:prstGeom prst="roundRect">
            <a:avLst>
              <a:gd name="adj" fmla="val 6626"/>
            </a:avLst>
          </a:prstGeom>
          <a:solidFill>
            <a:srgbClr val="FFFF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 b="1" dirty="0">
                <a:solidFill>
                  <a:schemeClr val="tx1"/>
                </a:solidFill>
              </a:rPr>
              <a:t>COPO E LATA </a:t>
            </a:r>
          </a:p>
          <a:p>
            <a:r>
              <a:rPr lang="pt-BR" sz="1200" b="1" dirty="0">
                <a:solidFill>
                  <a:schemeClr val="tx1"/>
                </a:solidFill>
              </a:rPr>
              <a:t>DE PLÁSTICO</a:t>
            </a:r>
          </a:p>
          <a:p>
            <a:r>
              <a:rPr lang="pt-BR" sz="1200" dirty="0">
                <a:solidFill>
                  <a:srgbClr val="0070C0"/>
                </a:solidFill>
              </a:rPr>
              <a:t>50 ANOS</a:t>
            </a: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3238807" y="1640302"/>
            <a:ext cx="1345240" cy="1452766"/>
          </a:xfrm>
          <a:prstGeom prst="roundRect">
            <a:avLst>
              <a:gd name="adj" fmla="val 6626"/>
            </a:avLst>
          </a:prstGeom>
          <a:solidFill>
            <a:srgbClr val="FFFF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 b="1" dirty="0">
                <a:solidFill>
                  <a:schemeClr val="tx1"/>
                </a:solidFill>
              </a:rPr>
              <a:t>FRALDA</a:t>
            </a:r>
          </a:p>
          <a:p>
            <a:r>
              <a:rPr lang="pt-BR" sz="1200" b="1" dirty="0">
                <a:solidFill>
                  <a:schemeClr val="tx1"/>
                </a:solidFill>
              </a:rPr>
              <a:t>BIODEGRADÁVEL</a:t>
            </a:r>
          </a:p>
          <a:p>
            <a:r>
              <a:rPr lang="pt-BR" sz="1200" dirty="0">
                <a:solidFill>
                  <a:srgbClr val="0070C0"/>
                </a:solidFill>
              </a:rPr>
              <a:t>1 ano</a:t>
            </a:r>
          </a:p>
        </p:txBody>
      </p:sp>
      <p:pic>
        <p:nvPicPr>
          <p:cNvPr id="40" name="Imagem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7" t="2664" r="30212" b="82437"/>
          <a:stretch>
            <a:fillRect/>
          </a:stretch>
        </p:blipFill>
        <p:spPr>
          <a:xfrm>
            <a:off x="3354084" y="2289839"/>
            <a:ext cx="1127478" cy="724808"/>
          </a:xfrm>
          <a:custGeom>
            <a:avLst/>
            <a:gdLst>
              <a:gd name="connsiteX0" fmla="*/ 0 w 1008112"/>
              <a:gd name="connsiteY0" fmla="*/ 0 h 648072"/>
              <a:gd name="connsiteX1" fmla="*/ 1008112 w 1008112"/>
              <a:gd name="connsiteY1" fmla="*/ 0 h 648072"/>
              <a:gd name="connsiteX2" fmla="*/ 1008112 w 1008112"/>
              <a:gd name="connsiteY2" fmla="*/ 648072 h 648072"/>
              <a:gd name="connsiteX3" fmla="*/ 0 w 1008112"/>
              <a:gd name="connsiteY3" fmla="*/ 648072 h 648072"/>
              <a:gd name="connsiteX4" fmla="*/ 0 w 1008112"/>
              <a:gd name="connsiteY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112" h="648072">
                <a:moveTo>
                  <a:pt x="0" y="0"/>
                </a:moveTo>
                <a:lnTo>
                  <a:pt x="1008112" y="0"/>
                </a:lnTo>
                <a:lnTo>
                  <a:pt x="100811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1" name="Retângulo de cantos arredondados 40"/>
          <p:cNvSpPr/>
          <p:nvPr/>
        </p:nvSpPr>
        <p:spPr>
          <a:xfrm>
            <a:off x="7699119" y="1656039"/>
            <a:ext cx="1122838" cy="1452766"/>
          </a:xfrm>
          <a:prstGeom prst="roundRect">
            <a:avLst>
              <a:gd name="adj" fmla="val 6626"/>
            </a:avLst>
          </a:prstGeom>
          <a:solidFill>
            <a:srgbClr val="FFFF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 b="1" dirty="0">
                <a:solidFill>
                  <a:schemeClr val="tx1"/>
                </a:solidFill>
              </a:rPr>
              <a:t>GUIMBA DE</a:t>
            </a:r>
          </a:p>
          <a:p>
            <a:r>
              <a:rPr lang="pt-BR" sz="1200" b="1" dirty="0">
                <a:solidFill>
                  <a:schemeClr val="tx1"/>
                </a:solidFill>
              </a:rPr>
              <a:t>CIGARRO</a:t>
            </a:r>
          </a:p>
          <a:p>
            <a:r>
              <a:rPr lang="pt-BR" sz="1200" dirty="0">
                <a:solidFill>
                  <a:srgbClr val="0070C0"/>
                </a:solidFill>
              </a:rPr>
              <a:t>2 anos</a:t>
            </a:r>
          </a:p>
        </p:txBody>
      </p:sp>
      <p:pic>
        <p:nvPicPr>
          <p:cNvPr id="42" name="Imagem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8" t="3274" r="2650" b="81828"/>
          <a:stretch>
            <a:fillRect/>
          </a:stretch>
        </p:blipFill>
        <p:spPr>
          <a:xfrm>
            <a:off x="7756482" y="2301369"/>
            <a:ext cx="1008112" cy="648072"/>
          </a:xfrm>
          <a:custGeom>
            <a:avLst/>
            <a:gdLst>
              <a:gd name="connsiteX0" fmla="*/ 0 w 1008112"/>
              <a:gd name="connsiteY0" fmla="*/ 0 h 648072"/>
              <a:gd name="connsiteX1" fmla="*/ 1008112 w 1008112"/>
              <a:gd name="connsiteY1" fmla="*/ 0 h 648072"/>
              <a:gd name="connsiteX2" fmla="*/ 1008112 w 1008112"/>
              <a:gd name="connsiteY2" fmla="*/ 648072 h 648072"/>
              <a:gd name="connsiteX3" fmla="*/ 0 w 1008112"/>
              <a:gd name="connsiteY3" fmla="*/ 648072 h 648072"/>
              <a:gd name="connsiteX4" fmla="*/ 0 w 1008112"/>
              <a:gd name="connsiteY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112" h="648072">
                <a:moveTo>
                  <a:pt x="0" y="0"/>
                </a:moveTo>
                <a:lnTo>
                  <a:pt x="1008112" y="0"/>
                </a:lnTo>
                <a:lnTo>
                  <a:pt x="1008112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3" name="Retângulo de cantos arredondados 42"/>
          <p:cNvSpPr/>
          <p:nvPr/>
        </p:nvSpPr>
        <p:spPr>
          <a:xfrm>
            <a:off x="4829361" y="1649253"/>
            <a:ext cx="1122838" cy="1452766"/>
          </a:xfrm>
          <a:prstGeom prst="roundRect">
            <a:avLst>
              <a:gd name="adj" fmla="val 6626"/>
            </a:avLst>
          </a:prstGeom>
          <a:solidFill>
            <a:srgbClr val="FFFF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 b="1" dirty="0">
                <a:solidFill>
                  <a:schemeClr val="tx1"/>
                </a:solidFill>
              </a:rPr>
              <a:t>CHICLETES</a:t>
            </a:r>
          </a:p>
          <a:p>
            <a:r>
              <a:rPr lang="pt-BR" sz="1200" dirty="0">
                <a:solidFill>
                  <a:srgbClr val="0070C0"/>
                </a:solidFill>
              </a:rPr>
              <a:t>5 anos</a:t>
            </a: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" t="40048" r="86611" b="45054"/>
          <a:stretch>
            <a:fillRect/>
          </a:stretch>
        </p:blipFill>
        <p:spPr>
          <a:xfrm>
            <a:off x="5019919" y="2366575"/>
            <a:ext cx="817556" cy="648072"/>
          </a:xfrm>
          <a:custGeom>
            <a:avLst/>
            <a:gdLst>
              <a:gd name="connsiteX0" fmla="*/ 0 w 817556"/>
              <a:gd name="connsiteY0" fmla="*/ 0 h 648072"/>
              <a:gd name="connsiteX1" fmla="*/ 817556 w 817556"/>
              <a:gd name="connsiteY1" fmla="*/ 0 h 648072"/>
              <a:gd name="connsiteX2" fmla="*/ 817556 w 817556"/>
              <a:gd name="connsiteY2" fmla="*/ 648072 h 648072"/>
              <a:gd name="connsiteX3" fmla="*/ 0 w 817556"/>
              <a:gd name="connsiteY3" fmla="*/ 648072 h 648072"/>
              <a:gd name="connsiteX4" fmla="*/ 0 w 817556"/>
              <a:gd name="connsiteY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556" h="648072">
                <a:moveTo>
                  <a:pt x="0" y="0"/>
                </a:moveTo>
                <a:lnTo>
                  <a:pt x="817556" y="0"/>
                </a:lnTo>
                <a:lnTo>
                  <a:pt x="817556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5" name="Retângulo de cantos arredondados 44"/>
          <p:cNvSpPr/>
          <p:nvPr/>
        </p:nvSpPr>
        <p:spPr>
          <a:xfrm>
            <a:off x="1791914" y="3306849"/>
            <a:ext cx="1122838" cy="1452766"/>
          </a:xfrm>
          <a:prstGeom prst="roundRect">
            <a:avLst>
              <a:gd name="adj" fmla="val 6626"/>
            </a:avLst>
          </a:prstGeom>
          <a:solidFill>
            <a:srgbClr val="FFFF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 b="1" dirty="0">
                <a:solidFill>
                  <a:schemeClr val="tx1"/>
                </a:solidFill>
              </a:rPr>
              <a:t>GARRAFA DE</a:t>
            </a:r>
          </a:p>
          <a:p>
            <a:r>
              <a:rPr lang="pt-BR" sz="1200" b="1" dirty="0">
                <a:solidFill>
                  <a:schemeClr val="tx1"/>
                </a:solidFill>
              </a:rPr>
              <a:t>PLÁSTICO</a:t>
            </a:r>
          </a:p>
          <a:p>
            <a:r>
              <a:rPr lang="pt-BR" sz="1200" dirty="0">
                <a:solidFill>
                  <a:srgbClr val="0070C0"/>
                </a:solidFill>
              </a:rPr>
              <a:t>200 anos</a:t>
            </a:r>
          </a:p>
        </p:txBody>
      </p:sp>
      <p:pic>
        <p:nvPicPr>
          <p:cNvPr id="46" name="Imagem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1" t="76300" r="5008" b="8802"/>
          <a:stretch>
            <a:fillRect/>
          </a:stretch>
        </p:blipFill>
        <p:spPr>
          <a:xfrm>
            <a:off x="1999317" y="3943228"/>
            <a:ext cx="745779" cy="791639"/>
          </a:xfrm>
          <a:custGeom>
            <a:avLst/>
            <a:gdLst>
              <a:gd name="connsiteX0" fmla="*/ 0 w 610529"/>
              <a:gd name="connsiteY0" fmla="*/ 0 h 648072"/>
              <a:gd name="connsiteX1" fmla="*/ 610529 w 610529"/>
              <a:gd name="connsiteY1" fmla="*/ 0 h 648072"/>
              <a:gd name="connsiteX2" fmla="*/ 610529 w 610529"/>
              <a:gd name="connsiteY2" fmla="*/ 648072 h 648072"/>
              <a:gd name="connsiteX3" fmla="*/ 0 w 610529"/>
              <a:gd name="connsiteY3" fmla="*/ 648072 h 648072"/>
              <a:gd name="connsiteX4" fmla="*/ 0 w 610529"/>
              <a:gd name="connsiteY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529" h="648072">
                <a:moveTo>
                  <a:pt x="0" y="0"/>
                </a:moveTo>
                <a:lnTo>
                  <a:pt x="610529" y="0"/>
                </a:lnTo>
                <a:lnTo>
                  <a:pt x="610529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7" name="Retângulo de cantos arredondados 46"/>
          <p:cNvSpPr/>
          <p:nvPr/>
        </p:nvSpPr>
        <p:spPr>
          <a:xfrm>
            <a:off x="360680" y="3285527"/>
            <a:ext cx="1122838" cy="1452766"/>
          </a:xfrm>
          <a:prstGeom prst="roundRect">
            <a:avLst>
              <a:gd name="adj" fmla="val 6626"/>
            </a:avLst>
          </a:prstGeom>
          <a:solidFill>
            <a:srgbClr val="FFFF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 b="1" dirty="0">
                <a:solidFill>
                  <a:schemeClr val="tx1"/>
                </a:solidFill>
              </a:rPr>
              <a:t>ISOPOR</a:t>
            </a:r>
          </a:p>
          <a:p>
            <a:r>
              <a:rPr lang="pt-BR" sz="1200" dirty="0">
                <a:solidFill>
                  <a:srgbClr val="0070C0"/>
                </a:solidFill>
              </a:rPr>
              <a:t>400 anos</a:t>
            </a:r>
          </a:p>
        </p:txBody>
      </p:sp>
      <p:pic>
        <p:nvPicPr>
          <p:cNvPr id="48" name="Imagem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76147" r="85873" b="8955"/>
          <a:stretch>
            <a:fillRect/>
          </a:stretch>
        </p:blipFill>
        <p:spPr>
          <a:xfrm>
            <a:off x="460084" y="3942735"/>
            <a:ext cx="924029" cy="648072"/>
          </a:xfrm>
          <a:custGeom>
            <a:avLst/>
            <a:gdLst>
              <a:gd name="connsiteX0" fmla="*/ 0 w 924029"/>
              <a:gd name="connsiteY0" fmla="*/ 0 h 648072"/>
              <a:gd name="connsiteX1" fmla="*/ 924029 w 924029"/>
              <a:gd name="connsiteY1" fmla="*/ 0 h 648072"/>
              <a:gd name="connsiteX2" fmla="*/ 924029 w 924029"/>
              <a:gd name="connsiteY2" fmla="*/ 648072 h 648072"/>
              <a:gd name="connsiteX3" fmla="*/ 0 w 924029"/>
              <a:gd name="connsiteY3" fmla="*/ 648072 h 648072"/>
              <a:gd name="connsiteX4" fmla="*/ 0 w 924029"/>
              <a:gd name="connsiteY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029" h="648072">
                <a:moveTo>
                  <a:pt x="0" y="0"/>
                </a:moveTo>
                <a:lnTo>
                  <a:pt x="924029" y="0"/>
                </a:lnTo>
                <a:lnTo>
                  <a:pt x="924029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9" name="Retângulo de cantos arredondados 48"/>
          <p:cNvSpPr/>
          <p:nvPr/>
        </p:nvSpPr>
        <p:spPr>
          <a:xfrm>
            <a:off x="3220027" y="3293806"/>
            <a:ext cx="1364020" cy="1452766"/>
          </a:xfrm>
          <a:prstGeom prst="roundRect">
            <a:avLst>
              <a:gd name="adj" fmla="val 6626"/>
            </a:avLst>
          </a:prstGeom>
          <a:solidFill>
            <a:srgbClr val="FFFF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 b="1" dirty="0">
                <a:solidFill>
                  <a:schemeClr val="tx1"/>
                </a:solidFill>
              </a:rPr>
              <a:t>FRALDA</a:t>
            </a:r>
          </a:p>
          <a:p>
            <a:r>
              <a:rPr lang="pt-BR" sz="1200" b="1" dirty="0">
                <a:solidFill>
                  <a:schemeClr val="tx1"/>
                </a:solidFill>
              </a:rPr>
              <a:t>DESCARTÁVEL</a:t>
            </a:r>
          </a:p>
          <a:p>
            <a:r>
              <a:rPr lang="pt-BR" sz="1200" dirty="0">
                <a:solidFill>
                  <a:srgbClr val="0070C0"/>
                </a:solidFill>
              </a:rPr>
              <a:t>600 anos</a:t>
            </a:r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75686" r="57618" b="9415"/>
          <a:stretch>
            <a:fillRect/>
          </a:stretch>
        </p:blipFill>
        <p:spPr>
          <a:xfrm>
            <a:off x="3431712" y="3942735"/>
            <a:ext cx="1020061" cy="715424"/>
          </a:xfrm>
          <a:custGeom>
            <a:avLst/>
            <a:gdLst>
              <a:gd name="connsiteX0" fmla="*/ 0 w 924029"/>
              <a:gd name="connsiteY0" fmla="*/ 0 h 648072"/>
              <a:gd name="connsiteX1" fmla="*/ 924029 w 924029"/>
              <a:gd name="connsiteY1" fmla="*/ 0 h 648072"/>
              <a:gd name="connsiteX2" fmla="*/ 924029 w 924029"/>
              <a:gd name="connsiteY2" fmla="*/ 648072 h 648072"/>
              <a:gd name="connsiteX3" fmla="*/ 0 w 924029"/>
              <a:gd name="connsiteY3" fmla="*/ 648072 h 648072"/>
              <a:gd name="connsiteX4" fmla="*/ 0 w 924029"/>
              <a:gd name="connsiteY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029" h="648072">
                <a:moveTo>
                  <a:pt x="0" y="0"/>
                </a:moveTo>
                <a:lnTo>
                  <a:pt x="924029" y="0"/>
                </a:lnTo>
                <a:lnTo>
                  <a:pt x="924029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1" name="Retângulo de cantos arredondados 50"/>
          <p:cNvSpPr/>
          <p:nvPr/>
        </p:nvSpPr>
        <p:spPr>
          <a:xfrm>
            <a:off x="7697634" y="3313565"/>
            <a:ext cx="1122838" cy="1452766"/>
          </a:xfrm>
          <a:prstGeom prst="roundRect">
            <a:avLst>
              <a:gd name="adj" fmla="val 6626"/>
            </a:avLst>
          </a:prstGeom>
          <a:solidFill>
            <a:srgbClr val="FFFF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 b="1" dirty="0">
                <a:solidFill>
                  <a:schemeClr val="tx1"/>
                </a:solidFill>
              </a:rPr>
              <a:t>GARRAFA DE</a:t>
            </a:r>
          </a:p>
          <a:p>
            <a:r>
              <a:rPr lang="pt-BR" sz="1200" b="1" dirty="0">
                <a:solidFill>
                  <a:schemeClr val="tx1"/>
                </a:solidFill>
              </a:rPr>
              <a:t>VIDRO</a:t>
            </a:r>
          </a:p>
          <a:p>
            <a:r>
              <a:rPr lang="pt-BR" sz="1200" dirty="0">
                <a:solidFill>
                  <a:srgbClr val="0070C0"/>
                </a:solidFill>
              </a:rPr>
              <a:t>4000 anos</a:t>
            </a:r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9" t="76147" r="30209" b="8955"/>
          <a:stretch>
            <a:fillRect/>
          </a:stretch>
        </p:blipFill>
        <p:spPr>
          <a:xfrm>
            <a:off x="7794532" y="4039948"/>
            <a:ext cx="924029" cy="648072"/>
          </a:xfrm>
          <a:custGeom>
            <a:avLst/>
            <a:gdLst>
              <a:gd name="connsiteX0" fmla="*/ 0 w 924029"/>
              <a:gd name="connsiteY0" fmla="*/ 0 h 648072"/>
              <a:gd name="connsiteX1" fmla="*/ 924029 w 924029"/>
              <a:gd name="connsiteY1" fmla="*/ 0 h 648072"/>
              <a:gd name="connsiteX2" fmla="*/ 924029 w 924029"/>
              <a:gd name="connsiteY2" fmla="*/ 648072 h 648072"/>
              <a:gd name="connsiteX3" fmla="*/ 0 w 924029"/>
              <a:gd name="connsiteY3" fmla="*/ 648072 h 648072"/>
              <a:gd name="connsiteX4" fmla="*/ 0 w 924029"/>
              <a:gd name="connsiteY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4029" h="648072">
                <a:moveTo>
                  <a:pt x="0" y="0"/>
                </a:moveTo>
                <a:lnTo>
                  <a:pt x="924029" y="0"/>
                </a:lnTo>
                <a:lnTo>
                  <a:pt x="924029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3" name="Retângulo de cantos arredondados 52"/>
          <p:cNvSpPr/>
          <p:nvPr/>
        </p:nvSpPr>
        <p:spPr>
          <a:xfrm>
            <a:off x="6269521" y="1656039"/>
            <a:ext cx="1122838" cy="1452766"/>
          </a:xfrm>
          <a:prstGeom prst="roundRect">
            <a:avLst>
              <a:gd name="adj" fmla="val 6626"/>
            </a:avLst>
          </a:prstGeom>
          <a:solidFill>
            <a:srgbClr val="FFFF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 b="1" dirty="0">
                <a:solidFill>
                  <a:schemeClr val="tx1"/>
                </a:solidFill>
              </a:rPr>
              <a:t>LATA DE</a:t>
            </a:r>
          </a:p>
          <a:p>
            <a:r>
              <a:rPr lang="pt-BR" sz="1200" b="1" dirty="0">
                <a:solidFill>
                  <a:schemeClr val="tx1"/>
                </a:solidFill>
              </a:rPr>
              <a:t>AÇO</a:t>
            </a:r>
          </a:p>
          <a:p>
            <a:r>
              <a:rPr lang="pt-BR" sz="1200" dirty="0">
                <a:solidFill>
                  <a:srgbClr val="0070C0"/>
                </a:solidFill>
              </a:rPr>
              <a:t>10 anos</a:t>
            </a:r>
          </a:p>
        </p:txBody>
      </p:sp>
      <p:pic>
        <p:nvPicPr>
          <p:cNvPr id="54" name="Imagem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0" t="40157" r="59099" b="44945"/>
          <a:stretch>
            <a:fillRect/>
          </a:stretch>
        </p:blipFill>
        <p:spPr>
          <a:xfrm>
            <a:off x="6412555" y="2357415"/>
            <a:ext cx="817556" cy="648072"/>
          </a:xfrm>
          <a:custGeom>
            <a:avLst/>
            <a:gdLst>
              <a:gd name="connsiteX0" fmla="*/ 0 w 817556"/>
              <a:gd name="connsiteY0" fmla="*/ 0 h 648072"/>
              <a:gd name="connsiteX1" fmla="*/ 817556 w 817556"/>
              <a:gd name="connsiteY1" fmla="*/ 0 h 648072"/>
              <a:gd name="connsiteX2" fmla="*/ 817556 w 817556"/>
              <a:gd name="connsiteY2" fmla="*/ 648072 h 648072"/>
              <a:gd name="connsiteX3" fmla="*/ 0 w 817556"/>
              <a:gd name="connsiteY3" fmla="*/ 648072 h 648072"/>
              <a:gd name="connsiteX4" fmla="*/ 0 w 817556"/>
              <a:gd name="connsiteY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556" h="648072">
                <a:moveTo>
                  <a:pt x="0" y="0"/>
                </a:moveTo>
                <a:lnTo>
                  <a:pt x="817556" y="0"/>
                </a:lnTo>
                <a:lnTo>
                  <a:pt x="817556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5" name="Retângulo de cantos arredondados 54"/>
          <p:cNvSpPr/>
          <p:nvPr/>
        </p:nvSpPr>
        <p:spPr>
          <a:xfrm>
            <a:off x="6269521" y="3313565"/>
            <a:ext cx="1122838" cy="1452766"/>
          </a:xfrm>
          <a:prstGeom prst="roundRect">
            <a:avLst>
              <a:gd name="adj" fmla="val 6626"/>
            </a:avLst>
          </a:prstGeom>
          <a:solidFill>
            <a:srgbClr val="FFFF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 b="1" dirty="0">
                <a:solidFill>
                  <a:schemeClr val="tx1"/>
                </a:solidFill>
              </a:rPr>
              <a:t>LATA DE</a:t>
            </a:r>
          </a:p>
          <a:p>
            <a:r>
              <a:rPr lang="pt-BR" sz="1200" b="1" dirty="0">
                <a:solidFill>
                  <a:schemeClr val="tx1"/>
                </a:solidFill>
              </a:rPr>
              <a:t>ALUMÍNIO</a:t>
            </a:r>
          </a:p>
          <a:p>
            <a:r>
              <a:rPr lang="pt-BR" sz="1200" dirty="0">
                <a:solidFill>
                  <a:srgbClr val="0070C0"/>
                </a:solidFill>
              </a:rPr>
              <a:t>500 anos</a:t>
            </a:r>
          </a:p>
        </p:txBody>
      </p:sp>
      <p:pic>
        <p:nvPicPr>
          <p:cNvPr id="56" name="Imagem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9" t="40157" r="3300" b="44945"/>
          <a:stretch>
            <a:fillRect/>
          </a:stretch>
        </p:blipFill>
        <p:spPr>
          <a:xfrm>
            <a:off x="6422162" y="4003088"/>
            <a:ext cx="817556" cy="648072"/>
          </a:xfrm>
          <a:custGeom>
            <a:avLst/>
            <a:gdLst>
              <a:gd name="connsiteX0" fmla="*/ 0 w 817556"/>
              <a:gd name="connsiteY0" fmla="*/ 0 h 648072"/>
              <a:gd name="connsiteX1" fmla="*/ 817556 w 817556"/>
              <a:gd name="connsiteY1" fmla="*/ 0 h 648072"/>
              <a:gd name="connsiteX2" fmla="*/ 817556 w 817556"/>
              <a:gd name="connsiteY2" fmla="*/ 648072 h 648072"/>
              <a:gd name="connsiteX3" fmla="*/ 0 w 817556"/>
              <a:gd name="connsiteY3" fmla="*/ 648072 h 648072"/>
              <a:gd name="connsiteX4" fmla="*/ 0 w 817556"/>
              <a:gd name="connsiteY4" fmla="*/ 0 h 6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556" h="648072">
                <a:moveTo>
                  <a:pt x="0" y="0"/>
                </a:moveTo>
                <a:lnTo>
                  <a:pt x="817556" y="0"/>
                </a:lnTo>
                <a:lnTo>
                  <a:pt x="817556" y="648072"/>
                </a:lnTo>
                <a:lnTo>
                  <a:pt x="0" y="64807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7" name="Retângulo de cantos arredondados 56"/>
          <p:cNvSpPr/>
          <p:nvPr/>
        </p:nvSpPr>
        <p:spPr>
          <a:xfrm>
            <a:off x="4828989" y="3313565"/>
            <a:ext cx="1122838" cy="1452766"/>
          </a:xfrm>
          <a:prstGeom prst="roundRect">
            <a:avLst>
              <a:gd name="adj" fmla="val 6626"/>
            </a:avLst>
          </a:prstGeom>
          <a:solidFill>
            <a:srgbClr val="FFFFFF"/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 b="1" dirty="0">
                <a:solidFill>
                  <a:schemeClr val="tx1"/>
                </a:solidFill>
              </a:rPr>
              <a:t>PNEU</a:t>
            </a:r>
          </a:p>
          <a:p>
            <a:r>
              <a:rPr lang="pt-BR" sz="1200" dirty="0">
                <a:solidFill>
                  <a:srgbClr val="0070C0"/>
                </a:solidFill>
              </a:rPr>
              <a:t>600 anos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333" r="96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027" y="3804588"/>
            <a:ext cx="914737" cy="853755"/>
          </a:xfrm>
          <a:prstGeom prst="rect">
            <a:avLst/>
          </a:prstGeom>
        </p:spPr>
      </p:pic>
      <p:pic>
        <p:nvPicPr>
          <p:cNvPr id="58" name="Imagem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4" t="41384" r="31695" b="47303"/>
          <a:stretch>
            <a:fillRect/>
          </a:stretch>
        </p:blipFill>
        <p:spPr>
          <a:xfrm>
            <a:off x="1860006" y="2363397"/>
            <a:ext cx="932658" cy="561398"/>
          </a:xfrm>
          <a:custGeom>
            <a:avLst/>
            <a:gdLst>
              <a:gd name="connsiteX0" fmla="*/ 0 w 817556"/>
              <a:gd name="connsiteY0" fmla="*/ 0 h 492114"/>
              <a:gd name="connsiteX1" fmla="*/ 817556 w 817556"/>
              <a:gd name="connsiteY1" fmla="*/ 0 h 492114"/>
              <a:gd name="connsiteX2" fmla="*/ 817556 w 817556"/>
              <a:gd name="connsiteY2" fmla="*/ 492114 h 492114"/>
              <a:gd name="connsiteX3" fmla="*/ 0 w 817556"/>
              <a:gd name="connsiteY3" fmla="*/ 492114 h 492114"/>
              <a:gd name="connsiteX4" fmla="*/ 0 w 817556"/>
              <a:gd name="connsiteY4" fmla="*/ 0 h 4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556" h="492114">
                <a:moveTo>
                  <a:pt x="0" y="0"/>
                </a:moveTo>
                <a:lnTo>
                  <a:pt x="817556" y="0"/>
                </a:lnTo>
                <a:lnTo>
                  <a:pt x="817556" y="492114"/>
                </a:lnTo>
                <a:lnTo>
                  <a:pt x="0" y="492114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315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5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BASE - Instruto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-32" y="1076199"/>
            <a:ext cx="3786214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Monóxido de Carbono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3347864" y="2810459"/>
            <a:ext cx="2071702" cy="1928826"/>
            <a:chOff x="353211" y="2071678"/>
            <a:chExt cx="2432839" cy="2552173"/>
          </a:xfrm>
        </p:grpSpPr>
        <p:pic>
          <p:nvPicPr>
            <p:cNvPr id="22" name="Imagem 21" descr="monoxido de carbono 4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158" y="2500306"/>
              <a:ext cx="2428892" cy="2123545"/>
            </a:xfrm>
            <a:prstGeom prst="rect">
              <a:avLst/>
            </a:prstGeom>
          </p:spPr>
        </p:pic>
        <p:sp>
          <p:nvSpPr>
            <p:cNvPr id="23" name="Retângulo de cantos arredondados 22"/>
            <p:cNvSpPr/>
            <p:nvPr/>
          </p:nvSpPr>
          <p:spPr>
            <a:xfrm>
              <a:off x="353211" y="2071678"/>
              <a:ext cx="2429655" cy="34487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LETAL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15422" y="1978984"/>
            <a:ext cx="3000396" cy="2000264"/>
            <a:chOff x="3143239" y="3369879"/>
            <a:chExt cx="2780521" cy="2202261"/>
          </a:xfrm>
        </p:grpSpPr>
        <p:pic>
          <p:nvPicPr>
            <p:cNvPr id="25" name="Imagem 24" descr="Monoxido de Carbon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3239" y="3714752"/>
              <a:ext cx="2780521" cy="1857388"/>
            </a:xfrm>
            <a:prstGeom prst="rect">
              <a:avLst/>
            </a:prstGeom>
            <a:ln>
              <a:noFill/>
            </a:ln>
            <a:effectLst>
              <a:softEdge rad="76200"/>
            </a:effectLst>
          </p:spPr>
        </p:pic>
        <p:sp>
          <p:nvSpPr>
            <p:cNvPr id="26" name="Retângulo de cantos arredondados 25"/>
            <p:cNvSpPr/>
            <p:nvPr/>
          </p:nvSpPr>
          <p:spPr>
            <a:xfrm>
              <a:off x="3213915" y="3369879"/>
              <a:ext cx="2572531" cy="34487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Imperceptível</a:t>
              </a:r>
            </a:p>
          </p:txBody>
        </p:sp>
      </p:grpSp>
      <p:pic>
        <p:nvPicPr>
          <p:cNvPr id="13" name="Imagem 12" descr="Carro Grag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740934"/>
            <a:ext cx="2786060" cy="2067876"/>
          </a:xfrm>
          <a:prstGeom prst="rect">
            <a:avLst/>
          </a:prstGeom>
          <a:ln>
            <a:noFill/>
          </a:ln>
          <a:effectLst>
            <a:softEdge rad="76200"/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POLUIÇÃO DO AR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5004048" y="699542"/>
            <a:ext cx="3866180" cy="1584176"/>
          </a:xfrm>
          <a:prstGeom prst="roundRect">
            <a:avLst>
              <a:gd name="adj" fmla="val 5817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>
                <a:solidFill>
                  <a:srgbClr val="FF0000"/>
                </a:solidFill>
              </a:rPr>
              <a:t>PERIGO</a:t>
            </a:r>
            <a:br>
              <a:rPr lang="pt-BR" dirty="0">
                <a:solidFill>
                  <a:srgbClr val="FF0000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Ao funcionar o motor do veículo NÃO fique parado em </a:t>
            </a:r>
            <a:r>
              <a:rPr lang="pt-BR" dirty="0">
                <a:solidFill>
                  <a:srgbClr val="C00000"/>
                </a:solidFill>
              </a:rPr>
              <a:t>ambiente fechado</a:t>
            </a:r>
            <a:r>
              <a:rPr lang="pt-BR" dirty="0">
                <a:solidFill>
                  <a:schemeClr val="tx1"/>
                </a:solidFill>
              </a:rPr>
              <a:t>, o gás acumulado pode causar MORTE.</a:t>
            </a:r>
          </a:p>
        </p:txBody>
      </p:sp>
      <p:sp>
        <p:nvSpPr>
          <p:cNvPr id="3" name="Seta para baixo 2"/>
          <p:cNvSpPr/>
          <p:nvPr/>
        </p:nvSpPr>
        <p:spPr>
          <a:xfrm>
            <a:off x="6815374" y="2406856"/>
            <a:ext cx="288032" cy="288032"/>
          </a:xfrm>
          <a:prstGeom prst="down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18" name="Seta para baixo 17"/>
          <p:cNvSpPr/>
          <p:nvPr/>
        </p:nvSpPr>
        <p:spPr>
          <a:xfrm>
            <a:off x="7308304" y="2400148"/>
            <a:ext cx="288032" cy="288032"/>
          </a:xfrm>
          <a:prstGeom prst="down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20" name="Seta para baixo 19"/>
          <p:cNvSpPr/>
          <p:nvPr/>
        </p:nvSpPr>
        <p:spPr>
          <a:xfrm>
            <a:off x="7801234" y="2406856"/>
            <a:ext cx="288032" cy="288032"/>
          </a:xfrm>
          <a:prstGeom prst="down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3000" b="1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86627" y="1448355"/>
            <a:ext cx="2552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►Trata-se de um gás...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BASE - Instruto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-32" y="1076199"/>
            <a:ext cx="3786214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itchFamily="34" charset="0"/>
                <a:cs typeface="Calibri" pitchFamily="34" charset="0"/>
              </a:rPr>
              <a:t>Dióxido de Carbono – CO</a:t>
            </a:r>
            <a:r>
              <a:rPr lang="pt-BR" sz="2000" b="1" baseline="-25000" dirty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pic>
        <p:nvPicPr>
          <p:cNvPr id="13" name="Imagem 12" descr="efeito estufa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571618"/>
            <a:ext cx="3857621" cy="3371622"/>
          </a:xfrm>
          <a:prstGeom prst="rect">
            <a:avLst/>
          </a:prstGeom>
        </p:spPr>
      </p:pic>
      <p:grpSp>
        <p:nvGrpSpPr>
          <p:cNvPr id="16" name="Grupo 21"/>
          <p:cNvGrpSpPr/>
          <p:nvPr/>
        </p:nvGrpSpPr>
        <p:grpSpPr>
          <a:xfrm>
            <a:off x="7429520" y="2857496"/>
            <a:ext cx="1571636" cy="2000270"/>
            <a:chOff x="4143373" y="2143116"/>
            <a:chExt cx="2143140" cy="2575047"/>
          </a:xfrm>
        </p:grpSpPr>
        <p:pic>
          <p:nvPicPr>
            <p:cNvPr id="17" name="Imagem 16" descr="aquecimento globa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9020" y="2898440"/>
              <a:ext cx="2036055" cy="1819723"/>
            </a:xfrm>
            <a:prstGeom prst="rect">
              <a:avLst/>
            </a:prstGeom>
          </p:spPr>
        </p:pic>
        <p:sp>
          <p:nvSpPr>
            <p:cNvPr id="18" name="Retângulo de cantos arredondados 17"/>
            <p:cNvSpPr/>
            <p:nvPr/>
          </p:nvSpPr>
          <p:spPr>
            <a:xfrm>
              <a:off x="4143373" y="2143116"/>
              <a:ext cx="2143140" cy="642942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Aquecimento</a:t>
              </a:r>
            </a:p>
            <a:p>
              <a:pPr algn="ctr"/>
              <a:r>
                <a:rPr lang="pt-BR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Global</a:t>
              </a: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5643570" y="1928802"/>
            <a:ext cx="1643074" cy="2428898"/>
            <a:chOff x="5643570" y="2857496"/>
            <a:chExt cx="1959831" cy="3348041"/>
          </a:xfrm>
        </p:grpSpPr>
        <p:pic>
          <p:nvPicPr>
            <p:cNvPr id="20" name="Imagem 19" descr="Derretimento das geleira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43570" y="3571876"/>
              <a:ext cx="1959831" cy="26336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Retângulo de cantos arredondados 20"/>
            <p:cNvSpPr/>
            <p:nvPr/>
          </p:nvSpPr>
          <p:spPr>
            <a:xfrm>
              <a:off x="5715008" y="2857496"/>
              <a:ext cx="1785950" cy="71438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Geleiras e Fauna</a:t>
              </a: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000496" y="1071552"/>
            <a:ext cx="1428760" cy="2143158"/>
            <a:chOff x="3143240" y="2714620"/>
            <a:chExt cx="1714512" cy="2780588"/>
          </a:xfrm>
        </p:grpSpPr>
        <p:pic>
          <p:nvPicPr>
            <p:cNvPr id="27" name="Imagem 26" descr="efeito estufa 7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3240" y="3500438"/>
              <a:ext cx="1714512" cy="1994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Retângulo de cantos arredondados 29"/>
            <p:cNvSpPr/>
            <p:nvPr/>
          </p:nvSpPr>
          <p:spPr>
            <a:xfrm>
              <a:off x="3143240" y="2714620"/>
              <a:ext cx="1714511" cy="714380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Efeito Estufa</a:t>
              </a:r>
            </a:p>
          </p:txBody>
        </p:sp>
      </p:grpSp>
      <p:pic>
        <p:nvPicPr>
          <p:cNvPr id="31" name="Imagem 30" descr="ensolaçã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3761632"/>
            <a:ext cx="1214446" cy="1167572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POLUIÇÃO DO 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eta para a direita 15"/>
          <p:cNvSpPr/>
          <p:nvPr/>
        </p:nvSpPr>
        <p:spPr>
          <a:xfrm rot="5400000">
            <a:off x="3273766" y="1723915"/>
            <a:ext cx="2772782" cy="2768603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b="1" dirty="0">
                <a:latin typeface="Calibri" pitchFamily="34" charset="0"/>
                <a:cs typeface="Calibri" pitchFamily="34" charset="0"/>
              </a:rPr>
              <a:t>Conhecer  e usufruir dos seus DIREITOS</a:t>
            </a:r>
          </a:p>
        </p:txBody>
      </p:sp>
      <p:sp>
        <p:nvSpPr>
          <p:cNvPr id="17" name="Seta para a direita 16"/>
          <p:cNvSpPr/>
          <p:nvPr/>
        </p:nvSpPr>
        <p:spPr>
          <a:xfrm rot="5400000" flipH="1">
            <a:off x="5728798" y="1416027"/>
            <a:ext cx="2772782" cy="280831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pt-BR" b="1" dirty="0">
                <a:latin typeface="Calibri" pitchFamily="34" charset="0"/>
                <a:cs typeface="Calibri" pitchFamily="34" charset="0"/>
              </a:rPr>
              <a:t>Respeitar as Leis e cumprir os seus DEVERES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CIDADANIA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9622"/>
            <a:ext cx="2236625" cy="1444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ASE - Instruto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-32" y="1076199"/>
            <a:ext cx="4341532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itchFamily="34" charset="0"/>
                <a:cs typeface="Calibri" pitchFamily="34" charset="0"/>
              </a:rPr>
              <a:t>Dióxido de Enxofre – SO</a:t>
            </a:r>
            <a:r>
              <a:rPr lang="pt-BR" sz="2000" b="1" baseline="-25000" dirty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555286" y="1635646"/>
            <a:ext cx="3786214" cy="3214710"/>
            <a:chOff x="785786" y="2357430"/>
            <a:chExt cx="4126232" cy="3730946"/>
          </a:xfrm>
        </p:grpSpPr>
        <p:pic>
          <p:nvPicPr>
            <p:cNvPr id="16" name="Imagem 15" descr="chuva ácida 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786" y="2857496"/>
              <a:ext cx="4126232" cy="3230880"/>
            </a:xfrm>
            <a:prstGeom prst="rect">
              <a:avLst/>
            </a:prstGeom>
          </p:spPr>
        </p:pic>
        <p:sp>
          <p:nvSpPr>
            <p:cNvPr id="19" name="Retângulo de cantos arredondados 18"/>
            <p:cNvSpPr/>
            <p:nvPr/>
          </p:nvSpPr>
          <p:spPr>
            <a:xfrm>
              <a:off x="785786" y="2357430"/>
              <a:ext cx="4071966" cy="34487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Chuva Ácida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6300192" y="699542"/>
            <a:ext cx="2214578" cy="2001243"/>
            <a:chOff x="5929322" y="2143116"/>
            <a:chExt cx="2214578" cy="2001243"/>
          </a:xfrm>
        </p:grpSpPr>
        <p:pic>
          <p:nvPicPr>
            <p:cNvPr id="23" name="Imagem 22" descr="desertificação 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9322" y="2477013"/>
              <a:ext cx="2214578" cy="1667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Retângulo de cantos arredondados 23"/>
            <p:cNvSpPr/>
            <p:nvPr/>
          </p:nvSpPr>
          <p:spPr>
            <a:xfrm>
              <a:off x="6000760" y="2143116"/>
              <a:ext cx="2071702" cy="344873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Desertificação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300192" y="2943819"/>
            <a:ext cx="2286017" cy="1928826"/>
            <a:chOff x="4912344" y="4214818"/>
            <a:chExt cx="2286017" cy="1928826"/>
          </a:xfrm>
        </p:grpSpPr>
        <p:pic>
          <p:nvPicPr>
            <p:cNvPr id="26" name="Imagem 25" descr="estrutura corroíd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2344" y="4595053"/>
              <a:ext cx="2286017" cy="15485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Retângulo de cantos arredondados 27"/>
            <p:cNvSpPr/>
            <p:nvPr/>
          </p:nvSpPr>
          <p:spPr>
            <a:xfrm>
              <a:off x="5000628" y="4214818"/>
              <a:ext cx="2071702" cy="344873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Corrosão</a:t>
              </a:r>
            </a:p>
          </p:txBody>
        </p:sp>
      </p:grp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POLUIÇÃO DO AR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4683147" y="2027078"/>
            <a:ext cx="1224136" cy="500643"/>
          </a:xfrm>
          <a:prstGeom prst="rightArrow">
            <a:avLst>
              <a:gd name="adj1" fmla="val 50000"/>
              <a:gd name="adj2" fmla="val 7711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8" name="Seta para a direita 17"/>
          <p:cNvSpPr/>
          <p:nvPr/>
        </p:nvSpPr>
        <p:spPr>
          <a:xfrm>
            <a:off x="4708778" y="3597706"/>
            <a:ext cx="1224136" cy="500643"/>
          </a:xfrm>
          <a:prstGeom prst="rightArrow">
            <a:avLst>
              <a:gd name="adj1" fmla="val 50000"/>
              <a:gd name="adj2" fmla="val 7711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BASE - Instruto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-32" y="1076199"/>
            <a:ext cx="4356008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itchFamily="34" charset="0"/>
                <a:cs typeface="Calibri" pitchFamily="34" charset="0"/>
              </a:rPr>
              <a:t>Clorofluorcarbono – Gás CFC</a:t>
            </a:r>
            <a:endParaRPr lang="pt-BR" sz="2000" b="1" baseline="-25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497184" y="1514345"/>
            <a:ext cx="3714776" cy="3357586"/>
            <a:chOff x="428596" y="2285992"/>
            <a:chExt cx="4247474" cy="3571900"/>
          </a:xfrm>
        </p:grpSpPr>
        <p:pic>
          <p:nvPicPr>
            <p:cNvPr id="17" name="Imagem 16" descr="camada de ozoni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96" y="2714620"/>
              <a:ext cx="4247474" cy="3143272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18" name="Retângulo de cantos arredondados 17"/>
            <p:cNvSpPr/>
            <p:nvPr/>
          </p:nvSpPr>
          <p:spPr>
            <a:xfrm>
              <a:off x="428596" y="2285992"/>
              <a:ext cx="4214842" cy="344873"/>
            </a:xfrm>
            <a:prstGeom prst="round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Camada de Ozônio</a:t>
              </a: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012160" y="792741"/>
            <a:ext cx="2255768" cy="1782762"/>
            <a:chOff x="4357686" y="2071678"/>
            <a:chExt cx="2255768" cy="1782762"/>
          </a:xfrm>
        </p:grpSpPr>
        <p:pic>
          <p:nvPicPr>
            <p:cNvPr id="21" name="Imagem 20" descr="ar condicionad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7686" y="2357430"/>
              <a:ext cx="2255768" cy="14970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Retângulo de cantos arredondados 21"/>
            <p:cNvSpPr/>
            <p:nvPr/>
          </p:nvSpPr>
          <p:spPr>
            <a:xfrm>
              <a:off x="4429124" y="2071678"/>
              <a:ext cx="2071702" cy="344873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Ar Condicionado</a:t>
              </a: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6005990" y="2896791"/>
            <a:ext cx="2357454" cy="1949147"/>
            <a:chOff x="6286512" y="3813486"/>
            <a:chExt cx="2001967" cy="1806271"/>
          </a:xfrm>
        </p:grpSpPr>
        <p:pic>
          <p:nvPicPr>
            <p:cNvPr id="27" name="Imagem 26" descr="cfc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6512" y="4143380"/>
              <a:ext cx="2001967" cy="14763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Retângulo de cantos arredondados 28"/>
            <p:cNvSpPr/>
            <p:nvPr/>
          </p:nvSpPr>
          <p:spPr>
            <a:xfrm>
              <a:off x="6429388" y="3813486"/>
              <a:ext cx="1704988" cy="344873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rgbClr val="FF6600"/>
                  </a:solidFill>
                  <a:latin typeface="Calibri" pitchFamily="34" charset="0"/>
                  <a:cs typeface="Calibri" pitchFamily="34" charset="0"/>
                </a:rPr>
                <a:t>Aerosóis</a:t>
              </a:r>
            </a:p>
          </p:txBody>
        </p:sp>
      </p:grp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POLUIÇÃO DO AR</a:t>
            </a:r>
          </a:p>
        </p:txBody>
      </p:sp>
      <p:sp>
        <p:nvSpPr>
          <p:cNvPr id="2" name="Seta para a esquerda 1"/>
          <p:cNvSpPr/>
          <p:nvPr/>
        </p:nvSpPr>
        <p:spPr>
          <a:xfrm>
            <a:off x="4788024" y="1917255"/>
            <a:ext cx="936104" cy="438471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" name="Seta para a esquerda 18"/>
          <p:cNvSpPr/>
          <p:nvPr/>
        </p:nvSpPr>
        <p:spPr>
          <a:xfrm>
            <a:off x="4860032" y="3608787"/>
            <a:ext cx="936104" cy="438471"/>
          </a:xfrm>
          <a:prstGeom prst="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m 12" descr="poluição sonora.jpg"/>
          <p:cNvPicPr>
            <a:picLocks noChangeAspect="1"/>
          </p:cNvPicPr>
          <p:nvPr/>
        </p:nvPicPr>
        <p:blipFill rotWithShape="1">
          <a:blip r:embed="rId3" cstate="print"/>
          <a:srcRect t="9123" b="8784"/>
          <a:stretch/>
        </p:blipFill>
        <p:spPr>
          <a:xfrm flipH="1">
            <a:off x="6804248" y="1457195"/>
            <a:ext cx="2152986" cy="19442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391467"/>
              </p:ext>
            </p:extLst>
          </p:nvPr>
        </p:nvGraphicFramePr>
        <p:xfrm>
          <a:off x="251520" y="1347614"/>
          <a:ext cx="6286544" cy="2163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>
                          <a:latin typeface="Calibri" pitchFamily="34" charset="0"/>
                          <a:cs typeface="Calibri" pitchFamily="34" charset="0"/>
                        </a:rPr>
                        <a:t>Decibéis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>
                          <a:latin typeface="Calibri" pitchFamily="34" charset="0"/>
                          <a:cs typeface="Calibri" pitchFamily="34" charset="0"/>
                        </a:rPr>
                        <a:t>Exemplo de Situação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>
                          <a:latin typeface="Calibri" pitchFamily="34" charset="0"/>
                          <a:cs typeface="Calibri" pitchFamily="34" charset="0"/>
                        </a:rPr>
                        <a:t>Danos </a:t>
                      </a:r>
                      <a:r>
                        <a:rPr lang="pt-BR" sz="1700" b="1" baseline="0" dirty="0">
                          <a:latin typeface="Calibri" pitchFamily="34" charset="0"/>
                          <a:cs typeface="Calibri" pitchFamily="34" charset="0"/>
                        </a:rPr>
                        <a:t>à Saúde</a:t>
                      </a:r>
                      <a:endParaRPr lang="pt-BR" sz="1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>
                          <a:latin typeface="Calibri" pitchFamily="34" charset="0"/>
                          <a:cs typeface="Calibri" pitchFamily="34" charset="0"/>
                        </a:rPr>
                        <a:t>- de</a:t>
                      </a:r>
                      <a:r>
                        <a:rPr lang="pt-BR" sz="1700" b="1" baseline="0" dirty="0">
                          <a:latin typeface="Calibri" pitchFamily="34" charset="0"/>
                          <a:cs typeface="Calibri" pitchFamily="34" charset="0"/>
                        </a:rPr>
                        <a:t> 60</a:t>
                      </a:r>
                      <a:endParaRPr lang="pt-BR" sz="1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dirty="0">
                          <a:latin typeface="Calibri" pitchFamily="34" charset="0"/>
                          <a:cs typeface="Calibri" pitchFamily="34" charset="0"/>
                        </a:rPr>
                        <a:t>Conversação</a:t>
                      </a:r>
                      <a:r>
                        <a:rPr lang="pt-BR" sz="1700" b="1" baseline="0" dirty="0">
                          <a:latin typeface="Calibri" pitchFamily="34" charset="0"/>
                          <a:cs typeface="Calibri" pitchFamily="34" charset="0"/>
                        </a:rPr>
                        <a:t> normal</a:t>
                      </a:r>
                      <a:endParaRPr lang="pt-BR" sz="1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dirty="0">
                          <a:latin typeface="Calibri" pitchFamily="34" charset="0"/>
                          <a:cs typeface="Calibri" pitchFamily="34" charset="0"/>
                        </a:rPr>
                        <a:t>Tranquilo,</a:t>
                      </a:r>
                      <a:r>
                        <a:rPr lang="pt-BR" sz="1700" b="1" baseline="0" dirty="0">
                          <a:latin typeface="Calibri" pitchFamily="34" charset="0"/>
                          <a:cs typeface="Calibri" pitchFamily="34" charset="0"/>
                        </a:rPr>
                        <a:t> sem males à saúde</a:t>
                      </a:r>
                      <a:endParaRPr lang="pt-BR" sz="17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>
                          <a:latin typeface="Calibri" pitchFamily="34" charset="0"/>
                          <a:cs typeface="Calibri" pitchFamily="34" charset="0"/>
                        </a:rPr>
                        <a:t>60 a 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dirty="0">
                          <a:latin typeface="Calibri" pitchFamily="34" charset="0"/>
                          <a:cs typeface="Calibri" pitchFamily="34" charset="0"/>
                        </a:rPr>
                        <a:t>Secador de cabelo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dirty="0">
                          <a:latin typeface="Calibri" pitchFamily="34" charset="0"/>
                          <a:cs typeface="Calibri" pitchFamily="34" charset="0"/>
                        </a:rPr>
                        <a:t>Estressante: causa insônia e irritação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pt-BR" sz="1700" b="1" dirty="0">
                          <a:latin typeface="Calibri" pitchFamily="34" charset="0"/>
                          <a:cs typeface="Calibri" pitchFamily="34" charset="0"/>
                        </a:rPr>
                        <a:t>+ de 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dirty="0">
                          <a:latin typeface="Calibri" pitchFamily="34" charset="0"/>
                          <a:cs typeface="Calibri" pitchFamily="34" charset="0"/>
                        </a:rPr>
                        <a:t>Fogos de artifício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700" b="1" dirty="0">
                          <a:latin typeface="Calibri" pitchFamily="34" charset="0"/>
                          <a:cs typeface="Calibri" pitchFamily="34" charset="0"/>
                        </a:rPr>
                        <a:t>Danos nocivos à audição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POLUIÇÃO SONORA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FEE177-7CD0-DFA5-F190-D6B4796C0272}"/>
              </a:ext>
            </a:extLst>
          </p:cNvPr>
          <p:cNvSpPr/>
          <p:nvPr/>
        </p:nvSpPr>
        <p:spPr>
          <a:xfrm>
            <a:off x="-3854" y="3818264"/>
            <a:ext cx="9147854" cy="89195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Todo ruído </a:t>
            </a:r>
            <a:r>
              <a:rPr lang="pt-BR" sz="2000" b="1" dirty="0">
                <a:solidFill>
                  <a:srgbClr val="202124"/>
                </a:solidFill>
                <a:latin typeface="arial" panose="020B0604020202020204" pitchFamily="34" charset="0"/>
              </a:rPr>
              <a:t>acima de 80 dB </a:t>
            </a:r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pode causar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</a:rPr>
              <a:t>dano nocivo</a:t>
            </a:r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 à audição.</a:t>
            </a:r>
          </a:p>
          <a:p>
            <a:pPr algn="ctr"/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Veja na tabela à seguir o </a:t>
            </a:r>
            <a:r>
              <a:rPr lang="pt-BR" sz="2000" b="1" dirty="0">
                <a:solidFill>
                  <a:srgbClr val="202124"/>
                </a:solidFill>
                <a:latin typeface="arial" panose="020B0604020202020204" pitchFamily="34" charset="0"/>
              </a:rPr>
              <a:t>tempo máximo toleráve</a:t>
            </a:r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l de exposição:</a:t>
            </a:r>
          </a:p>
        </p:txBody>
      </p:sp>
      <p:pic>
        <p:nvPicPr>
          <p:cNvPr id="3" name="Imagem 13">
            <a:extLst>
              <a:ext uri="{FF2B5EF4-FFF2-40B4-BE49-F238E27FC236}">
                <a16:creationId xmlns:a16="http://schemas.microsoft.com/office/drawing/2014/main" id="{6D0E05D9-835E-BD9D-59C1-997062A5F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950" y="4381156"/>
            <a:ext cx="629388" cy="56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074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POLUIÇÃO SONORA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786033-80D3-88DD-7FF3-C3350E7FF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21922"/>
            <a:ext cx="8001775" cy="365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070F5A-7435-3358-3D1B-B465A4169B2C}"/>
              </a:ext>
            </a:extLst>
          </p:cNvPr>
          <p:cNvSpPr/>
          <p:nvPr/>
        </p:nvSpPr>
        <p:spPr>
          <a:xfrm>
            <a:off x="-3854" y="4638214"/>
            <a:ext cx="9147854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 ► Acima de 120 dB, os </a:t>
            </a:r>
            <a:r>
              <a:rPr lang="pt-BR" b="1" dirty="0">
                <a:solidFill>
                  <a:schemeClr val="tx1"/>
                </a:solidFill>
              </a:rPr>
              <a:t>danos</a:t>
            </a:r>
            <a:r>
              <a:rPr lang="pt-BR" dirty="0">
                <a:solidFill>
                  <a:schemeClr val="tx1"/>
                </a:solidFill>
              </a:rPr>
              <a:t> à audição são </a:t>
            </a:r>
            <a:r>
              <a:rPr lang="pt-BR" dirty="0">
                <a:solidFill>
                  <a:srgbClr val="C00000"/>
                </a:solidFill>
              </a:rPr>
              <a:t>imediatos</a:t>
            </a:r>
            <a:r>
              <a:rPr lang="pt-BR" dirty="0">
                <a:solidFill>
                  <a:schemeClr val="tx1"/>
                </a:solidFill>
              </a:rPr>
              <a:t> e </a:t>
            </a:r>
            <a:r>
              <a:rPr lang="pt-BR" dirty="0">
                <a:solidFill>
                  <a:srgbClr val="C00000"/>
                </a:solidFill>
              </a:rPr>
              <a:t>irreversíveis </a:t>
            </a:r>
            <a:r>
              <a:rPr lang="pt-BR" dirty="0">
                <a:solidFill>
                  <a:schemeClr val="tx1"/>
                </a:solidFill>
              </a:rPr>
              <a:t>◄</a:t>
            </a:r>
          </a:p>
        </p:txBody>
      </p:sp>
    </p:spTree>
    <p:extLst>
      <p:ext uri="{BB962C8B-B14F-4D97-AF65-F5344CB8AC3E}">
        <p14:creationId xmlns:p14="http://schemas.microsoft.com/office/powerpoint/2010/main" val="644098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098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POLUIÇÃO DO SOLO</a:t>
            </a: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088F9B92-299B-06FA-5207-025CF0E74AA2}"/>
              </a:ext>
            </a:extLst>
          </p:cNvPr>
          <p:cNvSpPr txBox="1"/>
          <p:nvPr/>
        </p:nvSpPr>
        <p:spPr>
          <a:xfrm>
            <a:off x="229432" y="1450366"/>
            <a:ext cx="5278672" cy="198548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000" b="1" dirty="0">
                <a:solidFill>
                  <a:srgbClr val="202124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CHORUME</a:t>
            </a:r>
          </a:p>
          <a:p>
            <a:pPr>
              <a:lnSpc>
                <a:spcPts val="3000"/>
              </a:lnSpc>
            </a:pPr>
            <a:r>
              <a:rPr lang="pt-BR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É um </a:t>
            </a:r>
            <a:r>
              <a:rPr lang="pt-BR" sz="2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líquido escuro e malcheiroso </a:t>
            </a:r>
            <a:r>
              <a:rPr lang="pt-BR" sz="20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que se encontra em áreas com acúmulo de lixo, </a:t>
            </a:r>
            <a:r>
              <a:rPr lang="pt-BR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resultante da decomposição de matéria orgânica, comumente encontrado nos lixões. </a:t>
            </a:r>
            <a:endParaRPr lang="pt-BR" sz="2000" dirty="0"/>
          </a:p>
        </p:txBody>
      </p:sp>
      <p:pic>
        <p:nvPicPr>
          <p:cNvPr id="4098" name="Picture 2" descr="Despejo de chorume no solo ou em rio poderá dar até cinco anos de prisão —  Senado Notícias">
            <a:extLst>
              <a:ext uri="{FF2B5EF4-FFF2-40B4-BE49-F238E27FC236}">
                <a16:creationId xmlns:a16="http://schemas.microsoft.com/office/drawing/2014/main" id="{96797800-8D75-2698-A3D5-8A6EA7389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2" t="3800"/>
          <a:stretch/>
        </p:blipFill>
        <p:spPr bwMode="auto">
          <a:xfrm>
            <a:off x="6012160" y="1131590"/>
            <a:ext cx="2811786" cy="258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6D5DB8-1CCA-33C8-8B5A-246D56C3FC9D}"/>
              </a:ext>
            </a:extLst>
          </p:cNvPr>
          <p:cNvSpPr/>
          <p:nvPr/>
        </p:nvSpPr>
        <p:spPr>
          <a:xfrm>
            <a:off x="-3854" y="3867894"/>
            <a:ext cx="9147854" cy="84232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O </a:t>
            </a:r>
            <a:r>
              <a:rPr lang="pt-BR" sz="2000" b="1" dirty="0">
                <a:solidFill>
                  <a:srgbClr val="202124"/>
                </a:solidFill>
                <a:latin typeface="arial" panose="020B0604020202020204" pitchFamily="34" charset="0"/>
              </a:rPr>
              <a:t>Chorume</a:t>
            </a:r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 tem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</a:rPr>
              <a:t>alto poder de contaminação </a:t>
            </a:r>
          </a:p>
          <a:p>
            <a:pPr algn="ctr"/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do </a:t>
            </a:r>
            <a:r>
              <a:rPr lang="pt-BR" sz="2000" b="1" dirty="0">
                <a:solidFill>
                  <a:srgbClr val="202124"/>
                </a:solidFill>
                <a:latin typeface="arial" panose="020B0604020202020204" pitchFamily="34" charset="0"/>
              </a:rPr>
              <a:t>solo</a:t>
            </a:r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 e dos </a:t>
            </a:r>
            <a:r>
              <a:rPr lang="pt-BR" sz="2000" b="1" dirty="0">
                <a:solidFill>
                  <a:srgbClr val="202124"/>
                </a:solidFill>
                <a:latin typeface="arial" panose="020B0604020202020204" pitchFamily="34" charset="0"/>
              </a:rPr>
              <a:t>lençóis freáticos</a:t>
            </a:r>
            <a:r>
              <a:rPr lang="pt-BR" sz="2000" dirty="0">
                <a:solidFill>
                  <a:srgbClr val="202124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44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26" descr="BASE - Instruto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m 11" descr="Abastecimen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182529"/>
            <a:ext cx="400052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tângulo de cantos arredondados 13"/>
          <p:cNvSpPr/>
          <p:nvPr/>
        </p:nvSpPr>
        <p:spPr>
          <a:xfrm>
            <a:off x="214282" y="3682859"/>
            <a:ext cx="1785950" cy="396000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latin typeface="Calibri" pitchFamily="34" charset="0"/>
                <a:cs typeface="Calibri" pitchFamily="34" charset="0"/>
              </a:rPr>
              <a:t>DIESEL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285984" y="3682859"/>
            <a:ext cx="1785950" cy="396000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latin typeface="Calibri" pitchFamily="34" charset="0"/>
                <a:cs typeface="Calibri" pitchFamily="34" charset="0"/>
              </a:rPr>
              <a:t>GASOLINA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14282" y="4397239"/>
            <a:ext cx="1785950" cy="3960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latin typeface="Calibri" pitchFamily="34" charset="0"/>
                <a:cs typeface="Calibri" pitchFamily="34" charset="0"/>
              </a:rPr>
              <a:t>ETANOL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285984" y="4397239"/>
            <a:ext cx="1785950" cy="3960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latin typeface="Calibri" pitchFamily="34" charset="0"/>
                <a:cs typeface="Calibri" pitchFamily="34" charset="0"/>
              </a:rPr>
              <a:t>GNV</a:t>
            </a:r>
          </a:p>
        </p:txBody>
      </p:sp>
      <p:pic>
        <p:nvPicPr>
          <p:cNvPr id="20" name="Imagem 19" descr="biodies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7678" y="2415848"/>
            <a:ext cx="1512168" cy="749174"/>
          </a:xfrm>
          <a:prstGeom prst="rect">
            <a:avLst/>
          </a:prstGeom>
        </p:spPr>
      </p:pic>
      <p:pic>
        <p:nvPicPr>
          <p:cNvPr id="21" name="Imagem 20" descr="carro elétric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4656" y="3119947"/>
            <a:ext cx="2049832" cy="1537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tângulo 21"/>
          <p:cNvSpPr/>
          <p:nvPr/>
        </p:nvSpPr>
        <p:spPr>
          <a:xfrm>
            <a:off x="4644008" y="1834171"/>
            <a:ext cx="4499992" cy="39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</a:rPr>
              <a:t>SUSTENTABILIDADE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TIPOS DE COMBUSTÍVEIS</a:t>
            </a:r>
          </a:p>
        </p:txBody>
      </p:sp>
      <p:pic>
        <p:nvPicPr>
          <p:cNvPr id="1026" name="Picture 2" descr="https://static.vecteezy.com/system/resources/previews/000/460/198/non_2x/vector-bio-fuel-logo-concep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40" y="3165022"/>
            <a:ext cx="1568844" cy="1568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914656" y="2715766"/>
            <a:ext cx="14438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MV Boli" panose="02000500030200090000" pitchFamily="2" charset="0"/>
              </a:rPr>
              <a:t>ELÉTRICO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ASE - Instruto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Retângulo de cantos arredondados 17"/>
          <p:cNvSpPr/>
          <p:nvPr/>
        </p:nvSpPr>
        <p:spPr>
          <a:xfrm>
            <a:off x="0" y="1094838"/>
            <a:ext cx="4427984" cy="396000"/>
          </a:xfrm>
          <a:prstGeom prst="roundRect">
            <a:avLst>
              <a:gd name="adj" fmla="val 0"/>
            </a:avLst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Matéria Prima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214282" y="1613221"/>
            <a:ext cx="1785950" cy="1714512"/>
            <a:chOff x="5214942" y="2214554"/>
            <a:chExt cx="2071702" cy="1928826"/>
          </a:xfrm>
        </p:grpSpPr>
        <p:pic>
          <p:nvPicPr>
            <p:cNvPr id="29" name="Imagem 28" descr="cana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14942" y="2627318"/>
              <a:ext cx="2071702" cy="1516062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</p:pic>
        <p:sp>
          <p:nvSpPr>
            <p:cNvPr id="30" name="Retângulo de cantos arredondados 29"/>
            <p:cNvSpPr/>
            <p:nvPr/>
          </p:nvSpPr>
          <p:spPr>
            <a:xfrm>
              <a:off x="5214942" y="2214554"/>
              <a:ext cx="2071702" cy="357190"/>
            </a:xfrm>
            <a:prstGeom prst="roundRect">
              <a:avLst>
                <a:gd name="adj" fmla="val 10171"/>
              </a:avLst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rPr>
                <a:t>Cana de Açúcar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300192" y="718136"/>
            <a:ext cx="2505705" cy="2613678"/>
            <a:chOff x="343411" y="1158263"/>
            <a:chExt cx="2505705" cy="2613678"/>
          </a:xfrm>
        </p:grpSpPr>
        <p:pic>
          <p:nvPicPr>
            <p:cNvPr id="33" name="Imagem 32" descr="etanol 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066" y="1796313"/>
              <a:ext cx="2495050" cy="1975628"/>
            </a:xfrm>
            <a:prstGeom prst="rect">
              <a:avLst/>
            </a:prstGeom>
          </p:spPr>
        </p:pic>
        <p:sp>
          <p:nvSpPr>
            <p:cNvPr id="32" name="Retângulo de cantos arredondados 31"/>
            <p:cNvSpPr/>
            <p:nvPr/>
          </p:nvSpPr>
          <p:spPr>
            <a:xfrm>
              <a:off x="343411" y="1158263"/>
              <a:ext cx="2504090" cy="2613677"/>
            </a:xfrm>
            <a:prstGeom prst="roundRect">
              <a:avLst>
                <a:gd name="adj" fmla="val 2411"/>
              </a:avLst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pt-BR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Polui a </a:t>
              </a:r>
              <a:r>
                <a:rPr lang="pt-BR" b="1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metade</a:t>
              </a:r>
              <a:r>
                <a:rPr lang="pt-BR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, se comparado à Gasolina</a:t>
              </a:r>
            </a:p>
          </p:txBody>
        </p:sp>
      </p:grpSp>
      <p:pic>
        <p:nvPicPr>
          <p:cNvPr id="34" name="Imagem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38" name="CaixaDeTexto 37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ETANOL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494314" y="2053427"/>
            <a:ext cx="17136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dirty="0"/>
              <a:t>►Milho Verde</a:t>
            </a:r>
          </a:p>
          <a:p>
            <a:pPr>
              <a:spcAft>
                <a:spcPts val="1200"/>
              </a:spcAft>
            </a:pPr>
            <a:r>
              <a:rPr lang="pt-BR" sz="2000" dirty="0"/>
              <a:t>►Batata Doce</a:t>
            </a:r>
          </a:p>
          <a:p>
            <a:pPr>
              <a:spcAft>
                <a:spcPts val="1200"/>
              </a:spcAft>
            </a:pPr>
            <a:r>
              <a:rPr lang="pt-BR" sz="2000" dirty="0"/>
              <a:t>►Beterraba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2771800" y="1613221"/>
            <a:ext cx="293289" cy="31750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9" name="Seta para baixo 38"/>
          <p:cNvSpPr/>
          <p:nvPr/>
        </p:nvSpPr>
        <p:spPr>
          <a:xfrm>
            <a:off x="3207135" y="1613221"/>
            <a:ext cx="293289" cy="31750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0" name="Seta para baixo 39"/>
          <p:cNvSpPr/>
          <p:nvPr/>
        </p:nvSpPr>
        <p:spPr>
          <a:xfrm>
            <a:off x="3645737" y="1624255"/>
            <a:ext cx="293289" cy="31750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2416344" y="3488536"/>
            <a:ext cx="6519611" cy="1368152"/>
          </a:xfrm>
          <a:prstGeom prst="roundRect">
            <a:avLst>
              <a:gd name="adj" fmla="val 6114"/>
            </a:avLst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  <a:spcAft>
                <a:spcPts val="900"/>
              </a:spcAft>
            </a:pPr>
            <a:r>
              <a:rPr lang="pt-BR" sz="1600" i="1" dirty="0">
                <a:solidFill>
                  <a:schemeClr val="tx1"/>
                </a:solidFill>
              </a:rPr>
              <a:t>... também é conhecida por  </a:t>
            </a:r>
            <a:r>
              <a:rPr lang="pt-BR" sz="1600" b="1" i="1" dirty="0">
                <a:solidFill>
                  <a:schemeClr val="tx1"/>
                </a:solidFill>
              </a:rPr>
              <a:t>vinhoto</a:t>
            </a:r>
            <a:r>
              <a:rPr lang="pt-BR" sz="1600" i="1" dirty="0">
                <a:solidFill>
                  <a:schemeClr val="tx1"/>
                </a:solidFill>
              </a:rPr>
              <a:t>, ou </a:t>
            </a:r>
            <a:r>
              <a:rPr lang="pt-BR" sz="1600" b="1" i="1" dirty="0">
                <a:solidFill>
                  <a:schemeClr val="tx1"/>
                </a:solidFill>
              </a:rPr>
              <a:t>restilo</a:t>
            </a:r>
            <a:r>
              <a:rPr lang="pt-BR" sz="1600" i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ts val="2000"/>
              </a:lnSpc>
              <a:spcAft>
                <a:spcPts val="900"/>
              </a:spcAft>
            </a:pPr>
            <a:r>
              <a:rPr lang="pt-BR" sz="1600" b="1" i="1" dirty="0">
                <a:solidFill>
                  <a:schemeClr val="tx1"/>
                </a:solidFill>
              </a:rPr>
              <a:t>Resíduo pastoso e malcheiroso</a:t>
            </a:r>
            <a:r>
              <a:rPr lang="pt-BR" sz="1600" i="1" dirty="0">
                <a:solidFill>
                  <a:schemeClr val="tx1"/>
                </a:solidFill>
              </a:rPr>
              <a:t> resultante da fermentação da cana-de-açúcar para a obtenção do etanol. É altamente poluente e </a:t>
            </a:r>
            <a:r>
              <a:rPr lang="pt-BR" sz="1600" i="1" dirty="0">
                <a:solidFill>
                  <a:srgbClr val="C00000"/>
                </a:solidFill>
              </a:rPr>
              <a:t>se dispersado inadequadamente nos rios </a:t>
            </a:r>
            <a:r>
              <a:rPr lang="pt-BR" sz="1600" b="1" i="1" dirty="0">
                <a:solidFill>
                  <a:srgbClr val="C00000"/>
                </a:solidFill>
              </a:rPr>
              <a:t>devasta toda a sua fauna e flora</a:t>
            </a:r>
            <a:r>
              <a:rPr lang="pt-BR" sz="1600" i="1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3" name="Grupo 42"/>
          <p:cNvGrpSpPr/>
          <p:nvPr/>
        </p:nvGrpSpPr>
        <p:grpSpPr>
          <a:xfrm>
            <a:off x="251520" y="3535306"/>
            <a:ext cx="1289581" cy="1321382"/>
            <a:chOff x="462762" y="3579862"/>
            <a:chExt cx="1289581" cy="1321382"/>
          </a:xfrm>
        </p:grpSpPr>
        <p:pic>
          <p:nvPicPr>
            <p:cNvPr id="44" name="Imagem 43" descr="veneno2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762" y="3579862"/>
              <a:ext cx="1289304" cy="1073280"/>
            </a:xfrm>
            <a:prstGeom prst="rect">
              <a:avLst/>
            </a:prstGeom>
          </p:spPr>
        </p:pic>
        <p:sp>
          <p:nvSpPr>
            <p:cNvPr id="45" name="CaixaDeTexto 44"/>
            <p:cNvSpPr txBox="1"/>
            <p:nvPr/>
          </p:nvSpPr>
          <p:spPr>
            <a:xfrm>
              <a:off x="472954" y="4470357"/>
              <a:ext cx="12793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200" b="1" dirty="0">
                  <a:solidFill>
                    <a:srgbClr val="FF0000"/>
                  </a:solidFill>
                </a:rPr>
                <a:t>VINHAÇA</a:t>
              </a:r>
            </a:p>
          </p:txBody>
        </p:sp>
      </p:grpSp>
      <p:sp>
        <p:nvSpPr>
          <p:cNvPr id="10" name="Seta para a direita 9"/>
          <p:cNvSpPr/>
          <p:nvPr/>
        </p:nvSpPr>
        <p:spPr>
          <a:xfrm>
            <a:off x="1688121" y="3858288"/>
            <a:ext cx="580648" cy="628648"/>
          </a:xfrm>
          <a:prstGeom prst="righ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Seta dobrada 10"/>
          <p:cNvSpPr/>
          <p:nvPr/>
        </p:nvSpPr>
        <p:spPr>
          <a:xfrm flipV="1">
            <a:off x="5210389" y="1269023"/>
            <a:ext cx="931520" cy="93610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39" grpId="0" animBg="1"/>
      <p:bldP spid="40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tângulo de cantos arredondados 2"/>
          <p:cNvSpPr/>
          <p:nvPr/>
        </p:nvSpPr>
        <p:spPr>
          <a:xfrm>
            <a:off x="1000100" y="1214428"/>
            <a:ext cx="3429024" cy="396000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itchFamily="34" charset="0"/>
                <a:cs typeface="Calibri" pitchFamily="34" charset="0"/>
              </a:rPr>
              <a:t>Dispositivos do Veículo</a:t>
            </a:r>
          </a:p>
        </p:txBody>
      </p:sp>
      <p:pic>
        <p:nvPicPr>
          <p:cNvPr id="4" name="Imagem 3" descr="Dispositivos do Veícu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714494"/>
            <a:ext cx="3500462" cy="3043259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5143504" y="1285866"/>
            <a:ext cx="2786082" cy="500066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CATALISADOR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5143504" y="2000246"/>
            <a:ext cx="2786082" cy="500066"/>
          </a:xfrm>
          <a:prstGeom prst="roundRect">
            <a:avLst/>
          </a:prstGeom>
          <a:solidFill>
            <a:srgbClr val="FF33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CÂNISTER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5143504" y="2714626"/>
            <a:ext cx="2786082" cy="5000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INJ. ELETRÔNICA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5143504" y="3429006"/>
            <a:ext cx="2786082" cy="50006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SILENCIADOR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143504" y="4143386"/>
            <a:ext cx="2786082" cy="50006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Kit GNV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MENOS POLUIÇÃO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253821" y="1267593"/>
            <a:ext cx="3714776" cy="3429024"/>
            <a:chOff x="253821" y="1267593"/>
            <a:chExt cx="3714776" cy="3429024"/>
          </a:xfrm>
        </p:grpSpPr>
        <p:sp>
          <p:nvSpPr>
            <p:cNvPr id="3" name="Retângulo de cantos arredondados 2"/>
            <p:cNvSpPr/>
            <p:nvPr/>
          </p:nvSpPr>
          <p:spPr>
            <a:xfrm>
              <a:off x="997107" y="1357304"/>
              <a:ext cx="2357454" cy="396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CATALISADOR</a:t>
              </a:r>
            </a:p>
          </p:txBody>
        </p:sp>
        <p:pic>
          <p:nvPicPr>
            <p:cNvPr id="4" name="Imagem 3" descr="catalisador 1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158" y="1928808"/>
              <a:ext cx="3488194" cy="2359894"/>
            </a:xfrm>
            <a:prstGeom prst="rect">
              <a:avLst/>
            </a:prstGeom>
          </p:spPr>
        </p:pic>
        <p:sp>
          <p:nvSpPr>
            <p:cNvPr id="5" name="Retângulo de cantos arredondados 4"/>
            <p:cNvSpPr/>
            <p:nvPr/>
          </p:nvSpPr>
          <p:spPr>
            <a:xfrm>
              <a:off x="253821" y="1267593"/>
              <a:ext cx="3714776" cy="3429024"/>
            </a:xfrm>
            <a:prstGeom prst="roundRect">
              <a:avLst>
                <a:gd name="adj" fmla="val 6241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929190" y="1285866"/>
            <a:ext cx="3714776" cy="3429024"/>
            <a:chOff x="4929190" y="1285866"/>
            <a:chExt cx="3714776" cy="3429024"/>
          </a:xfrm>
        </p:grpSpPr>
        <p:sp>
          <p:nvSpPr>
            <p:cNvPr id="10" name="Retângulo de cantos arredondados 9"/>
            <p:cNvSpPr/>
            <p:nvPr/>
          </p:nvSpPr>
          <p:spPr>
            <a:xfrm>
              <a:off x="5672476" y="1375577"/>
              <a:ext cx="2357454" cy="396000"/>
            </a:xfrm>
            <a:prstGeom prst="round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CÂNISTER</a:t>
              </a:r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4929190" y="1285866"/>
              <a:ext cx="3714776" cy="3429024"/>
            </a:xfrm>
            <a:prstGeom prst="roundRect">
              <a:avLst>
                <a:gd name="adj" fmla="val 5439"/>
              </a:avLst>
            </a:prstGeom>
            <a:noFill/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F0000"/>
                </a:solidFill>
              </a:endParaRPr>
            </a:p>
          </p:txBody>
        </p:sp>
        <p:pic>
          <p:nvPicPr>
            <p:cNvPr id="14" name="Imagem 13" descr="caniste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4942" y="2000246"/>
              <a:ext cx="3286148" cy="2293160"/>
            </a:xfrm>
            <a:prstGeom prst="rect">
              <a:avLst/>
            </a:prstGeom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DISPOSITIVOS DO VEÍCULO</a:t>
            </a:r>
          </a:p>
        </p:txBody>
      </p:sp>
    </p:spTree>
    <p:extLst>
      <p:ext uri="{BB962C8B-B14F-4D97-AF65-F5344CB8AC3E}">
        <p14:creationId xmlns:p14="http://schemas.microsoft.com/office/powerpoint/2010/main" val="25081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4929190" y="1285866"/>
            <a:ext cx="3714776" cy="3429024"/>
            <a:chOff x="4929190" y="1285866"/>
            <a:chExt cx="3714776" cy="3429024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5672476" y="1375577"/>
              <a:ext cx="2357454" cy="3960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SILENCIADOR</a:t>
              </a: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4929190" y="1285866"/>
              <a:ext cx="3714776" cy="3429024"/>
            </a:xfrm>
            <a:prstGeom prst="roundRect">
              <a:avLst>
                <a:gd name="adj" fmla="val 6040"/>
              </a:avLst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F0000"/>
                </a:solidFill>
              </a:endParaRPr>
            </a:p>
          </p:txBody>
        </p:sp>
        <p:pic>
          <p:nvPicPr>
            <p:cNvPr id="12" name="Imagem 11" descr="silenciador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3503" y="2000246"/>
              <a:ext cx="3317719" cy="22145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Grupo 13"/>
          <p:cNvGrpSpPr/>
          <p:nvPr/>
        </p:nvGrpSpPr>
        <p:grpSpPr>
          <a:xfrm>
            <a:off x="354677" y="1278557"/>
            <a:ext cx="3714776" cy="3429024"/>
            <a:chOff x="253821" y="1267593"/>
            <a:chExt cx="3714776" cy="3429024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997107" y="1357304"/>
              <a:ext cx="2357454" cy="39600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INJ. ELETRÔNICA</a:t>
              </a:r>
            </a:p>
          </p:txBody>
        </p:sp>
        <p:sp>
          <p:nvSpPr>
            <p:cNvPr id="6" name="Retângulo de cantos arredondados 5"/>
            <p:cNvSpPr/>
            <p:nvPr/>
          </p:nvSpPr>
          <p:spPr>
            <a:xfrm>
              <a:off x="253821" y="1267593"/>
              <a:ext cx="3714776" cy="3429024"/>
            </a:xfrm>
            <a:prstGeom prst="roundRect">
              <a:avLst>
                <a:gd name="adj" fmla="val 6241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F0000"/>
                </a:solidFill>
              </a:endParaRPr>
            </a:p>
          </p:txBody>
        </p:sp>
        <p:pic>
          <p:nvPicPr>
            <p:cNvPr id="13" name="Imagem 12" descr="inj eletronic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910" y="1928808"/>
              <a:ext cx="2857520" cy="25483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DISPOSITIVOS DO VEÍCULO</a:t>
            </a:r>
          </a:p>
        </p:txBody>
      </p:sp>
    </p:spTree>
    <p:extLst>
      <p:ext uri="{BB962C8B-B14F-4D97-AF65-F5344CB8AC3E}">
        <p14:creationId xmlns:p14="http://schemas.microsoft.com/office/powerpoint/2010/main" val="27258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m 9" descr="Cidadan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780" y="822727"/>
            <a:ext cx="2592288" cy="2610478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1043608" y="3975464"/>
            <a:ext cx="7093452" cy="783538"/>
          </a:xfrm>
          <a:prstGeom prst="roundRect">
            <a:avLst>
              <a:gd name="adj" fmla="val 1025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pt-BR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trânsito em condições seguras</a:t>
            </a:r>
            <a:r>
              <a:rPr lang="pt-B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é um </a:t>
            </a:r>
            <a:r>
              <a:rPr lang="pt-B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direito de todos</a:t>
            </a:r>
            <a:r>
              <a:rPr lang="pt-B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e DEVER dos Órgãos e Entidades componentes do SNT.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9944" y="2638835"/>
            <a:ext cx="5378160" cy="1015663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r>
              <a:rPr lang="pt-BR" sz="2000" i="1" dirty="0"/>
              <a:t>O exercício da cidadania, no trânsito, é </a:t>
            </a:r>
            <a:r>
              <a:rPr lang="pt-BR" sz="2000" b="1" i="1" dirty="0"/>
              <a:t>fator indispensável</a:t>
            </a:r>
            <a:r>
              <a:rPr lang="pt-BR" sz="2000" i="1" dirty="0"/>
              <a:t> para que a vida em sociedade seja possível.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CIDADANIA NO TRÂNSITO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29944" y="1110721"/>
            <a:ext cx="5486836" cy="1323439"/>
          </a:xfrm>
          <a:prstGeom prst="rect">
            <a:avLst/>
          </a:prstGeom>
          <a:noFill/>
        </p:spPr>
        <p:txBody>
          <a:bodyPr wrap="square" lIns="180000" rIns="180000" rtlCol="0">
            <a:spAutoFit/>
          </a:bodyPr>
          <a:lstStyle/>
          <a:p>
            <a:r>
              <a:rPr lang="pt-BR" sz="2000" i="1" dirty="0">
                <a:solidFill>
                  <a:srgbClr val="7030A0"/>
                </a:solidFill>
              </a:rPr>
              <a:t>... consiste em conhecer as leis e normas que regem o trânsito brasileiro; </a:t>
            </a:r>
            <a:r>
              <a:rPr lang="pt-BR" sz="2000" b="1" i="1" dirty="0">
                <a:solidFill>
                  <a:srgbClr val="7030A0"/>
                </a:solidFill>
              </a:rPr>
              <a:t>gozar dos benefícios</a:t>
            </a:r>
            <a:r>
              <a:rPr lang="pt-BR" sz="2000" i="1" dirty="0">
                <a:solidFill>
                  <a:srgbClr val="7030A0"/>
                </a:solidFill>
              </a:rPr>
              <a:t> que lhe são de direito e </a:t>
            </a:r>
            <a:r>
              <a:rPr lang="pt-BR" sz="2000" b="1" i="1" dirty="0">
                <a:solidFill>
                  <a:srgbClr val="7030A0"/>
                </a:solidFill>
              </a:rPr>
              <a:t>respeitar o direito dos demais</a:t>
            </a:r>
            <a:r>
              <a:rPr lang="pt-BR" sz="2000" i="1" dirty="0">
                <a:solidFill>
                  <a:srgbClr val="7030A0"/>
                </a:solidFill>
              </a:rPr>
              <a:t> cidadãos.</a:t>
            </a:r>
          </a:p>
        </p:txBody>
      </p:sp>
      <p:sp>
        <p:nvSpPr>
          <p:cNvPr id="2" name="Divisa 1"/>
          <p:cNvSpPr/>
          <p:nvPr/>
        </p:nvSpPr>
        <p:spPr>
          <a:xfrm>
            <a:off x="611560" y="4060978"/>
            <a:ext cx="360040" cy="612510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Divisa 14"/>
          <p:cNvSpPr/>
          <p:nvPr/>
        </p:nvSpPr>
        <p:spPr>
          <a:xfrm>
            <a:off x="323528" y="4060978"/>
            <a:ext cx="360040" cy="612510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Divisa 17"/>
          <p:cNvSpPr/>
          <p:nvPr/>
        </p:nvSpPr>
        <p:spPr>
          <a:xfrm rot="10800000">
            <a:off x="8497100" y="4060978"/>
            <a:ext cx="360040" cy="612510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Divisa 18"/>
          <p:cNvSpPr/>
          <p:nvPr/>
        </p:nvSpPr>
        <p:spPr>
          <a:xfrm rot="10800000">
            <a:off x="8209068" y="4060978"/>
            <a:ext cx="360040" cy="612510"/>
          </a:xfrm>
          <a:prstGeom prst="chevr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000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2" grpId="0" animBg="1"/>
      <p:bldP spid="15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1039639" y="1267593"/>
            <a:ext cx="6889947" cy="3429024"/>
            <a:chOff x="1039639" y="1267593"/>
            <a:chExt cx="6889947" cy="3429024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1782926" y="1357304"/>
              <a:ext cx="2357454" cy="39600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Kit GNV</a:t>
              </a:r>
            </a:p>
          </p:txBody>
        </p:sp>
        <p:sp>
          <p:nvSpPr>
            <p:cNvPr id="5" name="Retângulo de cantos arredondados 4"/>
            <p:cNvSpPr/>
            <p:nvPr/>
          </p:nvSpPr>
          <p:spPr>
            <a:xfrm>
              <a:off x="1039639" y="1267593"/>
              <a:ext cx="6889947" cy="3429024"/>
            </a:xfrm>
            <a:prstGeom prst="roundRect">
              <a:avLst>
                <a:gd name="adj" fmla="val 5640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" name="Imagem 8" descr="Kit GN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857370"/>
            <a:ext cx="4714908" cy="254682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DISPOSITIVOS DO VEÍCULO</a:t>
            </a:r>
          </a:p>
        </p:txBody>
      </p:sp>
    </p:spTree>
    <p:extLst>
      <p:ext uri="{BB962C8B-B14F-4D97-AF65-F5344CB8AC3E}">
        <p14:creationId xmlns:p14="http://schemas.microsoft.com/office/powerpoint/2010/main" val="41356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771800" y="1347614"/>
            <a:ext cx="6250622" cy="2811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0"/>
              </a:spcBef>
            </a:pPr>
            <a:r>
              <a:rPr lang="pt-BR" sz="2200" i="1" dirty="0">
                <a:solidFill>
                  <a:srgbClr val="006600"/>
                </a:solidFill>
              </a:rPr>
              <a:t>►Desligar o motor nas paradas prolongadas</a:t>
            </a:r>
          </a:p>
          <a:p>
            <a:pPr>
              <a:spcBef>
                <a:spcPts val="2000"/>
              </a:spcBef>
            </a:pPr>
            <a:r>
              <a:rPr lang="pt-BR" sz="2200" i="1" dirty="0">
                <a:solidFill>
                  <a:srgbClr val="006600"/>
                </a:solidFill>
              </a:rPr>
              <a:t>►Manter em dia a Revisão e Manutenção do veículo</a:t>
            </a:r>
          </a:p>
          <a:p>
            <a:pPr>
              <a:spcBef>
                <a:spcPts val="2000"/>
              </a:spcBef>
            </a:pPr>
            <a:r>
              <a:rPr lang="pt-BR" sz="2200" i="1" dirty="0">
                <a:solidFill>
                  <a:srgbClr val="006600"/>
                </a:solidFill>
              </a:rPr>
              <a:t>►Observar a vida útil dos filtros de ar e de óleo</a:t>
            </a:r>
          </a:p>
          <a:p>
            <a:pPr>
              <a:spcBef>
                <a:spcPts val="2000"/>
              </a:spcBef>
            </a:pPr>
            <a:r>
              <a:rPr lang="pt-BR" sz="2200" i="1" dirty="0">
                <a:solidFill>
                  <a:srgbClr val="006600"/>
                </a:solidFill>
              </a:rPr>
              <a:t>►Verificar o estado de conservação do escapamento</a:t>
            </a:r>
          </a:p>
          <a:p>
            <a:pPr>
              <a:spcBef>
                <a:spcPts val="2000"/>
              </a:spcBef>
            </a:pPr>
            <a:r>
              <a:rPr lang="pt-BR" sz="2200" i="1" dirty="0">
                <a:solidFill>
                  <a:srgbClr val="006600"/>
                </a:solidFill>
              </a:rPr>
              <a:t>►Não utilizar equipamentos sonoros indevidamente</a:t>
            </a:r>
          </a:p>
        </p:txBody>
      </p:sp>
      <p:pic>
        <p:nvPicPr>
          <p:cNvPr id="15" name="Imagem 14" descr="motorista sustentáv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0" y="1041489"/>
            <a:ext cx="2590800" cy="38576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RECOMENDAÇÕES</a:t>
            </a:r>
          </a:p>
        </p:txBody>
      </p:sp>
    </p:spTree>
    <p:extLst>
      <p:ext uri="{BB962C8B-B14F-4D97-AF65-F5344CB8AC3E}">
        <p14:creationId xmlns:p14="http://schemas.microsoft.com/office/powerpoint/2010/main" val="404158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799619" y="1142990"/>
            <a:ext cx="1928826" cy="4680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IBAMA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799619" y="1928808"/>
            <a:ext cx="1928826" cy="4680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CONAMA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799619" y="2714626"/>
            <a:ext cx="1928826" cy="4680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SISNAMA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799619" y="3571882"/>
            <a:ext cx="1928826" cy="4680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SMMA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99619" y="4357700"/>
            <a:ext cx="1928826" cy="46800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FEAM</a:t>
            </a:r>
          </a:p>
        </p:txBody>
      </p:sp>
      <p:pic>
        <p:nvPicPr>
          <p:cNvPr id="13" name="Imagem 12" descr="CONAM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6926" y="3200051"/>
            <a:ext cx="1427283" cy="1665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IBAM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5605" y="3170076"/>
            <a:ext cx="1379366" cy="154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ÓRGÃOS AMBIENTAIS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3912503" y="1245569"/>
            <a:ext cx="4232785" cy="1229836"/>
            <a:chOff x="4515679" y="3286130"/>
            <a:chExt cx="4232785" cy="1229836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4515679" y="3286130"/>
              <a:ext cx="2432585" cy="437748"/>
            </a:xfrm>
            <a:prstGeom prst="roundRect">
              <a:avLst>
                <a:gd name="adj" fmla="val 0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000" b="1" dirty="0">
                  <a:latin typeface="Calibri" pitchFamily="34" charset="0"/>
                  <a:cs typeface="Calibri" pitchFamily="34" charset="0"/>
                </a:rPr>
                <a:t>PROCONVE</a:t>
              </a:r>
            </a:p>
          </p:txBody>
        </p:sp>
        <p:sp>
          <p:nvSpPr>
            <p:cNvPr id="2" name="Retângulo 1"/>
            <p:cNvSpPr/>
            <p:nvPr/>
          </p:nvSpPr>
          <p:spPr>
            <a:xfrm>
              <a:off x="4515679" y="3286130"/>
              <a:ext cx="4232785" cy="1229836"/>
            </a:xfrm>
            <a:prstGeom prst="rect">
              <a:avLst/>
            </a:prstGeom>
            <a:solidFill>
              <a:srgbClr val="006600">
                <a:alpha val="10000"/>
              </a:srgbClr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4644008" y="3795886"/>
              <a:ext cx="40125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Programa de Controle da Poluição do Ar Causada por Veículos Automotores.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900557" y="2473664"/>
            <a:ext cx="2598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Responsabilidade do...</a:t>
            </a:r>
          </a:p>
        </p:txBody>
      </p:sp>
      <p:sp>
        <p:nvSpPr>
          <p:cNvPr id="17" name="Seta dobrada 16"/>
          <p:cNvSpPr/>
          <p:nvPr/>
        </p:nvSpPr>
        <p:spPr>
          <a:xfrm rot="10800000" flipH="1">
            <a:off x="4996155" y="2945782"/>
            <a:ext cx="943948" cy="101484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8" grpId="0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SE - Instruto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m 5" descr="caminhão carga perigos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2643188"/>
            <a:ext cx="3173536" cy="2276423"/>
          </a:xfrm>
          <a:prstGeom prst="rect">
            <a:avLst/>
          </a:prstGeom>
        </p:spPr>
      </p:pic>
      <p:pic>
        <p:nvPicPr>
          <p:cNvPr id="7" name="Imagem 6" descr="painel de seguranç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714626"/>
            <a:ext cx="3357586" cy="213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MOPP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1183812"/>
            <a:ext cx="2357454" cy="1173624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0" name="Imagem 9" descr="Classede Produto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24" y="1214428"/>
            <a:ext cx="3286148" cy="111707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PRODUTOS PERIGOSOS</a:t>
            </a:r>
          </a:p>
        </p:txBody>
      </p:sp>
    </p:spTree>
    <p:extLst>
      <p:ext uri="{BB962C8B-B14F-4D97-AF65-F5344CB8AC3E}">
        <p14:creationId xmlns:p14="http://schemas.microsoft.com/office/powerpoint/2010/main" val="35118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tângulo de cantos arredondados 4"/>
          <p:cNvSpPr/>
          <p:nvPr/>
        </p:nvSpPr>
        <p:spPr>
          <a:xfrm>
            <a:off x="126224" y="1111091"/>
            <a:ext cx="5303031" cy="642942"/>
          </a:xfrm>
          <a:prstGeom prst="roundRect">
            <a:avLst>
              <a:gd name="adj" fmla="val 1025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Usar o veículo para arremessar, sobre os pedestres, água ou detritos.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5643570" y="1111091"/>
            <a:ext cx="3286148" cy="642942"/>
          </a:xfrm>
          <a:prstGeom prst="roundRect">
            <a:avLst>
              <a:gd name="adj" fmla="val 704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Média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 Pontos / R$ 130,16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126224" y="1896909"/>
            <a:ext cx="5303031" cy="642942"/>
          </a:xfrm>
          <a:prstGeom prst="roundRect">
            <a:avLst>
              <a:gd name="adj" fmla="val 7043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Atirar ou abandonar, na via, objetos ou substâncias.</a:t>
            </a:r>
          </a:p>
          <a:p>
            <a:pPr algn="just"/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5643570" y="1896909"/>
            <a:ext cx="3286148" cy="642942"/>
          </a:xfrm>
          <a:prstGeom prst="roundRect">
            <a:avLst>
              <a:gd name="adj" fmla="val 918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Média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 Pontos / R$ 130,16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26224" y="2682727"/>
            <a:ext cx="5303031" cy="642942"/>
          </a:xfrm>
          <a:prstGeom prst="roundRect">
            <a:avLst>
              <a:gd name="adj" fmla="val 918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Usar a buzina de forma prolongada ou sucessiva, ou nos horários e locais proibidos.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5643570" y="2682727"/>
            <a:ext cx="3286148" cy="642942"/>
          </a:xfrm>
          <a:prstGeom prst="roundRect">
            <a:avLst>
              <a:gd name="adj" fmla="val 8112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Leve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 Pontos / R$ 88,38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126224" y="3468545"/>
            <a:ext cx="5303031" cy="642942"/>
          </a:xfrm>
          <a:prstGeom prst="roundRect">
            <a:avLst>
              <a:gd name="adj" fmla="val 811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Usar equipamentos de som com frequência acima do permitido.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5643570" y="3468545"/>
            <a:ext cx="3286148" cy="642942"/>
          </a:xfrm>
          <a:prstGeom prst="roundRect">
            <a:avLst>
              <a:gd name="adj" fmla="val 383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Grave  /  Retenção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 Pontos / R$ 195,23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126224" y="4254363"/>
            <a:ext cx="5303031" cy="642942"/>
          </a:xfrm>
          <a:prstGeom prst="roundRect">
            <a:avLst>
              <a:gd name="adj" fmla="val 811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Transitar com o veículo, danificando a via; derramando a carga, combustível ou óleo.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5643570" y="4254363"/>
            <a:ext cx="3286148" cy="642942"/>
          </a:xfrm>
          <a:prstGeom prst="roundRect">
            <a:avLst>
              <a:gd name="adj" fmla="val 7043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Gravíssima  /  Retenção</a:t>
            </a:r>
          </a:p>
          <a:p>
            <a:pPr algn="ctr"/>
            <a:r>
              <a:rPr lang="pt-BR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 Pontos / R$ 293,47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4286248" y="1500180"/>
            <a:ext cx="928694" cy="2143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Art. 171 CTB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286248" y="2288991"/>
            <a:ext cx="928694" cy="2143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Art. 172 CTB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286248" y="3071816"/>
            <a:ext cx="928694" cy="2143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Art. 227 CTB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286248" y="3857634"/>
            <a:ext cx="928694" cy="2143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Art. 228 CTB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286248" y="4643452"/>
            <a:ext cx="928694" cy="2143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bg1"/>
                </a:solidFill>
              </a:rPr>
              <a:t>Art. 231 CTB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5429255" y="1293160"/>
            <a:ext cx="438889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Seta para a direita 22"/>
          <p:cNvSpPr/>
          <p:nvPr/>
        </p:nvSpPr>
        <p:spPr>
          <a:xfrm>
            <a:off x="5424125" y="2080996"/>
            <a:ext cx="438889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Seta para a direita 23"/>
          <p:cNvSpPr/>
          <p:nvPr/>
        </p:nvSpPr>
        <p:spPr>
          <a:xfrm>
            <a:off x="5424125" y="2860182"/>
            <a:ext cx="438889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5431353" y="3646000"/>
            <a:ext cx="438889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5424124" y="4431818"/>
            <a:ext cx="438889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INFRAÇÕES COMUNS</a:t>
            </a:r>
          </a:p>
        </p:txBody>
      </p:sp>
    </p:spTree>
    <p:extLst>
      <p:ext uri="{BB962C8B-B14F-4D97-AF65-F5344CB8AC3E}">
        <p14:creationId xmlns:p14="http://schemas.microsoft.com/office/powerpoint/2010/main" val="343794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m 13" descr="Sustentabilidade.jpg"/>
          <p:cNvPicPr>
            <a:picLocks noChangeAspect="1"/>
          </p:cNvPicPr>
          <p:nvPr/>
        </p:nvPicPr>
        <p:blipFill rotWithShape="1">
          <a:blip r:embed="rId3" cstate="print"/>
          <a:srcRect l="10560" t="15008" r="8802"/>
          <a:stretch/>
        </p:blipFill>
        <p:spPr>
          <a:xfrm>
            <a:off x="6588224" y="1923678"/>
            <a:ext cx="2304256" cy="302504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67544" y="1131590"/>
            <a:ext cx="778674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pt-BR" sz="2200" i="1" dirty="0">
                <a:solidFill>
                  <a:srgbClr val="006600"/>
                </a:solidFill>
              </a:rPr>
              <a:t>►Mantenha seu </a:t>
            </a:r>
            <a:r>
              <a:rPr lang="pt-BR" sz="2200" b="1" i="1" dirty="0">
                <a:solidFill>
                  <a:srgbClr val="006600"/>
                </a:solidFill>
              </a:rPr>
              <a:t>veículo sempre bem regulado</a:t>
            </a:r>
          </a:p>
          <a:p>
            <a:pPr>
              <a:spcBef>
                <a:spcPts val="1500"/>
              </a:spcBef>
            </a:pPr>
            <a:r>
              <a:rPr lang="pt-BR" sz="2200" i="1" dirty="0">
                <a:solidFill>
                  <a:srgbClr val="006600"/>
                </a:solidFill>
              </a:rPr>
              <a:t>►</a:t>
            </a:r>
            <a:r>
              <a:rPr lang="pt-BR" sz="2200" b="1" i="1" dirty="0">
                <a:solidFill>
                  <a:srgbClr val="006600"/>
                </a:solidFill>
              </a:rPr>
              <a:t>Evite acelerar</a:t>
            </a:r>
            <a:r>
              <a:rPr lang="pt-BR" sz="2200" i="1" dirty="0">
                <a:solidFill>
                  <a:srgbClr val="006600"/>
                </a:solidFill>
              </a:rPr>
              <a:t> desnecessariamente</a:t>
            </a:r>
          </a:p>
          <a:p>
            <a:pPr>
              <a:spcBef>
                <a:spcPts val="1500"/>
              </a:spcBef>
            </a:pPr>
            <a:r>
              <a:rPr lang="pt-BR" sz="2200" i="1" dirty="0">
                <a:solidFill>
                  <a:srgbClr val="006600"/>
                </a:solidFill>
              </a:rPr>
              <a:t>►Opte, sempre que possível, pelo </a:t>
            </a:r>
            <a:r>
              <a:rPr lang="pt-BR" sz="2200" b="1" i="1" dirty="0">
                <a:solidFill>
                  <a:srgbClr val="006600"/>
                </a:solidFill>
              </a:rPr>
              <a:t>Transporte Coletivo</a:t>
            </a:r>
          </a:p>
          <a:p>
            <a:pPr>
              <a:spcBef>
                <a:spcPts val="1500"/>
              </a:spcBef>
            </a:pPr>
            <a:r>
              <a:rPr lang="pt-BR" sz="2200" i="1" dirty="0">
                <a:solidFill>
                  <a:srgbClr val="006600"/>
                </a:solidFill>
              </a:rPr>
              <a:t>►</a:t>
            </a:r>
            <a:r>
              <a:rPr lang="pt-BR" sz="2200" b="1" i="1" dirty="0">
                <a:solidFill>
                  <a:srgbClr val="006600"/>
                </a:solidFill>
              </a:rPr>
              <a:t>Não queime </a:t>
            </a:r>
            <a:r>
              <a:rPr lang="pt-BR" sz="2200" i="1" dirty="0">
                <a:solidFill>
                  <a:srgbClr val="006600"/>
                </a:solidFill>
              </a:rPr>
              <a:t>lixo</a:t>
            </a:r>
          </a:p>
          <a:p>
            <a:pPr>
              <a:spcBef>
                <a:spcPts val="1500"/>
              </a:spcBef>
            </a:pPr>
            <a:r>
              <a:rPr lang="pt-BR" sz="2200" i="1" dirty="0">
                <a:solidFill>
                  <a:srgbClr val="006600"/>
                </a:solidFill>
              </a:rPr>
              <a:t>►Separe o lixo de maneira correta para </a:t>
            </a:r>
            <a:r>
              <a:rPr lang="pt-BR" sz="2200" b="1" i="1" dirty="0">
                <a:solidFill>
                  <a:srgbClr val="006600"/>
                </a:solidFill>
              </a:rPr>
              <a:t>Reciclagem</a:t>
            </a:r>
          </a:p>
          <a:p>
            <a:pPr>
              <a:spcBef>
                <a:spcPts val="1500"/>
              </a:spcBef>
            </a:pPr>
            <a:r>
              <a:rPr lang="pt-BR" sz="2200" i="1" dirty="0">
                <a:solidFill>
                  <a:srgbClr val="006600"/>
                </a:solidFill>
              </a:rPr>
              <a:t>►</a:t>
            </a:r>
            <a:r>
              <a:rPr lang="pt-BR" sz="2200" b="1" i="1" dirty="0">
                <a:solidFill>
                  <a:srgbClr val="006600"/>
                </a:solidFill>
              </a:rPr>
              <a:t>Denuncie agressões</a:t>
            </a:r>
            <a:r>
              <a:rPr lang="pt-BR" sz="2200" i="1" dirty="0">
                <a:solidFill>
                  <a:srgbClr val="006600"/>
                </a:solidFill>
              </a:rPr>
              <a:t> ao Meio Ambiente</a:t>
            </a:r>
          </a:p>
          <a:p>
            <a:pPr>
              <a:spcBef>
                <a:spcPts val="1500"/>
              </a:spcBef>
            </a:pPr>
            <a:r>
              <a:rPr lang="pt-BR" sz="2200" i="1" dirty="0">
                <a:solidFill>
                  <a:srgbClr val="006600"/>
                </a:solidFill>
              </a:rPr>
              <a:t>►Utilize moderadamente o </a:t>
            </a:r>
            <a:r>
              <a:rPr lang="pt-BR" sz="2200" b="1" i="1" dirty="0">
                <a:solidFill>
                  <a:srgbClr val="006600"/>
                </a:solidFill>
              </a:rPr>
              <a:t>som automotivo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AÇÕES SUSTENTÁVEIS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302468" y="1142990"/>
            <a:ext cx="8484374" cy="3643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01.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Atualmente, em nosso planeta, os principais meios de poluição do ar são: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As queimadas.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As residências.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Os veículos automotores e as indústrias.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Os pedestres.</a:t>
            </a:r>
            <a:endParaRPr lang="pt-B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114972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302468" y="1142990"/>
            <a:ext cx="8484374" cy="3643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02.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O meio ambiente engloba em seus estudos gerais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o homem, a natureza e os catalisadores.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o homem, a natureza e os poluentes.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o homem, as perspectivas teóricas e as mutações da fauna.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o homem, a natureza e os seus elementos.</a:t>
            </a:r>
            <a:endParaRPr lang="pt-B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416577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302468" y="1142990"/>
            <a:ext cx="8484374" cy="3643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03.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Podemos afirmar que o tipo de motor mais comum usado nos veículos atuais é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o motor elétrico.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o motor à água.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o motor térmico.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o motor hidráulico.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6911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302468" y="1142990"/>
            <a:ext cx="8484374" cy="3643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04.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Ruído é um tipo de poluição:</a:t>
            </a:r>
          </a:p>
          <a:p>
            <a:pPr marL="0" indent="0" algn="just">
              <a:buNone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Radioativa.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Atmosférica.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Sonora.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Aquática.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4959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BASE - Instruto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647862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4213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RELACIONAMENTO INTERPESSOAL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728720" y="1347614"/>
            <a:ext cx="1899064" cy="1584176"/>
            <a:chOff x="613865" y="1347614"/>
            <a:chExt cx="1899064" cy="1584176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66" y="1707654"/>
              <a:ext cx="1899063" cy="1071190"/>
            </a:xfrm>
            <a:prstGeom prst="rect">
              <a:avLst/>
            </a:prstGeom>
          </p:spPr>
        </p:pic>
        <p:sp>
          <p:nvSpPr>
            <p:cNvPr id="17" name="Retângulo 16"/>
            <p:cNvSpPr/>
            <p:nvPr/>
          </p:nvSpPr>
          <p:spPr>
            <a:xfrm>
              <a:off x="613866" y="1347614"/>
              <a:ext cx="1899063" cy="2880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INDIVÍDUO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13865" y="1360947"/>
              <a:ext cx="1899063" cy="1570843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438681" y="2175706"/>
            <a:ext cx="1997415" cy="1764196"/>
            <a:chOff x="3438681" y="2175706"/>
            <a:chExt cx="1997415" cy="176419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381" y="2499742"/>
              <a:ext cx="1919082" cy="139891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18" name="Retângulo 17"/>
            <p:cNvSpPr/>
            <p:nvPr/>
          </p:nvSpPr>
          <p:spPr>
            <a:xfrm>
              <a:off x="3438681" y="2189039"/>
              <a:ext cx="1997415" cy="288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GRUPOS SOCIAIS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3438681" y="2175706"/>
              <a:ext cx="1997415" cy="1764196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6012160" y="2931790"/>
            <a:ext cx="2231481" cy="1769126"/>
            <a:chOff x="6228951" y="2778844"/>
            <a:chExt cx="2231481" cy="176912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9" t="15215" r="8259" b="3620"/>
            <a:stretch/>
          </p:blipFill>
          <p:spPr>
            <a:xfrm>
              <a:off x="6245897" y="3147814"/>
              <a:ext cx="2160240" cy="1400156"/>
            </a:xfrm>
            <a:prstGeom prst="rect">
              <a:avLst/>
            </a:prstGeom>
          </p:spPr>
        </p:pic>
        <p:sp>
          <p:nvSpPr>
            <p:cNvPr id="19" name="Retângulo 18"/>
            <p:cNvSpPr/>
            <p:nvPr/>
          </p:nvSpPr>
          <p:spPr>
            <a:xfrm>
              <a:off x="6228951" y="2778844"/>
              <a:ext cx="2231481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SOCIEDADE</a:t>
              </a:r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6230339" y="2783774"/>
              <a:ext cx="2230093" cy="176419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Seta dobrada 26"/>
          <p:cNvSpPr/>
          <p:nvPr/>
        </p:nvSpPr>
        <p:spPr>
          <a:xfrm rot="5400000">
            <a:off x="3095836" y="1222310"/>
            <a:ext cx="504056" cy="1008112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8" name="Seta dobrada 27"/>
          <p:cNvSpPr/>
          <p:nvPr/>
        </p:nvSpPr>
        <p:spPr>
          <a:xfrm rot="5400000">
            <a:off x="5796136" y="2031690"/>
            <a:ext cx="504056" cy="93610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302468" y="1142990"/>
            <a:ext cx="8484374" cy="3643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05.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O CONAMA e as agências ambientais, dos Estados e dos Municípios, têm como principais preocupações:</a:t>
            </a:r>
          </a:p>
          <a:p>
            <a:pPr marL="0" indent="0" algn="just">
              <a:buNone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A conservação e a segurança das estradas.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A melhoria do fluxo de veículos nas vias urbanas.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A fiscalização da produção de veículos.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A defesa da saúde e do meio ambiente.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326804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302468" y="1142990"/>
            <a:ext cx="8484374" cy="3643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06.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No trânsito, o cidadão deve:</a:t>
            </a:r>
          </a:p>
          <a:p>
            <a:pPr marL="0" indent="0" algn="just">
              <a:buNone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Seguir, sempre, a escolha de todos.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Ser parcial e individual.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Atuar, sempre, conforme seus interesses próprios.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Observar e respeitar o direito dos demais.</a:t>
            </a:r>
            <a:endParaRPr lang="pt-B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25483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302468" y="1142990"/>
            <a:ext cx="8484374" cy="3643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07.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Os veículos que apresentam maior potencial de poluição do ar são aqueles que</a:t>
            </a:r>
          </a:p>
          <a:p>
            <a:pPr marL="0" indent="0" algn="just">
              <a:buNone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utilizam motor elétrico.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são movidos à tração animal.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utilizam como combustível o diesel e a gasolina.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utilizam gás natural.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30798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302468" y="1142990"/>
            <a:ext cx="8484374" cy="3643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08.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O uso do dispositivo catalisador, na saída do escapamento, tem como objetivo:</a:t>
            </a:r>
          </a:p>
          <a:p>
            <a:pPr marL="0" indent="0" algn="just">
              <a:buNone/>
            </a:pPr>
            <a:endParaRPr lang="pt-BR" sz="2400" b="1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Economizar combustível.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Aumentar a potência do motor.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Diminuir o ruído do motor.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Diminuir a emissão de gases nocivos.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4714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302468" y="1142990"/>
            <a:ext cx="8484374" cy="3643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09.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As inspeções periódicas de emissão de gases, nos veículos automotores, podem ajudar a melhorar as condições de vida dos habitantes dos centros urbanos, pois objetivam:</a:t>
            </a:r>
          </a:p>
          <a:p>
            <a:pPr marL="0" indent="0" algn="just">
              <a:buNone/>
            </a:pPr>
            <a:endParaRPr lang="pt-BR" sz="900" b="1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Contribuir para a segurança dos veículos.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Reduzir a emissão de poluentes.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Diminuir o desgaste do motor.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Diminuir a camada de ozônio.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20072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9"/>
          <p:cNvSpPr>
            <a:spLocks noGrp="1"/>
          </p:cNvSpPr>
          <p:nvPr>
            <p:ph sz="quarter" idx="1"/>
          </p:nvPr>
        </p:nvSpPr>
        <p:spPr>
          <a:xfrm>
            <a:off x="302468" y="1142990"/>
            <a:ext cx="8484374" cy="3643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10.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Dentre os tipos de poluição causados pelos veículos automotores, destacam-se dois, em razão do seu alto potencial de poluição. São eles: a poluição</a:t>
            </a:r>
          </a:p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do ar e visual.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radioativa e sonora.</a:t>
            </a:r>
          </a:p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sonora e do ar.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do solo e da água.</a:t>
            </a:r>
            <a:endParaRPr lang="pt-B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318053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131590"/>
            <a:ext cx="8924852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11.</a:t>
            </a:r>
            <a:r>
              <a:rPr lang="pt-BR" sz="2200" b="1" dirty="0">
                <a:latin typeface="Calibri" panose="020F0502020204030204" pitchFamily="34" charset="0"/>
              </a:rPr>
              <a:t> É incorreto afirmar que:</a:t>
            </a:r>
          </a:p>
          <a:p>
            <a:pPr marL="265113" lvl="0" indent="-265113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O ser humano deve buscar meios para que sua  produção industrial possa guiar sua conduta.</a:t>
            </a:r>
          </a:p>
          <a:p>
            <a:pPr marL="265113" lvl="0" indent="-265113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Os termos “MEIO” </a:t>
            </a:r>
            <a:r>
              <a:rPr lang="pt-BR" sz="2200">
                <a:solidFill>
                  <a:schemeClr val="tx1"/>
                </a:solidFill>
                <a:latin typeface="Calibri" panose="020F0502020204030204" pitchFamily="34" charset="0"/>
              </a:rPr>
              <a:t>e “AMBIENTE”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são equivalentes.</a:t>
            </a:r>
          </a:p>
          <a:p>
            <a:pPr marL="265113" lvl="0" indent="-265113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O meio ambiente engloba o homem, a  natureza e seus elementos.</a:t>
            </a:r>
          </a:p>
          <a:p>
            <a:pPr marL="265113" lvl="0" indent="-265113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A natureza é finita e pode ser degradada pela má utilização de seus recursos.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272726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131590"/>
            <a:ext cx="8924852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12.</a:t>
            </a:r>
            <a:r>
              <a:rPr lang="pt-BR" sz="2200" b="1" dirty="0">
                <a:latin typeface="Calibri" panose="020F0502020204030204" pitchFamily="34" charset="0"/>
              </a:rPr>
              <a:t> É característica dos veículos movidos a óleo diesel, a forte emissão de</a:t>
            </a:r>
          </a:p>
          <a:p>
            <a:pPr lvl="0"/>
            <a:endParaRPr lang="pt-BR" sz="2000" dirty="0"/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ozônio.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gás carbônico.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monóxido de carbono.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fumaça preta.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371281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131590"/>
            <a:ext cx="8924852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Aft>
                <a:spcPts val="20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13.</a:t>
            </a:r>
            <a:r>
              <a:rPr lang="pt-BR" sz="2200" b="1" dirty="0">
                <a:latin typeface="Calibri" panose="020F0502020204030204" pitchFamily="34" charset="0"/>
              </a:rPr>
              <a:t> Ser cidadão é zelar pelos direitos comuns à sociedade e</a:t>
            </a:r>
          </a:p>
          <a:p>
            <a:pPr marL="265113" lvl="0" indent="-265113">
              <a:spcAft>
                <a:spcPts val="20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fazer uso da buzina, quando e onde quiser.</a:t>
            </a:r>
          </a:p>
          <a:p>
            <a:pPr marL="265113" lvl="0" indent="-265113">
              <a:spcAft>
                <a:spcPts val="20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defender sua posição social.</a:t>
            </a:r>
          </a:p>
          <a:p>
            <a:pPr marL="265113" lvl="0" indent="-265113">
              <a:spcAft>
                <a:spcPts val="20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ser um político atuante.</a:t>
            </a:r>
          </a:p>
          <a:p>
            <a:pPr marL="265113" lvl="0" indent="-265113">
              <a:spcAft>
                <a:spcPts val="20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respeitar as regras, leis e normas  estabelecidas para o bem comum.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383339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79512" y="1062114"/>
            <a:ext cx="8424936" cy="381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14.</a:t>
            </a:r>
            <a:r>
              <a:rPr lang="pt-BR" sz="2200" b="1" dirty="0">
                <a:latin typeface="Calibri" panose="020F0502020204030204" pitchFamily="34" charset="0"/>
              </a:rPr>
              <a:t>  Sons, ruídos e vibrações são considerados poluição:</a:t>
            </a:r>
          </a:p>
          <a:p>
            <a:pPr lvl="0"/>
            <a:endParaRPr lang="pt-BR" sz="2000" dirty="0"/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Sonora.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Do ar.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Da água.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Nenhuma das alternativas estão corretas.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13600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BASE - Instrutor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m 8" descr="Cidadani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961" y="1131652"/>
            <a:ext cx="1582219" cy="1643074"/>
          </a:xfrm>
          <a:prstGeom prst="rect">
            <a:avLst/>
          </a:prstGeom>
        </p:spPr>
      </p:pic>
      <p:pic>
        <p:nvPicPr>
          <p:cNvPr id="10" name="Imagem 9" descr="Cidadania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214692"/>
            <a:ext cx="1873873" cy="1571636"/>
          </a:xfrm>
          <a:prstGeom prst="rect">
            <a:avLst/>
          </a:prstGeom>
        </p:spPr>
      </p:pic>
      <p:pic>
        <p:nvPicPr>
          <p:cNvPr id="17" name="Imagem 16" descr="Cidadania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173015"/>
            <a:ext cx="1857388" cy="1440148"/>
          </a:xfrm>
          <a:prstGeom prst="rect">
            <a:avLst/>
          </a:prstGeom>
        </p:spPr>
      </p:pic>
      <p:pic>
        <p:nvPicPr>
          <p:cNvPr id="18" name="Imagem 17" descr="Cidadania 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4782" y="1142990"/>
            <a:ext cx="2039010" cy="142876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 INDIVÍDUO E O ESTADO</a:t>
            </a:r>
          </a:p>
        </p:txBody>
      </p:sp>
      <p:sp>
        <p:nvSpPr>
          <p:cNvPr id="2" name="Seta dobrada 1"/>
          <p:cNvSpPr/>
          <p:nvPr/>
        </p:nvSpPr>
        <p:spPr>
          <a:xfrm rot="10800000">
            <a:off x="7715272" y="2959048"/>
            <a:ext cx="720080" cy="117295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2568317" y="1857370"/>
            <a:ext cx="733760" cy="360040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1" name="Seta para a direita 20"/>
          <p:cNvSpPr/>
          <p:nvPr/>
        </p:nvSpPr>
        <p:spPr>
          <a:xfrm>
            <a:off x="5868144" y="1779662"/>
            <a:ext cx="733760" cy="360040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2" name="Seta para a direita 21"/>
          <p:cNvSpPr/>
          <p:nvPr/>
        </p:nvSpPr>
        <p:spPr>
          <a:xfrm rot="10800000">
            <a:off x="4695503" y="4079789"/>
            <a:ext cx="733760" cy="360040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182E70-F4B3-6351-EE34-D2BFC479B3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44" y="2926091"/>
            <a:ext cx="2414225" cy="198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1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131590"/>
            <a:ext cx="8924852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15.</a:t>
            </a:r>
            <a:r>
              <a:rPr lang="pt-BR" sz="2200" b="1" dirty="0">
                <a:latin typeface="Calibri" panose="020F0502020204030204" pitchFamily="34" charset="0"/>
              </a:rPr>
              <a:t> A emissão de fuligem, pode causar:</a:t>
            </a:r>
          </a:p>
          <a:p>
            <a:pPr lvl="0"/>
            <a:endParaRPr lang="pt-BR" sz="2000" dirty="0"/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Problemas respiratórios.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Estresse.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Irritação nos olhos.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Todas as afirmativas estão corretas.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9083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062114"/>
            <a:ext cx="8924852" cy="381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16.</a:t>
            </a:r>
            <a:r>
              <a:rPr lang="pt-BR" sz="2200" b="1" dirty="0">
                <a:latin typeface="Calibri" panose="020F0502020204030204" pitchFamily="34" charset="0"/>
              </a:rPr>
              <a:t> Um dos principais problemas urbanos é o excesso de emissão de ruídos (poluição sonora). Os proprietários de veículos podem ajudar na redução deste problema, da seguinte forma:</a:t>
            </a:r>
          </a:p>
          <a:p>
            <a:pPr marL="265113" lvl="0" indent="-265113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Utilizando combustível especial.</a:t>
            </a:r>
          </a:p>
          <a:p>
            <a:pPr marL="265113" lvl="0" indent="-265113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Mantendo em bom estado de conservação o silenciador do escapamento.</a:t>
            </a:r>
          </a:p>
          <a:p>
            <a:pPr marL="265113" lvl="0" indent="-265113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Instalando equipamentos não originais.</a:t>
            </a:r>
          </a:p>
          <a:p>
            <a:pPr marL="265113" lvl="0" indent="-265113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Utilizando livremente os dispositivos sonoros dos veículos.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415606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062114"/>
            <a:ext cx="8924852" cy="381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17.</a:t>
            </a:r>
            <a:r>
              <a:rPr lang="pt-BR" sz="2200" b="1" dirty="0">
                <a:latin typeface="Calibri" panose="020F0502020204030204" pitchFamily="34" charset="0"/>
              </a:rPr>
              <a:t> Os produtos perigosos serão identificados nos veículos que os transportam pelo:</a:t>
            </a:r>
          </a:p>
          <a:p>
            <a:pPr marL="265113" lvl="0" indent="-265113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Adesivo com logomarca da empresa.</a:t>
            </a:r>
          </a:p>
          <a:p>
            <a:pPr marL="265113" lvl="0" indent="-265113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Pelo Rótulo de Risco e Painel de Segurança com o n° do risco e o n° do produto conforme padrão da ONU.</a:t>
            </a:r>
          </a:p>
          <a:p>
            <a:pPr marL="265113" lvl="0" indent="-265113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Número de risco e marca da empresa.</a:t>
            </a:r>
          </a:p>
          <a:p>
            <a:pPr marL="265113" lvl="0" indent="-265113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Todas acima estão erradas.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176417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062114"/>
            <a:ext cx="8924852" cy="381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18.</a:t>
            </a:r>
            <a:r>
              <a:rPr lang="pt-BR" sz="2200" b="1" dirty="0">
                <a:latin typeface="Calibri" panose="020F0502020204030204" pitchFamily="34" charset="0"/>
              </a:rPr>
              <a:t> Para reduzir a poluição sonora, devemos evitar:</a:t>
            </a:r>
          </a:p>
          <a:p>
            <a:pPr lvl="0"/>
            <a:endParaRPr lang="pt-BR" sz="2000" dirty="0"/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Cantar enquanto se desloca pelas vias.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Escapamento aberto, buzinas estridentes e som muito alto.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Ligar o rádio do carro enquanto dirige.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Falar em voz alta com os ocupantes do veículo.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38845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131590"/>
            <a:ext cx="8924852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19.</a:t>
            </a:r>
            <a:r>
              <a:rPr lang="pt-BR" sz="2200" b="1" dirty="0">
                <a:latin typeface="Calibri" panose="020F0502020204030204" pitchFamily="34" charset="0"/>
              </a:rPr>
              <a:t> Absorve os vapores de gasolina:</a:t>
            </a:r>
          </a:p>
          <a:p>
            <a:pPr lvl="0"/>
            <a:endParaRPr lang="pt-BR" sz="2000" dirty="0"/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Injeção eletrônica.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Cânister.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Canalizador.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Todas as afirmativas acima.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413564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062114"/>
            <a:ext cx="8924852" cy="381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20.</a:t>
            </a:r>
            <a:r>
              <a:rPr lang="pt-BR" sz="2200" b="1" dirty="0">
                <a:latin typeface="Calibri" panose="020F0502020204030204" pitchFamily="34" charset="0"/>
              </a:rPr>
              <a:t> O órgão responsável pela regulamentação dos padrões de qualidade do ar é:</a:t>
            </a:r>
          </a:p>
          <a:p>
            <a:pPr lvl="0"/>
            <a:endParaRPr lang="pt-BR" sz="2400" dirty="0"/>
          </a:p>
          <a:p>
            <a:pPr lvl="0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O Conselho Nacional do Meio Ambiente (CONAMA).</a:t>
            </a:r>
          </a:p>
          <a:p>
            <a:pPr lvl="0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O PROCONVE.</a:t>
            </a:r>
          </a:p>
          <a:p>
            <a:pPr lvl="0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Departamento Estadual de Trânsito (DETRAN).</a:t>
            </a:r>
          </a:p>
          <a:p>
            <a:pPr lvl="0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A Secretaria de Estado do Meio Ambiente.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402690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131590"/>
            <a:ext cx="8924852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21.</a:t>
            </a:r>
            <a:r>
              <a:rPr lang="pt-BR" sz="2200" b="1" dirty="0">
                <a:latin typeface="Calibri" panose="020F0502020204030204" pitchFamily="34" charset="0"/>
              </a:rPr>
              <a:t> Não constitui efeitos danosos do ruído:</a:t>
            </a:r>
          </a:p>
          <a:p>
            <a:pPr lvl="0"/>
            <a:endParaRPr lang="pt-BR" sz="2000" dirty="0"/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Insônia.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Irritabilidade.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Dores de cabeça.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Efeito estufa.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13632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062114"/>
            <a:ext cx="8924852" cy="381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22.</a:t>
            </a:r>
            <a:r>
              <a:rPr lang="pt-BR" sz="2200" b="1" dirty="0">
                <a:latin typeface="Calibri" panose="020F0502020204030204" pitchFamily="34" charset="0"/>
              </a:rPr>
              <a:t> Respirar a fumaça produzida por caminhões, ônibus e automóveis traz prejuízo à saúde humana. Como o Código de Trânsito Brasileiro prevê ações que evitem esses danos?</a:t>
            </a:r>
          </a:p>
          <a:p>
            <a:pPr lvl="0"/>
            <a:endParaRPr lang="pt-BR" sz="2400" dirty="0"/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Controlando as emissões de gases e de ruídos.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Determinando o uso de máscaras.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Determinando rodízio nos grandes centros urbanos.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Incentivando o uso de veículos a diesel.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35133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" name="Picture 1341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41" name="Google Shape;1341;p217"/>
          <p:cNvSpPr txBox="1"/>
          <p:nvPr/>
        </p:nvSpPr>
        <p:spPr>
          <a:xfrm>
            <a:off x="120519" y="1062114"/>
            <a:ext cx="8920241" cy="381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23.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Conduzir veículo produzindo fumaça, gases ou partículas em níveis superiores aos fixados pelo CONTRAN é: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Tolerável e aceito pelas autoridades de trânsito.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Agressão ao meio ambiente, sujeito a multa.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Um tipo de poluição sonora.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Perfeitamente legal.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312714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" name="Picture 1335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35" name="Google Shape;1335;p216"/>
          <p:cNvSpPr txBox="1"/>
          <p:nvPr/>
        </p:nvSpPr>
        <p:spPr>
          <a:xfrm>
            <a:off x="120519" y="1131590"/>
            <a:ext cx="8920241" cy="374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24.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excesso de anúncios, cartazes, banners e outdoors afixados em pontos estratégicos em vias públicas é uma poluição: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Sonora.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Atmosférica.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Visual.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Hídrica.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382724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1419622"/>
            <a:ext cx="4104456" cy="163121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000" dirty="0">
                <a:solidFill>
                  <a:srgbClr val="00B0F0"/>
                </a:solidFill>
              </a:rPr>
              <a:t>Relacionamento interpessoal</a:t>
            </a:r>
            <a:r>
              <a:rPr lang="pt-BR" sz="2000" dirty="0"/>
              <a:t> é um conceito do âmbito da sociologia e psicologia, que significa uma </a:t>
            </a:r>
            <a:r>
              <a:rPr lang="pt-BR" sz="2000" dirty="0">
                <a:solidFill>
                  <a:srgbClr val="00B050"/>
                </a:solidFill>
              </a:rPr>
              <a:t>relação entre duas ou mais pessoas</a:t>
            </a:r>
            <a:r>
              <a:rPr lang="pt-BR" sz="2000" dirty="0"/>
              <a:t>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CIDADANIA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3528" y="3579862"/>
            <a:ext cx="8568952" cy="82650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000" dirty="0"/>
              <a:t>Este tipo de relacionamento é marcado pelo contexto onde ele está inserido, podendo ser um </a:t>
            </a:r>
            <a:r>
              <a:rPr lang="pt-BR" sz="2000" dirty="0">
                <a:solidFill>
                  <a:srgbClr val="FF6600"/>
                </a:solidFill>
              </a:rPr>
              <a:t>contexto familiar</a:t>
            </a:r>
            <a:r>
              <a:rPr lang="pt-BR" sz="2000" dirty="0"/>
              <a:t>, </a:t>
            </a:r>
            <a:r>
              <a:rPr lang="pt-BR" sz="2000" dirty="0">
                <a:solidFill>
                  <a:srgbClr val="FF6600"/>
                </a:solidFill>
              </a:rPr>
              <a:t>escolar</a:t>
            </a:r>
            <a:r>
              <a:rPr lang="pt-BR" sz="2000" dirty="0"/>
              <a:t>, de </a:t>
            </a:r>
            <a:r>
              <a:rPr lang="pt-BR" sz="2000" dirty="0">
                <a:solidFill>
                  <a:srgbClr val="FF6600"/>
                </a:solidFill>
              </a:rPr>
              <a:t>trabalho</a:t>
            </a:r>
            <a:r>
              <a:rPr lang="pt-BR" sz="2000" dirty="0"/>
              <a:t> ou de </a:t>
            </a:r>
            <a:r>
              <a:rPr lang="pt-BR" sz="2000" dirty="0">
                <a:solidFill>
                  <a:srgbClr val="FF6600"/>
                </a:solidFill>
              </a:rPr>
              <a:t>comunidade</a:t>
            </a:r>
            <a:r>
              <a:rPr lang="pt-BR" sz="2000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073628"/>
            <a:ext cx="3390900" cy="2386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07258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0" name="Picture 132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29" name="Google Shape;1329;p215"/>
          <p:cNvSpPr txBox="1"/>
          <p:nvPr/>
        </p:nvSpPr>
        <p:spPr>
          <a:xfrm>
            <a:off x="120519" y="1131590"/>
            <a:ext cx="8912867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25.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falta de conservação e a desregulagem dos veículos provoca: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BR" sz="2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Poluição atmosférica.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Poluição sonora.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Desgaste prematuro do veículo.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Todas as alternativas acima.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27756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" name="Picture 1323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23" name="Google Shape;1323;p214"/>
          <p:cNvSpPr txBox="1"/>
          <p:nvPr/>
        </p:nvSpPr>
        <p:spPr>
          <a:xfrm>
            <a:off x="120519" y="1131590"/>
            <a:ext cx="8920241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26.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Qual dos elementos abaixo demora mais tempo para se decompor?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BR" sz="2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Papel.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Copo de plástico.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Goma de mascar.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Isopor.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27662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6" name="Picture 1305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05" name="Google Shape;1305;p211"/>
          <p:cNvSpPr txBox="1"/>
          <p:nvPr/>
        </p:nvSpPr>
        <p:spPr>
          <a:xfrm>
            <a:off x="120519" y="1131590"/>
            <a:ext cx="8912867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27.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que polui o solo, contaminando os lençóis d’água subterrâneos, é um lixo líquido chamado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BR" sz="2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Chorume.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Gasoso.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Sólido.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Radioativo.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38081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" name="Picture 129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99" name="Google Shape;1299;p210"/>
          <p:cNvSpPr txBox="1"/>
          <p:nvPr/>
        </p:nvSpPr>
        <p:spPr>
          <a:xfrm>
            <a:off x="120519" y="1131590"/>
            <a:ext cx="8912867" cy="367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28.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trânsito pode provocar os seguintes problemas ambientais: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BR" sz="2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Poluição sonora.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Poluição visual.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Poluição do ar.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Todas as alternativas acima.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6533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4" name="Picture 1293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93" name="Google Shape;1293;p209"/>
          <p:cNvSpPr txBox="1"/>
          <p:nvPr/>
        </p:nvSpPr>
        <p:spPr>
          <a:xfrm>
            <a:off x="120519" y="1131590"/>
            <a:ext cx="8920241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29.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Não jogue pontas de cigarro nas estradas. Elas podem provocar: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BR" sz="22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Derrapagem.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Incêndios florestais.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Contaminação das águas.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Explosão em contato com o asfalto.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154010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Picture 1263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63" name="Google Shape;1263;p204"/>
          <p:cNvSpPr txBox="1"/>
          <p:nvPr/>
        </p:nvSpPr>
        <p:spPr>
          <a:xfrm>
            <a:off x="120519" y="1131590"/>
            <a:ext cx="8920241" cy="374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30.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Sobre emissão sonora, marque a alternativa qu</a:t>
            </a:r>
            <a:r>
              <a:rPr lang="pt-B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completa corretamente a sentença a seguir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Ruídos acima de ___________ causam danos imediatos e irreparáveis à audição.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120 decibéis.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marR="0" lvl="0" indent="-265113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110 decibéis.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100 decibéis.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 decibéis.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</a:p>
        </p:txBody>
      </p:sp>
    </p:spTree>
    <p:extLst>
      <p:ext uri="{BB962C8B-B14F-4D97-AF65-F5344CB8AC3E}">
        <p14:creationId xmlns:p14="http://schemas.microsoft.com/office/powerpoint/2010/main" val="65205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27734"/>
            <a:ext cx="4276725" cy="25431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9552" y="1563638"/>
            <a:ext cx="3600400" cy="201593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000" dirty="0"/>
              <a:t>O </a:t>
            </a:r>
            <a:r>
              <a:rPr lang="pt-BR" sz="2000" dirty="0">
                <a:solidFill>
                  <a:srgbClr val="00B0F0"/>
                </a:solidFill>
              </a:rPr>
              <a:t>relacionamento interpessoal </a:t>
            </a:r>
            <a:r>
              <a:rPr lang="pt-BR" sz="2000" dirty="0"/>
              <a:t>implica uma </a:t>
            </a:r>
            <a:r>
              <a:rPr lang="pt-BR" sz="2000" dirty="0">
                <a:solidFill>
                  <a:srgbClr val="00B050"/>
                </a:solidFill>
              </a:rPr>
              <a:t>relação social</a:t>
            </a:r>
            <a:r>
              <a:rPr lang="pt-BR" sz="2000" dirty="0"/>
              <a:t> em que </a:t>
            </a:r>
            <a:r>
              <a:rPr lang="pt-BR" sz="2000" dirty="0">
                <a:solidFill>
                  <a:srgbClr val="7030A0"/>
                </a:solidFill>
              </a:rPr>
              <a:t>cada indivíduo</a:t>
            </a:r>
            <a:r>
              <a:rPr lang="pt-BR" sz="2000" dirty="0"/>
              <a:t> representa uma </a:t>
            </a:r>
            <a:r>
              <a:rPr lang="pt-BR" sz="2000" dirty="0">
                <a:solidFill>
                  <a:srgbClr val="FF6600"/>
                </a:solidFill>
              </a:rPr>
              <a:t>engrenagem</a:t>
            </a:r>
            <a:r>
              <a:rPr lang="pt-BR" sz="2000" dirty="0"/>
              <a:t> desta enorme máquina chamada </a:t>
            </a:r>
            <a:r>
              <a:rPr lang="pt-BR" sz="2000" dirty="0">
                <a:solidFill>
                  <a:srgbClr val="FF0000"/>
                </a:solidFill>
              </a:rPr>
              <a:t>sociedade</a:t>
            </a:r>
            <a:r>
              <a:rPr lang="pt-BR" sz="2000" dirty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CIDADANIA</a:t>
            </a:r>
          </a:p>
        </p:txBody>
      </p:sp>
    </p:spTree>
    <p:extLst>
      <p:ext uri="{BB962C8B-B14F-4D97-AF65-F5344CB8AC3E}">
        <p14:creationId xmlns:p14="http://schemas.microsoft.com/office/powerpoint/2010/main" val="8252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35646"/>
            <a:ext cx="2736304" cy="224376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35896" y="1574834"/>
            <a:ext cx="5040560" cy="278537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000" dirty="0"/>
              <a:t>É </a:t>
            </a:r>
            <a:r>
              <a:rPr lang="pt-B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importante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saber</a:t>
            </a:r>
            <a:r>
              <a:rPr lang="pt-BR" sz="2000" dirty="0"/>
              <a:t> que, além do papel de condutor, </a:t>
            </a:r>
            <a:r>
              <a:rPr lang="pt-BR" sz="2000" dirty="0">
                <a:solidFill>
                  <a:srgbClr val="00B050"/>
                </a:solidFill>
              </a:rPr>
              <a:t>o motorista </a:t>
            </a:r>
            <a:r>
              <a:rPr lang="pt-BR" sz="2000" dirty="0"/>
              <a:t>deverá ter </a:t>
            </a:r>
            <a:r>
              <a:rPr lang="pt-BR" sz="2000" dirty="0">
                <a:solidFill>
                  <a:srgbClr val="7030A0"/>
                </a:solidFill>
              </a:rPr>
              <a:t>sempre em mente</a:t>
            </a:r>
            <a:r>
              <a:rPr lang="pt-BR" sz="2000" dirty="0"/>
              <a:t> que, quando se encontra no trân­sito, ele </a:t>
            </a:r>
            <a:r>
              <a:rPr lang="pt-BR" sz="2000" dirty="0">
                <a:solidFill>
                  <a:srgbClr val="FF6600"/>
                </a:solidFill>
              </a:rPr>
              <a:t>está dividindo espaços</a:t>
            </a:r>
            <a:r>
              <a:rPr lang="pt-BR" sz="2000" dirty="0"/>
              <a:t> com outros </a:t>
            </a:r>
            <a:r>
              <a:rPr lang="pt-BR" sz="2000" dirty="0">
                <a:solidFill>
                  <a:srgbClr val="C00000"/>
                </a:solidFill>
              </a:rPr>
              <a:t>indivíduos</a:t>
            </a:r>
            <a:r>
              <a:rPr lang="pt-BR" sz="2000" dirty="0"/>
              <a:t> (pedestres, ciclistas, animais e outros condutores), </a:t>
            </a:r>
            <a:r>
              <a:rPr lang="pt-BR" sz="2000" b="1" dirty="0">
                <a:solidFill>
                  <a:srgbClr val="7030A0"/>
                </a:solidFill>
              </a:rPr>
              <a:t>que também necessitam utilizar as vias</a:t>
            </a:r>
            <a:r>
              <a:rPr lang="pt-BR" sz="2000" dirty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O INDIVÍDUO CIDADÃO</a:t>
            </a:r>
          </a:p>
        </p:txBody>
      </p:sp>
    </p:spTree>
    <p:extLst>
      <p:ext uri="{BB962C8B-B14F-4D97-AF65-F5344CB8AC3E}">
        <p14:creationId xmlns:p14="http://schemas.microsoft.com/office/powerpoint/2010/main" val="64592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1707654"/>
            <a:ext cx="4320480" cy="237218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000" dirty="0"/>
              <a:t>O </a:t>
            </a:r>
            <a:r>
              <a:rPr lang="pt-BR" sz="2000" dirty="0">
                <a:solidFill>
                  <a:srgbClr val="00B0F0"/>
                </a:solidFill>
              </a:rPr>
              <a:t>condutor</a:t>
            </a:r>
            <a:r>
              <a:rPr lang="pt-BR" sz="2000" dirty="0"/>
              <a:t> de veículo está sujeito a responder </a:t>
            </a:r>
            <a:r>
              <a:rPr lang="pt-BR" sz="2000" dirty="0">
                <a:solidFill>
                  <a:srgbClr val="00B050"/>
                </a:solidFill>
              </a:rPr>
              <a:t>Administrativa e Criminalmente</a:t>
            </a:r>
            <a:r>
              <a:rPr lang="pt-BR" sz="2000" dirty="0"/>
              <a:t> pelos atos praticados como motorista, conforme consta no CTB e outras normas da legislação brasileira.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-32" y="1142990"/>
            <a:ext cx="4716048" cy="36000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bg1"/>
                </a:solidFill>
              </a:rPr>
              <a:t>Administrativa e Criminal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32" y="1995686"/>
            <a:ext cx="4333113" cy="25202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719870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390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RESPONSABILIDADE DO CONDUTOR</a:t>
            </a:r>
          </a:p>
        </p:txBody>
      </p:sp>
    </p:spTree>
    <p:extLst>
      <p:ext uri="{BB962C8B-B14F-4D97-AF65-F5344CB8AC3E}">
        <p14:creationId xmlns:p14="http://schemas.microsoft.com/office/powerpoint/2010/main" val="109237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FF0000"/>
          </a:solidFill>
        </a:ln>
      </a:spPr>
      <a:bodyPr rtlCol="0" anchor="ctr"/>
      <a:lstStyle>
        <a:defPPr algn="ctr">
          <a:defRPr dirty="0" smtClean="0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8995</TotalTime>
  <Words>2586</Words>
  <Application>Microsoft Office PowerPoint</Application>
  <PresentationFormat>On-screen Show (16:9)</PresentationFormat>
  <Paragraphs>475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Arial</vt:lpstr>
      <vt:lpstr>Arial</vt:lpstr>
      <vt:lpstr>Calibri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AERaça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SalaDeAula</dc:creator>
  <cp:lastModifiedBy>Ronaldo Rodrigues Cardoso</cp:lastModifiedBy>
  <cp:revision>1202</cp:revision>
  <dcterms:created xsi:type="dcterms:W3CDTF">2012-09-21T18:40:16Z</dcterms:created>
  <dcterms:modified xsi:type="dcterms:W3CDTF">2024-04-25T18:45:11Z</dcterms:modified>
</cp:coreProperties>
</file>