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8" r:id="rId2"/>
    <p:sldId id="39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9" r:id="rId11"/>
    <p:sldId id="406" r:id="rId12"/>
    <p:sldId id="408" r:id="rId13"/>
    <p:sldId id="410" r:id="rId14"/>
    <p:sldId id="39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18/03/18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18/03/18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4BACC6"/>
                </a:solidFill>
              </a:rPr>
              <a:t>Alinhamento</a:t>
            </a:r>
            <a:r>
              <a:rPr lang="en-US" dirty="0" smtClean="0">
                <a:solidFill>
                  <a:srgbClr val="4BACC6"/>
                </a:solidFill>
              </a:rPr>
              <a:t> de </a:t>
            </a:r>
            <a:r>
              <a:rPr lang="en-US" dirty="0" err="1" smtClean="0">
                <a:solidFill>
                  <a:srgbClr val="4BACC6"/>
                </a:solidFill>
              </a:rPr>
              <a:t>sequências</a:t>
            </a:r>
            <a:endParaRPr lang="en-US" dirty="0">
              <a:solidFill>
                <a:srgbClr val="4BAC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4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Matriz</a:t>
            </a:r>
            <a:r>
              <a:rPr lang="en-US" dirty="0" smtClean="0"/>
              <a:t> de </a:t>
            </a:r>
            <a:r>
              <a:rPr lang="en-US" dirty="0" err="1" smtClean="0"/>
              <a:t>pontuação</a:t>
            </a:r>
            <a:r>
              <a:rPr lang="en-US" dirty="0" smtClean="0"/>
              <a:t> (BLOSUM62)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159" y="6540889"/>
            <a:ext cx="6340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7F7F7F"/>
                </a:solidFill>
              </a:rPr>
              <a:t>Fonte</a:t>
            </a:r>
            <a:r>
              <a:rPr lang="en-US" sz="1050" dirty="0" smtClean="0">
                <a:solidFill>
                  <a:srgbClr val="7F7F7F"/>
                </a:solidFill>
              </a:rPr>
              <a:t>: MOUNT, David W. Bioinformatics </a:t>
            </a:r>
            <a:r>
              <a:rPr lang="mr-IN" sz="1050" dirty="0" smtClean="0">
                <a:solidFill>
                  <a:srgbClr val="7F7F7F"/>
                </a:solidFill>
              </a:rPr>
              <a:t>–</a:t>
            </a:r>
            <a:r>
              <a:rPr lang="en-US" sz="1050" dirty="0" smtClean="0">
                <a:solidFill>
                  <a:srgbClr val="7F7F7F"/>
                </a:solidFill>
              </a:rPr>
              <a:t> Sequence and Genome Analysis. Cold Spring Harbor Laboratory Press.</a:t>
            </a:r>
            <a:endParaRPr lang="en-US" sz="1050" dirty="0">
              <a:solidFill>
                <a:srgbClr val="7F7F7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16" y="1486398"/>
            <a:ext cx="7277095" cy="4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7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alinhamento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Alinhamento</a:t>
            </a:r>
            <a:r>
              <a:rPr lang="en-US" dirty="0" smtClean="0"/>
              <a:t> global</a:t>
            </a:r>
          </a:p>
          <a:p>
            <a:pPr lvl="1"/>
            <a:r>
              <a:rPr lang="en-US" dirty="0" err="1" smtClean="0"/>
              <a:t>Algoritmo</a:t>
            </a:r>
            <a:r>
              <a:rPr lang="en-US" dirty="0" smtClean="0"/>
              <a:t> de Needleman</a:t>
            </a:r>
            <a:r>
              <a:rPr lang="en-US" dirty="0"/>
              <a:t>-</a:t>
            </a:r>
            <a:r>
              <a:rPr lang="en-US" dirty="0" err="1"/>
              <a:t>Wunsch</a:t>
            </a:r>
            <a:endParaRPr lang="en-US" dirty="0" smtClean="0"/>
          </a:p>
          <a:p>
            <a:r>
              <a:rPr lang="en-US" dirty="0" err="1" smtClean="0"/>
              <a:t>Alinhamento</a:t>
            </a:r>
            <a:r>
              <a:rPr lang="en-US" dirty="0" smtClean="0"/>
              <a:t> local</a:t>
            </a:r>
          </a:p>
          <a:p>
            <a:pPr lvl="1"/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45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alinhamentos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2626118"/>
            <a:ext cx="4356100" cy="260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0983" y="3106082"/>
            <a:ext cx="201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Alinhamento</a:t>
            </a:r>
            <a:r>
              <a:rPr lang="en-US" dirty="0" smtClean="0"/>
              <a:t> global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0983" y="4496091"/>
            <a:ext cx="188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Alinhamento</a:t>
            </a:r>
            <a:r>
              <a:rPr lang="en-US" dirty="0" smtClean="0"/>
              <a:t> local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159" y="6540889"/>
            <a:ext cx="6340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7F7F7F"/>
                </a:solidFill>
              </a:rPr>
              <a:t>Fonte</a:t>
            </a:r>
            <a:r>
              <a:rPr lang="en-US" sz="1050" dirty="0" smtClean="0">
                <a:solidFill>
                  <a:srgbClr val="7F7F7F"/>
                </a:solidFill>
              </a:rPr>
              <a:t>: MOUNT, David W. Bioinformatics </a:t>
            </a:r>
            <a:r>
              <a:rPr lang="mr-IN" sz="1050" dirty="0" smtClean="0">
                <a:solidFill>
                  <a:srgbClr val="7F7F7F"/>
                </a:solidFill>
              </a:rPr>
              <a:t>–</a:t>
            </a:r>
            <a:r>
              <a:rPr lang="en-US" sz="1050" dirty="0" smtClean="0">
                <a:solidFill>
                  <a:srgbClr val="7F7F7F"/>
                </a:solidFill>
              </a:rPr>
              <a:t> Sequence and Genome Analysis. Cold Spring Harbor Laboratory Press.</a:t>
            </a:r>
            <a:endParaRPr lang="en-US" sz="105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1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Alinhamentos</a:t>
            </a:r>
            <a:r>
              <a:rPr lang="en-US" dirty="0" smtClean="0"/>
              <a:t> </a:t>
            </a:r>
            <a:r>
              <a:rPr lang="en-US" dirty="0" err="1" smtClean="0"/>
              <a:t>múltiplos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824"/>
            <a:ext cx="9144000" cy="50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7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Sequências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773"/>
            <a:ext cx="8229600" cy="453057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404040"/>
                </a:solidFill>
              </a:rPr>
              <a:t>Representações</a:t>
            </a:r>
            <a:r>
              <a:rPr lang="en-US" sz="2800" dirty="0" smtClean="0">
                <a:solidFill>
                  <a:srgbClr val="404040"/>
                </a:solidFill>
              </a:rPr>
              <a:t> de </a:t>
            </a:r>
            <a:r>
              <a:rPr lang="en-US" sz="2800" dirty="0" err="1" smtClean="0">
                <a:solidFill>
                  <a:srgbClr val="404040"/>
                </a:solidFill>
              </a:rPr>
              <a:t>estruturas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 err="1" smtClean="0">
                <a:solidFill>
                  <a:srgbClr val="404040"/>
                </a:solidFill>
              </a:rPr>
              <a:t>primárias</a:t>
            </a:r>
            <a:endParaRPr lang="en-US" sz="2800" dirty="0" smtClean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404040"/>
                </a:solidFill>
              </a:rPr>
              <a:t>Nucleotídeo</a:t>
            </a:r>
            <a:r>
              <a:rPr lang="en-US" sz="2800" dirty="0" smtClean="0">
                <a:solidFill>
                  <a:srgbClr val="404040"/>
                </a:solidFill>
              </a:rPr>
              <a:t> (DNA, RNA) 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rgbClr val="404040"/>
                </a:solidFill>
              </a:rPr>
              <a:t>Aminoácidos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7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Nucleotídeos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24100"/>
            <a:ext cx="7302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Aminoácidos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5633"/>
          <a:stretch/>
        </p:blipFill>
        <p:spPr>
          <a:xfrm>
            <a:off x="4112511" y="354941"/>
            <a:ext cx="4763502" cy="63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Formato</a:t>
            </a:r>
            <a:r>
              <a:rPr lang="en-US" dirty="0" smtClean="0"/>
              <a:t> FASTA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Surgiu</a:t>
            </a:r>
            <a:r>
              <a:rPr lang="en-US" dirty="0" smtClean="0"/>
              <a:t> no </a:t>
            </a:r>
            <a:r>
              <a:rPr lang="en-US" dirty="0" err="1" smtClean="0"/>
              <a:t>pacote</a:t>
            </a:r>
            <a:r>
              <a:rPr lang="en-US" dirty="0" smtClean="0"/>
              <a:t> de </a:t>
            </a:r>
            <a:r>
              <a:rPr lang="en-US" dirty="0" err="1" smtClean="0"/>
              <a:t>programas</a:t>
            </a:r>
            <a:r>
              <a:rPr lang="en-US" dirty="0" smtClean="0"/>
              <a:t> FASTA</a:t>
            </a:r>
          </a:p>
          <a:p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15" y="3521592"/>
            <a:ext cx="7645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Alinhamentos</a:t>
            </a:r>
            <a:r>
              <a:rPr lang="en-US" dirty="0" smtClean="0"/>
              <a:t> de </a:t>
            </a:r>
            <a:r>
              <a:rPr lang="en-US" dirty="0" err="1" smtClean="0"/>
              <a:t>sequências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comparações</a:t>
            </a:r>
            <a:r>
              <a:rPr lang="en-US" dirty="0" smtClean="0"/>
              <a:t> entre </a:t>
            </a:r>
            <a:r>
              <a:rPr lang="en-US" dirty="0" err="1" smtClean="0"/>
              <a:t>sequências</a:t>
            </a:r>
            <a:endParaRPr lang="en-US" dirty="0" smtClean="0"/>
          </a:p>
          <a:p>
            <a:r>
              <a:rPr lang="en-US" dirty="0" err="1" smtClean="0"/>
              <a:t>Entender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 de </a:t>
            </a:r>
            <a:r>
              <a:rPr lang="en-US" dirty="0" err="1" smtClean="0"/>
              <a:t>proteínas</a:t>
            </a:r>
            <a:endParaRPr lang="en-US" dirty="0" smtClean="0"/>
          </a:p>
          <a:p>
            <a:r>
              <a:rPr lang="en-US" dirty="0" err="1" smtClean="0"/>
              <a:t>Similaridades</a:t>
            </a:r>
            <a:endParaRPr lang="en-US" dirty="0" smtClean="0"/>
          </a:p>
          <a:p>
            <a:r>
              <a:rPr lang="en-US" dirty="0" err="1" smtClean="0"/>
              <a:t>Ancestrais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20" y="5126923"/>
            <a:ext cx="7983291" cy="14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Sequências</a:t>
            </a:r>
            <a:r>
              <a:rPr lang="en-US" dirty="0" smtClean="0"/>
              <a:t> </a:t>
            </a:r>
            <a:r>
              <a:rPr lang="en-US" dirty="0" err="1" smtClean="0"/>
              <a:t>homólogas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96" y="1525248"/>
            <a:ext cx="5975946" cy="24899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673304" y="4110811"/>
            <a:ext cx="2403351" cy="1760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2290" y="4110811"/>
            <a:ext cx="546216" cy="422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9858" y="4110811"/>
            <a:ext cx="1092432" cy="845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1838" y="4110811"/>
            <a:ext cx="1734236" cy="1269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33176" y="5270654"/>
            <a:ext cx="204819" cy="2048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1" y="928414"/>
            <a:ext cx="2078488" cy="16680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1173">
            <a:off x="7632845" y="487501"/>
            <a:ext cx="1545927" cy="5665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4735" y="6114149"/>
            <a:ext cx="591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Sequências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altamente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têm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probabilidade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originadas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um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ancentral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homologia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Diferenças</a:t>
            </a:r>
            <a:r>
              <a:rPr lang="en-US" dirty="0" smtClean="0"/>
              <a:t> entre </a:t>
            </a:r>
            <a:r>
              <a:rPr lang="en-US" dirty="0" err="1" smtClean="0"/>
              <a:t>sequências</a:t>
            </a:r>
            <a:endParaRPr lang="en-US" dirty="0" smtClean="0"/>
          </a:p>
          <a:p>
            <a:pPr lvl="1"/>
            <a:r>
              <a:rPr lang="en-US" dirty="0" err="1" smtClean="0"/>
              <a:t>Inserções</a:t>
            </a:r>
            <a:endParaRPr lang="en-US" dirty="0" smtClean="0"/>
          </a:p>
          <a:p>
            <a:pPr lvl="1"/>
            <a:r>
              <a:rPr lang="en-US" dirty="0" err="1" smtClean="0"/>
              <a:t>Deleções</a:t>
            </a:r>
            <a:endParaRPr lang="en-US" dirty="0" smtClean="0"/>
          </a:p>
          <a:p>
            <a:pPr lvl="1"/>
            <a:r>
              <a:rPr lang="en-US" dirty="0" err="1" smtClean="0"/>
              <a:t>Substituições</a:t>
            </a:r>
            <a:endParaRPr lang="en-US" dirty="0" smtClean="0"/>
          </a:p>
          <a:p>
            <a:r>
              <a:rPr lang="en-US" dirty="0" err="1" smtClean="0"/>
              <a:t>Doenças</a:t>
            </a:r>
            <a:r>
              <a:rPr lang="en-US" dirty="0"/>
              <a:t> </a:t>
            </a:r>
            <a:r>
              <a:rPr lang="en-US" dirty="0" err="1" smtClean="0"/>
              <a:t>ligadas</a:t>
            </a:r>
            <a:r>
              <a:rPr lang="en-US" dirty="0" smtClean="0"/>
              <a:t> a </a:t>
            </a:r>
            <a:r>
              <a:rPr lang="en-US" dirty="0" err="1" smtClean="0"/>
              <a:t>mutações</a:t>
            </a:r>
            <a:endParaRPr lang="en-US" dirty="0" smtClean="0"/>
          </a:p>
          <a:p>
            <a:r>
              <a:rPr lang="en-US" dirty="0" err="1" smtClean="0"/>
              <a:t>Importância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indústria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1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Alinhamento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24" y="1808837"/>
            <a:ext cx="6477000" cy="375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88" y="6595149"/>
            <a:ext cx="36086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7F7F7F"/>
                </a:solidFill>
              </a:rPr>
              <a:t>Fonte</a:t>
            </a:r>
            <a:r>
              <a:rPr lang="en-US" sz="800" dirty="0" smtClean="0">
                <a:solidFill>
                  <a:srgbClr val="7F7F7F"/>
                </a:solidFill>
              </a:rPr>
              <a:t>: http</a:t>
            </a:r>
            <a:r>
              <a:rPr lang="en-US" sz="800" dirty="0">
                <a:solidFill>
                  <a:srgbClr val="7F7F7F"/>
                </a:solidFill>
              </a:rPr>
              <a:t>://</a:t>
            </a:r>
            <a:r>
              <a:rPr lang="en-US" sz="800" dirty="0" err="1">
                <a:solidFill>
                  <a:srgbClr val="7F7F7F"/>
                </a:solidFill>
              </a:rPr>
              <a:t>www.lge.ibi.unicamp.br</a:t>
            </a:r>
            <a:r>
              <a:rPr lang="en-US" sz="800" dirty="0">
                <a:solidFill>
                  <a:srgbClr val="7F7F7F"/>
                </a:solidFill>
              </a:rPr>
              <a:t>/lgeextensao2008/</a:t>
            </a:r>
            <a:r>
              <a:rPr lang="en-US" sz="800" dirty="0" err="1">
                <a:solidFill>
                  <a:srgbClr val="7F7F7F"/>
                </a:solidFill>
              </a:rPr>
              <a:t>extsup</a:t>
            </a:r>
            <a:r>
              <a:rPr lang="en-US" sz="800" dirty="0">
                <a:solidFill>
                  <a:srgbClr val="7F7F7F"/>
                </a:solidFill>
              </a:rPr>
              <a:t>/</a:t>
            </a:r>
            <a:r>
              <a:rPr lang="en-US" sz="800" dirty="0" err="1">
                <a:solidFill>
                  <a:srgbClr val="7F7F7F"/>
                </a:solidFill>
              </a:rPr>
              <a:t>alinhamentos.pdf</a:t>
            </a:r>
            <a:endParaRPr lang="en-US" sz="8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5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53017</TotalTime>
  <Words>180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Alinhamento de sequências</vt:lpstr>
      <vt:lpstr>Sequências biológicas</vt:lpstr>
      <vt:lpstr>Nucleotídeos</vt:lpstr>
      <vt:lpstr>Aminoácidos</vt:lpstr>
      <vt:lpstr>Formato FASTA</vt:lpstr>
      <vt:lpstr>Alinhamentos de sequências</vt:lpstr>
      <vt:lpstr>Sequências homólogas</vt:lpstr>
      <vt:lpstr>Mutações</vt:lpstr>
      <vt:lpstr>Alinhamento</vt:lpstr>
      <vt:lpstr>Matriz de pontuação (BLOSUM62)</vt:lpstr>
      <vt:lpstr>Tipos de alinhamento</vt:lpstr>
      <vt:lpstr>Tipos de alinhamentos</vt:lpstr>
      <vt:lpstr>Alinhamentos múltiplos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1322</cp:revision>
  <cp:lastPrinted>2018-02-24T14:34:49Z</cp:lastPrinted>
  <dcterms:created xsi:type="dcterms:W3CDTF">2014-12-19T17:20:08Z</dcterms:created>
  <dcterms:modified xsi:type="dcterms:W3CDTF">2018-03-18T19:46:56Z</dcterms:modified>
</cp:coreProperties>
</file>