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4" r:id="rId4"/>
    <p:sldId id="258" r:id="rId5"/>
    <p:sldId id="262" r:id="rId6"/>
    <p:sldId id="263" r:id="rId7"/>
    <p:sldId id="266" r:id="rId8"/>
    <p:sldId id="265" r:id="rId9"/>
    <p:sldId id="267" r:id="rId10"/>
    <p:sldId id="25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608D5-E044-497F-9729-8AC3EFD0A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FB469E-B4AD-4527-9D75-388C9F464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968855-2F2D-450E-8437-4A3ECDDA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81DD46-EB5E-4F13-B06A-E896F698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44EC15-20CD-4414-96AD-A511165C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9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C0E3C-7A57-412D-AD05-4FCE4C66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D87E94-BBF8-499D-A405-CC4AC447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A8E99C-9E42-439F-9328-49BFB094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B65AC0-32BE-493C-9A1E-9F1AA64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D26D59-C080-4FAE-BAC5-D5F9D3F7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14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986E13-5DB8-4F61-9946-D0E554CAC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300A11-8E38-4B7A-B8F2-E5D2DA893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851551-8AE7-42E5-B5DF-8CD6B98F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987948-0558-44EB-A735-D43B5575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A32943-66EE-4022-B1E7-D7B77277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05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94428-545B-46DB-B82D-B180F828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55FFB5-8322-4D40-BDEB-96A650FFF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1F2277-04CF-424D-8E49-B694D483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EABEB3-E4A4-427F-AE61-88A18706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518A69-048A-41B5-BA50-B23B8659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59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796A8-82E9-4AC9-9F4B-1811E8F4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19F5FA-9B15-43BC-9AE2-17DA92E7D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B32575-9A15-4C43-A44E-D735CA43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4756AC-5550-435F-92B3-8E326622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9A0383-3CAA-4AFA-9B14-A32FA763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88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95E79-40CB-4E95-A955-49CABAB0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80FCED-B403-4EC4-B2C6-F46642BD1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88D44E-AAA8-41B1-8C3E-B34C9DDE2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7243B9-0F88-4884-B9E8-CFFF3056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939E91-7B02-4FC2-A5E4-6E120032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AE19C7-C02C-4462-9C1C-5AE9672B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48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7408F-8A31-433F-ACC9-097969C4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551FA3-39D4-4C21-8C0D-F040581AA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684BE8-172A-4780-90C6-4185221EC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1B52D5-19F1-4046-ADF4-4661A1F26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800B73-25A2-494F-8E30-3FEF7F3D3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DB30A5-BB70-47D2-8824-70FE7214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A2AFB7-340D-4B4A-B3BC-65F67E73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7FFF64-AFB0-4762-8012-8B77BE3D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4C6DF-F204-4A7D-872E-B17FE7E2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1F1400-E189-4E5C-8517-CAD9AB61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B4D2F4-4A2B-411C-B3EF-D1B7160B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3981CE-468D-4862-BCB4-654F5F9E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84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40481C-EE24-4B79-A15A-3E1B338E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1D10972-79B2-49F0-B876-0A3301FA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B712CA-904D-4AEC-8958-C205486B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55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F4A12-1BF4-4CE6-9781-75E2000E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55234E-A818-4C31-879E-38C1C4D2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082D0A-EB75-4713-B250-8483D5870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257468-4DE2-49B7-BF4A-24ED9F4E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E6DCB8-8246-48DC-A941-D2A97BA5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731B16-15F7-4BF3-BA41-FAF32A9D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44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4767D-AB55-41FD-B9BB-09950BAB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23AFA8-0B13-446C-92AD-018471243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04CACC-390F-4F8C-94B1-5C3C61812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9A3530-97FF-4A47-875E-553659B4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E20950-DA5A-4B71-8999-1810D5CF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843EA3-2D4D-4D47-879E-D5F6FE7A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1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308800-7AFB-4EBD-BE53-B536CE40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E68AD0-9C09-485C-89CE-BE3104794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E3AA59-303E-4088-95B4-A53A32B5E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2B4AF-91AA-49AB-91A8-8E3C9268415B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42CED1-FC53-4E7C-95DA-86A7D28E4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4DAB87-AFFA-4D54-8D43-F12FC07A1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2C97-A765-494A-9BED-1CF40E6DC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4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8AD017E-4797-424E-AF3B-A12CA77CFF71}"/>
              </a:ext>
            </a:extLst>
          </p:cNvPr>
          <p:cNvSpPr/>
          <p:nvPr/>
        </p:nvSpPr>
        <p:spPr>
          <a:xfrm>
            <a:off x="-1" y="-2"/>
            <a:ext cx="12192001" cy="939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TESTE DE COMPETÊNCIAS DE EXCEL</a:t>
            </a:r>
            <a:endParaRPr lang="pt-BR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3361ED-11A1-437E-8DCE-6F91CC3D1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896" y="3425189"/>
            <a:ext cx="76207" cy="7621"/>
          </a:xfrm>
          <a:prstGeom prst="rect">
            <a:avLst/>
          </a:prstGeom>
        </p:spPr>
      </p:pic>
      <p:pic>
        <p:nvPicPr>
          <p:cNvPr id="13" name="Imagem 1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0C94B6D-159E-4751-B5A9-E230BB154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" y="1267688"/>
            <a:ext cx="8680403" cy="375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85611FD-9673-4A66-8A24-639815FB2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38" y="2877051"/>
            <a:ext cx="5136325" cy="380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ângulo: Cantos Diagonais Arredondados 15">
            <a:extLst>
              <a:ext uri="{FF2B5EF4-FFF2-40B4-BE49-F238E27FC236}">
                <a16:creationId xmlns:a16="http://schemas.microsoft.com/office/drawing/2014/main" id="{6B865724-B068-4FA3-9EA0-DE61F620B5D3}"/>
              </a:ext>
            </a:extLst>
          </p:cNvPr>
          <p:cNvSpPr/>
          <p:nvPr/>
        </p:nvSpPr>
        <p:spPr>
          <a:xfrm>
            <a:off x="204184" y="5353180"/>
            <a:ext cx="6498456" cy="1191827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DESTAQUE-SE NO MERCADO DE TRABALHO E IMPULSIONE A SUA CARREIRA!</a:t>
            </a:r>
          </a:p>
        </p:txBody>
      </p:sp>
    </p:spTree>
    <p:extLst>
      <p:ext uri="{BB962C8B-B14F-4D97-AF65-F5344CB8AC3E}">
        <p14:creationId xmlns:p14="http://schemas.microsoft.com/office/powerpoint/2010/main" val="259221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BE5951D-9BEB-4F42-B3D2-FA59F63DD2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9392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134F7DA-5860-4702-A57F-130FDA883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b="5000"/>
          <a:stretch/>
        </p:blipFill>
        <p:spPr>
          <a:xfrm>
            <a:off x="119242" y="1203220"/>
            <a:ext cx="8889799" cy="22257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73940A3-9892-48F5-B9AB-199C76F24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2" y="3994952"/>
            <a:ext cx="7976509" cy="268549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4EE20CF-3348-4330-9FF4-E6194C6EAFE3}"/>
              </a:ext>
            </a:extLst>
          </p:cNvPr>
          <p:cNvSpPr/>
          <p:nvPr/>
        </p:nvSpPr>
        <p:spPr>
          <a:xfrm>
            <a:off x="-1" y="-2"/>
            <a:ext cx="12192001" cy="939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entered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into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H2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then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draggued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H6,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representatives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simultaneously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exceeded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satisfaction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rating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3.0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annual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sales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$21,000?</a:t>
            </a:r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16566ABF-7A9F-4BDF-898B-F3D34C144048}"/>
              </a:ext>
            </a:extLst>
          </p:cNvPr>
          <p:cNvSpPr/>
          <p:nvPr/>
        </p:nvSpPr>
        <p:spPr>
          <a:xfrm>
            <a:off x="7934843" y="3994949"/>
            <a:ext cx="1074198" cy="52378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0DD3E4A9-F4C2-4C51-A231-E3CB6E490FD6}"/>
              </a:ext>
            </a:extLst>
          </p:cNvPr>
          <p:cNvSpPr/>
          <p:nvPr/>
        </p:nvSpPr>
        <p:spPr>
          <a:xfrm>
            <a:off x="9019711" y="4785065"/>
            <a:ext cx="3045041" cy="1935332"/>
          </a:xfrm>
          <a:prstGeom prst="round2Diag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REFERÊNCIA: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MÓDULO 3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FUNÇÕES: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SE, E, OU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217CAA9-3A30-45BC-9972-490339BB3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3755" y="1238649"/>
            <a:ext cx="2909003" cy="21903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/>
              <a:t>Qual função, quando inserida na célula H2 e arrastada para a célula H6, indica quais representantes excederam simultaneamente a meta de índice de satisfação do cliente de 3,0 e a meta anual de vendas de $ 21.000?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96662-A7F9-4F81-901D-7D8920EF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BR" sz="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2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EB632155-3989-43F3-B5F2-BC5A5A7BF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9" y="1059227"/>
            <a:ext cx="8539477" cy="31923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8AD017E-4797-424E-AF3B-A12CA77CFF71}"/>
              </a:ext>
            </a:extLst>
          </p:cNvPr>
          <p:cNvSpPr/>
          <p:nvPr/>
        </p:nvSpPr>
        <p:spPr>
          <a:xfrm>
            <a:off x="-1" y="-2"/>
            <a:ext cx="12192001" cy="939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entered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into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G7,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determine the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annual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sales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exceeded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$15,000?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3361ED-11A1-437E-8DCE-6F91CC3D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896" y="3425189"/>
            <a:ext cx="76207" cy="7621"/>
          </a:xfrm>
          <a:prstGeom prst="rect">
            <a:avLst/>
          </a:prstGeom>
        </p:spPr>
      </p:pic>
      <p:pic>
        <p:nvPicPr>
          <p:cNvPr id="8" name="Imagem 7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85FEAD04-5F43-4EBA-B55F-265C72833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5" y="4480492"/>
            <a:ext cx="8495721" cy="2137025"/>
          </a:xfrm>
          <a:prstGeom prst="rect">
            <a:avLst/>
          </a:prstGeom>
        </p:spPr>
      </p:pic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D03E1ED8-7FA9-4138-9347-1C747183141C}"/>
              </a:ext>
            </a:extLst>
          </p:cNvPr>
          <p:cNvSpPr/>
          <p:nvPr/>
        </p:nvSpPr>
        <p:spPr>
          <a:xfrm>
            <a:off x="2911877" y="6196615"/>
            <a:ext cx="1074198" cy="52378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Diagonais Arredondados 10">
            <a:extLst>
              <a:ext uri="{FF2B5EF4-FFF2-40B4-BE49-F238E27FC236}">
                <a16:creationId xmlns:a16="http://schemas.microsoft.com/office/drawing/2014/main" id="{EA3364AF-06E8-46D8-A4A4-CE4141AC329D}"/>
              </a:ext>
            </a:extLst>
          </p:cNvPr>
          <p:cNvSpPr/>
          <p:nvPr/>
        </p:nvSpPr>
        <p:spPr>
          <a:xfrm>
            <a:off x="9019711" y="4785065"/>
            <a:ext cx="3045041" cy="1935332"/>
          </a:xfrm>
          <a:prstGeom prst="round2Diag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REFERÊNCIA: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MÓDULO 3 e MÓDULO 5 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FUNÇÕES: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CONT.SE, CONT.SES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096B3-CC93-497C-BBD5-743A057B8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9710" y="1387896"/>
            <a:ext cx="2988469" cy="25596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Qual função, quando inserida na célula G7, permite determinar o número de totais de vendas anuais que ultrapassaram US $ 15.000?</a:t>
            </a:r>
            <a:r>
              <a:rPr kumimoji="0" lang="pt-PT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4426D672-311E-4BB6-8E08-D7F77C4C8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3"/>
          <a:stretch/>
        </p:blipFill>
        <p:spPr>
          <a:xfrm>
            <a:off x="85225" y="1376039"/>
            <a:ext cx="12106775" cy="257647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DB3C18F-C6F5-47FB-A09D-19D7A580A12C}"/>
              </a:ext>
            </a:extLst>
          </p:cNvPr>
          <p:cNvSpPr/>
          <p:nvPr/>
        </p:nvSpPr>
        <p:spPr>
          <a:xfrm>
            <a:off x="-1" y="-2"/>
            <a:ext cx="12192001" cy="939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 é uma fórmula válida do Excel?</a:t>
            </a:r>
          </a:p>
        </p:txBody>
      </p:sp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AAF71EF1-778E-4621-A84F-BED6FAF8400B}"/>
              </a:ext>
            </a:extLst>
          </p:cNvPr>
          <p:cNvSpPr/>
          <p:nvPr/>
        </p:nvSpPr>
        <p:spPr>
          <a:xfrm>
            <a:off x="2006354" y="2762240"/>
            <a:ext cx="1074198" cy="52378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Diagonais Arredondados 5">
            <a:extLst>
              <a:ext uri="{FF2B5EF4-FFF2-40B4-BE49-F238E27FC236}">
                <a16:creationId xmlns:a16="http://schemas.microsoft.com/office/drawing/2014/main" id="{6D7C6A48-9D59-4FDF-B20F-4906FD3CAFC5}"/>
              </a:ext>
            </a:extLst>
          </p:cNvPr>
          <p:cNvSpPr/>
          <p:nvPr/>
        </p:nvSpPr>
        <p:spPr>
          <a:xfrm>
            <a:off x="9019711" y="4785065"/>
            <a:ext cx="3045041" cy="1935332"/>
          </a:xfrm>
          <a:prstGeom prst="round2Diag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REFERÊNCIA: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MÓDULO 1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RECURSOS: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OPERAÇÕES MATEMÁTICAS</a:t>
            </a:r>
          </a:p>
        </p:txBody>
      </p:sp>
    </p:spTree>
    <p:extLst>
      <p:ext uri="{BB962C8B-B14F-4D97-AF65-F5344CB8AC3E}">
        <p14:creationId xmlns:p14="http://schemas.microsoft.com/office/powerpoint/2010/main" val="3287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Aplicativo, Tabela, Excel&#10;&#10;Descrição gerada automaticamente">
            <a:extLst>
              <a:ext uri="{FF2B5EF4-FFF2-40B4-BE49-F238E27FC236}">
                <a16:creationId xmlns:a16="http://schemas.microsoft.com/office/drawing/2014/main" id="{584C7A25-729F-4C1E-9BDA-DA6BA8D8A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0" y="1113852"/>
            <a:ext cx="5457623" cy="36218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 descr="Gráfico, Aplicativo&#10;&#10;Descrição gerada automaticamente">
            <a:extLst>
              <a:ext uri="{FF2B5EF4-FFF2-40B4-BE49-F238E27FC236}">
                <a16:creationId xmlns:a16="http://schemas.microsoft.com/office/drawing/2014/main" id="{2FC22858-BDCA-4D07-AE5E-BBF1AE958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0" y="4808034"/>
            <a:ext cx="9660976" cy="197450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0D214CE-3395-42A1-85BA-2D43D29B6D5E}"/>
              </a:ext>
            </a:extLst>
          </p:cNvPr>
          <p:cNvSpPr/>
          <p:nvPr/>
        </p:nvSpPr>
        <p:spPr>
          <a:xfrm>
            <a:off x="-1" y="-2"/>
            <a:ext cx="12192001" cy="939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worksheet,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E5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contains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formula =$A$5.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columms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 are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deleted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appear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the new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C5 (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previously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E5)?</a:t>
            </a:r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8E8F4E95-A23E-41C8-8E1C-6F1381C3A96D}"/>
              </a:ext>
            </a:extLst>
          </p:cNvPr>
          <p:cNvSpPr/>
          <p:nvPr/>
        </p:nvSpPr>
        <p:spPr>
          <a:xfrm>
            <a:off x="1686758" y="6331063"/>
            <a:ext cx="1074198" cy="52378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id="{0A4D535E-9276-4A27-A7A6-401DDAC646AE}"/>
              </a:ext>
            </a:extLst>
          </p:cNvPr>
          <p:cNvSpPr/>
          <p:nvPr/>
        </p:nvSpPr>
        <p:spPr>
          <a:xfrm>
            <a:off x="9019711" y="4785065"/>
            <a:ext cx="3045041" cy="1935332"/>
          </a:xfrm>
          <a:prstGeom prst="round2Diag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REFERÊNCIA: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MÓDULO 1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RECURSOS: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REFERÊNCIA:S RELATIVAS, ABSOLUTAS E MISTAS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A93CD55-A8E6-4DC9-9544-A3B164321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174" y="1607981"/>
            <a:ext cx="4445074" cy="18210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400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Nesta planilha, a célula E5 contém a fórmula = $ A $ 5. Se as colunas A e B forem excluídas, o que aparecerá na nova célula C5 (que era anteriormente E5)?</a:t>
            </a:r>
            <a:endParaRPr lang="pt-PT" altLang="pt-BR" sz="24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C7487B-32C3-40CC-91A6-F28EB162F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BR" sz="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, Tabela, Excel&#10;&#10;Descrição gerada automaticamente">
            <a:extLst>
              <a:ext uri="{FF2B5EF4-FFF2-40B4-BE49-F238E27FC236}">
                <a16:creationId xmlns:a16="http://schemas.microsoft.com/office/drawing/2014/main" id="{2FE26F81-3733-4E43-BA50-A5ABF5FD9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7" y="1014077"/>
            <a:ext cx="5005051" cy="3403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C1CA0C8-278C-487C-B71E-E5C68B855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7" y="4571820"/>
            <a:ext cx="11106646" cy="21929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1E3BC59-E599-40A2-91E1-5189512A21C9}"/>
              </a:ext>
            </a:extLst>
          </p:cNvPr>
          <p:cNvSpPr/>
          <p:nvPr/>
        </p:nvSpPr>
        <p:spPr>
          <a:xfrm>
            <a:off x="-1" y="-2"/>
            <a:ext cx="12192001" cy="939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receitas mensais de 2019 são inseridas em B2:M2, conforme mostrado a seguir. Para obter receitas totais acumuladas no ano, que fórmula você deve inserir em B3 e preencher automaticamente até M3?</a:t>
            </a:r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13A259C4-176E-489F-86EB-F1D146DB2D51}"/>
              </a:ext>
            </a:extLst>
          </p:cNvPr>
          <p:cNvSpPr/>
          <p:nvPr/>
        </p:nvSpPr>
        <p:spPr>
          <a:xfrm>
            <a:off x="1935333" y="5745137"/>
            <a:ext cx="1074198" cy="52378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Diagonais Arredondados 8">
            <a:extLst>
              <a:ext uri="{FF2B5EF4-FFF2-40B4-BE49-F238E27FC236}">
                <a16:creationId xmlns:a16="http://schemas.microsoft.com/office/drawing/2014/main" id="{A6F2D783-DFC6-4178-85C6-E4109E810E69}"/>
              </a:ext>
            </a:extLst>
          </p:cNvPr>
          <p:cNvSpPr/>
          <p:nvPr/>
        </p:nvSpPr>
        <p:spPr>
          <a:xfrm>
            <a:off x="9019711" y="4785065"/>
            <a:ext cx="3045041" cy="1935332"/>
          </a:xfrm>
          <a:prstGeom prst="round2Diag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REFERÊNCIA: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MÓDULO 2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RECURSOS: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SOMA E REFERÊNCIA:S</a:t>
            </a:r>
          </a:p>
        </p:txBody>
      </p:sp>
    </p:spTree>
    <p:extLst>
      <p:ext uri="{BB962C8B-B14F-4D97-AF65-F5344CB8AC3E}">
        <p14:creationId xmlns:p14="http://schemas.microsoft.com/office/powerpoint/2010/main" val="36574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5DE39CA-5048-4E07-B15F-EBE766400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9" y="1086924"/>
            <a:ext cx="6636538" cy="32932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731178-560A-4E66-A943-2002D648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65" y="2575486"/>
            <a:ext cx="99069" cy="170702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EC5C18E-508A-476D-9D46-719B9685EE5A}"/>
              </a:ext>
            </a:extLst>
          </p:cNvPr>
          <p:cNvSpPr/>
          <p:nvPr/>
        </p:nvSpPr>
        <p:spPr>
          <a:xfrm>
            <a:off x="-1" y="-2"/>
            <a:ext cx="12192001" cy="939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garantir que a função VLOOKUP retorne o valor de uma correspondência exata, o que você precisa inserir no campo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Range_lookup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F82F40-3E3C-4513-954D-C34307609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75" y="4518945"/>
            <a:ext cx="6486525" cy="2238375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DCC25300-BDC2-4FC4-8FC1-84D0E2493419}"/>
              </a:ext>
            </a:extLst>
          </p:cNvPr>
          <p:cNvSpPr/>
          <p:nvPr/>
        </p:nvSpPr>
        <p:spPr>
          <a:xfrm>
            <a:off x="1384917" y="6334218"/>
            <a:ext cx="1074198" cy="52378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7CDC73F9-2A8E-4487-AF2E-6CFEA1A98E15}"/>
              </a:ext>
            </a:extLst>
          </p:cNvPr>
          <p:cNvSpPr/>
          <p:nvPr/>
        </p:nvSpPr>
        <p:spPr>
          <a:xfrm>
            <a:off x="1384917" y="5741048"/>
            <a:ext cx="1074198" cy="52378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Diagonais Arredondados 12">
            <a:extLst>
              <a:ext uri="{FF2B5EF4-FFF2-40B4-BE49-F238E27FC236}">
                <a16:creationId xmlns:a16="http://schemas.microsoft.com/office/drawing/2014/main" id="{AD5C08C0-D360-4882-A646-B87619F11990}"/>
              </a:ext>
            </a:extLst>
          </p:cNvPr>
          <p:cNvSpPr/>
          <p:nvPr/>
        </p:nvSpPr>
        <p:spPr>
          <a:xfrm>
            <a:off x="9019711" y="4785065"/>
            <a:ext cx="3045041" cy="1935332"/>
          </a:xfrm>
          <a:prstGeom prst="round2Diag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REFERÊNCIA: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MÓDULO 4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FUNÇÕES: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PROCV</a:t>
            </a:r>
          </a:p>
        </p:txBody>
      </p:sp>
    </p:spTree>
    <p:extLst>
      <p:ext uri="{BB962C8B-B14F-4D97-AF65-F5344CB8AC3E}">
        <p14:creationId xmlns:p14="http://schemas.microsoft.com/office/powerpoint/2010/main" val="40249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F068AE6D-C7FE-4FB8-9377-B7E82B4E8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2" y="1276910"/>
            <a:ext cx="7246354" cy="27091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Gráfico&#10;&#10;Descrição gerada automaticamente com confiança baixa">
            <a:extLst>
              <a:ext uri="{FF2B5EF4-FFF2-40B4-BE49-F238E27FC236}">
                <a16:creationId xmlns:a16="http://schemas.microsoft.com/office/drawing/2014/main" id="{6B9AA06B-5E10-4E1C-BC5C-A3FBBB2CD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9" y="4403324"/>
            <a:ext cx="11698978" cy="223717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3DDEEAB-E02E-4477-8CEF-D0DAFCAF605F}"/>
              </a:ext>
            </a:extLst>
          </p:cNvPr>
          <p:cNvSpPr/>
          <p:nvPr/>
        </p:nvSpPr>
        <p:spPr>
          <a:xfrm>
            <a:off x="-1" y="-2"/>
            <a:ext cx="12192001" cy="939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 a função VLOOKUP, quando inserida na célula L2 e então arrastada para a célula L5, retorna o número médio de chamadas para os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representativos listados na coluna J?</a:t>
            </a:r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90F8AE89-1565-4475-BF5C-893E8790314D}"/>
              </a:ext>
            </a:extLst>
          </p:cNvPr>
          <p:cNvSpPr/>
          <p:nvPr/>
        </p:nvSpPr>
        <p:spPr>
          <a:xfrm>
            <a:off x="3567030" y="4323714"/>
            <a:ext cx="1074198" cy="52378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Diagonais Arredondados 10">
            <a:extLst>
              <a:ext uri="{FF2B5EF4-FFF2-40B4-BE49-F238E27FC236}">
                <a16:creationId xmlns:a16="http://schemas.microsoft.com/office/drawing/2014/main" id="{DECEDEB9-6103-4D86-8DAA-3FCEF45DA5BA}"/>
              </a:ext>
            </a:extLst>
          </p:cNvPr>
          <p:cNvSpPr/>
          <p:nvPr/>
        </p:nvSpPr>
        <p:spPr>
          <a:xfrm>
            <a:off x="9019711" y="4785065"/>
            <a:ext cx="3045041" cy="1935332"/>
          </a:xfrm>
          <a:prstGeom prst="round2Diag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REFERÊNCIA: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MÓDULO 4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FUNÇÕES: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PROCV</a:t>
            </a:r>
          </a:p>
        </p:txBody>
      </p:sp>
    </p:spTree>
    <p:extLst>
      <p:ext uri="{BB962C8B-B14F-4D97-AF65-F5344CB8AC3E}">
        <p14:creationId xmlns:p14="http://schemas.microsoft.com/office/powerpoint/2010/main" val="36282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47B8AF0-17B8-4B32-A57A-3A2FA9684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4"/>
          <a:stretch/>
        </p:blipFill>
        <p:spPr>
          <a:xfrm>
            <a:off x="172493" y="1225119"/>
            <a:ext cx="11651704" cy="311624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3694590-83D5-457F-8BC2-7E17760A9851}"/>
              </a:ext>
            </a:extLst>
          </p:cNvPr>
          <p:cNvSpPr/>
          <p:nvPr/>
        </p:nvSpPr>
        <p:spPr>
          <a:xfrm>
            <a:off x="-1" y="-2"/>
            <a:ext cx="12192001" cy="939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que se refere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Colors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Inventory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]?</a:t>
            </a:r>
          </a:p>
        </p:txBody>
      </p:sp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AEEC2B0F-0C8D-4166-88E3-02E0648F4F1C}"/>
              </a:ext>
            </a:extLst>
          </p:cNvPr>
          <p:cNvSpPr/>
          <p:nvPr/>
        </p:nvSpPr>
        <p:spPr>
          <a:xfrm>
            <a:off x="3407232" y="3924219"/>
            <a:ext cx="1074198" cy="52378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Diagonais Arredondados 5">
            <a:extLst>
              <a:ext uri="{FF2B5EF4-FFF2-40B4-BE49-F238E27FC236}">
                <a16:creationId xmlns:a16="http://schemas.microsoft.com/office/drawing/2014/main" id="{74E0F6F7-A6D0-4795-B7AE-262CCE293658}"/>
              </a:ext>
            </a:extLst>
          </p:cNvPr>
          <p:cNvSpPr/>
          <p:nvPr/>
        </p:nvSpPr>
        <p:spPr>
          <a:xfrm>
            <a:off x="9019711" y="4785065"/>
            <a:ext cx="3045041" cy="1935332"/>
          </a:xfrm>
          <a:prstGeom prst="round2Diag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REFERÊNCIA: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MÓDULO 5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RECURSOS: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FORMATAR COMO TABELA</a:t>
            </a:r>
          </a:p>
        </p:txBody>
      </p:sp>
    </p:spTree>
    <p:extLst>
      <p:ext uri="{BB962C8B-B14F-4D97-AF65-F5344CB8AC3E}">
        <p14:creationId xmlns:p14="http://schemas.microsoft.com/office/powerpoint/2010/main" val="7073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90ABBDFE-5767-4816-B359-36DE8CBA5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1" y="1165055"/>
            <a:ext cx="3665196" cy="33025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Gráfico&#10;&#10;Descrição gerada automaticamente com confiança média">
            <a:extLst>
              <a:ext uri="{FF2B5EF4-FFF2-40B4-BE49-F238E27FC236}">
                <a16:creationId xmlns:a16="http://schemas.microsoft.com/office/drawing/2014/main" id="{605E9030-E7C0-4F0F-8752-77A710AC1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1" y="4578028"/>
            <a:ext cx="10691512" cy="211573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D17507D-32C1-4348-9F8F-FF097FB5F094}"/>
              </a:ext>
            </a:extLst>
          </p:cNvPr>
          <p:cNvSpPr/>
          <p:nvPr/>
        </p:nvSpPr>
        <p:spPr>
          <a:xfrm>
            <a:off x="-1" y="-2"/>
            <a:ext cx="12192001" cy="939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 o recurso do Excel permite ocultar linhas ou colunas com uma expansão / recolhimento facilmente visível?</a:t>
            </a:r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F6FB7C0B-E347-4E27-9C6C-B471AC79D948}"/>
              </a:ext>
            </a:extLst>
          </p:cNvPr>
          <p:cNvSpPr/>
          <p:nvPr/>
        </p:nvSpPr>
        <p:spPr>
          <a:xfrm>
            <a:off x="1986805" y="5692945"/>
            <a:ext cx="1074198" cy="52378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id="{9466C608-3679-4C1C-AC3D-4EEF3EBD083D}"/>
              </a:ext>
            </a:extLst>
          </p:cNvPr>
          <p:cNvSpPr/>
          <p:nvPr/>
        </p:nvSpPr>
        <p:spPr>
          <a:xfrm>
            <a:off x="9019711" y="4785065"/>
            <a:ext cx="3045041" cy="1935332"/>
          </a:xfrm>
          <a:prstGeom prst="round2Diag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REFERÊNCIA: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MÓDULO 6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RECURSOS: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AGRUPAR DADOS</a:t>
            </a:r>
          </a:p>
        </p:txBody>
      </p:sp>
    </p:spTree>
    <p:extLst>
      <p:ext uri="{BB962C8B-B14F-4D97-AF65-F5344CB8AC3E}">
        <p14:creationId xmlns:p14="http://schemas.microsoft.com/office/powerpoint/2010/main" val="22859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436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Italo Teotonio</dc:creator>
  <cp:lastModifiedBy>Italo Teotonio</cp:lastModifiedBy>
  <cp:revision>5</cp:revision>
  <dcterms:created xsi:type="dcterms:W3CDTF">2021-09-20T16:53:49Z</dcterms:created>
  <dcterms:modified xsi:type="dcterms:W3CDTF">2021-09-20T20:38:37Z</dcterms:modified>
</cp:coreProperties>
</file>