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98" r:id="rId2"/>
    <p:sldId id="399" r:id="rId3"/>
    <p:sldId id="400" r:id="rId4"/>
    <p:sldId id="401" r:id="rId5"/>
    <p:sldId id="402" r:id="rId6"/>
    <p:sldId id="403" r:id="rId7"/>
    <p:sldId id="405" r:id="rId8"/>
    <p:sldId id="404" r:id="rId9"/>
    <p:sldId id="406" r:id="rId10"/>
    <p:sldId id="407" r:id="rId11"/>
    <p:sldId id="420" r:id="rId12"/>
    <p:sldId id="408" r:id="rId13"/>
    <p:sldId id="410" r:id="rId14"/>
    <p:sldId id="409" r:id="rId15"/>
    <p:sldId id="411" r:id="rId16"/>
    <p:sldId id="412" r:id="rId17"/>
    <p:sldId id="413" r:id="rId18"/>
    <p:sldId id="414" r:id="rId19"/>
    <p:sldId id="415" r:id="rId20"/>
    <p:sldId id="416" r:id="rId21"/>
    <p:sldId id="417" r:id="rId22"/>
    <p:sldId id="418" r:id="rId23"/>
    <p:sldId id="419" r:id="rId24"/>
    <p:sldId id="39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B00"/>
    <a:srgbClr val="E9334C"/>
    <a:srgbClr val="F97E70"/>
    <a:srgbClr val="0C0C0C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5" autoAdjust="0"/>
    <p:restoredTop sz="96705" autoAdjust="0"/>
  </p:normalViewPr>
  <p:slideViewPr>
    <p:cSldViewPr snapToGrid="0" snapToObjects="1">
      <p:cViewPr varScale="1">
        <p:scale>
          <a:sx n="90" d="100"/>
          <a:sy n="90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6431A-1D07-AE40-94DC-350816649CB8}" type="doc">
      <dgm:prSet loTypeId="urn:microsoft.com/office/officeart/2005/8/layout/vProcess5" loCatId="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4955D07-87E1-D04D-ABB0-E2CBE4015B1F}">
      <dgm:prSet phldrT="[Text]"/>
      <dgm:spPr/>
      <dgm:t>
        <a:bodyPr/>
        <a:lstStyle/>
        <a:p>
          <a:r>
            <a:rPr lang="en-US" dirty="0" err="1" smtClean="0"/>
            <a:t>Desenvolve</a:t>
          </a:r>
          <a:r>
            <a:rPr lang="en-US" dirty="0" smtClean="0"/>
            <a:t> o </a:t>
          </a:r>
          <a:r>
            <a:rPr lang="en-US" i="1" dirty="0" smtClean="0"/>
            <a:t>script</a:t>
          </a:r>
          <a:endParaRPr lang="en-US" i="1" dirty="0"/>
        </a:p>
      </dgm:t>
    </dgm:pt>
    <dgm:pt modelId="{B4EF3A5C-8301-B544-8D6F-4280F174AC53}" type="parTrans" cxnId="{44535EC1-83DF-0C4C-B0E9-9D514B234568}">
      <dgm:prSet/>
      <dgm:spPr/>
      <dgm:t>
        <a:bodyPr/>
        <a:lstStyle/>
        <a:p>
          <a:endParaRPr lang="en-US"/>
        </a:p>
      </dgm:t>
    </dgm:pt>
    <dgm:pt modelId="{10B5C08F-CFB6-3443-9064-76442710C999}" type="sibTrans" cxnId="{44535EC1-83DF-0C4C-B0E9-9D514B234568}">
      <dgm:prSet/>
      <dgm:spPr/>
      <dgm:t>
        <a:bodyPr/>
        <a:lstStyle/>
        <a:p>
          <a:endParaRPr lang="en-US"/>
        </a:p>
      </dgm:t>
    </dgm:pt>
    <dgm:pt modelId="{B95F25A2-62E4-FD43-904C-94518011A448}">
      <dgm:prSet phldrT="[Text]"/>
      <dgm:spPr/>
      <dgm:t>
        <a:bodyPr/>
        <a:lstStyle/>
        <a:p>
          <a:r>
            <a:rPr lang="en-US" dirty="0" smtClean="0"/>
            <a:t>Chama o </a:t>
          </a:r>
          <a:r>
            <a:rPr lang="en-US" dirty="0" err="1" smtClean="0"/>
            <a:t>interpretador</a:t>
          </a:r>
          <a:r>
            <a:rPr lang="en-US" dirty="0" smtClean="0"/>
            <a:t> python</a:t>
          </a:r>
          <a:endParaRPr lang="en-US" i="1" dirty="0"/>
        </a:p>
      </dgm:t>
    </dgm:pt>
    <dgm:pt modelId="{8FC804D3-CADA-1A49-8E9E-E798054D9641}" type="parTrans" cxnId="{B0286CD0-107C-1B46-BE8B-1A7691818900}">
      <dgm:prSet/>
      <dgm:spPr/>
      <dgm:t>
        <a:bodyPr/>
        <a:lstStyle/>
        <a:p>
          <a:endParaRPr lang="en-US"/>
        </a:p>
      </dgm:t>
    </dgm:pt>
    <dgm:pt modelId="{A1287D20-3163-CA42-831A-9035F16FAA70}" type="sibTrans" cxnId="{B0286CD0-107C-1B46-BE8B-1A7691818900}">
      <dgm:prSet/>
      <dgm:spPr/>
      <dgm:t>
        <a:bodyPr/>
        <a:lstStyle/>
        <a:p>
          <a:endParaRPr lang="en-US"/>
        </a:p>
      </dgm:t>
    </dgm:pt>
    <dgm:pt modelId="{D74ACAD4-838D-D64B-893C-DEFAF6E57A90}">
      <dgm:prSet phldrT="[Text]"/>
      <dgm:spPr/>
      <dgm:t>
        <a:bodyPr/>
        <a:lstStyle/>
        <a:p>
          <a:r>
            <a:rPr lang="en-US" dirty="0" smtClean="0"/>
            <a:t>Python </a:t>
          </a:r>
          <a:r>
            <a:rPr lang="en-US" dirty="0" err="1" smtClean="0"/>
            <a:t>compila</a:t>
          </a:r>
          <a:r>
            <a:rPr lang="en-US" dirty="0" smtClean="0"/>
            <a:t> e </a:t>
          </a:r>
          <a:r>
            <a:rPr lang="en-US" dirty="0" err="1" smtClean="0"/>
            <a:t>exibe</a:t>
          </a:r>
          <a:r>
            <a:rPr lang="en-US" dirty="0" smtClean="0"/>
            <a:t> </a:t>
          </a:r>
          <a:r>
            <a:rPr lang="en-US" dirty="0" err="1" smtClean="0"/>
            <a:t>os</a:t>
          </a:r>
          <a:r>
            <a:rPr lang="en-US" dirty="0" smtClean="0"/>
            <a:t> </a:t>
          </a:r>
          <a:r>
            <a:rPr lang="en-US" dirty="0" err="1" smtClean="0"/>
            <a:t>resultados</a:t>
          </a:r>
          <a:r>
            <a:rPr lang="en-US" dirty="0" smtClean="0"/>
            <a:t> </a:t>
          </a:r>
          <a:r>
            <a:rPr lang="en-US" dirty="0" err="1" smtClean="0"/>
            <a:t>na</a:t>
          </a:r>
          <a:r>
            <a:rPr lang="en-US" dirty="0" smtClean="0"/>
            <a:t> </a:t>
          </a:r>
          <a:r>
            <a:rPr lang="en-US" dirty="0" err="1" smtClean="0"/>
            <a:t>tela</a:t>
          </a:r>
          <a:endParaRPr lang="en-US" dirty="0"/>
        </a:p>
      </dgm:t>
    </dgm:pt>
    <dgm:pt modelId="{8A48E52F-E833-9544-B0A9-97B02994B3DC}" type="parTrans" cxnId="{90EC5C22-E1F5-054B-A9D5-8350529061F0}">
      <dgm:prSet/>
      <dgm:spPr/>
      <dgm:t>
        <a:bodyPr/>
        <a:lstStyle/>
        <a:p>
          <a:endParaRPr lang="en-US"/>
        </a:p>
      </dgm:t>
    </dgm:pt>
    <dgm:pt modelId="{86B11130-57B0-A345-BEA6-05FE4B871040}" type="sibTrans" cxnId="{90EC5C22-E1F5-054B-A9D5-8350529061F0}">
      <dgm:prSet/>
      <dgm:spPr/>
      <dgm:t>
        <a:bodyPr/>
        <a:lstStyle/>
        <a:p>
          <a:endParaRPr lang="en-US"/>
        </a:p>
      </dgm:t>
    </dgm:pt>
    <dgm:pt modelId="{D023B150-DB2E-A345-9766-0FD63D97EA94}" type="pres">
      <dgm:prSet presAssocID="{D096431A-1D07-AE40-94DC-350816649CB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8E52F7-84D6-AF40-8EDE-9DFE3198A7F1}" type="pres">
      <dgm:prSet presAssocID="{D096431A-1D07-AE40-94DC-350816649CB8}" presName="dummyMaxCanvas" presStyleCnt="0">
        <dgm:presLayoutVars/>
      </dgm:prSet>
      <dgm:spPr/>
    </dgm:pt>
    <dgm:pt modelId="{B116DB40-8E37-2B46-9060-0A3E7A1402F0}" type="pres">
      <dgm:prSet presAssocID="{D096431A-1D07-AE40-94DC-350816649CB8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FA40F-403A-B646-B2E6-CC51988B9AE6}" type="pres">
      <dgm:prSet presAssocID="{D096431A-1D07-AE40-94DC-350816649CB8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70688-EA74-424E-BCB9-1955E8EEC291}" type="pres">
      <dgm:prSet presAssocID="{D096431A-1D07-AE40-94DC-350816649CB8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D6A39-6AC0-DB40-884E-10FAF0DE02F9}" type="pres">
      <dgm:prSet presAssocID="{D096431A-1D07-AE40-94DC-350816649CB8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0F834-0623-3E4A-8FC1-2E10EB89F65A}" type="pres">
      <dgm:prSet presAssocID="{D096431A-1D07-AE40-94DC-350816649CB8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8FA5CE-F88E-3B44-BAA6-1219C7E999D6}" type="pres">
      <dgm:prSet presAssocID="{D096431A-1D07-AE40-94DC-350816649CB8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56CA7-2488-5544-BB6C-7BD37F1AA208}" type="pres">
      <dgm:prSet presAssocID="{D096431A-1D07-AE40-94DC-350816649CB8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BD2BA6-5EBE-6C42-8599-F8BCB276E990}" type="pres">
      <dgm:prSet presAssocID="{D096431A-1D07-AE40-94DC-350816649CB8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535EC1-83DF-0C4C-B0E9-9D514B234568}" srcId="{D096431A-1D07-AE40-94DC-350816649CB8}" destId="{C4955D07-87E1-D04D-ABB0-E2CBE4015B1F}" srcOrd="0" destOrd="0" parTransId="{B4EF3A5C-8301-B544-8D6F-4280F174AC53}" sibTransId="{10B5C08F-CFB6-3443-9064-76442710C999}"/>
    <dgm:cxn modelId="{CF477874-450E-0646-A293-B36F7091BE45}" type="presOf" srcId="{C4955D07-87E1-D04D-ABB0-E2CBE4015B1F}" destId="{CD8FA5CE-F88E-3B44-BAA6-1219C7E999D6}" srcOrd="1" destOrd="0" presId="urn:microsoft.com/office/officeart/2005/8/layout/vProcess5"/>
    <dgm:cxn modelId="{144B6F5C-180E-AD4B-83B5-78C94CB437A9}" type="presOf" srcId="{D74ACAD4-838D-D64B-893C-DEFAF6E57A90}" destId="{4EA70688-EA74-424E-BCB9-1955E8EEC291}" srcOrd="0" destOrd="0" presId="urn:microsoft.com/office/officeart/2005/8/layout/vProcess5"/>
    <dgm:cxn modelId="{72DD4969-621E-1443-A225-9A71589316A3}" type="presOf" srcId="{B95F25A2-62E4-FD43-904C-94518011A448}" destId="{793FA40F-403A-B646-B2E6-CC51988B9AE6}" srcOrd="0" destOrd="0" presId="urn:microsoft.com/office/officeart/2005/8/layout/vProcess5"/>
    <dgm:cxn modelId="{F1F37F71-EBD2-9F4F-9D14-2D649327BC22}" type="presOf" srcId="{A1287D20-3163-CA42-831A-9035F16FAA70}" destId="{B3E0F834-0623-3E4A-8FC1-2E10EB89F65A}" srcOrd="0" destOrd="0" presId="urn:microsoft.com/office/officeart/2005/8/layout/vProcess5"/>
    <dgm:cxn modelId="{983A2C13-C0A4-F44C-8CFD-4093C627467D}" type="presOf" srcId="{10B5C08F-CFB6-3443-9064-76442710C999}" destId="{36DD6A39-6AC0-DB40-884E-10FAF0DE02F9}" srcOrd="0" destOrd="0" presId="urn:microsoft.com/office/officeart/2005/8/layout/vProcess5"/>
    <dgm:cxn modelId="{AC09834D-BEF3-6440-801F-FBFB253E9188}" type="presOf" srcId="{D74ACAD4-838D-D64B-893C-DEFAF6E57A90}" destId="{85BD2BA6-5EBE-6C42-8599-F8BCB276E990}" srcOrd="1" destOrd="0" presId="urn:microsoft.com/office/officeart/2005/8/layout/vProcess5"/>
    <dgm:cxn modelId="{B331C948-D523-A044-8B30-566E1C10CE58}" type="presOf" srcId="{B95F25A2-62E4-FD43-904C-94518011A448}" destId="{41156CA7-2488-5544-BB6C-7BD37F1AA208}" srcOrd="1" destOrd="0" presId="urn:microsoft.com/office/officeart/2005/8/layout/vProcess5"/>
    <dgm:cxn modelId="{C166F33B-E494-414E-A3DE-6BD6258D123B}" type="presOf" srcId="{C4955D07-87E1-D04D-ABB0-E2CBE4015B1F}" destId="{B116DB40-8E37-2B46-9060-0A3E7A1402F0}" srcOrd="0" destOrd="0" presId="urn:microsoft.com/office/officeart/2005/8/layout/vProcess5"/>
    <dgm:cxn modelId="{90EC5C22-E1F5-054B-A9D5-8350529061F0}" srcId="{D096431A-1D07-AE40-94DC-350816649CB8}" destId="{D74ACAD4-838D-D64B-893C-DEFAF6E57A90}" srcOrd="2" destOrd="0" parTransId="{8A48E52F-E833-9544-B0A9-97B02994B3DC}" sibTransId="{86B11130-57B0-A345-BEA6-05FE4B871040}"/>
    <dgm:cxn modelId="{C426559C-E7AB-E74F-A652-1C2665792B32}" type="presOf" srcId="{D096431A-1D07-AE40-94DC-350816649CB8}" destId="{D023B150-DB2E-A345-9766-0FD63D97EA94}" srcOrd="0" destOrd="0" presId="urn:microsoft.com/office/officeart/2005/8/layout/vProcess5"/>
    <dgm:cxn modelId="{B0286CD0-107C-1B46-BE8B-1A7691818900}" srcId="{D096431A-1D07-AE40-94DC-350816649CB8}" destId="{B95F25A2-62E4-FD43-904C-94518011A448}" srcOrd="1" destOrd="0" parTransId="{8FC804D3-CADA-1A49-8E9E-E798054D9641}" sibTransId="{A1287D20-3163-CA42-831A-9035F16FAA70}"/>
    <dgm:cxn modelId="{75C429EA-7504-D545-B4DB-6255FD9E40C1}" type="presParOf" srcId="{D023B150-DB2E-A345-9766-0FD63D97EA94}" destId="{3B8E52F7-84D6-AF40-8EDE-9DFE3198A7F1}" srcOrd="0" destOrd="0" presId="urn:microsoft.com/office/officeart/2005/8/layout/vProcess5"/>
    <dgm:cxn modelId="{FC0B6207-C574-6243-AEB9-4359300BF6AE}" type="presParOf" srcId="{D023B150-DB2E-A345-9766-0FD63D97EA94}" destId="{B116DB40-8E37-2B46-9060-0A3E7A1402F0}" srcOrd="1" destOrd="0" presId="urn:microsoft.com/office/officeart/2005/8/layout/vProcess5"/>
    <dgm:cxn modelId="{9A0B36C0-26B5-8C46-A445-4B1D365325D5}" type="presParOf" srcId="{D023B150-DB2E-A345-9766-0FD63D97EA94}" destId="{793FA40F-403A-B646-B2E6-CC51988B9AE6}" srcOrd="2" destOrd="0" presId="urn:microsoft.com/office/officeart/2005/8/layout/vProcess5"/>
    <dgm:cxn modelId="{5B13FFC8-BF27-E040-B5A6-FC264B3C2CE3}" type="presParOf" srcId="{D023B150-DB2E-A345-9766-0FD63D97EA94}" destId="{4EA70688-EA74-424E-BCB9-1955E8EEC291}" srcOrd="3" destOrd="0" presId="urn:microsoft.com/office/officeart/2005/8/layout/vProcess5"/>
    <dgm:cxn modelId="{6AE2F8DF-05C0-C045-B173-357AC6309431}" type="presParOf" srcId="{D023B150-DB2E-A345-9766-0FD63D97EA94}" destId="{36DD6A39-6AC0-DB40-884E-10FAF0DE02F9}" srcOrd="4" destOrd="0" presId="urn:microsoft.com/office/officeart/2005/8/layout/vProcess5"/>
    <dgm:cxn modelId="{DAE0C6EE-3A23-8344-81C9-D58CD122D222}" type="presParOf" srcId="{D023B150-DB2E-A345-9766-0FD63D97EA94}" destId="{B3E0F834-0623-3E4A-8FC1-2E10EB89F65A}" srcOrd="5" destOrd="0" presId="urn:microsoft.com/office/officeart/2005/8/layout/vProcess5"/>
    <dgm:cxn modelId="{E1BA458E-6AC0-4249-8852-53F60897F911}" type="presParOf" srcId="{D023B150-DB2E-A345-9766-0FD63D97EA94}" destId="{CD8FA5CE-F88E-3B44-BAA6-1219C7E999D6}" srcOrd="6" destOrd="0" presId="urn:microsoft.com/office/officeart/2005/8/layout/vProcess5"/>
    <dgm:cxn modelId="{BD1B98DC-7808-D44B-B962-2FE2CD3FC592}" type="presParOf" srcId="{D023B150-DB2E-A345-9766-0FD63D97EA94}" destId="{41156CA7-2488-5544-BB6C-7BD37F1AA208}" srcOrd="7" destOrd="0" presId="urn:microsoft.com/office/officeart/2005/8/layout/vProcess5"/>
    <dgm:cxn modelId="{03C7C009-E0A9-8A40-8F4F-E16BC9A94CA9}" type="presParOf" srcId="{D023B150-DB2E-A345-9766-0FD63D97EA94}" destId="{85BD2BA6-5EBE-6C42-8599-F8BCB276E99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6DB40-8E37-2B46-9060-0A3E7A1402F0}">
      <dsp:nvSpPr>
        <dsp:cNvPr id="0" name=""/>
        <dsp:cNvSpPr/>
      </dsp:nvSpPr>
      <dsp:spPr>
        <a:xfrm>
          <a:off x="0" y="0"/>
          <a:ext cx="5181600" cy="12192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Desenvolve</a:t>
          </a:r>
          <a:r>
            <a:rPr lang="en-US" sz="3000" kern="1200" dirty="0" smtClean="0"/>
            <a:t> o </a:t>
          </a:r>
          <a:r>
            <a:rPr lang="en-US" sz="3000" i="1" kern="1200" dirty="0" smtClean="0"/>
            <a:t>script</a:t>
          </a:r>
          <a:endParaRPr lang="en-US" sz="3000" i="1" kern="1200" dirty="0"/>
        </a:p>
      </dsp:txBody>
      <dsp:txXfrm>
        <a:off x="35709" y="35709"/>
        <a:ext cx="3865988" cy="1147782"/>
      </dsp:txXfrm>
    </dsp:sp>
    <dsp:sp modelId="{793FA40F-403A-B646-B2E6-CC51988B9AE6}">
      <dsp:nvSpPr>
        <dsp:cNvPr id="0" name=""/>
        <dsp:cNvSpPr/>
      </dsp:nvSpPr>
      <dsp:spPr>
        <a:xfrm>
          <a:off x="457199" y="1422399"/>
          <a:ext cx="5181600" cy="1219200"/>
        </a:xfrm>
        <a:prstGeom prst="roundRect">
          <a:avLst>
            <a:gd name="adj" fmla="val 10000"/>
          </a:avLst>
        </a:prstGeom>
        <a:solidFill>
          <a:schemeClr val="accent3">
            <a:hueOff val="5625133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Chama o </a:t>
          </a:r>
          <a:r>
            <a:rPr lang="en-US" sz="3000" kern="1200" dirty="0" err="1" smtClean="0"/>
            <a:t>interpretador</a:t>
          </a:r>
          <a:r>
            <a:rPr lang="en-US" sz="3000" kern="1200" dirty="0" smtClean="0"/>
            <a:t> python</a:t>
          </a:r>
          <a:endParaRPr lang="en-US" sz="3000" i="1" kern="1200" dirty="0"/>
        </a:p>
      </dsp:txBody>
      <dsp:txXfrm>
        <a:off x="492908" y="1458108"/>
        <a:ext cx="3860502" cy="1147782"/>
      </dsp:txXfrm>
    </dsp:sp>
    <dsp:sp modelId="{4EA70688-EA74-424E-BCB9-1955E8EEC291}">
      <dsp:nvSpPr>
        <dsp:cNvPr id="0" name=""/>
        <dsp:cNvSpPr/>
      </dsp:nvSpPr>
      <dsp:spPr>
        <a:xfrm>
          <a:off x="914399" y="2844799"/>
          <a:ext cx="5181600" cy="1219200"/>
        </a:xfrm>
        <a:prstGeom prst="roundRect">
          <a:avLst>
            <a:gd name="adj" fmla="val 10000"/>
          </a:avLst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Python </a:t>
          </a:r>
          <a:r>
            <a:rPr lang="en-US" sz="3000" kern="1200" dirty="0" err="1" smtClean="0"/>
            <a:t>compila</a:t>
          </a:r>
          <a:r>
            <a:rPr lang="en-US" sz="3000" kern="1200" dirty="0" smtClean="0"/>
            <a:t> e </a:t>
          </a:r>
          <a:r>
            <a:rPr lang="en-US" sz="3000" kern="1200" dirty="0" err="1" smtClean="0"/>
            <a:t>exibe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os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resultados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na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tela</a:t>
          </a:r>
          <a:endParaRPr lang="en-US" sz="3000" kern="1200" dirty="0"/>
        </a:p>
      </dsp:txBody>
      <dsp:txXfrm>
        <a:off x="950108" y="2880508"/>
        <a:ext cx="3860502" cy="1147782"/>
      </dsp:txXfrm>
    </dsp:sp>
    <dsp:sp modelId="{36DD6A39-6AC0-DB40-884E-10FAF0DE02F9}">
      <dsp:nvSpPr>
        <dsp:cNvPr id="0" name=""/>
        <dsp:cNvSpPr/>
      </dsp:nvSpPr>
      <dsp:spPr>
        <a:xfrm>
          <a:off x="4389120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4567428" y="924560"/>
        <a:ext cx="435864" cy="596341"/>
      </dsp:txXfrm>
    </dsp:sp>
    <dsp:sp modelId="{B3E0F834-0623-3E4A-8FC1-2E10EB89F65A}">
      <dsp:nvSpPr>
        <dsp:cNvPr id="0" name=""/>
        <dsp:cNvSpPr/>
      </dsp:nvSpPr>
      <dsp:spPr>
        <a:xfrm>
          <a:off x="4846320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024628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48F9D-5878-0C47-9ABB-0F9F979675A0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E32DA-AF30-904B-859E-CE762902B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1E01E-1DE2-8E46-88E1-C43C98E54066}" type="datetime1">
              <a:rPr lang="pt-BR" smtClean="0"/>
              <a:t>16/04/18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C0F02-9920-7E47-82F3-97D914530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58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29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7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, Foot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557439" y="404664"/>
            <a:ext cx="8164189" cy="8640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575557" y="1556792"/>
            <a:ext cx="8146071" cy="4392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indent="-28575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500">
                <a:solidFill>
                  <a:schemeClr val="bg1">
                    <a:lumMod val="95000"/>
                  </a:schemeClr>
                </a:solidFill>
              </a:defRPr>
            </a:lvl1pPr>
            <a:lvl2pPr marL="800100" marR="0" indent="-342900" algn="l" rtl="0">
              <a:lnSpc>
                <a:spcPct val="100000"/>
              </a:lnSpc>
              <a:spcBef>
                <a:spcPts val="2000"/>
              </a:spcBef>
              <a:buClr>
                <a:srgbClr val="888888"/>
              </a:buClr>
              <a:buFont typeface="Arial" pitchFamily="34" charset="0"/>
              <a:buChar char="•"/>
              <a:defRPr sz="2300">
                <a:solidFill>
                  <a:schemeClr val="bg1">
                    <a:lumMod val="95000"/>
                  </a:schemeClr>
                </a:solidFill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 lang="pt-BR" dirty="0" smtClean="0"/>
          </a:p>
          <a:p>
            <a:pPr lvl="1"/>
            <a:endParaRPr dirty="0"/>
          </a:p>
        </p:txBody>
      </p:sp>
      <p:sp>
        <p:nvSpPr>
          <p:cNvPr id="13" name="Shape 13"/>
          <p:cNvSpPr txBox="1"/>
          <p:nvPr/>
        </p:nvSpPr>
        <p:spPr>
          <a:xfrm>
            <a:off x="2660753" y="6551769"/>
            <a:ext cx="3783457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Programa de </a:t>
            </a:r>
            <a:r>
              <a:rPr lang="pt-BR" sz="1100" b="0" i="0" u="none" strike="noStrike" cap="none" baseline="0" dirty="0" smtClean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pós-graduação </a:t>
            </a:r>
            <a:r>
              <a:rPr lang="pt-BR" sz="1100" b="0" i="0" u="none" strike="noStrike" cap="none" baseline="0" dirty="0">
                <a:solidFill>
                  <a:srgbClr val="94949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em Bioinformática da UFMG</a:t>
            </a:r>
          </a:p>
        </p:txBody>
      </p:sp>
      <p:sp>
        <p:nvSpPr>
          <p:cNvPr id="14" name="Shape 14"/>
          <p:cNvSpPr txBox="1"/>
          <p:nvPr/>
        </p:nvSpPr>
        <p:spPr>
          <a:xfrm>
            <a:off x="7596337" y="6597863"/>
            <a:ext cx="242373" cy="2308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900" b="0" i="0" u="none" strike="noStrike" cap="none" baseline="0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69119" y="6560186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149967" y="6549271"/>
            <a:ext cx="223137" cy="200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pt-BR" sz="700" b="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377418" y="6561171"/>
            <a:ext cx="180020" cy="180020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8843634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8631617" y="6561171"/>
            <a:ext cx="180020" cy="18002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62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0329"/>
            <a:ext cx="8229600" cy="4525963"/>
          </a:xfrm>
        </p:spPr>
        <p:txBody>
          <a:bodyPr/>
          <a:lstStyle>
            <a:lvl1pPr>
              <a:spcBef>
                <a:spcPts val="2500"/>
              </a:spcBef>
              <a:defRPr/>
            </a:lvl1pPr>
            <a:lvl2pPr>
              <a:spcBef>
                <a:spcPts val="2500"/>
              </a:spcBef>
              <a:defRPr/>
            </a:lvl2pPr>
            <a:lvl3pPr>
              <a:spcBef>
                <a:spcPts val="2500"/>
              </a:spcBef>
              <a:defRPr/>
            </a:lvl3pPr>
            <a:lvl4pPr>
              <a:spcBef>
                <a:spcPts val="2500"/>
              </a:spcBef>
              <a:defRPr/>
            </a:lvl4pPr>
            <a:lvl5pPr>
              <a:spcBef>
                <a:spcPts val="2500"/>
              </a:spcBef>
              <a:defRPr/>
            </a:lvl5pPr>
          </a:lstStyle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1310" cy="296027"/>
          </a:xfrm>
          <a:prstGeom prst="rect">
            <a:avLst/>
          </a:prstGeom>
        </p:spPr>
      </p:pic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833"/>
            <a:ext cx="82296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3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9601" y="6437315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292100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49" y="32614"/>
            <a:ext cx="1073151" cy="2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26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3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6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7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/>
          <p:nvPr userDrawn="1"/>
        </p:nvPicPr>
        <p:blipFill>
          <a:blip r:embed="rId2"/>
          <a:stretch>
            <a:fillRect/>
          </a:stretch>
        </p:blipFill>
        <p:spPr>
          <a:xfrm rot="5400000">
            <a:off x="1127160" y="-1126800"/>
            <a:ext cx="6899040" cy="915300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 userDrawn="1"/>
        </p:nvSpPr>
        <p:spPr>
          <a:xfrm>
            <a:off x="-31500" y="-1"/>
            <a:ext cx="9143640" cy="6899221"/>
          </a:xfrm>
          <a:prstGeom prst="rect">
            <a:avLst/>
          </a:prstGeom>
          <a:solidFill>
            <a:srgbClr val="000000">
              <a:alpha val="77000"/>
            </a:srgbClr>
          </a:solidFill>
          <a:ln w="25560">
            <a:noFill/>
          </a:ln>
          <a:effectLst>
            <a:reflection blurRad="6350" stA="52000" endA="300" endPos="35000" dir="5400000" sy="-100000" algn="bl" rotWithShape="0"/>
          </a:effectLst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85597"/>
            <a:ext cx="8229600" cy="1039091"/>
          </a:xfrm>
        </p:spPr>
        <p:txBody>
          <a:bodyPr>
            <a:normAutofit/>
          </a:bodyPr>
          <a:lstStyle>
            <a:lvl1pPr algn="r">
              <a:defRPr sz="3600" b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x-none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35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2118" y="6492876"/>
            <a:ext cx="46318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76534" y="645424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3B7258-F396-F14E-8A3D-069F52A32C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07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  <a:p>
            <a:pPr lvl="3"/>
            <a:r>
              <a:rPr lang="x-none" dirty="0" smtClean="0"/>
              <a:t>Fourth level</a:t>
            </a:r>
          </a:p>
          <a:p>
            <a:pPr lvl="4"/>
            <a:r>
              <a:rPr lang="x-none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8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accent5"/>
                </a:solidFill>
              </a:rPr>
              <a:t>Introdução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à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err="1" smtClean="0">
                <a:solidFill>
                  <a:schemeClr val="accent5"/>
                </a:solidFill>
              </a:rPr>
              <a:t>linguagem</a:t>
            </a:r>
            <a:r>
              <a:rPr lang="en-US" dirty="0" smtClean="0">
                <a:solidFill>
                  <a:schemeClr val="accent5"/>
                </a:solidFill>
              </a:rPr>
              <a:t> Python</a:t>
            </a:r>
            <a:endParaRPr lang="en-US" i="1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37313"/>
            <a:ext cx="2133600" cy="365125"/>
          </a:xfrm>
          <a:prstGeom prst="rect">
            <a:avLst/>
          </a:prstGeom>
        </p:spPr>
        <p:txBody>
          <a:bodyPr/>
          <a:lstStyle/>
          <a:p>
            <a:fld id="{3A3B7258-F396-F14E-8A3D-069F52A32CD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411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498533"/>
            <a:ext cx="9067800" cy="513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22755" y="463402"/>
            <a:ext cx="101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Terminal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81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(Ubuntu)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47" y="1826978"/>
            <a:ext cx="6288262" cy="468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20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786931" y="2785048"/>
            <a:ext cx="2612056" cy="24242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Sublime text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12" y="1749150"/>
            <a:ext cx="5010463" cy="4921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60106" y="2987071"/>
            <a:ext cx="22131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Windows/Linux: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Ctrl + B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MacOS</a:t>
            </a:r>
            <a:r>
              <a:rPr lang="en-US" sz="2400" dirty="0" smtClean="0">
                <a:solidFill>
                  <a:schemeClr val="bg1"/>
                </a:solidFill>
              </a:rPr>
              <a:t>: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Command + B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4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Comando</a:t>
            </a:r>
            <a:r>
              <a:rPr lang="en-US" dirty="0" smtClean="0"/>
              <a:t> </a:t>
            </a:r>
            <a:r>
              <a:rPr lang="en-US" i="1" dirty="0" smtClean="0"/>
              <a:t>print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Exibe</a:t>
            </a:r>
            <a:r>
              <a:rPr lang="en-US" dirty="0" smtClean="0"/>
              <a:t> </a:t>
            </a:r>
            <a:r>
              <a:rPr lang="en-US" dirty="0" err="1" smtClean="0"/>
              <a:t>mensagens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tela</a:t>
            </a:r>
            <a:endParaRPr lang="en-US" dirty="0" smtClean="0"/>
          </a:p>
          <a:p>
            <a:r>
              <a:rPr lang="en-US" dirty="0" err="1" smtClean="0"/>
              <a:t>Sintaxe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print “</a:t>
            </a:r>
            <a:r>
              <a:rPr lang="en-US" dirty="0" err="1" smtClean="0"/>
              <a:t>Mensagem</a:t>
            </a:r>
            <a:r>
              <a:rPr lang="en-US" dirty="0" smtClean="0"/>
              <a:t> </a:t>
            </a:r>
            <a:r>
              <a:rPr lang="en-US" dirty="0" err="1" smtClean="0"/>
              <a:t>exibida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Comentários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O</a:t>
            </a:r>
            <a:r>
              <a:rPr lang="en-US" sz="2800" dirty="0" err="1" smtClean="0"/>
              <a:t>rganização</a:t>
            </a:r>
            <a:r>
              <a:rPr lang="en-US" sz="2800" dirty="0" smtClean="0"/>
              <a:t> e </a:t>
            </a:r>
            <a:r>
              <a:rPr lang="en-US" sz="2800" dirty="0" err="1" smtClean="0"/>
              <a:t>explicação</a:t>
            </a:r>
            <a:r>
              <a:rPr lang="en-US" sz="2800" dirty="0" smtClean="0"/>
              <a:t> do </a:t>
            </a:r>
            <a:r>
              <a:rPr lang="en-US" sz="2800" dirty="0" err="1" smtClean="0"/>
              <a:t>código</a:t>
            </a:r>
            <a:endParaRPr lang="en-US" sz="2800" dirty="0" smtClean="0"/>
          </a:p>
          <a:p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são</a:t>
            </a:r>
            <a:r>
              <a:rPr lang="en-US" sz="2800" dirty="0" smtClean="0"/>
              <a:t> </a:t>
            </a:r>
            <a:r>
              <a:rPr lang="en-US" sz="2800" dirty="0" err="1" smtClean="0"/>
              <a:t>processados</a:t>
            </a:r>
            <a:endParaRPr lang="en-US" sz="2800" dirty="0" smtClean="0"/>
          </a:p>
          <a:p>
            <a:r>
              <a:rPr lang="en-US" sz="2800" dirty="0" err="1" smtClean="0"/>
              <a:t>Começa</a:t>
            </a:r>
            <a:r>
              <a:rPr lang="en-US" sz="2800" dirty="0" smtClean="0"/>
              <a:t> com:</a:t>
            </a:r>
          </a:p>
          <a:p>
            <a:pPr lvl="1"/>
            <a:r>
              <a:rPr lang="en-US" sz="2400" dirty="0" smtClean="0"/>
              <a:t># </a:t>
            </a:r>
            <a:r>
              <a:rPr lang="en-US" sz="2400" dirty="0" err="1" smtClean="0"/>
              <a:t>cerquilha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630" y="2372123"/>
            <a:ext cx="4706101" cy="406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6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Caracteres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reconhecidos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93" y="1701365"/>
            <a:ext cx="6999713" cy="482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21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Solução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Evite</a:t>
            </a:r>
            <a:r>
              <a:rPr lang="en-US" dirty="0" smtClean="0"/>
              <a:t> </a:t>
            </a:r>
            <a:r>
              <a:rPr lang="en-US" dirty="0" err="1" smtClean="0"/>
              <a:t>acentos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Adicione</a:t>
            </a:r>
            <a:r>
              <a:rPr lang="en-US" dirty="0" smtClean="0"/>
              <a:t> a </a:t>
            </a:r>
            <a:r>
              <a:rPr lang="en-US" dirty="0" err="1" smtClean="0"/>
              <a:t>codificação</a:t>
            </a:r>
            <a:r>
              <a:rPr lang="en-US" dirty="0" smtClean="0"/>
              <a:t> utf-8: </a:t>
            </a:r>
          </a:p>
          <a:p>
            <a:pPr marL="0" indent="0" algn="ctr">
              <a:buNone/>
            </a:pPr>
            <a:r>
              <a:rPr lang="mr-IN" dirty="0" smtClean="0">
                <a:latin typeface="Arial"/>
                <a:cs typeface="Arial"/>
              </a:rPr>
              <a:t># </a:t>
            </a:r>
            <a:r>
              <a:rPr lang="mr-IN" dirty="0">
                <a:latin typeface="Arial"/>
                <a:cs typeface="Arial"/>
              </a:rPr>
              <a:t>-*- coding: utf-8 -*-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54331" y="3290108"/>
            <a:ext cx="4055181" cy="83695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19" y="4332686"/>
            <a:ext cx="4040749" cy="246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29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Operações</a:t>
            </a:r>
            <a:r>
              <a:rPr lang="en-US" dirty="0" smtClean="0"/>
              <a:t> </a:t>
            </a:r>
            <a:r>
              <a:rPr lang="en-US" dirty="0" err="1" smtClean="0"/>
              <a:t>matemáticas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1876072"/>
            <a:ext cx="70358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8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Operações</a:t>
            </a:r>
            <a:r>
              <a:rPr lang="en-US" dirty="0" smtClean="0"/>
              <a:t> </a:t>
            </a:r>
            <a:r>
              <a:rPr lang="en-US" dirty="0" err="1" smtClean="0"/>
              <a:t>matemáticas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 + ] Soma</a:t>
            </a:r>
          </a:p>
          <a:p>
            <a:r>
              <a:rPr lang="en-US" dirty="0" smtClean="0"/>
              <a:t>[ - ] </a:t>
            </a:r>
            <a:r>
              <a:rPr lang="en-US" dirty="0" err="1" smtClean="0"/>
              <a:t>Subtração</a:t>
            </a:r>
            <a:endParaRPr lang="en-US" dirty="0" smtClean="0"/>
          </a:p>
          <a:p>
            <a:r>
              <a:rPr lang="en-US" dirty="0" smtClean="0"/>
              <a:t>[ / ] </a:t>
            </a:r>
            <a:r>
              <a:rPr lang="en-US" dirty="0" err="1" smtClean="0"/>
              <a:t>Divisão</a:t>
            </a:r>
            <a:r>
              <a:rPr lang="en-US" dirty="0" smtClean="0"/>
              <a:t> </a:t>
            </a:r>
          </a:p>
          <a:p>
            <a:r>
              <a:rPr lang="en-US" dirty="0" smtClean="0"/>
              <a:t>[ * ] </a:t>
            </a:r>
            <a:r>
              <a:rPr lang="en-US" dirty="0" err="1" smtClean="0"/>
              <a:t>Multiplicação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27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495300"/>
            <a:ext cx="72136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88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Alto </a:t>
            </a:r>
            <a:r>
              <a:rPr lang="en-US" dirty="0" err="1" smtClean="0"/>
              <a:t>nível</a:t>
            </a:r>
            <a:endParaRPr lang="en-US" dirty="0" smtClean="0"/>
          </a:p>
          <a:p>
            <a:r>
              <a:rPr lang="en-US" dirty="0" err="1" smtClean="0"/>
              <a:t>Dinâmica</a:t>
            </a:r>
            <a:endParaRPr lang="en-US" dirty="0" smtClean="0"/>
          </a:p>
          <a:p>
            <a:r>
              <a:rPr lang="en-US" dirty="0" err="1" smtClean="0"/>
              <a:t>Fortemente</a:t>
            </a:r>
            <a:r>
              <a:rPr lang="en-US" dirty="0" smtClean="0"/>
              <a:t> </a:t>
            </a:r>
            <a:r>
              <a:rPr lang="en-US" dirty="0" err="1" smtClean="0"/>
              <a:t>tipada</a:t>
            </a:r>
            <a:endParaRPr lang="en-US" dirty="0" smtClean="0"/>
          </a:p>
          <a:p>
            <a:r>
              <a:rPr lang="en-US" dirty="0" err="1" smtClean="0"/>
              <a:t>Orientada</a:t>
            </a:r>
            <a:r>
              <a:rPr lang="en-US" dirty="0" smtClean="0"/>
              <a:t> a </a:t>
            </a:r>
            <a:r>
              <a:rPr lang="en-US" dirty="0" err="1" smtClean="0"/>
              <a:t>objetos</a:t>
            </a:r>
            <a:endParaRPr lang="en-US" dirty="0" smtClean="0"/>
          </a:p>
          <a:p>
            <a:r>
              <a:rPr lang="en-US" dirty="0" smtClean="0"/>
              <a:t>Indentação define </a:t>
            </a:r>
            <a:r>
              <a:rPr lang="en-US" dirty="0" err="1" smtClean="0"/>
              <a:t>blocos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0" y="2017889"/>
            <a:ext cx="25400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40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Outras</a:t>
            </a:r>
            <a:r>
              <a:rPr lang="en-US" dirty="0" smtClean="0"/>
              <a:t> </a:t>
            </a:r>
            <a:r>
              <a:rPr lang="en-US" dirty="0" err="1" smtClean="0"/>
              <a:t>operações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 ** ] </a:t>
            </a:r>
            <a:r>
              <a:rPr lang="en-US" dirty="0" err="1" smtClean="0"/>
              <a:t>exponenciação</a:t>
            </a:r>
            <a:endParaRPr lang="en-US" dirty="0"/>
          </a:p>
          <a:p>
            <a:r>
              <a:rPr lang="en-US" dirty="0" smtClean="0"/>
              <a:t>[ % ] </a:t>
            </a:r>
            <a:r>
              <a:rPr lang="en-US" dirty="0" err="1" smtClean="0"/>
              <a:t>módulo</a:t>
            </a:r>
            <a:endParaRPr lang="en-US" dirty="0" smtClean="0"/>
          </a:p>
          <a:p>
            <a:r>
              <a:rPr lang="en-US" dirty="0" smtClean="0"/>
              <a:t>[ </a:t>
            </a:r>
            <a:r>
              <a:rPr lang="en-US" dirty="0" err="1" smtClean="0"/>
              <a:t>sqrt</a:t>
            </a:r>
            <a:r>
              <a:rPr lang="en-US" dirty="0" smtClean="0"/>
              <a:t> ] </a:t>
            </a:r>
            <a:r>
              <a:rPr lang="en-US" dirty="0" err="1" smtClean="0"/>
              <a:t>raiz</a:t>
            </a:r>
            <a:r>
              <a:rPr lang="en-US" dirty="0" smtClean="0"/>
              <a:t> </a:t>
            </a:r>
            <a:r>
              <a:rPr lang="en-US" dirty="0" err="1" smtClean="0"/>
              <a:t>quadrada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037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08000"/>
            <a:ext cx="77724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70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8625" y="4964023"/>
            <a:ext cx="8398175" cy="1382269"/>
          </a:xfrm>
          <a:prstGeom prst="rect">
            <a:avLst/>
          </a:prstGeom>
          <a:solidFill>
            <a:schemeClr val="accent5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Módulos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Estendem</a:t>
            </a:r>
            <a:r>
              <a:rPr lang="en-US" dirty="0" smtClean="0"/>
              <a:t> as </a:t>
            </a:r>
            <a:r>
              <a:rPr lang="en-US" dirty="0" err="1" smtClean="0"/>
              <a:t>funções</a:t>
            </a:r>
            <a:r>
              <a:rPr lang="en-US" dirty="0" smtClean="0"/>
              <a:t> do python</a:t>
            </a:r>
          </a:p>
          <a:p>
            <a:r>
              <a:rPr lang="en-US" dirty="0" err="1" smtClean="0"/>
              <a:t>Devem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impotadas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from math import </a:t>
            </a:r>
            <a:r>
              <a:rPr lang="en-US" dirty="0" err="1" smtClean="0"/>
              <a:t>sqrt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FFFF"/>
                </a:solidFill>
              </a:rPr>
              <a:t>A </a:t>
            </a:r>
            <a:r>
              <a:rPr lang="en-US" dirty="0" err="1" smtClean="0">
                <a:solidFill>
                  <a:srgbClr val="FFFFFF"/>
                </a:solidFill>
              </a:rPr>
              <a:t>partir</a:t>
            </a:r>
            <a:r>
              <a:rPr lang="en-US" dirty="0" smtClean="0">
                <a:solidFill>
                  <a:srgbClr val="FFFFFF"/>
                </a:solidFill>
              </a:rPr>
              <a:t> do </a:t>
            </a:r>
            <a:r>
              <a:rPr lang="en-US" dirty="0" err="1" smtClean="0">
                <a:solidFill>
                  <a:srgbClr val="FFFFFF"/>
                </a:solidFill>
              </a:rPr>
              <a:t>módulo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math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importe</a:t>
            </a:r>
            <a:r>
              <a:rPr lang="en-US" dirty="0" smtClean="0">
                <a:solidFill>
                  <a:srgbClr val="FFFFFF"/>
                </a:solidFill>
              </a:rPr>
              <a:t> a </a:t>
            </a:r>
            <a:r>
              <a:rPr lang="en-US" dirty="0" err="1" smtClean="0">
                <a:solidFill>
                  <a:srgbClr val="FFFFFF"/>
                </a:solidFill>
              </a:rPr>
              <a:t>função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cálculo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  <a:r>
              <a:rPr lang="en-US" dirty="0" err="1" smtClean="0">
                <a:solidFill>
                  <a:srgbClr val="FFFFFF"/>
                </a:solidFill>
              </a:rPr>
              <a:t>raiz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quadrada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</a:rPr>
              <a:t>sqrt</a:t>
            </a:r>
            <a:endParaRPr lang="en-US" b="1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1156" y="3261249"/>
            <a:ext cx="4578445" cy="9524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27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495300"/>
            <a:ext cx="77343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26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3"/>
          <p:cNvSpPr txBox="1"/>
          <p:nvPr/>
        </p:nvSpPr>
        <p:spPr>
          <a:xfrm>
            <a:off x="7010280" y="6454800"/>
            <a:ext cx="2133360" cy="3646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139AF4C5-C84E-4760-BE13-E60F02F945C3}" type="slidenum">
              <a:rPr lang="pt-BR">
                <a:solidFill>
                  <a:srgbClr val="000000"/>
                </a:solidFill>
                <a:latin typeface="Calibri"/>
              </a:rPr>
              <a:t>24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9713"/>
          <a:stretch/>
        </p:blipFill>
        <p:spPr>
          <a:xfrm>
            <a:off x="-13368" y="2870201"/>
            <a:ext cx="9144000" cy="993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74777" y="6193190"/>
            <a:ext cx="542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@diiegomariano</a:t>
            </a:r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47" y="5913379"/>
            <a:ext cx="1082842" cy="1082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7368" y="2967792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Obrigado!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-1952797" y="3040930"/>
            <a:ext cx="5428591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x-none" sz="2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.com</a:t>
            </a:r>
            <a:endParaRPr lang="en-US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70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036" r="1036"/>
          <a:stretch>
            <a:fillRect/>
          </a:stretch>
        </p:blipFill>
        <p:spPr>
          <a:xfrm>
            <a:off x="457200" y="1298222"/>
            <a:ext cx="8229600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82556" y="6437315"/>
            <a:ext cx="2133600" cy="365125"/>
          </a:xfrm>
        </p:spPr>
        <p:txBody>
          <a:bodyPr/>
          <a:lstStyle/>
          <a:p>
            <a:fld id="{3A3B7258-F396-F14E-8A3D-069F52A32C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820329"/>
            <a:ext cx="822960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Alternativa</a:t>
            </a:r>
            <a:r>
              <a:rPr lang="en-US" sz="2800" dirty="0" smtClean="0"/>
              <a:t> </a:t>
            </a:r>
            <a:r>
              <a:rPr lang="en-US" sz="2800" dirty="0" err="1" smtClean="0"/>
              <a:t>à</a:t>
            </a:r>
            <a:r>
              <a:rPr lang="en-US" sz="2800" dirty="0" smtClean="0"/>
              <a:t> </a:t>
            </a:r>
            <a:r>
              <a:rPr lang="en-US" sz="2800" dirty="0" err="1" smtClean="0"/>
              <a:t>linguagem</a:t>
            </a:r>
            <a:r>
              <a:rPr lang="en-US" sz="2800" dirty="0" smtClean="0"/>
              <a:t> C</a:t>
            </a:r>
          </a:p>
          <a:p>
            <a:r>
              <a:rPr lang="en-US" sz="2800" dirty="0" err="1" smtClean="0"/>
              <a:t>Grupo</a:t>
            </a:r>
            <a:r>
              <a:rPr lang="en-US" sz="2800" dirty="0" smtClean="0"/>
              <a:t> de </a:t>
            </a:r>
            <a:r>
              <a:rPr lang="en-US" sz="2800" dirty="0" err="1" smtClean="0"/>
              <a:t>comédia</a:t>
            </a:r>
            <a:r>
              <a:rPr lang="en-US" sz="2800" dirty="0" smtClean="0"/>
              <a:t>: </a:t>
            </a:r>
            <a:r>
              <a:rPr lang="en-US" sz="2800" i="1" dirty="0" smtClean="0"/>
              <a:t>Monty </a:t>
            </a:r>
            <a:r>
              <a:rPr lang="en-US" sz="2800" b="1" i="1" dirty="0" smtClean="0"/>
              <a:t>Python</a:t>
            </a:r>
            <a:r>
              <a:rPr lang="en-US" sz="2800" i="1" dirty="0" smtClean="0"/>
              <a:t>’s Flying Circus</a:t>
            </a:r>
          </a:p>
          <a:p>
            <a:pPr lvl="1"/>
            <a:r>
              <a:rPr lang="en-US" sz="2400" dirty="0" err="1" smtClean="0"/>
              <a:t>Originalmente</a:t>
            </a:r>
            <a:r>
              <a:rPr lang="en-US" sz="2400" dirty="0" smtClean="0"/>
              <a:t> </a:t>
            </a:r>
            <a:r>
              <a:rPr lang="en-US" sz="2400" dirty="0" err="1"/>
              <a:t>c</a:t>
            </a:r>
            <a:r>
              <a:rPr lang="en-US" sz="2400" dirty="0" err="1" smtClean="0"/>
              <a:t>hamava</a:t>
            </a:r>
            <a:r>
              <a:rPr lang="en-US" sz="2400" dirty="0"/>
              <a:t>-se </a:t>
            </a:r>
            <a:r>
              <a:rPr lang="en-US" sz="2400" dirty="0" smtClean="0"/>
              <a:t>B</a:t>
            </a:r>
          </a:p>
          <a:p>
            <a:r>
              <a:rPr lang="en-US" sz="2800" dirty="0" err="1" smtClean="0"/>
              <a:t>Editora</a:t>
            </a:r>
            <a:r>
              <a:rPr lang="en-US" sz="2800" dirty="0" smtClean="0"/>
              <a:t> O'Reilly </a:t>
            </a:r>
          </a:p>
          <a:p>
            <a:pPr lvl="1"/>
            <a:r>
              <a:rPr lang="en-US" sz="2400" i="1" dirty="0" smtClean="0"/>
              <a:t>Programming Python</a:t>
            </a:r>
            <a:endParaRPr lang="en-US" sz="2400" dirty="0" smtClean="0"/>
          </a:p>
          <a:p>
            <a:pPr lvl="1"/>
            <a:r>
              <a:rPr lang="en-US" sz="2400" dirty="0" smtClean="0"/>
              <a:t>Animal </a:t>
            </a:r>
            <a:r>
              <a:rPr lang="en-US" sz="2400" dirty="0" err="1" smtClean="0"/>
              <a:t>píton</a:t>
            </a:r>
            <a:endParaRPr lang="en-US" sz="2400" dirty="0" smtClean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77" y="3683000"/>
            <a:ext cx="2227046" cy="292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3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funciona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87135612"/>
              </p:ext>
            </p:extLst>
          </p:nvPr>
        </p:nvGraphicFramePr>
        <p:xfrm>
          <a:off x="1524000" y="19049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787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 </a:t>
            </a:r>
            <a:r>
              <a:rPr lang="en-US" dirty="0" err="1" smtClean="0"/>
              <a:t>instalar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Windows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www.python.org</a:t>
            </a:r>
            <a:r>
              <a:rPr lang="en-US" dirty="0"/>
              <a:t>/downloads/</a:t>
            </a:r>
            <a:endParaRPr lang="en-US" dirty="0" smtClean="0"/>
          </a:p>
          <a:p>
            <a:r>
              <a:rPr lang="en-US" dirty="0" smtClean="0"/>
              <a:t>Linux e </a:t>
            </a:r>
            <a:r>
              <a:rPr lang="en-US" dirty="0" err="1" smtClean="0"/>
              <a:t>MacOS</a:t>
            </a:r>
            <a:endParaRPr lang="en-US" dirty="0" smtClean="0"/>
          </a:p>
          <a:p>
            <a:pPr lvl="1"/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vem</a:t>
            </a:r>
            <a:r>
              <a:rPr lang="en-US" dirty="0" smtClean="0"/>
              <a:t> </a:t>
            </a:r>
            <a:r>
              <a:rPr lang="en-US" dirty="0" err="1" smtClean="0"/>
              <a:t>instalado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72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Primeiros</a:t>
            </a:r>
            <a:r>
              <a:rPr lang="en-US" dirty="0" smtClean="0"/>
              <a:t> </a:t>
            </a:r>
            <a:r>
              <a:rPr lang="en-US" dirty="0" err="1" smtClean="0"/>
              <a:t>passos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 descr="hell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50" y="1745115"/>
            <a:ext cx="6421906" cy="483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82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Salve o </a:t>
            </a:r>
            <a:r>
              <a:rPr lang="en-US" dirty="0" err="1" smtClean="0"/>
              <a:t>documento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89" y="1958986"/>
            <a:ext cx="8283222" cy="467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2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B7258-F396-F14E-8A3D-069F52A32CD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cm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72" b="39409"/>
          <a:stretch/>
        </p:blipFill>
        <p:spPr>
          <a:xfrm>
            <a:off x="3423786" y="2010035"/>
            <a:ext cx="5576338" cy="2965376"/>
          </a:xfrm>
          <a:prstGeom prst="rect">
            <a:avLst/>
          </a:prstGeom>
        </p:spPr>
      </p:pic>
      <p:pic>
        <p:nvPicPr>
          <p:cNvPr id="5" name="Picture 4" descr="prom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994"/>
            <a:ext cx="3333618" cy="522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25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51207</TotalTime>
  <Words>245</Words>
  <Application>Microsoft Macintosh PowerPoint</Application>
  <PresentationFormat>On-screen Show (4:3)</PresentationFormat>
  <Paragraphs>91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Introdução à linguagem Python</vt:lpstr>
      <vt:lpstr>Python</vt:lpstr>
      <vt:lpstr>PowerPoint Presentation</vt:lpstr>
      <vt:lpstr>Python</vt:lpstr>
      <vt:lpstr>Como funciona?</vt:lpstr>
      <vt:lpstr>Como instalar</vt:lpstr>
      <vt:lpstr>Primeiros passos</vt:lpstr>
      <vt:lpstr>Salve o documento</vt:lpstr>
      <vt:lpstr>Windows</vt:lpstr>
      <vt:lpstr>MacOS</vt:lpstr>
      <vt:lpstr>Linux (Ubuntu)</vt:lpstr>
      <vt:lpstr>Sublime text</vt:lpstr>
      <vt:lpstr>Comando print</vt:lpstr>
      <vt:lpstr>Comentários</vt:lpstr>
      <vt:lpstr>Caracteres não reconhecidos</vt:lpstr>
      <vt:lpstr>Solução</vt:lpstr>
      <vt:lpstr>Operações matemáticas</vt:lpstr>
      <vt:lpstr>Operações matemáticas</vt:lpstr>
      <vt:lpstr>PowerPoint Presentation</vt:lpstr>
      <vt:lpstr>Outras operações</vt:lpstr>
      <vt:lpstr>PowerPoint Presentation</vt:lpstr>
      <vt:lpstr>Módulos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ferramenta Web para gerenciamento de  montagens de genomas bacterianos </dc:title>
  <dc:creator>Diego Cesar</dc:creator>
  <cp:lastModifiedBy>Diego Cesar</cp:lastModifiedBy>
  <cp:revision>1336</cp:revision>
  <cp:lastPrinted>2018-02-24T14:34:49Z</cp:lastPrinted>
  <dcterms:created xsi:type="dcterms:W3CDTF">2014-12-19T17:20:08Z</dcterms:created>
  <dcterms:modified xsi:type="dcterms:W3CDTF">2018-04-16T16:28:08Z</dcterms:modified>
</cp:coreProperties>
</file>