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8" r:id="rId2"/>
    <p:sldId id="399" r:id="rId3"/>
    <p:sldId id="403" r:id="rId4"/>
    <p:sldId id="400" r:id="rId5"/>
    <p:sldId id="401" r:id="rId6"/>
    <p:sldId id="402" r:id="rId7"/>
    <p:sldId id="404" r:id="rId8"/>
    <p:sldId id="405" r:id="rId9"/>
    <p:sldId id="406" r:id="rId10"/>
    <p:sldId id="407" r:id="rId11"/>
    <p:sldId id="408" r:id="rId12"/>
    <p:sldId id="413" r:id="rId13"/>
    <p:sldId id="414" r:id="rId14"/>
    <p:sldId id="411" r:id="rId15"/>
    <p:sldId id="412" r:id="rId16"/>
    <p:sldId id="410" r:id="rId17"/>
    <p:sldId id="415" r:id="rId18"/>
    <p:sldId id="416" r:id="rId19"/>
    <p:sldId id="417" r:id="rId20"/>
    <p:sldId id="418" r:id="rId21"/>
    <p:sldId id="39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Expressões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regulares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Outros metacaracteres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62508"/>
              </p:ext>
            </p:extLst>
          </p:nvPr>
        </p:nvGraphicFramePr>
        <p:xfrm>
          <a:off x="751047" y="2567073"/>
          <a:ext cx="7674336" cy="2286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34655"/>
                <a:gridCol w="1584027"/>
                <a:gridCol w="4055654"/>
              </a:tblGrid>
              <a:tr h="341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Metacaractere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Função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direita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esquerda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baseline="0" dirty="0" smtClean="0"/>
                        <a:t>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Agrupamento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grupos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metacaractere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um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normal.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8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search(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buscas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4BACC6"/>
                </a:solidFill>
              </a:rPr>
              <a:t>search(</a:t>
            </a:r>
            <a:r>
              <a:rPr lang="en-US" dirty="0" err="1" smtClean="0">
                <a:solidFill>
                  <a:srgbClr val="4BACC6"/>
                </a:solidFill>
              </a:rPr>
              <a:t>padrão</a:t>
            </a:r>
            <a:r>
              <a:rPr lang="en-US" dirty="0" smtClean="0">
                <a:solidFill>
                  <a:srgbClr val="4BACC6"/>
                </a:solidFill>
              </a:rPr>
              <a:t>, </a:t>
            </a:r>
            <a:r>
              <a:rPr lang="en-US" i="1" dirty="0" smtClean="0">
                <a:solidFill>
                  <a:srgbClr val="4BACC6"/>
                </a:solidFill>
              </a:rPr>
              <a:t>string</a:t>
            </a:r>
            <a:r>
              <a:rPr lang="en-US" dirty="0" smtClean="0">
                <a:solidFill>
                  <a:srgbClr val="4BACC6"/>
                </a:solidFill>
              </a:rPr>
              <a:t>)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08" y="3673620"/>
            <a:ext cx="4371692" cy="30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palavras</a:t>
            </a:r>
            <a:r>
              <a:rPr lang="en-US" dirty="0" smtClean="0"/>
              <a:t> com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rato</a:t>
            </a:r>
            <a:r>
              <a:rPr lang="en-US" dirty="0" smtClean="0"/>
              <a:t> </a:t>
            </a:r>
            <a:r>
              <a:rPr lang="en-US" dirty="0" err="1" smtClean="0"/>
              <a:t>roeu</a:t>
            </a:r>
            <a:r>
              <a:rPr lang="en-US" dirty="0" smtClean="0"/>
              <a:t> a </a:t>
            </a:r>
            <a:r>
              <a:rPr lang="en-US" dirty="0" err="1" smtClean="0"/>
              <a:t>roupa</a:t>
            </a:r>
            <a:r>
              <a:rPr lang="en-US" dirty="0" smtClean="0"/>
              <a:t> do </a:t>
            </a:r>
            <a:r>
              <a:rPr lang="en-US" dirty="0" err="1" smtClean="0"/>
              <a:t>rei</a:t>
            </a:r>
            <a:r>
              <a:rPr lang="en-US" dirty="0" smtClean="0"/>
              <a:t> de Roma.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quero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rato</a:t>
            </a:r>
            <a:endParaRPr lang="en-US" dirty="0" smtClean="0"/>
          </a:p>
          <a:p>
            <a:pPr lvl="1"/>
            <a:r>
              <a:rPr lang="en-US" dirty="0" err="1" smtClean="0"/>
              <a:t>roeu</a:t>
            </a:r>
            <a:endParaRPr lang="en-US" dirty="0" smtClean="0"/>
          </a:p>
          <a:p>
            <a:pPr lvl="1"/>
            <a:r>
              <a:rPr lang="en-US" dirty="0" err="1" smtClean="0"/>
              <a:t>roupa</a:t>
            </a:r>
            <a:endParaRPr lang="en-US" dirty="0" smtClean="0"/>
          </a:p>
          <a:p>
            <a:pPr lvl="1"/>
            <a:r>
              <a:rPr lang="en-US" dirty="0" err="1" smtClean="0"/>
              <a:t>rei</a:t>
            </a:r>
            <a:endParaRPr lang="en-US" dirty="0" smtClean="0"/>
          </a:p>
          <a:p>
            <a:pPr lvl="1"/>
            <a:r>
              <a:rPr lang="en-US" dirty="0" smtClean="0"/>
              <a:t>Roma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4351" y="4055403"/>
            <a:ext cx="3941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4400" dirty="0">
                <a:solidFill>
                  <a:srgbClr val="4BACC6"/>
                </a:solidFill>
              </a:rPr>
              <a:t>[^ ]*[r|R][^ |\.]*</a:t>
            </a:r>
            <a:endParaRPr lang="en-US" sz="44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0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[^ ]*[r|R][^ |\.]*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[^ ]*</a:t>
            </a:r>
          </a:p>
          <a:p>
            <a:pPr lvl="1"/>
            <a:r>
              <a:rPr lang="en-US" sz="2400" dirty="0" err="1" smtClean="0">
                <a:latin typeface="Arial"/>
                <a:cs typeface="Arial"/>
              </a:rPr>
              <a:t>Tudo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que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não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tenha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espaços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no </a:t>
            </a:r>
            <a:r>
              <a:rPr lang="en-US" sz="2400" dirty="0" err="1" smtClean="0">
                <a:latin typeface="Arial"/>
                <a:cs typeface="Arial"/>
              </a:rPr>
              <a:t>começo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mr-IN" sz="2800" dirty="0">
                <a:latin typeface="Arial"/>
                <a:cs typeface="Arial"/>
              </a:rPr>
              <a:t>[r|R</a:t>
            </a:r>
            <a:r>
              <a:rPr lang="mr-IN" sz="2800" dirty="0" smtClean="0">
                <a:latin typeface="Arial"/>
                <a:cs typeface="Arial"/>
              </a:rPr>
              <a:t>]</a:t>
            </a:r>
          </a:p>
          <a:p>
            <a:pPr lvl="1"/>
            <a:r>
              <a:rPr lang="mr-IN" sz="2400" dirty="0" smtClean="0">
                <a:latin typeface="Arial"/>
                <a:cs typeface="Arial"/>
              </a:rPr>
              <a:t>Tenha uma letra R (maiúscula ou minúscula) no meio</a:t>
            </a:r>
          </a:p>
          <a:p>
            <a:r>
              <a:rPr lang="mr-IN" sz="2800" dirty="0">
                <a:latin typeface="Arial"/>
                <a:cs typeface="Arial"/>
              </a:rPr>
              <a:t>[^ |\.]</a:t>
            </a:r>
            <a:r>
              <a:rPr lang="mr-IN" sz="2800" dirty="0" smtClean="0">
                <a:latin typeface="Arial"/>
                <a:cs typeface="Arial"/>
              </a:rPr>
              <a:t>*</a:t>
            </a:r>
          </a:p>
          <a:p>
            <a:pPr lvl="1"/>
            <a:r>
              <a:rPr lang="mr-IN" sz="2400" dirty="0" smtClean="0">
                <a:latin typeface="Arial"/>
                <a:cs typeface="Arial"/>
              </a:rPr>
              <a:t>Tudo que não tenha espaços ou ponto no final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1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group(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752700"/>
            <a:ext cx="61849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5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findall</a:t>
            </a:r>
            <a:r>
              <a:rPr lang="en-US" dirty="0" smtClean="0"/>
              <a:t>( 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ocorrências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31" y="2515846"/>
            <a:ext cx="6269694" cy="41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split(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Separa</a:t>
            </a:r>
            <a:r>
              <a:rPr lang="en-US" dirty="0" smtClean="0"/>
              <a:t> string </a:t>
            </a:r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4BACC6"/>
                </a:solidFill>
              </a:rPr>
              <a:t>split(</a:t>
            </a:r>
            <a:r>
              <a:rPr lang="en-US" dirty="0" err="1" smtClean="0">
                <a:solidFill>
                  <a:srgbClr val="4BACC6"/>
                </a:solidFill>
              </a:rPr>
              <a:t>padrão</a:t>
            </a:r>
            <a:r>
              <a:rPr lang="en-US" dirty="0" smtClean="0">
                <a:solidFill>
                  <a:srgbClr val="4BACC6"/>
                </a:solidFill>
              </a:rPr>
              <a:t>, </a:t>
            </a:r>
            <a:r>
              <a:rPr lang="en-US" i="1" dirty="0" smtClean="0">
                <a:solidFill>
                  <a:srgbClr val="4BACC6"/>
                </a:solidFill>
              </a:rPr>
              <a:t>string</a:t>
            </a:r>
            <a:r>
              <a:rPr lang="en-US" dirty="0" smtClean="0">
                <a:solidFill>
                  <a:srgbClr val="4BACC6"/>
                </a:solidFill>
              </a:rPr>
              <a:t>)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3422650"/>
            <a:ext cx="44069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Eliminar</a:t>
            </a:r>
            <a:r>
              <a:rPr lang="en-US" dirty="0" smtClean="0"/>
              <a:t> </a:t>
            </a:r>
            <a:r>
              <a:rPr lang="en-US" dirty="0" err="1" smtClean="0"/>
              <a:t>palavras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tenham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078478"/>
            <a:ext cx="6159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Extraindo</a:t>
            </a:r>
            <a:r>
              <a:rPr lang="en-US" dirty="0" smtClean="0"/>
              <a:t> </a:t>
            </a:r>
            <a:r>
              <a:rPr lang="en-US" dirty="0" err="1" smtClean="0"/>
              <a:t>números</a:t>
            </a:r>
            <a:r>
              <a:rPr lang="en-US" dirty="0" smtClean="0"/>
              <a:t> de </a:t>
            </a:r>
            <a:r>
              <a:rPr lang="en-US" dirty="0" err="1" smtClean="0"/>
              <a:t>telefone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726328"/>
            <a:ext cx="6273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Extraindo</a:t>
            </a:r>
            <a:r>
              <a:rPr lang="en-US" dirty="0" smtClean="0"/>
              <a:t> e-mails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941515"/>
            <a:ext cx="7594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Expressões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i="1" dirty="0" smtClean="0"/>
              <a:t>egex</a:t>
            </a:r>
            <a:r>
              <a:rPr lang="en-US" dirty="0" smtClean="0"/>
              <a:t>, RE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smtClean="0"/>
              <a:t>ER</a:t>
            </a:r>
          </a:p>
          <a:p>
            <a:r>
              <a:rPr lang="en-US" dirty="0" smtClean="0"/>
              <a:t>São </a:t>
            </a:r>
            <a:r>
              <a:rPr lang="en-US" dirty="0" err="1"/>
              <a:t>técnicas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busca</a:t>
            </a:r>
            <a:r>
              <a:rPr lang="en-US" dirty="0" smtClean="0"/>
              <a:t> de </a:t>
            </a:r>
            <a:r>
              <a:rPr lang="en-US" dirty="0" err="1" smtClean="0"/>
              <a:t>padrões</a:t>
            </a:r>
            <a:endParaRPr lang="en-US" dirty="0" smtClean="0"/>
          </a:p>
          <a:p>
            <a:pPr lvl="1"/>
            <a:r>
              <a:rPr lang="en-US" dirty="0" err="1" smtClean="0"/>
              <a:t>extração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substituição</a:t>
            </a:r>
            <a:r>
              <a:rPr lang="en-US" dirty="0"/>
              <a:t> de </a:t>
            </a:r>
            <a:r>
              <a:rPr lang="en-US" dirty="0" err="1"/>
              <a:t>cadeias</a:t>
            </a:r>
            <a:r>
              <a:rPr lang="en-US" dirty="0"/>
              <a:t> de </a:t>
            </a:r>
            <a:r>
              <a:rPr lang="en-US" dirty="0" err="1"/>
              <a:t>caracteres</a:t>
            </a:r>
            <a:r>
              <a:rPr lang="en-US" dirty="0"/>
              <a:t> de </a:t>
            </a:r>
            <a:r>
              <a:rPr lang="en-US" dirty="0" smtClean="0"/>
              <a:t>forma </a:t>
            </a:r>
            <a:r>
              <a:rPr lang="en-US" dirty="0" err="1" smtClean="0"/>
              <a:t>concisa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 smtClean="0"/>
              <a:t>flexível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27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Expressões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r>
              <a:rPr lang="en-US" dirty="0" smtClean="0"/>
              <a:t> no Sublime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254"/>
            <a:ext cx="9144000" cy="463706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2128828">
            <a:off x="300419" y="5257004"/>
            <a:ext cx="559871" cy="6417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4021"/>
          <a:stretch/>
        </p:blipFill>
        <p:spPr>
          <a:xfrm>
            <a:off x="4589807" y="4023447"/>
            <a:ext cx="4218097" cy="1370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9807" y="3982481"/>
            <a:ext cx="4218097" cy="1411067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21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4BACC6"/>
                </a:solidFill>
              </a:rPr>
              <a:t>Ferramenta</a:t>
            </a:r>
            <a:r>
              <a:rPr lang="en-US" sz="4800" dirty="0" smtClean="0">
                <a:solidFill>
                  <a:srgbClr val="4BACC6"/>
                </a:solidFill>
              </a:rPr>
              <a:t> </a:t>
            </a:r>
            <a:r>
              <a:rPr lang="en-US" sz="4800" dirty="0" err="1" smtClean="0">
                <a:solidFill>
                  <a:srgbClr val="4BACC6"/>
                </a:solidFill>
              </a:rPr>
              <a:t>poderosa</a:t>
            </a:r>
            <a:r>
              <a:rPr lang="en-US" sz="4800" dirty="0" smtClean="0">
                <a:solidFill>
                  <a:srgbClr val="4BACC6"/>
                </a:solidFill>
              </a:rPr>
              <a:t> </a:t>
            </a:r>
            <a:r>
              <a:rPr lang="en-US" sz="4800" dirty="0" err="1" smtClean="0">
                <a:solidFill>
                  <a:srgbClr val="4BACC6"/>
                </a:solidFill>
              </a:rPr>
              <a:t>para</a:t>
            </a:r>
            <a:r>
              <a:rPr lang="en-US" sz="4800" dirty="0" smtClean="0">
                <a:solidFill>
                  <a:srgbClr val="4BACC6"/>
                </a:solidFill>
              </a:rPr>
              <a:t> </a:t>
            </a:r>
            <a:r>
              <a:rPr lang="en-US" sz="4800" dirty="0" err="1" smtClean="0">
                <a:solidFill>
                  <a:srgbClr val="4BACC6"/>
                </a:solidFill>
              </a:rPr>
              <a:t>buscas</a:t>
            </a:r>
            <a:r>
              <a:rPr lang="en-US" sz="4800" dirty="0" smtClean="0">
                <a:solidFill>
                  <a:srgbClr val="4BACC6"/>
                </a:solidFill>
              </a:rPr>
              <a:t> </a:t>
            </a:r>
            <a:r>
              <a:rPr lang="en-US" sz="4800" dirty="0" err="1" smtClean="0">
                <a:solidFill>
                  <a:srgbClr val="4BACC6"/>
                </a:solidFill>
              </a:rPr>
              <a:t>em</a:t>
            </a:r>
            <a:r>
              <a:rPr lang="en-US" sz="4800" dirty="0" smtClean="0">
                <a:solidFill>
                  <a:srgbClr val="4BACC6"/>
                </a:solidFill>
              </a:rPr>
              <a:t> </a:t>
            </a:r>
            <a:r>
              <a:rPr lang="en-US" sz="4800" dirty="0" err="1" smtClean="0">
                <a:solidFill>
                  <a:srgbClr val="4BACC6"/>
                </a:solidFill>
              </a:rPr>
              <a:t>textos</a:t>
            </a:r>
            <a:endParaRPr lang="en-US" sz="4800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</a:t>
            </a:r>
            <a:r>
              <a:rPr lang="en-US" dirty="0" err="1" smtClean="0"/>
              <a:t>em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4BACC6"/>
                </a:solidFill>
              </a:rPr>
              <a:t>import re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5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match(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buscas</a:t>
            </a:r>
            <a:r>
              <a:rPr lang="en-US" dirty="0" smtClean="0"/>
              <a:t> </a:t>
            </a:r>
            <a:r>
              <a:rPr lang="en-US" dirty="0" err="1" smtClean="0"/>
              <a:t>idênticas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4BACC6"/>
                </a:solidFill>
              </a:rPr>
              <a:t>match(“</a:t>
            </a:r>
            <a:r>
              <a:rPr lang="en-US" dirty="0" err="1" smtClean="0">
                <a:solidFill>
                  <a:srgbClr val="4BACC6"/>
                </a:solidFill>
              </a:rPr>
              <a:t>padrão</a:t>
            </a:r>
            <a:r>
              <a:rPr lang="en-US" dirty="0" smtClean="0">
                <a:solidFill>
                  <a:srgbClr val="4BACC6"/>
                </a:solidFill>
              </a:rPr>
              <a:t>”, “string”)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4" y="3524584"/>
            <a:ext cx="4298157" cy="2770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439" y="3510930"/>
            <a:ext cx="3852762" cy="2770168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8534628" y="5916577"/>
            <a:ext cx="609372" cy="60937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2534685">
            <a:off x="3987380" y="5680295"/>
            <a:ext cx="628148" cy="791967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Metacaracteres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rupo</a:t>
            </a:r>
            <a:r>
              <a:rPr lang="en-US" dirty="0" smtClean="0"/>
              <a:t> </a:t>
            </a:r>
            <a:r>
              <a:rPr lang="en-US" dirty="0" err="1"/>
              <a:t>símbolos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permitem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 smtClean="0"/>
              <a:t>expressões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r>
              <a:rPr lang="en-US" dirty="0" smtClean="0"/>
              <a:t> </a:t>
            </a:r>
            <a:r>
              <a:rPr lang="en-US" dirty="0" err="1" smtClean="0"/>
              <a:t>robustas</a:t>
            </a:r>
            <a:endParaRPr lang="en-US" dirty="0" smtClean="0"/>
          </a:p>
          <a:p>
            <a:r>
              <a:rPr lang="en-US" dirty="0" err="1" smtClean="0"/>
              <a:t>Permitem</a:t>
            </a:r>
            <a:r>
              <a:rPr lang="en-US" dirty="0" smtClean="0"/>
              <a:t> </a:t>
            </a:r>
            <a:r>
              <a:rPr lang="en-US" dirty="0" err="1" smtClean="0"/>
              <a:t>etalhar</a:t>
            </a:r>
            <a:r>
              <a:rPr lang="en-US" dirty="0" smtClean="0"/>
              <a:t> </a:t>
            </a:r>
            <a:r>
              <a:rPr lang="en-US" dirty="0" err="1"/>
              <a:t>posições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detecção</a:t>
            </a:r>
            <a:r>
              <a:rPr lang="en-US" dirty="0"/>
              <a:t> de </a:t>
            </a:r>
            <a:r>
              <a:rPr lang="en-US" dirty="0" err="1"/>
              <a:t>padrões</a:t>
            </a:r>
            <a:r>
              <a:rPr lang="en-US" dirty="0"/>
              <a:t> de </a:t>
            </a:r>
            <a:r>
              <a:rPr lang="en-US" dirty="0" err="1" smtClean="0"/>
              <a:t>caracteres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rgbClr val="4BACC6"/>
                </a:solidFill>
              </a:rPr>
              <a:t>. [ ] ? * + { } ^ $ \ | (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0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Metacaracteres </a:t>
            </a:r>
            <a:r>
              <a:rPr lang="en-US" dirty="0" err="1" smtClean="0"/>
              <a:t>representantes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63619"/>
              </p:ext>
            </p:extLst>
          </p:nvPr>
        </p:nvGraphicFramePr>
        <p:xfrm>
          <a:off x="751047" y="2266656"/>
          <a:ext cx="7674336" cy="23865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34655"/>
                <a:gridCol w="1584027"/>
                <a:gridCol w="4055654"/>
              </a:tblGrid>
              <a:tr h="341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Metacaractere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Função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Busca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qualquer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caractere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 ]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Busca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caracteres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presentes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lista</a:t>
                      </a:r>
                      <a:endParaRPr lang="en-US" dirty="0"/>
                    </a:p>
                  </a:txBody>
                  <a:tcPr/>
                </a:tc>
              </a:tr>
              <a:tr h="8419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[^]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Lista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Busca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caracteres</a:t>
                      </a:r>
                      <a:r>
                        <a:rPr lang="en-US" dirty="0" smtClean="0"/>
                        <a:t> NÃO </a:t>
                      </a:r>
                      <a:r>
                        <a:rPr lang="en-US" dirty="0" err="1" smtClean="0"/>
                        <a:t>presentes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lista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86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Metacaracteres </a:t>
            </a:r>
            <a:r>
              <a:rPr lang="en-US" dirty="0" err="1" smtClean="0"/>
              <a:t>âncoras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61450"/>
              </p:ext>
            </p:extLst>
          </p:nvPr>
        </p:nvGraphicFramePr>
        <p:xfrm>
          <a:off x="751047" y="2799201"/>
          <a:ext cx="7674336" cy="15445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34655"/>
                <a:gridCol w="1584027"/>
                <a:gridCol w="4055654"/>
              </a:tblGrid>
              <a:tr h="341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Metacaractere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Função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Circunflexo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início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linha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Cifrão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linha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40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Metacaracteres </a:t>
            </a:r>
            <a:r>
              <a:rPr lang="en-US" dirty="0" err="1"/>
              <a:t>quantificadores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181033"/>
              </p:ext>
            </p:extLst>
          </p:nvPr>
        </p:nvGraphicFramePr>
        <p:xfrm>
          <a:off x="623026" y="2116489"/>
          <a:ext cx="8050119" cy="341985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43771"/>
                <a:gridCol w="1253384"/>
                <a:gridCol w="5152964"/>
              </a:tblGrid>
              <a:tr h="3414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Metacaractere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err="1" smtClean="0"/>
                        <a:t>Função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Asterisco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aparecem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várias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vezes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nenhuma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Opcional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apareçam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apareçam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única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err="1" smtClean="0"/>
                        <a:t>Mais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aparecem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várias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vezes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pelo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menos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893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{x, y}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Chaves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um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apareça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mínimo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vezes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no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máximo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b="1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4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51134</TotalTime>
  <Words>445</Words>
  <Application>Microsoft Macintosh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Expressões regulares</vt:lpstr>
      <vt:lpstr>Expressões regulares</vt:lpstr>
      <vt:lpstr>Ferramenta poderosa para buscas em textos</vt:lpstr>
      <vt:lpstr>ER em python</vt:lpstr>
      <vt:lpstr>Método match( )</vt:lpstr>
      <vt:lpstr>Metacaracteres</vt:lpstr>
      <vt:lpstr>Metacaracteres representantes</vt:lpstr>
      <vt:lpstr>Metacaracteres âncoras</vt:lpstr>
      <vt:lpstr>Metacaracteres quantificadores</vt:lpstr>
      <vt:lpstr>Outros metacaracteres</vt:lpstr>
      <vt:lpstr>Método search( )</vt:lpstr>
      <vt:lpstr>Buscar todas as palavras com R</vt:lpstr>
      <vt:lpstr>[^ ]*[r|R][^ |\.]*</vt:lpstr>
      <vt:lpstr>Método group( )</vt:lpstr>
      <vt:lpstr>Método findall( )</vt:lpstr>
      <vt:lpstr>Método split( )</vt:lpstr>
      <vt:lpstr>Eliminar palavras que tenham R</vt:lpstr>
      <vt:lpstr>Extraindo números de telefone</vt:lpstr>
      <vt:lpstr>Extraindo e-mails</vt:lpstr>
      <vt:lpstr>Expressões regulares no Sublime text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1329</cp:revision>
  <cp:lastPrinted>2018-02-24T14:34:49Z</cp:lastPrinted>
  <dcterms:created xsi:type="dcterms:W3CDTF">2014-12-19T17:20:08Z</dcterms:created>
  <dcterms:modified xsi:type="dcterms:W3CDTF">2018-04-16T16:29:39Z</dcterms:modified>
</cp:coreProperties>
</file>