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p15="http://schemas.microsoft.com/office/powerpoint/2012/main" saveSubsetFonts="1">
  <p:sldMasterIdLst>
    <p:sldMasterId r:id="rId1" id="2147483648"/>
  </p:sldMasterIdLst>
  <p:notesMasterIdLst>
    <p:notesMasterId r:id="rId37"/>
  </p:notesMasterIdLst>
  <p:sldIdLst>
    <p:sldId r:id="rId2" id="373"/>
    <p:sldId r:id="rId3" id="273"/>
    <p:sldId r:id="rId4" id="380"/>
    <p:sldId r:id="rId5" id="405"/>
    <p:sldId r:id="rId6" id="382"/>
    <p:sldId r:id="rId7" id="391"/>
    <p:sldId r:id="rId8" id="393"/>
    <p:sldId r:id="rId9" id="392"/>
    <p:sldId r:id="rId10" id="388"/>
    <p:sldId r:id="rId11" id="356"/>
    <p:sldId r:id="rId12" id="378"/>
    <p:sldId r:id="rId13" id="377"/>
    <p:sldId r:id="rId14" id="398"/>
    <p:sldId r:id="rId15" id="383"/>
    <p:sldId r:id="rId16" id="259"/>
    <p:sldId r:id="rId17" id="260"/>
    <p:sldId r:id="rId18" id="384"/>
    <p:sldId r:id="rId19" id="394"/>
    <p:sldId r:id="rId20" id="387"/>
    <p:sldId r:id="rId21" id="406"/>
    <p:sldId r:id="rId22" id="411"/>
    <p:sldId r:id="rId23" id="386"/>
    <p:sldId r:id="rId24" id="402"/>
    <p:sldId r:id="rId25" id="403"/>
    <p:sldId r:id="rId26" id="404"/>
    <p:sldId r:id="rId27" id="401"/>
    <p:sldId r:id="rId28" id="389"/>
    <p:sldId r:id="rId29" id="407"/>
    <p:sldId r:id="rId30" id="410"/>
    <p:sldId r:id="rId31" id="408"/>
    <p:sldId r:id="rId32" id="409"/>
    <p:sldId r:id="rId33" id="385"/>
    <p:sldId r:id="rId34" id="400"/>
    <p:sldId r:id="rId35" id="399"/>
    <p:sldId r:id="rId36" id="309"/>
  </p:sldIdLst>
  <p:sldSz cx="12192000" cy="6858000"/>
  <p:notesSz cx="6858000" cy="9144000"/>
  <p:defaultTextStyle>
    <a:defPPr>
      <a:defRPr lang="pt-BR"/>
    </a:defPPr>
    <a:lvl1pPr eaLnBrk="1" defTabSz="914400" latinLnBrk="0" rtl="0" marL="0" hangingPunct="1" algn="l">
      <a:defRPr kern="1200" sz="1800">
        <a:solidFill>
          <a:schemeClr val="tx1"/>
        </a:solidFill>
        <a:latin typeface="+mn-lt"/>
        <a:ea typeface="+mn-ea"/>
        <a:cs typeface="+mn-cs"/>
      </a:defRPr>
    </a:lvl1pPr>
    <a:lvl2pPr eaLnBrk="1" defTabSz="914400" latinLnBrk="0" rtl="0" marL="457200" hangingPunct="1" algn="l">
      <a:defRPr kern="1200" sz="1800">
        <a:solidFill>
          <a:schemeClr val="tx1"/>
        </a:solidFill>
        <a:latin typeface="+mn-lt"/>
        <a:ea typeface="+mn-ea"/>
        <a:cs typeface="+mn-cs"/>
      </a:defRPr>
    </a:lvl2pPr>
    <a:lvl3pPr eaLnBrk="1" defTabSz="914400" latinLnBrk="0" rtl="0" marL="914400" hangingPunct="1" algn="l">
      <a:defRPr kern="1200" sz="1800">
        <a:solidFill>
          <a:schemeClr val="tx1"/>
        </a:solidFill>
        <a:latin typeface="+mn-lt"/>
        <a:ea typeface="+mn-ea"/>
        <a:cs typeface="+mn-cs"/>
      </a:defRPr>
    </a:lvl3pPr>
    <a:lvl4pPr eaLnBrk="1" defTabSz="914400" latinLnBrk="0" rtl="0" marL="1371600" hangingPunct="1" algn="l">
      <a:defRPr kern="1200" sz="1800">
        <a:solidFill>
          <a:schemeClr val="tx1"/>
        </a:solidFill>
        <a:latin typeface="+mn-lt"/>
        <a:ea typeface="+mn-ea"/>
        <a:cs typeface="+mn-cs"/>
      </a:defRPr>
    </a:lvl4pPr>
    <a:lvl5pPr eaLnBrk="1" defTabSz="914400" latinLnBrk="0" rtl="0" marL="1828800" hangingPunct="1" algn="l">
      <a:defRPr kern="1200" sz="1800">
        <a:solidFill>
          <a:schemeClr val="tx1"/>
        </a:solidFill>
        <a:latin typeface="+mn-lt"/>
        <a:ea typeface="+mn-ea"/>
        <a:cs typeface="+mn-cs"/>
      </a:defRPr>
    </a:lvl5pPr>
    <a:lvl6pPr eaLnBrk="1" defTabSz="914400" latinLnBrk="0" rtl="0" marL="2286000" hangingPunct="1" algn="l">
      <a:defRPr kern="1200" sz="1800">
        <a:solidFill>
          <a:schemeClr val="tx1"/>
        </a:solidFill>
        <a:latin typeface="+mn-lt"/>
        <a:ea typeface="+mn-ea"/>
        <a:cs typeface="+mn-cs"/>
      </a:defRPr>
    </a:lvl6pPr>
    <a:lvl7pPr eaLnBrk="1" defTabSz="914400" latinLnBrk="0" rtl="0" marL="2743200" hangingPunct="1" algn="l">
      <a:defRPr kern="1200" sz="1800">
        <a:solidFill>
          <a:schemeClr val="tx1"/>
        </a:solidFill>
        <a:latin typeface="+mn-lt"/>
        <a:ea typeface="+mn-ea"/>
        <a:cs typeface="+mn-cs"/>
      </a:defRPr>
    </a:lvl7pPr>
    <a:lvl8pPr eaLnBrk="1" defTabSz="914400" latinLnBrk="0" rtl="0" marL="3200400" hangingPunct="1" algn="l">
      <a:defRPr kern="1200" sz="1800">
        <a:solidFill>
          <a:schemeClr val="tx1"/>
        </a:solidFill>
        <a:latin typeface="+mn-lt"/>
        <a:ea typeface="+mn-ea"/>
        <a:cs typeface="+mn-cs"/>
      </a:defRPr>
    </a:lvl8pPr>
    <a:lvl9pPr eaLnBrk="1" defTabSz="914400" latinLnBrk="0" rtl="0" marL="3657600" hangingPunct="1" algn="l">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roundtripDataSignature="AMtx7miAC/dA1AriwNsRCqWM2W8a3gTO8g==" r:id="rId43"/>
    </p:ext>
  </p:extLst>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59AF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6994" autoAdjust="0"/>
  </p:normalViewPr>
  <p:slideViewPr>
    <p:cSldViewPr snapToGrid="0">
      <p:cViewPr varScale="1">
        <p:scale>
          <a:sx n="127" d="100"/>
          <a:sy n="127" d="100"/>
        </p:scale>
        <p:origin x="6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Type="http://schemas.openxmlformats.org/officeDocument/2006/relationships/slide" Target="slides/slide12.xml" Id="rId13"></Relationship><Relationship Type="http://schemas.openxmlformats.org/officeDocument/2006/relationships/slide" Target="slides/slide17.xml" Id="rId18"></Relationship><Relationship Type="http://schemas.openxmlformats.org/officeDocument/2006/relationships/slide" Target="slides/slide25.xml" Id="rId26"></Relationship><Relationship Type="http://schemas.openxmlformats.org/officeDocument/2006/relationships/presProps" Target="presProps.xml" Id="rId39"></Relationship><Relationship Type="http://schemas.openxmlformats.org/officeDocument/2006/relationships/slide" Target="slides/slide20.xml" Id="rId21"></Relationship><Relationship Type="http://schemas.openxmlformats.org/officeDocument/2006/relationships/slide" Target="slides/slide33.xml" Id="rId34"></Relationship><Relationship Type="http://schemas.openxmlformats.org/officeDocument/2006/relationships/tableStyles" Target="tableStyles.xml" Id="rId42"></Relationship><Relationship Type="http://schemas.openxmlformats.org/officeDocument/2006/relationships/slide" Target="slides/slide6.xml" Id="rId7"></Relationship><Relationship Type="http://schemas.openxmlformats.org/officeDocument/2006/relationships/slide" Target="slides/slide1.xml" Id="rId2"></Relationship><Relationship Type="http://schemas.openxmlformats.org/officeDocument/2006/relationships/slide" Target="slides/slide15.xml" Id="rId16"></Relationship><Relationship Type="http://schemas.openxmlformats.org/officeDocument/2006/relationships/slide" Target="slides/slide19.xml" Id="rId20"></Relationship><Relationship Type="http://schemas.openxmlformats.org/officeDocument/2006/relationships/slide" Target="slides/slide28.xml" Id="rId29"></Relationship><Relationship Type="http://schemas.openxmlformats.org/officeDocument/2006/relationships/theme" Target="theme/theme1.xml" Id="rId41"></Relationship><Relationship Type="http://schemas.openxmlformats.org/officeDocument/2006/relationships/slideMaster" Target="slideMasters/slideMaster1.xml" Id="rId1"></Relationship><Relationship Type="http://schemas.openxmlformats.org/officeDocument/2006/relationships/slide" Target="slides/slide5.xml" Id="rId6"></Relationship><Relationship Type="http://schemas.openxmlformats.org/officeDocument/2006/relationships/slide" Target="slides/slide10.xml" Id="rId11"></Relationship><Relationship Type="http://schemas.openxmlformats.org/officeDocument/2006/relationships/slide" Target="slides/slide23.xml" Id="rId24"></Relationship><Relationship Type="http://schemas.openxmlformats.org/officeDocument/2006/relationships/slide" Target="slides/slide31.xml" Id="rId32"></Relationship><Relationship Type="http://schemas.openxmlformats.org/officeDocument/2006/relationships/notesMaster" Target="notesMasters/notesMaster1.xml" Id="rId37"></Relationship><Relationship Type="http://schemas.openxmlformats.org/officeDocument/2006/relationships/viewProps" Target="viewProps.xml" Id="rId40"></Relationship><Relationship Type="http://schemas.openxmlformats.org/officeDocument/2006/relationships/slide" Target="slides/slide4.xml" Id="rId5"></Relationship><Relationship Type="http://schemas.openxmlformats.org/officeDocument/2006/relationships/slide" Target="slides/slide14.xml" Id="rId15"></Relationship><Relationship Type="http://schemas.openxmlformats.org/officeDocument/2006/relationships/slide" Target="slides/slide22.xml" Id="rId23"></Relationship><Relationship Type="http://schemas.openxmlformats.org/officeDocument/2006/relationships/slide" Target="slides/slide27.xml" Id="rId28"></Relationship><Relationship Type="http://schemas.openxmlformats.org/officeDocument/2006/relationships/slide" Target="slides/slide35.xml" Id="rId36"></Relationship><Relationship Type="http://schemas.openxmlformats.org/officeDocument/2006/relationships/slide" Target="slides/slide9.xml" Id="rId10"></Relationship><Relationship Type="http://schemas.openxmlformats.org/officeDocument/2006/relationships/slide" Target="slides/slide18.xml" Id="rId19"></Relationship><Relationship Type="http://schemas.openxmlformats.org/officeDocument/2006/relationships/slide" Target="slides/slide30.xml" Id="rId31"></Relationship><Relationship Type="http://schemas.openxmlformats.org/officeDocument/2006/relationships/slide" Target="slides/slide3.xml" Id="rId4"></Relationship><Relationship Type="http://schemas.openxmlformats.org/officeDocument/2006/relationships/slide" Target="slides/slide8.xml" Id="rId9"></Relationship><Relationship Type="http://schemas.openxmlformats.org/officeDocument/2006/relationships/slide" Target="slides/slide13.xml" Id="rId14"></Relationship><Relationship Type="http://schemas.openxmlformats.org/officeDocument/2006/relationships/slide" Target="slides/slide21.xml" Id="rId22"></Relationship><Relationship Type="http://schemas.openxmlformats.org/officeDocument/2006/relationships/slide" Target="slides/slide26.xml" Id="rId27"></Relationship><Relationship Type="http://schemas.openxmlformats.org/officeDocument/2006/relationships/slide" Target="slides/slide29.xml" Id="rId30"></Relationship><Relationship Type="http://schemas.openxmlformats.org/officeDocument/2006/relationships/slide" Target="slides/slide34.xml" Id="rId35"></Relationship><Relationship Type="http://schemas.openxmlformats.org/officeDocument/2006/relationships/slide" Target="slides/slide7.xml" Id="rId8"></Relationship><Relationship Type="http://schemas.openxmlformats.org/officeDocument/2006/relationships/slide" Target="slides/slide2.xml" Id="rId3"></Relationship><Relationship Type="http://schemas.openxmlformats.org/officeDocument/2006/relationships/slide" Target="slides/slide11.xml" Id="rId12"></Relationship><Relationship Type="http://schemas.openxmlformats.org/officeDocument/2006/relationships/slide" Target="slides/slide16.xml" Id="rId17"></Relationship><Relationship Type="http://schemas.openxmlformats.org/officeDocument/2006/relationships/slide" Target="slides/slide24.xml" Id="rId25"></Relationship><Relationship Type="http://schemas.openxmlformats.org/officeDocument/2006/relationships/slide" Target="slides/slide32.xml" Id="rId33"></Relationship><Relationship Type="http://schemas.openxmlformats.org/officeDocument/2006/relationships/commentAuthors" Target="commentAuthors.xml" Id="rId38"></Relationship><Relationship Target="metadata" Type="http://customschemas.google.com/relationships/presentationmetadata" Id="rId43"></Relationship></Relationships>
</file>

<file path=ppt/comments/comment1.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2.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comments/comment3.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B241B-A56D-4608-B48B-BF65C14B2645}" type="datetimeFigureOut">
              <a:rPr lang="pt-BR" smtClean="0"/>
              <a:t>12/05/2020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3BD2C-AD99-4FFF-9C77-138691638603}" type="slidenum">
              <a:rPr lang="pt-BR" smtClean="0"/>
              <a:t>‹#›</a:t>
            </a:fld>
            <a:endParaRPr lang="pt-BR"/>
          </a:p>
        </p:txBody>
      </p:sp>
    </p:spTree>
    <p:extLst>
      <p:ext uri="{BB962C8B-B14F-4D97-AF65-F5344CB8AC3E}">
        <p14:creationId xmlns:p14="http://schemas.microsoft.com/office/powerpoint/2010/main" val="304397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enser.com.br/autoconheciment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6Rj9ENCrih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hFwN93b10j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dium.com/@dparae/canvas-da-tomada-de-decis%C3%A3o-857df0b916c3"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medium.com/@dparae?source=post_page-----857df0b916c3----------------------"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um.com/@dparae/canvas-da-tomada-de-decis%C3%A3o-857df0b916c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medium.com/@dparae?source=post_page-----857df0b916c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KvTIr1LG4SE&amp;t=302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zTUIj7FR20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4. O que o mercado atual espera de mim?</a:t>
            </a:r>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Autoconhecimento(intrapessoal)</a:t>
            </a:r>
          </a:p>
          <a:p>
            <a:pPr lvl="0"/>
            <a:r>
              <a:rPr lang="pt-BR" sz="1200" kern="1200" dirty="0">
                <a:solidFill>
                  <a:schemeClr val="tx1"/>
                </a:solidFill>
                <a:effectLst/>
                <a:latin typeface="+mn-lt"/>
                <a:ea typeface="+mn-ea"/>
                <a:cs typeface="+mn-cs"/>
              </a:rPr>
              <a:t>Autoconfiança/Postura(curso assertividade – comunicação não verbal)</a:t>
            </a:r>
          </a:p>
          <a:p>
            <a:pPr lvl="0"/>
            <a:r>
              <a:rPr lang="pt-BR" sz="1200" kern="1200" dirty="0">
                <a:solidFill>
                  <a:schemeClr val="tx1"/>
                </a:solidFill>
                <a:effectLst/>
                <a:latin typeface="+mn-lt"/>
                <a:ea typeface="+mn-ea"/>
                <a:cs typeface="+mn-cs"/>
              </a:rPr>
              <a:t>Motivação/Pró atividade</a:t>
            </a:r>
          </a:p>
          <a:p>
            <a:pPr lvl="0"/>
            <a:r>
              <a:rPr lang="pt-BR" sz="1200" kern="1200" dirty="0">
                <a:solidFill>
                  <a:schemeClr val="tx1"/>
                </a:solidFill>
                <a:effectLst/>
                <a:latin typeface="+mn-lt"/>
                <a:ea typeface="+mn-ea"/>
                <a:cs typeface="+mn-cs"/>
              </a:rPr>
              <a:t>Assertividade/Persuasão</a:t>
            </a:r>
          </a:p>
          <a:p>
            <a:pPr lvl="0"/>
            <a:r>
              <a:rPr lang="pt-BR" sz="1200" kern="1200" dirty="0">
                <a:solidFill>
                  <a:schemeClr val="tx1"/>
                </a:solidFill>
                <a:effectLst/>
                <a:latin typeface="+mn-lt"/>
                <a:ea typeface="+mn-ea"/>
                <a:cs typeface="+mn-cs"/>
              </a:rPr>
              <a:t>Relacionamento (interpessoal)/Gerenciamento de conflitos</a:t>
            </a:r>
          </a:p>
          <a:p>
            <a:pPr lvl="0"/>
            <a:r>
              <a:rPr lang="pt-BR" sz="1200" kern="1200" dirty="0">
                <a:solidFill>
                  <a:schemeClr val="tx1"/>
                </a:solidFill>
                <a:effectLst/>
                <a:latin typeface="+mn-lt"/>
                <a:ea typeface="+mn-ea"/>
                <a:cs typeface="+mn-cs"/>
              </a:rPr>
              <a:t>Visão estratégica(conhecimento do mercado, empresa, produto/serviço/concorrentes)</a:t>
            </a:r>
          </a:p>
          <a:p>
            <a:pPr lvl="0"/>
            <a:r>
              <a:rPr lang="pt-BR" sz="1200" kern="1200" dirty="0">
                <a:solidFill>
                  <a:schemeClr val="tx1"/>
                </a:solidFill>
                <a:effectLst/>
                <a:latin typeface="+mn-lt"/>
                <a:ea typeface="+mn-ea"/>
                <a:cs typeface="+mn-cs"/>
              </a:rPr>
              <a:t>Tomada de decisão - Oportunidades disfarçadas de problemas (livro Problemas? Oba! Roberto Shinyashiki </a:t>
            </a:r>
          </a:p>
          <a:p>
            <a:pPr lvl="0"/>
            <a:r>
              <a:rPr lang="pt-BR" sz="1200" kern="1200" dirty="0">
                <a:solidFill>
                  <a:schemeClr val="tx1"/>
                </a:solidFill>
                <a:effectLst/>
                <a:latin typeface="+mn-lt"/>
                <a:ea typeface="+mn-ea"/>
                <a:cs typeface="+mn-cs"/>
              </a:rPr>
              <a:t>Resiliência</a:t>
            </a:r>
          </a:p>
          <a:p>
            <a:endParaRPr lang="pt-BR" dirty="0"/>
          </a:p>
        </p:txBody>
      </p:sp>
      <p:sp>
        <p:nvSpPr>
          <p:cNvPr id="4" name="Espaço Reservado para Número de Slide 3"/>
          <p:cNvSpPr>
            <a:spLocks noGrp="1"/>
          </p:cNvSpPr>
          <p:nvPr>
            <p:ph type="sldNum" sz="quarter" idx="5"/>
          </p:nvPr>
        </p:nvSpPr>
        <p:spPr/>
        <p:txBody>
          <a:bodyPr/>
          <a:lstStyle/>
          <a:p>
            <a:fld id="{7BDF6F94-C24F-45B6-BBD6-4ACE528DDE8A}" type="slidenum">
              <a:rPr lang="pt-BR" smtClean="0"/>
              <a:t>1</a:t>
            </a:fld>
            <a:endParaRPr lang="pt-BR"/>
          </a:p>
        </p:txBody>
      </p:sp>
    </p:spTree>
    <p:extLst>
      <p:ext uri="{BB962C8B-B14F-4D97-AF65-F5344CB8AC3E}">
        <p14:creationId xmlns:p14="http://schemas.microsoft.com/office/powerpoint/2010/main" val="6010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O autoconhecimento faz com que o ser humano tenha uma vida muito mais saudável e equilibrada. </a:t>
            </a:r>
            <a:r>
              <a:rPr lang="pt-BR" sz="1200" dirty="0">
                <a:solidFill>
                  <a:schemeClr val="bg2">
                    <a:lumMod val="25000"/>
                  </a:schemeClr>
                </a:solidFill>
                <a:latin typeface="Bahnschrift Light" panose="020B0502040204020203" pitchFamily="34" charset="0"/>
              </a:rPr>
              <a:t>Diversas teorias e ferramentas apoiam o desenvolvimento do autoconhecimento.</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Indicação de leitura: </a:t>
            </a:r>
            <a:r>
              <a:rPr lang="pt-BR" dirty="0">
                <a:hlinkClick r:id="rId3"/>
              </a:rPr>
              <a:t>https://penser.com.br/autoconhecimento/</a:t>
            </a:r>
            <a:endParaRPr lang="pt-BR" dirty="0"/>
          </a:p>
        </p:txBody>
      </p:sp>
      <p:sp>
        <p:nvSpPr>
          <p:cNvPr id="4" name="Espaço Reservado para Número de Slide 3"/>
          <p:cNvSpPr>
            <a:spLocks noGrp="1"/>
          </p:cNvSpPr>
          <p:nvPr>
            <p:ph type="sldNum" sz="quarter" idx="5"/>
          </p:nvPr>
        </p:nvSpPr>
        <p:spPr/>
        <p:txBody>
          <a:bodyPr/>
          <a:lstStyle/>
          <a:p>
            <a:fld id="{7BDF6F94-C24F-45B6-BBD6-4ACE528DDE8A}" type="slidenum">
              <a:rPr lang="pt-BR" smtClean="0"/>
              <a:t>10</a:t>
            </a:fld>
            <a:endParaRPr lang="pt-BR"/>
          </a:p>
        </p:txBody>
      </p:sp>
    </p:spTree>
    <p:extLst>
      <p:ext uri="{BB962C8B-B14F-4D97-AF65-F5344CB8AC3E}">
        <p14:creationId xmlns:p14="http://schemas.microsoft.com/office/powerpoint/2010/main" val="99938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autoconhecimento já estimula a autoconfiança, </a:t>
            </a:r>
            <a:r>
              <a:rPr lang="pt-BR" dirty="0" err="1"/>
              <a:t>pq</a:t>
            </a:r>
            <a:r>
              <a:rPr lang="pt-BR" dirty="0"/>
              <a:t> você passa a ter consciência dos seus pontos fortes e a desenvolver, e tem segurança para direcionar seus comportamentos.</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11</a:t>
            </a:fld>
            <a:endParaRPr lang="pt-BR"/>
          </a:p>
        </p:txBody>
      </p:sp>
    </p:spTree>
    <p:extLst>
      <p:ext uri="{BB962C8B-B14F-4D97-AF65-F5344CB8AC3E}">
        <p14:creationId xmlns:p14="http://schemas.microsoft.com/office/powerpoint/2010/main" val="331268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12</a:t>
            </a:fld>
            <a:endParaRPr lang="pt-BR"/>
          </a:p>
        </p:txBody>
      </p:sp>
    </p:spTree>
    <p:extLst>
      <p:ext uri="{BB962C8B-B14F-4D97-AF65-F5344CB8AC3E}">
        <p14:creationId xmlns:p14="http://schemas.microsoft.com/office/powerpoint/2010/main" val="391052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Assista este trecho do filme O Discurso do rei: </a:t>
            </a:r>
            <a:r>
              <a:rPr lang="pt-BR" dirty="0">
                <a:hlinkClick r:id="rId3"/>
              </a:rPr>
              <a:t>https://www.youtube.com/watch?v=6Rj9ENCrihs</a:t>
            </a:r>
            <a:r>
              <a:rPr lang="pt-BR" dirty="0"/>
              <a:t> e encaixe as características do Rei na janela de </a:t>
            </a:r>
            <a:r>
              <a:rPr lang="pt-BR" dirty="0" err="1"/>
              <a:t>Johari</a:t>
            </a:r>
            <a:r>
              <a:rPr lang="pt-BR" dirty="0"/>
              <a:t>, para exercitar seu entendimento sobre a ferramenta. Depois você poderá conferir as respostas do exercício.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Aberta: Gagueira, Imponência, Arrogância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Cega: Medo(traumas de infância), Coragem</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Secreta: Insegurança(não se sentia capaz)</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Desconhecida: Superação gagueira(que a partir do momento que descobriu virou aberta=visível para ele e para os outros)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13</a:t>
            </a:fld>
            <a:endParaRPr lang="pt-BR"/>
          </a:p>
        </p:txBody>
      </p:sp>
    </p:spTree>
    <p:extLst>
      <p:ext uri="{BB962C8B-B14F-4D97-AF65-F5344CB8AC3E}">
        <p14:creationId xmlns:p14="http://schemas.microsoft.com/office/powerpoint/2010/main" val="407533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14</a:t>
            </a:fld>
            <a:endParaRPr lang="pt-BR"/>
          </a:p>
        </p:txBody>
      </p:sp>
    </p:spTree>
    <p:extLst>
      <p:ext uri="{BB962C8B-B14F-4D97-AF65-F5344CB8AC3E}">
        <p14:creationId xmlns:p14="http://schemas.microsoft.com/office/powerpoint/2010/main" val="391105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a:t>Ser assertivo é expressar ideias, pensamentos e necessidades de forma clara, objetiva e precisa, respeitando nossos direitos e os do outro.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pt-BR"/>
              <a:t>Fonte: https://www.youtube.com/watch?v=lguYz3N8ZS8</a:t>
            </a:r>
            <a:endParaRPr/>
          </a:p>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a:t>Quais vantagens de ser assertivo?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Curso de Comunicação Assertiva + Vendas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Livro Como chegar ao sim</a:t>
            </a:r>
            <a:endParaRPr dirty="0"/>
          </a:p>
        </p:txBody>
      </p:sp>
      <p:sp>
        <p:nvSpPr>
          <p:cNvPr id="114" name="Google Shape;1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Um bom relacionamento interpessoal envolve uma interação assertiva entre 2 ou mais pessoas. </a:t>
            </a:r>
          </a:p>
          <a:p>
            <a:r>
              <a:rPr lang="pt-BR" dirty="0"/>
              <a:t>Um dos maiores erros ao pensar em RI é achar que pra ter efetividade você precisa ser extrovertido, popular. Não se engane, quem acredita que ser extrovertido é suficiente acaba tentando agradar ou impressionar o outro, e acaba não sendo assertivo. Sem contar que o mais extrovertido e popular às vezes se torna inconveniente e isso gera constrangimentos.</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17</a:t>
            </a:fld>
            <a:endParaRPr lang="pt-BR"/>
          </a:p>
        </p:txBody>
      </p:sp>
    </p:spTree>
    <p:extLst>
      <p:ext uri="{BB962C8B-B14F-4D97-AF65-F5344CB8AC3E}">
        <p14:creationId xmlns:p14="http://schemas.microsoft.com/office/powerpoint/2010/main" val="427010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Equipes de alto desempenho podem realizar mais do que qualquer indivíduo - e as organizações sabem disso. Aprenda como seus pontos fortes podem complementar os de seus colegas para alcançar um objetivo comum. Se você é um líder, cabe você a ajudar integrar as potencialidades do time e atuar no desenvolvimento/contratação </a:t>
            </a:r>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18</a:t>
            </a:fld>
            <a:endParaRPr lang="pt-BR"/>
          </a:p>
        </p:txBody>
      </p:sp>
    </p:spTree>
    <p:extLst>
      <p:ext uri="{BB962C8B-B14F-4D97-AF65-F5344CB8AC3E}">
        <p14:creationId xmlns:p14="http://schemas.microsoft.com/office/powerpoint/2010/main" val="671811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hlinkClick r:id="rId3"/>
              </a:rPr>
              <a:t>https://www.youtube.com/watch?v=hFwN93b10jg</a:t>
            </a:r>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19</a:t>
            </a:fld>
            <a:endParaRPr lang="pt-BR"/>
          </a:p>
        </p:txBody>
      </p:sp>
    </p:spTree>
    <p:extLst>
      <p:ext uri="{BB962C8B-B14F-4D97-AF65-F5344CB8AC3E}">
        <p14:creationId xmlns:p14="http://schemas.microsoft.com/office/powerpoint/2010/main" val="94921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a:t>O word economic forum divulgou um relatório com 10 habilidades imprescindíveis no mercado de trabalho até 2020. Repare que todas elas são habilidades comportamentais, ou seja, as habilidades técnicas tem um prazo de validade muito curto. Você já ouviu o termo Longlifelearning? É a capacidade de aprender constantemente, e isso envolve muito autoconhecimento, flexibilidade e relacionamento interpessoal, e consequentemente, saber se comunicar e se expressar.</a:t>
            </a:r>
            <a:endParaRPr/>
          </a:p>
          <a:p>
            <a:pPr marL="0" lvl="0" indent="0" algn="l" rtl="0">
              <a:spcBef>
                <a:spcPts val="0"/>
              </a:spcBef>
              <a:spcAft>
                <a:spcPts val="0"/>
              </a:spcAft>
              <a:buNone/>
            </a:pPr>
            <a:r>
              <a:rPr lang="pt-BR"/>
              <a:t>https://www.weforum.org/agenda/2016/01/the-10-skills-you-need-to-thrive-in-the-fourth-industrial-revolution/</a:t>
            </a:r>
            <a:endParaRPr/>
          </a:p>
          <a:p>
            <a:pPr marL="0" lvl="0" indent="0" algn="l" rtl="0">
              <a:spcBef>
                <a:spcPts val="0"/>
              </a:spcBef>
              <a:spcAft>
                <a:spcPts val="0"/>
              </a:spcAft>
              <a:buNone/>
            </a:pPr>
            <a:r>
              <a:rPr lang="pt-BR" b="1"/>
              <a:t>Indicação de Leitura: </a:t>
            </a:r>
            <a:r>
              <a:rPr lang="pt-BR" sz="1400" b="1" i="0" u="none" strike="noStrike">
                <a:solidFill>
                  <a:schemeClr val="dk1"/>
                </a:solidFill>
                <a:latin typeface="Calibri"/>
                <a:ea typeface="Calibri"/>
                <a:cs typeface="Calibri"/>
                <a:sym typeface="Calibri"/>
              </a:rPr>
              <a:t>Futuro do trabalho: quais as tendências e como preparar a empresa? </a:t>
            </a:r>
            <a:r>
              <a:rPr lang="pt-BR" b="1"/>
              <a:t>https://www.roberthalf.com.br/blog/tendencias/futuro-do-trabalho-quais-tendencias-e-como-preparar-empresa-rc </a:t>
            </a:r>
            <a:endParaRPr/>
          </a:p>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20</a:t>
            </a:fld>
            <a:endParaRPr lang="pt-BR"/>
          </a:p>
        </p:txBody>
      </p:sp>
    </p:spTree>
    <p:extLst>
      <p:ext uri="{BB962C8B-B14F-4D97-AF65-F5344CB8AC3E}">
        <p14:creationId xmlns:p14="http://schemas.microsoft.com/office/powerpoint/2010/main" val="48338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duração das carreiras está maior 60, 70 anos, e a permanência no emprego está menor, média de 4 ou 5 anos. O mundo muda constantemente. E diferente do que acreditamos, não há idade para aprender</a:t>
            </a:r>
          </a:p>
          <a:p>
            <a:r>
              <a:rPr lang="pt-BR" dirty="0"/>
              <a:t>Aprender constantemente e não apenas cumular títulos, se manter útil ao impactar o mundo.</a:t>
            </a:r>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21</a:t>
            </a:fld>
            <a:endParaRPr lang="pt-BR"/>
          </a:p>
        </p:txBody>
      </p:sp>
    </p:spTree>
    <p:extLst>
      <p:ext uri="{BB962C8B-B14F-4D97-AF65-F5344CB8AC3E}">
        <p14:creationId xmlns:p14="http://schemas.microsoft.com/office/powerpoint/2010/main" val="392404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Qual momento certo de tomar uma decisão? </a:t>
            </a:r>
          </a:p>
          <a:p>
            <a:r>
              <a:rPr lang="pt-BR" dirty="0"/>
              <a:t>Que variáveis considerar?</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22</a:t>
            </a:fld>
            <a:endParaRPr lang="pt-BR"/>
          </a:p>
        </p:txBody>
      </p:sp>
    </p:spTree>
    <p:extLst>
      <p:ext uri="{BB962C8B-B14F-4D97-AF65-F5344CB8AC3E}">
        <p14:creationId xmlns:p14="http://schemas.microsoft.com/office/powerpoint/2010/main" val="337451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hlinkClick r:id="rId3"/>
              </a:rPr>
              <a:t>https://medium.com/@dparae/canvas-da-tomada-de-decis%C3%A3o-857df0b916c3</a:t>
            </a:r>
            <a:endParaRPr lang="pt-BR" dirty="0"/>
          </a:p>
          <a:p>
            <a:r>
              <a:rPr lang="pt-BR" sz="1200" b="0" i="0" u="none" strike="noStrike" kern="1200" dirty="0">
                <a:solidFill>
                  <a:schemeClr val="tx1"/>
                </a:solidFill>
                <a:effectLst/>
                <a:latin typeface="+mn-lt"/>
                <a:ea typeface="+mn-ea"/>
                <a:cs typeface="+mn-cs"/>
                <a:hlinkClick r:id="rId4"/>
              </a:rPr>
              <a:t>Design para Estratégia – </a:t>
            </a:r>
            <a:r>
              <a:rPr lang="pt-BR" sz="1200" b="0" i="0" u="none" strike="noStrike" kern="1200" dirty="0" err="1">
                <a:solidFill>
                  <a:schemeClr val="tx1"/>
                </a:solidFill>
                <a:effectLst/>
                <a:latin typeface="+mn-lt"/>
                <a:ea typeface="+mn-ea"/>
                <a:cs typeface="+mn-cs"/>
                <a:hlinkClick r:id="rId4"/>
              </a:rPr>
              <a:t>DparaE</a:t>
            </a:r>
            <a:r>
              <a:rPr lang="pt-BR" sz="1200" b="0" i="0" u="none" strike="noStrike" kern="1200" dirty="0">
                <a:solidFill>
                  <a:schemeClr val="tx1"/>
                </a:solidFill>
                <a:effectLst/>
                <a:latin typeface="+mn-lt"/>
                <a:ea typeface="+mn-ea"/>
                <a:cs typeface="+mn-cs"/>
              </a:rPr>
              <a:t> - </a:t>
            </a:r>
            <a:r>
              <a:rPr lang="pt-BR" dirty="0"/>
              <a:t>Canas da Tomada de Decisão</a:t>
            </a:r>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23</a:t>
            </a:fld>
            <a:endParaRPr lang="pt-BR"/>
          </a:p>
        </p:txBody>
      </p:sp>
    </p:spTree>
    <p:extLst>
      <p:ext uri="{BB962C8B-B14F-4D97-AF65-F5344CB8AC3E}">
        <p14:creationId xmlns:p14="http://schemas.microsoft.com/office/powerpoint/2010/main" val="3201674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hlinkClick r:id="rId3"/>
              </a:rPr>
              <a:t>https://medium.com/@dparae/canvas-da-tomada-de-decis%C3%A3o-857df0b916c3</a:t>
            </a:r>
            <a:endParaRPr lang="pt-BR" dirty="0"/>
          </a:p>
          <a:p>
            <a:r>
              <a:rPr lang="pt-BR" sz="1200" b="0" i="0" u="none" strike="noStrike" kern="1200" dirty="0">
                <a:solidFill>
                  <a:schemeClr val="tx1"/>
                </a:solidFill>
                <a:effectLst/>
                <a:latin typeface="+mn-lt"/>
                <a:ea typeface="+mn-ea"/>
                <a:cs typeface="+mn-cs"/>
                <a:hlinkClick r:id="rId4"/>
              </a:rPr>
              <a:t>Design para Estratégia – </a:t>
            </a:r>
            <a:r>
              <a:rPr lang="pt-BR" sz="1200" b="0" i="0" u="none" strike="noStrike" kern="1200" dirty="0" err="1">
                <a:solidFill>
                  <a:schemeClr val="tx1"/>
                </a:solidFill>
                <a:effectLst/>
                <a:latin typeface="+mn-lt"/>
                <a:ea typeface="+mn-ea"/>
                <a:cs typeface="+mn-cs"/>
                <a:hlinkClick r:id="rId4"/>
              </a:rPr>
              <a:t>DparaE</a:t>
            </a:r>
            <a:r>
              <a:rPr lang="pt-BR" sz="1200" b="0" i="0" u="none" strike="noStrike" kern="1200" dirty="0">
                <a:solidFill>
                  <a:schemeClr val="tx1"/>
                </a:solidFill>
                <a:effectLst/>
                <a:latin typeface="+mn-lt"/>
                <a:ea typeface="+mn-ea"/>
                <a:cs typeface="+mn-cs"/>
              </a:rPr>
              <a:t> - </a:t>
            </a:r>
            <a:r>
              <a:rPr lang="pt-BR" dirty="0" err="1"/>
              <a:t>Canvas</a:t>
            </a:r>
            <a:r>
              <a:rPr lang="pt-BR" dirty="0"/>
              <a:t> da Tomada de Decisão</a:t>
            </a:r>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24</a:t>
            </a:fld>
            <a:endParaRPr lang="pt-BR"/>
          </a:p>
        </p:txBody>
      </p:sp>
    </p:spTree>
    <p:extLst>
      <p:ext uri="{BB962C8B-B14F-4D97-AF65-F5344CB8AC3E}">
        <p14:creationId xmlns:p14="http://schemas.microsoft.com/office/powerpoint/2010/main" val="1224644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Como lidar com eles</a:t>
            </a:r>
          </a:p>
          <a:p>
            <a:r>
              <a:rPr lang="pt-BR" dirty="0"/>
              <a:t>Negação</a:t>
            </a:r>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25</a:t>
            </a:fld>
            <a:endParaRPr lang="pt-BR"/>
          </a:p>
        </p:txBody>
      </p:sp>
    </p:spTree>
    <p:extLst>
      <p:ext uri="{BB962C8B-B14F-4D97-AF65-F5344CB8AC3E}">
        <p14:creationId xmlns:p14="http://schemas.microsoft.com/office/powerpoint/2010/main" val="156052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26</a:t>
            </a:fld>
            <a:endParaRPr lang="pt-BR"/>
          </a:p>
        </p:txBody>
      </p:sp>
    </p:spTree>
    <p:extLst>
      <p:ext uri="{BB962C8B-B14F-4D97-AF65-F5344CB8AC3E}">
        <p14:creationId xmlns:p14="http://schemas.microsoft.com/office/powerpoint/2010/main" val="1871838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Não é um dom nato, é algo que sempre tivemos mas nem sempre estimulamos.</a:t>
            </a:r>
          </a:p>
          <a:p>
            <a:r>
              <a:rPr lang="pt-BR" dirty="0"/>
              <a:t>Indicação de vídeo: </a:t>
            </a:r>
            <a:r>
              <a:rPr lang="pt-BR" dirty="0">
                <a:hlinkClick r:id="rId3"/>
              </a:rPr>
              <a:t>https://www.youtube.com/watch?v=KvTIr1LG4SE&amp;t=302s</a:t>
            </a:r>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27</a:t>
            </a:fld>
            <a:endParaRPr lang="pt-BR"/>
          </a:p>
        </p:txBody>
      </p:sp>
    </p:spTree>
    <p:extLst>
      <p:ext uri="{BB962C8B-B14F-4D97-AF65-F5344CB8AC3E}">
        <p14:creationId xmlns:p14="http://schemas.microsoft.com/office/powerpoint/2010/main" val="966249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Como seria nossa sociedade sem as invenções?</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28</a:t>
            </a:fld>
            <a:endParaRPr lang="pt-BR"/>
          </a:p>
        </p:txBody>
      </p:sp>
    </p:spTree>
    <p:extLst>
      <p:ext uri="{BB962C8B-B14F-4D97-AF65-F5344CB8AC3E}">
        <p14:creationId xmlns:p14="http://schemas.microsoft.com/office/powerpoint/2010/main" val="1161393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 Matar a criatividade por não realizar atividades novas e interagir com coisas e pessoas diferentes. Equilíbrio é fundamental, não ter um pouco de rotina </a:t>
            </a:r>
            <a:r>
              <a:rPr lang="pt-BR" dirty="0" err="1"/>
              <a:t>tbm</a:t>
            </a:r>
            <a:r>
              <a:rPr lang="pt-BR" dirty="0"/>
              <a:t> gera stress, que impacta na criatividade.</a:t>
            </a:r>
          </a:p>
          <a:p>
            <a:r>
              <a:rPr lang="pt-BR" dirty="0"/>
              <a:t>2. Seu cérebro precisa de um momento para registrar tudo que está aprendendo e isso não acontecerá num momento de stress.</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29</a:t>
            </a:fld>
            <a:endParaRPr lang="pt-BR"/>
          </a:p>
        </p:txBody>
      </p:sp>
    </p:spTree>
    <p:extLst>
      <p:ext uri="{BB962C8B-B14F-4D97-AF65-F5344CB8AC3E}">
        <p14:creationId xmlns:p14="http://schemas.microsoft.com/office/powerpoint/2010/main" val="190562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Criatividade</a:t>
            </a:r>
          </a:p>
          <a:p>
            <a:r>
              <a:rPr lang="pt-BR" dirty="0"/>
              <a:t>Persuasão</a:t>
            </a:r>
          </a:p>
          <a:p>
            <a:r>
              <a:rPr lang="pt-BR" dirty="0"/>
              <a:t>Colaboração</a:t>
            </a:r>
          </a:p>
          <a:p>
            <a:r>
              <a:rPr lang="pt-BR" dirty="0"/>
              <a:t>Adaptabilidade</a:t>
            </a:r>
          </a:p>
          <a:p>
            <a:r>
              <a:rPr lang="pt-BR" dirty="0"/>
              <a:t>Inteligência Emocional</a:t>
            </a:r>
          </a:p>
          <a:p>
            <a:r>
              <a:rPr lang="pt-BR" b="1" dirty="0"/>
              <a:t>Hard skill é </a:t>
            </a:r>
            <a:r>
              <a:rPr lang="pt-BR" b="1" dirty="0" err="1"/>
              <a:t>maís</a:t>
            </a:r>
            <a:r>
              <a:rPr lang="pt-BR" b="1" dirty="0"/>
              <a:t> rápido e fácil desenvolver que soft skill.</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3</a:t>
            </a:fld>
            <a:endParaRPr lang="pt-BR"/>
          </a:p>
        </p:txBody>
      </p:sp>
    </p:spTree>
    <p:extLst>
      <p:ext uri="{BB962C8B-B14F-4D97-AF65-F5344CB8AC3E}">
        <p14:creationId xmlns:p14="http://schemas.microsoft.com/office/powerpoint/2010/main" val="31016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3. Toda mudança envolve incomodo por sair da zona de conforto</a:t>
            </a:r>
          </a:p>
          <a:p>
            <a:r>
              <a:rPr lang="pt-BR" dirty="0"/>
              <a:t>4. O processo criativo </a:t>
            </a:r>
            <a:r>
              <a:rPr lang="pt-BR" b="1" dirty="0"/>
              <a:t>não é linear</a:t>
            </a:r>
            <a:r>
              <a:rPr lang="pt-BR" dirty="0"/>
              <a:t>. As ideias normalmente vem de forma desmembrada e desorganizada, organizar a ideia central e fazer subtópicos pode ajudar na estruturação.</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30</a:t>
            </a:fld>
            <a:endParaRPr lang="pt-BR"/>
          </a:p>
        </p:txBody>
      </p:sp>
    </p:spTree>
    <p:extLst>
      <p:ext uri="{BB962C8B-B14F-4D97-AF65-F5344CB8AC3E}">
        <p14:creationId xmlns:p14="http://schemas.microsoft.com/office/powerpoint/2010/main" val="1996315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 Imaginar sem pensar se eram lucrativas ou viáveis;</a:t>
            </a:r>
          </a:p>
          <a:p>
            <a:r>
              <a:rPr lang="pt-BR" dirty="0"/>
              <a:t>2. Criar meios pra colocar as ideias em pratica;</a:t>
            </a:r>
          </a:p>
          <a:p>
            <a:r>
              <a:rPr lang="pt-BR" dirty="0"/>
              <a:t>3. Lapidar as ideias pré-concebidas.</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31</a:t>
            </a:fld>
            <a:endParaRPr lang="pt-BR"/>
          </a:p>
        </p:txBody>
      </p:sp>
    </p:spTree>
    <p:extLst>
      <p:ext uri="{BB962C8B-B14F-4D97-AF65-F5344CB8AC3E}">
        <p14:creationId xmlns:p14="http://schemas.microsoft.com/office/powerpoint/2010/main" val="3395945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BDF6F94-C24F-45B6-BBD6-4ACE528DDE8A}" type="slidenum">
              <a:rPr lang="pt-BR" smtClean="0"/>
              <a:t>35</a:t>
            </a:fld>
            <a:endParaRPr lang="pt-BR"/>
          </a:p>
        </p:txBody>
      </p:sp>
    </p:spTree>
    <p:extLst>
      <p:ext uri="{BB962C8B-B14F-4D97-AF65-F5344CB8AC3E}">
        <p14:creationId xmlns:p14="http://schemas.microsoft.com/office/powerpoint/2010/main" val="30663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a:t>O </a:t>
            </a:r>
            <a:r>
              <a:rPr lang="pt-BR" dirty="0" err="1"/>
              <a:t>word</a:t>
            </a:r>
            <a:r>
              <a:rPr lang="pt-BR" dirty="0"/>
              <a:t> </a:t>
            </a:r>
            <a:r>
              <a:rPr lang="pt-BR" dirty="0" err="1"/>
              <a:t>economic</a:t>
            </a:r>
            <a:r>
              <a:rPr lang="pt-BR" dirty="0"/>
              <a:t> </a:t>
            </a:r>
            <a:r>
              <a:rPr lang="pt-BR" dirty="0" err="1"/>
              <a:t>forum</a:t>
            </a:r>
            <a:r>
              <a:rPr lang="pt-BR" dirty="0"/>
              <a:t> divulgou um relatório com 10 habilidades imprescindíveis no mercado de trabalho até 2020. Repare que todas elas são habilidades comportamentais, ou seja, as habilidades técnicas tem um prazo de validade muito curto. Você já ouviu o termo </a:t>
            </a:r>
            <a:r>
              <a:rPr lang="pt-BR" dirty="0" err="1"/>
              <a:t>Longlifelearning</a:t>
            </a:r>
            <a:r>
              <a:rPr lang="pt-BR" dirty="0"/>
              <a:t>? É a capacidade de aprender constantemente, e isso envolve muito autoconhecimento, flexibilidade e relacionamento interpessoal, e consequentemente, saber se comunicar e se expressar.</a:t>
            </a:r>
            <a:endParaRPr dirty="0"/>
          </a:p>
          <a:p>
            <a:pPr marL="0" lvl="0" indent="0" algn="l" rtl="0">
              <a:spcBef>
                <a:spcPts val="0"/>
              </a:spcBef>
              <a:spcAft>
                <a:spcPts val="0"/>
              </a:spcAft>
              <a:buNone/>
            </a:pPr>
            <a:r>
              <a:rPr lang="pt-BR" dirty="0"/>
              <a:t>https://www.weforum.org/agenda/2016/01/the-10-skills-you-need-to-thrive-in-the-fourth-industrial-revolution/</a:t>
            </a:r>
            <a:endParaRPr dirty="0"/>
          </a:p>
          <a:p>
            <a:pPr marL="0" lvl="0" indent="0" algn="l" rtl="0">
              <a:spcBef>
                <a:spcPts val="0"/>
              </a:spcBef>
              <a:spcAft>
                <a:spcPts val="0"/>
              </a:spcAft>
              <a:buNone/>
            </a:pPr>
            <a:r>
              <a:rPr lang="pt-BR" b="1" dirty="0"/>
              <a:t>Indicação de Leitura: </a:t>
            </a:r>
            <a:r>
              <a:rPr lang="pt-BR" sz="1400" b="1" i="0" u="none" strike="noStrike" dirty="0">
                <a:solidFill>
                  <a:schemeClr val="dk1"/>
                </a:solidFill>
                <a:latin typeface="Calibri"/>
                <a:ea typeface="Calibri"/>
                <a:cs typeface="Calibri"/>
                <a:sym typeface="Calibri"/>
              </a:rPr>
              <a:t>Futuro do trabalho: quais as tendências e como preparar a empresa? </a:t>
            </a:r>
            <a:r>
              <a:rPr lang="pt-BR" b="1" dirty="0"/>
              <a:t>https://www.roberthalf.com.br/blog/tendencias/futuro-do-trabalho-quais-tendencias-e-como-preparar-empresa-rc </a:t>
            </a:r>
            <a:endParaRPr dirty="0"/>
          </a:p>
          <a:p>
            <a:pPr marL="0" lvl="0" indent="0" algn="l" rtl="0">
              <a:spcBef>
                <a:spcPts val="0"/>
              </a:spcBef>
              <a:spcAft>
                <a:spcPts val="0"/>
              </a:spcAft>
              <a:buNone/>
            </a:pPr>
            <a:endParaRPr dirty="0"/>
          </a:p>
        </p:txBody>
      </p:sp>
      <p:sp>
        <p:nvSpPr>
          <p:cNvPr id="236" name="Google Shape;23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a:p>
        </p:txBody>
      </p:sp>
    </p:spTree>
    <p:extLst>
      <p:ext uri="{BB962C8B-B14F-4D97-AF65-F5344CB8AC3E}">
        <p14:creationId xmlns:p14="http://schemas.microsoft.com/office/powerpoint/2010/main" val="67939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mesmos soft skills aparecem na pesquisa do World </a:t>
            </a:r>
            <a:r>
              <a:rPr lang="pt-BR" dirty="0" err="1"/>
              <a:t>Economic</a:t>
            </a:r>
            <a:r>
              <a:rPr lang="pt-BR" dirty="0"/>
              <a:t> </a:t>
            </a:r>
            <a:r>
              <a:rPr lang="pt-BR" dirty="0" err="1"/>
              <a:t>Forum</a:t>
            </a:r>
            <a:r>
              <a:rPr lang="pt-BR" dirty="0"/>
              <a:t> e na pesquisa do LinkedIn, então reuni os principais e acrescentei 1 item importante para o alcance dos demais</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5</a:t>
            </a:fld>
            <a:endParaRPr lang="pt-BR"/>
          </a:p>
        </p:txBody>
      </p:sp>
    </p:spTree>
    <p:extLst>
      <p:ext uri="{BB962C8B-B14F-4D97-AF65-F5344CB8AC3E}">
        <p14:creationId xmlns:p14="http://schemas.microsoft.com/office/powerpoint/2010/main" val="44350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Todos já ouviram falar mas será que entendemos realmente o que significa e como desenvolver?</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6</a:t>
            </a:fld>
            <a:endParaRPr lang="pt-BR"/>
          </a:p>
        </p:txBody>
      </p:sp>
    </p:spTree>
    <p:extLst>
      <p:ext uri="{BB962C8B-B14F-4D97-AF65-F5344CB8AC3E}">
        <p14:creationId xmlns:p14="http://schemas.microsoft.com/office/powerpoint/2010/main" val="171048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Imagine você em uma praia e enquanto aproveita um banho de mar, vê a sombra de um tubarão se aproximando. </a:t>
            </a:r>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7</a:t>
            </a:fld>
            <a:endParaRPr lang="pt-BR"/>
          </a:p>
        </p:txBody>
      </p:sp>
    </p:spTree>
    <p:extLst>
      <p:ext uri="{BB962C8B-B14F-4D97-AF65-F5344CB8AC3E}">
        <p14:creationId xmlns:p14="http://schemas.microsoft.com/office/powerpoint/2010/main" val="170259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essa imagem gera em você? A emoção medo.</a:t>
            </a:r>
          </a:p>
          <a:p>
            <a:r>
              <a:rPr lang="pt-BR" dirty="0"/>
              <a:t>Ela é Automática, Envolve todo o corpo, são reações primitivas de sobrevivência, comandos enviados pelo cérebro. As mesmas reações podem acontecer só de imaginar algum perigo ou por exemplo até enquanto assistimos um filme.</a:t>
            </a:r>
          </a:p>
          <a:p>
            <a:endParaRPr lang="pt-BR" dirty="0"/>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8</a:t>
            </a:fld>
            <a:endParaRPr lang="pt-BR"/>
          </a:p>
        </p:txBody>
      </p:sp>
    </p:spTree>
    <p:extLst>
      <p:ext uri="{BB962C8B-B14F-4D97-AF65-F5344CB8AC3E}">
        <p14:creationId xmlns:p14="http://schemas.microsoft.com/office/powerpoint/2010/main" val="335402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É possível impedir de sentir medo?</a:t>
            </a:r>
            <a:endParaRPr lang="pt-BR"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Indicação de vídeo Pedro </a:t>
            </a:r>
            <a:r>
              <a:rPr lang="pt-BR" dirty="0" err="1"/>
              <a:t>Calabrez</a:t>
            </a:r>
            <a:r>
              <a:rPr lang="pt-BR" dirty="0"/>
              <a:t> Neurocientista: </a:t>
            </a:r>
            <a:r>
              <a:rPr lang="pt-BR" dirty="0">
                <a:hlinkClick r:id="rId3"/>
              </a:rPr>
              <a:t>https://www.youtube.com/watch?v=zTUIj7FR20Y</a:t>
            </a:r>
            <a:endParaRPr lang="pt-BR" dirty="0"/>
          </a:p>
          <a:p>
            <a:r>
              <a:rPr lang="pt-BR" dirty="0"/>
              <a:t>Solução: Usar os estados emocionais a seu favor</a:t>
            </a:r>
          </a:p>
        </p:txBody>
      </p:sp>
      <p:sp>
        <p:nvSpPr>
          <p:cNvPr id="4" name="Espaço Reservado para Número de Slide 3"/>
          <p:cNvSpPr>
            <a:spLocks noGrp="1"/>
          </p:cNvSpPr>
          <p:nvPr>
            <p:ph type="sldNum" sz="quarter" idx="5"/>
          </p:nvPr>
        </p:nvSpPr>
        <p:spPr/>
        <p:txBody>
          <a:bodyPr/>
          <a:lstStyle/>
          <a:p>
            <a:fld id="{3393BD2C-AD99-4FFF-9C77-138691638603}" type="slidenum">
              <a:rPr lang="pt-BR" smtClean="0"/>
              <a:t>9</a:t>
            </a:fld>
            <a:endParaRPr lang="pt-BR"/>
          </a:p>
        </p:txBody>
      </p:sp>
    </p:spTree>
    <p:extLst>
      <p:ext uri="{BB962C8B-B14F-4D97-AF65-F5344CB8AC3E}">
        <p14:creationId xmlns:p14="http://schemas.microsoft.com/office/powerpoint/2010/main" val="59637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627A02-4498-417A-B7CE-FD356F39548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F4ED4AA-5CBE-4103-9164-3F02C9D6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19C289E-672E-4DBE-A3C9-9B71E54BD320}"/>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5" name="Espaço Reservado para Rodapé 4">
            <a:extLst>
              <a:ext uri="{FF2B5EF4-FFF2-40B4-BE49-F238E27FC236}">
                <a16:creationId xmlns:a16="http://schemas.microsoft.com/office/drawing/2014/main" id="{38F9485F-1F42-4649-B240-CE494D4417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08BB02-F453-441E-A420-0868B5698A33}"/>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179999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38659-2066-4177-B253-C877D7682D0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34CD3B0-EA01-4FEA-A9D6-3339707A7BF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99BB4B-0D52-4184-B3CB-94D41B28DFB1}"/>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5" name="Espaço Reservado para Rodapé 4">
            <a:extLst>
              <a:ext uri="{FF2B5EF4-FFF2-40B4-BE49-F238E27FC236}">
                <a16:creationId xmlns:a16="http://schemas.microsoft.com/office/drawing/2014/main" id="{1663297D-1BC0-4667-8A74-693D47465C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3C0EAD4-B26A-49AD-99B0-4EC5D2DAD91B}"/>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365911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89310F6-39F5-4E2A-886F-2448E82D44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097CF56-E837-43AE-9A6D-8A7B703A8BC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9675EE-000F-485E-A116-E6C6E3FFACEB}"/>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5" name="Espaço Reservado para Rodapé 4">
            <a:extLst>
              <a:ext uri="{FF2B5EF4-FFF2-40B4-BE49-F238E27FC236}">
                <a16:creationId xmlns:a16="http://schemas.microsoft.com/office/drawing/2014/main" id="{CEF7000A-0451-4120-B985-D5C9D9B3FF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95F50D-A5BA-4B52-A424-560FDFFE3E76}"/>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136491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18FE9-42EA-4A9A-958A-3F4AF7706D8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052ADD2-4816-4E01-82C9-D930DBFC0D2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C1230E-9C91-4A78-8FE3-7FD6F73BAE9E}"/>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5" name="Espaço Reservado para Rodapé 4">
            <a:extLst>
              <a:ext uri="{FF2B5EF4-FFF2-40B4-BE49-F238E27FC236}">
                <a16:creationId xmlns:a16="http://schemas.microsoft.com/office/drawing/2014/main" id="{C5CD1155-B7EB-4AC6-ADCB-5657339DC3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E54B930-4AA9-4998-89EA-7990A7204D5D}"/>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244327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2713D-860F-45AA-BDAB-8F96BF9F8AE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A1EF819-6086-4627-A1A4-7115CC3507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8113F7F-F09D-437B-8036-100F6C57A017}"/>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5" name="Espaço Reservado para Rodapé 4">
            <a:extLst>
              <a:ext uri="{FF2B5EF4-FFF2-40B4-BE49-F238E27FC236}">
                <a16:creationId xmlns:a16="http://schemas.microsoft.com/office/drawing/2014/main" id="{16AF1E8A-C7CD-4ED5-9232-7BDE777B866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2457913-80D4-4084-BBDF-0476A6B3FD0D}"/>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81174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EB6E8-3B4E-4B63-9722-15E0BF91FBA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D6EF52-A93D-4AC2-ACB0-3EA558C0162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84C2636-257A-4363-93E9-B356B57E110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2C2D68B-85A6-409D-BB9F-7E151E8BC507}"/>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6" name="Espaço Reservado para Rodapé 5">
            <a:extLst>
              <a:ext uri="{FF2B5EF4-FFF2-40B4-BE49-F238E27FC236}">
                <a16:creationId xmlns:a16="http://schemas.microsoft.com/office/drawing/2014/main" id="{88EA9995-CDDA-4A47-B2F8-894C9E1ACA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A330B3C-DF83-46ED-A6A3-DFEA683DC938}"/>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133300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07D296-0431-47B3-99A8-6CFDD252068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8647406-D6F3-42A1-B766-81E3D295B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27AB182-089C-4E64-A5CF-0F5CC000745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A9C87D-AF87-485D-98D6-F23247BC1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7D89521-84C5-42E5-94A6-D399840DC4D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92BA516-10F3-4D27-A9D5-F5C5389D0B48}"/>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8" name="Espaço Reservado para Rodapé 7">
            <a:extLst>
              <a:ext uri="{FF2B5EF4-FFF2-40B4-BE49-F238E27FC236}">
                <a16:creationId xmlns:a16="http://schemas.microsoft.com/office/drawing/2014/main" id="{DEE6389B-8E43-4021-9DDA-75210F9991F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EE389E7-7EA1-46C1-AEF7-8E1C0CDF8960}"/>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175145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E6351-F12D-4D32-8F2E-E428B56C04A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7F027CD-040B-4119-97A7-5A10DAF8F254}"/>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4" name="Espaço Reservado para Rodapé 3">
            <a:extLst>
              <a:ext uri="{FF2B5EF4-FFF2-40B4-BE49-F238E27FC236}">
                <a16:creationId xmlns:a16="http://schemas.microsoft.com/office/drawing/2014/main" id="{EE2C8FD0-D714-4671-BF81-7DB11B395FE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100FA21-2201-4328-AE98-C0DB2D0CE592}"/>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88406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D6D0545-77D4-4843-BA29-DD0E17B44F9C}"/>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3" name="Espaço Reservado para Rodapé 2">
            <a:extLst>
              <a:ext uri="{FF2B5EF4-FFF2-40B4-BE49-F238E27FC236}">
                <a16:creationId xmlns:a16="http://schemas.microsoft.com/office/drawing/2014/main" id="{0019BB76-FDFF-4866-BA9C-02902F41EF7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D1E726F-8478-454D-AC27-087B0F40A4F0}"/>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264448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51E35-BCAD-45E9-97CA-6244CCD1F5E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2106675-428C-4935-B54A-6714AB675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95E1CCF-7BAA-4DE8-9558-A7CA7AD90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7C8BDE9-2A7B-496E-A032-C2E97FEE99C6}"/>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6" name="Espaço Reservado para Rodapé 5">
            <a:extLst>
              <a:ext uri="{FF2B5EF4-FFF2-40B4-BE49-F238E27FC236}">
                <a16:creationId xmlns:a16="http://schemas.microsoft.com/office/drawing/2014/main" id="{E3F83327-0CD5-4372-A0FA-CAD4D072378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F1F335C-41F6-49B1-A0A7-CF9E550C914F}"/>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5224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746A-6980-4E93-A9AA-6614B6B4924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8D2B1F3-C542-4830-B6A5-20F9224A7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24760C3-8EF1-4DB2-9444-F8AF5DB27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139E5ED-4DD0-46AB-B748-35581E99B52A}"/>
              </a:ext>
            </a:extLst>
          </p:cNvPr>
          <p:cNvSpPr>
            <a:spLocks noGrp="1"/>
          </p:cNvSpPr>
          <p:nvPr>
            <p:ph type="dt" sz="half" idx="10"/>
          </p:nvPr>
        </p:nvSpPr>
        <p:spPr/>
        <p:txBody>
          <a:bodyPr/>
          <a:lstStyle/>
          <a:p>
            <a:fld id="{0886648B-18BC-4A4B-970E-8154B30C5038}" type="datetimeFigureOut">
              <a:rPr lang="pt-BR" smtClean="0"/>
              <a:t>12/05/2020</a:t>
            </a:fld>
            <a:endParaRPr lang="pt-BR"/>
          </a:p>
        </p:txBody>
      </p:sp>
      <p:sp>
        <p:nvSpPr>
          <p:cNvPr id="6" name="Espaço Reservado para Rodapé 5">
            <a:extLst>
              <a:ext uri="{FF2B5EF4-FFF2-40B4-BE49-F238E27FC236}">
                <a16:creationId xmlns:a16="http://schemas.microsoft.com/office/drawing/2014/main" id="{6C469FD8-6F39-4AD2-B027-395B8A3F96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3D704A-F1A1-4F27-8EB4-F3DD006C4708}"/>
              </a:ext>
            </a:extLst>
          </p:cNvPr>
          <p:cNvSpPr>
            <a:spLocks noGrp="1"/>
          </p:cNvSpPr>
          <p:nvPr>
            <p:ph type="sldNum" sz="quarter" idx="12"/>
          </p:nvPr>
        </p:nvSpPr>
        <p:spPr/>
        <p:txBody>
          <a:bodyPr/>
          <a:lstStyle/>
          <a:p>
            <a:fld id="{E0DD2739-4D20-47A7-898B-9C66C6D40478}" type="slidenum">
              <a:rPr lang="pt-BR" smtClean="0"/>
              <a:t>‹#›</a:t>
            </a:fld>
            <a:endParaRPr lang="pt-BR"/>
          </a:p>
        </p:txBody>
      </p:sp>
    </p:spTree>
    <p:extLst>
      <p:ext uri="{BB962C8B-B14F-4D97-AF65-F5344CB8AC3E}">
        <p14:creationId xmlns:p14="http://schemas.microsoft.com/office/powerpoint/2010/main" val="209847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8E955FD-E4C9-4721-B5E4-EF9EF109F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47790E3-ABDE-45DE-AF4D-D97B00C7F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758A404-F1AB-40F1-9C1C-576CDB7EB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6648B-18BC-4A4B-970E-8154B30C5038}" type="datetimeFigureOut">
              <a:rPr lang="pt-BR" smtClean="0"/>
              <a:t>12/05/2020</a:t>
            </a:fld>
            <a:endParaRPr lang="pt-BR"/>
          </a:p>
        </p:txBody>
      </p:sp>
      <p:sp>
        <p:nvSpPr>
          <p:cNvPr id="5" name="Espaço Reservado para Rodapé 4">
            <a:extLst>
              <a:ext uri="{FF2B5EF4-FFF2-40B4-BE49-F238E27FC236}">
                <a16:creationId xmlns:a16="http://schemas.microsoft.com/office/drawing/2014/main" id="{A1D023ED-5682-44B7-BF38-195D7C792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437ACB5-18AB-4264-8C0D-F5E2F8163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D2739-4D20-47A7-898B-9C66C6D40478}" type="slidenum">
              <a:rPr lang="pt-BR" smtClean="0"/>
              <a:t>‹#›</a:t>
            </a:fld>
            <a:endParaRPr lang="pt-BR"/>
          </a:p>
        </p:txBody>
      </p:sp>
    </p:spTree>
    <p:extLst>
      <p:ext uri="{BB962C8B-B14F-4D97-AF65-F5344CB8AC3E}">
        <p14:creationId xmlns:p14="http://schemas.microsoft.com/office/powerpoint/2010/main" val="147093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6Rj9ENCrih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edium.com/@dparae/canvas-da-tomada-de-decis%C3%A3o-857df0b916c3" TargetMode="External"/><Relationship Id="rId4" Type="http://schemas.openxmlformats.org/officeDocument/2006/relationships/hyperlink" Target="https://medium.com/@dparae?source=post_page-----857df0b916c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1F1CD75-EF08-452F-A22A-3600169B67D5}"/>
              </a:ext>
            </a:extLst>
          </p:cNvPr>
          <p:cNvPicPr>
            <a:picLocks noChangeAspect="1"/>
          </p:cNvPicPr>
          <p:nvPr/>
        </p:nvPicPr>
        <p:blipFill rotWithShape="1">
          <a:blip r:embed="rId3"/>
          <a:srcRect l="36577" t="3112" r="814" b="3812"/>
          <a:stretch/>
        </p:blipFill>
        <p:spPr>
          <a:xfrm>
            <a:off x="13251" y="0"/>
            <a:ext cx="9212501" cy="6833936"/>
          </a:xfrm>
          <a:prstGeom prst="rect">
            <a:avLst/>
          </a:prstGeom>
        </p:spPr>
      </p:pic>
      <p:sp>
        <p:nvSpPr>
          <p:cNvPr id="5" name="CaixaDeTexto 4">
            <a:extLst>
              <a:ext uri="{FF2B5EF4-FFF2-40B4-BE49-F238E27FC236}">
                <a16:creationId xmlns:a16="http://schemas.microsoft.com/office/drawing/2014/main" id="{5C885E0D-26D4-4F1D-8CB6-17F642226F22}"/>
              </a:ext>
            </a:extLst>
          </p:cNvPr>
          <p:cNvSpPr txBox="1"/>
          <p:nvPr/>
        </p:nvSpPr>
        <p:spPr>
          <a:xfrm>
            <a:off x="2342492" y="2667214"/>
            <a:ext cx="7960027" cy="1754326"/>
          </a:xfrm>
          <a:prstGeom prst="rect">
            <a:avLst/>
          </a:prstGeom>
          <a:noFill/>
        </p:spPr>
        <p:txBody>
          <a:bodyPr wrap="square" rtlCol="0">
            <a:spAutoFit/>
          </a:bodyPr>
          <a:lstStyle/>
          <a:p>
            <a:r>
              <a:rPr lang="pt-BR" sz="5400" b="1" dirty="0">
                <a:solidFill>
                  <a:srgbClr val="FFFFFF"/>
                </a:solidFill>
                <a:latin typeface="Microsoft YaHei UI Light" panose="020B0502040204020203" pitchFamily="34" charset="-122"/>
                <a:ea typeface="Microsoft YaHei UI Light" panose="020B0502040204020203" pitchFamily="34" charset="-122"/>
              </a:rPr>
              <a:t>Desenvolvimento </a:t>
            </a:r>
          </a:p>
          <a:p>
            <a:r>
              <a:rPr lang="pt-BR" sz="5400" b="1" dirty="0">
                <a:solidFill>
                  <a:srgbClr val="FFFFFF"/>
                </a:solidFill>
                <a:latin typeface="Microsoft YaHei UI Light" panose="020B0502040204020203" pitchFamily="34" charset="-122"/>
                <a:ea typeface="Microsoft YaHei UI Light" panose="020B0502040204020203" pitchFamily="34" charset="-122"/>
              </a:rPr>
              <a:t>de Carreira</a:t>
            </a:r>
          </a:p>
        </p:txBody>
      </p:sp>
    </p:spTree>
    <p:extLst>
      <p:ext uri="{BB962C8B-B14F-4D97-AF65-F5344CB8AC3E}">
        <p14:creationId xmlns:p14="http://schemas.microsoft.com/office/powerpoint/2010/main" val="17963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9965-F103-4337-9A47-F44759E83DBB}"/>
              </a:ext>
            </a:extLst>
          </p:cNvPr>
          <p:cNvSpPr>
            <a:spLocks noGrp="1"/>
          </p:cNvSpPr>
          <p:nvPr>
            <p:ph type="title"/>
          </p:nvPr>
        </p:nvSpPr>
        <p:spPr>
          <a:xfrm>
            <a:off x="1318606" y="990311"/>
            <a:ext cx="6381750" cy="1325563"/>
          </a:xfrm>
        </p:spPr>
        <p:txBody>
          <a:bodyPr/>
          <a:lstStyle/>
          <a:p>
            <a:r>
              <a:rPr lang="pt-BR" b="1" dirty="0">
                <a:solidFill>
                  <a:schemeClr val="accent2">
                    <a:lumMod val="50000"/>
                  </a:schemeClr>
                </a:solidFill>
                <a:latin typeface="Bahnschrift Light" panose="020B0502040204020203" pitchFamily="34" charset="0"/>
              </a:rPr>
              <a:t>Autoconhecimento</a:t>
            </a:r>
          </a:p>
        </p:txBody>
      </p:sp>
      <p:sp>
        <p:nvSpPr>
          <p:cNvPr id="8" name="Retângulo 7">
            <a:extLst>
              <a:ext uri="{FF2B5EF4-FFF2-40B4-BE49-F238E27FC236}">
                <a16:creationId xmlns:a16="http://schemas.microsoft.com/office/drawing/2014/main" id="{4C8ECC10-3271-4B83-B1FD-CAD3CC9D851A}"/>
              </a:ext>
            </a:extLst>
          </p:cNvPr>
          <p:cNvSpPr/>
          <p:nvPr/>
        </p:nvSpPr>
        <p:spPr>
          <a:xfrm>
            <a:off x="1318606" y="2663445"/>
            <a:ext cx="9353550" cy="954107"/>
          </a:xfrm>
          <a:prstGeom prst="rect">
            <a:avLst/>
          </a:prstGeom>
        </p:spPr>
        <p:txBody>
          <a:bodyPr wrap="square">
            <a:spAutoFit/>
          </a:bodyPr>
          <a:lstStyle/>
          <a:p>
            <a:r>
              <a:rPr lang="pt-BR" sz="2800" dirty="0">
                <a:solidFill>
                  <a:schemeClr val="bg2">
                    <a:lumMod val="25000"/>
                  </a:schemeClr>
                </a:solidFill>
                <a:latin typeface="Bahnschrift Light" panose="020B0502040204020203" pitchFamily="34" charset="0"/>
              </a:rPr>
              <a:t>Identificar padrões de pensamento e hábitos pessoais, para melhorar o comportamento e a tomada de decisão. </a:t>
            </a:r>
          </a:p>
        </p:txBody>
      </p:sp>
    </p:spTree>
    <p:extLst>
      <p:ext uri="{BB962C8B-B14F-4D97-AF65-F5344CB8AC3E}">
        <p14:creationId xmlns:p14="http://schemas.microsoft.com/office/powerpoint/2010/main" val="313397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3770EF3-39F6-4D93-8692-91540BF6AC55}"/>
              </a:ext>
            </a:extLst>
          </p:cNvPr>
          <p:cNvPicPr>
            <a:picLocks noChangeAspect="1"/>
          </p:cNvPicPr>
          <p:nvPr/>
        </p:nvPicPr>
        <p:blipFill rotWithShape="1">
          <a:blip r:embed="rId3">
            <a:alphaModFix amt="70000"/>
          </a:blip>
          <a:srcRect l="36711" r="1052"/>
          <a:stretch/>
        </p:blipFill>
        <p:spPr>
          <a:xfrm rot="10800000">
            <a:off x="425507" y="460207"/>
            <a:ext cx="5937193" cy="5366074"/>
          </a:xfrm>
          <a:prstGeom prst="rect">
            <a:avLst/>
          </a:prstGeom>
        </p:spPr>
      </p:pic>
      <p:sp>
        <p:nvSpPr>
          <p:cNvPr id="6" name="Retângulo 5">
            <a:extLst>
              <a:ext uri="{FF2B5EF4-FFF2-40B4-BE49-F238E27FC236}">
                <a16:creationId xmlns:a16="http://schemas.microsoft.com/office/drawing/2014/main" id="{6D75D56E-A1A7-4EDC-8427-BE292CA2CC30}"/>
              </a:ext>
            </a:extLst>
          </p:cNvPr>
          <p:cNvSpPr/>
          <p:nvPr/>
        </p:nvSpPr>
        <p:spPr>
          <a:xfrm>
            <a:off x="1981893" y="2112192"/>
            <a:ext cx="8761614" cy="2062103"/>
          </a:xfrm>
          <a:prstGeom prst="rect">
            <a:avLst/>
          </a:prstGeom>
        </p:spPr>
        <p:txBody>
          <a:bodyPr wrap="square">
            <a:spAutoFit/>
          </a:bodyPr>
          <a:lstStyle/>
          <a:p>
            <a:pPr algn="ctr"/>
            <a:r>
              <a:rPr lang="pt-BR" sz="3200" dirty="0">
                <a:solidFill>
                  <a:schemeClr val="bg2">
                    <a:lumMod val="25000"/>
                  </a:schemeClr>
                </a:solidFill>
                <a:latin typeface="Bahnschrift Light" panose="020B0502040204020203" pitchFamily="34" charset="0"/>
              </a:rPr>
              <a:t>O autoconhecimento estimula a autoconfiança, você passa a ter consciência dos seus pontos fortes e a desenvolver, e tem segurança para direcionar seus comportamentos.</a:t>
            </a:r>
          </a:p>
        </p:txBody>
      </p:sp>
    </p:spTree>
    <p:extLst>
      <p:ext uri="{BB962C8B-B14F-4D97-AF65-F5344CB8AC3E}">
        <p14:creationId xmlns:p14="http://schemas.microsoft.com/office/powerpoint/2010/main" val="73922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722B70B-0787-4DC3-8C42-10EA36FFD728}"/>
              </a:ext>
            </a:extLst>
          </p:cNvPr>
          <p:cNvSpPr txBox="1"/>
          <p:nvPr/>
        </p:nvSpPr>
        <p:spPr>
          <a:xfrm>
            <a:off x="8850283" y="518207"/>
            <a:ext cx="3059084" cy="584775"/>
          </a:xfrm>
          <a:prstGeom prst="rect">
            <a:avLst/>
          </a:prstGeom>
          <a:noFill/>
        </p:spPr>
        <p:txBody>
          <a:bodyPr wrap="square" rtlCol="0">
            <a:spAutoFit/>
          </a:bodyPr>
          <a:lstStyle/>
          <a:p>
            <a:r>
              <a:rPr lang="pt-BR" sz="3200" b="1" dirty="0">
                <a:solidFill>
                  <a:schemeClr val="accent2">
                    <a:lumMod val="50000"/>
                  </a:schemeClr>
                </a:solidFill>
                <a:latin typeface="Bahnschrift Light" panose="020B0502040204020203" pitchFamily="34" charset="0"/>
              </a:rPr>
              <a:t>Janela </a:t>
            </a:r>
            <a:r>
              <a:rPr lang="pt-BR" sz="3200" b="1" dirty="0" err="1">
                <a:solidFill>
                  <a:schemeClr val="accent2">
                    <a:lumMod val="50000"/>
                  </a:schemeClr>
                </a:solidFill>
                <a:latin typeface="Bahnschrift Light" panose="020B0502040204020203" pitchFamily="34" charset="0"/>
              </a:rPr>
              <a:t>Johari</a:t>
            </a:r>
            <a:endParaRPr lang="pt-BR" sz="3200" b="1" dirty="0">
              <a:solidFill>
                <a:schemeClr val="accent2">
                  <a:lumMod val="50000"/>
                </a:schemeClr>
              </a:solidFill>
              <a:latin typeface="Bahnschrift Light" panose="020B0502040204020203" pitchFamily="34" charset="0"/>
            </a:endParaRPr>
          </a:p>
        </p:txBody>
      </p:sp>
      <p:grpSp>
        <p:nvGrpSpPr>
          <p:cNvPr id="8" name="Agrupar 7">
            <a:extLst>
              <a:ext uri="{FF2B5EF4-FFF2-40B4-BE49-F238E27FC236}">
                <a16:creationId xmlns:a16="http://schemas.microsoft.com/office/drawing/2014/main" id="{D1ED3B6D-E548-4A1B-BE87-C216FFC0E9B8}"/>
              </a:ext>
            </a:extLst>
          </p:cNvPr>
          <p:cNvGrpSpPr/>
          <p:nvPr/>
        </p:nvGrpSpPr>
        <p:grpSpPr>
          <a:xfrm>
            <a:off x="2499188" y="1150039"/>
            <a:ext cx="5173548" cy="4951729"/>
            <a:chOff x="2549063" y="1100164"/>
            <a:chExt cx="5173548" cy="4951729"/>
          </a:xfrm>
        </p:grpSpPr>
        <p:pic>
          <p:nvPicPr>
            <p:cNvPr id="3" name="Imagem 2">
              <a:extLst>
                <a:ext uri="{FF2B5EF4-FFF2-40B4-BE49-F238E27FC236}">
                  <a16:creationId xmlns:a16="http://schemas.microsoft.com/office/drawing/2014/main" id="{694754E7-832E-4F04-A647-21811B1DB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64" y="1100164"/>
              <a:ext cx="2521700" cy="2424084"/>
            </a:xfrm>
            <a:prstGeom prst="rect">
              <a:avLst/>
            </a:prstGeom>
          </p:spPr>
        </p:pic>
        <p:pic>
          <p:nvPicPr>
            <p:cNvPr id="5" name="Imagem 4">
              <a:extLst>
                <a:ext uri="{FF2B5EF4-FFF2-40B4-BE49-F238E27FC236}">
                  <a16:creationId xmlns:a16="http://schemas.microsoft.com/office/drawing/2014/main" id="{F66F76D1-6198-4A2D-9C3C-55FC25ACE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63" y="3626885"/>
              <a:ext cx="2521701" cy="2424084"/>
            </a:xfrm>
            <a:prstGeom prst="rect">
              <a:avLst/>
            </a:prstGeom>
          </p:spPr>
        </p:pic>
        <p:pic>
          <p:nvPicPr>
            <p:cNvPr id="6" name="Imagem 5">
              <a:extLst>
                <a:ext uri="{FF2B5EF4-FFF2-40B4-BE49-F238E27FC236}">
                  <a16:creationId xmlns:a16="http://schemas.microsoft.com/office/drawing/2014/main" id="{5DEF4DBD-D4CE-4107-85C8-99149B5DC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911" y="1100164"/>
              <a:ext cx="2521700" cy="2424084"/>
            </a:xfrm>
            <a:prstGeom prst="rect">
              <a:avLst/>
            </a:prstGeom>
          </p:spPr>
        </p:pic>
        <p:pic>
          <p:nvPicPr>
            <p:cNvPr id="7" name="Imagem 6">
              <a:extLst>
                <a:ext uri="{FF2B5EF4-FFF2-40B4-BE49-F238E27FC236}">
                  <a16:creationId xmlns:a16="http://schemas.microsoft.com/office/drawing/2014/main" id="{480DFD16-328B-412F-BE17-D1474AD11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911" y="3627809"/>
              <a:ext cx="2521700" cy="2424084"/>
            </a:xfrm>
            <a:prstGeom prst="rect">
              <a:avLst/>
            </a:prstGeom>
          </p:spPr>
        </p:pic>
      </p:grpSp>
      <p:sp>
        <p:nvSpPr>
          <p:cNvPr id="9" name="CaixaDeTexto 8">
            <a:extLst>
              <a:ext uri="{FF2B5EF4-FFF2-40B4-BE49-F238E27FC236}">
                <a16:creationId xmlns:a16="http://schemas.microsoft.com/office/drawing/2014/main" id="{C7256AC2-9882-4AEC-8BB1-3BAA5CAE73A3}"/>
              </a:ext>
            </a:extLst>
          </p:cNvPr>
          <p:cNvSpPr txBox="1"/>
          <p:nvPr/>
        </p:nvSpPr>
        <p:spPr>
          <a:xfrm>
            <a:off x="3111645" y="2177415"/>
            <a:ext cx="1296786" cy="461665"/>
          </a:xfrm>
          <a:prstGeom prst="rect">
            <a:avLst/>
          </a:prstGeom>
          <a:noFill/>
        </p:spPr>
        <p:txBody>
          <a:bodyPr wrap="square" rtlCol="0">
            <a:spAutoFit/>
          </a:bodyPr>
          <a:lstStyle/>
          <a:p>
            <a:pPr algn="ctr"/>
            <a:r>
              <a:rPr lang="pt-BR" sz="2400" b="1" dirty="0">
                <a:solidFill>
                  <a:srgbClr val="006666"/>
                </a:solidFill>
                <a:ea typeface="+mj-ea"/>
                <a:cs typeface="+mj-cs"/>
              </a:rPr>
              <a:t>ABERTA</a:t>
            </a:r>
          </a:p>
        </p:txBody>
      </p:sp>
      <p:sp>
        <p:nvSpPr>
          <p:cNvPr id="10" name="CaixaDeTexto 9">
            <a:extLst>
              <a:ext uri="{FF2B5EF4-FFF2-40B4-BE49-F238E27FC236}">
                <a16:creationId xmlns:a16="http://schemas.microsoft.com/office/drawing/2014/main" id="{03A1D2AB-E5D5-477D-BEDD-3660632A11B5}"/>
              </a:ext>
            </a:extLst>
          </p:cNvPr>
          <p:cNvSpPr txBox="1"/>
          <p:nvPr/>
        </p:nvSpPr>
        <p:spPr>
          <a:xfrm>
            <a:off x="5763493" y="2177415"/>
            <a:ext cx="1296786" cy="461665"/>
          </a:xfrm>
          <a:prstGeom prst="rect">
            <a:avLst/>
          </a:prstGeom>
          <a:noFill/>
        </p:spPr>
        <p:txBody>
          <a:bodyPr wrap="square" rtlCol="0">
            <a:spAutoFit/>
          </a:bodyPr>
          <a:lstStyle/>
          <a:p>
            <a:pPr algn="ctr"/>
            <a:r>
              <a:rPr lang="pt-BR" sz="2400" b="1" dirty="0">
                <a:solidFill>
                  <a:srgbClr val="006666"/>
                </a:solidFill>
                <a:ea typeface="+mj-ea"/>
                <a:cs typeface="+mj-cs"/>
              </a:rPr>
              <a:t>CEGA</a:t>
            </a:r>
          </a:p>
        </p:txBody>
      </p:sp>
      <p:sp>
        <p:nvSpPr>
          <p:cNvPr id="11" name="CaixaDeTexto 10">
            <a:extLst>
              <a:ext uri="{FF2B5EF4-FFF2-40B4-BE49-F238E27FC236}">
                <a16:creationId xmlns:a16="http://schemas.microsoft.com/office/drawing/2014/main" id="{84692E5A-E6D9-4DFC-99FA-4EFBCE3CDE88}"/>
              </a:ext>
            </a:extLst>
          </p:cNvPr>
          <p:cNvSpPr txBox="1"/>
          <p:nvPr/>
        </p:nvSpPr>
        <p:spPr>
          <a:xfrm>
            <a:off x="2935736" y="4704136"/>
            <a:ext cx="1648604" cy="461665"/>
          </a:xfrm>
          <a:prstGeom prst="rect">
            <a:avLst/>
          </a:prstGeom>
          <a:noFill/>
        </p:spPr>
        <p:txBody>
          <a:bodyPr wrap="square" rtlCol="0">
            <a:spAutoFit/>
          </a:bodyPr>
          <a:lstStyle/>
          <a:p>
            <a:pPr algn="ctr"/>
            <a:r>
              <a:rPr lang="pt-BR" sz="2400" b="1" dirty="0">
                <a:solidFill>
                  <a:srgbClr val="006666"/>
                </a:solidFill>
                <a:ea typeface="+mj-ea"/>
                <a:cs typeface="+mj-cs"/>
              </a:rPr>
              <a:t>SECRETA</a:t>
            </a:r>
          </a:p>
        </p:txBody>
      </p:sp>
      <p:sp>
        <p:nvSpPr>
          <p:cNvPr id="12" name="CaixaDeTexto 11">
            <a:extLst>
              <a:ext uri="{FF2B5EF4-FFF2-40B4-BE49-F238E27FC236}">
                <a16:creationId xmlns:a16="http://schemas.microsoft.com/office/drawing/2014/main" id="{84F38239-88D9-417A-8669-CFC7F1A336E6}"/>
              </a:ext>
            </a:extLst>
          </p:cNvPr>
          <p:cNvSpPr txBox="1"/>
          <p:nvPr/>
        </p:nvSpPr>
        <p:spPr>
          <a:xfrm>
            <a:off x="5303522" y="4704136"/>
            <a:ext cx="2216727" cy="430887"/>
          </a:xfrm>
          <a:prstGeom prst="rect">
            <a:avLst/>
          </a:prstGeom>
          <a:noFill/>
        </p:spPr>
        <p:txBody>
          <a:bodyPr wrap="square" rtlCol="0">
            <a:spAutoFit/>
          </a:bodyPr>
          <a:lstStyle/>
          <a:p>
            <a:pPr algn="ctr"/>
            <a:r>
              <a:rPr lang="pt-BR" sz="2200" b="1" dirty="0">
                <a:solidFill>
                  <a:srgbClr val="006666"/>
                </a:solidFill>
                <a:ea typeface="+mj-ea"/>
                <a:cs typeface="+mj-cs"/>
              </a:rPr>
              <a:t>DESCONHECIDA</a:t>
            </a:r>
          </a:p>
        </p:txBody>
      </p:sp>
      <p:cxnSp>
        <p:nvCxnSpPr>
          <p:cNvPr id="14" name="Conector de Seta Reta 13">
            <a:extLst>
              <a:ext uri="{FF2B5EF4-FFF2-40B4-BE49-F238E27FC236}">
                <a16:creationId xmlns:a16="http://schemas.microsoft.com/office/drawing/2014/main" id="{7F75DE60-3C0D-404F-850A-0A848099B1F5}"/>
              </a:ext>
            </a:extLst>
          </p:cNvPr>
          <p:cNvCxnSpPr>
            <a:cxnSpLocks/>
          </p:cNvCxnSpPr>
          <p:nvPr/>
        </p:nvCxnSpPr>
        <p:spPr>
          <a:xfrm>
            <a:off x="4139741" y="681642"/>
            <a:ext cx="3314181" cy="0"/>
          </a:xfrm>
          <a:prstGeom prst="straightConnector1">
            <a:avLst/>
          </a:prstGeom>
          <a:ln w="28575">
            <a:solidFill>
              <a:srgbClr val="59AFA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D134C500-DAE8-4CC3-9D9D-E571E60DD6BE}"/>
              </a:ext>
            </a:extLst>
          </p:cNvPr>
          <p:cNvSpPr txBox="1"/>
          <p:nvPr/>
        </p:nvSpPr>
        <p:spPr>
          <a:xfrm>
            <a:off x="2871918" y="451707"/>
            <a:ext cx="1118192" cy="369332"/>
          </a:xfrm>
          <a:prstGeom prst="rect">
            <a:avLst/>
          </a:prstGeom>
          <a:noFill/>
        </p:spPr>
        <p:txBody>
          <a:bodyPr wrap="square" rtlCol="0">
            <a:spAutoFit/>
          </a:bodyPr>
          <a:lstStyle/>
          <a:p>
            <a:pPr algn="ctr"/>
            <a:r>
              <a:rPr lang="pt-BR" dirty="0">
                <a:solidFill>
                  <a:schemeClr val="bg2">
                    <a:lumMod val="25000"/>
                  </a:schemeClr>
                </a:solidFill>
              </a:rPr>
              <a:t>EU</a:t>
            </a:r>
          </a:p>
        </p:txBody>
      </p:sp>
      <p:sp>
        <p:nvSpPr>
          <p:cNvPr id="18" name="CaixaDeTexto 17">
            <a:extLst>
              <a:ext uri="{FF2B5EF4-FFF2-40B4-BE49-F238E27FC236}">
                <a16:creationId xmlns:a16="http://schemas.microsoft.com/office/drawing/2014/main" id="{A1C7A6E2-8C40-44E2-A80B-B9283BCDA155}"/>
              </a:ext>
            </a:extLst>
          </p:cNvPr>
          <p:cNvSpPr txBox="1"/>
          <p:nvPr/>
        </p:nvSpPr>
        <p:spPr>
          <a:xfrm rot="16200000">
            <a:off x="1429176" y="1992749"/>
            <a:ext cx="1118192" cy="369332"/>
          </a:xfrm>
          <a:prstGeom prst="rect">
            <a:avLst/>
          </a:prstGeom>
          <a:noFill/>
        </p:spPr>
        <p:txBody>
          <a:bodyPr wrap="square" rtlCol="0">
            <a:spAutoFit/>
          </a:bodyPr>
          <a:lstStyle/>
          <a:p>
            <a:pPr algn="ctr"/>
            <a:r>
              <a:rPr lang="pt-BR" dirty="0">
                <a:solidFill>
                  <a:schemeClr val="bg2">
                    <a:lumMod val="25000"/>
                  </a:schemeClr>
                </a:solidFill>
              </a:rPr>
              <a:t>OUTROS</a:t>
            </a:r>
          </a:p>
        </p:txBody>
      </p:sp>
      <p:cxnSp>
        <p:nvCxnSpPr>
          <p:cNvPr id="19" name="Conector de Seta Reta 18">
            <a:extLst>
              <a:ext uri="{FF2B5EF4-FFF2-40B4-BE49-F238E27FC236}">
                <a16:creationId xmlns:a16="http://schemas.microsoft.com/office/drawing/2014/main" id="{5D5776C1-CE69-487A-82AC-451557EA1431}"/>
              </a:ext>
            </a:extLst>
          </p:cNvPr>
          <p:cNvCxnSpPr>
            <a:cxnSpLocks/>
          </p:cNvCxnSpPr>
          <p:nvPr/>
        </p:nvCxnSpPr>
        <p:spPr>
          <a:xfrm>
            <a:off x="1998282" y="3075708"/>
            <a:ext cx="0" cy="2776451"/>
          </a:xfrm>
          <a:prstGeom prst="straightConnector1">
            <a:avLst/>
          </a:prstGeom>
          <a:ln w="28575">
            <a:solidFill>
              <a:srgbClr val="59AFA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49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9C97D75-130C-475A-8C40-E16D2667118F}"/>
              </a:ext>
            </a:extLst>
          </p:cNvPr>
          <p:cNvPicPr>
            <a:picLocks noChangeAspect="1"/>
          </p:cNvPicPr>
          <p:nvPr/>
        </p:nvPicPr>
        <p:blipFill rotWithShape="1">
          <a:blip r:embed="rId3"/>
          <a:srcRect l="63756" t="13905" r="10630" b="18640"/>
          <a:stretch/>
        </p:blipFill>
        <p:spPr>
          <a:xfrm rot="21381984">
            <a:off x="1443412" y="906390"/>
            <a:ext cx="3244276" cy="4803680"/>
          </a:xfrm>
          <a:prstGeom prst="rect">
            <a:avLst/>
          </a:prstGeom>
        </p:spPr>
      </p:pic>
      <p:sp>
        <p:nvSpPr>
          <p:cNvPr id="6" name="Retângulo 5">
            <a:extLst>
              <a:ext uri="{FF2B5EF4-FFF2-40B4-BE49-F238E27FC236}">
                <a16:creationId xmlns:a16="http://schemas.microsoft.com/office/drawing/2014/main" id="{C061D6AF-C6E0-47B6-BA68-F1C0430B47A3}"/>
              </a:ext>
            </a:extLst>
          </p:cNvPr>
          <p:cNvSpPr/>
          <p:nvPr/>
        </p:nvSpPr>
        <p:spPr>
          <a:xfrm>
            <a:off x="610486" y="6056544"/>
            <a:ext cx="4910127" cy="369332"/>
          </a:xfrm>
          <a:prstGeom prst="rect">
            <a:avLst/>
          </a:prstGeom>
        </p:spPr>
        <p:txBody>
          <a:bodyPr wrap="none">
            <a:spAutoFit/>
          </a:bodyPr>
          <a:lstStyle/>
          <a:p>
            <a:r>
              <a:rPr lang="pt-BR" dirty="0"/>
              <a:t> </a:t>
            </a:r>
            <a:r>
              <a:rPr lang="pt-BR" dirty="0">
                <a:hlinkClick r:id="rId4"/>
              </a:rPr>
              <a:t>https://www.youtube.com/watch?v=6Rj9ENCrihs</a:t>
            </a:r>
            <a:r>
              <a:rPr lang="pt-BR" dirty="0"/>
              <a:t> </a:t>
            </a:r>
          </a:p>
        </p:txBody>
      </p:sp>
      <p:sp>
        <p:nvSpPr>
          <p:cNvPr id="7" name="CaixaDeTexto 6">
            <a:extLst>
              <a:ext uri="{FF2B5EF4-FFF2-40B4-BE49-F238E27FC236}">
                <a16:creationId xmlns:a16="http://schemas.microsoft.com/office/drawing/2014/main" id="{3062CA5D-CAE3-45CF-BC26-2ED2CAF7E8D4}"/>
              </a:ext>
            </a:extLst>
          </p:cNvPr>
          <p:cNvSpPr txBox="1"/>
          <p:nvPr/>
        </p:nvSpPr>
        <p:spPr>
          <a:xfrm>
            <a:off x="5785449" y="1328468"/>
            <a:ext cx="5745192" cy="3231654"/>
          </a:xfrm>
          <a:prstGeom prst="rect">
            <a:avLst/>
          </a:prstGeom>
          <a:noFill/>
        </p:spPr>
        <p:txBody>
          <a:bodyPr wrap="square" rtlCol="0">
            <a:spAutoFit/>
          </a:bodyPr>
          <a:lstStyle/>
          <a:p>
            <a:r>
              <a:rPr lang="pt-BR" sz="2800" dirty="0">
                <a:solidFill>
                  <a:schemeClr val="bg2">
                    <a:lumMod val="25000"/>
                  </a:schemeClr>
                </a:solidFill>
                <a:latin typeface="Bahnschrift Light" panose="020B0502040204020203" pitchFamily="34" charset="0"/>
              </a:rPr>
              <a:t>Exercite o conceito de </a:t>
            </a:r>
            <a:r>
              <a:rPr lang="pt-BR" sz="2800" dirty="0" err="1">
                <a:solidFill>
                  <a:schemeClr val="bg2">
                    <a:lumMod val="25000"/>
                  </a:schemeClr>
                </a:solidFill>
                <a:latin typeface="Bahnschrift Light" panose="020B0502040204020203" pitchFamily="34" charset="0"/>
              </a:rPr>
              <a:t>Johari</a:t>
            </a:r>
            <a:r>
              <a:rPr lang="pt-BR" sz="2800" dirty="0">
                <a:solidFill>
                  <a:schemeClr val="bg2">
                    <a:lumMod val="25000"/>
                  </a:schemeClr>
                </a:solidFill>
                <a:latin typeface="Bahnschrift Light" panose="020B0502040204020203" pitchFamily="34" charset="0"/>
              </a:rPr>
              <a:t> identificando as características do personagem Rei, em cada janela:</a:t>
            </a:r>
          </a:p>
          <a:p>
            <a:endParaRPr lang="pt-BR" sz="2400" dirty="0">
              <a:solidFill>
                <a:schemeClr val="bg2">
                  <a:lumMod val="25000"/>
                </a:schemeClr>
              </a:solidFill>
              <a:latin typeface="Bahnschrift Light" panose="020B0502040204020203" pitchFamily="34" charset="0"/>
            </a:endParaRPr>
          </a:p>
          <a:p>
            <a:r>
              <a:rPr lang="pt-BR" sz="2400" dirty="0">
                <a:solidFill>
                  <a:schemeClr val="bg2">
                    <a:lumMod val="25000"/>
                  </a:schemeClr>
                </a:solidFill>
                <a:latin typeface="Bahnschrift Light" panose="020B0502040204020203" pitchFamily="34" charset="0"/>
              </a:rPr>
              <a:t>-Aberta</a:t>
            </a:r>
          </a:p>
          <a:p>
            <a:r>
              <a:rPr lang="pt-BR" sz="2400" dirty="0">
                <a:solidFill>
                  <a:schemeClr val="bg2">
                    <a:lumMod val="25000"/>
                  </a:schemeClr>
                </a:solidFill>
                <a:latin typeface="Bahnschrift Light" panose="020B0502040204020203" pitchFamily="34" charset="0"/>
              </a:rPr>
              <a:t>-Cega</a:t>
            </a:r>
          </a:p>
          <a:p>
            <a:r>
              <a:rPr lang="pt-BR" sz="2400" dirty="0">
                <a:solidFill>
                  <a:schemeClr val="bg2">
                    <a:lumMod val="25000"/>
                  </a:schemeClr>
                </a:solidFill>
                <a:latin typeface="Bahnschrift Light" panose="020B0502040204020203" pitchFamily="34" charset="0"/>
              </a:rPr>
              <a:t>-Secreta</a:t>
            </a:r>
          </a:p>
          <a:p>
            <a:r>
              <a:rPr lang="pt-BR" sz="2400" dirty="0">
                <a:solidFill>
                  <a:schemeClr val="bg2">
                    <a:lumMod val="25000"/>
                  </a:schemeClr>
                </a:solidFill>
                <a:latin typeface="Bahnschrift Light" panose="020B0502040204020203" pitchFamily="34" charset="0"/>
              </a:rPr>
              <a:t>-Desconhecida</a:t>
            </a:r>
          </a:p>
        </p:txBody>
      </p:sp>
    </p:spTree>
    <p:extLst>
      <p:ext uri="{BB962C8B-B14F-4D97-AF65-F5344CB8AC3E}">
        <p14:creationId xmlns:p14="http://schemas.microsoft.com/office/powerpoint/2010/main" val="26107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BC9B9-2235-4165-8B8C-DB1EC80715FD}"/>
              </a:ext>
            </a:extLst>
          </p:cNvPr>
          <p:cNvSpPr>
            <a:spLocks noGrp="1"/>
          </p:cNvSpPr>
          <p:nvPr>
            <p:ph type="title"/>
          </p:nvPr>
        </p:nvSpPr>
        <p:spPr>
          <a:xfrm>
            <a:off x="838200" y="1229649"/>
            <a:ext cx="10515600" cy="1325563"/>
          </a:xfrm>
        </p:spPr>
        <p:txBody>
          <a:bodyPr>
            <a:normAutofit/>
          </a:bodyPr>
          <a:lstStyle/>
          <a:p>
            <a:r>
              <a:rPr lang="pt-BR" b="1" dirty="0">
                <a:solidFill>
                  <a:srgbClr val="006666"/>
                </a:solidFill>
                <a:latin typeface="Bahnschrift Light" panose="020B0502040204020203" pitchFamily="34" charset="0"/>
              </a:rPr>
              <a:t>Assertividade/Persuasão/Negociação</a:t>
            </a:r>
          </a:p>
        </p:txBody>
      </p:sp>
    </p:spTree>
    <p:extLst>
      <p:ext uri="{BB962C8B-B14F-4D97-AF65-F5344CB8AC3E}">
        <p14:creationId xmlns:p14="http://schemas.microsoft.com/office/powerpoint/2010/main" val="148537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794" y="0"/>
            <a:ext cx="13011150" cy="7315200"/>
          </a:xfrm>
          <a:prstGeom prst="rect">
            <a:avLst/>
          </a:prstGeom>
          <a:noFill/>
          <a:ln>
            <a:noFill/>
          </a:ln>
        </p:spPr>
      </p:pic>
      <p:sp>
        <p:nvSpPr>
          <p:cNvPr id="110" name="Google Shape;110;p3"/>
          <p:cNvSpPr txBox="1"/>
          <p:nvPr/>
        </p:nvSpPr>
        <p:spPr>
          <a:xfrm>
            <a:off x="728819" y="1871925"/>
            <a:ext cx="10848900" cy="4351200"/>
          </a:xfrm>
          <a:prstGeom prst="rect">
            <a:avLst/>
          </a:prstGeom>
          <a:noFill/>
          <a:ln>
            <a:noFill/>
          </a:ln>
        </p:spPr>
        <p:txBody>
          <a:bodyPr spcFirstLastPara="1" wrap="square" lIns="91425" tIns="45700" rIns="91425" bIns="45700" anchor="t" anchorCtr="0">
            <a:normAutofit/>
          </a:bodyPr>
          <a:lstStyle/>
          <a:p>
            <a:pPr algn="ctr">
              <a:buClr>
                <a:schemeClr val="dk1"/>
              </a:buClr>
              <a:buSzPts val="4000"/>
            </a:pPr>
            <a:r>
              <a:rPr lang="pt-BR" sz="4400">
                <a:solidFill>
                  <a:schemeClr val="dk1"/>
                </a:solidFill>
                <a:latin typeface="Nunito"/>
                <a:ea typeface="Nunito"/>
                <a:cs typeface="Nunito"/>
                <a:sym typeface="Nunito"/>
              </a:rPr>
              <a:t>Ser </a:t>
            </a:r>
            <a:r>
              <a:rPr lang="pt-BR" sz="4400" b="1">
                <a:solidFill>
                  <a:srgbClr val="002060"/>
                </a:solidFill>
                <a:latin typeface="Nunito"/>
                <a:ea typeface="Nunito"/>
                <a:cs typeface="Nunito"/>
                <a:sym typeface="Nunito"/>
              </a:rPr>
              <a:t>assertivo</a:t>
            </a:r>
            <a:r>
              <a:rPr lang="pt-BR" sz="4400">
                <a:solidFill>
                  <a:srgbClr val="00B050"/>
                </a:solidFill>
                <a:latin typeface="Nunito"/>
                <a:ea typeface="Nunito"/>
                <a:cs typeface="Nunito"/>
                <a:sym typeface="Nunito"/>
              </a:rPr>
              <a:t> </a:t>
            </a:r>
            <a:r>
              <a:rPr lang="pt-BR" sz="4400">
                <a:solidFill>
                  <a:schemeClr val="dk1"/>
                </a:solidFill>
                <a:latin typeface="Nunito"/>
                <a:ea typeface="Nunito"/>
                <a:cs typeface="Nunito"/>
                <a:sym typeface="Nunito"/>
              </a:rPr>
              <a:t>significa se expressar sem sentir ou causar constrangimentos.   </a:t>
            </a:r>
            <a:endParaRPr sz="4400">
              <a:solidFill>
                <a:schemeClr val="dk1"/>
              </a:solidFill>
              <a:latin typeface="Nunito"/>
              <a:ea typeface="Nunito"/>
              <a:cs typeface="Nunito"/>
              <a:sym typeface="Nunito"/>
            </a:endParaRPr>
          </a:p>
          <a:p>
            <a:pPr algn="ctr">
              <a:buClr>
                <a:schemeClr val="dk1"/>
              </a:buClr>
              <a:buSzPts val="4000"/>
            </a:pPr>
            <a:r>
              <a:rPr lang="pt-BR" sz="4400">
                <a:solidFill>
                  <a:schemeClr val="dk1"/>
                </a:solidFill>
                <a:latin typeface="Nunito"/>
                <a:ea typeface="Nunito"/>
                <a:cs typeface="Nunito"/>
                <a:sym typeface="Nunito"/>
              </a:rPr>
              <a:t>É a capacidade de se comunicar de </a:t>
            </a:r>
            <a:endParaRPr sz="4400">
              <a:latin typeface="Nunito"/>
              <a:ea typeface="Nunito"/>
              <a:cs typeface="Nunito"/>
              <a:sym typeface="Nunito"/>
            </a:endParaRPr>
          </a:p>
          <a:p>
            <a:pPr algn="ctr">
              <a:spcBef>
                <a:spcPts val="800"/>
              </a:spcBef>
              <a:buClr>
                <a:schemeClr val="dk1"/>
              </a:buClr>
              <a:buSzPts val="4000"/>
            </a:pPr>
            <a:r>
              <a:rPr lang="pt-BR" sz="4400">
                <a:solidFill>
                  <a:schemeClr val="dk1"/>
                </a:solidFill>
                <a:latin typeface="Nunito"/>
                <a:ea typeface="Nunito"/>
                <a:cs typeface="Nunito"/>
                <a:sym typeface="Nunito"/>
              </a:rPr>
              <a:t>maneira clara e objetiva. </a:t>
            </a:r>
            <a:endParaRPr sz="4400">
              <a:latin typeface="Nunito"/>
              <a:ea typeface="Nunito"/>
              <a:cs typeface="Nunito"/>
              <a:sym typeface="Nunito"/>
            </a:endParaRPr>
          </a:p>
          <a:p>
            <a:pPr algn="ctr">
              <a:spcBef>
                <a:spcPts val="800"/>
              </a:spcBef>
              <a:buClr>
                <a:schemeClr val="dk1"/>
              </a:buClr>
              <a:buSzPts val="4000"/>
            </a:pPr>
            <a:endParaRPr sz="4400">
              <a:solidFill>
                <a:schemeClr val="dk1"/>
              </a:solidFill>
              <a:latin typeface="Nunito"/>
              <a:ea typeface="Nunito"/>
              <a:cs typeface="Nunito"/>
              <a:sym typeface="Nunito"/>
            </a:endParaRPr>
          </a:p>
          <a:p>
            <a:pPr algn="ctr">
              <a:spcBef>
                <a:spcPts val="800"/>
              </a:spcBef>
              <a:buClr>
                <a:schemeClr val="dk1"/>
              </a:buClr>
              <a:buSzPts val="4000"/>
            </a:pPr>
            <a:endParaRPr sz="4400">
              <a:solidFill>
                <a:schemeClr val="dk1"/>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261982" y="607907"/>
            <a:ext cx="10971372"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rgbClr val="002060"/>
              </a:buClr>
              <a:buSzPts val="4400"/>
            </a:pPr>
            <a:r>
              <a:rPr lang="pt-BR" dirty="0">
                <a:solidFill>
                  <a:srgbClr val="002060"/>
                </a:solidFill>
                <a:latin typeface="Bahnschrift Light" panose="020B0502040204020203" pitchFamily="34" charset="0"/>
                <a:ea typeface="Arial"/>
                <a:cs typeface="Arial"/>
                <a:sym typeface="Arial"/>
              </a:rPr>
              <a:t>O que ganho com a assertividade?</a:t>
            </a:r>
            <a:endParaRPr dirty="0">
              <a:solidFill>
                <a:srgbClr val="002060"/>
              </a:solidFill>
              <a:latin typeface="Bahnschrift Light" panose="020B0502040204020203" pitchFamily="34" charset="0"/>
              <a:ea typeface="Arial"/>
              <a:cs typeface="Arial"/>
              <a:sym typeface="Arial"/>
            </a:endParaRPr>
          </a:p>
        </p:txBody>
      </p:sp>
      <p:sp>
        <p:nvSpPr>
          <p:cNvPr id="117" name="Google Shape;117;p4"/>
          <p:cNvSpPr/>
          <p:nvPr/>
        </p:nvSpPr>
        <p:spPr>
          <a:xfrm>
            <a:off x="1809720" y="1947291"/>
            <a:ext cx="8572560" cy="3323987"/>
          </a:xfrm>
          <a:prstGeom prst="rect">
            <a:avLst/>
          </a:prstGeom>
          <a:noFill/>
          <a:ln>
            <a:noFill/>
          </a:ln>
        </p:spPr>
        <p:txBody>
          <a:bodyPr spcFirstLastPara="1" wrap="square" lIns="91425" tIns="45700" rIns="91425" bIns="45700" anchor="t" anchorCtr="0">
            <a:spAutoFit/>
          </a:bodyPr>
          <a:lstStyle/>
          <a:p>
            <a:pPr indent="-177800">
              <a:lnSpc>
                <a:spcPct val="150000"/>
              </a:lnSpc>
              <a:buClr>
                <a:srgbClr val="262626"/>
              </a:buClr>
              <a:buSzPts val="2800"/>
              <a:buFont typeface="Arial"/>
              <a:buChar char="•"/>
            </a:pPr>
            <a:r>
              <a:rPr lang="pt-BR" sz="2800" dirty="0">
                <a:solidFill>
                  <a:schemeClr val="bg2">
                    <a:lumMod val="25000"/>
                  </a:schemeClr>
                </a:solidFill>
                <a:latin typeface="Bahnschrift Light" panose="020B0502040204020203" pitchFamily="34" charset="0"/>
                <a:ea typeface="Arial"/>
                <a:cs typeface="Arial"/>
                <a:sym typeface="Arial"/>
              </a:rPr>
              <a:t> Relações construtivas</a:t>
            </a:r>
            <a:endParaRPr dirty="0">
              <a:solidFill>
                <a:schemeClr val="bg2">
                  <a:lumMod val="25000"/>
                </a:schemeClr>
              </a:solidFill>
              <a:latin typeface="Bahnschrift Light" panose="020B0502040204020203" pitchFamily="34" charset="0"/>
            </a:endParaRPr>
          </a:p>
          <a:p>
            <a:pPr indent="-177800">
              <a:lnSpc>
                <a:spcPct val="150000"/>
              </a:lnSpc>
              <a:buClr>
                <a:srgbClr val="262626"/>
              </a:buClr>
              <a:buSzPts val="2800"/>
              <a:buFont typeface="Arial"/>
              <a:buChar char="•"/>
            </a:pPr>
            <a:r>
              <a:rPr lang="pt-BR" sz="2800" dirty="0">
                <a:solidFill>
                  <a:schemeClr val="bg2">
                    <a:lumMod val="25000"/>
                  </a:schemeClr>
                </a:solidFill>
                <a:latin typeface="Bahnschrift Light" panose="020B0502040204020203" pitchFamily="34" charset="0"/>
                <a:ea typeface="Arial"/>
                <a:cs typeface="Arial"/>
                <a:sym typeface="Arial"/>
              </a:rPr>
              <a:t> Redução nas falhas na comunicação</a:t>
            </a:r>
            <a:endParaRPr dirty="0">
              <a:solidFill>
                <a:schemeClr val="bg2">
                  <a:lumMod val="25000"/>
                </a:schemeClr>
              </a:solidFill>
              <a:latin typeface="Bahnschrift Light" panose="020B0502040204020203" pitchFamily="34" charset="0"/>
            </a:endParaRPr>
          </a:p>
          <a:p>
            <a:pPr indent="-177800">
              <a:lnSpc>
                <a:spcPct val="150000"/>
              </a:lnSpc>
              <a:buClr>
                <a:srgbClr val="262626"/>
              </a:buClr>
              <a:buSzPts val="2800"/>
              <a:buFont typeface="Arial"/>
              <a:buChar char="•"/>
            </a:pPr>
            <a:r>
              <a:rPr lang="pt-BR" sz="2800" dirty="0">
                <a:solidFill>
                  <a:schemeClr val="bg2">
                    <a:lumMod val="25000"/>
                  </a:schemeClr>
                </a:solidFill>
                <a:latin typeface="Bahnschrift Light" panose="020B0502040204020203" pitchFamily="34" charset="0"/>
                <a:ea typeface="Arial"/>
                <a:cs typeface="Arial"/>
                <a:sym typeface="Arial"/>
              </a:rPr>
              <a:t> Evitar conflitos</a:t>
            </a:r>
            <a:endParaRPr dirty="0">
              <a:solidFill>
                <a:schemeClr val="bg2">
                  <a:lumMod val="25000"/>
                </a:schemeClr>
              </a:solidFill>
              <a:latin typeface="Bahnschrift Light" panose="020B0502040204020203" pitchFamily="34" charset="0"/>
            </a:endParaRPr>
          </a:p>
          <a:p>
            <a:pPr indent="-177800">
              <a:lnSpc>
                <a:spcPct val="150000"/>
              </a:lnSpc>
              <a:buClr>
                <a:srgbClr val="262626"/>
              </a:buClr>
              <a:buSzPts val="2800"/>
              <a:buFont typeface="Arial"/>
              <a:buChar char="•"/>
            </a:pPr>
            <a:r>
              <a:rPr lang="pt-BR" sz="2800" dirty="0">
                <a:solidFill>
                  <a:schemeClr val="bg2">
                    <a:lumMod val="25000"/>
                  </a:schemeClr>
                </a:solidFill>
                <a:latin typeface="Bahnschrift Light" panose="020B0502040204020203" pitchFamily="34" charset="0"/>
                <a:ea typeface="Arial"/>
                <a:cs typeface="Arial"/>
                <a:sym typeface="Arial"/>
              </a:rPr>
              <a:t> Autoconfiança e autocontrole</a:t>
            </a:r>
            <a:endParaRPr sz="2800" dirty="0">
              <a:solidFill>
                <a:schemeClr val="bg2">
                  <a:lumMod val="25000"/>
                </a:schemeClr>
              </a:solidFill>
              <a:latin typeface="Bahnschrift Light" panose="020B0502040204020203" pitchFamily="34" charset="0"/>
              <a:ea typeface="Arial"/>
              <a:cs typeface="Arial"/>
              <a:sym typeface="Arial"/>
            </a:endParaRPr>
          </a:p>
          <a:p>
            <a:pPr indent="-177800">
              <a:lnSpc>
                <a:spcPct val="150000"/>
              </a:lnSpc>
              <a:buClr>
                <a:srgbClr val="262626"/>
              </a:buClr>
              <a:buSzPts val="2800"/>
              <a:buFont typeface="Arial"/>
              <a:buChar char="•"/>
            </a:pPr>
            <a:r>
              <a:rPr lang="pt-BR" sz="2800" dirty="0">
                <a:solidFill>
                  <a:schemeClr val="bg2">
                    <a:lumMod val="25000"/>
                  </a:schemeClr>
                </a:solidFill>
                <a:latin typeface="Bahnschrift Light" panose="020B0502040204020203" pitchFamily="34" charset="0"/>
                <a:ea typeface="Arial"/>
                <a:cs typeface="Arial"/>
                <a:sym typeface="Arial"/>
              </a:rPr>
              <a:t> Diminuir o estresse, a ansiedade e frustração</a:t>
            </a:r>
            <a:endParaRPr sz="2800" dirty="0">
              <a:solidFill>
                <a:schemeClr val="bg2">
                  <a:lumMod val="25000"/>
                </a:schemeClr>
              </a:solidFill>
              <a:latin typeface="Bahnschrift Light" panose="020B0502040204020203" pitchFamily="34" charset="0"/>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500"/>
                                        <p:tgtEl>
                                          <p:spTgt spid="11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7">
                                            <p:txEl>
                                              <p:pRg st="1" end="1"/>
                                            </p:txEl>
                                          </p:spTgt>
                                        </p:tgtEl>
                                        <p:attrNameLst>
                                          <p:attrName>style.visibility</p:attrName>
                                        </p:attrNameLst>
                                      </p:cBhvr>
                                      <p:to>
                                        <p:strVal val="visible"/>
                                      </p:to>
                                    </p:set>
                                    <p:anim calcmode="lin" valueType="num">
                                      <p:cBhvr additive="base">
                                        <p:cTn id="13" dur="500"/>
                                        <p:tgtEl>
                                          <p:spTgt spid="117">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17">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anim calcmode="lin" valueType="num">
                                      <p:cBhvr additive="base">
                                        <p:cTn id="19" dur="500"/>
                                        <p:tgtEl>
                                          <p:spTgt spid="117">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17">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7">
                                            <p:txEl>
                                              <p:pRg st="3" end="3"/>
                                            </p:txEl>
                                          </p:spTgt>
                                        </p:tgtEl>
                                        <p:attrNameLst>
                                          <p:attrName>style.visibility</p:attrName>
                                        </p:attrNameLst>
                                      </p:cBhvr>
                                      <p:to>
                                        <p:strVal val="visible"/>
                                      </p:to>
                                    </p:set>
                                    <p:anim calcmode="lin" valueType="num">
                                      <p:cBhvr additive="base">
                                        <p:cTn id="25" dur="500"/>
                                        <p:tgtEl>
                                          <p:spTgt spid="117">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17">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7">
                                            <p:txEl>
                                              <p:pRg st="4" end="4"/>
                                            </p:txEl>
                                          </p:spTgt>
                                        </p:tgtEl>
                                        <p:attrNameLst>
                                          <p:attrName>style.visibility</p:attrName>
                                        </p:attrNameLst>
                                      </p:cBhvr>
                                      <p:to>
                                        <p:strVal val="visible"/>
                                      </p:to>
                                    </p:set>
                                    <p:anim calcmode="lin" valueType="num">
                                      <p:cBhvr additive="base">
                                        <p:cTn id="31" dur="500"/>
                                        <p:tgtEl>
                                          <p:spTgt spid="117">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1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51A701B-21BC-49D3-830C-9704A8582695}"/>
              </a:ext>
            </a:extLst>
          </p:cNvPr>
          <p:cNvSpPr/>
          <p:nvPr/>
        </p:nvSpPr>
        <p:spPr>
          <a:xfrm>
            <a:off x="321425" y="586646"/>
            <a:ext cx="11549149" cy="752001"/>
          </a:xfrm>
          <a:prstGeom prst="rect">
            <a:avLst/>
          </a:prstGeom>
        </p:spPr>
        <p:txBody>
          <a:bodyPr wrap="square">
            <a:spAutoFit/>
          </a:bodyPr>
          <a:lstStyle/>
          <a:p>
            <a:pPr lvl="0" algn="ctr">
              <a:lnSpc>
                <a:spcPct val="107000"/>
              </a:lnSpc>
              <a:spcAft>
                <a:spcPts val="0"/>
              </a:spcAft>
            </a:pPr>
            <a:r>
              <a:rPr lang="pt-BR" sz="4400" b="1" dirty="0">
                <a:solidFill>
                  <a:srgbClr val="006666"/>
                </a:solidFill>
                <a:latin typeface="Bahnschrift Light" panose="020B0502040204020203" pitchFamily="34" charset="0"/>
                <a:ea typeface="+mj-ea"/>
                <a:cs typeface="+mj-cs"/>
              </a:rPr>
              <a:t>Relacionamento interpessoal e Colaboração</a:t>
            </a:r>
          </a:p>
        </p:txBody>
      </p:sp>
      <p:sp>
        <p:nvSpPr>
          <p:cNvPr id="2" name="CaixaDeTexto 1">
            <a:extLst>
              <a:ext uri="{FF2B5EF4-FFF2-40B4-BE49-F238E27FC236}">
                <a16:creationId xmlns:a16="http://schemas.microsoft.com/office/drawing/2014/main" id="{E34ECEB1-E248-4381-8D9D-5F17D8D96054}"/>
              </a:ext>
            </a:extLst>
          </p:cNvPr>
          <p:cNvSpPr txBox="1"/>
          <p:nvPr/>
        </p:nvSpPr>
        <p:spPr>
          <a:xfrm>
            <a:off x="1454580" y="2300982"/>
            <a:ext cx="9825645" cy="584775"/>
          </a:xfrm>
          <a:prstGeom prst="rect">
            <a:avLst/>
          </a:prstGeom>
          <a:noFill/>
        </p:spPr>
        <p:txBody>
          <a:bodyPr wrap="square" rtlCol="0">
            <a:spAutoFit/>
          </a:bodyPr>
          <a:lstStyle/>
          <a:p>
            <a:r>
              <a:rPr lang="pt-BR" sz="3200" dirty="0">
                <a:solidFill>
                  <a:schemeClr val="bg2">
                    <a:lumMod val="25000"/>
                  </a:schemeClr>
                </a:solidFill>
                <a:latin typeface="Bahnschrift Light" panose="020B0502040204020203" pitchFamily="34" charset="0"/>
              </a:rPr>
              <a:t>Interação assertiva entre 2 ou mais pessoas.</a:t>
            </a:r>
          </a:p>
        </p:txBody>
      </p:sp>
      <p:sp>
        <p:nvSpPr>
          <p:cNvPr id="3" name="CaixaDeTexto 2">
            <a:extLst>
              <a:ext uri="{FF2B5EF4-FFF2-40B4-BE49-F238E27FC236}">
                <a16:creationId xmlns:a16="http://schemas.microsoft.com/office/drawing/2014/main" id="{4D8C42F4-7008-472A-A8CC-F0E68C0E1278}"/>
              </a:ext>
            </a:extLst>
          </p:cNvPr>
          <p:cNvSpPr txBox="1"/>
          <p:nvPr/>
        </p:nvSpPr>
        <p:spPr>
          <a:xfrm>
            <a:off x="4928764" y="3567446"/>
            <a:ext cx="2334470" cy="707886"/>
          </a:xfrm>
          <a:prstGeom prst="rect">
            <a:avLst/>
          </a:prstGeom>
          <a:noFill/>
        </p:spPr>
        <p:txBody>
          <a:bodyPr wrap="square" rtlCol="0">
            <a:spAutoFit/>
          </a:bodyPr>
          <a:lstStyle/>
          <a:p>
            <a:r>
              <a:rPr lang="pt-BR" sz="4000" dirty="0">
                <a:solidFill>
                  <a:schemeClr val="accent2">
                    <a:lumMod val="50000"/>
                  </a:schemeClr>
                </a:solidFill>
                <a:latin typeface="Bahnschrift Light" panose="020B0502040204020203" pitchFamily="34" charset="0"/>
              </a:rPr>
              <a:t>Empatia</a:t>
            </a:r>
          </a:p>
        </p:txBody>
      </p:sp>
      <p:grpSp>
        <p:nvGrpSpPr>
          <p:cNvPr id="11" name="Agrupar 10">
            <a:extLst>
              <a:ext uri="{FF2B5EF4-FFF2-40B4-BE49-F238E27FC236}">
                <a16:creationId xmlns:a16="http://schemas.microsoft.com/office/drawing/2014/main" id="{644677D4-C53E-47E7-BE60-3CF0393BF628}"/>
              </a:ext>
            </a:extLst>
          </p:cNvPr>
          <p:cNvGrpSpPr/>
          <p:nvPr/>
        </p:nvGrpSpPr>
        <p:grpSpPr>
          <a:xfrm>
            <a:off x="1630425" y="3972244"/>
            <a:ext cx="2009589" cy="1848380"/>
            <a:chOff x="8196890" y="4310761"/>
            <a:chExt cx="1477678" cy="1215828"/>
          </a:xfrm>
        </p:grpSpPr>
        <p:pic>
          <p:nvPicPr>
            <p:cNvPr id="6" name="Imagem 5" descr="Desenho de personagens&#10;&#10;Descrição gerada automaticamente">
              <a:extLst>
                <a:ext uri="{FF2B5EF4-FFF2-40B4-BE49-F238E27FC236}">
                  <a16:creationId xmlns:a16="http://schemas.microsoft.com/office/drawing/2014/main" id="{6667E6D4-B1E2-443E-9B76-50A8F52B1B52}"/>
                </a:ext>
              </a:extLst>
            </p:cNvPr>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53017" t="29722" r="21733" b="36038"/>
            <a:stretch/>
          </p:blipFill>
          <p:spPr>
            <a:xfrm>
              <a:off x="8196890" y="4310761"/>
              <a:ext cx="1477678" cy="1215828"/>
            </a:xfrm>
            <a:prstGeom prst="rect">
              <a:avLst/>
            </a:prstGeom>
          </p:spPr>
        </p:pic>
        <p:sp>
          <p:nvSpPr>
            <p:cNvPr id="10" name="Retângulo 9">
              <a:extLst>
                <a:ext uri="{FF2B5EF4-FFF2-40B4-BE49-F238E27FC236}">
                  <a16:creationId xmlns:a16="http://schemas.microsoft.com/office/drawing/2014/main" id="{F9ED0EAB-D220-409C-9B57-25DD44AFE4E7}"/>
                </a:ext>
              </a:extLst>
            </p:cNvPr>
            <p:cNvSpPr/>
            <p:nvPr/>
          </p:nvSpPr>
          <p:spPr>
            <a:xfrm>
              <a:off x="9567081" y="4557478"/>
              <a:ext cx="107487" cy="287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spTree>
    <p:extLst>
      <p:ext uri="{BB962C8B-B14F-4D97-AF65-F5344CB8AC3E}">
        <p14:creationId xmlns:p14="http://schemas.microsoft.com/office/powerpoint/2010/main" val="35628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51A701B-21BC-49D3-830C-9704A8582695}"/>
              </a:ext>
            </a:extLst>
          </p:cNvPr>
          <p:cNvSpPr/>
          <p:nvPr/>
        </p:nvSpPr>
        <p:spPr>
          <a:xfrm>
            <a:off x="321425" y="586646"/>
            <a:ext cx="11549149" cy="752001"/>
          </a:xfrm>
          <a:prstGeom prst="rect">
            <a:avLst/>
          </a:prstGeom>
        </p:spPr>
        <p:txBody>
          <a:bodyPr wrap="square">
            <a:spAutoFit/>
          </a:bodyPr>
          <a:lstStyle/>
          <a:p>
            <a:pPr lvl="0" algn="ctr">
              <a:lnSpc>
                <a:spcPct val="107000"/>
              </a:lnSpc>
              <a:spcAft>
                <a:spcPts val="0"/>
              </a:spcAft>
            </a:pPr>
            <a:r>
              <a:rPr lang="pt-BR" sz="4400" b="1" dirty="0">
                <a:solidFill>
                  <a:srgbClr val="006666"/>
                </a:solidFill>
                <a:latin typeface="Bahnschrift Light" panose="020B0502040204020203" pitchFamily="34" charset="0"/>
                <a:ea typeface="+mj-ea"/>
                <a:cs typeface="+mj-cs"/>
              </a:rPr>
              <a:t>Relacionamento interpessoal e Colaboração</a:t>
            </a:r>
          </a:p>
        </p:txBody>
      </p:sp>
      <p:sp>
        <p:nvSpPr>
          <p:cNvPr id="2" name="CaixaDeTexto 1">
            <a:extLst>
              <a:ext uri="{FF2B5EF4-FFF2-40B4-BE49-F238E27FC236}">
                <a16:creationId xmlns:a16="http://schemas.microsoft.com/office/drawing/2014/main" id="{E34ECEB1-E248-4381-8D9D-5F17D8D96054}"/>
              </a:ext>
            </a:extLst>
          </p:cNvPr>
          <p:cNvSpPr txBox="1"/>
          <p:nvPr/>
        </p:nvSpPr>
        <p:spPr>
          <a:xfrm>
            <a:off x="889024" y="1868298"/>
            <a:ext cx="8607903" cy="707886"/>
          </a:xfrm>
          <a:prstGeom prst="rect">
            <a:avLst/>
          </a:prstGeom>
          <a:noFill/>
        </p:spPr>
        <p:txBody>
          <a:bodyPr wrap="square" rtlCol="0">
            <a:spAutoFit/>
          </a:bodyPr>
          <a:lstStyle/>
          <a:p>
            <a:r>
              <a:rPr lang="pt-BR" sz="2000" dirty="0">
                <a:solidFill>
                  <a:schemeClr val="bg2">
                    <a:lumMod val="25000"/>
                  </a:schemeClr>
                </a:solidFill>
                <a:latin typeface="Bahnschrift Light" panose="020B0502040204020203" pitchFamily="34" charset="0"/>
              </a:rPr>
              <a:t>O Relacionamento e a Colaboração são grandes responsáveis pelo alto desempenho de um time.</a:t>
            </a:r>
          </a:p>
        </p:txBody>
      </p:sp>
      <p:sp>
        <p:nvSpPr>
          <p:cNvPr id="3" name="Retângulo 2">
            <a:extLst>
              <a:ext uri="{FF2B5EF4-FFF2-40B4-BE49-F238E27FC236}">
                <a16:creationId xmlns:a16="http://schemas.microsoft.com/office/drawing/2014/main" id="{CA089B0C-C59B-4991-B9AA-4EC0E5BEC81C}"/>
              </a:ext>
            </a:extLst>
          </p:cNvPr>
          <p:cNvSpPr/>
          <p:nvPr/>
        </p:nvSpPr>
        <p:spPr>
          <a:xfrm>
            <a:off x="2935704" y="2881245"/>
            <a:ext cx="7828547" cy="707886"/>
          </a:xfrm>
          <a:prstGeom prst="rect">
            <a:avLst/>
          </a:prstGeom>
        </p:spPr>
        <p:txBody>
          <a:bodyPr wrap="square">
            <a:spAutoFit/>
          </a:bodyPr>
          <a:lstStyle/>
          <a:p>
            <a:pPr algn="ctr"/>
            <a:r>
              <a:rPr lang="pt-BR" sz="2000" dirty="0">
                <a:solidFill>
                  <a:schemeClr val="bg2">
                    <a:lumMod val="25000"/>
                  </a:schemeClr>
                </a:solidFill>
                <a:latin typeface="Bahnschrift Light" panose="020B0502040204020203" pitchFamily="34" charset="0"/>
              </a:rPr>
              <a:t>Como seus pontos fortes podem complementar os de seus colegas, no alcance de um objetivo comum?</a:t>
            </a:r>
          </a:p>
        </p:txBody>
      </p:sp>
      <p:pic>
        <p:nvPicPr>
          <p:cNvPr id="6" name="Imagem 5" descr="Uma imagem contendo ipod, quarto&#10;&#10;Descrição gerada automaticamente">
            <a:extLst>
              <a:ext uri="{FF2B5EF4-FFF2-40B4-BE49-F238E27FC236}">
                <a16:creationId xmlns:a16="http://schemas.microsoft.com/office/drawing/2014/main" id="{4142893F-89F8-457D-A1AA-7010DD77A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24" y="3429000"/>
            <a:ext cx="3114581" cy="3114581"/>
          </a:xfrm>
          <a:prstGeom prst="rect">
            <a:avLst/>
          </a:prstGeom>
        </p:spPr>
      </p:pic>
    </p:spTree>
    <p:extLst>
      <p:ext uri="{BB962C8B-B14F-4D97-AF65-F5344CB8AC3E}">
        <p14:creationId xmlns:p14="http://schemas.microsoft.com/office/powerpoint/2010/main" val="164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29DE69-A03D-44CB-803D-F62779962671}"/>
              </a:ext>
            </a:extLst>
          </p:cNvPr>
          <p:cNvSpPr/>
          <p:nvPr/>
        </p:nvSpPr>
        <p:spPr>
          <a:xfrm>
            <a:off x="777877" y="747406"/>
            <a:ext cx="10636245" cy="752001"/>
          </a:xfrm>
          <a:prstGeom prst="rect">
            <a:avLst/>
          </a:prstGeom>
        </p:spPr>
        <p:txBody>
          <a:bodyPr wrap="none">
            <a:spAutoFit/>
          </a:bodyPr>
          <a:lstStyle/>
          <a:p>
            <a:pPr lvl="0" algn="ctr">
              <a:lnSpc>
                <a:spcPct val="107000"/>
              </a:lnSpc>
              <a:spcAft>
                <a:spcPts val="800"/>
              </a:spcAft>
            </a:pPr>
            <a:r>
              <a:rPr lang="pt-BR" sz="4400" b="1" dirty="0">
                <a:solidFill>
                  <a:srgbClr val="006666"/>
                </a:solidFill>
                <a:latin typeface="Bahnschrift Light" panose="020B0502040204020203" pitchFamily="34" charset="0"/>
                <a:ea typeface="+mj-ea"/>
                <a:cs typeface="+mj-cs"/>
              </a:rPr>
              <a:t>Resiliência/Flexibilidade/Adaptabilidade</a:t>
            </a:r>
          </a:p>
        </p:txBody>
      </p:sp>
      <p:sp>
        <p:nvSpPr>
          <p:cNvPr id="2" name="Retângulo 1">
            <a:extLst>
              <a:ext uri="{FF2B5EF4-FFF2-40B4-BE49-F238E27FC236}">
                <a16:creationId xmlns:a16="http://schemas.microsoft.com/office/drawing/2014/main" id="{2841823C-87CE-450C-BFB4-E7C41B91EC5B}"/>
              </a:ext>
            </a:extLst>
          </p:cNvPr>
          <p:cNvSpPr/>
          <p:nvPr/>
        </p:nvSpPr>
        <p:spPr>
          <a:xfrm>
            <a:off x="1477991" y="2294952"/>
            <a:ext cx="9236015" cy="954107"/>
          </a:xfrm>
          <a:prstGeom prst="rect">
            <a:avLst/>
          </a:prstGeom>
        </p:spPr>
        <p:txBody>
          <a:bodyPr wrap="square">
            <a:spAutoFit/>
          </a:bodyPr>
          <a:lstStyle/>
          <a:p>
            <a:pPr algn="ctr"/>
            <a:r>
              <a:rPr lang="pt-BR" sz="2800" dirty="0">
                <a:solidFill>
                  <a:schemeClr val="bg2">
                    <a:lumMod val="25000"/>
                  </a:schemeClr>
                </a:solidFill>
                <a:latin typeface="Bahnschrift Light" panose="020B0502040204020203" pitchFamily="34" charset="0"/>
              </a:rPr>
              <a:t>Habilidade de manter o seu propósito enquanto você se adapta a novos métodos e procedimentos.</a:t>
            </a:r>
          </a:p>
        </p:txBody>
      </p:sp>
    </p:spTree>
    <p:extLst>
      <p:ext uri="{BB962C8B-B14F-4D97-AF65-F5344CB8AC3E}">
        <p14:creationId xmlns:p14="http://schemas.microsoft.com/office/powerpoint/2010/main" val="366657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18"/>
          <p:cNvSpPr txBox="1">
            <a:spLocks noGrp="1"/>
          </p:cNvSpPr>
          <p:nvPr>
            <p:ph type="title"/>
          </p:nvPr>
        </p:nvSpPr>
        <p:spPr>
          <a:xfrm>
            <a:off x="-331932" y="286456"/>
            <a:ext cx="10968833" cy="1143000"/>
          </a:xfrm>
          <a:prstGeom prst="rect">
            <a:avLst/>
          </a:prstGeom>
          <a:noFill/>
          <a:ln>
            <a:noFill/>
          </a:ln>
        </p:spPr>
        <p:txBody>
          <a:bodyPr spcFirstLastPara="1" vert="horz" wrap="square" lIns="108825" tIns="54412" rIns="108825" bIns="54412" rtlCol="0" anchor="ctr" anchorCtr="0">
            <a:normAutofit/>
          </a:bodyPr>
          <a:lstStyle/>
          <a:p>
            <a:pPr algn="ctr">
              <a:spcBef>
                <a:spcPts val="0"/>
              </a:spcBef>
              <a:buClr>
                <a:srgbClr val="002060"/>
              </a:buClr>
              <a:buSzPts val="4800"/>
            </a:pPr>
            <a:r>
              <a:rPr lang="pt-BR" sz="4799" b="1">
                <a:solidFill>
                  <a:srgbClr val="002060"/>
                </a:solidFill>
              </a:rPr>
              <a:t>Top 10 Skills</a:t>
            </a:r>
            <a:endParaRPr sz="4799" b="1">
              <a:solidFill>
                <a:srgbClr val="002060"/>
              </a:solidFill>
            </a:endParaRPr>
          </a:p>
        </p:txBody>
      </p:sp>
      <p:sp>
        <p:nvSpPr>
          <p:cNvPr id="240" name="Google Shape;240;p18"/>
          <p:cNvSpPr txBox="1"/>
          <p:nvPr/>
        </p:nvSpPr>
        <p:spPr>
          <a:xfrm>
            <a:off x="2188141" y="1600952"/>
            <a:ext cx="5928685" cy="4110057"/>
          </a:xfrm>
          <a:prstGeom prst="rect">
            <a:avLst/>
          </a:prstGeom>
          <a:noFill/>
          <a:ln>
            <a:noFill/>
          </a:ln>
        </p:spPr>
        <p:txBody>
          <a:bodyPr spcFirstLastPara="1" wrap="square" lIns="108825" tIns="54412" rIns="108825" bIns="54412" anchor="t" anchorCtr="0">
            <a:spAutoFit/>
          </a:bodyPr>
          <a:lstStyle/>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1. </a:t>
            </a:r>
            <a:r>
              <a:rPr lang="pt-BR" sz="2599" dirty="0">
                <a:solidFill>
                  <a:srgbClr val="262626"/>
                </a:solidFill>
                <a:latin typeface="Bahnschrift Light" panose="020B0502040204020203" pitchFamily="34" charset="0"/>
                <a:ea typeface="Calibri"/>
                <a:cs typeface="Calibri"/>
                <a:sym typeface="Calibri"/>
              </a:rPr>
              <a:t>Resolução de problemas complexos</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2. </a:t>
            </a:r>
            <a:r>
              <a:rPr lang="pt-BR" sz="2599" dirty="0">
                <a:solidFill>
                  <a:srgbClr val="262626"/>
                </a:solidFill>
                <a:latin typeface="Bahnschrift Light" panose="020B0502040204020203" pitchFamily="34" charset="0"/>
                <a:ea typeface="Calibri"/>
                <a:cs typeface="Calibri"/>
                <a:sym typeface="Calibri"/>
              </a:rPr>
              <a:t>Pensamento crítico</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3. </a:t>
            </a:r>
            <a:r>
              <a:rPr lang="pt-BR" sz="2599" dirty="0">
                <a:solidFill>
                  <a:srgbClr val="262626"/>
                </a:solidFill>
                <a:latin typeface="Bahnschrift Light" panose="020B0502040204020203" pitchFamily="34" charset="0"/>
                <a:ea typeface="Calibri"/>
                <a:cs typeface="Calibri"/>
                <a:sym typeface="Calibri"/>
              </a:rPr>
              <a:t>Criatividade</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4. </a:t>
            </a:r>
            <a:r>
              <a:rPr lang="pt-BR" sz="2599" dirty="0">
                <a:solidFill>
                  <a:srgbClr val="262626"/>
                </a:solidFill>
                <a:latin typeface="Bahnschrift Light" panose="020B0502040204020203" pitchFamily="34" charset="0"/>
                <a:ea typeface="Calibri"/>
                <a:cs typeface="Calibri"/>
                <a:sym typeface="Calibri"/>
              </a:rPr>
              <a:t>Gestão de pessoas</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5. </a:t>
            </a:r>
            <a:r>
              <a:rPr lang="pt-BR" sz="2599" dirty="0">
                <a:solidFill>
                  <a:srgbClr val="262626"/>
                </a:solidFill>
                <a:latin typeface="Bahnschrift Light" panose="020B0502040204020203" pitchFamily="34" charset="0"/>
                <a:ea typeface="Calibri"/>
                <a:cs typeface="Calibri"/>
                <a:sym typeface="Calibri"/>
              </a:rPr>
              <a:t>Colaboração</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6. </a:t>
            </a:r>
            <a:r>
              <a:rPr lang="pt-BR" sz="2599" dirty="0">
                <a:solidFill>
                  <a:srgbClr val="262626"/>
                </a:solidFill>
                <a:latin typeface="Bahnschrift Light" panose="020B0502040204020203" pitchFamily="34" charset="0"/>
                <a:ea typeface="Calibri"/>
                <a:cs typeface="Calibri"/>
                <a:sym typeface="Calibri"/>
              </a:rPr>
              <a:t>Inteligência emocional</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7. </a:t>
            </a:r>
            <a:r>
              <a:rPr lang="pt-BR" sz="2599" dirty="0">
                <a:solidFill>
                  <a:srgbClr val="262626"/>
                </a:solidFill>
                <a:latin typeface="Bahnschrift Light" panose="020B0502040204020203" pitchFamily="34" charset="0"/>
                <a:ea typeface="Calibri"/>
                <a:cs typeface="Calibri"/>
                <a:sym typeface="Calibri"/>
              </a:rPr>
              <a:t>Julgamento e tomada de decisões</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8. </a:t>
            </a:r>
            <a:r>
              <a:rPr lang="pt-BR" sz="2599" dirty="0">
                <a:solidFill>
                  <a:srgbClr val="262626"/>
                </a:solidFill>
                <a:latin typeface="Bahnschrift Light" panose="020B0502040204020203" pitchFamily="34" charset="0"/>
                <a:ea typeface="Calibri"/>
                <a:cs typeface="Calibri"/>
                <a:sym typeface="Calibri"/>
              </a:rPr>
              <a:t>Orientação de serviço</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9. </a:t>
            </a:r>
            <a:r>
              <a:rPr lang="pt-BR" sz="2599" dirty="0">
                <a:solidFill>
                  <a:srgbClr val="262626"/>
                </a:solidFill>
                <a:latin typeface="Bahnschrift Light" panose="020B0502040204020203" pitchFamily="34" charset="0"/>
                <a:ea typeface="Calibri"/>
                <a:cs typeface="Calibri"/>
                <a:sym typeface="Calibri"/>
              </a:rPr>
              <a:t>Negociação</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10. </a:t>
            </a:r>
            <a:r>
              <a:rPr lang="pt-BR" sz="2599" dirty="0">
                <a:solidFill>
                  <a:srgbClr val="262626"/>
                </a:solidFill>
                <a:latin typeface="Bahnschrift Light" panose="020B0502040204020203" pitchFamily="34" charset="0"/>
                <a:ea typeface="Calibri"/>
                <a:cs typeface="Calibri"/>
                <a:sym typeface="Calibri"/>
              </a:rPr>
              <a:t>Flexibilidade cognitiva</a:t>
            </a:r>
            <a:endParaRPr dirty="0">
              <a:latin typeface="Bahnschrift Light" panose="020B0502040204020203" pitchFamily="34" charset="0"/>
            </a:endParaRPr>
          </a:p>
        </p:txBody>
      </p:sp>
      <p:sp>
        <p:nvSpPr>
          <p:cNvPr id="241" name="Google Shape;241;p18"/>
          <p:cNvSpPr txBox="1"/>
          <p:nvPr/>
        </p:nvSpPr>
        <p:spPr>
          <a:xfrm>
            <a:off x="2048869" y="6215492"/>
            <a:ext cx="8474244" cy="356052"/>
          </a:xfrm>
          <a:prstGeom prst="rect">
            <a:avLst/>
          </a:prstGeom>
          <a:noFill/>
          <a:ln>
            <a:noFill/>
          </a:ln>
        </p:spPr>
        <p:txBody>
          <a:bodyPr spcFirstLastPara="1" wrap="square" lIns="108825" tIns="54412" rIns="108825" bIns="54412" anchor="t" anchorCtr="0">
            <a:spAutoFit/>
          </a:bodyPr>
          <a:lstStyle/>
          <a:p>
            <a:r>
              <a:rPr lang="pt-BR" sz="1600" b="1" i="1" dirty="0">
                <a:solidFill>
                  <a:schemeClr val="dk1"/>
                </a:solidFill>
                <a:latin typeface="Bahnschrift SemiLight" panose="020B0502040204020203" pitchFamily="34" charset="0"/>
                <a:ea typeface="Calibri"/>
                <a:cs typeface="Calibri"/>
                <a:sym typeface="Calibri"/>
              </a:rPr>
              <a:t>Fonte: </a:t>
            </a:r>
            <a:r>
              <a:rPr lang="pt-BR" sz="1600" i="1" dirty="0">
                <a:solidFill>
                  <a:schemeClr val="dk1"/>
                </a:solidFill>
                <a:latin typeface="Bahnschrift SemiLight" panose="020B0502040204020203" pitchFamily="34" charset="0"/>
                <a:ea typeface="Calibri"/>
                <a:cs typeface="Calibri"/>
                <a:sym typeface="Calibri"/>
              </a:rPr>
              <a:t>Future </a:t>
            </a:r>
            <a:r>
              <a:rPr lang="pt-BR" sz="1600" i="1" dirty="0" err="1">
                <a:solidFill>
                  <a:schemeClr val="dk1"/>
                </a:solidFill>
                <a:latin typeface="Bahnschrift SemiLight" panose="020B0502040204020203" pitchFamily="34" charset="0"/>
                <a:ea typeface="Calibri"/>
                <a:cs typeface="Calibri"/>
                <a:sym typeface="Calibri"/>
              </a:rPr>
              <a:t>of</a:t>
            </a:r>
            <a:r>
              <a:rPr lang="pt-BR" sz="1600" i="1" dirty="0">
                <a:solidFill>
                  <a:schemeClr val="dk1"/>
                </a:solidFill>
                <a:latin typeface="Bahnschrift SemiLight" panose="020B0502040204020203" pitchFamily="34" charset="0"/>
                <a:ea typeface="Calibri"/>
                <a:cs typeface="Calibri"/>
                <a:sym typeface="Calibri"/>
              </a:rPr>
              <a:t> Jobs </a:t>
            </a:r>
            <a:r>
              <a:rPr lang="pt-BR" sz="1600" i="1" dirty="0" err="1">
                <a:solidFill>
                  <a:schemeClr val="dk1"/>
                </a:solidFill>
                <a:latin typeface="Bahnschrift SemiLight" panose="020B0502040204020203" pitchFamily="34" charset="0"/>
                <a:ea typeface="Calibri"/>
                <a:cs typeface="Calibri"/>
                <a:sym typeface="Calibri"/>
              </a:rPr>
              <a:t>Report</a:t>
            </a:r>
            <a:r>
              <a:rPr lang="pt-BR" sz="1600" i="1" dirty="0">
                <a:solidFill>
                  <a:schemeClr val="dk1"/>
                </a:solidFill>
                <a:latin typeface="Bahnschrift SemiLight" panose="020B0502040204020203" pitchFamily="34" charset="0"/>
                <a:ea typeface="Calibri"/>
                <a:cs typeface="Calibri"/>
                <a:sym typeface="Calibri"/>
              </a:rPr>
              <a:t>, World </a:t>
            </a:r>
            <a:r>
              <a:rPr lang="pt-BR" sz="1600" i="1" dirty="0" err="1">
                <a:solidFill>
                  <a:schemeClr val="dk1"/>
                </a:solidFill>
                <a:latin typeface="Bahnschrift SemiLight" panose="020B0502040204020203" pitchFamily="34" charset="0"/>
                <a:ea typeface="Calibri"/>
                <a:cs typeface="Calibri"/>
                <a:sym typeface="Calibri"/>
              </a:rPr>
              <a:t>Economic</a:t>
            </a:r>
            <a:r>
              <a:rPr lang="pt-BR" sz="1600" i="1" dirty="0">
                <a:solidFill>
                  <a:schemeClr val="dk1"/>
                </a:solidFill>
                <a:latin typeface="Bahnschrift SemiLight" panose="020B0502040204020203" pitchFamily="34" charset="0"/>
                <a:ea typeface="Calibri"/>
                <a:cs typeface="Calibri"/>
                <a:sym typeface="Calibri"/>
              </a:rPr>
              <a:t> </a:t>
            </a:r>
            <a:r>
              <a:rPr lang="pt-BR" sz="1600" i="1" dirty="0" err="1">
                <a:solidFill>
                  <a:schemeClr val="dk1"/>
                </a:solidFill>
                <a:latin typeface="Bahnschrift SemiLight" panose="020B0502040204020203" pitchFamily="34" charset="0"/>
                <a:ea typeface="Calibri"/>
                <a:cs typeface="Calibri"/>
                <a:sym typeface="Calibri"/>
              </a:rPr>
              <a:t>Forum</a:t>
            </a:r>
            <a:r>
              <a:rPr lang="pt-BR" sz="1600" i="1" dirty="0">
                <a:solidFill>
                  <a:schemeClr val="dk1"/>
                </a:solidFill>
                <a:latin typeface="Bahnschrift SemiLight" panose="020B0502040204020203" pitchFamily="34" charset="0"/>
                <a:ea typeface="Calibri"/>
                <a:cs typeface="Calibri"/>
                <a:sym typeface="Calibri"/>
              </a:rPr>
              <a:t> </a:t>
            </a:r>
            <a:endParaRPr dirty="0">
              <a:latin typeface="Bahnschrift Semi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Uma imagem contendo edifício&#10;&#10;Descrição gerada automaticamente">
            <a:extLst>
              <a:ext uri="{FF2B5EF4-FFF2-40B4-BE49-F238E27FC236}">
                <a16:creationId xmlns:a16="http://schemas.microsoft.com/office/drawing/2014/main" id="{7285455B-35A1-4F90-8A02-E028C54E8F9F}"/>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C8D1D84E-3E56-4842-B218-94A3F8CAB23E}"/>
              </a:ext>
            </a:extLst>
          </p:cNvPr>
          <p:cNvSpPr txBox="1"/>
          <p:nvPr/>
        </p:nvSpPr>
        <p:spPr>
          <a:xfrm>
            <a:off x="1767738" y="2282274"/>
            <a:ext cx="8656523" cy="769441"/>
          </a:xfrm>
          <a:prstGeom prst="rect">
            <a:avLst/>
          </a:prstGeom>
          <a:noFill/>
        </p:spPr>
        <p:txBody>
          <a:bodyPr wrap="square" rtlCol="0">
            <a:spAutoFit/>
          </a:bodyPr>
          <a:lstStyle/>
          <a:p>
            <a:r>
              <a:rPr lang="pt-BR" sz="4400" dirty="0">
                <a:solidFill>
                  <a:schemeClr val="bg2">
                    <a:lumMod val="25000"/>
                  </a:schemeClr>
                </a:solidFill>
                <a:latin typeface="Bahnschrift Light" panose="020B0502040204020203" pitchFamily="34" charset="0"/>
              </a:rPr>
              <a:t>A única certeza é que tudo muda.</a:t>
            </a:r>
          </a:p>
        </p:txBody>
      </p:sp>
    </p:spTree>
    <p:extLst>
      <p:ext uri="{BB962C8B-B14F-4D97-AF65-F5344CB8AC3E}">
        <p14:creationId xmlns:p14="http://schemas.microsoft.com/office/powerpoint/2010/main" val="29470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942D904-D61C-4FF8-9F85-4738390375C2}"/>
              </a:ext>
            </a:extLst>
          </p:cNvPr>
          <p:cNvPicPr>
            <a:picLocks noChangeAspect="1"/>
          </p:cNvPicPr>
          <p:nvPr/>
        </p:nvPicPr>
        <p:blipFill rotWithShape="1">
          <a:blip r:embed="rId3">
            <a:alphaModFix amt="70000"/>
          </a:blip>
          <a:srcRect l="36711" r="1052"/>
          <a:stretch/>
        </p:blipFill>
        <p:spPr>
          <a:xfrm rot="10800000">
            <a:off x="425507" y="460207"/>
            <a:ext cx="5937193" cy="5366074"/>
          </a:xfrm>
          <a:prstGeom prst="rect">
            <a:avLst/>
          </a:prstGeom>
        </p:spPr>
      </p:pic>
      <p:sp>
        <p:nvSpPr>
          <p:cNvPr id="3" name="Espaço Reservado para Conteúdo 2">
            <a:extLst>
              <a:ext uri="{FF2B5EF4-FFF2-40B4-BE49-F238E27FC236}">
                <a16:creationId xmlns:a16="http://schemas.microsoft.com/office/drawing/2014/main" id="{F7D80034-B98D-4594-9150-D73C8A193AFE}"/>
              </a:ext>
            </a:extLst>
          </p:cNvPr>
          <p:cNvSpPr>
            <a:spLocks noGrp="1"/>
          </p:cNvSpPr>
          <p:nvPr>
            <p:ph idx="1"/>
          </p:nvPr>
        </p:nvSpPr>
        <p:spPr>
          <a:xfrm>
            <a:off x="4035668" y="3267563"/>
            <a:ext cx="6265985" cy="1550622"/>
          </a:xfrm>
        </p:spPr>
        <p:txBody>
          <a:bodyPr>
            <a:normAutofit/>
          </a:bodyPr>
          <a:lstStyle/>
          <a:p>
            <a:pPr marL="0" indent="0">
              <a:buNone/>
            </a:pPr>
            <a:r>
              <a:rPr lang="pt-BR" sz="4800" b="1" dirty="0">
                <a:solidFill>
                  <a:srgbClr val="006666"/>
                </a:solidFill>
                <a:latin typeface="Bahnschrift Light" panose="020B0502040204020203" pitchFamily="34" charset="0"/>
              </a:rPr>
              <a:t>Lifelong Learning</a:t>
            </a:r>
            <a:endParaRPr lang="pt-BR" sz="4800" b="1" dirty="0"/>
          </a:p>
          <a:p>
            <a:pPr marL="0" indent="0">
              <a:buNone/>
            </a:pPr>
            <a:endParaRPr lang="pt-BR" sz="4800" b="1" dirty="0"/>
          </a:p>
        </p:txBody>
      </p:sp>
    </p:spTree>
    <p:extLst>
      <p:ext uri="{BB962C8B-B14F-4D97-AF65-F5344CB8AC3E}">
        <p14:creationId xmlns:p14="http://schemas.microsoft.com/office/powerpoint/2010/main" val="382927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C7AA642-B774-4565-8123-AC6E084FF925}"/>
              </a:ext>
            </a:extLst>
          </p:cNvPr>
          <p:cNvSpPr/>
          <p:nvPr/>
        </p:nvSpPr>
        <p:spPr>
          <a:xfrm>
            <a:off x="1233066" y="716632"/>
            <a:ext cx="11316393" cy="752001"/>
          </a:xfrm>
          <a:prstGeom prst="rect">
            <a:avLst/>
          </a:prstGeom>
        </p:spPr>
        <p:txBody>
          <a:bodyPr wrap="square">
            <a:spAutoFit/>
          </a:bodyPr>
          <a:lstStyle/>
          <a:p>
            <a:pPr lvl="0">
              <a:lnSpc>
                <a:spcPct val="107000"/>
              </a:lnSpc>
              <a:spcAft>
                <a:spcPts val="0"/>
              </a:spcAft>
            </a:pPr>
            <a:r>
              <a:rPr lang="pt-BR" sz="4400" b="1" dirty="0">
                <a:solidFill>
                  <a:srgbClr val="006666"/>
                </a:solidFill>
                <a:latin typeface="Bahnschrift Light" panose="020B0502040204020203" pitchFamily="34" charset="0"/>
                <a:ea typeface="+mj-ea"/>
                <a:cs typeface="+mj-cs"/>
              </a:rPr>
              <a:t>Tomada de decisão</a:t>
            </a:r>
          </a:p>
        </p:txBody>
      </p:sp>
      <p:sp>
        <p:nvSpPr>
          <p:cNvPr id="3" name="CaixaDeTexto 2">
            <a:extLst>
              <a:ext uri="{FF2B5EF4-FFF2-40B4-BE49-F238E27FC236}">
                <a16:creationId xmlns:a16="http://schemas.microsoft.com/office/drawing/2014/main" id="{FF8B9F79-BC87-4A84-8E0C-7BF4E837AB46}"/>
              </a:ext>
            </a:extLst>
          </p:cNvPr>
          <p:cNvSpPr txBox="1"/>
          <p:nvPr/>
        </p:nvSpPr>
        <p:spPr>
          <a:xfrm>
            <a:off x="933809" y="2151254"/>
            <a:ext cx="10324381" cy="584775"/>
          </a:xfrm>
          <a:prstGeom prst="rect">
            <a:avLst/>
          </a:prstGeom>
          <a:noFill/>
        </p:spPr>
        <p:txBody>
          <a:bodyPr wrap="square" rtlCol="0">
            <a:spAutoFit/>
          </a:bodyPr>
          <a:lstStyle/>
          <a:p>
            <a:r>
              <a:rPr lang="pt-BR" sz="3200" dirty="0">
                <a:solidFill>
                  <a:schemeClr val="bg2">
                    <a:lumMod val="25000"/>
                  </a:schemeClr>
                </a:solidFill>
                <a:latin typeface="Bahnschrift Light" panose="020B0502040204020203" pitchFamily="34" charset="0"/>
              </a:rPr>
              <a:t>Análise assertiva de cenários para uma decisão eficaz.</a:t>
            </a:r>
          </a:p>
        </p:txBody>
      </p:sp>
    </p:spTree>
    <p:extLst>
      <p:ext uri="{BB962C8B-B14F-4D97-AF65-F5344CB8AC3E}">
        <p14:creationId xmlns:p14="http://schemas.microsoft.com/office/powerpoint/2010/main" val="158646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B35D487-EDD5-4DE0-AB38-E36BAA9963A2}"/>
              </a:ext>
            </a:extLst>
          </p:cNvPr>
          <p:cNvSpPr>
            <a:spLocks noGrp="1"/>
          </p:cNvSpPr>
          <p:nvPr>
            <p:ph idx="1"/>
          </p:nvPr>
        </p:nvSpPr>
        <p:spPr>
          <a:xfrm>
            <a:off x="1104900" y="1901031"/>
            <a:ext cx="10515600" cy="4956969"/>
          </a:xfrm>
        </p:spPr>
        <p:txBody>
          <a:bodyPr>
            <a:normAutofit/>
          </a:bodyPr>
          <a:lstStyle/>
          <a:p>
            <a:pPr marL="0" indent="0">
              <a:buNone/>
            </a:pPr>
            <a:r>
              <a:rPr lang="pt-BR" sz="3200" b="1" dirty="0">
                <a:solidFill>
                  <a:srgbClr val="006666"/>
                </a:solidFill>
                <a:latin typeface="Bahnschrift Light" panose="020B0502040204020203" pitchFamily="34" charset="0"/>
                <a:ea typeface="+mj-ea"/>
                <a:cs typeface="+mj-cs"/>
              </a:rPr>
              <a:t>1. </a:t>
            </a:r>
            <a:r>
              <a:rPr lang="pt-BR" dirty="0">
                <a:solidFill>
                  <a:schemeClr val="bg2">
                    <a:lumMod val="25000"/>
                  </a:schemeClr>
                </a:solidFill>
                <a:latin typeface="Bahnschrift Light" panose="020B0502040204020203" pitchFamily="34" charset="0"/>
              </a:rPr>
              <a:t>Qual impacto se nenhuma ação for tomada?</a:t>
            </a:r>
          </a:p>
          <a:p>
            <a:pPr marL="514350" indent="-514350">
              <a:buAutoNum type="arabicPeriod"/>
            </a:pPr>
            <a:endParaRPr lang="pt-BR" sz="800" dirty="0">
              <a:solidFill>
                <a:schemeClr val="bg2">
                  <a:lumMod val="25000"/>
                </a:schemeClr>
              </a:solidFill>
              <a:latin typeface="Bahnschrift Light" panose="020B0502040204020203" pitchFamily="34" charset="0"/>
            </a:endParaRPr>
          </a:p>
          <a:p>
            <a:pPr marL="0" indent="0">
              <a:buNone/>
            </a:pPr>
            <a:r>
              <a:rPr lang="pt-BR" sz="3200" b="1" dirty="0">
                <a:solidFill>
                  <a:srgbClr val="006666"/>
                </a:solidFill>
                <a:latin typeface="Bahnschrift Light" panose="020B0502040204020203" pitchFamily="34" charset="0"/>
                <a:ea typeface="+mj-ea"/>
                <a:cs typeface="+mj-cs"/>
              </a:rPr>
              <a:t>2. </a:t>
            </a:r>
            <a:r>
              <a:rPr lang="pt-BR" dirty="0">
                <a:solidFill>
                  <a:schemeClr val="bg2">
                    <a:lumMod val="25000"/>
                  </a:schemeClr>
                </a:solidFill>
                <a:latin typeface="Bahnschrift Light" panose="020B0502040204020203" pitchFamily="34" charset="0"/>
              </a:rPr>
              <a:t>Quais opções disponíveis e seus efeitos?</a:t>
            </a:r>
          </a:p>
          <a:p>
            <a:pPr marL="0" indent="0">
              <a:buNone/>
            </a:pPr>
            <a:endParaRPr lang="pt-BR" sz="800" dirty="0">
              <a:solidFill>
                <a:schemeClr val="bg2">
                  <a:lumMod val="25000"/>
                </a:schemeClr>
              </a:solidFill>
              <a:latin typeface="Bahnschrift Light" panose="020B0502040204020203" pitchFamily="34" charset="0"/>
            </a:endParaRPr>
          </a:p>
          <a:p>
            <a:pPr marL="0" indent="0">
              <a:buNone/>
            </a:pPr>
            <a:r>
              <a:rPr lang="pt-BR" sz="3200" b="1" dirty="0">
                <a:solidFill>
                  <a:srgbClr val="006666"/>
                </a:solidFill>
                <a:latin typeface="Bahnschrift Light" panose="020B0502040204020203" pitchFamily="34" charset="0"/>
                <a:ea typeface="+mj-ea"/>
                <a:cs typeface="+mj-cs"/>
              </a:rPr>
              <a:t>3. </a:t>
            </a:r>
            <a:r>
              <a:rPr lang="pt-BR" dirty="0">
                <a:solidFill>
                  <a:schemeClr val="bg2">
                    <a:lumMod val="25000"/>
                  </a:schemeClr>
                </a:solidFill>
                <a:latin typeface="Bahnschrift Light" panose="020B0502040204020203" pitchFamily="34" charset="0"/>
              </a:rPr>
              <a:t>Que opções alternativas poderiam ser consideradas? Quais seus riscos x benefícios?</a:t>
            </a:r>
          </a:p>
          <a:p>
            <a:pPr marL="0" indent="0">
              <a:buNone/>
            </a:pPr>
            <a:endParaRPr lang="pt-BR" sz="800" dirty="0">
              <a:solidFill>
                <a:schemeClr val="bg2">
                  <a:lumMod val="25000"/>
                </a:schemeClr>
              </a:solidFill>
              <a:latin typeface="Bahnschrift Light" panose="020B0502040204020203" pitchFamily="34" charset="0"/>
            </a:endParaRPr>
          </a:p>
          <a:p>
            <a:pPr marL="0" indent="0">
              <a:buNone/>
            </a:pPr>
            <a:r>
              <a:rPr lang="pt-BR" sz="3200" b="1" dirty="0">
                <a:solidFill>
                  <a:srgbClr val="006666"/>
                </a:solidFill>
                <a:latin typeface="Bahnschrift Light" panose="020B0502040204020203" pitchFamily="34" charset="0"/>
                <a:ea typeface="+mj-ea"/>
                <a:cs typeface="+mj-cs"/>
              </a:rPr>
              <a:t>4. </a:t>
            </a:r>
            <a:r>
              <a:rPr lang="pt-BR" dirty="0">
                <a:solidFill>
                  <a:schemeClr val="bg2">
                    <a:lumMod val="25000"/>
                  </a:schemeClr>
                </a:solidFill>
                <a:latin typeface="Bahnschrift Light" panose="020B0502040204020203" pitchFamily="34" charset="0"/>
              </a:rPr>
              <a:t>Avaliar pessoas envolvidas/impactadas.</a:t>
            </a:r>
          </a:p>
          <a:p>
            <a:pPr marL="0" indent="0">
              <a:buNone/>
            </a:pPr>
            <a:endParaRPr lang="pt-BR" dirty="0">
              <a:solidFill>
                <a:schemeClr val="bg2">
                  <a:lumMod val="25000"/>
                </a:schemeClr>
              </a:solidFill>
              <a:latin typeface="Bahnschrift Light" panose="020B0502040204020203" pitchFamily="34" charset="0"/>
            </a:endParaRPr>
          </a:p>
        </p:txBody>
      </p:sp>
      <p:sp>
        <p:nvSpPr>
          <p:cNvPr id="4" name="Retângulo 3">
            <a:extLst>
              <a:ext uri="{FF2B5EF4-FFF2-40B4-BE49-F238E27FC236}">
                <a16:creationId xmlns:a16="http://schemas.microsoft.com/office/drawing/2014/main" id="{9E993639-46D5-490C-AED6-E3ADCB1B203E}"/>
              </a:ext>
            </a:extLst>
          </p:cNvPr>
          <p:cNvSpPr/>
          <p:nvPr/>
        </p:nvSpPr>
        <p:spPr>
          <a:xfrm>
            <a:off x="1233066" y="716632"/>
            <a:ext cx="11316393" cy="752001"/>
          </a:xfrm>
          <a:prstGeom prst="rect">
            <a:avLst/>
          </a:prstGeom>
        </p:spPr>
        <p:txBody>
          <a:bodyPr wrap="square">
            <a:spAutoFit/>
          </a:bodyPr>
          <a:lstStyle/>
          <a:p>
            <a:pPr lvl="0">
              <a:lnSpc>
                <a:spcPct val="107000"/>
              </a:lnSpc>
              <a:spcAft>
                <a:spcPts val="0"/>
              </a:spcAft>
            </a:pPr>
            <a:r>
              <a:rPr lang="pt-BR" sz="4400" b="1" dirty="0">
                <a:solidFill>
                  <a:srgbClr val="006666"/>
                </a:solidFill>
                <a:latin typeface="Bahnschrift Light" panose="020B0502040204020203" pitchFamily="34" charset="0"/>
                <a:ea typeface="+mj-ea"/>
                <a:cs typeface="+mj-cs"/>
              </a:rPr>
              <a:t>Tomada de decisão</a:t>
            </a:r>
          </a:p>
        </p:txBody>
      </p:sp>
    </p:spTree>
    <p:extLst>
      <p:ext uri="{BB962C8B-B14F-4D97-AF65-F5344CB8AC3E}">
        <p14:creationId xmlns:p14="http://schemas.microsoft.com/office/powerpoint/2010/main" val="22937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B35D487-EDD5-4DE0-AB38-E36BAA9963A2}"/>
              </a:ext>
            </a:extLst>
          </p:cNvPr>
          <p:cNvSpPr>
            <a:spLocks noGrp="1"/>
          </p:cNvSpPr>
          <p:nvPr>
            <p:ph idx="1"/>
          </p:nvPr>
        </p:nvSpPr>
        <p:spPr>
          <a:xfrm>
            <a:off x="838199" y="1731565"/>
            <a:ext cx="10988711" cy="3969988"/>
          </a:xfrm>
        </p:spPr>
        <p:txBody>
          <a:bodyPr>
            <a:normAutofit fontScale="92500" lnSpcReduction="10000"/>
          </a:bodyPr>
          <a:lstStyle/>
          <a:p>
            <a:pPr marL="0" indent="0">
              <a:buNone/>
            </a:pPr>
            <a:r>
              <a:rPr lang="pt-BR" sz="3500" b="1" dirty="0">
                <a:solidFill>
                  <a:srgbClr val="006666"/>
                </a:solidFill>
                <a:latin typeface="Bahnschrift Light" panose="020B0502040204020203" pitchFamily="34" charset="0"/>
                <a:ea typeface="+mj-ea"/>
                <a:cs typeface="+mj-cs"/>
              </a:rPr>
              <a:t>5. </a:t>
            </a:r>
            <a:r>
              <a:rPr lang="pt-BR" dirty="0">
                <a:solidFill>
                  <a:schemeClr val="bg2">
                    <a:lumMod val="25000"/>
                  </a:schemeClr>
                </a:solidFill>
                <a:latin typeface="Bahnschrift Light" panose="020B0502040204020203" pitchFamily="34" charset="0"/>
              </a:rPr>
              <a:t>Envolver pessoas que possam contribuir (brainstorm, avaliação, etc).</a:t>
            </a:r>
          </a:p>
          <a:p>
            <a:pPr marL="0" indent="0">
              <a:buNone/>
            </a:pPr>
            <a:endParaRPr lang="pt-BR" sz="1000" dirty="0">
              <a:solidFill>
                <a:schemeClr val="bg2">
                  <a:lumMod val="25000"/>
                </a:schemeClr>
              </a:solidFill>
              <a:latin typeface="Bahnschrift Light" panose="020B0502040204020203" pitchFamily="34" charset="0"/>
            </a:endParaRPr>
          </a:p>
          <a:p>
            <a:pPr marL="0" indent="0">
              <a:buNone/>
            </a:pPr>
            <a:r>
              <a:rPr lang="pt-BR" sz="3500" b="1" dirty="0">
                <a:solidFill>
                  <a:srgbClr val="006666"/>
                </a:solidFill>
                <a:latin typeface="Bahnschrift Light" panose="020B0502040204020203" pitchFamily="34" charset="0"/>
                <a:ea typeface="+mj-ea"/>
                <a:cs typeface="+mj-cs"/>
              </a:rPr>
              <a:t>6. </a:t>
            </a:r>
            <a:r>
              <a:rPr lang="pt-BR" dirty="0">
                <a:solidFill>
                  <a:schemeClr val="bg2">
                    <a:lumMod val="25000"/>
                  </a:schemeClr>
                </a:solidFill>
                <a:latin typeface="Bahnschrift Light" panose="020B0502040204020203" pitchFamily="34" charset="0"/>
              </a:rPr>
              <a:t>Planejar: </a:t>
            </a:r>
          </a:p>
          <a:p>
            <a:pPr marL="0" indent="0">
              <a:buNone/>
            </a:pPr>
            <a:r>
              <a:rPr lang="pt-BR" dirty="0">
                <a:solidFill>
                  <a:schemeClr val="bg2">
                    <a:lumMod val="25000"/>
                  </a:schemeClr>
                </a:solidFill>
                <a:latin typeface="Bahnschrift Light" panose="020B0502040204020203" pitchFamily="34" charset="0"/>
              </a:rPr>
              <a:t>	A. Especifique critérios/premissas importantes de escolha 	</a:t>
            </a:r>
          </a:p>
          <a:p>
            <a:pPr marL="0" indent="0">
              <a:buNone/>
            </a:pPr>
            <a:r>
              <a:rPr lang="pt-BR" dirty="0">
                <a:solidFill>
                  <a:schemeClr val="bg2">
                    <a:lumMod val="25000"/>
                  </a:schemeClr>
                </a:solidFill>
                <a:latin typeface="Bahnschrift Light" panose="020B0502040204020203" pitchFamily="34" charset="0"/>
              </a:rPr>
              <a:t>	B. Avalie hipóteses 	</a:t>
            </a:r>
          </a:p>
          <a:p>
            <a:pPr marL="0" indent="0">
              <a:buNone/>
            </a:pPr>
            <a:r>
              <a:rPr lang="pt-BR" dirty="0">
                <a:solidFill>
                  <a:schemeClr val="bg2">
                    <a:lumMod val="25000"/>
                  </a:schemeClr>
                </a:solidFill>
                <a:latin typeface="Bahnschrift Light" panose="020B0502040204020203" pitchFamily="34" charset="0"/>
              </a:rPr>
              <a:t>	C. Especifique envolvidos </a:t>
            </a:r>
          </a:p>
          <a:p>
            <a:pPr marL="0" indent="0">
              <a:buNone/>
            </a:pPr>
            <a:r>
              <a:rPr lang="pt-BR" dirty="0">
                <a:solidFill>
                  <a:schemeClr val="bg2">
                    <a:lumMod val="25000"/>
                  </a:schemeClr>
                </a:solidFill>
                <a:latin typeface="Bahnschrift Light" panose="020B0502040204020203" pitchFamily="34" charset="0"/>
              </a:rPr>
              <a:t>	D. Defina tarefas e prazos</a:t>
            </a:r>
          </a:p>
          <a:p>
            <a:pPr marL="0" indent="0">
              <a:buNone/>
            </a:pPr>
            <a:endParaRPr lang="pt-BR" sz="1300" dirty="0">
              <a:solidFill>
                <a:schemeClr val="bg2">
                  <a:lumMod val="25000"/>
                </a:schemeClr>
              </a:solidFill>
              <a:latin typeface="Bahnschrift Light" panose="020B0502040204020203" pitchFamily="34" charset="0"/>
            </a:endParaRPr>
          </a:p>
          <a:p>
            <a:pPr marL="0" indent="0">
              <a:buNone/>
            </a:pPr>
            <a:r>
              <a:rPr lang="pt-BR" sz="3500" b="1" dirty="0">
                <a:solidFill>
                  <a:srgbClr val="006666"/>
                </a:solidFill>
                <a:latin typeface="Bahnschrift Light" panose="020B0502040204020203" pitchFamily="34" charset="0"/>
                <a:ea typeface="+mj-ea"/>
                <a:cs typeface="+mj-cs"/>
              </a:rPr>
              <a:t>7. </a:t>
            </a:r>
            <a:r>
              <a:rPr lang="pt-BR" dirty="0">
                <a:solidFill>
                  <a:schemeClr val="bg2">
                    <a:lumMod val="25000"/>
                  </a:schemeClr>
                </a:solidFill>
                <a:latin typeface="Bahnschrift Light" panose="020B0502040204020203" pitchFamily="34" charset="0"/>
              </a:rPr>
              <a:t>Executar plano</a:t>
            </a:r>
          </a:p>
          <a:p>
            <a:pPr marL="0" indent="0">
              <a:buNone/>
            </a:pPr>
            <a:endParaRPr lang="pt-BR" dirty="0">
              <a:solidFill>
                <a:schemeClr val="bg2">
                  <a:lumMod val="25000"/>
                </a:schemeClr>
              </a:solidFill>
              <a:latin typeface="Bahnschrift Light" panose="020B0502040204020203" pitchFamily="34" charset="0"/>
            </a:endParaRPr>
          </a:p>
        </p:txBody>
      </p:sp>
      <p:sp>
        <p:nvSpPr>
          <p:cNvPr id="4" name="Retângulo 3">
            <a:extLst>
              <a:ext uri="{FF2B5EF4-FFF2-40B4-BE49-F238E27FC236}">
                <a16:creationId xmlns:a16="http://schemas.microsoft.com/office/drawing/2014/main" id="{9F4B20E7-622D-4D68-951A-E255E7F6B3AA}"/>
              </a:ext>
            </a:extLst>
          </p:cNvPr>
          <p:cNvSpPr/>
          <p:nvPr/>
        </p:nvSpPr>
        <p:spPr>
          <a:xfrm>
            <a:off x="1233066" y="716632"/>
            <a:ext cx="11316393" cy="752001"/>
          </a:xfrm>
          <a:prstGeom prst="rect">
            <a:avLst/>
          </a:prstGeom>
        </p:spPr>
        <p:txBody>
          <a:bodyPr wrap="square">
            <a:spAutoFit/>
          </a:bodyPr>
          <a:lstStyle/>
          <a:p>
            <a:pPr lvl="0">
              <a:lnSpc>
                <a:spcPct val="107000"/>
              </a:lnSpc>
              <a:spcAft>
                <a:spcPts val="0"/>
              </a:spcAft>
            </a:pPr>
            <a:r>
              <a:rPr lang="pt-BR" sz="4400" b="1" dirty="0">
                <a:solidFill>
                  <a:srgbClr val="006666"/>
                </a:solidFill>
                <a:latin typeface="Bahnschrift Light" panose="020B0502040204020203" pitchFamily="34" charset="0"/>
                <a:ea typeface="+mj-ea"/>
                <a:cs typeface="+mj-cs"/>
              </a:rPr>
              <a:t>Tomada de decisão</a:t>
            </a:r>
          </a:p>
        </p:txBody>
      </p:sp>
    </p:spTree>
    <p:extLst>
      <p:ext uri="{BB962C8B-B14F-4D97-AF65-F5344CB8AC3E}">
        <p14:creationId xmlns:p14="http://schemas.microsoft.com/office/powerpoint/2010/main" val="20294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4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59A8EAF-19F3-4C41-8415-DACEE1727C08}"/>
              </a:ext>
            </a:extLst>
          </p:cNvPr>
          <p:cNvPicPr>
            <a:picLocks noChangeAspect="1"/>
          </p:cNvPicPr>
          <p:nvPr/>
        </p:nvPicPr>
        <p:blipFill rotWithShape="1">
          <a:blip r:embed="rId3"/>
          <a:srcRect l="63626" t="25278" r="10619" b="10154"/>
          <a:stretch/>
        </p:blipFill>
        <p:spPr>
          <a:xfrm rot="21115410">
            <a:off x="1668543" y="1538897"/>
            <a:ext cx="2906108" cy="4096242"/>
          </a:xfrm>
          <a:prstGeom prst="rect">
            <a:avLst/>
          </a:prstGeom>
        </p:spPr>
      </p:pic>
      <p:sp>
        <p:nvSpPr>
          <p:cNvPr id="6" name="Retângulo 5">
            <a:extLst>
              <a:ext uri="{FF2B5EF4-FFF2-40B4-BE49-F238E27FC236}">
                <a16:creationId xmlns:a16="http://schemas.microsoft.com/office/drawing/2014/main" id="{443D1566-0953-4BD1-AB38-C15696D219B4}"/>
              </a:ext>
            </a:extLst>
          </p:cNvPr>
          <p:cNvSpPr/>
          <p:nvPr/>
        </p:nvSpPr>
        <p:spPr>
          <a:xfrm>
            <a:off x="5067459" y="2157133"/>
            <a:ext cx="6356937" cy="461665"/>
          </a:xfrm>
          <a:prstGeom prst="rect">
            <a:avLst/>
          </a:prstGeom>
        </p:spPr>
        <p:txBody>
          <a:bodyPr wrap="square">
            <a:spAutoFit/>
          </a:bodyPr>
          <a:lstStyle/>
          <a:p>
            <a:r>
              <a:rPr lang="pt-BR" sz="2400" dirty="0">
                <a:solidFill>
                  <a:schemeClr val="bg2">
                    <a:lumMod val="25000"/>
                  </a:schemeClr>
                </a:solidFill>
                <a:latin typeface="Bahnschrift Light" panose="020B0502040204020203" pitchFamily="34" charset="0"/>
              </a:rPr>
              <a:t>Oportunidades disfarçadas de problemas </a:t>
            </a:r>
          </a:p>
        </p:txBody>
      </p:sp>
    </p:spTree>
    <p:extLst>
      <p:ext uri="{BB962C8B-B14F-4D97-AF65-F5344CB8AC3E}">
        <p14:creationId xmlns:p14="http://schemas.microsoft.com/office/powerpoint/2010/main" val="1774064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6DCDA27-7B52-4E04-9A93-5F7798D5449C}"/>
              </a:ext>
            </a:extLst>
          </p:cNvPr>
          <p:cNvPicPr>
            <a:picLocks noChangeAspect="1"/>
          </p:cNvPicPr>
          <p:nvPr/>
        </p:nvPicPr>
        <p:blipFill rotWithShape="1">
          <a:blip r:embed="rId3"/>
          <a:srcRect l="23751" t="25266" r="24843" b="36104"/>
          <a:stretch/>
        </p:blipFill>
        <p:spPr>
          <a:xfrm>
            <a:off x="2133599" y="1502938"/>
            <a:ext cx="7791450" cy="3291828"/>
          </a:xfrm>
          <a:prstGeom prst="rect">
            <a:avLst/>
          </a:prstGeom>
        </p:spPr>
      </p:pic>
      <p:sp>
        <p:nvSpPr>
          <p:cNvPr id="5" name="Retângulo 4">
            <a:extLst>
              <a:ext uri="{FF2B5EF4-FFF2-40B4-BE49-F238E27FC236}">
                <a16:creationId xmlns:a16="http://schemas.microsoft.com/office/drawing/2014/main" id="{0090539E-CAC7-4E13-A4DF-FD868ECD5723}"/>
              </a:ext>
            </a:extLst>
          </p:cNvPr>
          <p:cNvSpPr/>
          <p:nvPr/>
        </p:nvSpPr>
        <p:spPr>
          <a:xfrm>
            <a:off x="1482782" y="757976"/>
            <a:ext cx="6316666" cy="369332"/>
          </a:xfrm>
          <a:prstGeom prst="rect">
            <a:avLst/>
          </a:prstGeom>
        </p:spPr>
        <p:txBody>
          <a:bodyPr wrap="none">
            <a:spAutoFit/>
          </a:bodyPr>
          <a:lstStyle/>
          <a:p>
            <a:r>
              <a:rPr lang="pt-BR" dirty="0" err="1"/>
              <a:t>Canvas</a:t>
            </a:r>
            <a:r>
              <a:rPr lang="pt-BR" dirty="0"/>
              <a:t> da Tomada de Decisão - </a:t>
            </a:r>
            <a:r>
              <a:rPr lang="pt-BR" dirty="0">
                <a:hlinkClick r:id="rId4"/>
              </a:rPr>
              <a:t>Design para Estratégia – </a:t>
            </a:r>
            <a:r>
              <a:rPr lang="pt-BR" dirty="0" err="1">
                <a:hlinkClick r:id="rId4"/>
              </a:rPr>
              <a:t>DparaE</a:t>
            </a:r>
            <a:r>
              <a:rPr lang="pt-BR" dirty="0"/>
              <a:t> </a:t>
            </a:r>
          </a:p>
        </p:txBody>
      </p:sp>
      <p:sp>
        <p:nvSpPr>
          <p:cNvPr id="6" name="Retângulo 5">
            <a:extLst>
              <a:ext uri="{FF2B5EF4-FFF2-40B4-BE49-F238E27FC236}">
                <a16:creationId xmlns:a16="http://schemas.microsoft.com/office/drawing/2014/main" id="{7AB6AAE9-66A0-4E54-8C00-16951A1EE50E}"/>
              </a:ext>
            </a:extLst>
          </p:cNvPr>
          <p:cNvSpPr/>
          <p:nvPr/>
        </p:nvSpPr>
        <p:spPr>
          <a:xfrm>
            <a:off x="1482782" y="5170396"/>
            <a:ext cx="8442267" cy="369332"/>
          </a:xfrm>
          <a:prstGeom prst="rect">
            <a:avLst/>
          </a:prstGeom>
        </p:spPr>
        <p:txBody>
          <a:bodyPr wrap="square">
            <a:spAutoFit/>
          </a:bodyPr>
          <a:lstStyle/>
          <a:p>
            <a:r>
              <a:rPr lang="pt-BR" dirty="0">
                <a:hlinkClick r:id="rId5"/>
              </a:rPr>
              <a:t>https://medium.com/@dparae/canvas-da-tomada-de-decis%C3%A3o-857df0b916c3</a:t>
            </a:r>
            <a:endParaRPr lang="pt-BR" dirty="0"/>
          </a:p>
        </p:txBody>
      </p:sp>
    </p:spTree>
    <p:extLst>
      <p:ext uri="{BB962C8B-B14F-4D97-AF65-F5344CB8AC3E}">
        <p14:creationId xmlns:p14="http://schemas.microsoft.com/office/powerpoint/2010/main" val="145302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EED3E30-93BB-45B3-9C9F-86EEF2DA3479}"/>
              </a:ext>
            </a:extLst>
          </p:cNvPr>
          <p:cNvSpPr/>
          <p:nvPr/>
        </p:nvSpPr>
        <p:spPr>
          <a:xfrm>
            <a:off x="1568016" y="1137791"/>
            <a:ext cx="3183885" cy="752001"/>
          </a:xfrm>
          <a:prstGeom prst="rect">
            <a:avLst/>
          </a:prstGeom>
        </p:spPr>
        <p:txBody>
          <a:bodyPr wrap="none">
            <a:spAutoFit/>
          </a:bodyPr>
          <a:lstStyle/>
          <a:p>
            <a:pPr lvl="0">
              <a:lnSpc>
                <a:spcPct val="107000"/>
              </a:lnSpc>
              <a:spcAft>
                <a:spcPts val="800"/>
              </a:spcAft>
            </a:pPr>
            <a:r>
              <a:rPr lang="pt-BR" sz="4400" b="1" dirty="0">
                <a:solidFill>
                  <a:srgbClr val="006666"/>
                </a:solidFill>
                <a:latin typeface="Bahnschrift Light" panose="020B0502040204020203" pitchFamily="34" charset="0"/>
                <a:ea typeface="+mj-ea"/>
                <a:cs typeface="+mj-cs"/>
              </a:rPr>
              <a:t>Criatividade</a:t>
            </a:r>
          </a:p>
        </p:txBody>
      </p:sp>
      <p:sp>
        <p:nvSpPr>
          <p:cNvPr id="2" name="Retângulo 1">
            <a:extLst>
              <a:ext uri="{FF2B5EF4-FFF2-40B4-BE49-F238E27FC236}">
                <a16:creationId xmlns:a16="http://schemas.microsoft.com/office/drawing/2014/main" id="{50FADF2D-CF30-4F7F-B723-DA91748A5AF3}"/>
              </a:ext>
            </a:extLst>
          </p:cNvPr>
          <p:cNvSpPr/>
          <p:nvPr/>
        </p:nvSpPr>
        <p:spPr>
          <a:xfrm>
            <a:off x="4280151" y="2362454"/>
            <a:ext cx="2436886" cy="584775"/>
          </a:xfrm>
          <a:prstGeom prst="rect">
            <a:avLst/>
          </a:prstGeom>
        </p:spPr>
        <p:txBody>
          <a:bodyPr wrap="none">
            <a:spAutoFit/>
          </a:bodyPr>
          <a:lstStyle/>
          <a:p>
            <a:r>
              <a:rPr lang="pt-BR" sz="3200" dirty="0">
                <a:solidFill>
                  <a:schemeClr val="bg2">
                    <a:lumMod val="25000"/>
                  </a:schemeClr>
                </a:solidFill>
                <a:latin typeface="Bahnschrift Light" panose="020B0502040204020203" pitchFamily="34" charset="0"/>
              </a:rPr>
              <a:t>&gt; Novo e útil</a:t>
            </a:r>
          </a:p>
        </p:txBody>
      </p:sp>
      <p:pic>
        <p:nvPicPr>
          <p:cNvPr id="5" name="Imagem 4" descr="Desenho de personagens&#10;&#10;Descrição gerada automaticamente">
            <a:extLst>
              <a:ext uri="{FF2B5EF4-FFF2-40B4-BE49-F238E27FC236}">
                <a16:creationId xmlns:a16="http://schemas.microsoft.com/office/drawing/2014/main" id="{A75F5647-4EBA-4D61-A30E-17D4572EE469}"/>
              </a:ext>
            </a:extLst>
          </p:cNvPr>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4006" t="29722" r="48398" b="36038"/>
          <a:stretch/>
        </p:blipFill>
        <p:spPr>
          <a:xfrm flipH="1">
            <a:off x="604898" y="3943198"/>
            <a:ext cx="2998790" cy="2257613"/>
          </a:xfrm>
          <a:prstGeom prst="rect">
            <a:avLst/>
          </a:prstGeom>
        </p:spPr>
      </p:pic>
      <p:sp>
        <p:nvSpPr>
          <p:cNvPr id="6" name="Retângulo 5">
            <a:extLst>
              <a:ext uri="{FF2B5EF4-FFF2-40B4-BE49-F238E27FC236}">
                <a16:creationId xmlns:a16="http://schemas.microsoft.com/office/drawing/2014/main" id="{090698EB-FEA5-4608-81C8-58DCBCF35619}"/>
              </a:ext>
            </a:extLst>
          </p:cNvPr>
          <p:cNvSpPr/>
          <p:nvPr/>
        </p:nvSpPr>
        <p:spPr>
          <a:xfrm>
            <a:off x="4280151" y="3112345"/>
            <a:ext cx="4075155" cy="584775"/>
          </a:xfrm>
          <a:prstGeom prst="rect">
            <a:avLst/>
          </a:prstGeom>
        </p:spPr>
        <p:txBody>
          <a:bodyPr wrap="none">
            <a:spAutoFit/>
          </a:bodyPr>
          <a:lstStyle/>
          <a:p>
            <a:r>
              <a:rPr lang="pt-BR" sz="3200" dirty="0">
                <a:solidFill>
                  <a:schemeClr val="bg2">
                    <a:lumMod val="25000"/>
                  </a:schemeClr>
                </a:solidFill>
                <a:latin typeface="Bahnschrift Light" panose="020B0502040204020203" pitchFamily="34" charset="0"/>
              </a:rPr>
              <a:t>&gt; Habilidade ilimitada</a:t>
            </a:r>
          </a:p>
        </p:txBody>
      </p:sp>
      <p:sp>
        <p:nvSpPr>
          <p:cNvPr id="7" name="Retângulo 6">
            <a:extLst>
              <a:ext uri="{FF2B5EF4-FFF2-40B4-BE49-F238E27FC236}">
                <a16:creationId xmlns:a16="http://schemas.microsoft.com/office/drawing/2014/main" id="{890BBC92-899E-4A2F-8BDE-45A1F246B75B}"/>
              </a:ext>
            </a:extLst>
          </p:cNvPr>
          <p:cNvSpPr/>
          <p:nvPr/>
        </p:nvSpPr>
        <p:spPr>
          <a:xfrm>
            <a:off x="4280151" y="3890443"/>
            <a:ext cx="3692036" cy="584775"/>
          </a:xfrm>
          <a:prstGeom prst="rect">
            <a:avLst/>
          </a:prstGeom>
        </p:spPr>
        <p:txBody>
          <a:bodyPr wrap="none">
            <a:spAutoFit/>
          </a:bodyPr>
          <a:lstStyle/>
          <a:p>
            <a:r>
              <a:rPr lang="pt-BR" sz="3200" dirty="0">
                <a:solidFill>
                  <a:schemeClr val="bg2">
                    <a:lumMod val="25000"/>
                  </a:schemeClr>
                </a:solidFill>
                <a:latin typeface="Bahnschrift Light" panose="020B0502040204020203" pitchFamily="34" charset="0"/>
              </a:rPr>
              <a:t>&gt; Acessível a todos</a:t>
            </a:r>
          </a:p>
        </p:txBody>
      </p:sp>
    </p:spTree>
    <p:extLst>
      <p:ext uri="{BB962C8B-B14F-4D97-AF65-F5344CB8AC3E}">
        <p14:creationId xmlns:p14="http://schemas.microsoft.com/office/powerpoint/2010/main" val="32430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BA716B-519E-4F90-89E2-E3890B91B4FE}"/>
              </a:ext>
            </a:extLst>
          </p:cNvPr>
          <p:cNvSpPr>
            <a:spLocks noGrp="1"/>
          </p:cNvSpPr>
          <p:nvPr>
            <p:ph idx="1"/>
          </p:nvPr>
        </p:nvSpPr>
        <p:spPr>
          <a:xfrm>
            <a:off x="2379784" y="2275873"/>
            <a:ext cx="6711461" cy="1962019"/>
          </a:xfrm>
        </p:spPr>
        <p:txBody>
          <a:bodyPr>
            <a:normAutofit/>
          </a:bodyPr>
          <a:lstStyle/>
          <a:p>
            <a:pPr marL="0" indent="0">
              <a:buNone/>
            </a:pPr>
            <a:r>
              <a:rPr lang="pt-BR" sz="3200" dirty="0">
                <a:solidFill>
                  <a:schemeClr val="bg2">
                    <a:lumMod val="25000"/>
                  </a:schemeClr>
                </a:solidFill>
                <a:latin typeface="Bahnschrift Light" panose="020B0502040204020203" pitchFamily="34" charset="0"/>
              </a:rPr>
              <a:t>- Solução de problemas;</a:t>
            </a:r>
          </a:p>
          <a:p>
            <a:pPr marL="0" indent="0">
              <a:buNone/>
            </a:pPr>
            <a:r>
              <a:rPr lang="pt-BR" sz="3200" dirty="0">
                <a:solidFill>
                  <a:schemeClr val="bg2">
                    <a:lumMod val="25000"/>
                  </a:schemeClr>
                </a:solidFill>
                <a:latin typeface="Bahnschrift Light" panose="020B0502040204020203" pitchFamily="34" charset="0"/>
              </a:rPr>
              <a:t>- Maneiras diferentes de fazer algo;</a:t>
            </a:r>
          </a:p>
          <a:p>
            <a:pPr marL="0" indent="0">
              <a:buNone/>
            </a:pPr>
            <a:r>
              <a:rPr lang="pt-BR" sz="3200" dirty="0">
                <a:solidFill>
                  <a:schemeClr val="bg2">
                    <a:lumMod val="25000"/>
                  </a:schemeClr>
                </a:solidFill>
                <a:latin typeface="Bahnschrift Light" panose="020B0502040204020203" pitchFamily="34" charset="0"/>
              </a:rPr>
              <a:t>- Criar novo uso de algo.</a:t>
            </a:r>
          </a:p>
        </p:txBody>
      </p:sp>
      <p:sp>
        <p:nvSpPr>
          <p:cNvPr id="4" name="Retângulo 3">
            <a:extLst>
              <a:ext uri="{FF2B5EF4-FFF2-40B4-BE49-F238E27FC236}">
                <a16:creationId xmlns:a16="http://schemas.microsoft.com/office/drawing/2014/main" id="{B8A60BE1-5AB0-4F1C-BB9A-9529D48E4BF4}"/>
              </a:ext>
            </a:extLst>
          </p:cNvPr>
          <p:cNvSpPr/>
          <p:nvPr/>
        </p:nvSpPr>
        <p:spPr>
          <a:xfrm>
            <a:off x="1460837" y="873735"/>
            <a:ext cx="2098651" cy="646331"/>
          </a:xfrm>
          <a:prstGeom prst="rect">
            <a:avLst/>
          </a:prstGeom>
        </p:spPr>
        <p:txBody>
          <a:bodyPr wrap="none">
            <a:spAutoFit/>
          </a:bodyPr>
          <a:lstStyle/>
          <a:p>
            <a:r>
              <a:rPr lang="pt-BR" sz="3600" b="1" dirty="0">
                <a:solidFill>
                  <a:schemeClr val="accent2">
                    <a:lumMod val="50000"/>
                  </a:schemeClr>
                </a:solidFill>
                <a:latin typeface="Bahnschrift Light" panose="020B0502040204020203" pitchFamily="34" charset="0"/>
              </a:rPr>
              <a:t>Utilidade:</a:t>
            </a:r>
          </a:p>
        </p:txBody>
      </p:sp>
    </p:spTree>
    <p:extLst>
      <p:ext uri="{BB962C8B-B14F-4D97-AF65-F5344CB8AC3E}">
        <p14:creationId xmlns:p14="http://schemas.microsoft.com/office/powerpoint/2010/main" val="4604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F0F1D1A-259B-478F-BCCE-D305E977B6E3}"/>
              </a:ext>
            </a:extLst>
          </p:cNvPr>
          <p:cNvSpPr>
            <a:spLocks noGrp="1"/>
          </p:cNvSpPr>
          <p:nvPr>
            <p:ph idx="1"/>
          </p:nvPr>
        </p:nvSpPr>
        <p:spPr>
          <a:xfrm>
            <a:off x="4021953" y="2140133"/>
            <a:ext cx="7940711" cy="2577734"/>
          </a:xfrm>
        </p:spPr>
        <p:txBody>
          <a:bodyPr>
            <a:normAutofit/>
          </a:bodyPr>
          <a:lstStyle/>
          <a:p>
            <a:pPr marL="0" indent="0">
              <a:buNone/>
            </a:pPr>
            <a:r>
              <a:rPr lang="pt-BR" sz="3000" b="1" dirty="0">
                <a:solidFill>
                  <a:srgbClr val="993366"/>
                </a:solidFill>
                <a:latin typeface="Bahnschrift Light" panose="020B0502040204020203" pitchFamily="34" charset="0"/>
              </a:rPr>
              <a:t>1. </a:t>
            </a:r>
            <a:r>
              <a:rPr lang="pt-BR" dirty="0">
                <a:solidFill>
                  <a:schemeClr val="bg2">
                    <a:lumMod val="25000"/>
                  </a:schemeClr>
                </a:solidFill>
                <a:latin typeface="Bahnschrift Light" panose="020B0502040204020203" pitchFamily="34" charset="0"/>
              </a:rPr>
              <a:t>Rotina</a:t>
            </a:r>
          </a:p>
          <a:p>
            <a:pPr marL="0" indent="0">
              <a:buNone/>
            </a:pPr>
            <a:r>
              <a:rPr lang="pt-BR" dirty="0">
                <a:solidFill>
                  <a:schemeClr val="bg2">
                    <a:lumMod val="25000"/>
                  </a:schemeClr>
                </a:solidFill>
                <a:latin typeface="Bahnschrift Light" panose="020B0502040204020203" pitchFamily="34" charset="0"/>
              </a:rPr>
              <a:t>	</a:t>
            </a:r>
            <a:r>
              <a:rPr lang="pt-BR" sz="2400" dirty="0">
                <a:solidFill>
                  <a:schemeClr val="bg2">
                    <a:lumMod val="25000"/>
                  </a:schemeClr>
                </a:solidFill>
                <a:latin typeface="Bahnschrift Light" panose="020B0502040204020203" pitchFamily="34" charset="0"/>
              </a:rPr>
              <a:t>Excesso e Ausência geram impacto.</a:t>
            </a:r>
            <a:r>
              <a:rPr lang="pt-BR" dirty="0">
                <a:solidFill>
                  <a:schemeClr val="bg2">
                    <a:lumMod val="25000"/>
                  </a:schemeClr>
                </a:solidFill>
                <a:latin typeface="Bahnschrift Light" panose="020B0502040204020203" pitchFamily="34" charset="0"/>
              </a:rPr>
              <a:t> </a:t>
            </a:r>
          </a:p>
          <a:p>
            <a:pPr marL="514350" indent="-514350">
              <a:buAutoNum type="arabicPeriod"/>
            </a:pPr>
            <a:endParaRPr lang="pt-BR" sz="800" dirty="0">
              <a:solidFill>
                <a:schemeClr val="bg2">
                  <a:lumMod val="25000"/>
                </a:schemeClr>
              </a:solidFill>
              <a:latin typeface="Bahnschrift Light" panose="020B0502040204020203" pitchFamily="34" charset="0"/>
            </a:endParaRPr>
          </a:p>
          <a:p>
            <a:pPr marL="0" indent="0">
              <a:buNone/>
            </a:pPr>
            <a:r>
              <a:rPr lang="pt-BR" sz="3000" b="1" dirty="0">
                <a:solidFill>
                  <a:srgbClr val="993366"/>
                </a:solidFill>
                <a:latin typeface="Bahnschrift Light" panose="020B0502040204020203" pitchFamily="34" charset="0"/>
              </a:rPr>
              <a:t>2. </a:t>
            </a:r>
            <a:r>
              <a:rPr lang="pt-BR" dirty="0">
                <a:solidFill>
                  <a:schemeClr val="bg2">
                    <a:lumMod val="25000"/>
                  </a:schemeClr>
                </a:solidFill>
                <a:latin typeface="Bahnschrift Light" panose="020B0502040204020203" pitchFamily="34" charset="0"/>
              </a:rPr>
              <a:t>Foco x Relaxamento</a:t>
            </a:r>
          </a:p>
          <a:p>
            <a:pPr marL="0" indent="0">
              <a:buNone/>
            </a:pPr>
            <a:r>
              <a:rPr lang="pt-BR" sz="2400" dirty="0">
                <a:solidFill>
                  <a:schemeClr val="bg2">
                    <a:lumMod val="25000"/>
                  </a:schemeClr>
                </a:solidFill>
                <a:latin typeface="Bahnschrift Light" panose="020B0502040204020203" pitchFamily="34" charset="0"/>
              </a:rPr>
              <a:t>	Registros mentais não acontecem com estresse.</a:t>
            </a:r>
          </a:p>
          <a:p>
            <a:pPr marL="0" indent="0">
              <a:buNone/>
            </a:pPr>
            <a:endParaRPr lang="pt-BR" sz="800" dirty="0">
              <a:solidFill>
                <a:schemeClr val="bg2">
                  <a:lumMod val="25000"/>
                </a:schemeClr>
              </a:solidFill>
              <a:latin typeface="Bahnschrift Light" panose="020B0502040204020203" pitchFamily="34" charset="0"/>
            </a:endParaRPr>
          </a:p>
        </p:txBody>
      </p:sp>
      <p:sp>
        <p:nvSpPr>
          <p:cNvPr id="4" name="Retângulo 3">
            <a:extLst>
              <a:ext uri="{FF2B5EF4-FFF2-40B4-BE49-F238E27FC236}">
                <a16:creationId xmlns:a16="http://schemas.microsoft.com/office/drawing/2014/main" id="{156AC10E-E0E1-40EE-91A7-B2565B14D857}"/>
              </a:ext>
            </a:extLst>
          </p:cNvPr>
          <p:cNvSpPr/>
          <p:nvPr/>
        </p:nvSpPr>
        <p:spPr>
          <a:xfrm>
            <a:off x="3562166" y="855785"/>
            <a:ext cx="5548314" cy="584775"/>
          </a:xfrm>
          <a:prstGeom prst="rect">
            <a:avLst/>
          </a:prstGeom>
        </p:spPr>
        <p:txBody>
          <a:bodyPr wrap="none">
            <a:spAutoFit/>
          </a:bodyPr>
          <a:lstStyle/>
          <a:p>
            <a:pPr algn="r"/>
            <a:r>
              <a:rPr lang="pt-BR" sz="3200" b="1" dirty="0">
                <a:solidFill>
                  <a:schemeClr val="bg2">
                    <a:lumMod val="25000"/>
                  </a:schemeClr>
                </a:solidFill>
                <a:latin typeface="Bahnschrift Light" panose="020B0502040204020203" pitchFamily="34" charset="0"/>
              </a:rPr>
              <a:t>Desenvolvendo a criatividade</a:t>
            </a:r>
          </a:p>
        </p:txBody>
      </p:sp>
      <p:pic>
        <p:nvPicPr>
          <p:cNvPr id="6" name="Imagem 5">
            <a:extLst>
              <a:ext uri="{FF2B5EF4-FFF2-40B4-BE49-F238E27FC236}">
                <a16:creationId xmlns:a16="http://schemas.microsoft.com/office/drawing/2014/main" id="{2569250E-0287-429A-ADF4-056122824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8490">
            <a:off x="457199" y="1404064"/>
            <a:ext cx="2587869" cy="5175738"/>
          </a:xfrm>
          <a:prstGeom prst="rect">
            <a:avLst/>
          </a:prstGeom>
        </p:spPr>
      </p:pic>
    </p:spTree>
    <p:extLst>
      <p:ext uri="{BB962C8B-B14F-4D97-AF65-F5344CB8AC3E}">
        <p14:creationId xmlns:p14="http://schemas.microsoft.com/office/powerpoint/2010/main" val="35157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ço Reservado para Conteúdo 5">
            <a:extLst>
              <a:ext uri="{FF2B5EF4-FFF2-40B4-BE49-F238E27FC236}">
                <a16:creationId xmlns:a16="http://schemas.microsoft.com/office/drawing/2014/main" id="{6C4DD455-F01C-4027-97B9-B082638699C6}"/>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r="3" b="175"/>
          <a:stretch/>
        </p:blipFill>
        <p:spPr bwMode="auto">
          <a:xfrm>
            <a:off x="1880655" y="0"/>
            <a:ext cx="5069934" cy="6857990"/>
          </a:xfrm>
          <a:prstGeom prst="rect">
            <a:avLst/>
          </a:prstGeom>
          <a:noFill/>
        </p:spPr>
      </p:pic>
    </p:spTree>
    <p:extLst>
      <p:ext uri="{BB962C8B-B14F-4D97-AF65-F5344CB8AC3E}">
        <p14:creationId xmlns:p14="http://schemas.microsoft.com/office/powerpoint/2010/main" val="287985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F0F1D1A-259B-478F-BCCE-D305E977B6E3}"/>
              </a:ext>
            </a:extLst>
          </p:cNvPr>
          <p:cNvSpPr>
            <a:spLocks noGrp="1"/>
          </p:cNvSpPr>
          <p:nvPr>
            <p:ph idx="1"/>
          </p:nvPr>
        </p:nvSpPr>
        <p:spPr>
          <a:xfrm>
            <a:off x="1244321" y="2140133"/>
            <a:ext cx="7477648" cy="2577734"/>
          </a:xfrm>
        </p:spPr>
        <p:txBody>
          <a:bodyPr>
            <a:normAutofit/>
          </a:bodyPr>
          <a:lstStyle/>
          <a:p>
            <a:pPr marL="0" indent="0">
              <a:buNone/>
            </a:pPr>
            <a:endParaRPr lang="pt-BR" sz="800" dirty="0">
              <a:solidFill>
                <a:schemeClr val="bg2">
                  <a:lumMod val="25000"/>
                </a:schemeClr>
              </a:solidFill>
              <a:latin typeface="Bahnschrift Light" panose="020B0502040204020203" pitchFamily="34" charset="0"/>
            </a:endParaRPr>
          </a:p>
          <a:p>
            <a:pPr marL="0" indent="0">
              <a:buNone/>
            </a:pPr>
            <a:r>
              <a:rPr lang="pt-BR" sz="3000" b="1" dirty="0">
                <a:solidFill>
                  <a:srgbClr val="993366"/>
                </a:solidFill>
                <a:latin typeface="Bahnschrift Light" panose="020B0502040204020203" pitchFamily="34" charset="0"/>
              </a:rPr>
              <a:t>3. </a:t>
            </a:r>
            <a:r>
              <a:rPr lang="pt-BR" dirty="0">
                <a:solidFill>
                  <a:schemeClr val="bg2">
                    <a:lumMod val="25000"/>
                  </a:schemeClr>
                </a:solidFill>
                <a:latin typeface="Bahnschrift Light" panose="020B0502040204020203" pitchFamily="34" charset="0"/>
              </a:rPr>
              <a:t>Medo</a:t>
            </a:r>
          </a:p>
          <a:p>
            <a:pPr marL="0" indent="0">
              <a:buNone/>
            </a:pPr>
            <a:r>
              <a:rPr lang="pt-BR" dirty="0">
                <a:solidFill>
                  <a:schemeClr val="bg2">
                    <a:lumMod val="25000"/>
                  </a:schemeClr>
                </a:solidFill>
                <a:latin typeface="Bahnschrift Light" panose="020B0502040204020203" pitchFamily="34" charset="0"/>
              </a:rPr>
              <a:t>	</a:t>
            </a:r>
            <a:r>
              <a:rPr lang="pt-BR" sz="2400" dirty="0">
                <a:solidFill>
                  <a:schemeClr val="bg2">
                    <a:lumMod val="25000"/>
                  </a:schemeClr>
                </a:solidFill>
                <a:latin typeface="Bahnschrift Light" panose="020B0502040204020203" pitchFamily="34" charset="0"/>
              </a:rPr>
              <a:t>Incômodo x Paralização.</a:t>
            </a:r>
          </a:p>
          <a:p>
            <a:pPr marL="0" indent="0">
              <a:buNone/>
            </a:pPr>
            <a:endParaRPr lang="pt-BR" sz="900" dirty="0">
              <a:solidFill>
                <a:schemeClr val="bg2">
                  <a:lumMod val="25000"/>
                </a:schemeClr>
              </a:solidFill>
              <a:latin typeface="Bahnschrift Light" panose="020B0502040204020203" pitchFamily="34" charset="0"/>
            </a:endParaRPr>
          </a:p>
          <a:p>
            <a:pPr marL="0" indent="0">
              <a:buNone/>
            </a:pPr>
            <a:r>
              <a:rPr lang="pt-BR" sz="3000" b="1" dirty="0">
                <a:solidFill>
                  <a:srgbClr val="993366"/>
                </a:solidFill>
                <a:latin typeface="Bahnschrift Light" panose="020B0502040204020203" pitchFamily="34" charset="0"/>
              </a:rPr>
              <a:t>4. </a:t>
            </a:r>
            <a:r>
              <a:rPr lang="pt-BR" dirty="0">
                <a:solidFill>
                  <a:schemeClr val="bg2">
                    <a:lumMod val="25000"/>
                  </a:schemeClr>
                </a:solidFill>
                <a:latin typeface="Bahnschrift Light" panose="020B0502040204020203" pitchFamily="34" charset="0"/>
              </a:rPr>
              <a:t>Mapas mentais</a:t>
            </a:r>
          </a:p>
          <a:p>
            <a:pPr marL="0" indent="0">
              <a:buNone/>
            </a:pPr>
            <a:r>
              <a:rPr lang="pt-BR" dirty="0">
                <a:solidFill>
                  <a:schemeClr val="bg2">
                    <a:lumMod val="25000"/>
                  </a:schemeClr>
                </a:solidFill>
                <a:latin typeface="Bahnschrift Light" panose="020B0502040204020203" pitchFamily="34" charset="0"/>
              </a:rPr>
              <a:t>	</a:t>
            </a:r>
            <a:r>
              <a:rPr lang="pt-BR" sz="2400" dirty="0">
                <a:solidFill>
                  <a:schemeClr val="bg2">
                    <a:lumMod val="25000"/>
                  </a:schemeClr>
                </a:solidFill>
                <a:latin typeface="Bahnschrift Light" panose="020B0502040204020203" pitchFamily="34" charset="0"/>
              </a:rPr>
              <a:t>Organização da ideia central e insights.</a:t>
            </a:r>
            <a:endParaRPr lang="pt-BR" dirty="0">
              <a:solidFill>
                <a:schemeClr val="bg2">
                  <a:lumMod val="25000"/>
                </a:schemeClr>
              </a:solidFill>
              <a:latin typeface="Bahnschrift Light" panose="020B0502040204020203" pitchFamily="34" charset="0"/>
            </a:endParaRPr>
          </a:p>
          <a:p>
            <a:pPr marL="0" indent="0">
              <a:buNone/>
            </a:pPr>
            <a:endParaRPr lang="pt-BR" dirty="0">
              <a:solidFill>
                <a:schemeClr val="bg2">
                  <a:lumMod val="25000"/>
                </a:schemeClr>
              </a:solidFill>
              <a:latin typeface="Bahnschrift Light" panose="020B0502040204020203" pitchFamily="34" charset="0"/>
            </a:endParaRPr>
          </a:p>
          <a:p>
            <a:pPr marL="0" indent="0">
              <a:buNone/>
            </a:pPr>
            <a:endParaRPr lang="pt-BR" sz="2400" dirty="0"/>
          </a:p>
        </p:txBody>
      </p:sp>
      <p:sp>
        <p:nvSpPr>
          <p:cNvPr id="4" name="Retângulo 3">
            <a:extLst>
              <a:ext uri="{FF2B5EF4-FFF2-40B4-BE49-F238E27FC236}">
                <a16:creationId xmlns:a16="http://schemas.microsoft.com/office/drawing/2014/main" id="{156AC10E-E0E1-40EE-91A7-B2565B14D857}"/>
              </a:ext>
            </a:extLst>
          </p:cNvPr>
          <p:cNvSpPr/>
          <p:nvPr/>
        </p:nvSpPr>
        <p:spPr>
          <a:xfrm>
            <a:off x="854135" y="1096009"/>
            <a:ext cx="5548314" cy="584775"/>
          </a:xfrm>
          <a:prstGeom prst="rect">
            <a:avLst/>
          </a:prstGeom>
        </p:spPr>
        <p:txBody>
          <a:bodyPr wrap="none">
            <a:spAutoFit/>
          </a:bodyPr>
          <a:lstStyle/>
          <a:p>
            <a:pPr algn="r"/>
            <a:r>
              <a:rPr lang="pt-BR" sz="3200" b="1" dirty="0">
                <a:solidFill>
                  <a:schemeClr val="bg2">
                    <a:lumMod val="25000"/>
                  </a:schemeClr>
                </a:solidFill>
                <a:latin typeface="Bahnschrift Light" panose="020B0502040204020203" pitchFamily="34" charset="0"/>
              </a:rPr>
              <a:t>Desenvolvendo a criatividade</a:t>
            </a:r>
          </a:p>
        </p:txBody>
      </p:sp>
      <p:pic>
        <p:nvPicPr>
          <p:cNvPr id="6" name="Imagem 5">
            <a:extLst>
              <a:ext uri="{FF2B5EF4-FFF2-40B4-BE49-F238E27FC236}">
                <a16:creationId xmlns:a16="http://schemas.microsoft.com/office/drawing/2014/main" id="{2569250E-0287-429A-ADF4-056122824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63400">
            <a:off x="8137905" y="841131"/>
            <a:ext cx="2587869" cy="5175738"/>
          </a:xfrm>
          <a:prstGeom prst="rect">
            <a:avLst/>
          </a:prstGeom>
        </p:spPr>
      </p:pic>
    </p:spTree>
    <p:extLst>
      <p:ext uri="{BB962C8B-B14F-4D97-AF65-F5344CB8AC3E}">
        <p14:creationId xmlns:p14="http://schemas.microsoft.com/office/powerpoint/2010/main" val="6226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0F95F-6157-431B-9448-1C82C3FECBD9}"/>
              </a:ext>
            </a:extLst>
          </p:cNvPr>
          <p:cNvSpPr>
            <a:spLocks noGrp="1"/>
          </p:cNvSpPr>
          <p:nvPr>
            <p:ph type="title"/>
          </p:nvPr>
        </p:nvSpPr>
        <p:spPr>
          <a:xfrm>
            <a:off x="4130452" y="489887"/>
            <a:ext cx="10515600" cy="1325563"/>
          </a:xfrm>
        </p:spPr>
        <p:txBody>
          <a:bodyPr>
            <a:normAutofit/>
          </a:bodyPr>
          <a:lstStyle/>
          <a:p>
            <a:r>
              <a:rPr lang="pt-BR" sz="4000" b="1" dirty="0">
                <a:solidFill>
                  <a:srgbClr val="006666"/>
                </a:solidFill>
                <a:latin typeface="Bahnschrift Light" panose="020B0502040204020203" pitchFamily="34" charset="0"/>
              </a:rPr>
              <a:t>Processo criativo Walt Disney</a:t>
            </a:r>
          </a:p>
        </p:txBody>
      </p:sp>
      <p:sp>
        <p:nvSpPr>
          <p:cNvPr id="3" name="Espaço Reservado para Conteúdo 2">
            <a:extLst>
              <a:ext uri="{FF2B5EF4-FFF2-40B4-BE49-F238E27FC236}">
                <a16:creationId xmlns:a16="http://schemas.microsoft.com/office/drawing/2014/main" id="{9AA58F9C-5D47-4F5A-986D-4AF4D4E8AF2A}"/>
              </a:ext>
            </a:extLst>
          </p:cNvPr>
          <p:cNvSpPr>
            <a:spLocks noGrp="1"/>
          </p:cNvSpPr>
          <p:nvPr>
            <p:ph idx="1"/>
          </p:nvPr>
        </p:nvSpPr>
        <p:spPr>
          <a:xfrm>
            <a:off x="5301709" y="2821378"/>
            <a:ext cx="2327030" cy="2237032"/>
          </a:xfrm>
        </p:spPr>
        <p:txBody>
          <a:bodyPr/>
          <a:lstStyle/>
          <a:p>
            <a:pPr marL="0" indent="0">
              <a:buNone/>
            </a:pPr>
            <a:r>
              <a:rPr lang="pt-BR" sz="3200" b="1" dirty="0">
                <a:solidFill>
                  <a:srgbClr val="993366"/>
                </a:solidFill>
                <a:latin typeface="Bahnschrift Light" panose="020B0502040204020203" pitchFamily="34" charset="0"/>
              </a:rPr>
              <a:t>1. </a:t>
            </a:r>
            <a:r>
              <a:rPr lang="pt-BR" dirty="0">
                <a:solidFill>
                  <a:schemeClr val="bg2">
                    <a:lumMod val="25000"/>
                  </a:schemeClr>
                </a:solidFill>
                <a:latin typeface="Bahnschrift Light" panose="020B0502040204020203" pitchFamily="34" charset="0"/>
              </a:rPr>
              <a:t>Sonhador</a:t>
            </a:r>
          </a:p>
          <a:p>
            <a:pPr marL="0" indent="0">
              <a:buNone/>
            </a:pPr>
            <a:r>
              <a:rPr lang="pt-BR" sz="3200" b="1" dirty="0">
                <a:solidFill>
                  <a:srgbClr val="993366"/>
                </a:solidFill>
                <a:latin typeface="Bahnschrift Light" panose="020B0502040204020203" pitchFamily="34" charset="0"/>
              </a:rPr>
              <a:t>2. </a:t>
            </a:r>
            <a:r>
              <a:rPr lang="pt-BR" dirty="0">
                <a:solidFill>
                  <a:schemeClr val="bg2">
                    <a:lumMod val="25000"/>
                  </a:schemeClr>
                </a:solidFill>
                <a:latin typeface="Bahnschrift Light" panose="020B0502040204020203" pitchFamily="34" charset="0"/>
              </a:rPr>
              <a:t>Realista</a:t>
            </a:r>
          </a:p>
          <a:p>
            <a:pPr marL="0" indent="0">
              <a:buNone/>
            </a:pPr>
            <a:r>
              <a:rPr lang="pt-BR" sz="3200" b="1" dirty="0">
                <a:solidFill>
                  <a:srgbClr val="993366"/>
                </a:solidFill>
                <a:latin typeface="Bahnschrift Light" panose="020B0502040204020203" pitchFamily="34" charset="0"/>
              </a:rPr>
              <a:t>3. </a:t>
            </a:r>
            <a:r>
              <a:rPr lang="pt-BR" dirty="0">
                <a:solidFill>
                  <a:schemeClr val="bg2">
                    <a:lumMod val="25000"/>
                  </a:schemeClr>
                </a:solidFill>
                <a:latin typeface="Bahnschrift Light" panose="020B0502040204020203" pitchFamily="34" charset="0"/>
              </a:rPr>
              <a:t>Crítico</a:t>
            </a:r>
          </a:p>
          <a:p>
            <a:pPr marL="0" indent="0">
              <a:buNone/>
            </a:pPr>
            <a:endParaRPr lang="pt-BR" dirty="0"/>
          </a:p>
        </p:txBody>
      </p:sp>
      <p:sp>
        <p:nvSpPr>
          <p:cNvPr id="4" name="Retângulo 3">
            <a:extLst>
              <a:ext uri="{FF2B5EF4-FFF2-40B4-BE49-F238E27FC236}">
                <a16:creationId xmlns:a16="http://schemas.microsoft.com/office/drawing/2014/main" id="{D68ABC77-9B2B-4CD5-BDEA-D4D9C0D6E298}"/>
              </a:ext>
            </a:extLst>
          </p:cNvPr>
          <p:cNvSpPr/>
          <p:nvPr/>
        </p:nvSpPr>
        <p:spPr>
          <a:xfrm>
            <a:off x="4380565" y="1495815"/>
            <a:ext cx="6138963" cy="523220"/>
          </a:xfrm>
          <a:prstGeom prst="rect">
            <a:avLst/>
          </a:prstGeom>
        </p:spPr>
        <p:txBody>
          <a:bodyPr wrap="square">
            <a:spAutoFit/>
          </a:bodyPr>
          <a:lstStyle/>
          <a:p>
            <a:r>
              <a:rPr lang="pt-BR" sz="2800" dirty="0">
                <a:solidFill>
                  <a:schemeClr val="bg2">
                    <a:lumMod val="25000"/>
                  </a:schemeClr>
                </a:solidFill>
                <a:latin typeface="Bahnschrift Light" panose="020B0502040204020203" pitchFamily="34" charset="0"/>
              </a:rPr>
              <a:t>Estratégia de um gênio - Robert </a:t>
            </a:r>
            <a:r>
              <a:rPr lang="pt-BR" sz="2800" dirty="0" err="1">
                <a:solidFill>
                  <a:schemeClr val="bg2">
                    <a:lumMod val="25000"/>
                  </a:schemeClr>
                </a:solidFill>
                <a:latin typeface="Bahnschrift Light" panose="020B0502040204020203" pitchFamily="34" charset="0"/>
              </a:rPr>
              <a:t>Dilts</a:t>
            </a:r>
            <a:r>
              <a:rPr lang="pt-BR" sz="2800" dirty="0">
                <a:solidFill>
                  <a:schemeClr val="bg2">
                    <a:lumMod val="25000"/>
                  </a:schemeClr>
                </a:solidFill>
                <a:latin typeface="Bahnschrift Light" panose="020B0502040204020203" pitchFamily="34" charset="0"/>
              </a:rPr>
              <a:t> </a:t>
            </a:r>
          </a:p>
        </p:txBody>
      </p:sp>
      <p:pic>
        <p:nvPicPr>
          <p:cNvPr id="6" name="Imagem 5" descr="Fundo preto com estrelas&#10;&#10;Descrição gerada automaticamente">
            <a:extLst>
              <a:ext uri="{FF2B5EF4-FFF2-40B4-BE49-F238E27FC236}">
                <a16:creationId xmlns:a16="http://schemas.microsoft.com/office/drawing/2014/main" id="{A3F75FDA-1B68-4AE8-BF42-5438BA58C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47212">
            <a:off x="553196" y="1985810"/>
            <a:ext cx="3456336" cy="2538247"/>
          </a:xfrm>
          <a:prstGeom prst="rect">
            <a:avLst/>
          </a:prstGeom>
        </p:spPr>
      </p:pic>
    </p:spTree>
    <p:extLst>
      <p:ext uri="{BB962C8B-B14F-4D97-AF65-F5344CB8AC3E}">
        <p14:creationId xmlns:p14="http://schemas.microsoft.com/office/powerpoint/2010/main" val="10961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E3F6058-0C8C-4AAC-A640-4C57AAA2ADAB}"/>
              </a:ext>
            </a:extLst>
          </p:cNvPr>
          <p:cNvSpPr/>
          <p:nvPr/>
        </p:nvSpPr>
        <p:spPr>
          <a:xfrm>
            <a:off x="1013915" y="907848"/>
            <a:ext cx="12180916" cy="769441"/>
          </a:xfrm>
          <a:prstGeom prst="rect">
            <a:avLst/>
          </a:prstGeom>
        </p:spPr>
        <p:txBody>
          <a:bodyPr wrap="square">
            <a:spAutoFit/>
          </a:bodyPr>
          <a:lstStyle/>
          <a:p>
            <a:r>
              <a:rPr lang="pt-BR" sz="4400" b="1" dirty="0">
                <a:solidFill>
                  <a:srgbClr val="006666"/>
                </a:solidFill>
                <a:latin typeface="Bahnschrift Light" panose="020B0502040204020203" pitchFamily="34" charset="0"/>
                <a:ea typeface="+mj-ea"/>
                <a:cs typeface="+mj-cs"/>
              </a:rPr>
              <a:t>Visão estratégica</a:t>
            </a:r>
          </a:p>
        </p:txBody>
      </p:sp>
      <p:sp>
        <p:nvSpPr>
          <p:cNvPr id="2" name="Retângulo 1">
            <a:extLst>
              <a:ext uri="{FF2B5EF4-FFF2-40B4-BE49-F238E27FC236}">
                <a16:creationId xmlns:a16="http://schemas.microsoft.com/office/drawing/2014/main" id="{5AA59E1F-3CCB-4E77-B184-7A8805FF190B}"/>
              </a:ext>
            </a:extLst>
          </p:cNvPr>
          <p:cNvSpPr/>
          <p:nvPr/>
        </p:nvSpPr>
        <p:spPr>
          <a:xfrm>
            <a:off x="1013915" y="2254841"/>
            <a:ext cx="5420057" cy="1384995"/>
          </a:xfrm>
          <a:prstGeom prst="rect">
            <a:avLst/>
          </a:prstGeom>
        </p:spPr>
        <p:txBody>
          <a:bodyPr wrap="square">
            <a:spAutoFit/>
          </a:bodyPr>
          <a:lstStyle/>
          <a:p>
            <a:r>
              <a:rPr lang="pt-BR" sz="2800" dirty="0">
                <a:solidFill>
                  <a:schemeClr val="bg2">
                    <a:lumMod val="25000"/>
                  </a:schemeClr>
                </a:solidFill>
                <a:latin typeface="Bahnschrift Light" panose="020B0502040204020203" pitchFamily="34" charset="0"/>
              </a:rPr>
              <a:t>Definir objetivos a longo prazo, </a:t>
            </a:r>
          </a:p>
          <a:p>
            <a:r>
              <a:rPr lang="pt-BR" sz="2800" dirty="0">
                <a:solidFill>
                  <a:schemeClr val="bg2">
                    <a:lumMod val="25000"/>
                  </a:schemeClr>
                </a:solidFill>
                <a:latin typeface="Bahnschrift Light" panose="020B0502040204020203" pitchFamily="34" charset="0"/>
              </a:rPr>
              <a:t>direcionando ações para o alcance das metas. </a:t>
            </a:r>
          </a:p>
        </p:txBody>
      </p:sp>
      <p:pic>
        <p:nvPicPr>
          <p:cNvPr id="6" name="Imagem 5">
            <a:extLst>
              <a:ext uri="{FF2B5EF4-FFF2-40B4-BE49-F238E27FC236}">
                <a16:creationId xmlns:a16="http://schemas.microsoft.com/office/drawing/2014/main" id="{D3056244-37B6-4DA7-9C8C-A698ABB5E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373" y="907848"/>
            <a:ext cx="3621316" cy="4497365"/>
          </a:xfrm>
          <a:prstGeom prst="rect">
            <a:avLst/>
          </a:prstGeom>
        </p:spPr>
      </p:pic>
    </p:spTree>
    <p:extLst>
      <p:ext uri="{BB962C8B-B14F-4D97-AF65-F5344CB8AC3E}">
        <p14:creationId xmlns:p14="http://schemas.microsoft.com/office/powerpoint/2010/main" val="1268756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0414BC6-801A-4898-8A14-E429EE3A57EA}"/>
              </a:ext>
            </a:extLst>
          </p:cNvPr>
          <p:cNvSpPr/>
          <p:nvPr/>
        </p:nvSpPr>
        <p:spPr>
          <a:xfrm>
            <a:off x="944591" y="1782395"/>
            <a:ext cx="10302817" cy="3293209"/>
          </a:xfrm>
          <a:prstGeom prst="rect">
            <a:avLst/>
          </a:prstGeom>
        </p:spPr>
        <p:txBody>
          <a:bodyPr wrap="square">
            <a:spAutoFit/>
          </a:bodyPr>
          <a:lstStyle/>
          <a:p>
            <a:pPr marL="342900" indent="-342900">
              <a:buFont typeface="Arial" panose="020B0604020202020204" pitchFamily="34" charset="0"/>
              <a:buChar char="•"/>
            </a:pPr>
            <a:r>
              <a:rPr lang="pt-BR" sz="2800" dirty="0">
                <a:solidFill>
                  <a:schemeClr val="bg2">
                    <a:lumMod val="25000"/>
                  </a:schemeClr>
                </a:solidFill>
                <a:latin typeface="Bahnschrift Light" panose="020B0502040204020203" pitchFamily="34" charset="0"/>
              </a:rPr>
              <a:t>Conhecimento profundo da organização – </a:t>
            </a:r>
            <a:r>
              <a:rPr lang="pt-BR" sz="2400" dirty="0">
                <a:solidFill>
                  <a:schemeClr val="bg2">
                    <a:lumMod val="25000"/>
                  </a:schemeClr>
                </a:solidFill>
                <a:latin typeface="Bahnschrift Light" panose="020B0502040204020203" pitchFamily="34" charset="0"/>
              </a:rPr>
              <a:t>MVV, estrutura, serviços e(ou) produtos, interesses futuros, </a:t>
            </a:r>
            <a:r>
              <a:rPr lang="pt-BR" sz="2400" dirty="0" err="1">
                <a:solidFill>
                  <a:schemeClr val="bg2">
                    <a:lumMod val="25000"/>
                  </a:schemeClr>
                </a:solidFill>
                <a:latin typeface="Bahnschrift Light" panose="020B0502040204020203" pitchFamily="34" charset="0"/>
              </a:rPr>
              <a:t>etc</a:t>
            </a:r>
            <a:r>
              <a:rPr lang="pt-BR" sz="2400" dirty="0">
                <a:solidFill>
                  <a:schemeClr val="bg2">
                    <a:lumMod val="25000"/>
                  </a:schemeClr>
                </a:solidFill>
                <a:latin typeface="Bahnschrift Light" panose="020B0502040204020203" pitchFamily="34" charset="0"/>
              </a:rPr>
              <a:t>;</a:t>
            </a:r>
          </a:p>
          <a:p>
            <a:pPr marL="342900" indent="-342900">
              <a:buFont typeface="Arial" panose="020B0604020202020204" pitchFamily="34" charset="0"/>
              <a:buChar char="•"/>
            </a:pPr>
            <a:endParaRPr lang="pt-BR" sz="800" dirty="0">
              <a:solidFill>
                <a:schemeClr val="bg2">
                  <a:lumMod val="25000"/>
                </a:schemeClr>
              </a:solidFill>
              <a:latin typeface="Bahnschrift Light" panose="020B0502040204020203" pitchFamily="34" charset="0"/>
            </a:endParaRPr>
          </a:p>
          <a:p>
            <a:pPr marL="342900" indent="-342900">
              <a:buFont typeface="Arial" panose="020B0604020202020204" pitchFamily="34" charset="0"/>
              <a:buChar char="•"/>
            </a:pPr>
            <a:r>
              <a:rPr lang="pt-BR" sz="2800" dirty="0">
                <a:solidFill>
                  <a:schemeClr val="bg2">
                    <a:lumMod val="25000"/>
                  </a:schemeClr>
                </a:solidFill>
                <a:latin typeface="Bahnschrift Light" panose="020B0502040204020203" pitchFamily="34" charset="0"/>
              </a:rPr>
              <a:t>Conhecimento de mercado – </a:t>
            </a:r>
            <a:r>
              <a:rPr lang="pt-BR" sz="2400" dirty="0">
                <a:solidFill>
                  <a:schemeClr val="bg2">
                    <a:lumMod val="25000"/>
                  </a:schemeClr>
                </a:solidFill>
                <a:latin typeface="Bahnschrift Light" panose="020B0502040204020203" pitchFamily="34" charset="0"/>
              </a:rPr>
              <a:t>Não apenas a concorrência;</a:t>
            </a:r>
          </a:p>
          <a:p>
            <a:pPr marL="342900" indent="-342900">
              <a:buFont typeface="Arial" panose="020B0604020202020204" pitchFamily="34" charset="0"/>
              <a:buChar char="•"/>
            </a:pPr>
            <a:endParaRPr lang="pt-BR" sz="800" dirty="0">
              <a:solidFill>
                <a:schemeClr val="bg2">
                  <a:lumMod val="25000"/>
                </a:schemeClr>
              </a:solidFill>
              <a:latin typeface="Bahnschrift Light" panose="020B0502040204020203" pitchFamily="34" charset="0"/>
            </a:endParaRPr>
          </a:p>
          <a:p>
            <a:pPr marL="342900" indent="-342900">
              <a:buFont typeface="Arial" panose="020B0604020202020204" pitchFamily="34" charset="0"/>
              <a:buChar char="•"/>
            </a:pPr>
            <a:r>
              <a:rPr lang="pt-BR" sz="2800" dirty="0">
                <a:solidFill>
                  <a:schemeClr val="bg2">
                    <a:lumMod val="25000"/>
                  </a:schemeClr>
                </a:solidFill>
                <a:latin typeface="Bahnschrift Light" panose="020B0502040204020203" pitchFamily="34" charset="0"/>
              </a:rPr>
              <a:t>Antecipar tendências - </a:t>
            </a:r>
            <a:r>
              <a:rPr lang="pt-BR" sz="2400" dirty="0">
                <a:solidFill>
                  <a:schemeClr val="bg2">
                    <a:lumMod val="25000"/>
                  </a:schemeClr>
                </a:solidFill>
                <a:latin typeface="Bahnschrift Light" panose="020B0502040204020203" pitchFamily="34" charset="0"/>
              </a:rPr>
              <a:t>para acompanhar as novidades e saber identificar novas oportunidades;</a:t>
            </a:r>
          </a:p>
          <a:p>
            <a:pPr marL="342900" indent="-342900">
              <a:buFont typeface="Arial" panose="020B0604020202020204" pitchFamily="34" charset="0"/>
              <a:buChar char="•"/>
            </a:pPr>
            <a:endParaRPr lang="pt-BR" sz="800" dirty="0">
              <a:solidFill>
                <a:schemeClr val="bg2">
                  <a:lumMod val="25000"/>
                </a:schemeClr>
              </a:solidFill>
              <a:latin typeface="Bahnschrift Light" panose="020B0502040204020203" pitchFamily="34" charset="0"/>
            </a:endParaRPr>
          </a:p>
          <a:p>
            <a:pPr marL="342900" indent="-342900">
              <a:buFont typeface="Arial" panose="020B0604020202020204" pitchFamily="34" charset="0"/>
              <a:buChar char="•"/>
            </a:pPr>
            <a:r>
              <a:rPr lang="pt-BR" sz="2800" dirty="0">
                <a:solidFill>
                  <a:schemeClr val="bg2">
                    <a:lumMod val="25000"/>
                  </a:schemeClr>
                </a:solidFill>
                <a:latin typeface="Bahnschrift Light" panose="020B0502040204020203" pitchFamily="34" charset="0"/>
              </a:rPr>
              <a:t>Análise crítica – </a:t>
            </a:r>
            <a:r>
              <a:rPr lang="pt-BR" sz="2400" dirty="0">
                <a:solidFill>
                  <a:schemeClr val="bg2">
                    <a:lumMod val="25000"/>
                  </a:schemeClr>
                </a:solidFill>
                <a:latin typeface="Bahnschrift Light" panose="020B0502040204020203" pitchFamily="34" charset="0"/>
              </a:rPr>
              <a:t>avaliação de riscos x benefícios para tomada de decisão.</a:t>
            </a:r>
            <a:endParaRPr lang="pt-BR" sz="2800" dirty="0">
              <a:solidFill>
                <a:schemeClr val="bg2">
                  <a:lumMod val="25000"/>
                </a:schemeClr>
              </a:solidFill>
              <a:latin typeface="Bahnschrift Light" panose="020B0502040204020203" pitchFamily="34" charset="0"/>
            </a:endParaRPr>
          </a:p>
        </p:txBody>
      </p:sp>
      <p:sp>
        <p:nvSpPr>
          <p:cNvPr id="5" name="Retângulo 4">
            <a:extLst>
              <a:ext uri="{FF2B5EF4-FFF2-40B4-BE49-F238E27FC236}">
                <a16:creationId xmlns:a16="http://schemas.microsoft.com/office/drawing/2014/main" id="{9A60C42F-E93E-4F09-90A9-36A50EA34D77}"/>
              </a:ext>
            </a:extLst>
          </p:cNvPr>
          <p:cNvSpPr/>
          <p:nvPr/>
        </p:nvSpPr>
        <p:spPr>
          <a:xfrm>
            <a:off x="856889" y="796466"/>
            <a:ext cx="12180916" cy="769441"/>
          </a:xfrm>
          <a:prstGeom prst="rect">
            <a:avLst/>
          </a:prstGeom>
        </p:spPr>
        <p:txBody>
          <a:bodyPr wrap="square">
            <a:spAutoFit/>
          </a:bodyPr>
          <a:lstStyle/>
          <a:p>
            <a:r>
              <a:rPr lang="pt-BR" sz="4400" b="1" dirty="0">
                <a:solidFill>
                  <a:srgbClr val="006666"/>
                </a:solidFill>
                <a:latin typeface="Bahnschrift Light" panose="020B0502040204020203" pitchFamily="34" charset="0"/>
                <a:ea typeface="+mj-ea"/>
                <a:cs typeface="+mj-cs"/>
              </a:rPr>
              <a:t>Visão estratégica</a:t>
            </a:r>
          </a:p>
        </p:txBody>
      </p:sp>
    </p:spTree>
    <p:extLst>
      <p:ext uri="{BB962C8B-B14F-4D97-AF65-F5344CB8AC3E}">
        <p14:creationId xmlns:p14="http://schemas.microsoft.com/office/powerpoint/2010/main" val="26244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32733E0-FAC3-455C-B54E-D2C41851BDF3}"/>
              </a:ext>
            </a:extLst>
          </p:cNvPr>
          <p:cNvSpPr>
            <a:spLocks noGrp="1"/>
          </p:cNvSpPr>
          <p:nvPr>
            <p:ph idx="1"/>
          </p:nvPr>
        </p:nvSpPr>
        <p:spPr>
          <a:xfrm>
            <a:off x="1253705" y="2244695"/>
            <a:ext cx="10515600" cy="4351338"/>
          </a:xfrm>
        </p:spPr>
        <p:txBody>
          <a:bodyPr/>
          <a:lstStyle/>
          <a:p>
            <a:pPr marL="0" indent="0" fontAlgn="base">
              <a:buNone/>
            </a:pPr>
            <a:r>
              <a:rPr lang="pt-BR" dirty="0">
                <a:solidFill>
                  <a:schemeClr val="bg2">
                    <a:lumMod val="25000"/>
                  </a:schemeClr>
                </a:solidFill>
                <a:latin typeface="Bahnschrift Light" panose="020B0502040204020203" pitchFamily="34" charset="0"/>
              </a:rPr>
              <a:t>– Estudar cases de sucesso;</a:t>
            </a:r>
          </a:p>
          <a:p>
            <a:pPr marL="0" indent="0" fontAlgn="base">
              <a:buNone/>
            </a:pPr>
            <a:endParaRPr lang="pt-BR" sz="800" dirty="0">
              <a:solidFill>
                <a:schemeClr val="bg2">
                  <a:lumMod val="25000"/>
                </a:schemeClr>
              </a:solidFill>
              <a:latin typeface="Bahnschrift Light" panose="020B0502040204020203" pitchFamily="34" charset="0"/>
            </a:endParaRPr>
          </a:p>
          <a:p>
            <a:pPr marL="0" indent="0" fontAlgn="base">
              <a:buNone/>
            </a:pPr>
            <a:r>
              <a:rPr lang="pt-BR" dirty="0">
                <a:solidFill>
                  <a:schemeClr val="bg2">
                    <a:lumMod val="25000"/>
                  </a:schemeClr>
                </a:solidFill>
                <a:latin typeface="Bahnschrift Light" panose="020B0502040204020203" pitchFamily="34" charset="0"/>
              </a:rPr>
              <a:t>– Expandir seus conhecimentos;</a:t>
            </a:r>
          </a:p>
          <a:p>
            <a:pPr marL="0" indent="0" fontAlgn="base">
              <a:buNone/>
            </a:pPr>
            <a:endParaRPr lang="pt-BR" sz="800" dirty="0">
              <a:solidFill>
                <a:schemeClr val="bg2">
                  <a:lumMod val="25000"/>
                </a:schemeClr>
              </a:solidFill>
              <a:latin typeface="Bahnschrift Light" panose="020B0502040204020203" pitchFamily="34" charset="0"/>
            </a:endParaRPr>
          </a:p>
          <a:p>
            <a:pPr marL="0" indent="0" fontAlgn="base">
              <a:buNone/>
            </a:pPr>
            <a:r>
              <a:rPr lang="pt-BR" dirty="0">
                <a:solidFill>
                  <a:schemeClr val="bg2">
                    <a:lumMod val="25000"/>
                  </a:schemeClr>
                </a:solidFill>
                <a:latin typeface="Bahnschrift Light" panose="020B0502040204020203" pitchFamily="34" charset="0"/>
              </a:rPr>
              <a:t>– Aumentar sua rede de contatos e benchmarking;</a:t>
            </a:r>
          </a:p>
          <a:p>
            <a:pPr marL="0" indent="0" fontAlgn="base">
              <a:buNone/>
            </a:pPr>
            <a:endParaRPr lang="pt-BR" sz="800" dirty="0">
              <a:solidFill>
                <a:schemeClr val="bg2">
                  <a:lumMod val="25000"/>
                </a:schemeClr>
              </a:solidFill>
              <a:latin typeface="Bahnschrift Light" panose="020B0502040204020203" pitchFamily="34" charset="0"/>
            </a:endParaRPr>
          </a:p>
          <a:p>
            <a:pPr marL="0" indent="0" fontAlgn="base">
              <a:buNone/>
            </a:pPr>
            <a:r>
              <a:rPr lang="pt-BR" dirty="0">
                <a:solidFill>
                  <a:schemeClr val="bg2">
                    <a:lumMod val="25000"/>
                  </a:schemeClr>
                </a:solidFill>
                <a:latin typeface="Bahnschrift Light" panose="020B0502040204020203" pitchFamily="34" charset="0"/>
              </a:rPr>
              <a:t>– Promover iniciativas para criar oportunidades. </a:t>
            </a:r>
          </a:p>
          <a:p>
            <a:pPr marL="0" indent="0">
              <a:buNone/>
            </a:pPr>
            <a:endParaRPr lang="pt-BR" dirty="0">
              <a:solidFill>
                <a:schemeClr val="bg2">
                  <a:lumMod val="25000"/>
                </a:schemeClr>
              </a:solidFill>
              <a:latin typeface="Bahnschrift Light" panose="020B0502040204020203" pitchFamily="34" charset="0"/>
            </a:endParaRPr>
          </a:p>
        </p:txBody>
      </p:sp>
      <p:sp>
        <p:nvSpPr>
          <p:cNvPr id="4" name="Retângulo 3">
            <a:extLst>
              <a:ext uri="{FF2B5EF4-FFF2-40B4-BE49-F238E27FC236}">
                <a16:creationId xmlns:a16="http://schemas.microsoft.com/office/drawing/2014/main" id="{ADB13158-5BFB-4371-9962-EBDF4BE01B72}"/>
              </a:ext>
            </a:extLst>
          </p:cNvPr>
          <p:cNvSpPr/>
          <p:nvPr/>
        </p:nvSpPr>
        <p:spPr>
          <a:xfrm>
            <a:off x="1046671" y="502186"/>
            <a:ext cx="12180916" cy="1323439"/>
          </a:xfrm>
          <a:prstGeom prst="rect">
            <a:avLst/>
          </a:prstGeom>
        </p:spPr>
        <p:txBody>
          <a:bodyPr wrap="square">
            <a:spAutoFit/>
          </a:bodyPr>
          <a:lstStyle/>
          <a:p>
            <a:r>
              <a:rPr lang="pt-BR" sz="4400" b="1" dirty="0">
                <a:solidFill>
                  <a:srgbClr val="006666"/>
                </a:solidFill>
                <a:latin typeface="Bahnschrift Light" panose="020B0502040204020203" pitchFamily="34" charset="0"/>
                <a:ea typeface="+mj-ea"/>
                <a:cs typeface="+mj-cs"/>
              </a:rPr>
              <a:t>Visão estratégica</a:t>
            </a:r>
          </a:p>
          <a:p>
            <a:r>
              <a:rPr lang="pt-BR" sz="3600" b="1" dirty="0">
                <a:solidFill>
                  <a:schemeClr val="bg2">
                    <a:lumMod val="25000"/>
                  </a:schemeClr>
                </a:solidFill>
                <a:latin typeface="Bahnschrift Light" panose="020B0502040204020203" pitchFamily="34" charset="0"/>
                <a:ea typeface="+mj-ea"/>
                <a:cs typeface="+mj-cs"/>
              </a:rPr>
              <a:t>	Como Desenvolver</a:t>
            </a:r>
          </a:p>
        </p:txBody>
      </p:sp>
    </p:spTree>
    <p:extLst>
      <p:ext uri="{BB962C8B-B14F-4D97-AF65-F5344CB8AC3E}">
        <p14:creationId xmlns:p14="http://schemas.microsoft.com/office/powerpoint/2010/main" val="174307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893D4B-B47E-433F-B377-56B9072066B7}"/>
              </a:ext>
            </a:extLst>
          </p:cNvPr>
          <p:cNvSpPr>
            <a:spLocks noGrp="1"/>
          </p:cNvSpPr>
          <p:nvPr>
            <p:ph idx="1"/>
          </p:nvPr>
        </p:nvSpPr>
        <p:spPr>
          <a:xfrm>
            <a:off x="1418492" y="1825625"/>
            <a:ext cx="9853246" cy="4351338"/>
          </a:xfrm>
        </p:spPr>
        <p:txBody>
          <a:bodyPr>
            <a:normAutofit/>
          </a:bodyPr>
          <a:lstStyle/>
          <a:p>
            <a:r>
              <a:rPr lang="pt-BR" sz="3200" dirty="0">
                <a:solidFill>
                  <a:schemeClr val="bg2">
                    <a:lumMod val="25000"/>
                  </a:schemeClr>
                </a:solidFill>
                <a:latin typeface="Bahnschrift Light" panose="020B0502040204020203" pitchFamily="34" charset="0"/>
              </a:rPr>
              <a:t>As principais competências esperadas pelo mercado são comportamentais;</a:t>
            </a:r>
          </a:p>
          <a:p>
            <a:endParaRPr lang="pt-BR" sz="900" dirty="0">
              <a:solidFill>
                <a:schemeClr val="bg2">
                  <a:lumMod val="25000"/>
                </a:schemeClr>
              </a:solidFill>
              <a:latin typeface="Bahnschrift Light" panose="020B0502040204020203" pitchFamily="34" charset="0"/>
            </a:endParaRPr>
          </a:p>
          <a:p>
            <a:r>
              <a:rPr lang="pt-BR" sz="3200" dirty="0">
                <a:solidFill>
                  <a:schemeClr val="bg2">
                    <a:lumMod val="25000"/>
                  </a:schemeClr>
                </a:solidFill>
                <a:latin typeface="Bahnschrift Light" panose="020B0502040204020203" pitchFamily="34" charset="0"/>
              </a:rPr>
              <a:t>Hard skills são mais rápidas e fáceis de serem desenvolvidas em comparação às soft skills;</a:t>
            </a:r>
          </a:p>
          <a:p>
            <a:endParaRPr lang="pt-BR" sz="800" dirty="0">
              <a:solidFill>
                <a:schemeClr val="bg2">
                  <a:lumMod val="25000"/>
                </a:schemeClr>
              </a:solidFill>
              <a:latin typeface="Bahnschrift Light" panose="020B0502040204020203" pitchFamily="34" charset="0"/>
            </a:endParaRPr>
          </a:p>
          <a:p>
            <a:r>
              <a:rPr lang="pt-BR" sz="3200" dirty="0">
                <a:solidFill>
                  <a:schemeClr val="bg2">
                    <a:lumMod val="25000"/>
                  </a:schemeClr>
                </a:solidFill>
                <a:latin typeface="Bahnschrift Light" panose="020B0502040204020203" pitchFamily="34" charset="0"/>
              </a:rPr>
              <a:t>As competências podem ser desenvolvidas;</a:t>
            </a:r>
          </a:p>
          <a:p>
            <a:endParaRPr lang="pt-BR" sz="800" dirty="0">
              <a:solidFill>
                <a:schemeClr val="bg2">
                  <a:lumMod val="25000"/>
                </a:schemeClr>
              </a:solidFill>
              <a:latin typeface="Bahnschrift Light" panose="020B0502040204020203" pitchFamily="34" charset="0"/>
            </a:endParaRPr>
          </a:p>
          <a:p>
            <a:r>
              <a:rPr lang="pt-BR" sz="3200" dirty="0">
                <a:solidFill>
                  <a:schemeClr val="bg2">
                    <a:lumMod val="25000"/>
                  </a:schemeClr>
                </a:solidFill>
                <a:latin typeface="Bahnschrift Light" panose="020B0502040204020203" pitchFamily="34" charset="0"/>
              </a:rPr>
              <a:t>Sempre haverá competências a serem desenvolvidas.</a:t>
            </a:r>
          </a:p>
          <a:p>
            <a:endParaRPr lang="pt-BR" sz="3200" dirty="0">
              <a:solidFill>
                <a:schemeClr val="bg2">
                  <a:lumMod val="25000"/>
                </a:schemeClr>
              </a:solidFill>
              <a:latin typeface="Bahnschrift Light" panose="020B0502040204020203" pitchFamily="34" charset="0"/>
            </a:endParaRPr>
          </a:p>
          <a:p>
            <a:endParaRPr lang="pt-BR" sz="900" dirty="0">
              <a:solidFill>
                <a:schemeClr val="bg2">
                  <a:lumMod val="25000"/>
                </a:schemeClr>
              </a:solidFill>
              <a:latin typeface="Bahnschrift Light" panose="020B0502040204020203" pitchFamily="34" charset="0"/>
            </a:endParaRPr>
          </a:p>
        </p:txBody>
      </p:sp>
      <p:pic>
        <p:nvPicPr>
          <p:cNvPr id="4" name="Imagem 3">
            <a:extLst>
              <a:ext uri="{FF2B5EF4-FFF2-40B4-BE49-F238E27FC236}">
                <a16:creationId xmlns:a16="http://schemas.microsoft.com/office/drawing/2014/main" id="{9202CB98-37C3-48E3-A824-ED26B9EF2186}"/>
              </a:ext>
            </a:extLst>
          </p:cNvPr>
          <p:cNvPicPr>
            <a:picLocks noChangeAspect="1"/>
          </p:cNvPicPr>
          <p:nvPr/>
        </p:nvPicPr>
        <p:blipFill rotWithShape="1">
          <a:blip r:embed="rId3">
            <a:alphaModFix amt="70000"/>
          </a:blip>
          <a:srcRect l="36711" r="1052"/>
          <a:stretch/>
        </p:blipFill>
        <p:spPr>
          <a:xfrm flipH="1">
            <a:off x="223833" y="230187"/>
            <a:ext cx="1466644" cy="1325563"/>
          </a:xfrm>
          <a:prstGeom prst="rect">
            <a:avLst/>
          </a:prstGeom>
        </p:spPr>
      </p:pic>
      <p:sp>
        <p:nvSpPr>
          <p:cNvPr id="2" name="Título 1">
            <a:extLst>
              <a:ext uri="{FF2B5EF4-FFF2-40B4-BE49-F238E27FC236}">
                <a16:creationId xmlns:a16="http://schemas.microsoft.com/office/drawing/2014/main" id="{2800B5C6-2DD1-4887-9603-2BC702E8B6E0}"/>
              </a:ext>
            </a:extLst>
          </p:cNvPr>
          <p:cNvSpPr>
            <a:spLocks noGrp="1"/>
          </p:cNvSpPr>
          <p:nvPr>
            <p:ph type="title"/>
          </p:nvPr>
        </p:nvSpPr>
        <p:spPr>
          <a:xfrm>
            <a:off x="886326" y="258428"/>
            <a:ext cx="10515600" cy="1325563"/>
          </a:xfrm>
        </p:spPr>
        <p:txBody>
          <a:bodyPr>
            <a:normAutofit/>
          </a:bodyPr>
          <a:lstStyle/>
          <a:p>
            <a:r>
              <a:rPr lang="pt-BR" b="1" dirty="0">
                <a:solidFill>
                  <a:srgbClr val="009999"/>
                </a:solidFill>
              </a:rPr>
              <a:t>Concluindo</a:t>
            </a:r>
          </a:p>
        </p:txBody>
      </p:sp>
    </p:spTree>
    <p:extLst>
      <p:ext uri="{BB962C8B-B14F-4D97-AF65-F5344CB8AC3E}">
        <p14:creationId xmlns:p14="http://schemas.microsoft.com/office/powerpoint/2010/main" val="39695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18"/>
          <p:cNvSpPr txBox="1">
            <a:spLocks noGrp="1"/>
          </p:cNvSpPr>
          <p:nvPr>
            <p:ph type="title"/>
          </p:nvPr>
        </p:nvSpPr>
        <p:spPr>
          <a:xfrm>
            <a:off x="-331932" y="286456"/>
            <a:ext cx="10968833" cy="1143000"/>
          </a:xfrm>
          <a:prstGeom prst="rect">
            <a:avLst/>
          </a:prstGeom>
          <a:noFill/>
          <a:ln>
            <a:noFill/>
          </a:ln>
        </p:spPr>
        <p:txBody>
          <a:bodyPr spcFirstLastPara="1" vert="horz" wrap="square" lIns="108825" tIns="54412" rIns="108825" bIns="54412" rtlCol="0" anchor="ctr" anchorCtr="0">
            <a:normAutofit/>
          </a:bodyPr>
          <a:lstStyle/>
          <a:p>
            <a:pPr algn="ctr">
              <a:spcBef>
                <a:spcPts val="0"/>
              </a:spcBef>
              <a:buClr>
                <a:srgbClr val="002060"/>
              </a:buClr>
              <a:buSzPts val="4800"/>
            </a:pPr>
            <a:r>
              <a:rPr lang="pt-BR" sz="4799" b="1">
                <a:solidFill>
                  <a:srgbClr val="002060"/>
                </a:solidFill>
              </a:rPr>
              <a:t>Top 10 Skills</a:t>
            </a:r>
            <a:endParaRPr sz="4799" b="1">
              <a:solidFill>
                <a:srgbClr val="002060"/>
              </a:solidFill>
            </a:endParaRPr>
          </a:p>
        </p:txBody>
      </p:sp>
      <p:sp>
        <p:nvSpPr>
          <p:cNvPr id="240" name="Google Shape;240;p18"/>
          <p:cNvSpPr txBox="1"/>
          <p:nvPr/>
        </p:nvSpPr>
        <p:spPr>
          <a:xfrm>
            <a:off x="2188141" y="1600952"/>
            <a:ext cx="5928685" cy="4110057"/>
          </a:xfrm>
          <a:prstGeom prst="rect">
            <a:avLst/>
          </a:prstGeom>
          <a:noFill/>
          <a:ln>
            <a:noFill/>
          </a:ln>
        </p:spPr>
        <p:txBody>
          <a:bodyPr spcFirstLastPara="1" wrap="square" lIns="108825" tIns="54412" rIns="108825" bIns="54412" anchor="t" anchorCtr="0">
            <a:spAutoFit/>
          </a:bodyPr>
          <a:lstStyle/>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1. </a:t>
            </a:r>
            <a:r>
              <a:rPr lang="pt-BR" sz="2599" dirty="0">
                <a:solidFill>
                  <a:srgbClr val="262626"/>
                </a:solidFill>
                <a:latin typeface="Bahnschrift Light" panose="020B0502040204020203" pitchFamily="34" charset="0"/>
                <a:ea typeface="Calibri"/>
                <a:cs typeface="Calibri"/>
                <a:sym typeface="Calibri"/>
              </a:rPr>
              <a:t>Resolução de problemas complexos</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2. </a:t>
            </a:r>
            <a:r>
              <a:rPr lang="pt-BR" sz="2599" dirty="0">
                <a:solidFill>
                  <a:srgbClr val="262626"/>
                </a:solidFill>
                <a:latin typeface="Bahnschrift Light" panose="020B0502040204020203" pitchFamily="34" charset="0"/>
                <a:ea typeface="Calibri"/>
                <a:cs typeface="Calibri"/>
                <a:sym typeface="Calibri"/>
              </a:rPr>
              <a:t>Pensamento crítico</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3. </a:t>
            </a:r>
            <a:r>
              <a:rPr lang="pt-BR" sz="2599" dirty="0">
                <a:solidFill>
                  <a:srgbClr val="262626"/>
                </a:solidFill>
                <a:highlight>
                  <a:srgbClr val="C0C0C0"/>
                </a:highlight>
                <a:latin typeface="Bahnschrift Light" panose="020B0502040204020203" pitchFamily="34" charset="0"/>
                <a:ea typeface="Calibri"/>
                <a:cs typeface="Calibri"/>
                <a:sym typeface="Calibri"/>
              </a:rPr>
              <a:t>Criatividade</a:t>
            </a:r>
            <a:endParaRPr dirty="0">
              <a:highlight>
                <a:srgbClr val="C0C0C0"/>
              </a:highlight>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4. </a:t>
            </a:r>
            <a:r>
              <a:rPr lang="pt-BR" sz="2599" dirty="0">
                <a:solidFill>
                  <a:srgbClr val="262626"/>
                </a:solidFill>
                <a:latin typeface="Bahnschrift Light" panose="020B0502040204020203" pitchFamily="34" charset="0"/>
                <a:ea typeface="Calibri"/>
                <a:cs typeface="Calibri"/>
                <a:sym typeface="Calibri"/>
              </a:rPr>
              <a:t>Gestão de pessoas</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5. </a:t>
            </a:r>
            <a:r>
              <a:rPr lang="pt-BR" sz="2599" dirty="0">
                <a:solidFill>
                  <a:srgbClr val="262626"/>
                </a:solidFill>
                <a:highlight>
                  <a:srgbClr val="C0C0C0"/>
                </a:highlight>
                <a:latin typeface="Bahnschrift Light" panose="020B0502040204020203" pitchFamily="34" charset="0"/>
                <a:ea typeface="Calibri"/>
                <a:cs typeface="Calibri"/>
                <a:sym typeface="Calibri"/>
              </a:rPr>
              <a:t>Colaboração</a:t>
            </a:r>
            <a:endParaRPr dirty="0">
              <a:highlight>
                <a:srgbClr val="C0C0C0"/>
              </a:highlight>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6. </a:t>
            </a:r>
            <a:r>
              <a:rPr lang="pt-BR" sz="2599" dirty="0">
                <a:solidFill>
                  <a:srgbClr val="262626"/>
                </a:solidFill>
                <a:highlight>
                  <a:srgbClr val="C0C0C0"/>
                </a:highlight>
                <a:latin typeface="Bahnschrift Light" panose="020B0502040204020203" pitchFamily="34" charset="0"/>
                <a:ea typeface="Calibri"/>
                <a:cs typeface="Calibri"/>
                <a:sym typeface="Calibri"/>
              </a:rPr>
              <a:t>Inteligência emocional</a:t>
            </a:r>
            <a:endParaRPr dirty="0">
              <a:highlight>
                <a:srgbClr val="C0C0C0"/>
              </a:highlight>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7. </a:t>
            </a:r>
            <a:r>
              <a:rPr lang="pt-BR" sz="2599" dirty="0">
                <a:solidFill>
                  <a:srgbClr val="262626"/>
                </a:solidFill>
                <a:latin typeface="Bahnschrift Light" panose="020B0502040204020203" pitchFamily="34" charset="0"/>
                <a:ea typeface="Calibri"/>
                <a:cs typeface="Calibri"/>
                <a:sym typeface="Calibri"/>
              </a:rPr>
              <a:t>Julgamento e tomada de decisões</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8. </a:t>
            </a:r>
            <a:r>
              <a:rPr lang="pt-BR" sz="2599" dirty="0">
                <a:solidFill>
                  <a:srgbClr val="262626"/>
                </a:solidFill>
                <a:latin typeface="Bahnschrift Light" panose="020B0502040204020203" pitchFamily="34" charset="0"/>
                <a:ea typeface="Calibri"/>
                <a:cs typeface="Calibri"/>
                <a:sym typeface="Calibri"/>
              </a:rPr>
              <a:t>Orientação de serviço</a:t>
            </a:r>
            <a:endParaRPr dirty="0">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9. </a:t>
            </a:r>
            <a:r>
              <a:rPr lang="pt-BR" sz="2599" dirty="0">
                <a:solidFill>
                  <a:srgbClr val="262626"/>
                </a:solidFill>
                <a:highlight>
                  <a:srgbClr val="C0C0C0"/>
                </a:highlight>
                <a:latin typeface="Bahnschrift Light" panose="020B0502040204020203" pitchFamily="34" charset="0"/>
                <a:ea typeface="Calibri"/>
                <a:cs typeface="Calibri"/>
                <a:sym typeface="Calibri"/>
              </a:rPr>
              <a:t>Negociação</a:t>
            </a:r>
            <a:endParaRPr dirty="0">
              <a:highlight>
                <a:srgbClr val="C0C0C0"/>
              </a:highlight>
              <a:latin typeface="Bahnschrift Light" panose="020B0502040204020203" pitchFamily="34" charset="0"/>
            </a:endParaRPr>
          </a:p>
          <a:p>
            <a:pPr>
              <a:buClr>
                <a:srgbClr val="262626"/>
              </a:buClr>
              <a:buSzPts val="2600"/>
            </a:pPr>
            <a:r>
              <a:rPr lang="pt-BR" sz="2599" b="1" dirty="0">
                <a:solidFill>
                  <a:srgbClr val="262626"/>
                </a:solidFill>
                <a:latin typeface="Bahnschrift Light" panose="020B0502040204020203" pitchFamily="34" charset="0"/>
                <a:ea typeface="Calibri"/>
                <a:cs typeface="Calibri"/>
                <a:sym typeface="Calibri"/>
              </a:rPr>
              <a:t>10. </a:t>
            </a:r>
            <a:r>
              <a:rPr lang="pt-BR" sz="2599" dirty="0">
                <a:solidFill>
                  <a:srgbClr val="262626"/>
                </a:solidFill>
                <a:highlight>
                  <a:srgbClr val="C0C0C0"/>
                </a:highlight>
                <a:latin typeface="Bahnschrift Light" panose="020B0502040204020203" pitchFamily="34" charset="0"/>
                <a:ea typeface="Calibri"/>
                <a:cs typeface="Calibri"/>
                <a:sym typeface="Calibri"/>
              </a:rPr>
              <a:t>Flexibilidade cognitiva</a:t>
            </a:r>
            <a:endParaRPr dirty="0">
              <a:highlight>
                <a:srgbClr val="C0C0C0"/>
              </a:highlight>
              <a:latin typeface="Bahnschrift Light" panose="020B0502040204020203" pitchFamily="34" charset="0"/>
            </a:endParaRPr>
          </a:p>
        </p:txBody>
      </p:sp>
      <p:sp>
        <p:nvSpPr>
          <p:cNvPr id="241" name="Google Shape;241;p18"/>
          <p:cNvSpPr txBox="1"/>
          <p:nvPr/>
        </p:nvSpPr>
        <p:spPr>
          <a:xfrm>
            <a:off x="2048869" y="6215492"/>
            <a:ext cx="8474244" cy="356052"/>
          </a:xfrm>
          <a:prstGeom prst="rect">
            <a:avLst/>
          </a:prstGeom>
          <a:noFill/>
          <a:ln>
            <a:noFill/>
          </a:ln>
        </p:spPr>
        <p:txBody>
          <a:bodyPr spcFirstLastPara="1" wrap="square" lIns="108825" tIns="54412" rIns="108825" bIns="54412" anchor="t" anchorCtr="0">
            <a:spAutoFit/>
          </a:bodyPr>
          <a:lstStyle/>
          <a:p>
            <a:r>
              <a:rPr lang="pt-BR" sz="1600" b="1" i="1" dirty="0">
                <a:solidFill>
                  <a:schemeClr val="dk1"/>
                </a:solidFill>
                <a:latin typeface="Bahnschrift SemiLight" panose="020B0502040204020203" pitchFamily="34" charset="0"/>
                <a:ea typeface="Calibri"/>
                <a:cs typeface="Calibri"/>
                <a:sym typeface="Calibri"/>
              </a:rPr>
              <a:t>Fonte: </a:t>
            </a:r>
            <a:r>
              <a:rPr lang="pt-BR" sz="1600" i="1" dirty="0">
                <a:solidFill>
                  <a:schemeClr val="dk1"/>
                </a:solidFill>
                <a:latin typeface="Bahnschrift SemiLight" panose="020B0502040204020203" pitchFamily="34" charset="0"/>
                <a:ea typeface="Calibri"/>
                <a:cs typeface="Calibri"/>
                <a:sym typeface="Calibri"/>
              </a:rPr>
              <a:t>Future </a:t>
            </a:r>
            <a:r>
              <a:rPr lang="pt-BR" sz="1600" i="1" dirty="0" err="1">
                <a:solidFill>
                  <a:schemeClr val="dk1"/>
                </a:solidFill>
                <a:latin typeface="Bahnschrift SemiLight" panose="020B0502040204020203" pitchFamily="34" charset="0"/>
                <a:ea typeface="Calibri"/>
                <a:cs typeface="Calibri"/>
                <a:sym typeface="Calibri"/>
              </a:rPr>
              <a:t>of</a:t>
            </a:r>
            <a:r>
              <a:rPr lang="pt-BR" sz="1600" i="1" dirty="0">
                <a:solidFill>
                  <a:schemeClr val="dk1"/>
                </a:solidFill>
                <a:latin typeface="Bahnschrift SemiLight" panose="020B0502040204020203" pitchFamily="34" charset="0"/>
                <a:ea typeface="Calibri"/>
                <a:cs typeface="Calibri"/>
                <a:sym typeface="Calibri"/>
              </a:rPr>
              <a:t> Jobs </a:t>
            </a:r>
            <a:r>
              <a:rPr lang="pt-BR" sz="1600" i="1" dirty="0" err="1">
                <a:solidFill>
                  <a:schemeClr val="dk1"/>
                </a:solidFill>
                <a:latin typeface="Bahnschrift SemiLight" panose="020B0502040204020203" pitchFamily="34" charset="0"/>
                <a:ea typeface="Calibri"/>
                <a:cs typeface="Calibri"/>
                <a:sym typeface="Calibri"/>
              </a:rPr>
              <a:t>Report</a:t>
            </a:r>
            <a:r>
              <a:rPr lang="pt-BR" sz="1600" i="1" dirty="0">
                <a:solidFill>
                  <a:schemeClr val="dk1"/>
                </a:solidFill>
                <a:latin typeface="Bahnschrift SemiLight" panose="020B0502040204020203" pitchFamily="34" charset="0"/>
                <a:ea typeface="Calibri"/>
                <a:cs typeface="Calibri"/>
                <a:sym typeface="Calibri"/>
              </a:rPr>
              <a:t>, World </a:t>
            </a:r>
            <a:r>
              <a:rPr lang="pt-BR" sz="1600" i="1" dirty="0" err="1">
                <a:solidFill>
                  <a:schemeClr val="dk1"/>
                </a:solidFill>
                <a:latin typeface="Bahnschrift SemiLight" panose="020B0502040204020203" pitchFamily="34" charset="0"/>
                <a:ea typeface="Calibri"/>
                <a:cs typeface="Calibri"/>
                <a:sym typeface="Calibri"/>
              </a:rPr>
              <a:t>Economic</a:t>
            </a:r>
            <a:r>
              <a:rPr lang="pt-BR" sz="1600" i="1" dirty="0">
                <a:solidFill>
                  <a:schemeClr val="dk1"/>
                </a:solidFill>
                <a:latin typeface="Bahnschrift SemiLight" panose="020B0502040204020203" pitchFamily="34" charset="0"/>
                <a:ea typeface="Calibri"/>
                <a:cs typeface="Calibri"/>
                <a:sym typeface="Calibri"/>
              </a:rPr>
              <a:t> </a:t>
            </a:r>
            <a:r>
              <a:rPr lang="pt-BR" sz="1600" i="1" dirty="0" err="1">
                <a:solidFill>
                  <a:schemeClr val="dk1"/>
                </a:solidFill>
                <a:latin typeface="Bahnschrift SemiLight" panose="020B0502040204020203" pitchFamily="34" charset="0"/>
                <a:ea typeface="Calibri"/>
                <a:cs typeface="Calibri"/>
                <a:sym typeface="Calibri"/>
              </a:rPr>
              <a:t>Forum</a:t>
            </a:r>
            <a:r>
              <a:rPr lang="pt-BR" sz="1600" i="1" dirty="0">
                <a:solidFill>
                  <a:schemeClr val="dk1"/>
                </a:solidFill>
                <a:latin typeface="Bahnschrift SemiLight" panose="020B0502040204020203" pitchFamily="34" charset="0"/>
                <a:ea typeface="Calibri"/>
                <a:cs typeface="Calibri"/>
                <a:sym typeface="Calibri"/>
              </a:rPr>
              <a:t> </a:t>
            </a:r>
            <a:endParaRPr dirty="0">
              <a:latin typeface="Bahnschrift SemiLight" panose="020B0502040204020203" pitchFamily="34" charset="0"/>
            </a:endParaRPr>
          </a:p>
        </p:txBody>
      </p:sp>
    </p:spTree>
    <p:extLst>
      <p:ext uri="{BB962C8B-B14F-4D97-AF65-F5344CB8AC3E}">
        <p14:creationId xmlns:p14="http://schemas.microsoft.com/office/powerpoint/2010/main" val="10322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BE4A241-DD78-4EA2-9B96-1D5A683B9738}"/>
              </a:ext>
            </a:extLst>
          </p:cNvPr>
          <p:cNvSpPr/>
          <p:nvPr/>
        </p:nvSpPr>
        <p:spPr>
          <a:xfrm>
            <a:off x="1831571" y="1408452"/>
            <a:ext cx="9535677" cy="3841116"/>
          </a:xfrm>
          <a:prstGeom prst="rect">
            <a:avLst/>
          </a:prstGeom>
        </p:spPr>
        <p:txBody>
          <a:bodyPr wrap="square">
            <a:spAutoFit/>
          </a:bodyPr>
          <a:lstStyle/>
          <a:p>
            <a:pPr marL="342900" indent="-342900">
              <a:lnSpc>
                <a:spcPct val="107000"/>
              </a:lnSpc>
              <a:buFont typeface="Arial" panose="020B0604020202020204" pitchFamily="34" charset="0"/>
              <a:buChar char="•"/>
            </a:pPr>
            <a:r>
              <a:rPr lang="pt-BR" sz="2600" dirty="0">
                <a:solidFill>
                  <a:srgbClr val="006666"/>
                </a:solidFill>
                <a:latin typeface="Bahnschrift Light" panose="020B0502040204020203" pitchFamily="34" charset="0"/>
                <a:ea typeface="+mj-ea"/>
                <a:cs typeface="+mj-cs"/>
              </a:rPr>
              <a:t>Inteligência Emocional</a:t>
            </a:r>
          </a:p>
          <a:p>
            <a:pPr marL="342900" indent="-342900">
              <a:lnSpc>
                <a:spcPct val="107000"/>
              </a:lnSpc>
              <a:buFont typeface="Arial" panose="020B0604020202020204" pitchFamily="34" charset="0"/>
              <a:buChar char="•"/>
            </a:pPr>
            <a:endParaRPr lang="pt-BR" sz="800" b="1" dirty="0">
              <a:solidFill>
                <a:srgbClr val="006666"/>
              </a:solidFill>
              <a:latin typeface="Bahnschrift Light" panose="020B0502040204020203" pitchFamily="34" charset="0"/>
              <a:ea typeface="+mj-ea"/>
              <a:cs typeface="+mj-cs"/>
            </a:endParaRPr>
          </a:p>
          <a:p>
            <a:pPr marL="342900" lvl="0" indent="-342900">
              <a:lnSpc>
                <a:spcPct val="107000"/>
              </a:lnSpc>
              <a:spcAft>
                <a:spcPts val="0"/>
              </a:spcAft>
              <a:buFont typeface="Arial" panose="020B0604020202020204" pitchFamily="34" charset="0"/>
              <a:buChar char="•"/>
            </a:pPr>
            <a:r>
              <a:rPr lang="pt-BR" sz="2600" dirty="0">
                <a:solidFill>
                  <a:srgbClr val="006666"/>
                </a:solidFill>
                <a:latin typeface="Bahnschrift Light" panose="020B0502040204020203" pitchFamily="34" charset="0"/>
                <a:ea typeface="+mj-ea"/>
                <a:cs typeface="+mj-cs"/>
              </a:rPr>
              <a:t>Assertividade/Persuasão/Negociação</a:t>
            </a:r>
          </a:p>
          <a:p>
            <a:pPr marL="342900" lvl="0" indent="-342900">
              <a:lnSpc>
                <a:spcPct val="107000"/>
              </a:lnSpc>
              <a:spcAft>
                <a:spcPts val="0"/>
              </a:spcAft>
              <a:buFont typeface="Arial" panose="020B0604020202020204" pitchFamily="34" charset="0"/>
              <a:buChar char="•"/>
            </a:pPr>
            <a:endParaRPr lang="pt-BR" sz="800" dirty="0">
              <a:solidFill>
                <a:srgbClr val="59AFA5"/>
              </a:solidFill>
              <a:latin typeface="Bahnschrift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pt-BR" sz="2600" dirty="0">
                <a:solidFill>
                  <a:srgbClr val="006666"/>
                </a:solidFill>
                <a:latin typeface="Bahnschrift Light" panose="020B0502040204020203" pitchFamily="34" charset="0"/>
                <a:ea typeface="+mj-ea"/>
                <a:cs typeface="+mj-cs"/>
              </a:rPr>
              <a:t>Relacionamento interpessoal e Colaboração</a:t>
            </a:r>
          </a:p>
          <a:p>
            <a:pPr marL="342900" lvl="0" indent="-342900">
              <a:lnSpc>
                <a:spcPct val="107000"/>
              </a:lnSpc>
              <a:spcAft>
                <a:spcPts val="0"/>
              </a:spcAft>
              <a:buFont typeface="Arial" panose="020B0604020202020204" pitchFamily="34" charset="0"/>
              <a:buChar char="•"/>
            </a:pPr>
            <a:endParaRPr lang="pt-BR" sz="800" dirty="0">
              <a:solidFill>
                <a:srgbClr val="006666"/>
              </a:solidFill>
              <a:latin typeface="Bahnschrift Light" panose="020B0502040204020203" pitchFamily="34" charset="0"/>
              <a:ea typeface="+mj-ea"/>
              <a:cs typeface="+mj-cs"/>
            </a:endParaRPr>
          </a:p>
          <a:p>
            <a:pPr marL="342900" indent="-342900">
              <a:lnSpc>
                <a:spcPct val="107000"/>
              </a:lnSpc>
              <a:buFont typeface="Arial" panose="020B0604020202020204" pitchFamily="34" charset="0"/>
              <a:buChar char="•"/>
            </a:pPr>
            <a:r>
              <a:rPr lang="pt-BR" sz="2600" dirty="0">
                <a:solidFill>
                  <a:srgbClr val="006666"/>
                </a:solidFill>
                <a:latin typeface="Bahnschrift Light" panose="020B0502040204020203" pitchFamily="34" charset="0"/>
                <a:ea typeface="+mj-ea"/>
                <a:cs typeface="+mj-cs"/>
              </a:rPr>
              <a:t>Resiliência/Flexibilidade/Adaptabilidade</a:t>
            </a:r>
          </a:p>
          <a:p>
            <a:pPr marL="342900" indent="-342900">
              <a:lnSpc>
                <a:spcPct val="107000"/>
              </a:lnSpc>
              <a:buFont typeface="Arial" panose="020B0604020202020204" pitchFamily="34" charset="0"/>
              <a:buChar char="•"/>
            </a:pPr>
            <a:endParaRPr lang="pt-BR" sz="800" dirty="0">
              <a:solidFill>
                <a:srgbClr val="006666"/>
              </a:solidFill>
              <a:latin typeface="Bahnschrift Light" panose="020B0502040204020203" pitchFamily="34" charset="0"/>
              <a:ea typeface="+mj-ea"/>
              <a:cs typeface="+mj-cs"/>
            </a:endParaRPr>
          </a:p>
          <a:p>
            <a:pPr marL="342900" indent="-342900">
              <a:lnSpc>
                <a:spcPct val="107000"/>
              </a:lnSpc>
              <a:buFont typeface="Arial" panose="020B0604020202020204" pitchFamily="34" charset="0"/>
              <a:buChar char="•"/>
            </a:pPr>
            <a:r>
              <a:rPr lang="pt-BR" sz="2600" dirty="0">
                <a:solidFill>
                  <a:srgbClr val="006666"/>
                </a:solidFill>
                <a:latin typeface="Bahnschrift Light" panose="020B0502040204020203" pitchFamily="34" charset="0"/>
                <a:ea typeface="+mj-ea"/>
                <a:cs typeface="+mj-cs"/>
              </a:rPr>
              <a:t>Tomada de decisão</a:t>
            </a:r>
          </a:p>
          <a:p>
            <a:pPr marL="342900" indent="-342900">
              <a:lnSpc>
                <a:spcPct val="107000"/>
              </a:lnSpc>
              <a:buFont typeface="Arial" panose="020B0604020202020204" pitchFamily="34" charset="0"/>
              <a:buChar char="•"/>
            </a:pPr>
            <a:endParaRPr lang="pt-BR" sz="800" dirty="0">
              <a:solidFill>
                <a:srgbClr val="006666"/>
              </a:solidFill>
              <a:latin typeface="Bahnschrift Light" panose="020B0502040204020203" pitchFamily="34" charset="0"/>
              <a:ea typeface="+mj-ea"/>
              <a:cs typeface="+mj-cs"/>
            </a:endParaRPr>
          </a:p>
          <a:p>
            <a:pPr marL="342900" indent="-342900">
              <a:lnSpc>
                <a:spcPct val="107000"/>
              </a:lnSpc>
              <a:buFont typeface="Arial" panose="020B0604020202020204" pitchFamily="34" charset="0"/>
              <a:buChar char="•"/>
            </a:pPr>
            <a:r>
              <a:rPr lang="pt-BR" sz="2600" dirty="0">
                <a:solidFill>
                  <a:srgbClr val="006666"/>
                </a:solidFill>
                <a:latin typeface="Bahnschrift Light" panose="020B0502040204020203" pitchFamily="34" charset="0"/>
                <a:ea typeface="+mj-ea"/>
                <a:cs typeface="+mj-cs"/>
              </a:rPr>
              <a:t>Criatividade</a:t>
            </a:r>
          </a:p>
          <a:p>
            <a:pPr marL="342900" indent="-342900">
              <a:lnSpc>
                <a:spcPct val="107000"/>
              </a:lnSpc>
              <a:buFont typeface="Arial" panose="020B0604020202020204" pitchFamily="34" charset="0"/>
              <a:buChar char="•"/>
            </a:pPr>
            <a:endParaRPr lang="pt-BR" sz="800" dirty="0">
              <a:solidFill>
                <a:srgbClr val="59AFA5"/>
              </a:solidFill>
              <a:highlight>
                <a:srgbClr val="C0C0C0"/>
              </a:highlight>
              <a:latin typeface="Bahnschrift Light" panose="020B0502040204020203"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pt-BR" sz="2600" dirty="0">
                <a:solidFill>
                  <a:srgbClr val="006666"/>
                </a:solidFill>
                <a:highlight>
                  <a:srgbClr val="C0C0C0"/>
                </a:highlight>
                <a:latin typeface="Bahnschrift Light" panose="020B0502040204020203" pitchFamily="34" charset="0"/>
                <a:ea typeface="+mj-ea"/>
                <a:cs typeface="+mj-cs"/>
              </a:rPr>
              <a:t>Visão estratégica</a:t>
            </a:r>
          </a:p>
        </p:txBody>
      </p:sp>
    </p:spTree>
    <p:extLst>
      <p:ext uri="{BB962C8B-B14F-4D97-AF65-F5344CB8AC3E}">
        <p14:creationId xmlns:p14="http://schemas.microsoft.com/office/powerpoint/2010/main" val="42522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ABE22DE-4B30-48B1-B6B0-A492CF381460}"/>
              </a:ext>
            </a:extLst>
          </p:cNvPr>
          <p:cNvSpPr/>
          <p:nvPr/>
        </p:nvSpPr>
        <p:spPr>
          <a:xfrm>
            <a:off x="1318537" y="1562053"/>
            <a:ext cx="5891356" cy="752001"/>
          </a:xfrm>
          <a:prstGeom prst="rect">
            <a:avLst/>
          </a:prstGeom>
        </p:spPr>
        <p:txBody>
          <a:bodyPr wrap="none">
            <a:spAutoFit/>
          </a:bodyPr>
          <a:lstStyle/>
          <a:p>
            <a:pPr lvl="0">
              <a:lnSpc>
                <a:spcPct val="107000"/>
              </a:lnSpc>
              <a:spcAft>
                <a:spcPts val="800"/>
              </a:spcAft>
            </a:pPr>
            <a:r>
              <a:rPr lang="pt-BR" sz="4400" b="1" dirty="0">
                <a:solidFill>
                  <a:srgbClr val="006666"/>
                </a:solidFill>
                <a:latin typeface="Bahnschrift Light" panose="020B0502040204020203" pitchFamily="34" charset="0"/>
                <a:ea typeface="+mj-ea"/>
                <a:cs typeface="+mj-cs"/>
              </a:rPr>
              <a:t>Inteligência Emocional</a:t>
            </a:r>
          </a:p>
        </p:txBody>
      </p:sp>
    </p:spTree>
    <p:extLst>
      <p:ext uri="{BB962C8B-B14F-4D97-AF65-F5344CB8AC3E}">
        <p14:creationId xmlns:p14="http://schemas.microsoft.com/office/powerpoint/2010/main" val="425744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90B2E-AEEC-483D-815C-0BAE7C7ACC7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EC3DCF9-CE3C-4737-B676-F76062E456B4}"/>
              </a:ext>
            </a:extLst>
          </p:cNvPr>
          <p:cNvSpPr>
            <a:spLocks noGrp="1"/>
          </p:cNvSpPr>
          <p:nvPr>
            <p:ph idx="1"/>
          </p:nvPr>
        </p:nvSpPr>
        <p:spPr/>
        <p:txBody>
          <a:bodyPr/>
          <a:lstStyle/>
          <a:p>
            <a:endParaRPr lang="pt-BR"/>
          </a:p>
        </p:txBody>
      </p:sp>
      <p:pic>
        <p:nvPicPr>
          <p:cNvPr id="4" name="Imagem 3" descr="Praia com água azul&#10;&#10;Descrição gerada automaticamente">
            <a:extLst>
              <a:ext uri="{FF2B5EF4-FFF2-40B4-BE49-F238E27FC236}">
                <a16:creationId xmlns:a16="http://schemas.microsoft.com/office/drawing/2014/main" id="{89E56C5B-16F3-4F20-AF14-91BD26860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89577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Tubarão com a boca aberta&#10;&#10;Descrição gerada automaticamente">
            <a:extLst>
              <a:ext uri="{FF2B5EF4-FFF2-40B4-BE49-F238E27FC236}">
                <a16:creationId xmlns:a16="http://schemas.microsoft.com/office/drawing/2014/main" id="{5817D38D-D655-4A43-8024-9F5A78F3DF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279"/>
            <a:ext cx="12192000" cy="6871279"/>
          </a:xfrm>
        </p:spPr>
      </p:pic>
      <p:sp>
        <p:nvSpPr>
          <p:cNvPr id="6" name="CaixaDeTexto 5">
            <a:extLst>
              <a:ext uri="{FF2B5EF4-FFF2-40B4-BE49-F238E27FC236}">
                <a16:creationId xmlns:a16="http://schemas.microsoft.com/office/drawing/2014/main" id="{C26498BB-DCA7-480F-8A11-ED4DFE4D651F}"/>
              </a:ext>
            </a:extLst>
          </p:cNvPr>
          <p:cNvSpPr txBox="1"/>
          <p:nvPr/>
        </p:nvSpPr>
        <p:spPr>
          <a:xfrm>
            <a:off x="9027622" y="465513"/>
            <a:ext cx="1695797" cy="769441"/>
          </a:xfrm>
          <a:prstGeom prst="rect">
            <a:avLst/>
          </a:prstGeom>
          <a:noFill/>
        </p:spPr>
        <p:txBody>
          <a:bodyPr wrap="square" rtlCol="0">
            <a:spAutoFit/>
          </a:bodyPr>
          <a:lstStyle/>
          <a:p>
            <a:r>
              <a:rPr lang="pt-BR" sz="4400" dirty="0">
                <a:solidFill>
                  <a:schemeClr val="bg1"/>
                </a:solidFill>
                <a:latin typeface="Bahnschrift Light" panose="020B0502040204020203" pitchFamily="34" charset="0"/>
              </a:rPr>
              <a:t>Medo</a:t>
            </a:r>
          </a:p>
        </p:txBody>
      </p:sp>
    </p:spTree>
    <p:extLst>
      <p:ext uri="{BB962C8B-B14F-4D97-AF65-F5344CB8AC3E}">
        <p14:creationId xmlns:p14="http://schemas.microsoft.com/office/powerpoint/2010/main" val="36343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64BA1B4-16ED-475A-9217-A908356DC5E4}"/>
              </a:ext>
            </a:extLst>
          </p:cNvPr>
          <p:cNvSpPr/>
          <p:nvPr/>
        </p:nvSpPr>
        <p:spPr>
          <a:xfrm>
            <a:off x="869650" y="680904"/>
            <a:ext cx="5891356" cy="752001"/>
          </a:xfrm>
          <a:prstGeom prst="rect">
            <a:avLst/>
          </a:prstGeom>
        </p:spPr>
        <p:txBody>
          <a:bodyPr wrap="none">
            <a:spAutoFit/>
          </a:bodyPr>
          <a:lstStyle/>
          <a:p>
            <a:pPr lvl="0">
              <a:lnSpc>
                <a:spcPct val="107000"/>
              </a:lnSpc>
              <a:spcAft>
                <a:spcPts val="800"/>
              </a:spcAft>
            </a:pPr>
            <a:r>
              <a:rPr lang="pt-BR" sz="4400" b="1" dirty="0">
                <a:solidFill>
                  <a:srgbClr val="006666"/>
                </a:solidFill>
                <a:latin typeface="Bahnschrift Light" panose="020B0502040204020203" pitchFamily="34" charset="0"/>
                <a:ea typeface="+mj-ea"/>
                <a:cs typeface="+mj-cs"/>
              </a:rPr>
              <a:t>Inteligência Emocional</a:t>
            </a:r>
          </a:p>
        </p:txBody>
      </p:sp>
      <p:sp>
        <p:nvSpPr>
          <p:cNvPr id="3" name="CaixaDeTexto 2">
            <a:extLst>
              <a:ext uri="{FF2B5EF4-FFF2-40B4-BE49-F238E27FC236}">
                <a16:creationId xmlns:a16="http://schemas.microsoft.com/office/drawing/2014/main" id="{015A96C3-02BE-4A46-918B-D19E5B504261}"/>
              </a:ext>
            </a:extLst>
          </p:cNvPr>
          <p:cNvSpPr txBox="1"/>
          <p:nvPr/>
        </p:nvSpPr>
        <p:spPr>
          <a:xfrm>
            <a:off x="1645920" y="1812175"/>
            <a:ext cx="6583680" cy="584775"/>
          </a:xfrm>
          <a:prstGeom prst="rect">
            <a:avLst/>
          </a:prstGeom>
          <a:noFill/>
        </p:spPr>
        <p:txBody>
          <a:bodyPr wrap="square" rtlCol="0">
            <a:spAutoFit/>
          </a:bodyPr>
          <a:lstStyle/>
          <a:p>
            <a:r>
              <a:rPr lang="pt-BR" sz="3200" dirty="0">
                <a:solidFill>
                  <a:schemeClr val="bg2">
                    <a:lumMod val="25000"/>
                  </a:schemeClr>
                </a:solidFill>
                <a:latin typeface="Bahnschrift Light" panose="020B0502040204020203" pitchFamily="34" charset="0"/>
              </a:rPr>
              <a:t>Não é controlar suas emoções</a:t>
            </a:r>
          </a:p>
        </p:txBody>
      </p:sp>
      <p:sp>
        <p:nvSpPr>
          <p:cNvPr id="4" name="Retângulo 3">
            <a:extLst>
              <a:ext uri="{FF2B5EF4-FFF2-40B4-BE49-F238E27FC236}">
                <a16:creationId xmlns:a16="http://schemas.microsoft.com/office/drawing/2014/main" id="{774908C4-1E92-4D92-B97D-11D5E91A138E}"/>
              </a:ext>
            </a:extLst>
          </p:cNvPr>
          <p:cNvSpPr/>
          <p:nvPr/>
        </p:nvSpPr>
        <p:spPr>
          <a:xfrm>
            <a:off x="2815243" y="2890391"/>
            <a:ext cx="7043651" cy="1077218"/>
          </a:xfrm>
          <a:prstGeom prst="rect">
            <a:avLst/>
          </a:prstGeom>
        </p:spPr>
        <p:txBody>
          <a:bodyPr wrap="square">
            <a:spAutoFit/>
          </a:bodyPr>
          <a:lstStyle/>
          <a:p>
            <a:r>
              <a:rPr lang="pt-BR" sz="3200" b="1" dirty="0">
                <a:solidFill>
                  <a:srgbClr val="006666"/>
                </a:solidFill>
                <a:latin typeface="Bahnschrift Light" panose="020B0502040204020203" pitchFamily="34" charset="0"/>
                <a:ea typeface="+mj-ea"/>
                <a:cs typeface="+mj-cs"/>
              </a:rPr>
              <a:t>1. </a:t>
            </a:r>
            <a:r>
              <a:rPr lang="pt-BR" sz="2800" dirty="0">
                <a:solidFill>
                  <a:schemeClr val="bg2">
                    <a:lumMod val="25000"/>
                  </a:schemeClr>
                </a:solidFill>
                <a:latin typeface="Bahnschrift Light" panose="020B0502040204020203" pitchFamily="34" charset="0"/>
              </a:rPr>
              <a:t>Entender seus processos emocionais</a:t>
            </a:r>
          </a:p>
          <a:p>
            <a:r>
              <a:rPr lang="pt-BR" sz="3200" b="1" dirty="0">
                <a:solidFill>
                  <a:srgbClr val="006666"/>
                </a:solidFill>
                <a:latin typeface="Bahnschrift Light" panose="020B0502040204020203" pitchFamily="34" charset="0"/>
                <a:ea typeface="+mj-ea"/>
                <a:cs typeface="+mj-cs"/>
              </a:rPr>
              <a:t>2. </a:t>
            </a:r>
            <a:r>
              <a:rPr lang="pt-BR" sz="2800" dirty="0">
                <a:solidFill>
                  <a:schemeClr val="bg2">
                    <a:lumMod val="25000"/>
                  </a:schemeClr>
                </a:solidFill>
                <a:latin typeface="Bahnschrift Light" panose="020B0502040204020203" pitchFamily="34" charset="0"/>
              </a:rPr>
              <a:t>Entender as melhores formas de agir</a:t>
            </a:r>
          </a:p>
        </p:txBody>
      </p:sp>
    </p:spTree>
    <p:extLst>
      <p:ext uri="{BB962C8B-B14F-4D97-AF65-F5344CB8AC3E}">
        <p14:creationId xmlns:p14="http://schemas.microsoft.com/office/powerpoint/2010/main" val="35690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10992</TotalTime>
  <Words>1975</Words>
  <Application>Microsoft Office PowerPoint</Application>
  <PresentationFormat>Widescreen</PresentationFormat>
  <Paragraphs>259</Paragraphs>
  <Slides>35</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Microsoft YaHei UI Light</vt:lpstr>
      <vt:lpstr>Arial</vt:lpstr>
      <vt:lpstr>Bahnschrift Light</vt:lpstr>
      <vt:lpstr>Bahnschrift SemiLight</vt:lpstr>
      <vt:lpstr>Calibri</vt:lpstr>
      <vt:lpstr>Calibri Light</vt:lpstr>
      <vt:lpstr>Nunito</vt:lpstr>
      <vt:lpstr>Tema do Office</vt:lpstr>
      <vt:lpstr>PowerPoint Presentation</vt:lpstr>
      <vt:lpstr>Top 10 Skills</vt:lpstr>
      <vt:lpstr>PowerPoint Presentation</vt:lpstr>
      <vt:lpstr>Top 10 Skills</vt:lpstr>
      <vt:lpstr>PowerPoint Presentation</vt:lpstr>
      <vt:lpstr>PowerPoint Presentation</vt:lpstr>
      <vt:lpstr>PowerPoint Presentation</vt:lpstr>
      <vt:lpstr>PowerPoint Presentation</vt:lpstr>
      <vt:lpstr>PowerPoint Presentation</vt:lpstr>
      <vt:lpstr>Autoconhecimento</vt:lpstr>
      <vt:lpstr>PowerPoint Presentation</vt:lpstr>
      <vt:lpstr>PowerPoint Presentation</vt:lpstr>
      <vt:lpstr>PowerPoint Presentation</vt:lpstr>
      <vt:lpstr>Assertividade/Persuasão/Negociação</vt:lpstr>
      <vt:lpstr>PowerPoint Presentation</vt:lpstr>
      <vt:lpstr>O que ganho com a assertividade?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Processo criativo Walt Disney</vt:lpstr>
      <vt:lpstr>PowerPoint Presentation</vt:lpstr>
      <vt:lpstr>PowerPoint Presentation</vt:lpstr>
      <vt:lpstr>PowerPoint Presentation</vt:lpstr>
      <vt:lpstr>Concluindo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Vasco Ginde</cp:lastModifiedBy>
  <cp:revision>87</cp:revision>
  <dcterms:created xsi:type="dcterms:W3CDTF">2020-04-15T19:08:41Z</dcterms:created>
  <dcterms:modified xsi:type="dcterms:W3CDTF">2020-05-12T18:51:04Z</dcterms:modified>
</cp:coreProperties>
</file>