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3" r:id="rId2"/>
    <p:sldId id="374" r:id="rId3"/>
    <p:sldId id="376" r:id="rId4"/>
    <p:sldId id="375" r:id="rId5"/>
    <p:sldId id="363" r:id="rId6"/>
    <p:sldId id="336" r:id="rId7"/>
    <p:sldId id="365" r:id="rId8"/>
    <p:sldId id="380" r:id="rId9"/>
    <p:sldId id="377" r:id="rId10"/>
    <p:sldId id="378" r:id="rId11"/>
    <p:sldId id="381" r:id="rId12"/>
    <p:sldId id="347" r:id="rId13"/>
    <p:sldId id="370" r:id="rId14"/>
    <p:sldId id="283" r:id="rId15"/>
    <p:sldId id="371" r:id="rId16"/>
    <p:sldId id="382" r:id="rId17"/>
    <p:sldId id="362" r:id="rId18"/>
    <p:sldId id="384" r:id="rId19"/>
    <p:sldId id="309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tendendo a importância" id="{BF301C9F-C876-4A1A-9072-023ADAA35B08}">
          <p14:sldIdLst>
            <p14:sldId id="373"/>
            <p14:sldId id="374"/>
            <p14:sldId id="376"/>
            <p14:sldId id="375"/>
            <p14:sldId id="363"/>
            <p14:sldId id="336"/>
            <p14:sldId id="365"/>
          </p14:sldIdLst>
        </p14:section>
        <p14:section name="Identificando seus valores" id="{5A2A5B19-6741-49AE-AA43-55CF801C9BD7}">
          <p14:sldIdLst>
            <p14:sldId id="380"/>
            <p14:sldId id="377"/>
            <p14:sldId id="378"/>
          </p14:sldIdLst>
        </p14:section>
        <p14:section name="Coerência entre seus objetivos e valores" id="{641D40C1-FD34-43F7-AD6A-FF52C00ACBAE}">
          <p14:sldIdLst>
            <p14:sldId id="381"/>
            <p14:sldId id="347"/>
            <p14:sldId id="370"/>
            <p14:sldId id="283"/>
            <p14:sldId id="371"/>
            <p14:sldId id="382"/>
            <p14:sldId id="362"/>
            <p14:sldId id="384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51" autoAdjust="0"/>
    <p:restoredTop sz="76623" autoAdjust="0"/>
  </p:normalViewPr>
  <p:slideViewPr>
    <p:cSldViewPr snapToGrid="0">
      <p:cViewPr varScale="1">
        <p:scale>
          <a:sx n="126" d="100"/>
          <a:sy n="126" d="100"/>
        </p:scale>
        <p:origin x="1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2F824-2C6A-49AA-BBF3-EB34EDE2346D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4447F-3662-4D81-8FB7-2247724CCF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71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4oahMHPICo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X6EkNXznyWw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Valores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 que é e porque é importante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-Análise pessoal de valores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Coerencia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atual??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-Motivação circunstancial x permanente(tirar ou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colcar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aula 2)??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04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pessoas podem ser motivadas a comprar um carro grande, por diferentes valores. </a:t>
            </a:r>
          </a:p>
          <a:p>
            <a:r>
              <a:rPr lang="pt-BR" dirty="0"/>
              <a:t>Ex. 1 Pai para viajar com sua família de maneira mais confortável. Valores: Família, qualidade de vida. </a:t>
            </a:r>
          </a:p>
          <a:p>
            <a:r>
              <a:rPr lang="pt-BR" dirty="0"/>
              <a:t>Ex. 2 Jovem que quer ser aceito e(ou)impressionar as pessoas. Valores: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8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188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Revistas destacam Diretores antes do 30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Correr demais pode fazer você passar por cima de algumas coisas. O que é sucesso pra você. Você paga o preço pelas escolhas. Você escolhe uma coisa e abre mão de várias outras. Integrar(equilibrar) nossas necessidades.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 carreira </a:t>
            </a: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https://www.youtube.com/watch?v=G4oahMHPICo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rica antes dos 30 parte I</a:t>
            </a:r>
          </a:p>
          <a:p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https://www.youtube.com/watch?v=X6EkNXznyWw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II(aula 6)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8FAB-977A-49CA-B2F7-2CE9F407B40E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84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690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000000"/>
                </a:solidFill>
                <a:latin typeface="Bahnschrift Light" panose="020B0502040204020203" pitchFamily="34" charset="0"/>
              </a:rPr>
              <a:t>Casos mais agudos devem procurar ajuda de um profissional como psicólogo, psiquiatra(pode ser uma questão química), e até um coach(quando se trata de um alinhamento de objetivos pessoais e profissionais).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Falaremos mais a frente sobre ferramentas como coaching e mentoring.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308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saber se meus valores estão alinhados à minha carreira?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509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Mude ou mude-se. Sempre temos escolhas, você pode avaliar entre as opções que tem qual melhor atitude a ser tomada. Ex. A estabilidade pode falar mais alto e você escolher esperar para trocar de emprego ou carreira e se submeter mais um tempo investindo na sua transição, ou a liberdade e realização pode falar mais alto e você escolhe sair da empresa em que está sem outra oportunidade em vista.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157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37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respostas a essas perguntas envolvem critérios de nossos valores pessoais. Uma pessoa pode achar que sim e outra defender que na verdade não é.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28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Honestidade – mentir e esconder algo não é certo.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31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Todos temos uma hierarquia de valores, de maneira geral são estáveis e duradouros pois foram estabelecidos desde a infância, por nossos pais, professores, amigos, ambientes e pessoas do convívio.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19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63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Vamos analisar os valores e motivações dos personagens</a:t>
            </a:r>
          </a:p>
          <a:p>
            <a:r>
              <a:rPr lang="pt-BR" dirty="0"/>
              <a:t>Foi promovido por se destacar como vendedor, parece ser dedicado e responsável(conhecer os produtos da empresa e ganhar prêmios). Se valores como reconhecimento social e ambição forem os predominantes, dificilmente irá admitir que tem </a:t>
            </a:r>
            <a:r>
              <a:rPr lang="pt-BR" dirty="0" err="1"/>
              <a:t>Gap´s</a:t>
            </a:r>
            <a:r>
              <a:rPr lang="pt-BR" dirty="0"/>
              <a:t> que possam prejudicar sua atuação como líder. Por outro lado, se predominar valores como lógica e honestidade, ele reconhecerá rapidamente que precisa de ajuda para desenvolver os </a:t>
            </a:r>
            <a:r>
              <a:rPr lang="pt-BR" dirty="0" err="1"/>
              <a:t>Gap´s</a:t>
            </a:r>
            <a:r>
              <a:rPr lang="pt-BR" dirty="0"/>
              <a:t> da nova atividade como líder.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48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Parece ser competente e responsável(por demonstrar estar pronto para maiores desafios). Se seus valores predominantes forem segurança, tolerância e prestatividade, permanecerá na empresa mesmo que não se sinta reconhecido. Mas se seus valores predominantes forem ambição, coragem e visão ampla ele não pensará muito para ir ao marcado.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21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pode fazer uma lista de coisas importantes pra você, e depois classificar, ou partir de uma classificação para descrever a lista de itens importantes, tanto faz. </a:t>
            </a:r>
          </a:p>
          <a:p>
            <a:r>
              <a:rPr lang="pt-BR" dirty="0"/>
              <a:t>Se pudesse escolher apenas dois, quais seriam?</a:t>
            </a:r>
          </a:p>
          <a:p>
            <a:r>
              <a:rPr lang="pt-BR" dirty="0"/>
              <a:t>Lembrando que cada um tem sua própria definição de cada valor.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153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dirty="0">
                <a:latin typeface="Bahnschrift Light" panose="020B0502040204020203" pitchFamily="34" charset="0"/>
              </a:rPr>
              <a:t>Cuidado com o julgamento de valor.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800" dirty="0">
              <a:latin typeface="Bahnschrift Light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4447F-3662-4D81-8FB7-2247724CCF8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12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0F208-BE14-49C9-A835-B419E0E6F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55AD55-FD1A-4688-A677-B7DD63C33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B74D4C-1C97-45EC-8C66-3BB856FC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67C508-9F0C-4EBC-A58F-50D32C1B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7E2222-8756-4DA5-A88C-E1DDB068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58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31697E-5A56-492F-99F6-5AC15C723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18CC8D8-B598-4812-AB48-D75A542AD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09A6C2-8B4B-43D9-8A2A-25179196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8CEC-28EA-4A17-AE12-9ED74A75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9C030E-4AE7-4917-B664-142F3686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30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F80D54-E07F-4471-BD88-4E3722745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5C6EBD-F8FA-42BD-A203-904B2A249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7D0791-664A-47E3-B790-8E100716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BEA7C1-2D61-4341-8947-9540DB3A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05E913-39B3-40DF-9FAA-1FB7D9F7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EC44D-A9A0-47B5-A596-0D789184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3435C0-1A40-4889-B913-A05B6EA2A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96B604-48A2-4F3B-950F-59158ED4C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851ABC-D5C5-4232-82D0-5D4FF7E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51CCE5-2090-42C1-8A91-6F3FC87E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23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25ADC-8566-4A75-A12C-FE62A576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B07384-BD98-462A-AF4F-B468E044C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33C856-A0F1-4D75-B34D-C6FFF93E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D5483A-F83D-413A-9DC6-F06E610D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EA949B-F946-472D-BB0C-E240F979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12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17D5F-1514-4D3B-A4FE-7D4EC49B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E0C505-55F9-493A-BBFC-3453062C4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FE13CF-B314-4267-8FDB-D3AF2ED8E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F4D8314-1232-41A7-9A65-FB639928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B7EFF4-5B6E-4836-A2BE-794DEE93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3FFFB1-67D6-4EEC-9EB7-ACD42FAE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02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A6AB6-0A31-4952-934E-74422352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709C80-FF80-4559-9891-33F4DC39F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10F07B-3A72-4B3D-BBD8-21DD2048B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52F2F2F-0C10-4000-BDB4-99BCBA45C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4E3312-48F7-4026-A643-DABDFCF8C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223A79-5730-41FB-84D6-4197F9DC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7DDB82A-A055-4BBF-B02F-C97A8D17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8BB9DC-A95F-4DE0-9C95-B88A368A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61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E6802-602E-4B62-ABC1-7DE603370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EE18442-8431-4BE7-B67C-13A06ACD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B602D10-17FC-4E56-9211-6B34D4BD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2FFBAF-18B2-4329-8247-BA58649F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0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6D6F81-E525-4B81-B5D3-03638BF9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5507ED-6EDE-4FA6-8D90-8CB1ECB2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A94771-18AE-468D-8C70-E2402B2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9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3FDDE-72BF-4B59-B9F2-E9830638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66C629-6317-4429-9A8D-586EB6F96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57B4B15-4313-4CE9-BD4D-AD278B12C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FDB5BE2-CC8C-4CE8-AC53-1096A6A3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96C049-8EBE-4224-9AA7-FC754A7D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CD95B0-522D-41B8-89C7-5C697D04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35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5B5E4-F414-446A-8BEF-ED01935D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1BD7934-947D-4DA3-967F-B2308E744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8024FB-3F67-40C4-8F00-4C4137907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96BF86-56EC-4BF5-B621-DE15F2A5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690B16-D8E1-4342-95C8-7E68FFD2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1F3ADA-2D9C-4B61-83B0-918EB922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32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D6A2AB2-3B02-4808-81FD-0A1A1B0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EDBA17-9BED-468A-8E99-89FFFAFFA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0CAB89-BC1A-488A-B418-F67AFF035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E6D24-C4C9-4D60-AB85-49F7CEDAE783}" type="datetimeFigureOut">
              <a:rPr lang="pt-BR" smtClean="0"/>
              <a:t>12/05/2020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E1372E-2A83-4647-B9B8-C8353EBE1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B4AD8F-A172-4E3C-A25E-3D5E532A9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ADC9-C5D8-4082-9914-19371BDF0C3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47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4oahMHPI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F1CD75-EF08-452F-A22A-3600169B6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77" t="3112" r="814" b="3812"/>
          <a:stretch/>
        </p:blipFill>
        <p:spPr>
          <a:xfrm>
            <a:off x="13251" y="0"/>
            <a:ext cx="9212501" cy="68339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885E0D-26D4-4F1D-8CB6-17F642226F22}"/>
              </a:ext>
            </a:extLst>
          </p:cNvPr>
          <p:cNvSpPr txBox="1"/>
          <p:nvPr/>
        </p:nvSpPr>
        <p:spPr>
          <a:xfrm>
            <a:off x="2342492" y="2667214"/>
            <a:ext cx="7960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Desenvolvimento </a:t>
            </a:r>
          </a:p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 Carreira</a:t>
            </a:r>
          </a:p>
        </p:txBody>
      </p:sp>
    </p:spTree>
    <p:extLst>
      <p:ext uri="{BB962C8B-B14F-4D97-AF65-F5344CB8AC3E}">
        <p14:creationId xmlns:p14="http://schemas.microsoft.com/office/powerpoint/2010/main" val="17963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bolo, mesa, pedaço, branco&#10;&#10;Descrição gerada automaticamente">
            <a:extLst>
              <a:ext uri="{FF2B5EF4-FFF2-40B4-BE49-F238E27FC236}">
                <a16:creationId xmlns:a16="http://schemas.microsoft.com/office/drawing/2014/main" id="{10F50B03-0A64-4A33-8885-30F447D88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1695" r="12059" b="2054"/>
          <a:stretch/>
        </p:blipFill>
        <p:spPr>
          <a:xfrm>
            <a:off x="0" y="-142875"/>
            <a:ext cx="12192000" cy="700087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03670C-D7D9-4E91-A0B9-C60602C8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327" y="2627312"/>
            <a:ext cx="6217920" cy="16033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dirty="0">
                <a:latin typeface="Bahnschrift Light" panose="020B0502040204020203" pitchFamily="34" charset="0"/>
              </a:rPr>
              <a:t>Não sabemos o que está por trás da motivação do outro, e talvez,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dirty="0">
                <a:latin typeface="Bahnschrift Light" panose="020B0502040204020203" pitchFamily="34" charset="0"/>
              </a:rPr>
              <a:t> nem ele saiba.</a:t>
            </a:r>
          </a:p>
        </p:txBody>
      </p:sp>
    </p:spTree>
    <p:extLst>
      <p:ext uri="{BB962C8B-B14F-4D97-AF65-F5344CB8AC3E}">
        <p14:creationId xmlns:p14="http://schemas.microsoft.com/office/powerpoint/2010/main" val="228352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Desenho preto e branco&#10;&#10;Descrição gerada automaticamente">
            <a:extLst>
              <a:ext uri="{FF2B5EF4-FFF2-40B4-BE49-F238E27FC236}">
                <a16:creationId xmlns:a16="http://schemas.microsoft.com/office/drawing/2014/main" id="{1E0848AB-B364-40D1-AF9E-C3352765B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10300" b="9091"/>
          <a:stretch/>
        </p:blipFill>
        <p:spPr>
          <a:xfrm>
            <a:off x="6097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0141E79A-C20B-4701-A79A-6894EFCE7E76}"/>
              </a:ext>
            </a:extLst>
          </p:cNvPr>
          <p:cNvSpPr txBox="1">
            <a:spLocks/>
          </p:cNvSpPr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dirty="0">
                <a:latin typeface="+mj-lt"/>
                <a:ea typeface="+mj-ea"/>
                <a:cs typeface="+mj-cs"/>
              </a:rPr>
              <a:t>Qual é o </a:t>
            </a:r>
            <a:r>
              <a:rPr lang="en-US" sz="4400" dirty="0" err="1">
                <a:latin typeface="+mj-lt"/>
                <a:ea typeface="+mj-ea"/>
                <a:cs typeface="+mj-cs"/>
              </a:rPr>
              <a:t>grau</a:t>
            </a:r>
            <a:r>
              <a:rPr lang="en-US" sz="4400" dirty="0">
                <a:latin typeface="+mj-lt"/>
                <a:ea typeface="+mj-ea"/>
                <a:cs typeface="+mj-cs"/>
              </a:rPr>
              <a:t> de </a:t>
            </a:r>
            <a:r>
              <a:rPr lang="en-US" sz="4400" dirty="0" err="1">
                <a:latin typeface="+mj-lt"/>
                <a:ea typeface="+mj-ea"/>
                <a:cs typeface="+mj-cs"/>
              </a:rPr>
              <a:t>coerência</a:t>
            </a:r>
            <a:r>
              <a:rPr lang="en-US" sz="4400" dirty="0">
                <a:latin typeface="+mj-lt"/>
                <a:ea typeface="+mj-ea"/>
                <a:cs typeface="+mj-cs"/>
              </a:rPr>
              <a:t> entre </a:t>
            </a:r>
            <a:r>
              <a:rPr lang="en-US" sz="4400" dirty="0" err="1">
                <a:latin typeface="+mj-lt"/>
                <a:ea typeface="+mj-ea"/>
                <a:cs typeface="+mj-cs"/>
              </a:rPr>
              <a:t>seus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objetivos</a:t>
            </a:r>
            <a:r>
              <a:rPr lang="en-US" sz="4400" dirty="0">
                <a:latin typeface="+mj-lt"/>
                <a:ea typeface="+mj-ea"/>
                <a:cs typeface="+mj-cs"/>
              </a:rPr>
              <a:t> e </a:t>
            </a:r>
            <a:r>
              <a:rPr lang="en-US" sz="4400" dirty="0" err="1">
                <a:latin typeface="+mj-lt"/>
                <a:ea typeface="+mj-ea"/>
                <a:cs typeface="+mj-cs"/>
              </a:rPr>
              <a:t>valores</a:t>
            </a:r>
            <a:r>
              <a:rPr lang="en-US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348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63F5447-7082-440B-9DC9-8D1239E39C00}"/>
              </a:ext>
            </a:extLst>
          </p:cNvPr>
          <p:cNvSpPr/>
          <p:nvPr/>
        </p:nvSpPr>
        <p:spPr>
          <a:xfrm>
            <a:off x="541865" y="979035"/>
            <a:ext cx="125476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As pessoas podem ter objetivos iguais, motivados por diferentes fatores.</a:t>
            </a:r>
          </a:p>
          <a:p>
            <a:endParaRPr lang="pt-BR" sz="26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70F318-BE1A-4B36-B794-5D7A7171D287}"/>
              </a:ext>
            </a:extLst>
          </p:cNvPr>
          <p:cNvSpPr txBox="1"/>
          <p:nvPr/>
        </p:nvSpPr>
        <p:spPr>
          <a:xfrm>
            <a:off x="3530599" y="2322794"/>
            <a:ext cx="513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CC3300"/>
                </a:solidFill>
                <a:latin typeface="Bahnschrift Light" panose="020B0502040204020203" pitchFamily="34" charset="0"/>
                <a:ea typeface="+mj-ea"/>
                <a:cs typeface="+mj-cs"/>
              </a:rPr>
              <a:t>Ter um carro grande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85B76F-F4F8-45A4-90A5-FF4932E1AEE7}"/>
              </a:ext>
            </a:extLst>
          </p:cNvPr>
          <p:cNvSpPr/>
          <p:nvPr/>
        </p:nvSpPr>
        <p:spPr>
          <a:xfrm>
            <a:off x="1566046" y="3415998"/>
            <a:ext cx="3733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Família, qualidade de vida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579260D-C633-4516-A10C-039728860F8B}"/>
              </a:ext>
            </a:extLst>
          </p:cNvPr>
          <p:cNvSpPr/>
          <p:nvPr/>
        </p:nvSpPr>
        <p:spPr>
          <a:xfrm>
            <a:off x="6096000" y="3420332"/>
            <a:ext cx="5439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Aceitação, referência (bem-sucedido)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EB2E0DA-2775-48BE-9FA9-B4544B472AFB}"/>
              </a:ext>
            </a:extLst>
          </p:cNvPr>
          <p:cNvSpPr/>
          <p:nvPr/>
        </p:nvSpPr>
        <p:spPr>
          <a:xfrm>
            <a:off x="5539824" y="3420332"/>
            <a:ext cx="35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accent2">
                    <a:lumMod val="50000"/>
                  </a:schemeClr>
                </a:solidFill>
                <a:latin typeface="Bahnschrift Light" panose="020B0502040204020203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594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D6151115-0483-4F28-A4E2-4FD3A6D00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31" y="2117725"/>
            <a:ext cx="4351338" cy="43513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0B7474-C56D-4F14-9DCF-9FFD58BA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83" y="7672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Não há certo ou errado, mas quanto mais cedo identifico meus </a:t>
            </a: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valores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e como me </a:t>
            </a: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motivo</a:t>
            </a: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por meio deles, </a:t>
            </a: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direciono minhas ações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e </a:t>
            </a: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alcanço de maneira mais rápida meus objetivos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2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B483A-FF48-45A5-A786-4FB33190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99" y="74490"/>
            <a:ext cx="10515600" cy="1325563"/>
          </a:xfrm>
        </p:spPr>
        <p:txBody>
          <a:bodyPr/>
          <a:lstStyle/>
          <a:p>
            <a:r>
              <a:rPr lang="pt-BR" b="1" u="sng" dirty="0">
                <a:solidFill>
                  <a:srgbClr val="008080"/>
                </a:solidFill>
              </a:rPr>
              <a:t>Rica antes dos 30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08ED60-4060-4247-9837-19371613E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8485" r="42322" b="17435"/>
          <a:stretch/>
        </p:blipFill>
        <p:spPr>
          <a:xfrm>
            <a:off x="3046675" y="1400053"/>
            <a:ext cx="5832648" cy="439248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F716197-E5F3-4450-911F-0602376C54DF}"/>
              </a:ext>
            </a:extLst>
          </p:cNvPr>
          <p:cNvSpPr/>
          <p:nvPr/>
        </p:nvSpPr>
        <p:spPr>
          <a:xfrm>
            <a:off x="3442213" y="5792541"/>
            <a:ext cx="5041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u="sng" dirty="0">
                <a:hlinkClick r:id="rId4"/>
              </a:rPr>
              <a:t>https://www.youtube.com/watch?v=G4oahMHPICo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5092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CB8B178-911D-4FAB-A4AC-D9FDD21E2109}"/>
              </a:ext>
            </a:extLst>
          </p:cNvPr>
          <p:cNvSpPr txBox="1">
            <a:spLocks/>
          </p:cNvSpPr>
          <p:nvPr/>
        </p:nvSpPr>
        <p:spPr>
          <a:xfrm>
            <a:off x="736600" y="741891"/>
            <a:ext cx="10718800" cy="150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Quando </a:t>
            </a: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não identifico meus valores,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busco diferentes motivações </a:t>
            </a: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sem critério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, troco de profissão, de relacionamento, de emprego e </a:t>
            </a: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nunca me sinto realmente satisfeito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. </a:t>
            </a: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endParaRPr lang="pt-BR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9" name="Imagem 8" descr="Uma imagem contendo camisa&#10;&#10;Descrição gerada automaticamente">
            <a:extLst>
              <a:ext uri="{FF2B5EF4-FFF2-40B4-BE49-F238E27FC236}">
                <a16:creationId xmlns:a16="http://schemas.microsoft.com/office/drawing/2014/main" id="{1A1E2406-67D0-4CB2-AAED-2F8BDD18F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14" y="2802841"/>
            <a:ext cx="4975019" cy="40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tletismo&#10;&#10;Descrição gerada automaticamente">
            <a:extLst>
              <a:ext uri="{FF2B5EF4-FFF2-40B4-BE49-F238E27FC236}">
                <a16:creationId xmlns:a16="http://schemas.microsoft.com/office/drawing/2014/main" id="{F57F3E7C-DF77-4FA6-A7C0-FA088BA0D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r="1095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2DA096B-2D33-421B-A9DB-1ED876EA2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650" y="1347939"/>
            <a:ext cx="4766070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000000"/>
                </a:solidFill>
                <a:latin typeface="Bahnschrift Light" panose="020B0502040204020203" pitchFamily="34" charset="0"/>
              </a:rPr>
              <a:t>Você também pode buscar ajuda de um profissional específico:</a:t>
            </a:r>
          </a:p>
          <a:p>
            <a:pPr marL="0" indent="0">
              <a:buNone/>
            </a:pPr>
            <a:endParaRPr lang="pt-BR" dirty="0">
              <a:solidFill>
                <a:srgbClr val="000000"/>
              </a:solidFill>
              <a:latin typeface="Bahnschrift Light" panose="020B0502040204020203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-Psicólogo</a:t>
            </a:r>
          </a:p>
          <a:p>
            <a:pPr marL="0" indent="0">
              <a:buNone/>
            </a:pP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-Psiquiatra</a:t>
            </a:r>
          </a:p>
          <a:p>
            <a:pPr marL="0" indent="0">
              <a:buNone/>
            </a:pP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-Coach</a:t>
            </a:r>
          </a:p>
        </p:txBody>
      </p:sp>
    </p:spTree>
    <p:extLst>
      <p:ext uri="{BB962C8B-B14F-4D97-AF65-F5344CB8AC3E}">
        <p14:creationId xmlns:p14="http://schemas.microsoft.com/office/powerpoint/2010/main" val="301595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2E71C-AFE5-4920-B3D7-61E29B38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693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Como lidar com insatisfação na carreira?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19BEF1-EC64-4CE0-94E4-47BEFBB27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141537"/>
            <a:ext cx="6649453" cy="305610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Identificando seus valores;</a:t>
            </a:r>
          </a:p>
          <a:p>
            <a:pPr>
              <a:lnSpc>
                <a:spcPct val="1100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Entendendo suas motivações atuais;</a:t>
            </a:r>
          </a:p>
          <a:p>
            <a:pPr>
              <a:lnSpc>
                <a:spcPct val="1100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Avaliando o mercado;</a:t>
            </a:r>
          </a:p>
          <a:p>
            <a:pPr>
              <a:lnSpc>
                <a:spcPct val="1100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Direcionando seus esforços e</a:t>
            </a:r>
          </a:p>
          <a:p>
            <a:pPr>
              <a:lnSpc>
                <a:spcPct val="1100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Mudando seu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mindset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4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B342320-D72C-47E1-99D7-0A8213184CC8}"/>
              </a:ext>
            </a:extLst>
          </p:cNvPr>
          <p:cNvSpPr/>
          <p:nvPr/>
        </p:nvSpPr>
        <p:spPr>
          <a:xfrm>
            <a:off x="656523" y="2884002"/>
            <a:ext cx="6855996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CHANCE</a:t>
            </a:r>
            <a:endParaRPr lang="pt-B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808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35BC892-C664-4E88-ABF1-34238535F340}"/>
              </a:ext>
            </a:extLst>
          </p:cNvPr>
          <p:cNvSpPr/>
          <p:nvPr/>
        </p:nvSpPr>
        <p:spPr>
          <a:xfrm>
            <a:off x="5153525" y="2884002"/>
            <a:ext cx="745958" cy="1724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DE3B3D2-CFF8-42B5-9046-2D4371A3A4FD}"/>
              </a:ext>
            </a:extLst>
          </p:cNvPr>
          <p:cNvSpPr/>
          <p:nvPr/>
        </p:nvSpPr>
        <p:spPr>
          <a:xfrm>
            <a:off x="5173579" y="2863516"/>
            <a:ext cx="677778" cy="190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821982-862F-47ED-92C6-A2E2D40718DA}"/>
              </a:ext>
            </a:extLst>
          </p:cNvPr>
          <p:cNvSpPr/>
          <p:nvPr/>
        </p:nvSpPr>
        <p:spPr>
          <a:xfrm>
            <a:off x="4084521" y="1415534"/>
            <a:ext cx="50241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Mude ou mude-se. </a:t>
            </a:r>
          </a:p>
        </p:txBody>
      </p:sp>
    </p:spTree>
    <p:extLst>
      <p:ext uri="{BB962C8B-B14F-4D97-AF65-F5344CB8AC3E}">
        <p14:creationId xmlns:p14="http://schemas.microsoft.com/office/powerpoint/2010/main" val="9460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2" grpId="1" animBg="1"/>
      <p:bldP spid="12" grpId="2" animBg="1"/>
      <p:bldP spid="12" grpId="3" animBg="1"/>
      <p:bldP spid="12" grpId="4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893D4B-B47E-433F-B377-56B907206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Os valores definem nossas motivações e atitudes;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Os valores em sua maioria são permanentes, enquanto a motivações não;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É preciso repensar sobre a coerência entre nossos objetivos e valores;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02CB98-37C3-48E3-A824-ED26B9EF2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223833" y="230187"/>
            <a:ext cx="1466644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00B5C6-2DD1-4887-9603-2BC702E8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26" y="258428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Concluindo</a:t>
            </a:r>
          </a:p>
        </p:txBody>
      </p:sp>
    </p:spTree>
    <p:extLst>
      <p:ext uri="{BB962C8B-B14F-4D97-AF65-F5344CB8AC3E}">
        <p14:creationId xmlns:p14="http://schemas.microsoft.com/office/powerpoint/2010/main" val="396953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01045576-3CCA-4A67-9A86-6D112AA21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850">
            <a:off x="-416092" y="-3930251"/>
            <a:ext cx="12349213" cy="1257876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2F2FC-4CD5-4CAC-AD5D-2B2221B06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57" y="675941"/>
            <a:ext cx="8493848" cy="671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É errado gostar de ter dinheiro?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AD8ED72-A600-450C-9F7B-3B618B202969}"/>
              </a:ext>
            </a:extLst>
          </p:cNvPr>
          <p:cNvSpPr/>
          <p:nvPr/>
        </p:nvSpPr>
        <p:spPr>
          <a:xfrm>
            <a:off x="4329470" y="3645568"/>
            <a:ext cx="6829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Concorda com a pena de morte?</a:t>
            </a:r>
          </a:p>
        </p:txBody>
      </p:sp>
    </p:spTree>
    <p:extLst>
      <p:ext uri="{BB962C8B-B14F-4D97-AF65-F5344CB8AC3E}">
        <p14:creationId xmlns:p14="http://schemas.microsoft.com/office/powerpoint/2010/main" val="24416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D4BB5F8-8061-4C65-835C-4F4595EED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rot="10800000">
            <a:off x="158807" y="288758"/>
            <a:ext cx="5937193" cy="536607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B5F345-853B-4F97-8E7D-6F60C1F38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0" y="2098145"/>
            <a:ext cx="9702800" cy="1898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>
                <a:latin typeface="Bahnschrift Light" panose="020B0502040204020203" pitchFamily="34" charset="0"/>
              </a:rPr>
              <a:t>Valores são </a:t>
            </a:r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convicções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pt-BR" sz="4000" dirty="0">
                <a:latin typeface="Bahnschrift Light" panose="020B0502040204020203" pitchFamily="34" charset="0"/>
              </a:rPr>
              <a:t>de um </a:t>
            </a:r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modo</a:t>
            </a:r>
            <a:r>
              <a:rPr lang="pt-BR" sz="4000" dirty="0">
                <a:latin typeface="Bahnschrift Light" panose="020B0502040204020203" pitchFamily="34" charset="0"/>
              </a:rPr>
              <a:t> ou </a:t>
            </a:r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conduta preferível </a:t>
            </a:r>
            <a:r>
              <a:rPr lang="pt-BR" sz="4000" dirty="0">
                <a:latin typeface="Bahnschrift Light" panose="020B0502040204020203" pitchFamily="34" charset="0"/>
              </a:rPr>
              <a:t>em relação a seu oposto.</a:t>
            </a:r>
          </a:p>
        </p:txBody>
      </p:sp>
    </p:spTree>
    <p:extLst>
      <p:ext uri="{BB962C8B-B14F-4D97-AF65-F5344CB8AC3E}">
        <p14:creationId xmlns:p14="http://schemas.microsoft.com/office/powerpoint/2010/main" val="6989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37064F-E326-4851-A5C6-00A5B7C1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5E5DEB-93CE-477A-AF0B-872ECB0B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37" y="682625"/>
            <a:ext cx="8522367" cy="1410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008080"/>
                </a:solidFill>
                <a:latin typeface="Bahnschrift Light" panose="020B0502040204020203" pitchFamily="34" charset="0"/>
              </a:rPr>
              <a:t>Você provavelmente não foi ensinado a ser levemente honesto ou um pouco responsável</a:t>
            </a:r>
          </a:p>
        </p:txBody>
      </p:sp>
    </p:spTree>
    <p:extLst>
      <p:ext uri="{BB962C8B-B14F-4D97-AF65-F5344CB8AC3E}">
        <p14:creationId xmlns:p14="http://schemas.microsoft.com/office/powerpoint/2010/main" val="68183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52891-60C1-4881-A016-A58AFAB0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Imagem 9" descr="Uma imagem contendo edifício&#10;&#10;Descrição gerada automaticamente">
            <a:extLst>
              <a:ext uri="{FF2B5EF4-FFF2-40B4-BE49-F238E27FC236}">
                <a16:creationId xmlns:a16="http://schemas.microsoft.com/office/drawing/2014/main" id="{92439FB4-3C2C-4B0B-B75D-2E160878C5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4983E9-54A4-4546-A22A-268E73E1B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129" y="1397967"/>
            <a:ext cx="9223075" cy="32385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BR" sz="4400" dirty="0">
                <a:latin typeface="Bahnschrift Light" panose="020B0502040204020203" pitchFamily="34" charset="0"/>
              </a:rPr>
              <a:t>Seus 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valores</a:t>
            </a:r>
            <a:r>
              <a:rPr lang="pt-BR" sz="4400" dirty="0">
                <a:latin typeface="Bahnschrift Light" panose="020B0502040204020203" pitchFamily="34" charset="0"/>
              </a:rPr>
              <a:t> predominantes condicionam sua 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motivação</a:t>
            </a:r>
            <a:r>
              <a:rPr lang="pt-BR" sz="4400" dirty="0">
                <a:latin typeface="Bahnschrift Light" panose="020B0502040204020203" pitchFamily="34" charset="0"/>
              </a:rPr>
              <a:t>, que condiciona suas 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atitudes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D74F3C2-5253-4366-BDFD-12E7D293A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547"/>
          <a:stretch/>
        </p:blipFill>
        <p:spPr>
          <a:xfrm>
            <a:off x="453201" y="3771899"/>
            <a:ext cx="2901431" cy="308610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C6B9F26-054B-498D-9004-9B468EFC27DD}"/>
              </a:ext>
            </a:extLst>
          </p:cNvPr>
          <p:cNvSpPr/>
          <p:nvPr/>
        </p:nvSpPr>
        <p:spPr>
          <a:xfrm>
            <a:off x="3619327" y="873514"/>
            <a:ext cx="71609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latin typeface="Bahnschrift Light" panose="020B0502040204020203" pitchFamily="34" charset="0"/>
              </a:rPr>
              <a:t>Maurício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 Light" panose="020B0502040204020203" pitchFamily="34" charset="0"/>
              </a:rPr>
              <a:t>31 anos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 Light" panose="020B0502040204020203" pitchFamily="34" charset="0"/>
              </a:rPr>
              <a:t>Gerente de vendas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Bahnschrift Light" panose="020B0502040204020203" pitchFamily="34" charset="0"/>
              </a:rPr>
              <a:t>Conhece os produtos da empresa</a:t>
            </a:r>
          </a:p>
          <a:p>
            <a:r>
              <a:rPr lang="pt-BR" sz="2400" dirty="0">
                <a:latin typeface="Bahnschrift Light" panose="020B0502040204020203" pitchFamily="34" charset="0"/>
              </a:rPr>
              <a:t>É articulado e já ganhou alguns prêmios de vendas </a:t>
            </a:r>
          </a:p>
          <a:p>
            <a:endParaRPr lang="pt-BR" sz="1600" dirty="0">
              <a:latin typeface="Bahnschrift Light" panose="020B0502040204020203" pitchFamily="34" charset="0"/>
            </a:endParaRPr>
          </a:p>
          <a:p>
            <a:r>
              <a:rPr lang="pt-BR" sz="2400" u="sng" dirty="0">
                <a:latin typeface="Bahnschrift Light" panose="020B0502040204020203" pitchFamily="34" charset="0"/>
              </a:rPr>
              <a:t>Situação:</a:t>
            </a:r>
            <a:r>
              <a:rPr lang="pt-BR" sz="2400" dirty="0">
                <a:latin typeface="Bahnschrift Light" panose="020B0502040204020203" pitchFamily="34" charset="0"/>
              </a:rPr>
              <a:t> Acabou de ser promovido, mas não está pronto para a posição.</a:t>
            </a:r>
          </a:p>
        </p:txBody>
      </p:sp>
    </p:spTree>
    <p:extLst>
      <p:ext uri="{BB962C8B-B14F-4D97-AF65-F5344CB8AC3E}">
        <p14:creationId xmlns:p14="http://schemas.microsoft.com/office/powerpoint/2010/main" val="37539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 descr="Uma imagem contendo desenho&#10;&#10;Descrição gerada automaticamente">
            <a:extLst>
              <a:ext uri="{FF2B5EF4-FFF2-40B4-BE49-F238E27FC236}">
                <a16:creationId xmlns:a16="http://schemas.microsoft.com/office/drawing/2014/main" id="{62FAA6A7-6724-41C3-B7AF-A185F9249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9" t="49702" r="35980" b="-57"/>
          <a:stretch/>
        </p:blipFill>
        <p:spPr>
          <a:xfrm>
            <a:off x="1268233" y="4037162"/>
            <a:ext cx="2709780" cy="28208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B533A3F-5641-40AE-90DF-989F044DC10B}"/>
              </a:ext>
            </a:extLst>
          </p:cNvPr>
          <p:cNvSpPr/>
          <p:nvPr/>
        </p:nvSpPr>
        <p:spPr>
          <a:xfrm>
            <a:off x="3978013" y="1420006"/>
            <a:ext cx="5776631" cy="280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 anos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Analista financeiro sênior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u="sng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Situação:</a:t>
            </a:r>
            <a:r>
              <a:rPr lang="pt-BR" sz="24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pronto para um próximo passo na sua carreira, mas sem previsão de promoção na empresa.</a:t>
            </a:r>
          </a:p>
        </p:txBody>
      </p:sp>
    </p:spTree>
    <p:extLst>
      <p:ext uri="{BB962C8B-B14F-4D97-AF65-F5344CB8AC3E}">
        <p14:creationId xmlns:p14="http://schemas.microsoft.com/office/powerpoint/2010/main" val="60662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D5356CD3-C30D-49CB-8124-15CCEE922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B5F4655-9870-4CFA-B8E4-03FF6774D04C}"/>
              </a:ext>
            </a:extLst>
          </p:cNvPr>
          <p:cNvSpPr txBox="1">
            <a:spLocks/>
          </p:cNvSpPr>
          <p:nvPr/>
        </p:nvSpPr>
        <p:spPr>
          <a:xfrm>
            <a:off x="838200" y="332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CC3300"/>
                </a:solidFill>
                <a:latin typeface="Bahnschrift" panose="020B0502040204020203" pitchFamily="34" charset="0"/>
              </a:rPr>
              <a:t>Identificando seus valores</a:t>
            </a:r>
          </a:p>
        </p:txBody>
      </p:sp>
    </p:spTree>
    <p:extLst>
      <p:ext uri="{BB962C8B-B14F-4D97-AF65-F5344CB8AC3E}">
        <p14:creationId xmlns:p14="http://schemas.microsoft.com/office/powerpoint/2010/main" val="220026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130ABC-7D07-4AFD-8A31-83C8722DC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697" y="1033723"/>
            <a:ext cx="567267" cy="5619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Fé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4BFEFCFC-4744-45CF-A52D-D544A69F6DB5}"/>
              </a:ext>
            </a:extLst>
          </p:cNvPr>
          <p:cNvSpPr txBox="1">
            <a:spLocks/>
          </p:cNvSpPr>
          <p:nvPr/>
        </p:nvSpPr>
        <p:spPr>
          <a:xfrm>
            <a:off x="1938867" y="3366821"/>
            <a:ext cx="1253066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Família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A4BCFAD2-E788-4A54-96D3-22E74AC98317}"/>
              </a:ext>
            </a:extLst>
          </p:cNvPr>
          <p:cNvSpPr txBox="1">
            <a:spLocks/>
          </p:cNvSpPr>
          <p:nvPr/>
        </p:nvSpPr>
        <p:spPr>
          <a:xfrm>
            <a:off x="2105063" y="1457058"/>
            <a:ext cx="2173740" cy="56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Honestidade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D05AC09-B4D1-4291-8AF8-0F730EAFD8C8}"/>
              </a:ext>
            </a:extLst>
          </p:cNvPr>
          <p:cNvSpPr txBox="1">
            <a:spLocks/>
          </p:cNvSpPr>
          <p:nvPr/>
        </p:nvSpPr>
        <p:spPr>
          <a:xfrm>
            <a:off x="2032001" y="5060418"/>
            <a:ext cx="2827866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Qualidade de vida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84CEA08-AE2B-49C1-B2E4-E913C3ACC1E1}"/>
              </a:ext>
            </a:extLst>
          </p:cNvPr>
          <p:cNvSpPr txBox="1">
            <a:spLocks/>
          </p:cNvSpPr>
          <p:nvPr/>
        </p:nvSpPr>
        <p:spPr>
          <a:xfrm>
            <a:off x="3572934" y="3709987"/>
            <a:ext cx="2827866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Liberdade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78E2FE3-695E-4CA1-B83F-841F3BE29219}"/>
              </a:ext>
            </a:extLst>
          </p:cNvPr>
          <p:cNvSpPr txBox="1">
            <a:spLocks/>
          </p:cNvSpPr>
          <p:nvPr/>
        </p:nvSpPr>
        <p:spPr>
          <a:xfrm>
            <a:off x="4986867" y="4498443"/>
            <a:ext cx="2827866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Segurança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8EE52B0-7766-458E-9CDD-A7D2F567D757}"/>
              </a:ext>
            </a:extLst>
          </p:cNvPr>
          <p:cNvSpPr txBox="1">
            <a:spLocks/>
          </p:cNvSpPr>
          <p:nvPr/>
        </p:nvSpPr>
        <p:spPr>
          <a:xfrm>
            <a:off x="5249334" y="2689223"/>
            <a:ext cx="2827866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Amor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BB39B04-A91B-46B3-8E1F-849995678DAB}"/>
              </a:ext>
            </a:extLst>
          </p:cNvPr>
          <p:cNvSpPr txBox="1">
            <a:spLocks/>
          </p:cNvSpPr>
          <p:nvPr/>
        </p:nvSpPr>
        <p:spPr>
          <a:xfrm>
            <a:off x="5655734" y="5341405"/>
            <a:ext cx="2827866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Respeito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01556FA3-09F1-496E-A8CC-24DD060DA25D}"/>
              </a:ext>
            </a:extLst>
          </p:cNvPr>
          <p:cNvSpPr txBox="1">
            <a:spLocks/>
          </p:cNvSpPr>
          <p:nvPr/>
        </p:nvSpPr>
        <p:spPr>
          <a:xfrm>
            <a:off x="6900488" y="2106612"/>
            <a:ext cx="3293380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Responsabilidade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420F2E7A-9A65-4552-BAE1-82833DAD1426}"/>
              </a:ext>
            </a:extLst>
          </p:cNvPr>
          <p:cNvSpPr txBox="1">
            <a:spLocks/>
          </p:cNvSpPr>
          <p:nvPr/>
        </p:nvSpPr>
        <p:spPr>
          <a:xfrm>
            <a:off x="7743801" y="3998911"/>
            <a:ext cx="2596632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Coragem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72ACC33-51D9-4DC4-AA80-4CDF4D9DAEDC}"/>
              </a:ext>
            </a:extLst>
          </p:cNvPr>
          <p:cNvSpPr txBox="1">
            <a:spLocks/>
          </p:cNvSpPr>
          <p:nvPr/>
        </p:nvSpPr>
        <p:spPr>
          <a:xfrm>
            <a:off x="6775967" y="3190342"/>
            <a:ext cx="2397666" cy="56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Independência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EFBBFB8-0E68-43C6-95E3-CF2207328FFA}"/>
              </a:ext>
            </a:extLst>
          </p:cNvPr>
          <p:cNvSpPr txBox="1">
            <a:spLocks/>
          </p:cNvSpPr>
          <p:nvPr/>
        </p:nvSpPr>
        <p:spPr>
          <a:xfrm>
            <a:off x="4380404" y="701937"/>
            <a:ext cx="1684867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Ambição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5CC18C86-4751-493E-B948-DE7C10B1B6CE}"/>
              </a:ext>
            </a:extLst>
          </p:cNvPr>
          <p:cNvSpPr txBox="1">
            <a:spLocks/>
          </p:cNvSpPr>
          <p:nvPr/>
        </p:nvSpPr>
        <p:spPr>
          <a:xfrm>
            <a:off x="601135" y="4264551"/>
            <a:ext cx="2596632" cy="56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Felicidade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988B93D0-27B6-4FA9-9629-2392034C2DAB}"/>
              </a:ext>
            </a:extLst>
          </p:cNvPr>
          <p:cNvSpPr txBox="1">
            <a:spLocks/>
          </p:cNvSpPr>
          <p:nvPr/>
        </p:nvSpPr>
        <p:spPr>
          <a:xfrm>
            <a:off x="1083733" y="2469091"/>
            <a:ext cx="4216401" cy="56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Reconhecimento Social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E90EEF53-77E8-4986-8ABB-9F750F1BE44D}"/>
              </a:ext>
            </a:extLst>
          </p:cNvPr>
          <p:cNvSpPr txBox="1">
            <a:spLocks/>
          </p:cNvSpPr>
          <p:nvPr/>
        </p:nvSpPr>
        <p:spPr>
          <a:xfrm>
            <a:off x="5397502" y="1536169"/>
            <a:ext cx="2827866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Beleza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E2910122-D1D7-4539-9781-B7BDD654DE6D}"/>
              </a:ext>
            </a:extLst>
          </p:cNvPr>
          <p:cNvSpPr txBox="1">
            <a:spLocks/>
          </p:cNvSpPr>
          <p:nvPr/>
        </p:nvSpPr>
        <p:spPr>
          <a:xfrm>
            <a:off x="7605186" y="963876"/>
            <a:ext cx="4358164" cy="56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Igualdade</a:t>
            </a:r>
          </a:p>
        </p:txBody>
      </p:sp>
    </p:spTree>
    <p:extLst>
      <p:ext uri="{BB962C8B-B14F-4D97-AF65-F5344CB8AC3E}">
        <p14:creationId xmlns:p14="http://schemas.microsoft.com/office/powerpoint/2010/main" val="194534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969</Words>
  <Application>Microsoft Office PowerPoint</Application>
  <PresentationFormat>Widescreen</PresentationFormat>
  <Paragraphs>109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Microsoft YaHei UI Light</vt:lpstr>
      <vt:lpstr>Arial</vt:lpstr>
      <vt:lpstr>Bahnschrift</vt:lpstr>
      <vt:lpstr>Bahnschrift Light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Rica antes dos 30</vt:lpstr>
      <vt:lpstr>PowerPoint Presentation</vt:lpstr>
      <vt:lpstr>PowerPoint Presentation</vt:lpstr>
      <vt:lpstr>Como lidar com insatisfação na carreira?</vt:lpstr>
      <vt:lpstr>PowerPoint Presentation</vt:lpstr>
      <vt:lpstr>Concluindo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Vasco Ginde</cp:lastModifiedBy>
  <cp:revision>29</cp:revision>
  <dcterms:created xsi:type="dcterms:W3CDTF">2020-04-11T20:40:39Z</dcterms:created>
  <dcterms:modified xsi:type="dcterms:W3CDTF">2020-05-12T18:41:26Z</dcterms:modified>
</cp:coreProperties>
</file>