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exend Deca" pitchFamily="2" charset="77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74"/>
    <p:restoredTop sz="94669"/>
  </p:normalViewPr>
  <p:slideViewPr>
    <p:cSldViewPr snapToGrid="0">
      <p:cViewPr varScale="1">
        <p:scale>
          <a:sx n="57" d="100"/>
          <a:sy n="57" d="100"/>
        </p:scale>
        <p:origin x="216" y="7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648ba1d256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648ba1d256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da2b56f88c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1da2b56f88c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648ba1d256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1648ba1d256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648ba1d256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1648ba1d256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da4ca078a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da4ca078a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da957373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1da957373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00f0d09de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200f0d09de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648ba1d256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1648ba1d256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cdcd1d6ec8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1cdcd1d6ec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c152712a3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12c152712a3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da2b56f88c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1da2b56f88c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694ba6278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1694ba6278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/>
        </p:nvSpPr>
        <p:spPr>
          <a:xfrm>
            <a:off x="1785000" y="3813600"/>
            <a:ext cx="7359000" cy="26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Estudo de Mercado</a:t>
            </a:r>
            <a:endParaRPr sz="96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9144000" y="4146000"/>
            <a:ext cx="73590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Serviços</a:t>
            </a:r>
            <a:endParaRPr sz="72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Funerários</a:t>
            </a:r>
            <a:endParaRPr sz="72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59;p25">
            <a:extLst>
              <a:ext uri="{FF2B5EF4-FFF2-40B4-BE49-F238E27FC236}">
                <a16:creationId xmlns:a16="http://schemas.microsoft.com/office/drawing/2014/main" id="{333F679E-3C20-58D3-98E6-1BAB26212529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336A4E1A-0557-02E7-9C51-C0695DFE6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935746"/>
            <a:ext cx="7620000" cy="1625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/>
          <p:cNvSpPr txBox="1"/>
          <p:nvPr/>
        </p:nvSpPr>
        <p:spPr>
          <a:xfrm>
            <a:off x="1689775" y="1794950"/>
            <a:ext cx="12885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Principais </a:t>
            </a:r>
            <a:r>
              <a:rPr lang="en-US" sz="50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termos de busca</a:t>
            </a:r>
            <a:endParaRPr sz="5000" b="1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282" name="Google Shape;282;p34"/>
          <p:cNvGrpSpPr/>
          <p:nvPr/>
        </p:nvGrpSpPr>
        <p:grpSpPr>
          <a:xfrm>
            <a:off x="1689763" y="3025775"/>
            <a:ext cx="14908462" cy="5962192"/>
            <a:chOff x="1786363" y="3039025"/>
            <a:chExt cx="14908462" cy="5962192"/>
          </a:xfrm>
        </p:grpSpPr>
        <p:sp>
          <p:nvSpPr>
            <p:cNvPr id="283" name="Google Shape;283;p34"/>
            <p:cNvSpPr txBox="1"/>
            <p:nvPr/>
          </p:nvSpPr>
          <p:spPr>
            <a:xfrm>
              <a:off x="1786363" y="3572038"/>
              <a:ext cx="58968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funerária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cremação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cremação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vila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alpina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valor de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cremação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casa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funerária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funerária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24h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funerária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em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campo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grande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serviço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funeral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funerária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mais</a:t>
              </a:r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2800" dirty="0" err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próxima</a:t>
              </a:r>
              <a:endParaRPr sz="2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4" name="Google Shape;284;p34"/>
            <p:cNvSpPr txBox="1"/>
            <p:nvPr/>
          </p:nvSpPr>
          <p:spPr>
            <a:xfrm>
              <a:off x="8799896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R$ 1,97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R$ 1,11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R$ 11,07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R$ 0,69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R$ 2,47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R$ 4,63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R$ 3,88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R$ 3,07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R$ 4,20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5" name="Google Shape;285;p34"/>
            <p:cNvSpPr txBox="1"/>
            <p:nvPr/>
          </p:nvSpPr>
          <p:spPr>
            <a:xfrm>
              <a:off x="11584629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R$ 17,72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R$ 6,46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R$ 123,18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R$ 3,83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R$ 23,63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R$ 47,31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R$ 52,47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R$ 27,69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R$ 15,35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6" name="Google Shape;286;p34"/>
            <p:cNvSpPr txBox="1"/>
            <p:nvPr/>
          </p:nvSpPr>
          <p:spPr>
            <a:xfrm>
              <a:off x="14605038" y="3572038"/>
              <a:ext cx="1668000" cy="5429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14.800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14.800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4.400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880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880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70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70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10</a:t>
              </a:r>
              <a:endParaRPr sz="2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7" name="Google Shape;287;p34"/>
            <p:cNvSpPr txBox="1"/>
            <p:nvPr/>
          </p:nvSpPr>
          <p:spPr>
            <a:xfrm>
              <a:off x="1786375" y="3039025"/>
              <a:ext cx="58968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Palavra-chave</a:t>
              </a:r>
              <a:endParaRPr sz="2800" b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8" name="Google Shape;288;p34"/>
            <p:cNvSpPr txBox="1"/>
            <p:nvPr/>
          </p:nvSpPr>
          <p:spPr>
            <a:xfrm>
              <a:off x="8309151" y="3039025"/>
              <a:ext cx="27849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Lance </a:t>
              </a:r>
              <a:r>
                <a:rPr lang="en-US" sz="22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(menor)</a:t>
              </a:r>
              <a:endParaRPr sz="2200" b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89" name="Google Shape;289;p34"/>
            <p:cNvSpPr txBox="1"/>
            <p:nvPr/>
          </p:nvSpPr>
          <p:spPr>
            <a:xfrm>
              <a:off x="11226303" y="3039025"/>
              <a:ext cx="22965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Lance </a:t>
              </a:r>
              <a:r>
                <a:rPr lang="en-US" sz="22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(maior)</a:t>
              </a:r>
              <a:endParaRPr sz="2800" b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290" name="Google Shape;290;p34"/>
            <p:cNvSpPr txBox="1"/>
            <p:nvPr/>
          </p:nvSpPr>
          <p:spPr>
            <a:xfrm>
              <a:off x="14011025" y="3039025"/>
              <a:ext cx="2683800" cy="60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bg1">
                      <a:lumMod val="85000"/>
                    </a:schemeClr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Média mensal</a:t>
              </a:r>
              <a:endParaRPr sz="2800" b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sp>
        <p:nvSpPr>
          <p:cNvPr id="291" name="Google Shape;291;p34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</a:t>
            </a:r>
            <a:endParaRPr sz="180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 do Google, 2023</a:t>
            </a:r>
            <a:endParaRPr sz="180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17CA56FF-1D5D-8A61-C7EB-E421F81C4DC3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E658E1ED-ADF9-AF43-93C8-FB2E16254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 txBox="1"/>
          <p:nvPr/>
        </p:nvSpPr>
        <p:spPr>
          <a:xfrm>
            <a:off x="2576550" y="2523750"/>
            <a:ext cx="13134900" cy="52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Em resumo, os anúncios digitais são uma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excelente maneira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para as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funerárias e crematórios</a:t>
            </a:r>
            <a:endParaRPr sz="38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aumentarem seus lucros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. </a:t>
            </a:r>
            <a:endParaRPr sz="380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6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</a:b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Com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estratégias bem construídas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e sempre de olho no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estado atual do mercado</a:t>
            </a:r>
            <a:r>
              <a:rPr lang="en-US" sz="38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, a internet pode ser a </a:t>
            </a:r>
            <a:r>
              <a:rPr lang="en-US" sz="38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principal fonte de resultado para o seu negócio!</a:t>
            </a:r>
            <a:endParaRPr sz="38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9C6A7800-FB08-E0DC-1D66-7FF02758651A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BB838D8D-07D8-D0C3-AB83-ADE43656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7;p35">
            <a:extLst>
              <a:ext uri="{FF2B5EF4-FFF2-40B4-BE49-F238E27FC236}">
                <a16:creationId xmlns:a16="http://schemas.microsoft.com/office/drawing/2014/main" id="{A1625657-986C-C357-6971-E3D028AA529B}"/>
              </a:ext>
            </a:extLst>
          </p:cNvPr>
          <p:cNvSpPr txBox="1"/>
          <p:nvPr/>
        </p:nvSpPr>
        <p:spPr>
          <a:xfrm>
            <a:off x="7045799" y="7380563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F668298F-28EC-858D-8FED-AF493C21E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462" y="4325678"/>
            <a:ext cx="7667076" cy="16356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/>
        </p:nvSpPr>
        <p:spPr>
          <a:xfrm>
            <a:off x="2787600" y="2621375"/>
            <a:ext cx="12712800" cy="4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No </a:t>
            </a:r>
            <a:r>
              <a:rPr lang="en-US" sz="6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ano</a:t>
            </a:r>
            <a:r>
              <a:rPr lang="en-US" sz="6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de 2022, o </a:t>
            </a:r>
            <a:r>
              <a:rPr lang="en-US" sz="6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Brasil</a:t>
            </a:r>
            <a:r>
              <a:rPr lang="en-US" sz="6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registrou</a:t>
            </a:r>
            <a:r>
              <a:rPr lang="en-US" sz="6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5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1.479.469</a:t>
            </a:r>
            <a:r>
              <a:rPr lang="en-US" sz="6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óbitos</a:t>
            </a:r>
            <a:r>
              <a:rPr lang="en-US" sz="6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, </a:t>
            </a:r>
            <a:r>
              <a:rPr lang="en-US" sz="6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uma</a:t>
            </a:r>
            <a:r>
              <a:rPr lang="en-US" sz="6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sz="60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queda</a:t>
            </a:r>
            <a:r>
              <a:rPr lang="en-US" sz="6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75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15,8% </a:t>
            </a:r>
            <a:r>
              <a:rPr lang="en-US" sz="6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com </a:t>
            </a:r>
            <a:r>
              <a:rPr lang="en-US" sz="6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relação</a:t>
            </a:r>
            <a:r>
              <a:rPr lang="en-US" sz="6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ao</a:t>
            </a:r>
            <a:r>
              <a:rPr lang="en-US" sz="6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ano</a:t>
            </a:r>
            <a:r>
              <a:rPr lang="en-US" sz="6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anterior.</a:t>
            </a:r>
            <a:endParaRPr sz="60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12405300" y="9426175"/>
            <a:ext cx="48681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Registro Civil,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40BAD748-C8F8-9741-2B33-101D903CADC9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CBE11F5F-C0F7-8B39-C446-DD53BDD73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/>
        </p:nvSpPr>
        <p:spPr>
          <a:xfrm>
            <a:off x="3074700" y="2396300"/>
            <a:ext cx="12138600" cy="4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Existem</a:t>
            </a:r>
            <a:r>
              <a:rPr lang="en-US" sz="77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, </a:t>
            </a:r>
            <a:r>
              <a:rPr lang="en-US" sz="77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hoje</a:t>
            </a:r>
            <a:r>
              <a:rPr lang="en-US" sz="77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, </a:t>
            </a:r>
            <a:r>
              <a:rPr lang="en-US" sz="77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mais</a:t>
            </a:r>
            <a:r>
              <a:rPr lang="en-US" sz="77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r>
              <a:rPr lang="en-US" sz="92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11.490 </a:t>
            </a:r>
            <a:r>
              <a:rPr lang="en-US" sz="77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empresas</a:t>
            </a:r>
            <a:r>
              <a:rPr lang="en-US" sz="77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7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funerárias</a:t>
            </a:r>
            <a:r>
              <a:rPr lang="en-US" sz="77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7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em</a:t>
            </a:r>
            <a:r>
              <a:rPr lang="en-US" sz="77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7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territórios</a:t>
            </a:r>
            <a:r>
              <a:rPr lang="en-US" sz="77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7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brasileiros</a:t>
            </a:r>
            <a:r>
              <a:rPr lang="en-US" sz="77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.</a:t>
            </a:r>
            <a:endParaRPr sz="77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Receita Federal,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18EA6F4A-E684-9C5B-D02D-F1E29AEB17F1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2564C3BA-C76B-8478-FA08-4C5AEBFAE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/>
          <p:nvPr/>
        </p:nvSpPr>
        <p:spPr>
          <a:xfrm>
            <a:off x="3105000" y="1394525"/>
            <a:ext cx="12078000" cy="3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  </a:t>
            </a:r>
            <a:r>
              <a:rPr lang="en-US" sz="57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Apenas</a:t>
            </a:r>
            <a:r>
              <a:rPr lang="en-US" sz="57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67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5%</a:t>
            </a:r>
            <a:r>
              <a:rPr lang="en-US" sz="57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da </a:t>
            </a:r>
            <a:r>
              <a:rPr lang="en-US" sz="57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população</a:t>
            </a:r>
            <a:r>
              <a:rPr lang="en-US" sz="57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sz="57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brasileira</a:t>
            </a:r>
            <a:r>
              <a:rPr lang="en-US" sz="57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7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tem</a:t>
            </a:r>
            <a:r>
              <a:rPr lang="en-US" sz="57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7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planos</a:t>
            </a:r>
            <a:r>
              <a:rPr lang="en-US" sz="57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7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funerários</a:t>
            </a:r>
            <a:r>
              <a:rPr lang="en-US" sz="57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, </a:t>
            </a:r>
            <a:r>
              <a:rPr lang="en-US" sz="57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muito</a:t>
            </a:r>
            <a:r>
              <a:rPr lang="en-US" sz="57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7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pouco</a:t>
            </a:r>
            <a:r>
              <a:rPr lang="en-US" sz="57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7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em</a:t>
            </a:r>
            <a:r>
              <a:rPr lang="en-US" sz="57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7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comparação</a:t>
            </a:r>
            <a:r>
              <a:rPr lang="en-US" sz="57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com </a:t>
            </a:r>
            <a:r>
              <a:rPr lang="en-US" sz="57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os</a:t>
            </a:r>
            <a:r>
              <a:rPr lang="en-US" sz="57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7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líderes</a:t>
            </a:r>
            <a:r>
              <a:rPr lang="en-US" sz="57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7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neste</a:t>
            </a:r>
            <a:r>
              <a:rPr lang="en-US" sz="57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7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quesito</a:t>
            </a:r>
            <a:r>
              <a:rPr lang="en-US" sz="57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.</a:t>
            </a:r>
            <a:endParaRPr sz="21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Grupo Zelo, 2022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196" name="Google Shape;19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3449" y="1679911"/>
            <a:ext cx="609848" cy="6098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oogle Shape;197;p28"/>
          <p:cNvGrpSpPr/>
          <p:nvPr/>
        </p:nvGrpSpPr>
        <p:grpSpPr>
          <a:xfrm>
            <a:off x="2499337" y="5870950"/>
            <a:ext cx="13289325" cy="2504450"/>
            <a:chOff x="2662825" y="6556750"/>
            <a:chExt cx="13289325" cy="2504450"/>
          </a:xfrm>
        </p:grpSpPr>
        <p:grpSp>
          <p:nvGrpSpPr>
            <p:cNvPr id="198" name="Google Shape;198;p28"/>
            <p:cNvGrpSpPr/>
            <p:nvPr/>
          </p:nvGrpSpPr>
          <p:grpSpPr>
            <a:xfrm>
              <a:off x="2662825" y="6580800"/>
              <a:ext cx="3534825" cy="2480400"/>
              <a:chOff x="3348625" y="3965950"/>
              <a:chExt cx="3534825" cy="2480400"/>
            </a:xfrm>
          </p:grpSpPr>
          <p:pic>
            <p:nvPicPr>
              <p:cNvPr id="199" name="Google Shape;199;p2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348625" y="4021337"/>
                <a:ext cx="609851" cy="60984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0" name="Google Shape;200;p28"/>
              <p:cNvSpPr txBox="1"/>
              <p:nvPr/>
            </p:nvSpPr>
            <p:spPr>
              <a:xfrm>
                <a:off x="4131550" y="3965950"/>
                <a:ext cx="2751900" cy="124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700">
                    <a:solidFill>
                      <a:schemeClr val="tx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Estados</a:t>
                </a:r>
                <a:endParaRPr sz="47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  <a:p>
                <a:pPr marL="0" marR="0" lvl="0" indent="0" algn="l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700">
                    <a:solidFill>
                      <a:schemeClr val="tx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Unidos</a:t>
                </a:r>
                <a:endParaRPr sz="11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  <p:sp>
            <p:nvSpPr>
              <p:cNvPr id="201" name="Google Shape;201;p28"/>
              <p:cNvSpPr txBox="1"/>
              <p:nvPr/>
            </p:nvSpPr>
            <p:spPr>
              <a:xfrm>
                <a:off x="4131543" y="5206150"/>
                <a:ext cx="2132400" cy="124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-US" sz="7100" b="1">
                    <a:solidFill>
                      <a:schemeClr val="tx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17%</a:t>
                </a:r>
                <a:endParaRPr sz="71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  <p:grpSp>
          <p:nvGrpSpPr>
            <p:cNvPr id="202" name="Google Shape;202;p28"/>
            <p:cNvGrpSpPr/>
            <p:nvPr/>
          </p:nvGrpSpPr>
          <p:grpSpPr>
            <a:xfrm>
              <a:off x="7435488" y="6556750"/>
              <a:ext cx="8516662" cy="1995300"/>
              <a:chOff x="6140088" y="3965950"/>
              <a:chExt cx="8516662" cy="1995300"/>
            </a:xfrm>
          </p:grpSpPr>
          <p:pic>
            <p:nvPicPr>
              <p:cNvPr id="203" name="Google Shape;203;p2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140088" y="4020478"/>
                <a:ext cx="612649" cy="61264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4" name="Google Shape;204;p28"/>
              <p:cNvSpPr txBox="1"/>
              <p:nvPr/>
            </p:nvSpPr>
            <p:spPr>
              <a:xfrm>
                <a:off x="11747950" y="3965950"/>
                <a:ext cx="2908800" cy="75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700">
                    <a:solidFill>
                      <a:schemeClr val="tx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Holanda</a:t>
                </a:r>
                <a:endParaRPr sz="11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  <p:sp>
            <p:nvSpPr>
              <p:cNvPr id="205" name="Google Shape;205;p28"/>
              <p:cNvSpPr txBox="1"/>
              <p:nvPr/>
            </p:nvSpPr>
            <p:spPr>
              <a:xfrm>
                <a:off x="11747949" y="4721050"/>
                <a:ext cx="2132400" cy="124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-US" sz="7100" b="1">
                    <a:solidFill>
                      <a:schemeClr val="tx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70%</a:t>
                </a:r>
                <a:endParaRPr sz="71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6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  <p:grpSp>
          <p:nvGrpSpPr>
            <p:cNvPr id="206" name="Google Shape;206;p28"/>
            <p:cNvGrpSpPr/>
            <p:nvPr/>
          </p:nvGrpSpPr>
          <p:grpSpPr>
            <a:xfrm>
              <a:off x="8248059" y="6574000"/>
              <a:ext cx="4575532" cy="1960800"/>
              <a:chOff x="4159793" y="6635425"/>
              <a:chExt cx="4575532" cy="1960800"/>
            </a:xfrm>
          </p:grpSpPr>
          <p:sp>
            <p:nvSpPr>
              <p:cNvPr id="207" name="Google Shape;207;p28"/>
              <p:cNvSpPr txBox="1"/>
              <p:nvPr/>
            </p:nvSpPr>
            <p:spPr>
              <a:xfrm>
                <a:off x="4159793" y="6635425"/>
                <a:ext cx="2724600" cy="75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700">
                    <a:solidFill>
                      <a:schemeClr val="tx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Espanha</a:t>
                </a:r>
                <a:endParaRPr sz="110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  <p:sp>
            <p:nvSpPr>
              <p:cNvPr id="208" name="Google Shape;208;p28"/>
              <p:cNvSpPr txBox="1"/>
              <p:nvPr/>
            </p:nvSpPr>
            <p:spPr>
              <a:xfrm>
                <a:off x="4159794" y="7356025"/>
                <a:ext cx="2406900" cy="124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r>
                  <a:rPr lang="en-US" sz="7100" b="1">
                    <a:solidFill>
                      <a:schemeClr val="tx1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50%</a:t>
                </a:r>
                <a:endParaRPr sz="71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600" b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  <p:pic>
            <p:nvPicPr>
              <p:cNvPr id="209" name="Google Shape;209;p28"/>
              <p:cNvPicPr preferRelativeResize="0"/>
              <p:nvPr/>
            </p:nvPicPr>
            <p:blipFill rotWithShape="1">
              <a:blip r:embed="rId6">
                <a:alphaModFix/>
              </a:blip>
              <a:srcRect l="27366" t="9573" r="27226" b="8946"/>
              <a:stretch/>
            </p:blipFill>
            <p:spPr>
              <a:xfrm>
                <a:off x="8122675" y="6689375"/>
                <a:ext cx="612650" cy="61264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C6824C8E-CF2E-FCCC-563A-A2978B16BC38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ECC63659-86C2-7C91-56CE-153D502FA1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/>
          <p:nvPr/>
        </p:nvSpPr>
        <p:spPr>
          <a:xfrm>
            <a:off x="1633750" y="1448400"/>
            <a:ext cx="15020400" cy="1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O interesse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por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serviços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funerários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tem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endParaRPr sz="5000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crescido</a:t>
            </a:r>
            <a:r>
              <a:rPr lang="en-US" sz="50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ao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longo</a:t>
            </a:r>
            <a:r>
              <a:rPr lang="en-US" sz="50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dos </a:t>
            </a:r>
            <a:r>
              <a:rPr lang="en-US" sz="5000" dirty="0" err="1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anos</a:t>
            </a:r>
            <a:endParaRPr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20" name="Google Shape;220;p29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Google Trends 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21" name="Google Shape;221;p29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7988" y="3193050"/>
            <a:ext cx="13831926" cy="509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65081C45-9595-DC7A-72B8-87E1B47EC683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2DDD223F-A498-E167-F691-9392B4866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/>
          <p:nvPr/>
        </p:nvSpPr>
        <p:spPr>
          <a:xfrm>
            <a:off x="2262563" y="2656100"/>
            <a:ext cx="5506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Meses com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 err="1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maior</a:t>
            </a:r>
            <a:r>
              <a:rPr lang="en-US" sz="5100" b="1" dirty="0">
                <a:solidFill>
                  <a:srgbClr val="38761D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interesse</a:t>
            </a:r>
            <a:endParaRPr sz="51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32" name="Google Shape;232;p30"/>
          <p:cNvSpPr txBox="1"/>
          <p:nvPr/>
        </p:nvSpPr>
        <p:spPr>
          <a:xfrm>
            <a:off x="10519222" y="2656100"/>
            <a:ext cx="55062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Meses com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 err="1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menor</a:t>
            </a:r>
            <a:r>
              <a:rPr lang="en-US" sz="5100" b="1" dirty="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100"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rPr>
              <a:t>interesse</a:t>
            </a:r>
            <a:endParaRPr sz="1500" b="1" dirty="0">
              <a:solidFill>
                <a:schemeClr val="tx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33" name="Google Shape;233;p30"/>
          <p:cNvSpPr txBox="1"/>
          <p:nvPr/>
        </p:nvSpPr>
        <p:spPr>
          <a:xfrm>
            <a:off x="2553450" y="4576878"/>
            <a:ext cx="49245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Junho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(+8%)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Julho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(+6%)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Março </a:t>
            </a:r>
            <a:r>
              <a:rPr lang="en-US" sz="3600">
                <a:solidFill>
                  <a:srgbClr val="6AA84F"/>
                </a:solidFill>
                <a:latin typeface="Lexend Deca"/>
                <a:ea typeface="Lexend Deca"/>
                <a:cs typeface="Lexend Deca"/>
                <a:sym typeface="Lexend Deca"/>
              </a:rPr>
              <a:t>(+3%)</a:t>
            </a:r>
            <a:endParaRPr sz="3600">
              <a:solidFill>
                <a:srgbClr val="6AA84F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10865725" y="4576875"/>
            <a:ext cx="4813200" cy="21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Novembro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(-6%)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Outubro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(-5%)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rgbClr val="231F20"/>
                </a:solidFill>
                <a:latin typeface="Lexend Deca"/>
                <a:ea typeface="Lexend Deca"/>
                <a:cs typeface="Lexend Deca"/>
                <a:sym typeface="Lexend Deca"/>
              </a:rPr>
              <a:t>Fevereiro </a:t>
            </a:r>
            <a:r>
              <a:rPr lang="en-US" sz="3600">
                <a:solidFill>
                  <a:srgbClr val="CC0000"/>
                </a:solidFill>
                <a:latin typeface="Lexend Deca"/>
                <a:ea typeface="Lexend Deca"/>
                <a:cs typeface="Lexend Deca"/>
                <a:sym typeface="Lexend Deca"/>
              </a:rPr>
              <a:t>(-5%)</a:t>
            </a:r>
            <a:endParaRPr sz="3600">
              <a:solidFill>
                <a:srgbClr val="CC0000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13077049" y="9426175"/>
            <a:ext cx="4196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Google Trends 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923364AD-A3B0-D1EE-91B3-B4872BB5056D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B1BAA6F3-ECC9-5E43-396B-E20FBD82C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31"/>
          <p:cNvGrpSpPr/>
          <p:nvPr/>
        </p:nvGrpSpPr>
        <p:grpSpPr>
          <a:xfrm>
            <a:off x="4270302" y="1837150"/>
            <a:ext cx="9747398" cy="1000274"/>
            <a:chOff x="3432302" y="1822750"/>
            <a:chExt cx="9747398" cy="1000274"/>
          </a:xfrm>
        </p:grpSpPr>
        <p:sp>
          <p:nvSpPr>
            <p:cNvPr id="246" name="Google Shape;246;p31"/>
            <p:cNvSpPr txBox="1"/>
            <p:nvPr/>
          </p:nvSpPr>
          <p:spPr>
            <a:xfrm>
              <a:off x="3432302" y="1822750"/>
              <a:ext cx="9256800" cy="10002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dirty="0" err="1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Estados</a:t>
              </a:r>
              <a:r>
                <a:rPr lang="en-US" sz="5000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com</a:t>
              </a:r>
              <a:r>
                <a:rPr lang="en-US" sz="5000" b="1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5000" b="1" dirty="0" err="1">
                  <a:solidFill>
                    <a:srgbClr val="38761D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maior</a:t>
              </a:r>
              <a:r>
                <a:rPr lang="en-US" sz="5000" b="1" dirty="0">
                  <a:solidFill>
                    <a:srgbClr val="38761D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</a:t>
              </a:r>
              <a:r>
                <a:rPr lang="en-US" sz="5000" b="1" dirty="0">
                  <a:solidFill>
                    <a:schemeClr val="tx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interesse</a:t>
              </a:r>
              <a:endParaRPr b="1" dirty="0">
                <a:solidFill>
                  <a:schemeClr val="tx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pic>
          <p:nvPicPr>
            <p:cNvPr id="247" name="Google Shape;247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689200" y="1962250"/>
              <a:ext cx="490500" cy="49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8" name="Google Shape;248;p31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fonte: Planejador de 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 do Google, 2023</a:t>
            </a:r>
            <a:endParaRPr sz="180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49" name="Google Shape;249;p31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2763" y="3219850"/>
            <a:ext cx="13722453" cy="545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67;p26">
            <a:extLst>
              <a:ext uri="{FF2B5EF4-FFF2-40B4-BE49-F238E27FC236}">
                <a16:creationId xmlns:a16="http://schemas.microsoft.com/office/drawing/2014/main" id="{460D4442-FAB0-627E-064F-CF60F3D5B7C5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rgbClr val="888888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sz="1800" dirty="0">
              <a:solidFill>
                <a:srgbClr val="888888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7F8D5057-8FAA-139B-EB9B-A7FA0A136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764" y="846306"/>
            <a:ext cx="2041450" cy="5407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/>
          <p:nvPr/>
        </p:nvSpPr>
        <p:spPr>
          <a:xfrm>
            <a:off x="2782800" y="3525475"/>
            <a:ext cx="12722400" cy="20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Média de</a:t>
            </a:r>
            <a:r>
              <a:rPr lang="en-US" sz="56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71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205.920</a:t>
            </a:r>
            <a:r>
              <a:rPr lang="en-US" sz="5600" b="1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en-US" sz="5600">
                <a:solidFill>
                  <a:srgbClr val="FAFAFA"/>
                </a:solidFill>
                <a:latin typeface="Lexend Deca"/>
                <a:ea typeface="Lexend Deca"/>
                <a:cs typeface="Lexend Deca"/>
                <a:sym typeface="Lexend Deca"/>
              </a:rPr>
              <a:t>pesquisas mensais por palavras relacionadas à</a:t>
            </a:r>
            <a:endParaRPr sz="5600">
              <a:solidFill>
                <a:srgbClr val="FAFAFA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57" name="Google Shape;257;p32"/>
          <p:cNvSpPr txBox="1"/>
          <p:nvPr/>
        </p:nvSpPr>
        <p:spPr>
          <a:xfrm>
            <a:off x="2782800" y="5588575"/>
            <a:ext cx="10761000" cy="11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Serviços Funerários</a:t>
            </a:r>
            <a:endParaRPr sz="7100"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58" name="Google Shape;258;p32"/>
          <p:cNvPicPr preferRelativeResize="0"/>
          <p:nvPr/>
        </p:nvPicPr>
        <p:blipFill rotWithShape="1">
          <a:blip r:embed="rId3">
            <a:alphaModFix amt="48000"/>
          </a:blip>
          <a:srcRect t="22247" b="25106"/>
          <a:stretch/>
        </p:blipFill>
        <p:spPr>
          <a:xfrm>
            <a:off x="2808825" y="3129037"/>
            <a:ext cx="1487200" cy="62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2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: </a:t>
            </a:r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Planejador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endParaRPr sz="18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do Google, 2023</a:t>
            </a:r>
            <a:endParaRPr sz="18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2EF267AB-7C07-4C8F-B24B-ACEA94A6C93D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D35BE488-E30A-4616-F1B3-8E3624D6B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3"/>
          <p:cNvSpPr txBox="1"/>
          <p:nvPr/>
        </p:nvSpPr>
        <p:spPr>
          <a:xfrm>
            <a:off x="4515602" y="1850400"/>
            <a:ext cx="9256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Buscas por </a:t>
            </a:r>
            <a:r>
              <a:rPr lang="en-US" sz="50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dispositivo</a:t>
            </a:r>
            <a:endParaRPr b="1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73" name="Google Shape;273;p33"/>
          <p:cNvSpPr txBox="1"/>
          <p:nvPr/>
        </p:nvSpPr>
        <p:spPr>
          <a:xfrm>
            <a:off x="13077037" y="9287725"/>
            <a:ext cx="4196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fonte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: </a:t>
            </a:r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Planejador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de </a:t>
            </a:r>
            <a:endParaRPr sz="18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Palavras-chave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  <a:latin typeface="Lexend Deca"/>
                <a:ea typeface="Lexend Deca"/>
                <a:cs typeface="Lexend Deca"/>
                <a:sym typeface="Lexend Deca"/>
              </a:rPr>
              <a:t> do Google, 2023</a:t>
            </a:r>
            <a:endParaRPr sz="1800" dirty="0">
              <a:solidFill>
                <a:schemeClr val="bg1">
                  <a:lumMod val="85000"/>
                </a:schemeClr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74" name="Google Shape;274;p33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0650" y="2984125"/>
            <a:ext cx="13126701" cy="55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42;p31">
            <a:extLst>
              <a:ext uri="{FF2B5EF4-FFF2-40B4-BE49-F238E27FC236}">
                <a16:creationId xmlns:a16="http://schemas.microsoft.com/office/drawing/2014/main" id="{40C2D06B-2A54-823E-FBF4-BB8998FE833B}"/>
              </a:ext>
            </a:extLst>
          </p:cNvPr>
          <p:cNvSpPr txBox="1"/>
          <p:nvPr/>
        </p:nvSpPr>
        <p:spPr>
          <a:xfrm>
            <a:off x="884199" y="9426175"/>
            <a:ext cx="419640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</a:t>
            </a:r>
            <a:r>
              <a:rPr lang="en-US" sz="1800" i="0" u="none" strike="noStrike" cap="none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uilhermenagel.com.br</a:t>
            </a:r>
            <a:endParaRPr lang="en-US" sz="1800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Imagem 2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DA31824D-EBF5-72A3-EEB5-885195011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28" y="757361"/>
            <a:ext cx="3479409" cy="7422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Macintosh PowerPoint</Application>
  <PresentationFormat>Personalizar</PresentationFormat>
  <Paragraphs>98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Lexend Deca</vt:lpstr>
      <vt:lpstr>Calibri</vt:lpstr>
      <vt:lpstr>Arial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BIANCA PINTO CARVALHO</cp:lastModifiedBy>
  <cp:revision>1</cp:revision>
  <dcterms:modified xsi:type="dcterms:W3CDTF">2023-03-25T22:53:40Z</dcterms:modified>
</cp:coreProperties>
</file>