
<file path=[Content_Types].xml><?xml version="1.0" encoding="utf-8"?>
<Types xmlns="http://schemas.openxmlformats.org/package/2006/content-types">
  <Default ContentType="image/jpeg" Extension="jpg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7.xml"/>
  <Override ContentType="application/vnd.openxmlformats-officedocument.presentationml.notesSlide+xml" PartName="/ppt/notesSlides/notesSlide5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68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51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73.xml"/>
  <Override ContentType="application/vnd.openxmlformats-officedocument.presentationml.notesSlide+xml" PartName="/ppt/notesSlides/notesSlide56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69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61.xml"/>
  <Override ContentType="application/vnd.openxmlformats-officedocument.presentationml.notesSlide+xml" PartName="/ppt/notesSlides/notesSlide74.xml"/>
  <Override ContentType="application/vnd.openxmlformats-officedocument.presentationml.notesSlide+xml" PartName="/ppt/notesSlides/notesSlide57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58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62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54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70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63.xml"/>
  <Override ContentType="application/vnd.openxmlformats-officedocument.presentationml.notesSlide+xml" PartName="/ppt/notesSlides/notesSlide5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72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60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64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5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5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71.xml"/>
  <Override ContentType="application/vnd.openxmlformats-officedocument.presentationml.notesSlide+xml" PartName="/ppt/notesSlides/notesSlide53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66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5.xml"/>
  <Override ContentType="application/vnd.openxmlformats-officedocument.presentationml.slide+xml" PartName="/ppt/slides/slide60.xml"/>
  <Override ContentType="application/vnd.openxmlformats-officedocument.presentationml.slide+xml" PartName="/ppt/slides/slide5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slide+xml" PartName="/ppt/slides/slide69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50.xml"/>
  <Override ContentType="application/vnd.openxmlformats-officedocument.presentationml.slide+xml" PartName="/ppt/slides/slide34.xml"/>
  <Override ContentType="application/vnd.openxmlformats-officedocument.presentationml.slide+xml" PartName="/ppt/slides/slide33.xml"/>
  <Override ContentType="application/vnd.openxmlformats-officedocument.presentationml.slide+xml" PartName="/ppt/slides/slide51.xml"/>
  <Override ContentType="application/vnd.openxmlformats-officedocument.presentationml.slide+xml" PartName="/ppt/slides/slide16.xml"/>
  <Override ContentType="application/vnd.openxmlformats-officedocument.presentationml.slide+xml" PartName="/ppt/slides/slide6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7.xml"/>
  <Override ContentType="application/vnd.openxmlformats-officedocument.presentationml.slide+xml" PartName="/ppt/slides/slide71.xml"/>
  <Override ContentType="application/vnd.openxmlformats-officedocument.presentationml.slide+xml" PartName="/ppt/slides/slide41.xml"/>
  <Override ContentType="application/vnd.openxmlformats-officedocument.presentationml.slide+xml" PartName="/ppt/slides/slide67.xml"/>
  <Override ContentType="application/vnd.openxmlformats-officedocument.presentationml.slide+xml" PartName="/ppt/slides/slide7.xml"/>
  <Override ContentType="application/vnd.openxmlformats-officedocument.presentationml.slide+xml" PartName="/ppt/slides/slide54.xml"/>
  <Override ContentType="application/vnd.openxmlformats-officedocument.presentationml.slide+xml" PartName="/ppt/slides/slide36.xml"/>
  <Override ContentType="application/vnd.openxmlformats-officedocument.presentationml.slide+xml" PartName="/ppt/slides/slide66.xml"/>
  <Override ContentType="application/vnd.openxmlformats-officedocument.presentationml.slide+xml" PartName="/ppt/slides/slide23.xml"/>
  <Override ContentType="application/vnd.openxmlformats-officedocument.presentationml.slide+xml" PartName="/ppt/slides/slide49.xml"/>
  <Override ContentType="application/vnd.openxmlformats-officedocument.presentationml.slide+xml" PartName="/ppt/slides/slide10.xml"/>
  <Override ContentType="application/vnd.openxmlformats-officedocument.presentationml.slide+xml" PartName="/ppt/slides/slide70.xml"/>
  <Override ContentType="application/vnd.openxmlformats-officedocument.presentationml.slide+xml" PartName="/ppt/slides/slide6.xml"/>
  <Override ContentType="application/vnd.openxmlformats-officedocument.presentationml.slide+xml" PartName="/ppt/slides/slide53.xml"/>
  <Override ContentType="application/vnd.openxmlformats-officedocument.presentationml.slide+xml" PartName="/ppt/slides/slide40.xml"/>
  <Override ContentType="application/vnd.openxmlformats-officedocument.presentationml.slide+xml" PartName="/ppt/slides/slide48.xml"/>
  <Override ContentType="application/vnd.openxmlformats-officedocument.presentationml.slide+xml" PartName="/ppt/slides/slide73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9.xml"/>
  <Override ContentType="application/vnd.openxmlformats-officedocument.presentationml.slide+xml" PartName="/ppt/slides/slide65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6.xml"/>
  <Override ContentType="application/vnd.openxmlformats-officedocument.presentationml.slide+xml" PartName="/ppt/slides/slide12.xml"/>
  <Override ContentType="application/vnd.openxmlformats-officedocument.presentationml.slide+xml" PartName="/ppt/slides/slide47.xml"/>
  <Override ContentType="application/vnd.openxmlformats-officedocument.presentationml.slide+xml" PartName="/ppt/slides/slide7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64.xml"/>
  <Override ContentType="application/vnd.openxmlformats-officedocument.presentationml.slide+xml" PartName="/ppt/slides/slide8.xml"/>
  <Override ContentType="application/vnd.openxmlformats-officedocument.presentationml.slide+xml" PartName="/ppt/slides/slide55.xml"/>
  <Override ContentType="application/vnd.openxmlformats-officedocument.presentationml.slide+xml" PartName="/ppt/slides/slide29.xml"/>
  <Override ContentType="application/vnd.openxmlformats-officedocument.presentationml.slide+xml" PartName="/ppt/slides/slide59.xml"/>
  <Override ContentType="application/vnd.openxmlformats-officedocument.presentationml.slide+xml" PartName="/ppt/slides/slide32.xml"/>
  <Override ContentType="application/vnd.openxmlformats-officedocument.presentationml.slide+xml" PartName="/ppt/slides/slide62.xml"/>
  <Override ContentType="application/vnd.openxmlformats-officedocument.presentationml.slide+xml" PartName="/ppt/slides/slide1.xml"/>
  <Override ContentType="application/vnd.openxmlformats-officedocument.presentationml.slide+xml" PartName="/ppt/slides/slide58.xml"/>
  <Override ContentType="application/vnd.openxmlformats-officedocument.presentationml.slide+xml" PartName="/ppt/slides/slide63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15.xml"/>
  <Override ContentType="application/vnd.openxmlformats-officedocument.presentationml.slide+xml" PartName="/ppt/slides/slide61.xml"/>
  <Override ContentType="application/vnd.openxmlformats-officedocument.presentationml.slide+xml" PartName="/ppt/slides/slide31.xml"/>
  <Override ContentType="application/vnd.openxmlformats-officedocument.presentationml.slide+xml" PartName="/ppt/slides/slide74.xml"/>
  <Override ContentType="application/vnd.openxmlformats-officedocument.presentationml.slide+xml" PartName="/ppt/slides/slide27.xml"/>
  <Override ContentType="application/vnd.openxmlformats-officedocument.presentationml.slide+xml" PartName="/ppt/slides/slide57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70" r:id="rId4"/>
    <p:sldMasterId id="214748367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17" r:id="rId68"/>
    <p:sldId id="318" r:id="rId69"/>
    <p:sldId id="319" r:id="rId70"/>
    <p:sldId id="320" r:id="rId71"/>
    <p:sldId id="321" r:id="rId72"/>
    <p:sldId id="322" r:id="rId73"/>
    <p:sldId id="323" r:id="rId74"/>
    <p:sldId id="324" r:id="rId75"/>
    <p:sldId id="325" r:id="rId76"/>
    <p:sldId id="326" r:id="rId77"/>
    <p:sldId id="327" r:id="rId78"/>
    <p:sldId id="328" r:id="rId79"/>
    <p:sldId id="329" r:id="rId80"/>
  </p:sldIdLst>
  <p:sldSz cy="4291000" cx="7913675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2C029E4C-04B5-4F0E-930F-C20F2C679B74}">
  <a:tblStyle styleId="{2C029E4C-04B5-4F0E-930F-C20F2C679B74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a:insideV>
        </a:tcBdr>
        <a:fill>
          <a:solidFill>
            <a:srgbClr val="E8ECF4"/>
          </a:solidFill>
        </a:fill>
      </a:tcStyle>
    </a:wholeTbl>
    <a:band1H>
      <a:tcStyle>
        <a:fill>
          <a:solidFill>
            <a:srgbClr val="CFD7E7"/>
          </a:solidFill>
        </a:fill>
      </a:tcStyle>
    </a:band1H>
    <a:band1V>
      <a:tcStyle>
        <a:fill>
          <a:solidFill>
            <a:srgbClr val="CFD7E7"/>
          </a:solidFill>
        </a:fill>
      </a:tcStyle>
    </a:band1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a:top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4.xml"/><Relationship Id="rId42" Type="http://schemas.openxmlformats.org/officeDocument/2006/relationships/slide" Target="slides/slide36.xml"/><Relationship Id="rId41" Type="http://schemas.openxmlformats.org/officeDocument/2006/relationships/slide" Target="slides/slide35.xml"/><Relationship Id="rId44" Type="http://schemas.openxmlformats.org/officeDocument/2006/relationships/slide" Target="slides/slide38.xml"/><Relationship Id="rId43" Type="http://schemas.openxmlformats.org/officeDocument/2006/relationships/slide" Target="slides/slide37.xml"/><Relationship Id="rId46" Type="http://schemas.openxmlformats.org/officeDocument/2006/relationships/slide" Target="slides/slide40.xml"/><Relationship Id="rId45" Type="http://schemas.openxmlformats.org/officeDocument/2006/relationships/slide" Target="slides/slide39.xml"/><Relationship Id="rId80" Type="http://schemas.openxmlformats.org/officeDocument/2006/relationships/slide" Target="slides/slide74.xml"/><Relationship Id="rId1" Type="http://schemas.openxmlformats.org/officeDocument/2006/relationships/theme" Target="theme/theme3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48" Type="http://schemas.openxmlformats.org/officeDocument/2006/relationships/slide" Target="slides/slide42.xml"/><Relationship Id="rId47" Type="http://schemas.openxmlformats.org/officeDocument/2006/relationships/slide" Target="slides/slide41.xml"/><Relationship Id="rId49" Type="http://schemas.openxmlformats.org/officeDocument/2006/relationships/slide" Target="slides/slide43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73" Type="http://schemas.openxmlformats.org/officeDocument/2006/relationships/slide" Target="slides/slide67.xml"/><Relationship Id="rId72" Type="http://schemas.openxmlformats.org/officeDocument/2006/relationships/slide" Target="slides/slide66.xml"/><Relationship Id="rId31" Type="http://schemas.openxmlformats.org/officeDocument/2006/relationships/slide" Target="slides/slide25.xml"/><Relationship Id="rId75" Type="http://schemas.openxmlformats.org/officeDocument/2006/relationships/slide" Target="slides/slide69.xml"/><Relationship Id="rId30" Type="http://schemas.openxmlformats.org/officeDocument/2006/relationships/slide" Target="slides/slide24.xml"/><Relationship Id="rId74" Type="http://schemas.openxmlformats.org/officeDocument/2006/relationships/slide" Target="slides/slide68.xml"/><Relationship Id="rId33" Type="http://schemas.openxmlformats.org/officeDocument/2006/relationships/slide" Target="slides/slide27.xml"/><Relationship Id="rId77" Type="http://schemas.openxmlformats.org/officeDocument/2006/relationships/slide" Target="slides/slide71.xml"/><Relationship Id="rId32" Type="http://schemas.openxmlformats.org/officeDocument/2006/relationships/slide" Target="slides/slide26.xml"/><Relationship Id="rId76" Type="http://schemas.openxmlformats.org/officeDocument/2006/relationships/slide" Target="slides/slide70.xml"/><Relationship Id="rId35" Type="http://schemas.openxmlformats.org/officeDocument/2006/relationships/slide" Target="slides/slide29.xml"/><Relationship Id="rId79" Type="http://schemas.openxmlformats.org/officeDocument/2006/relationships/slide" Target="slides/slide73.xml"/><Relationship Id="rId34" Type="http://schemas.openxmlformats.org/officeDocument/2006/relationships/slide" Target="slides/slide28.xml"/><Relationship Id="rId78" Type="http://schemas.openxmlformats.org/officeDocument/2006/relationships/slide" Target="slides/slide72.xml"/><Relationship Id="rId71" Type="http://schemas.openxmlformats.org/officeDocument/2006/relationships/slide" Target="slides/slide65.xml"/><Relationship Id="rId70" Type="http://schemas.openxmlformats.org/officeDocument/2006/relationships/slide" Target="slides/slide64.xml"/><Relationship Id="rId37" Type="http://schemas.openxmlformats.org/officeDocument/2006/relationships/slide" Target="slides/slide31.xml"/><Relationship Id="rId36" Type="http://schemas.openxmlformats.org/officeDocument/2006/relationships/slide" Target="slides/slide30.xml"/><Relationship Id="rId39" Type="http://schemas.openxmlformats.org/officeDocument/2006/relationships/slide" Target="slides/slide33.xml"/><Relationship Id="rId38" Type="http://schemas.openxmlformats.org/officeDocument/2006/relationships/slide" Target="slides/slide32.xml"/><Relationship Id="rId62" Type="http://schemas.openxmlformats.org/officeDocument/2006/relationships/slide" Target="slides/slide56.xml"/><Relationship Id="rId61" Type="http://schemas.openxmlformats.org/officeDocument/2006/relationships/slide" Target="slides/slide55.xml"/><Relationship Id="rId20" Type="http://schemas.openxmlformats.org/officeDocument/2006/relationships/slide" Target="slides/slide14.xml"/><Relationship Id="rId64" Type="http://schemas.openxmlformats.org/officeDocument/2006/relationships/slide" Target="slides/slide58.xml"/><Relationship Id="rId63" Type="http://schemas.openxmlformats.org/officeDocument/2006/relationships/slide" Target="slides/slide57.xml"/><Relationship Id="rId22" Type="http://schemas.openxmlformats.org/officeDocument/2006/relationships/slide" Target="slides/slide16.xml"/><Relationship Id="rId66" Type="http://schemas.openxmlformats.org/officeDocument/2006/relationships/slide" Target="slides/slide60.xml"/><Relationship Id="rId21" Type="http://schemas.openxmlformats.org/officeDocument/2006/relationships/slide" Target="slides/slide15.xml"/><Relationship Id="rId65" Type="http://schemas.openxmlformats.org/officeDocument/2006/relationships/slide" Target="slides/slide59.xml"/><Relationship Id="rId24" Type="http://schemas.openxmlformats.org/officeDocument/2006/relationships/slide" Target="slides/slide18.xml"/><Relationship Id="rId68" Type="http://schemas.openxmlformats.org/officeDocument/2006/relationships/slide" Target="slides/slide62.xml"/><Relationship Id="rId23" Type="http://schemas.openxmlformats.org/officeDocument/2006/relationships/slide" Target="slides/slide17.xml"/><Relationship Id="rId67" Type="http://schemas.openxmlformats.org/officeDocument/2006/relationships/slide" Target="slides/slide61.xml"/><Relationship Id="rId60" Type="http://schemas.openxmlformats.org/officeDocument/2006/relationships/slide" Target="slides/slide54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69" Type="http://schemas.openxmlformats.org/officeDocument/2006/relationships/slide" Target="slides/slide63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29" Type="http://schemas.openxmlformats.org/officeDocument/2006/relationships/slide" Target="slides/slide23.xml"/><Relationship Id="rId51" Type="http://schemas.openxmlformats.org/officeDocument/2006/relationships/slide" Target="slides/slide45.xml"/><Relationship Id="rId50" Type="http://schemas.openxmlformats.org/officeDocument/2006/relationships/slide" Target="slides/slide44.xml"/><Relationship Id="rId53" Type="http://schemas.openxmlformats.org/officeDocument/2006/relationships/slide" Target="slides/slide47.xml"/><Relationship Id="rId52" Type="http://schemas.openxmlformats.org/officeDocument/2006/relationships/slide" Target="slides/slide46.xml"/><Relationship Id="rId11" Type="http://schemas.openxmlformats.org/officeDocument/2006/relationships/slide" Target="slides/slide5.xml"/><Relationship Id="rId55" Type="http://schemas.openxmlformats.org/officeDocument/2006/relationships/slide" Target="slides/slide49.xml"/><Relationship Id="rId10" Type="http://schemas.openxmlformats.org/officeDocument/2006/relationships/slide" Target="slides/slide4.xml"/><Relationship Id="rId54" Type="http://schemas.openxmlformats.org/officeDocument/2006/relationships/slide" Target="slides/slide48.xml"/><Relationship Id="rId13" Type="http://schemas.openxmlformats.org/officeDocument/2006/relationships/slide" Target="slides/slide7.xml"/><Relationship Id="rId57" Type="http://schemas.openxmlformats.org/officeDocument/2006/relationships/slide" Target="slides/slide51.xml"/><Relationship Id="rId12" Type="http://schemas.openxmlformats.org/officeDocument/2006/relationships/slide" Target="slides/slide6.xml"/><Relationship Id="rId56" Type="http://schemas.openxmlformats.org/officeDocument/2006/relationships/slide" Target="slides/slide50.xml"/><Relationship Id="rId15" Type="http://schemas.openxmlformats.org/officeDocument/2006/relationships/slide" Target="slides/slide9.xml"/><Relationship Id="rId59" Type="http://schemas.openxmlformats.org/officeDocument/2006/relationships/slide" Target="slides/slide53.xml"/><Relationship Id="rId14" Type="http://schemas.openxmlformats.org/officeDocument/2006/relationships/slide" Target="slides/slide8.xml"/><Relationship Id="rId58" Type="http://schemas.openxmlformats.org/officeDocument/2006/relationships/slide" Target="slides/slide52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/>
          <p:nvPr>
            <p:ph idx="2" type="hdr"/>
          </p:nvPr>
        </p:nvSpPr>
        <p:spPr>
          <a:xfrm>
            <a:off x="0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Shape 4"/>
          <p:cNvSpPr txBox="1"/>
          <p:nvPr>
            <p:ph idx="10" type="dt"/>
          </p:nvPr>
        </p:nvSpPr>
        <p:spPr>
          <a:xfrm>
            <a:off x="3884612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Shape 5"/>
          <p:cNvSpPr/>
          <p:nvPr>
            <p:ph idx="3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" name="Shape 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1" type="ftr"/>
          </p:nvPr>
        </p:nvSpPr>
        <p:spPr>
          <a:xfrm>
            <a:off x="0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pt-BR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56" name="Shape 15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7" name="Shape 157"/>
          <p:cNvSpPr txBox="1"/>
          <p:nvPr>
            <p:ph idx="12" type="sldNum"/>
          </p:nvPr>
        </p:nvSpPr>
        <p:spPr>
          <a:xfrm>
            <a:off x="3884612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fld id="{00000000-1234-1234-1234-123412341234}" type="slidenum">
              <a:rPr b="0" i="0" lang="pt-BR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Shape 25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58" name="Shape 258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Shape 27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74" name="Shape 274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Shape 28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85" name="Shape 285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Shape 29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97" name="Shape 297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Shape 30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04" name="Shape 304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Shape 30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10" name="Shape 310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Shape 32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22" name="Shape 322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Shape 32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30" name="Shape 330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Shape 33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38" name="Shape 338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Shape 34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46" name="Shape 346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68" name="Shape 168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Shape 35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54" name="Shape 354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Shape 36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62" name="Shape 362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68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Shape 36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70" name="Shape 370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76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Shape 37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78" name="Shape 378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86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Shape 38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88" name="Shape 388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94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Shape 39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96" name="Shape 396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06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Shape 40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08" name="Shape 408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Shape 41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16" name="Shape 416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22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Shape 42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24" name="Shape 424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30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Shape 43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32" name="Shape 432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80" name="Shape 180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38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Shape 43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40" name="Shape 440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46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Shape 44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48" name="Shape 448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54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Shape 45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56" name="Shape 456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62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Shape 46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64" name="Shape 464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72" name="Shape 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Shape 47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74" name="Shape 474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80" name="Shape 4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" name="Shape 48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82" name="Shape 482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90" name="Shape 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Shape 49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92" name="Shape 492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98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Shape 49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00" name="Shape 500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06" name="Shape 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Shape 50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08" name="Shape 508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14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Shape 51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16" name="Shape 516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86" name="Shape 186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22" name="Shape 5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Shape 52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24" name="Shape 524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30" name="Shape 5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" name="Shape 53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32" name="Shape 532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38" name="Shape 5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Shape 53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40" name="Shape 540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46" name="Shape 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" name="Shape 54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48" name="Shape 548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54" name="Shape 5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Shape 55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56" name="Shape 556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62" name="Shape 5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" name="Shape 56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64" name="Shape 564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74" name="Shape 5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" name="Shape 57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76" name="Shape 576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82" name="Shape 5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" name="Shape 58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84" name="Shape 584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90" name="Shape 5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" name="Shape 59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92" name="Shape 592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98" name="Shape 5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9" name="Shape 59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00" name="Shape 600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92" name="Shape 192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06" name="Shape 6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7" name="Shape 60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08" name="Shape 608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16" name="Shape 6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7" name="Shape 61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18" name="Shape 618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26" name="Shape 6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" name="Shape 62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28" name="Shape 628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34" name="Shape 6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" name="Shape 63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36" name="Shape 636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42" name="Shape 6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3" name="Shape 64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44" name="Shape 644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50" name="Shape 6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1" name="Shape 65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52" name="Shape 652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60" name="Shape 6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1" name="Shape 66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62" name="Shape 662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69" name="Shape 6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0" name="Shape 67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71" name="Shape 671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87" name="Shape 6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8" name="Shape 68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89" name="Shape 689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95" name="Shape 6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" name="Shape 69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97" name="Shape 697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98" name="Shape 198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03" name="Shape 7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4" name="Shape 70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05" name="Shape 705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15" name="Shape 7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" name="Shape 71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17" name="Shape 717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23" name="Shape 7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4" name="Shape 72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25" name="Shape 725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31" name="Shape 7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2" name="Shape 73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33" name="Shape 733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39" name="Shape 7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0" name="Shape 74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41" name="Shape 741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47" name="Shape 7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8" name="Shape 74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49" name="Shape 749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55" name="Shape 7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6" name="Shape 75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57" name="Shape 757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67" name="Shape 7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" name="Shape 76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69" name="Shape 769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75" name="Shape 7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6" name="Shape 77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77" name="Shape 777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83" name="Shape 7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4" name="Shape 78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85" name="Shape 785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hape 20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10" name="Shape 210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91" name="Shape 7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2" name="Shape 79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93" name="Shape 793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99" name="Shape 7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0" name="Shape 80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01" name="Shape 801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07" name="Shape 8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" name="Shape 80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09" name="Shape 809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15" name="Shape 8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6" name="Shape 81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17" name="Shape 817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23" name="Shape 8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4" name="Shape 824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25" name="Shape 82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6" name="Shape 826"/>
          <p:cNvSpPr txBox="1"/>
          <p:nvPr>
            <p:ph idx="12" type="sldNum"/>
          </p:nvPr>
        </p:nvSpPr>
        <p:spPr>
          <a:xfrm>
            <a:off x="3884612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fld id="{00000000-1234-1234-1234-123412341234}" type="slidenum">
              <a:rPr b="0" i="0" lang="pt-BR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26" name="Shape 226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Shape 24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42" name="Shape 242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00.png"/><Relationship Id="rId3" Type="http://schemas.openxmlformats.org/officeDocument/2006/relationships/image" Target="../media/image01.gif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Em branco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/>
          <p:nvPr>
            <p:ph idx="10" type="dt"/>
          </p:nvPr>
        </p:nvSpPr>
        <p:spPr>
          <a:xfrm>
            <a:off x="395685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7" name="Shape 17"/>
          <p:cNvSpPr txBox="1"/>
          <p:nvPr>
            <p:ph idx="11" type="ftr"/>
          </p:nvPr>
        </p:nvSpPr>
        <p:spPr>
          <a:xfrm>
            <a:off x="2703843" y="3977133"/>
            <a:ext cx="2506000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8" name="Shape 18"/>
          <p:cNvSpPr txBox="1"/>
          <p:nvPr>
            <p:ph idx="12" type="sldNum"/>
          </p:nvPr>
        </p:nvSpPr>
        <p:spPr>
          <a:xfrm>
            <a:off x="5671476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37550" lIns="75100" rIns="75100" tIns="3755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pt-BR" sz="1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x">
  <p:cSld name="Título e texto vertical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/>
          <p:nvPr>
            <p:ph type="title"/>
          </p:nvPr>
        </p:nvSpPr>
        <p:spPr>
          <a:xfrm>
            <a:off x="395685" y="171839"/>
            <a:ext cx="7122319" cy="71516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74" name="Shape 74"/>
          <p:cNvSpPr txBox="1"/>
          <p:nvPr>
            <p:ph idx="1" type="body"/>
          </p:nvPr>
        </p:nvSpPr>
        <p:spPr>
          <a:xfrm rot="5400000">
            <a:off x="2540909" y="-1143987"/>
            <a:ext cx="2831870" cy="712231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16523" lvl="0" marL="281624" marR="0" rtl="0" algn="l">
              <a:spcBef>
                <a:spcPts val="5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95834" lvl="1" marL="610185" marR="0" rtl="0" algn="l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62445" lvl="2" marL="938746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95044" lvl="3" marL="1314244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89542" lvl="4" marL="1689743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96740" lvl="5" marL="2065241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91239" lvl="6" marL="2440739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98437" lvl="7" marL="2816238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92935" lvl="8" marL="3191736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5" name="Shape 75"/>
          <p:cNvSpPr txBox="1"/>
          <p:nvPr>
            <p:ph idx="10" type="dt"/>
          </p:nvPr>
        </p:nvSpPr>
        <p:spPr>
          <a:xfrm>
            <a:off x="395685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6" name="Shape 76"/>
          <p:cNvSpPr txBox="1"/>
          <p:nvPr>
            <p:ph idx="11" type="ftr"/>
          </p:nvPr>
        </p:nvSpPr>
        <p:spPr>
          <a:xfrm>
            <a:off x="2703843" y="3977133"/>
            <a:ext cx="2506000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Shape 77"/>
          <p:cNvSpPr txBox="1"/>
          <p:nvPr>
            <p:ph idx="12" type="sldNum"/>
          </p:nvPr>
        </p:nvSpPr>
        <p:spPr>
          <a:xfrm>
            <a:off x="5671476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37550" lIns="75100" rIns="75100" tIns="3755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itleAndTx">
  <p:cSld name="Título e texto verticais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/>
          <p:nvPr>
            <p:ph type="title"/>
          </p:nvPr>
        </p:nvSpPr>
        <p:spPr>
          <a:xfrm rot="5400000">
            <a:off x="4797080" y="1112183"/>
            <a:ext cx="3661267" cy="178057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80" name="Shape 80"/>
          <p:cNvSpPr txBox="1"/>
          <p:nvPr>
            <p:ph idx="1" type="body"/>
          </p:nvPr>
        </p:nvSpPr>
        <p:spPr>
          <a:xfrm rot="5400000">
            <a:off x="1169972" y="-602448"/>
            <a:ext cx="3661267" cy="520984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16523" lvl="0" marL="281624" marR="0" rtl="0" algn="l">
              <a:spcBef>
                <a:spcPts val="5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95834" lvl="1" marL="610185" marR="0" rtl="0" algn="l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62445" lvl="2" marL="938746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95044" lvl="3" marL="1314244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89542" lvl="4" marL="1689743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96740" lvl="5" marL="2065241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91239" lvl="6" marL="2440739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98437" lvl="7" marL="2816238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92935" lvl="8" marL="3191736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1" name="Shape 81"/>
          <p:cNvSpPr txBox="1"/>
          <p:nvPr>
            <p:ph idx="10" type="dt"/>
          </p:nvPr>
        </p:nvSpPr>
        <p:spPr>
          <a:xfrm>
            <a:off x="395685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2" name="Shape 82"/>
          <p:cNvSpPr txBox="1"/>
          <p:nvPr>
            <p:ph idx="11" type="ftr"/>
          </p:nvPr>
        </p:nvSpPr>
        <p:spPr>
          <a:xfrm>
            <a:off x="2703843" y="3977133"/>
            <a:ext cx="2506000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Shape 83"/>
          <p:cNvSpPr txBox="1"/>
          <p:nvPr>
            <p:ph idx="12" type="sldNum"/>
          </p:nvPr>
        </p:nvSpPr>
        <p:spPr>
          <a:xfrm>
            <a:off x="5671476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37550" lIns="75100" rIns="75100" tIns="3755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Em branco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lide de título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/>
          <p:nvPr>
            <p:ph idx="12" type="sldNum"/>
          </p:nvPr>
        </p:nvSpPr>
        <p:spPr>
          <a:xfrm>
            <a:off x="5671476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88" name="Shape 88"/>
          <p:cNvSpPr/>
          <p:nvPr/>
        </p:nvSpPr>
        <p:spPr>
          <a:xfrm>
            <a:off x="1580579" y="129281"/>
            <a:ext cx="6333108" cy="504056"/>
          </a:xfrm>
          <a:prstGeom prst="rect">
            <a:avLst/>
          </a:prstGeom>
          <a:gradFill>
            <a:gsLst>
              <a:gs pos="0">
                <a:srgbClr val="CAC5D3">
                  <a:alpha val="0"/>
                </a:srgbClr>
              </a:gs>
              <a:gs pos="100000">
                <a:srgbClr val="4C004C">
                  <a:alpha val="93725"/>
                </a:srgbClr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15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https://www.caelum.com.br/apostila-html-css-javascript/anuncios/alura_2x.png" id="89" name="Shape 8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261100" y="3441650"/>
            <a:ext cx="1224135" cy="55086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www.valit.com.br/fw-uploads/0df68964d7f69a99cae07c24f4190c45.gif" id="90" name="Shape 9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0419" y="57273"/>
            <a:ext cx="1368151" cy="694765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Shape 91"/>
          <p:cNvSpPr/>
          <p:nvPr/>
        </p:nvSpPr>
        <p:spPr>
          <a:xfrm>
            <a:off x="5757044" y="201290"/>
            <a:ext cx="1872207" cy="1368151"/>
          </a:xfrm>
          <a:prstGeom prst="rect">
            <a:avLst/>
          </a:prstGeom>
          <a:gradFill>
            <a:gsLst>
              <a:gs pos="0">
                <a:schemeClr val="dk1"/>
              </a:gs>
              <a:gs pos="50000">
                <a:srgbClr val="CACACA"/>
              </a:gs>
              <a:gs pos="100000">
                <a:schemeClr val="dk1"/>
              </a:gs>
            </a:gsLst>
            <a:lin ang="0" scaled="0"/>
          </a:gradFill>
          <a:ln>
            <a:noFill/>
          </a:ln>
          <a:effectLst>
            <a:outerShdw blurRad="50799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15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" name="Shape 92"/>
          <p:cNvSpPr/>
          <p:nvPr/>
        </p:nvSpPr>
        <p:spPr>
          <a:xfrm>
            <a:off x="5829051" y="273297"/>
            <a:ext cx="1728191" cy="1224135"/>
          </a:xfrm>
          <a:prstGeom prst="rect">
            <a:avLst/>
          </a:prstGeom>
          <a:gradFill>
            <a:gsLst>
              <a:gs pos="0">
                <a:srgbClr val="7C7C7C"/>
              </a:gs>
              <a:gs pos="50000">
                <a:srgbClr val="B4B4B4"/>
              </a:gs>
              <a:gs pos="100000">
                <a:srgbClr val="D8D8D8"/>
              </a:gs>
            </a:gsLst>
            <a:path path="circle">
              <a:fillToRect b="50%" l="50%" r="50%" t="50%"/>
            </a:path>
            <a:tileRect/>
          </a:gradFill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15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" name="Shape 93"/>
          <p:cNvSpPr txBox="1"/>
          <p:nvPr/>
        </p:nvSpPr>
        <p:spPr>
          <a:xfrm>
            <a:off x="1508571" y="201290"/>
            <a:ext cx="4045187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pt-BR" sz="1600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rPr>
              <a:t>Preparatório para o Exame  ITIL® Foundation</a:t>
            </a:r>
          </a:p>
        </p:txBody>
      </p:sp>
      <p:sp>
        <p:nvSpPr>
          <p:cNvPr id="94" name="Shape 94"/>
          <p:cNvSpPr/>
          <p:nvPr/>
        </p:nvSpPr>
        <p:spPr>
          <a:xfrm rot="10800000">
            <a:off x="0" y="3657674"/>
            <a:ext cx="4172868" cy="504056"/>
          </a:xfrm>
          <a:prstGeom prst="rect">
            <a:avLst/>
          </a:prstGeom>
          <a:gradFill>
            <a:gsLst>
              <a:gs pos="0">
                <a:srgbClr val="CAC5D3">
                  <a:alpha val="0"/>
                </a:srgbClr>
              </a:gs>
              <a:gs pos="100000">
                <a:srgbClr val="76923C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15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">
  <p:cSld name="Título e conteúdo"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/>
          <p:nvPr>
            <p:ph type="title"/>
          </p:nvPr>
        </p:nvSpPr>
        <p:spPr>
          <a:xfrm>
            <a:off x="395685" y="171839"/>
            <a:ext cx="7122319" cy="71516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97" name="Shape 97"/>
          <p:cNvSpPr txBox="1"/>
          <p:nvPr>
            <p:ph idx="1" type="body"/>
          </p:nvPr>
        </p:nvSpPr>
        <p:spPr>
          <a:xfrm>
            <a:off x="395685" y="1001237"/>
            <a:ext cx="7122319" cy="283187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16523" lvl="0" marL="281624" marR="0" rtl="0" algn="l">
              <a:spcBef>
                <a:spcPts val="5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95834" lvl="1" marL="610185" marR="0" rtl="0" algn="l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62445" lvl="2" marL="938746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95044" lvl="3" marL="1314244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89542" lvl="4" marL="1689743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96740" lvl="5" marL="2065241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91239" lvl="6" marL="2440739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98437" lvl="7" marL="2816238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92935" lvl="8" marL="3191736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8" name="Shape 98"/>
          <p:cNvSpPr txBox="1"/>
          <p:nvPr>
            <p:ph idx="10" type="dt"/>
          </p:nvPr>
        </p:nvSpPr>
        <p:spPr>
          <a:xfrm>
            <a:off x="395685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9" name="Shape 99"/>
          <p:cNvSpPr txBox="1"/>
          <p:nvPr>
            <p:ph idx="11" type="ftr"/>
          </p:nvPr>
        </p:nvSpPr>
        <p:spPr>
          <a:xfrm>
            <a:off x="2703843" y="3977133"/>
            <a:ext cx="2506000" cy="22845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0" name="Shape 100"/>
          <p:cNvSpPr txBox="1"/>
          <p:nvPr>
            <p:ph idx="12" type="sldNum"/>
          </p:nvPr>
        </p:nvSpPr>
        <p:spPr>
          <a:xfrm>
            <a:off x="5671476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Cabeçalho da Seção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/>
          <p:nvPr>
            <p:ph type="title"/>
          </p:nvPr>
        </p:nvSpPr>
        <p:spPr>
          <a:xfrm>
            <a:off x="625127" y="2757374"/>
            <a:ext cx="6726634" cy="85224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chemeClr val="dk1"/>
              </a:buClr>
              <a:buFont typeface="Calibri"/>
              <a:buNone/>
              <a:defRPr b="1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03" name="Shape 103"/>
          <p:cNvSpPr txBox="1"/>
          <p:nvPr>
            <p:ph idx="1" type="body"/>
          </p:nvPr>
        </p:nvSpPr>
        <p:spPr>
          <a:xfrm>
            <a:off x="625127" y="1818714"/>
            <a:ext cx="6726634" cy="93865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320"/>
              </a:spcBef>
              <a:buClr>
                <a:srgbClr val="888888"/>
              </a:buClr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300"/>
              </a:spcBef>
              <a:buClr>
                <a:srgbClr val="888888"/>
              </a:buClr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260"/>
              </a:spcBef>
              <a:buClr>
                <a:srgbClr val="888888"/>
              </a:buClr>
              <a:buFont typeface="Arial"/>
              <a:buNone/>
              <a:defRPr b="0" i="0" sz="13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220"/>
              </a:spcBef>
              <a:buClr>
                <a:srgbClr val="888888"/>
              </a:buClr>
              <a:buFont typeface="Arial"/>
              <a:buNone/>
              <a:defRPr b="0" i="0" sz="11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220"/>
              </a:spcBef>
              <a:buClr>
                <a:srgbClr val="888888"/>
              </a:buClr>
              <a:buFont typeface="Arial"/>
              <a:buNone/>
              <a:defRPr b="0" i="0" sz="11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220"/>
              </a:spcBef>
              <a:buClr>
                <a:srgbClr val="888888"/>
              </a:buClr>
              <a:buFont typeface="Arial"/>
              <a:buNone/>
              <a:defRPr b="0" i="0" sz="11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220"/>
              </a:spcBef>
              <a:buClr>
                <a:srgbClr val="888888"/>
              </a:buClr>
              <a:buFont typeface="Arial"/>
              <a:buNone/>
              <a:defRPr b="0" i="0" sz="11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220"/>
              </a:spcBef>
              <a:buClr>
                <a:srgbClr val="888888"/>
              </a:buClr>
              <a:buFont typeface="Arial"/>
              <a:buNone/>
              <a:defRPr b="0" i="0" sz="11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220"/>
              </a:spcBef>
              <a:buClr>
                <a:srgbClr val="888888"/>
              </a:buClr>
              <a:buFont typeface="Arial"/>
              <a:buNone/>
              <a:defRPr b="0" i="0" sz="11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4" name="Shape 104"/>
          <p:cNvSpPr txBox="1"/>
          <p:nvPr>
            <p:ph idx="10" type="dt"/>
          </p:nvPr>
        </p:nvSpPr>
        <p:spPr>
          <a:xfrm>
            <a:off x="395685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5" name="Shape 105"/>
          <p:cNvSpPr txBox="1"/>
          <p:nvPr>
            <p:ph idx="11" type="ftr"/>
          </p:nvPr>
        </p:nvSpPr>
        <p:spPr>
          <a:xfrm>
            <a:off x="2703843" y="3977133"/>
            <a:ext cx="2506000" cy="22845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6" name="Shape 106"/>
          <p:cNvSpPr txBox="1"/>
          <p:nvPr>
            <p:ph idx="12" type="sldNum"/>
          </p:nvPr>
        </p:nvSpPr>
        <p:spPr>
          <a:xfrm>
            <a:off x="5671476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Obj">
  <p:cSld name="Duas Partes de Conteúdo"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/>
          <p:nvPr>
            <p:ph type="title"/>
          </p:nvPr>
        </p:nvSpPr>
        <p:spPr>
          <a:xfrm>
            <a:off x="395685" y="171839"/>
            <a:ext cx="7122319" cy="71516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09" name="Shape 109"/>
          <p:cNvSpPr txBox="1"/>
          <p:nvPr>
            <p:ph idx="1" type="body"/>
          </p:nvPr>
        </p:nvSpPr>
        <p:spPr>
          <a:xfrm>
            <a:off x="395685" y="1001237"/>
            <a:ext cx="3495211" cy="283187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5573" lvl="0" marL="281624" marR="0" rtl="0" algn="l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14884" lvl="1" marL="610185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87845" lvl="2" marL="938746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394" lvl="3" marL="1314244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95892" lvl="4" marL="1689743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3090" lvl="5" marL="2065241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97589" lvl="6" marL="2440739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4787" lvl="7" marL="2816238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99285" lvl="8" marL="3191736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0" name="Shape 110"/>
          <p:cNvSpPr txBox="1"/>
          <p:nvPr>
            <p:ph idx="2" type="body"/>
          </p:nvPr>
        </p:nvSpPr>
        <p:spPr>
          <a:xfrm>
            <a:off x="4022792" y="1001237"/>
            <a:ext cx="3495211" cy="283187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5573" lvl="0" marL="281624" marR="0" rtl="0" algn="l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14884" lvl="1" marL="610185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87845" lvl="2" marL="938746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394" lvl="3" marL="1314244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95892" lvl="4" marL="1689743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3090" lvl="5" marL="2065241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97589" lvl="6" marL="2440739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4787" lvl="7" marL="2816238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99285" lvl="8" marL="3191736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1" name="Shape 111"/>
          <p:cNvSpPr txBox="1"/>
          <p:nvPr>
            <p:ph idx="10" type="dt"/>
          </p:nvPr>
        </p:nvSpPr>
        <p:spPr>
          <a:xfrm>
            <a:off x="395685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2" name="Shape 112"/>
          <p:cNvSpPr txBox="1"/>
          <p:nvPr>
            <p:ph idx="11" type="ftr"/>
          </p:nvPr>
        </p:nvSpPr>
        <p:spPr>
          <a:xfrm>
            <a:off x="2703843" y="3977133"/>
            <a:ext cx="2506000" cy="22845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3" name="Shape 113"/>
          <p:cNvSpPr txBox="1"/>
          <p:nvPr>
            <p:ph idx="12" type="sldNum"/>
          </p:nvPr>
        </p:nvSpPr>
        <p:spPr>
          <a:xfrm>
            <a:off x="5671476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TxTwoObj">
  <p:cSld name="Comparação"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 txBox="1"/>
          <p:nvPr>
            <p:ph type="title"/>
          </p:nvPr>
        </p:nvSpPr>
        <p:spPr>
          <a:xfrm>
            <a:off x="395685" y="171839"/>
            <a:ext cx="7122319" cy="71516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16" name="Shape 116"/>
          <p:cNvSpPr txBox="1"/>
          <p:nvPr>
            <p:ph idx="1" type="body"/>
          </p:nvPr>
        </p:nvSpPr>
        <p:spPr>
          <a:xfrm>
            <a:off x="395684" y="960512"/>
            <a:ext cx="3496587" cy="400296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400"/>
              </a:spcBef>
              <a:buClr>
                <a:schemeClr val="dk1"/>
              </a:buClr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300"/>
              </a:spcBef>
              <a:buClr>
                <a:schemeClr val="dk1"/>
              </a:buClr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260"/>
              </a:spcBef>
              <a:buClr>
                <a:schemeClr val="dk1"/>
              </a:buClr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260"/>
              </a:spcBef>
              <a:buClr>
                <a:schemeClr val="dk1"/>
              </a:buClr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260"/>
              </a:spcBef>
              <a:buClr>
                <a:schemeClr val="dk1"/>
              </a:buClr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260"/>
              </a:spcBef>
              <a:buClr>
                <a:schemeClr val="dk1"/>
              </a:buClr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260"/>
              </a:spcBef>
              <a:buClr>
                <a:schemeClr val="dk1"/>
              </a:buClr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260"/>
              </a:spcBef>
              <a:buClr>
                <a:schemeClr val="dk1"/>
              </a:buClr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7" name="Shape 117"/>
          <p:cNvSpPr txBox="1"/>
          <p:nvPr>
            <p:ph idx="2" type="body"/>
          </p:nvPr>
        </p:nvSpPr>
        <p:spPr>
          <a:xfrm>
            <a:off x="395684" y="1360808"/>
            <a:ext cx="3496587" cy="24722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54623" lvl="0" marL="281624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40285" lvl="1" marL="610185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94195" lvl="2" marL="938746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094" lvl="3" marL="1314244" marR="0" rtl="0" algn="l">
              <a:spcBef>
                <a:spcPts val="26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8592" lvl="4" marL="1689743" marR="0" rtl="0" algn="l">
              <a:spcBef>
                <a:spcPts val="26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5790" lvl="5" marL="2065241" marR="0" rtl="0" algn="l">
              <a:spcBef>
                <a:spcPts val="2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0289" lvl="6" marL="2440739" marR="0" rtl="0" algn="l">
              <a:spcBef>
                <a:spcPts val="2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7487" lvl="7" marL="2816238" marR="0" rtl="0" algn="l">
              <a:spcBef>
                <a:spcPts val="2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1985" lvl="8" marL="3191736" marR="0" rtl="0" algn="l">
              <a:spcBef>
                <a:spcPts val="2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8" name="Shape 118"/>
          <p:cNvSpPr txBox="1"/>
          <p:nvPr>
            <p:ph idx="3" type="body"/>
          </p:nvPr>
        </p:nvSpPr>
        <p:spPr>
          <a:xfrm>
            <a:off x="4020044" y="960512"/>
            <a:ext cx="3497959" cy="400296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400"/>
              </a:spcBef>
              <a:buClr>
                <a:schemeClr val="dk1"/>
              </a:buClr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300"/>
              </a:spcBef>
              <a:buClr>
                <a:schemeClr val="dk1"/>
              </a:buClr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260"/>
              </a:spcBef>
              <a:buClr>
                <a:schemeClr val="dk1"/>
              </a:buClr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260"/>
              </a:spcBef>
              <a:buClr>
                <a:schemeClr val="dk1"/>
              </a:buClr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260"/>
              </a:spcBef>
              <a:buClr>
                <a:schemeClr val="dk1"/>
              </a:buClr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260"/>
              </a:spcBef>
              <a:buClr>
                <a:schemeClr val="dk1"/>
              </a:buClr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260"/>
              </a:spcBef>
              <a:buClr>
                <a:schemeClr val="dk1"/>
              </a:buClr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260"/>
              </a:spcBef>
              <a:buClr>
                <a:schemeClr val="dk1"/>
              </a:buClr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9" name="Shape 119"/>
          <p:cNvSpPr txBox="1"/>
          <p:nvPr>
            <p:ph idx="4" type="body"/>
          </p:nvPr>
        </p:nvSpPr>
        <p:spPr>
          <a:xfrm>
            <a:off x="4020044" y="1360808"/>
            <a:ext cx="3497959" cy="24722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54623" lvl="0" marL="281624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40285" lvl="1" marL="610185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94195" lvl="2" marL="938746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094" lvl="3" marL="1314244" marR="0" rtl="0" algn="l">
              <a:spcBef>
                <a:spcPts val="26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8592" lvl="4" marL="1689743" marR="0" rtl="0" algn="l">
              <a:spcBef>
                <a:spcPts val="26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5790" lvl="5" marL="2065241" marR="0" rtl="0" algn="l">
              <a:spcBef>
                <a:spcPts val="2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0289" lvl="6" marL="2440739" marR="0" rtl="0" algn="l">
              <a:spcBef>
                <a:spcPts val="2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7487" lvl="7" marL="2816238" marR="0" rtl="0" algn="l">
              <a:spcBef>
                <a:spcPts val="2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1985" lvl="8" marL="3191736" marR="0" rtl="0" algn="l">
              <a:spcBef>
                <a:spcPts val="2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0" name="Shape 120"/>
          <p:cNvSpPr txBox="1"/>
          <p:nvPr>
            <p:ph idx="10" type="dt"/>
          </p:nvPr>
        </p:nvSpPr>
        <p:spPr>
          <a:xfrm>
            <a:off x="395685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1" name="Shape 121"/>
          <p:cNvSpPr txBox="1"/>
          <p:nvPr>
            <p:ph idx="11" type="ftr"/>
          </p:nvPr>
        </p:nvSpPr>
        <p:spPr>
          <a:xfrm>
            <a:off x="2703843" y="3977133"/>
            <a:ext cx="2506000" cy="22845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2" name="Shape 122"/>
          <p:cNvSpPr txBox="1"/>
          <p:nvPr>
            <p:ph idx="12" type="sldNum"/>
          </p:nvPr>
        </p:nvSpPr>
        <p:spPr>
          <a:xfrm>
            <a:off x="5671476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Somente título"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 txBox="1"/>
          <p:nvPr>
            <p:ph type="title"/>
          </p:nvPr>
        </p:nvSpPr>
        <p:spPr>
          <a:xfrm>
            <a:off x="395685" y="171839"/>
            <a:ext cx="7122319" cy="71516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25" name="Shape 125"/>
          <p:cNvSpPr txBox="1"/>
          <p:nvPr>
            <p:ph idx="10" type="dt"/>
          </p:nvPr>
        </p:nvSpPr>
        <p:spPr>
          <a:xfrm>
            <a:off x="395685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6" name="Shape 126"/>
          <p:cNvSpPr txBox="1"/>
          <p:nvPr>
            <p:ph idx="11" type="ftr"/>
          </p:nvPr>
        </p:nvSpPr>
        <p:spPr>
          <a:xfrm>
            <a:off x="2703843" y="3977133"/>
            <a:ext cx="2506000" cy="22845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7" name="Shape 127"/>
          <p:cNvSpPr txBox="1"/>
          <p:nvPr>
            <p:ph idx="12" type="sldNum"/>
          </p:nvPr>
        </p:nvSpPr>
        <p:spPr>
          <a:xfrm>
            <a:off x="5671476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Tx">
  <p:cSld name="Conteúdo com Legenda"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/>
          <p:nvPr>
            <p:ph type="title"/>
          </p:nvPr>
        </p:nvSpPr>
        <p:spPr>
          <a:xfrm>
            <a:off x="395686" y="170846"/>
            <a:ext cx="2603548" cy="7270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chemeClr val="dk1"/>
              </a:buClr>
              <a:buFont typeface="Calibri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30" name="Shape 130"/>
          <p:cNvSpPr txBox="1"/>
          <p:nvPr>
            <p:ph idx="1" type="body"/>
          </p:nvPr>
        </p:nvSpPr>
        <p:spPr>
          <a:xfrm>
            <a:off x="3094032" y="170845"/>
            <a:ext cx="4423971" cy="366226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16523" lvl="0" marL="281624" marR="0" rtl="0" algn="l">
              <a:spcBef>
                <a:spcPts val="5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95834" lvl="1" marL="610185" marR="0" rtl="0" algn="l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62445" lvl="2" marL="938746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95044" lvl="3" marL="1314244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89542" lvl="4" marL="1689743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96740" lvl="5" marL="2065241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91239" lvl="6" marL="2440739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98437" lvl="7" marL="2816238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92935" lvl="8" marL="3191736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1" name="Shape 131"/>
          <p:cNvSpPr txBox="1"/>
          <p:nvPr>
            <p:ph idx="2" type="body"/>
          </p:nvPr>
        </p:nvSpPr>
        <p:spPr>
          <a:xfrm>
            <a:off x="395686" y="897934"/>
            <a:ext cx="2603548" cy="293517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220"/>
              </a:spcBef>
              <a:buClr>
                <a:schemeClr val="dk1"/>
              </a:buClr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2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160"/>
              </a:spcBef>
              <a:buClr>
                <a:schemeClr val="dk1"/>
              </a:buClr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140"/>
              </a:spcBef>
              <a:buClr>
                <a:schemeClr val="dk1"/>
              </a:buClr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140"/>
              </a:spcBef>
              <a:buClr>
                <a:schemeClr val="dk1"/>
              </a:buClr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140"/>
              </a:spcBef>
              <a:buClr>
                <a:schemeClr val="dk1"/>
              </a:buClr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140"/>
              </a:spcBef>
              <a:buClr>
                <a:schemeClr val="dk1"/>
              </a:buClr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140"/>
              </a:spcBef>
              <a:buClr>
                <a:schemeClr val="dk1"/>
              </a:buClr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140"/>
              </a:spcBef>
              <a:buClr>
                <a:schemeClr val="dk1"/>
              </a:buClr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2" name="Shape 132"/>
          <p:cNvSpPr txBox="1"/>
          <p:nvPr>
            <p:ph idx="10" type="dt"/>
          </p:nvPr>
        </p:nvSpPr>
        <p:spPr>
          <a:xfrm>
            <a:off x="395685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3" name="Shape 133"/>
          <p:cNvSpPr txBox="1"/>
          <p:nvPr>
            <p:ph idx="11" type="ftr"/>
          </p:nvPr>
        </p:nvSpPr>
        <p:spPr>
          <a:xfrm>
            <a:off x="2703843" y="3977133"/>
            <a:ext cx="2506000" cy="22845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4" name="Shape 134"/>
          <p:cNvSpPr txBox="1"/>
          <p:nvPr>
            <p:ph idx="12" type="sldNum"/>
          </p:nvPr>
        </p:nvSpPr>
        <p:spPr>
          <a:xfrm>
            <a:off x="5671476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Slide de título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/>
          <p:nvPr>
            <p:ph type="ctrTitle"/>
          </p:nvPr>
        </p:nvSpPr>
        <p:spPr>
          <a:xfrm>
            <a:off x="593527" y="1332995"/>
            <a:ext cx="6726634" cy="91978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21" name="Shape 21"/>
          <p:cNvSpPr txBox="1"/>
          <p:nvPr>
            <p:ph idx="1" type="subTitle"/>
          </p:nvPr>
        </p:nvSpPr>
        <p:spPr>
          <a:xfrm>
            <a:off x="1187053" y="2431574"/>
            <a:ext cx="5539582" cy="109659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spcBef>
                <a:spcPts val="520"/>
              </a:spcBef>
              <a:buClr>
                <a:srgbClr val="888888"/>
              </a:buClr>
              <a:buFont typeface="Arial"/>
              <a:buNone/>
              <a:defRPr b="0" i="0" sz="2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ctr">
              <a:spcBef>
                <a:spcPts val="460"/>
              </a:spcBef>
              <a:buClr>
                <a:srgbClr val="888888"/>
              </a:buClr>
              <a:buFont typeface="Arial"/>
              <a:buNone/>
              <a:defRPr b="0" i="0" sz="23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ctr">
              <a:spcBef>
                <a:spcPts val="400"/>
              </a:spcBef>
              <a:buClr>
                <a:srgbClr val="888888"/>
              </a:buClr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ctr">
              <a:spcBef>
                <a:spcPts val="320"/>
              </a:spcBef>
              <a:buClr>
                <a:srgbClr val="888888"/>
              </a:buClr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ctr">
              <a:spcBef>
                <a:spcPts val="320"/>
              </a:spcBef>
              <a:buClr>
                <a:srgbClr val="888888"/>
              </a:buClr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ctr">
              <a:spcBef>
                <a:spcPts val="320"/>
              </a:spcBef>
              <a:buClr>
                <a:srgbClr val="888888"/>
              </a:buClr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ctr">
              <a:spcBef>
                <a:spcPts val="320"/>
              </a:spcBef>
              <a:buClr>
                <a:srgbClr val="888888"/>
              </a:buClr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ctr">
              <a:spcBef>
                <a:spcPts val="320"/>
              </a:spcBef>
              <a:buClr>
                <a:srgbClr val="888888"/>
              </a:buClr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ctr">
              <a:spcBef>
                <a:spcPts val="320"/>
              </a:spcBef>
              <a:buClr>
                <a:srgbClr val="888888"/>
              </a:buClr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2" name="Shape 22"/>
          <p:cNvSpPr txBox="1"/>
          <p:nvPr>
            <p:ph idx="10" type="dt"/>
          </p:nvPr>
        </p:nvSpPr>
        <p:spPr>
          <a:xfrm>
            <a:off x="395685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3" name="Shape 23"/>
          <p:cNvSpPr txBox="1"/>
          <p:nvPr>
            <p:ph idx="11" type="ftr"/>
          </p:nvPr>
        </p:nvSpPr>
        <p:spPr>
          <a:xfrm>
            <a:off x="2703843" y="3977133"/>
            <a:ext cx="2506000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5671476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37550" lIns="75100" rIns="75100" tIns="3755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picTx">
  <p:cSld name="Imagem com Legenda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/>
          <p:nvPr>
            <p:ph type="title"/>
          </p:nvPr>
        </p:nvSpPr>
        <p:spPr>
          <a:xfrm>
            <a:off x="1551137" y="3003708"/>
            <a:ext cx="4748213" cy="354604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chemeClr val="dk1"/>
              </a:buClr>
              <a:buFont typeface="Calibri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37" name="Shape 137"/>
          <p:cNvSpPr/>
          <p:nvPr>
            <p:ph idx="2" type="pic"/>
          </p:nvPr>
        </p:nvSpPr>
        <p:spPr>
          <a:xfrm>
            <a:off x="1551137" y="383410"/>
            <a:ext cx="4748213" cy="257460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520"/>
              </a:spcBef>
              <a:buClr>
                <a:schemeClr val="dk1"/>
              </a:buClr>
              <a:buFont typeface="Arial"/>
              <a:buNone/>
              <a:defRPr b="0" i="0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460"/>
              </a:spcBef>
              <a:buClr>
                <a:schemeClr val="dk1"/>
              </a:buClr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4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8" name="Shape 138"/>
          <p:cNvSpPr txBox="1"/>
          <p:nvPr>
            <p:ph idx="1" type="body"/>
          </p:nvPr>
        </p:nvSpPr>
        <p:spPr>
          <a:xfrm>
            <a:off x="1551137" y="3358314"/>
            <a:ext cx="4748213" cy="50359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220"/>
              </a:spcBef>
              <a:buClr>
                <a:schemeClr val="dk1"/>
              </a:buClr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2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160"/>
              </a:spcBef>
              <a:buClr>
                <a:schemeClr val="dk1"/>
              </a:buClr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140"/>
              </a:spcBef>
              <a:buClr>
                <a:schemeClr val="dk1"/>
              </a:buClr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140"/>
              </a:spcBef>
              <a:buClr>
                <a:schemeClr val="dk1"/>
              </a:buClr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140"/>
              </a:spcBef>
              <a:buClr>
                <a:schemeClr val="dk1"/>
              </a:buClr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140"/>
              </a:spcBef>
              <a:buClr>
                <a:schemeClr val="dk1"/>
              </a:buClr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140"/>
              </a:spcBef>
              <a:buClr>
                <a:schemeClr val="dk1"/>
              </a:buClr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140"/>
              </a:spcBef>
              <a:buClr>
                <a:schemeClr val="dk1"/>
              </a:buClr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9" name="Shape 139"/>
          <p:cNvSpPr txBox="1"/>
          <p:nvPr>
            <p:ph idx="10" type="dt"/>
          </p:nvPr>
        </p:nvSpPr>
        <p:spPr>
          <a:xfrm>
            <a:off x="395685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0" name="Shape 140"/>
          <p:cNvSpPr txBox="1"/>
          <p:nvPr>
            <p:ph idx="11" type="ftr"/>
          </p:nvPr>
        </p:nvSpPr>
        <p:spPr>
          <a:xfrm>
            <a:off x="2703843" y="3977133"/>
            <a:ext cx="2506000" cy="22845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1" name="Shape 141"/>
          <p:cNvSpPr txBox="1"/>
          <p:nvPr>
            <p:ph idx="12" type="sldNum"/>
          </p:nvPr>
        </p:nvSpPr>
        <p:spPr>
          <a:xfrm>
            <a:off x="5671476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x">
  <p:cSld name="Título e texto vertical"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/>
          <p:nvPr>
            <p:ph type="title"/>
          </p:nvPr>
        </p:nvSpPr>
        <p:spPr>
          <a:xfrm>
            <a:off x="395685" y="171839"/>
            <a:ext cx="7122319" cy="71516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44" name="Shape 144"/>
          <p:cNvSpPr txBox="1"/>
          <p:nvPr>
            <p:ph idx="1" type="body"/>
          </p:nvPr>
        </p:nvSpPr>
        <p:spPr>
          <a:xfrm rot="5400000">
            <a:off x="2540909" y="-1143987"/>
            <a:ext cx="2831870" cy="712231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16523" lvl="0" marL="281624" marR="0" rtl="0" algn="l">
              <a:spcBef>
                <a:spcPts val="5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95834" lvl="1" marL="610185" marR="0" rtl="0" algn="l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62445" lvl="2" marL="938746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95044" lvl="3" marL="1314244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89542" lvl="4" marL="1689743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96740" lvl="5" marL="2065241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91239" lvl="6" marL="2440739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98437" lvl="7" marL="2816238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92935" lvl="8" marL="3191736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5" name="Shape 145"/>
          <p:cNvSpPr txBox="1"/>
          <p:nvPr>
            <p:ph idx="10" type="dt"/>
          </p:nvPr>
        </p:nvSpPr>
        <p:spPr>
          <a:xfrm>
            <a:off x="395685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6" name="Shape 146"/>
          <p:cNvSpPr txBox="1"/>
          <p:nvPr>
            <p:ph idx="11" type="ftr"/>
          </p:nvPr>
        </p:nvSpPr>
        <p:spPr>
          <a:xfrm>
            <a:off x="2703843" y="3977133"/>
            <a:ext cx="2506000" cy="22845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7" name="Shape 147"/>
          <p:cNvSpPr txBox="1"/>
          <p:nvPr>
            <p:ph idx="12" type="sldNum"/>
          </p:nvPr>
        </p:nvSpPr>
        <p:spPr>
          <a:xfrm>
            <a:off x="5671476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itleAndTx">
  <p:cSld name="Título e texto verticais"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/>
          <p:nvPr>
            <p:ph type="title"/>
          </p:nvPr>
        </p:nvSpPr>
        <p:spPr>
          <a:xfrm rot="5400000">
            <a:off x="4797080" y="1112183"/>
            <a:ext cx="3661267" cy="178057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50" name="Shape 150"/>
          <p:cNvSpPr txBox="1"/>
          <p:nvPr>
            <p:ph idx="1" type="body"/>
          </p:nvPr>
        </p:nvSpPr>
        <p:spPr>
          <a:xfrm rot="5400000">
            <a:off x="1169972" y="-602448"/>
            <a:ext cx="3661267" cy="520984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16523" lvl="0" marL="281624" marR="0" rtl="0" algn="l">
              <a:spcBef>
                <a:spcPts val="5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95834" lvl="1" marL="610185" marR="0" rtl="0" algn="l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62445" lvl="2" marL="938746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95044" lvl="3" marL="1314244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89542" lvl="4" marL="1689743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96740" lvl="5" marL="2065241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91239" lvl="6" marL="2440739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98437" lvl="7" marL="2816238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92935" lvl="8" marL="3191736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1" name="Shape 151"/>
          <p:cNvSpPr txBox="1"/>
          <p:nvPr>
            <p:ph idx="10" type="dt"/>
          </p:nvPr>
        </p:nvSpPr>
        <p:spPr>
          <a:xfrm>
            <a:off x="395685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2" name="Shape 152"/>
          <p:cNvSpPr txBox="1"/>
          <p:nvPr>
            <p:ph idx="11" type="ftr"/>
          </p:nvPr>
        </p:nvSpPr>
        <p:spPr>
          <a:xfrm>
            <a:off x="2703843" y="3977133"/>
            <a:ext cx="2506000" cy="22845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3" name="Shape 153"/>
          <p:cNvSpPr txBox="1"/>
          <p:nvPr>
            <p:ph idx="12" type="sldNum"/>
          </p:nvPr>
        </p:nvSpPr>
        <p:spPr>
          <a:xfrm>
            <a:off x="5671476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">
  <p:cSld name="Título e conteúdo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95685" y="171839"/>
            <a:ext cx="7122319" cy="71516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27" name="Shape 27"/>
          <p:cNvSpPr txBox="1"/>
          <p:nvPr>
            <p:ph idx="1" type="body"/>
          </p:nvPr>
        </p:nvSpPr>
        <p:spPr>
          <a:xfrm>
            <a:off x="395685" y="1001237"/>
            <a:ext cx="7122319" cy="283187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16523" lvl="0" marL="281624" marR="0" rtl="0" algn="l">
              <a:spcBef>
                <a:spcPts val="5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95834" lvl="1" marL="610185" marR="0" rtl="0" algn="l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62445" lvl="2" marL="938746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95044" lvl="3" marL="1314244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89542" lvl="4" marL="1689743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96740" lvl="5" marL="2065241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91239" lvl="6" marL="2440739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98437" lvl="7" marL="2816238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92935" lvl="8" marL="3191736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8" name="Shape 28"/>
          <p:cNvSpPr txBox="1"/>
          <p:nvPr>
            <p:ph idx="10" type="dt"/>
          </p:nvPr>
        </p:nvSpPr>
        <p:spPr>
          <a:xfrm>
            <a:off x="395685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9" name="Shape 29"/>
          <p:cNvSpPr txBox="1"/>
          <p:nvPr>
            <p:ph idx="11" type="ftr"/>
          </p:nvPr>
        </p:nvSpPr>
        <p:spPr>
          <a:xfrm>
            <a:off x="2703843" y="3977133"/>
            <a:ext cx="2506000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0" name="Shape 30"/>
          <p:cNvSpPr txBox="1"/>
          <p:nvPr>
            <p:ph idx="12" type="sldNum"/>
          </p:nvPr>
        </p:nvSpPr>
        <p:spPr>
          <a:xfrm>
            <a:off x="5671476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37550" lIns="75100" rIns="75100" tIns="3755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Cabeçalho da Seção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/>
          <p:nvPr>
            <p:ph type="title"/>
          </p:nvPr>
        </p:nvSpPr>
        <p:spPr>
          <a:xfrm>
            <a:off x="625127" y="2757374"/>
            <a:ext cx="6726634" cy="85224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chemeClr val="dk1"/>
              </a:buClr>
              <a:buFont typeface="Calibri"/>
              <a:buNone/>
              <a:defRPr b="1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33" name="Shape 33"/>
          <p:cNvSpPr txBox="1"/>
          <p:nvPr>
            <p:ph idx="1" type="body"/>
          </p:nvPr>
        </p:nvSpPr>
        <p:spPr>
          <a:xfrm>
            <a:off x="625127" y="1818714"/>
            <a:ext cx="6726634" cy="93865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320"/>
              </a:spcBef>
              <a:buClr>
                <a:srgbClr val="888888"/>
              </a:buClr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300"/>
              </a:spcBef>
              <a:buClr>
                <a:srgbClr val="888888"/>
              </a:buClr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260"/>
              </a:spcBef>
              <a:buClr>
                <a:srgbClr val="888888"/>
              </a:buClr>
              <a:buFont typeface="Arial"/>
              <a:buNone/>
              <a:defRPr b="0" i="0" sz="13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220"/>
              </a:spcBef>
              <a:buClr>
                <a:srgbClr val="888888"/>
              </a:buClr>
              <a:buFont typeface="Arial"/>
              <a:buNone/>
              <a:defRPr b="0" i="0" sz="11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220"/>
              </a:spcBef>
              <a:buClr>
                <a:srgbClr val="888888"/>
              </a:buClr>
              <a:buFont typeface="Arial"/>
              <a:buNone/>
              <a:defRPr b="0" i="0" sz="11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220"/>
              </a:spcBef>
              <a:buClr>
                <a:srgbClr val="888888"/>
              </a:buClr>
              <a:buFont typeface="Arial"/>
              <a:buNone/>
              <a:defRPr b="0" i="0" sz="11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220"/>
              </a:spcBef>
              <a:buClr>
                <a:srgbClr val="888888"/>
              </a:buClr>
              <a:buFont typeface="Arial"/>
              <a:buNone/>
              <a:defRPr b="0" i="0" sz="11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220"/>
              </a:spcBef>
              <a:buClr>
                <a:srgbClr val="888888"/>
              </a:buClr>
              <a:buFont typeface="Arial"/>
              <a:buNone/>
              <a:defRPr b="0" i="0" sz="11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220"/>
              </a:spcBef>
              <a:buClr>
                <a:srgbClr val="888888"/>
              </a:buClr>
              <a:buFont typeface="Arial"/>
              <a:buNone/>
              <a:defRPr b="0" i="0" sz="11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4" name="Shape 34"/>
          <p:cNvSpPr txBox="1"/>
          <p:nvPr>
            <p:ph idx="10" type="dt"/>
          </p:nvPr>
        </p:nvSpPr>
        <p:spPr>
          <a:xfrm>
            <a:off x="395685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5" name="Shape 35"/>
          <p:cNvSpPr txBox="1"/>
          <p:nvPr>
            <p:ph idx="11" type="ftr"/>
          </p:nvPr>
        </p:nvSpPr>
        <p:spPr>
          <a:xfrm>
            <a:off x="2703843" y="3977133"/>
            <a:ext cx="2506000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6" name="Shape 36"/>
          <p:cNvSpPr txBox="1"/>
          <p:nvPr>
            <p:ph idx="12" type="sldNum"/>
          </p:nvPr>
        </p:nvSpPr>
        <p:spPr>
          <a:xfrm>
            <a:off x="5671476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37550" lIns="75100" rIns="75100" tIns="3755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Obj">
  <p:cSld name="Duas Partes de Conteúdo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/>
          <p:nvPr>
            <p:ph type="title"/>
          </p:nvPr>
        </p:nvSpPr>
        <p:spPr>
          <a:xfrm>
            <a:off x="395685" y="171839"/>
            <a:ext cx="7122319" cy="71516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39" name="Shape 39"/>
          <p:cNvSpPr txBox="1"/>
          <p:nvPr>
            <p:ph idx="1" type="body"/>
          </p:nvPr>
        </p:nvSpPr>
        <p:spPr>
          <a:xfrm>
            <a:off x="395685" y="1001237"/>
            <a:ext cx="3495211" cy="283187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5573" lvl="0" marL="281624" marR="0" rtl="0" algn="l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14884" lvl="1" marL="610185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87845" lvl="2" marL="938746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394" lvl="3" marL="1314244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95892" lvl="4" marL="1689743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3090" lvl="5" marL="2065241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97589" lvl="6" marL="2440739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4787" lvl="7" marL="2816238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99285" lvl="8" marL="3191736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0" name="Shape 40"/>
          <p:cNvSpPr txBox="1"/>
          <p:nvPr>
            <p:ph idx="2" type="body"/>
          </p:nvPr>
        </p:nvSpPr>
        <p:spPr>
          <a:xfrm>
            <a:off x="4022792" y="1001237"/>
            <a:ext cx="3495211" cy="283187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5573" lvl="0" marL="281624" marR="0" rtl="0" algn="l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14884" lvl="1" marL="610185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87845" lvl="2" marL="938746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394" lvl="3" marL="1314244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95892" lvl="4" marL="1689743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3090" lvl="5" marL="2065241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97589" lvl="6" marL="2440739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4787" lvl="7" marL="2816238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99285" lvl="8" marL="3191736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1" name="Shape 41"/>
          <p:cNvSpPr txBox="1"/>
          <p:nvPr>
            <p:ph idx="10" type="dt"/>
          </p:nvPr>
        </p:nvSpPr>
        <p:spPr>
          <a:xfrm>
            <a:off x="395685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2" name="Shape 42"/>
          <p:cNvSpPr txBox="1"/>
          <p:nvPr>
            <p:ph idx="11" type="ftr"/>
          </p:nvPr>
        </p:nvSpPr>
        <p:spPr>
          <a:xfrm>
            <a:off x="2703843" y="3977133"/>
            <a:ext cx="2506000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5671476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37550" lIns="75100" rIns="75100" tIns="3755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TxTwoObj">
  <p:cSld name="Comparação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95685" y="171839"/>
            <a:ext cx="7122319" cy="71516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95684" y="960512"/>
            <a:ext cx="3496587" cy="400296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400"/>
              </a:spcBef>
              <a:buClr>
                <a:schemeClr val="dk1"/>
              </a:buClr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300"/>
              </a:spcBef>
              <a:buClr>
                <a:schemeClr val="dk1"/>
              </a:buClr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260"/>
              </a:spcBef>
              <a:buClr>
                <a:schemeClr val="dk1"/>
              </a:buClr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260"/>
              </a:spcBef>
              <a:buClr>
                <a:schemeClr val="dk1"/>
              </a:buClr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260"/>
              </a:spcBef>
              <a:buClr>
                <a:schemeClr val="dk1"/>
              </a:buClr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260"/>
              </a:spcBef>
              <a:buClr>
                <a:schemeClr val="dk1"/>
              </a:buClr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260"/>
              </a:spcBef>
              <a:buClr>
                <a:schemeClr val="dk1"/>
              </a:buClr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260"/>
              </a:spcBef>
              <a:buClr>
                <a:schemeClr val="dk1"/>
              </a:buClr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7" name="Shape 47"/>
          <p:cNvSpPr txBox="1"/>
          <p:nvPr>
            <p:ph idx="2" type="body"/>
          </p:nvPr>
        </p:nvSpPr>
        <p:spPr>
          <a:xfrm>
            <a:off x="395684" y="1360808"/>
            <a:ext cx="3496587" cy="24722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54623" lvl="0" marL="281624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40285" lvl="1" marL="610185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94195" lvl="2" marL="938746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094" lvl="3" marL="1314244" marR="0" rtl="0" algn="l">
              <a:spcBef>
                <a:spcPts val="26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8592" lvl="4" marL="1689743" marR="0" rtl="0" algn="l">
              <a:spcBef>
                <a:spcPts val="26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5790" lvl="5" marL="2065241" marR="0" rtl="0" algn="l">
              <a:spcBef>
                <a:spcPts val="2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0289" lvl="6" marL="2440739" marR="0" rtl="0" algn="l">
              <a:spcBef>
                <a:spcPts val="2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7487" lvl="7" marL="2816238" marR="0" rtl="0" algn="l">
              <a:spcBef>
                <a:spcPts val="2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1985" lvl="8" marL="3191736" marR="0" rtl="0" algn="l">
              <a:spcBef>
                <a:spcPts val="2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8" name="Shape 48"/>
          <p:cNvSpPr txBox="1"/>
          <p:nvPr>
            <p:ph idx="3" type="body"/>
          </p:nvPr>
        </p:nvSpPr>
        <p:spPr>
          <a:xfrm>
            <a:off x="4020044" y="960512"/>
            <a:ext cx="3497959" cy="400296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400"/>
              </a:spcBef>
              <a:buClr>
                <a:schemeClr val="dk1"/>
              </a:buClr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300"/>
              </a:spcBef>
              <a:buClr>
                <a:schemeClr val="dk1"/>
              </a:buClr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260"/>
              </a:spcBef>
              <a:buClr>
                <a:schemeClr val="dk1"/>
              </a:buClr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260"/>
              </a:spcBef>
              <a:buClr>
                <a:schemeClr val="dk1"/>
              </a:buClr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260"/>
              </a:spcBef>
              <a:buClr>
                <a:schemeClr val="dk1"/>
              </a:buClr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260"/>
              </a:spcBef>
              <a:buClr>
                <a:schemeClr val="dk1"/>
              </a:buClr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260"/>
              </a:spcBef>
              <a:buClr>
                <a:schemeClr val="dk1"/>
              </a:buClr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260"/>
              </a:spcBef>
              <a:buClr>
                <a:schemeClr val="dk1"/>
              </a:buClr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9" name="Shape 49"/>
          <p:cNvSpPr txBox="1"/>
          <p:nvPr>
            <p:ph idx="4" type="body"/>
          </p:nvPr>
        </p:nvSpPr>
        <p:spPr>
          <a:xfrm>
            <a:off x="4020044" y="1360808"/>
            <a:ext cx="3497959" cy="24722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54623" lvl="0" marL="281624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40285" lvl="1" marL="610185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94195" lvl="2" marL="938746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094" lvl="3" marL="1314244" marR="0" rtl="0" algn="l">
              <a:spcBef>
                <a:spcPts val="26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8592" lvl="4" marL="1689743" marR="0" rtl="0" algn="l">
              <a:spcBef>
                <a:spcPts val="26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5790" lvl="5" marL="2065241" marR="0" rtl="0" algn="l">
              <a:spcBef>
                <a:spcPts val="2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0289" lvl="6" marL="2440739" marR="0" rtl="0" algn="l">
              <a:spcBef>
                <a:spcPts val="2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7487" lvl="7" marL="2816238" marR="0" rtl="0" algn="l">
              <a:spcBef>
                <a:spcPts val="2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1985" lvl="8" marL="3191736" marR="0" rtl="0" algn="l">
              <a:spcBef>
                <a:spcPts val="2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0" name="Shape 50"/>
          <p:cNvSpPr txBox="1"/>
          <p:nvPr>
            <p:ph idx="10" type="dt"/>
          </p:nvPr>
        </p:nvSpPr>
        <p:spPr>
          <a:xfrm>
            <a:off x="395685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1" name="Shape 51"/>
          <p:cNvSpPr txBox="1"/>
          <p:nvPr>
            <p:ph idx="11" type="ftr"/>
          </p:nvPr>
        </p:nvSpPr>
        <p:spPr>
          <a:xfrm>
            <a:off x="2703843" y="3977133"/>
            <a:ext cx="2506000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2" name="Shape 52"/>
          <p:cNvSpPr txBox="1"/>
          <p:nvPr>
            <p:ph idx="12" type="sldNum"/>
          </p:nvPr>
        </p:nvSpPr>
        <p:spPr>
          <a:xfrm>
            <a:off x="5671476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37550" lIns="75100" rIns="75100" tIns="3755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Somente título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>
            <p:ph type="title"/>
          </p:nvPr>
        </p:nvSpPr>
        <p:spPr>
          <a:xfrm>
            <a:off x="395685" y="171839"/>
            <a:ext cx="7122319" cy="71516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55" name="Shape 55"/>
          <p:cNvSpPr txBox="1"/>
          <p:nvPr>
            <p:ph idx="10" type="dt"/>
          </p:nvPr>
        </p:nvSpPr>
        <p:spPr>
          <a:xfrm>
            <a:off x="395685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6" name="Shape 56"/>
          <p:cNvSpPr txBox="1"/>
          <p:nvPr>
            <p:ph idx="11" type="ftr"/>
          </p:nvPr>
        </p:nvSpPr>
        <p:spPr>
          <a:xfrm>
            <a:off x="2703843" y="3977133"/>
            <a:ext cx="2506000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7" name="Shape 57"/>
          <p:cNvSpPr txBox="1"/>
          <p:nvPr>
            <p:ph idx="12" type="sldNum"/>
          </p:nvPr>
        </p:nvSpPr>
        <p:spPr>
          <a:xfrm>
            <a:off x="5671476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37550" lIns="75100" rIns="75100" tIns="3755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Tx">
  <p:cSld name="Conteúdo com Legenda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>
            <p:ph type="title"/>
          </p:nvPr>
        </p:nvSpPr>
        <p:spPr>
          <a:xfrm>
            <a:off x="395686" y="170846"/>
            <a:ext cx="2603548" cy="7270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chemeClr val="dk1"/>
              </a:buClr>
              <a:buFont typeface="Calibri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60" name="Shape 60"/>
          <p:cNvSpPr txBox="1"/>
          <p:nvPr>
            <p:ph idx="1" type="body"/>
          </p:nvPr>
        </p:nvSpPr>
        <p:spPr>
          <a:xfrm>
            <a:off x="3094032" y="170845"/>
            <a:ext cx="4423971" cy="366226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16523" lvl="0" marL="281624" marR="0" rtl="0" algn="l">
              <a:spcBef>
                <a:spcPts val="5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95834" lvl="1" marL="610185" marR="0" rtl="0" algn="l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62445" lvl="2" marL="938746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95044" lvl="3" marL="1314244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89542" lvl="4" marL="1689743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96740" lvl="5" marL="2065241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91239" lvl="6" marL="2440739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98437" lvl="7" marL="2816238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92935" lvl="8" marL="3191736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1" name="Shape 61"/>
          <p:cNvSpPr txBox="1"/>
          <p:nvPr>
            <p:ph idx="2" type="body"/>
          </p:nvPr>
        </p:nvSpPr>
        <p:spPr>
          <a:xfrm>
            <a:off x="395686" y="897934"/>
            <a:ext cx="2603548" cy="293517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220"/>
              </a:spcBef>
              <a:buClr>
                <a:schemeClr val="dk1"/>
              </a:buClr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2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160"/>
              </a:spcBef>
              <a:buClr>
                <a:schemeClr val="dk1"/>
              </a:buClr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140"/>
              </a:spcBef>
              <a:buClr>
                <a:schemeClr val="dk1"/>
              </a:buClr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140"/>
              </a:spcBef>
              <a:buClr>
                <a:schemeClr val="dk1"/>
              </a:buClr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140"/>
              </a:spcBef>
              <a:buClr>
                <a:schemeClr val="dk1"/>
              </a:buClr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140"/>
              </a:spcBef>
              <a:buClr>
                <a:schemeClr val="dk1"/>
              </a:buClr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140"/>
              </a:spcBef>
              <a:buClr>
                <a:schemeClr val="dk1"/>
              </a:buClr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140"/>
              </a:spcBef>
              <a:buClr>
                <a:schemeClr val="dk1"/>
              </a:buClr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2" name="Shape 62"/>
          <p:cNvSpPr txBox="1"/>
          <p:nvPr>
            <p:ph idx="10" type="dt"/>
          </p:nvPr>
        </p:nvSpPr>
        <p:spPr>
          <a:xfrm>
            <a:off x="395685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3" name="Shape 63"/>
          <p:cNvSpPr txBox="1"/>
          <p:nvPr>
            <p:ph idx="11" type="ftr"/>
          </p:nvPr>
        </p:nvSpPr>
        <p:spPr>
          <a:xfrm>
            <a:off x="2703843" y="3977133"/>
            <a:ext cx="2506000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Shape 64"/>
          <p:cNvSpPr txBox="1"/>
          <p:nvPr>
            <p:ph idx="12" type="sldNum"/>
          </p:nvPr>
        </p:nvSpPr>
        <p:spPr>
          <a:xfrm>
            <a:off x="5671476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37550" lIns="75100" rIns="75100" tIns="3755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picTx">
  <p:cSld name="Imagem com Legenda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/>
          <p:nvPr>
            <p:ph type="title"/>
          </p:nvPr>
        </p:nvSpPr>
        <p:spPr>
          <a:xfrm>
            <a:off x="1551137" y="3003708"/>
            <a:ext cx="4748213" cy="354604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chemeClr val="dk1"/>
              </a:buClr>
              <a:buFont typeface="Calibri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67" name="Shape 67"/>
          <p:cNvSpPr/>
          <p:nvPr>
            <p:ph idx="2" type="pic"/>
          </p:nvPr>
        </p:nvSpPr>
        <p:spPr>
          <a:xfrm>
            <a:off x="1551137" y="383410"/>
            <a:ext cx="4748213" cy="257460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520"/>
              </a:spcBef>
              <a:buClr>
                <a:schemeClr val="dk1"/>
              </a:buClr>
              <a:buFont typeface="Arial"/>
              <a:buNone/>
              <a:defRPr b="0" i="0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460"/>
              </a:spcBef>
              <a:buClr>
                <a:schemeClr val="dk1"/>
              </a:buClr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4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8" name="Shape 68"/>
          <p:cNvSpPr txBox="1"/>
          <p:nvPr>
            <p:ph idx="1" type="body"/>
          </p:nvPr>
        </p:nvSpPr>
        <p:spPr>
          <a:xfrm>
            <a:off x="1551137" y="3358314"/>
            <a:ext cx="4748213" cy="50359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220"/>
              </a:spcBef>
              <a:buClr>
                <a:schemeClr val="dk1"/>
              </a:buClr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2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160"/>
              </a:spcBef>
              <a:buClr>
                <a:schemeClr val="dk1"/>
              </a:buClr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140"/>
              </a:spcBef>
              <a:buClr>
                <a:schemeClr val="dk1"/>
              </a:buClr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140"/>
              </a:spcBef>
              <a:buClr>
                <a:schemeClr val="dk1"/>
              </a:buClr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140"/>
              </a:spcBef>
              <a:buClr>
                <a:schemeClr val="dk1"/>
              </a:buClr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140"/>
              </a:spcBef>
              <a:buClr>
                <a:schemeClr val="dk1"/>
              </a:buClr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140"/>
              </a:spcBef>
              <a:buClr>
                <a:schemeClr val="dk1"/>
              </a:buClr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140"/>
              </a:spcBef>
              <a:buClr>
                <a:schemeClr val="dk1"/>
              </a:buClr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9" name="Shape 69"/>
          <p:cNvSpPr txBox="1"/>
          <p:nvPr>
            <p:ph idx="10" type="dt"/>
          </p:nvPr>
        </p:nvSpPr>
        <p:spPr>
          <a:xfrm>
            <a:off x="395685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0" name="Shape 70"/>
          <p:cNvSpPr txBox="1"/>
          <p:nvPr>
            <p:ph idx="11" type="ftr"/>
          </p:nvPr>
        </p:nvSpPr>
        <p:spPr>
          <a:xfrm>
            <a:off x="2703843" y="3977133"/>
            <a:ext cx="2506000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Shape 71"/>
          <p:cNvSpPr txBox="1"/>
          <p:nvPr>
            <p:ph idx="12" type="sldNum"/>
          </p:nvPr>
        </p:nvSpPr>
        <p:spPr>
          <a:xfrm>
            <a:off x="5671476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37550" lIns="75100" rIns="75100" tIns="3755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title"/>
          </p:nvPr>
        </p:nvSpPr>
        <p:spPr>
          <a:xfrm>
            <a:off x="395685" y="171839"/>
            <a:ext cx="7122319" cy="71516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1" name="Shape 11"/>
          <p:cNvSpPr txBox="1"/>
          <p:nvPr>
            <p:ph idx="1" type="body"/>
          </p:nvPr>
        </p:nvSpPr>
        <p:spPr>
          <a:xfrm>
            <a:off x="395685" y="1001237"/>
            <a:ext cx="7122319" cy="283187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16523" lvl="0" marL="281624" marR="0" rtl="0" algn="l">
              <a:spcBef>
                <a:spcPts val="5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95834" lvl="1" marL="610185" marR="0" rtl="0" algn="l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62445" lvl="2" marL="938746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95044" lvl="3" marL="1314244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89542" lvl="4" marL="1689743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96740" lvl="5" marL="2065241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91239" lvl="6" marL="2440739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98437" lvl="7" marL="2816238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92935" lvl="8" marL="3191736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Shape 12"/>
          <p:cNvSpPr txBox="1"/>
          <p:nvPr>
            <p:ph idx="10" type="dt"/>
          </p:nvPr>
        </p:nvSpPr>
        <p:spPr>
          <a:xfrm>
            <a:off x="395685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Shape 13"/>
          <p:cNvSpPr txBox="1"/>
          <p:nvPr>
            <p:ph idx="11" type="ftr"/>
          </p:nvPr>
        </p:nvSpPr>
        <p:spPr>
          <a:xfrm>
            <a:off x="2703843" y="3977133"/>
            <a:ext cx="2506000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2" type="sldNum"/>
          </p:nvPr>
        </p:nvSpPr>
        <p:spPr>
          <a:xfrm>
            <a:off x="5671476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37550" lIns="75100" rIns="75100" tIns="3755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pt-BR" sz="1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00.png"/><Relationship Id="rId4" Type="http://schemas.openxmlformats.org/officeDocument/2006/relationships/image" Target="../media/image03.jpg"/><Relationship Id="rId5" Type="http://schemas.openxmlformats.org/officeDocument/2006/relationships/image" Target="../media/image02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00.png"/><Relationship Id="rId4" Type="http://schemas.openxmlformats.org/officeDocument/2006/relationships/image" Target="../media/image03.jpg"/><Relationship Id="rId5" Type="http://schemas.openxmlformats.org/officeDocument/2006/relationships/image" Target="../media/image02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04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05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00.png"/><Relationship Id="rId4" Type="http://schemas.openxmlformats.org/officeDocument/2006/relationships/image" Target="../media/image03.jpg"/><Relationship Id="rId5" Type="http://schemas.openxmlformats.org/officeDocument/2006/relationships/image" Target="../media/image02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07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06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06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06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00.png"/><Relationship Id="rId4" Type="http://schemas.openxmlformats.org/officeDocument/2006/relationships/image" Target="../media/image03.jpg"/><Relationship Id="rId5" Type="http://schemas.openxmlformats.org/officeDocument/2006/relationships/image" Target="../media/image02.jp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08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08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08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0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09.jp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00.png"/><Relationship Id="rId4" Type="http://schemas.openxmlformats.org/officeDocument/2006/relationships/image" Target="../media/image03.jpg"/><Relationship Id="rId5" Type="http://schemas.openxmlformats.org/officeDocument/2006/relationships/image" Target="../media/image02.jp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11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06.jp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06.jp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06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06.jp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06.jp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08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08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08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08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08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08.pn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08.pn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08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08.png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10.png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10.png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10.png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13.jpg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5.xml"/><Relationship Id="rId3" Type="http://schemas.openxmlformats.org/officeDocument/2006/relationships/image" Target="../media/image00.png"/><Relationship Id="rId4" Type="http://schemas.openxmlformats.org/officeDocument/2006/relationships/image" Target="../media/image03.jpg"/><Relationship Id="rId5" Type="http://schemas.openxmlformats.org/officeDocument/2006/relationships/image" Target="../media/image02.jpg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6.xml"/><Relationship Id="rId3" Type="http://schemas.openxmlformats.org/officeDocument/2006/relationships/image" Target="../media/image17.png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7.xml"/><Relationship Id="rId3" Type="http://schemas.openxmlformats.org/officeDocument/2006/relationships/image" Target="../media/image06.jpg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8.xml"/><Relationship Id="rId3" Type="http://schemas.openxmlformats.org/officeDocument/2006/relationships/image" Target="../media/image06.jpg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9.xml"/><Relationship Id="rId3" Type="http://schemas.openxmlformats.org/officeDocument/2006/relationships/image" Target="../media/image06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/Relationships>
</file>

<file path=ppt/slides/_rels/slide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0.xml"/><Relationship Id="rId3" Type="http://schemas.openxmlformats.org/officeDocument/2006/relationships/image" Target="../media/image06.jpg"/></Relationships>
</file>

<file path=ppt/slides/_rels/slide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1.xml"/><Relationship Id="rId3" Type="http://schemas.openxmlformats.org/officeDocument/2006/relationships/image" Target="../media/image08.png"/></Relationships>
</file>

<file path=ppt/slides/_rels/slide5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2.xml"/><Relationship Id="rId3" Type="http://schemas.openxmlformats.org/officeDocument/2006/relationships/image" Target="../media/image08.png"/></Relationships>
</file>

<file path=ppt/slides/_rels/slide5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3.xml"/><Relationship Id="rId3" Type="http://schemas.openxmlformats.org/officeDocument/2006/relationships/image" Target="../media/image08.png"/></Relationships>
</file>

<file path=ppt/slides/_rels/slide5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4.xml"/><Relationship Id="rId3" Type="http://schemas.openxmlformats.org/officeDocument/2006/relationships/image" Target="../media/image08.png"/></Relationships>
</file>

<file path=ppt/slides/_rels/slide5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5.xml"/><Relationship Id="rId3" Type="http://schemas.openxmlformats.org/officeDocument/2006/relationships/image" Target="../media/image08.png"/></Relationships>
</file>

<file path=ppt/slides/_rels/slide5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6.xml"/><Relationship Id="rId3" Type="http://schemas.openxmlformats.org/officeDocument/2006/relationships/image" Target="../media/image10.png"/></Relationships>
</file>

<file path=ppt/slides/_rels/slide5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7.xml"/><Relationship Id="rId3" Type="http://schemas.openxmlformats.org/officeDocument/2006/relationships/image" Target="../media/image10.png"/></Relationships>
</file>

<file path=ppt/slides/_rels/slide5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8.xml"/><Relationship Id="rId3" Type="http://schemas.openxmlformats.org/officeDocument/2006/relationships/image" Target="../media/image10.png"/></Relationships>
</file>

<file path=ppt/slides/_rels/slide5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9.xml"/><Relationship Id="rId3" Type="http://schemas.openxmlformats.org/officeDocument/2006/relationships/image" Target="../media/image12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00.png"/><Relationship Id="rId4" Type="http://schemas.openxmlformats.org/officeDocument/2006/relationships/image" Target="../media/image03.jpg"/><Relationship Id="rId5" Type="http://schemas.openxmlformats.org/officeDocument/2006/relationships/image" Target="../media/image02.jpg"/></Relationships>
</file>

<file path=ppt/slides/_rels/slide6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0.xml"/><Relationship Id="rId3" Type="http://schemas.openxmlformats.org/officeDocument/2006/relationships/image" Target="../media/image00.png"/><Relationship Id="rId4" Type="http://schemas.openxmlformats.org/officeDocument/2006/relationships/image" Target="../media/image03.jpg"/><Relationship Id="rId5" Type="http://schemas.openxmlformats.org/officeDocument/2006/relationships/image" Target="../media/image02.jpg"/></Relationships>
</file>

<file path=ppt/slides/_rels/slide6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1.xml"/><Relationship Id="rId3" Type="http://schemas.openxmlformats.org/officeDocument/2006/relationships/image" Target="../media/image14.png"/></Relationships>
</file>

<file path=ppt/slides/_rels/slide6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2.xml"/><Relationship Id="rId3" Type="http://schemas.openxmlformats.org/officeDocument/2006/relationships/image" Target="../media/image06.jpg"/></Relationships>
</file>

<file path=ppt/slides/_rels/slide6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3.xml"/><Relationship Id="rId3" Type="http://schemas.openxmlformats.org/officeDocument/2006/relationships/image" Target="../media/image08.png"/></Relationships>
</file>

<file path=ppt/slides/_rels/slide6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4.xml"/><Relationship Id="rId3" Type="http://schemas.openxmlformats.org/officeDocument/2006/relationships/image" Target="../media/image08.png"/></Relationships>
</file>

<file path=ppt/slides/_rels/slide6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5.xml"/><Relationship Id="rId3" Type="http://schemas.openxmlformats.org/officeDocument/2006/relationships/image" Target="../media/image08.png"/></Relationships>
</file>

<file path=ppt/slides/_rels/slide6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6.xml"/><Relationship Id="rId3" Type="http://schemas.openxmlformats.org/officeDocument/2006/relationships/image" Target="../media/image08.png"/><Relationship Id="rId4" Type="http://schemas.openxmlformats.org/officeDocument/2006/relationships/image" Target="../media/image16.png"/></Relationships>
</file>

<file path=ppt/slides/_rels/slide6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7.xml"/><Relationship Id="rId3" Type="http://schemas.openxmlformats.org/officeDocument/2006/relationships/image" Target="../media/image08.png"/></Relationships>
</file>

<file path=ppt/slides/_rels/slide6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8.xml"/><Relationship Id="rId3" Type="http://schemas.openxmlformats.org/officeDocument/2006/relationships/image" Target="../media/image08.png"/></Relationships>
</file>

<file path=ppt/slides/_rels/slide6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9.xml"/><Relationship Id="rId3" Type="http://schemas.openxmlformats.org/officeDocument/2006/relationships/image" Target="../media/image08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/Relationships>
</file>

<file path=ppt/slides/_rels/slide7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0.xml"/><Relationship Id="rId3" Type="http://schemas.openxmlformats.org/officeDocument/2006/relationships/image" Target="../media/image10.png"/></Relationships>
</file>

<file path=ppt/slides/_rels/slide7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1.xml"/><Relationship Id="rId3" Type="http://schemas.openxmlformats.org/officeDocument/2006/relationships/image" Target="../media/image10.png"/></Relationships>
</file>

<file path=ppt/slides/_rels/slide7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2.xml"/><Relationship Id="rId3" Type="http://schemas.openxmlformats.org/officeDocument/2006/relationships/image" Target="../media/image10.png"/></Relationships>
</file>

<file path=ppt/slides/_rels/slide7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3.xml"/><Relationship Id="rId3" Type="http://schemas.openxmlformats.org/officeDocument/2006/relationships/image" Target="../media/image15.jpg"/></Relationships>
</file>

<file path=ppt/slides/_rels/slide7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4.xml"/><Relationship Id="rId3" Type="http://schemas.openxmlformats.org/officeDocument/2006/relationships/image" Target="../media/image00.png"/><Relationship Id="rId4" Type="http://schemas.openxmlformats.org/officeDocument/2006/relationships/image" Target="../media/image03.jpg"/><Relationship Id="rId5" Type="http://schemas.openxmlformats.org/officeDocument/2006/relationships/image" Target="../media/image02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 txBox="1"/>
          <p:nvPr/>
        </p:nvSpPr>
        <p:spPr>
          <a:xfrm>
            <a:off x="0" y="345306"/>
            <a:ext cx="6476999" cy="1323300"/>
          </a:xfrm>
          <a:prstGeom prst="rect">
            <a:avLst/>
          </a:prstGeom>
          <a:gradFill>
            <a:gsLst>
              <a:gs pos="0">
                <a:srgbClr val="006C2D"/>
              </a:gs>
              <a:gs pos="50000">
                <a:srgbClr val="009E40"/>
              </a:gs>
              <a:gs pos="100000">
                <a:srgbClr val="00BD4E"/>
              </a:gs>
            </a:gsLst>
            <a:lin ang="10800025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4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Módulo 7</a:t>
            </a:r>
            <a:r>
              <a:rPr b="1" i="0" lang="pt-BR" sz="3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3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Gerenciamento dos Custos</a:t>
            </a:r>
          </a:p>
        </p:txBody>
      </p:sp>
      <p:sp>
        <p:nvSpPr>
          <p:cNvPr id="160" name="Shape 160"/>
          <p:cNvSpPr/>
          <p:nvPr/>
        </p:nvSpPr>
        <p:spPr>
          <a:xfrm>
            <a:off x="1649718" y="1688196"/>
            <a:ext cx="6261000" cy="792000"/>
          </a:xfrm>
          <a:prstGeom prst="rect">
            <a:avLst/>
          </a:prstGeom>
          <a:gradFill>
            <a:gsLst>
              <a:gs pos="0">
                <a:srgbClr val="CAC5D3">
                  <a:alpha val="0"/>
                </a:srgbClr>
              </a:gs>
              <a:gs pos="100000">
                <a:srgbClr val="538CD5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t/>
            </a:r>
            <a:endParaRPr b="0" i="0" sz="15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1" name="Shape 161"/>
          <p:cNvSpPr txBox="1"/>
          <p:nvPr/>
        </p:nvSpPr>
        <p:spPr>
          <a:xfrm>
            <a:off x="1865742" y="1938308"/>
            <a:ext cx="60450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ct val="25000"/>
              <a:buFont typeface="Calibri"/>
              <a:buNone/>
            </a:pPr>
            <a:r>
              <a:rPr b="1" i="0" lang="pt-BR" sz="1600" u="none" cap="none" strike="noStrik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rPr>
              <a:t>Preparatório CAPM® &amp; PMP®</a:t>
            </a:r>
          </a:p>
        </p:txBody>
      </p:sp>
      <p:pic>
        <p:nvPicPr>
          <p:cNvPr descr="https://www.caelum.com.br/apostila-html-css-javascript/anuncios/alura_2x.png" id="162" name="Shape 16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6443" y="3466853"/>
            <a:ext cx="1224000" cy="5508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63" name="Shape 163"/>
          <p:cNvGrpSpPr/>
          <p:nvPr/>
        </p:nvGrpSpPr>
        <p:grpSpPr>
          <a:xfrm>
            <a:off x="3" y="1796255"/>
            <a:ext cx="2732645" cy="576125"/>
            <a:chOff x="-150191" y="1834342"/>
            <a:chExt cx="7482598" cy="1702500"/>
          </a:xfrm>
        </p:grpSpPr>
        <p:pic>
          <p:nvPicPr>
            <p:cNvPr id="164" name="Shape 164"/>
            <p:cNvPicPr preferRelativeResize="0"/>
            <p:nvPr/>
          </p:nvPicPr>
          <p:blipFill rotWithShape="1">
            <a:blip r:embed="rId4">
              <a:alphaModFix/>
            </a:blip>
            <a:srcRect b="58667" l="0" r="49018" t="1451"/>
            <a:stretch/>
          </p:blipFill>
          <p:spPr>
            <a:xfrm>
              <a:off x="3593207" y="1857476"/>
              <a:ext cx="3739200" cy="16562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5" name="Shape 165"/>
            <p:cNvPicPr preferRelativeResize="0"/>
            <p:nvPr/>
          </p:nvPicPr>
          <p:blipFill rotWithShape="1">
            <a:blip r:embed="rId5">
              <a:alphaModFix/>
            </a:blip>
            <a:srcRect b="336" l="48087" r="907" t="58670"/>
            <a:stretch/>
          </p:blipFill>
          <p:spPr>
            <a:xfrm>
              <a:off x="-150191" y="1834342"/>
              <a:ext cx="3740700" cy="170250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Shape 260"/>
          <p:cNvSpPr txBox="1"/>
          <p:nvPr/>
        </p:nvSpPr>
        <p:spPr>
          <a:xfrm rot="-1663517">
            <a:off x="5977706" y="3412463"/>
            <a:ext cx="1709466" cy="4616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2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EXEMLO</a:t>
            </a:r>
          </a:p>
        </p:txBody>
      </p:sp>
      <p:sp>
        <p:nvSpPr>
          <p:cNvPr id="261" name="Shape 261"/>
          <p:cNvSpPr/>
          <p:nvPr/>
        </p:nvSpPr>
        <p:spPr>
          <a:xfrm>
            <a:off x="12443" y="273297"/>
            <a:ext cx="78891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Terminologia geral da área de gerenciamento dos custos</a:t>
            </a:r>
          </a:p>
        </p:txBody>
      </p:sp>
      <p:grpSp>
        <p:nvGrpSpPr>
          <p:cNvPr id="262" name="Shape 262"/>
          <p:cNvGrpSpPr/>
          <p:nvPr/>
        </p:nvGrpSpPr>
        <p:grpSpPr>
          <a:xfrm>
            <a:off x="716843" y="804554"/>
            <a:ext cx="6480000" cy="1764000"/>
            <a:chOff x="0" y="9000"/>
            <a:chExt cx="6480000" cy="1764000"/>
          </a:xfrm>
        </p:grpSpPr>
        <p:sp>
          <p:nvSpPr>
            <p:cNvPr id="263" name="Shape 263"/>
            <p:cNvSpPr/>
            <p:nvPr/>
          </p:nvSpPr>
          <p:spPr>
            <a:xfrm>
              <a:off x="0" y="9000"/>
              <a:ext cx="6480000" cy="468000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38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0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64" name="Shape 264"/>
            <p:cNvSpPr txBox="1"/>
            <p:nvPr/>
          </p:nvSpPr>
          <p:spPr>
            <a:xfrm>
              <a:off x="22845" y="31846"/>
              <a:ext cx="6434400" cy="422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pt-BR" sz="12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Ordem de grandeza ou </a:t>
              </a:r>
              <a:r>
                <a:rPr i="1" lang="pt-BR" sz="12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Rough Order of Magnitude </a:t>
              </a:r>
              <a:r>
                <a:rPr lang="pt-BR" sz="12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(ROM)</a:t>
              </a:r>
            </a:p>
          </p:txBody>
        </p:sp>
        <p:sp>
          <p:nvSpPr>
            <p:cNvPr id="265" name="Shape 265"/>
            <p:cNvSpPr/>
            <p:nvPr/>
          </p:nvSpPr>
          <p:spPr>
            <a:xfrm>
              <a:off x="0" y="477000"/>
              <a:ext cx="6480000" cy="414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66" name="Shape 266"/>
            <p:cNvSpPr txBox="1"/>
            <p:nvPr/>
          </p:nvSpPr>
          <p:spPr>
            <a:xfrm>
              <a:off x="0" y="477000"/>
              <a:ext cx="6480000" cy="414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15225" lIns="205725" rIns="85325" tIns="15225">
              <a:noAutofit/>
            </a:bodyPr>
            <a:lstStyle/>
            <a:p>
              <a:pPr indent="-114300" lvl="1" marL="11430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100000"/>
                <a:buFont typeface="Calibri"/>
                <a:buChar char="•"/>
              </a:pPr>
              <a:r>
                <a:rPr b="0" i="0" lang="pt-BR" sz="12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Inicialmente, fazemos uma análise de cima para baixo. O ROM estabelece que a variação do orçamento pode ir de -25% até +75%.</a:t>
              </a:r>
            </a:p>
          </p:txBody>
        </p:sp>
        <p:sp>
          <p:nvSpPr>
            <p:cNvPr id="267" name="Shape 267"/>
            <p:cNvSpPr/>
            <p:nvPr/>
          </p:nvSpPr>
          <p:spPr>
            <a:xfrm>
              <a:off x="0" y="891000"/>
              <a:ext cx="6480000" cy="468000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38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0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68" name="Shape 268"/>
            <p:cNvSpPr txBox="1"/>
            <p:nvPr/>
          </p:nvSpPr>
          <p:spPr>
            <a:xfrm>
              <a:off x="22845" y="913845"/>
              <a:ext cx="6434400" cy="422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i="1" lang="pt-BR" sz="12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Top Down</a:t>
              </a:r>
            </a:p>
          </p:txBody>
        </p:sp>
        <p:sp>
          <p:nvSpPr>
            <p:cNvPr id="269" name="Shape 269"/>
            <p:cNvSpPr/>
            <p:nvPr/>
          </p:nvSpPr>
          <p:spPr>
            <a:xfrm>
              <a:off x="0" y="1359000"/>
              <a:ext cx="6480000" cy="414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70" name="Shape 270"/>
            <p:cNvSpPr txBox="1"/>
            <p:nvPr/>
          </p:nvSpPr>
          <p:spPr>
            <a:xfrm>
              <a:off x="0" y="1359000"/>
              <a:ext cx="6480000" cy="414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15225" lIns="205725" rIns="85325" tIns="15225">
              <a:noAutofit/>
            </a:bodyPr>
            <a:lstStyle/>
            <a:p>
              <a:pPr indent="-114300" lvl="1" marL="11430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100000"/>
                <a:buFont typeface="Calibri"/>
                <a:buChar char="•"/>
              </a:pPr>
              <a:r>
                <a:rPr b="0" i="0" lang="pt-BR" sz="12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É estimar a partir das contas de controle e do projeto como um todo, não estimando atividades nem pacotes de trabalho ou, quando estimando, de forma superficial.</a:t>
              </a:r>
            </a:p>
          </p:txBody>
        </p:sp>
      </p:grpSp>
      <p:sp>
        <p:nvSpPr>
          <p:cNvPr id="271" name="Shape 271"/>
          <p:cNvSpPr/>
          <p:nvPr/>
        </p:nvSpPr>
        <p:spPr>
          <a:xfrm>
            <a:off x="428452" y="3729682"/>
            <a:ext cx="463200" cy="343200"/>
          </a:xfrm>
          <a:prstGeom prst="rightArrow">
            <a:avLst>
              <a:gd fmla="val 50000" name="adj1"/>
              <a:gd fmla="val 57108" name="adj2"/>
            </a:avLst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38" scaled="0"/>
          </a:gradFill>
          <a:ln>
            <a:noFill/>
          </a:ln>
          <a:effectLst>
            <a:outerShdw blurRad="39999" rotWithShape="0" dir="5400000" dist="23000">
              <a:srgbClr val="000000">
                <a:alpha val="34900"/>
              </a:srgbClr>
            </a:outerShdw>
          </a:effectLst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t/>
            </a:r>
            <a:endParaRPr b="0" i="0" sz="15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Shape 276"/>
          <p:cNvSpPr txBox="1"/>
          <p:nvPr/>
        </p:nvSpPr>
        <p:spPr>
          <a:xfrm rot="-1663517">
            <a:off x="5977706" y="3412463"/>
            <a:ext cx="1709466" cy="4616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2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EXEMLO</a:t>
            </a:r>
          </a:p>
        </p:txBody>
      </p:sp>
      <p:sp>
        <p:nvSpPr>
          <p:cNvPr id="277" name="Shape 277"/>
          <p:cNvSpPr/>
          <p:nvPr/>
        </p:nvSpPr>
        <p:spPr>
          <a:xfrm>
            <a:off x="12443" y="273297"/>
            <a:ext cx="78891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Terminologia geral da área de gerenciamento dos custos</a:t>
            </a:r>
          </a:p>
        </p:txBody>
      </p:sp>
      <p:grpSp>
        <p:nvGrpSpPr>
          <p:cNvPr id="278" name="Shape 278"/>
          <p:cNvGrpSpPr/>
          <p:nvPr/>
        </p:nvGrpSpPr>
        <p:grpSpPr>
          <a:xfrm>
            <a:off x="716843" y="804193"/>
            <a:ext cx="6480000" cy="879120"/>
            <a:chOff x="0" y="8639"/>
            <a:chExt cx="6480000" cy="879120"/>
          </a:xfrm>
        </p:grpSpPr>
        <p:sp>
          <p:nvSpPr>
            <p:cNvPr id="279" name="Shape 279"/>
            <p:cNvSpPr/>
            <p:nvPr/>
          </p:nvSpPr>
          <p:spPr>
            <a:xfrm>
              <a:off x="0" y="8639"/>
              <a:ext cx="6480000" cy="299400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38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0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80" name="Shape 280"/>
            <p:cNvSpPr txBox="1"/>
            <p:nvPr/>
          </p:nvSpPr>
          <p:spPr>
            <a:xfrm>
              <a:off x="14620" y="23259"/>
              <a:ext cx="6450900" cy="270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i="1" lang="pt-BR" sz="12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Bottom Up</a:t>
              </a:r>
            </a:p>
          </p:txBody>
        </p:sp>
        <p:sp>
          <p:nvSpPr>
            <p:cNvPr id="281" name="Shape 281"/>
            <p:cNvSpPr/>
            <p:nvPr/>
          </p:nvSpPr>
          <p:spPr>
            <a:xfrm>
              <a:off x="0" y="308159"/>
              <a:ext cx="6480000" cy="57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82" name="Shape 282"/>
            <p:cNvSpPr txBox="1"/>
            <p:nvPr/>
          </p:nvSpPr>
          <p:spPr>
            <a:xfrm>
              <a:off x="0" y="308159"/>
              <a:ext cx="6480000" cy="57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15225" lIns="205725" rIns="85325" tIns="15225">
              <a:noAutofit/>
            </a:bodyPr>
            <a:lstStyle/>
            <a:p>
              <a:pPr indent="-114300" lvl="1" marL="11430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100000"/>
                <a:buFont typeface="Calibri"/>
                <a:buChar char="•"/>
              </a:pPr>
              <a:r>
                <a:rPr b="0" i="0" lang="pt-BR" sz="12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É estimar de baixo para cima, começando nas atividades, subindo para os pacotes de trabalho até as contas de controle e o projeto como um todo.</a:t>
              </a:r>
            </a:p>
            <a:p>
              <a:pPr indent="-114300" lvl="1" marL="114300" marR="0" rtl="0" algn="l">
                <a:lnSpc>
                  <a:spcPct val="90000"/>
                </a:lnSpc>
                <a:spcBef>
                  <a:spcPts val="240"/>
                </a:spcBef>
                <a:spcAft>
                  <a:spcPts val="0"/>
                </a:spcAft>
                <a:buClr>
                  <a:schemeClr val="dk1"/>
                </a:buClr>
                <a:buSzPct val="100000"/>
                <a:buFont typeface="Calibri"/>
                <a:buChar char="•"/>
              </a:pPr>
              <a:r>
                <a:rPr b="0" i="0" lang="pt-BR" sz="12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A estimativa definitiva, bottom up, pode variar entre -5% e +10%.</a:t>
              </a: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Shape 287"/>
          <p:cNvSpPr txBox="1"/>
          <p:nvPr/>
        </p:nvSpPr>
        <p:spPr>
          <a:xfrm>
            <a:off x="0" y="201281"/>
            <a:ext cx="5757000" cy="1386000"/>
          </a:xfrm>
          <a:prstGeom prst="rect">
            <a:avLst/>
          </a:prstGeom>
          <a:gradFill>
            <a:gsLst>
              <a:gs pos="0">
                <a:srgbClr val="9E7C00"/>
              </a:gs>
              <a:gs pos="50000">
                <a:srgbClr val="E4B300"/>
              </a:gs>
              <a:gs pos="100000">
                <a:srgbClr val="FFD700"/>
              </a:gs>
            </a:gsLst>
            <a:lin ang="2700006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3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Visão geral dos processos de gerenciamento dos custos</a:t>
            </a:r>
          </a:p>
        </p:txBody>
      </p:sp>
      <p:pic>
        <p:nvPicPr>
          <p:cNvPr descr="https://www.caelum.com.br/apostila-html-css-javascript/anuncios/alura_2x.png" id="288" name="Shape 28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6443" y="3466853"/>
            <a:ext cx="1224000" cy="550800"/>
          </a:xfrm>
          <a:prstGeom prst="rect">
            <a:avLst/>
          </a:prstGeom>
          <a:noFill/>
          <a:ln>
            <a:noFill/>
          </a:ln>
        </p:spPr>
      </p:pic>
      <p:sp>
        <p:nvSpPr>
          <p:cNvPr id="289" name="Shape 289"/>
          <p:cNvSpPr/>
          <p:nvPr/>
        </p:nvSpPr>
        <p:spPr>
          <a:xfrm>
            <a:off x="1649718" y="1688196"/>
            <a:ext cx="6261000" cy="792000"/>
          </a:xfrm>
          <a:prstGeom prst="rect">
            <a:avLst/>
          </a:prstGeom>
          <a:gradFill>
            <a:gsLst>
              <a:gs pos="0">
                <a:srgbClr val="CAC5D3">
                  <a:alpha val="0"/>
                </a:srgbClr>
              </a:gs>
              <a:gs pos="100000">
                <a:srgbClr val="538CD5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t/>
            </a:r>
            <a:endParaRPr b="0" i="0" sz="15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0" name="Shape 290"/>
          <p:cNvSpPr txBox="1"/>
          <p:nvPr/>
        </p:nvSpPr>
        <p:spPr>
          <a:xfrm>
            <a:off x="1865742" y="1938308"/>
            <a:ext cx="60450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ct val="25000"/>
              <a:buFont typeface="Calibri"/>
              <a:buNone/>
            </a:pPr>
            <a:r>
              <a:rPr b="1" i="0" lang="pt-BR" sz="1600" u="none" cap="none" strike="noStrik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rPr>
              <a:t>Preparatório CAPM® &amp; PMP®</a:t>
            </a:r>
          </a:p>
        </p:txBody>
      </p:sp>
      <p:sp>
        <p:nvSpPr>
          <p:cNvPr id="291" name="Shape 291"/>
          <p:cNvSpPr txBox="1"/>
          <p:nvPr/>
        </p:nvSpPr>
        <p:spPr>
          <a:xfrm>
            <a:off x="2804716" y="2334353"/>
            <a:ext cx="5109000" cy="338700"/>
          </a:xfrm>
          <a:prstGeom prst="rect">
            <a:avLst/>
          </a:prstGeom>
          <a:gradFill>
            <a:gsLst>
              <a:gs pos="0">
                <a:srgbClr val="006C2D"/>
              </a:gs>
              <a:gs pos="50000">
                <a:srgbClr val="009E40"/>
              </a:gs>
              <a:gs pos="100000">
                <a:srgbClr val="00BD4E"/>
              </a:gs>
            </a:gsLst>
            <a:lin ang="10800025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Módulo 7 – Gerenciamento dos Custos</a:t>
            </a:r>
          </a:p>
        </p:txBody>
      </p:sp>
      <p:grpSp>
        <p:nvGrpSpPr>
          <p:cNvPr id="292" name="Shape 292"/>
          <p:cNvGrpSpPr/>
          <p:nvPr/>
        </p:nvGrpSpPr>
        <p:grpSpPr>
          <a:xfrm>
            <a:off x="3" y="1796255"/>
            <a:ext cx="2732645" cy="576125"/>
            <a:chOff x="-150191" y="1834342"/>
            <a:chExt cx="7482598" cy="1702500"/>
          </a:xfrm>
        </p:grpSpPr>
        <p:pic>
          <p:nvPicPr>
            <p:cNvPr id="293" name="Shape 293"/>
            <p:cNvPicPr preferRelativeResize="0"/>
            <p:nvPr/>
          </p:nvPicPr>
          <p:blipFill rotWithShape="1">
            <a:blip r:embed="rId4">
              <a:alphaModFix/>
            </a:blip>
            <a:srcRect b="58667" l="0" r="49018" t="1451"/>
            <a:stretch/>
          </p:blipFill>
          <p:spPr>
            <a:xfrm>
              <a:off x="3593207" y="1857476"/>
              <a:ext cx="3739200" cy="16562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94" name="Shape 294"/>
            <p:cNvPicPr preferRelativeResize="0"/>
            <p:nvPr/>
          </p:nvPicPr>
          <p:blipFill rotWithShape="1">
            <a:blip r:embed="rId5">
              <a:alphaModFix/>
            </a:blip>
            <a:srcRect b="336" l="48087" r="907" t="58670"/>
            <a:stretch/>
          </p:blipFill>
          <p:spPr>
            <a:xfrm>
              <a:off x="-150191" y="1834342"/>
              <a:ext cx="3740700" cy="170250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Shape 299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Visão geral dos processos de gerenciamento dos custos</a:t>
            </a:r>
          </a:p>
        </p:txBody>
      </p:sp>
      <p:sp>
        <p:nvSpPr>
          <p:cNvPr id="300" name="Shape 300"/>
          <p:cNvSpPr/>
          <p:nvPr/>
        </p:nvSpPr>
        <p:spPr>
          <a:xfrm>
            <a:off x="428452" y="3729682"/>
            <a:ext cx="463200" cy="343200"/>
          </a:xfrm>
          <a:prstGeom prst="rightArrow">
            <a:avLst>
              <a:gd fmla="val 50000" name="adj1"/>
              <a:gd fmla="val 57108" name="adj2"/>
            </a:avLst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38" scaled="0"/>
          </a:gradFill>
          <a:ln>
            <a:noFill/>
          </a:ln>
          <a:effectLst>
            <a:outerShdw blurRad="39999" rotWithShape="0" dir="5400000" dist="23000">
              <a:srgbClr val="000000">
                <a:alpha val="34900"/>
              </a:srgbClr>
            </a:outerShdw>
          </a:effectLst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t/>
            </a:r>
            <a:endParaRPr b="0" i="0" sz="15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01" name="Shape 30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96843" y="1159563"/>
            <a:ext cx="4320000" cy="2426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Shape 306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Visão geral dos processos de gerenciamento dos custos</a:t>
            </a:r>
          </a:p>
        </p:txBody>
      </p:sp>
      <p:pic>
        <p:nvPicPr>
          <p:cNvPr id="307" name="Shape 30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96843" y="1237874"/>
            <a:ext cx="4320000" cy="2275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Shape 312"/>
          <p:cNvSpPr txBox="1"/>
          <p:nvPr/>
        </p:nvSpPr>
        <p:spPr>
          <a:xfrm>
            <a:off x="0" y="201281"/>
            <a:ext cx="5757000" cy="1386000"/>
          </a:xfrm>
          <a:prstGeom prst="rect">
            <a:avLst/>
          </a:prstGeom>
          <a:gradFill>
            <a:gsLst>
              <a:gs pos="0">
                <a:srgbClr val="9E7C00"/>
              </a:gs>
              <a:gs pos="50000">
                <a:srgbClr val="E4B300"/>
              </a:gs>
              <a:gs pos="100000">
                <a:srgbClr val="FFD700"/>
              </a:gs>
            </a:gsLst>
            <a:lin ang="2700006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3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Planejar o gerenciamento dos custos</a:t>
            </a:r>
          </a:p>
        </p:txBody>
      </p:sp>
      <p:pic>
        <p:nvPicPr>
          <p:cNvPr descr="https://www.caelum.com.br/apostila-html-css-javascript/anuncios/alura_2x.png" id="313" name="Shape 3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6443" y="3466853"/>
            <a:ext cx="1224000" cy="550800"/>
          </a:xfrm>
          <a:prstGeom prst="rect">
            <a:avLst/>
          </a:prstGeom>
          <a:noFill/>
          <a:ln>
            <a:noFill/>
          </a:ln>
        </p:spPr>
      </p:pic>
      <p:sp>
        <p:nvSpPr>
          <p:cNvPr id="314" name="Shape 314"/>
          <p:cNvSpPr/>
          <p:nvPr/>
        </p:nvSpPr>
        <p:spPr>
          <a:xfrm>
            <a:off x="1649718" y="1688196"/>
            <a:ext cx="6261000" cy="792000"/>
          </a:xfrm>
          <a:prstGeom prst="rect">
            <a:avLst/>
          </a:prstGeom>
          <a:gradFill>
            <a:gsLst>
              <a:gs pos="0">
                <a:srgbClr val="CAC5D3">
                  <a:alpha val="0"/>
                </a:srgbClr>
              </a:gs>
              <a:gs pos="100000">
                <a:srgbClr val="538CD5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t/>
            </a:r>
            <a:endParaRPr b="0" i="0" sz="15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5" name="Shape 315"/>
          <p:cNvSpPr txBox="1"/>
          <p:nvPr/>
        </p:nvSpPr>
        <p:spPr>
          <a:xfrm>
            <a:off x="1865742" y="1938308"/>
            <a:ext cx="60450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ct val="25000"/>
              <a:buFont typeface="Calibri"/>
              <a:buNone/>
            </a:pPr>
            <a:r>
              <a:rPr b="1" i="0" lang="pt-BR" sz="1600" u="none" cap="none" strike="noStrik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rPr>
              <a:t>Preparatório CAPM® &amp; PMP®</a:t>
            </a:r>
          </a:p>
        </p:txBody>
      </p:sp>
      <p:sp>
        <p:nvSpPr>
          <p:cNvPr id="316" name="Shape 316"/>
          <p:cNvSpPr txBox="1"/>
          <p:nvPr/>
        </p:nvSpPr>
        <p:spPr>
          <a:xfrm>
            <a:off x="2804716" y="2334353"/>
            <a:ext cx="5109000" cy="338700"/>
          </a:xfrm>
          <a:prstGeom prst="rect">
            <a:avLst/>
          </a:prstGeom>
          <a:gradFill>
            <a:gsLst>
              <a:gs pos="0">
                <a:srgbClr val="006C2D"/>
              </a:gs>
              <a:gs pos="50000">
                <a:srgbClr val="009E40"/>
              </a:gs>
              <a:gs pos="100000">
                <a:srgbClr val="00BD4E"/>
              </a:gs>
            </a:gsLst>
            <a:lin ang="10800025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Módulo 7 – Gerenciamento dos Custos</a:t>
            </a:r>
          </a:p>
        </p:txBody>
      </p:sp>
      <p:grpSp>
        <p:nvGrpSpPr>
          <p:cNvPr id="317" name="Shape 317"/>
          <p:cNvGrpSpPr/>
          <p:nvPr/>
        </p:nvGrpSpPr>
        <p:grpSpPr>
          <a:xfrm>
            <a:off x="3" y="1796255"/>
            <a:ext cx="2732645" cy="576125"/>
            <a:chOff x="-150191" y="1834342"/>
            <a:chExt cx="7482598" cy="1702500"/>
          </a:xfrm>
        </p:grpSpPr>
        <p:pic>
          <p:nvPicPr>
            <p:cNvPr id="318" name="Shape 318"/>
            <p:cNvPicPr preferRelativeResize="0"/>
            <p:nvPr/>
          </p:nvPicPr>
          <p:blipFill rotWithShape="1">
            <a:blip r:embed="rId4">
              <a:alphaModFix/>
            </a:blip>
            <a:srcRect b="58667" l="0" r="49018" t="1451"/>
            <a:stretch/>
          </p:blipFill>
          <p:spPr>
            <a:xfrm>
              <a:off x="3593207" y="1857476"/>
              <a:ext cx="3739200" cy="16562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19" name="Shape 319"/>
            <p:cNvPicPr preferRelativeResize="0"/>
            <p:nvPr/>
          </p:nvPicPr>
          <p:blipFill rotWithShape="1">
            <a:blip r:embed="rId5">
              <a:alphaModFix/>
            </a:blip>
            <a:srcRect b="336" l="48087" r="907" t="58670"/>
            <a:stretch/>
          </p:blipFill>
          <p:spPr>
            <a:xfrm>
              <a:off x="-150191" y="1834342"/>
              <a:ext cx="3740700" cy="170250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Shape 324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Entradas, ferramentas e técnicas e saídas</a:t>
            </a:r>
          </a:p>
        </p:txBody>
      </p:sp>
      <p:sp>
        <p:nvSpPr>
          <p:cNvPr id="325" name="Shape 325"/>
          <p:cNvSpPr/>
          <p:nvPr/>
        </p:nvSpPr>
        <p:spPr>
          <a:xfrm>
            <a:off x="572468" y="2577555"/>
            <a:ext cx="4320000" cy="13850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Planejar o gerenciamento dos custos </a:t>
            </a: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é o processo de estabelecer as políticas, procedimentos e a documentação para planejamento, gestão, despesas e controle dos custos do projeto – de acordo como PMBOK®.</a:t>
            </a: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26" name="Shape 3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76844" y="921370"/>
            <a:ext cx="5760000" cy="1615800"/>
          </a:xfrm>
          <a:prstGeom prst="rect">
            <a:avLst/>
          </a:prstGeom>
          <a:noFill/>
          <a:ln>
            <a:noFill/>
          </a:ln>
        </p:spPr>
      </p:pic>
      <p:sp>
        <p:nvSpPr>
          <p:cNvPr id="327" name="Shape 327"/>
          <p:cNvSpPr/>
          <p:nvPr/>
        </p:nvSpPr>
        <p:spPr>
          <a:xfrm>
            <a:off x="6549132" y="551410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Planejamento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Shape 332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Entradas</a:t>
            </a:r>
          </a:p>
        </p:txBody>
      </p:sp>
      <p:sp>
        <p:nvSpPr>
          <p:cNvPr id="333" name="Shape 333"/>
          <p:cNvSpPr/>
          <p:nvPr/>
        </p:nvSpPr>
        <p:spPr>
          <a:xfrm>
            <a:off x="716843" y="885505"/>
            <a:ext cx="6480000" cy="1723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Plano de gerenciamento do projeto	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Linha de base do escopo, do cronograma e informações que irão auxiliar na construção do plano de gerenciamento dos custos.</a:t>
            </a:r>
          </a:p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Termo de abertura do projeto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Orçamento preliminar que pode contribuir para a estimativa dos custos e para elaboração do planejamento em si e requisitos de aprovação que podem influenciar no gerenciamento dos custos do projeto.</a:t>
            </a:r>
          </a:p>
        </p:txBody>
      </p:sp>
      <p:pic>
        <p:nvPicPr>
          <p:cNvPr id="334" name="Shape 3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843" y="3297633"/>
            <a:ext cx="804900" cy="729900"/>
          </a:xfrm>
          <a:prstGeom prst="rect">
            <a:avLst/>
          </a:prstGeom>
          <a:noFill/>
          <a:ln>
            <a:noFill/>
          </a:ln>
        </p:spPr>
      </p:pic>
      <p:sp>
        <p:nvSpPr>
          <p:cNvPr id="335" name="Shape 335"/>
          <p:cNvSpPr/>
          <p:nvPr/>
        </p:nvSpPr>
        <p:spPr>
          <a:xfrm>
            <a:off x="6549132" y="551410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Planejamento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Shape 340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Entradas (cont.)</a:t>
            </a:r>
          </a:p>
        </p:txBody>
      </p:sp>
      <p:sp>
        <p:nvSpPr>
          <p:cNvPr id="341" name="Shape 341"/>
          <p:cNvSpPr/>
          <p:nvPr/>
        </p:nvSpPr>
        <p:spPr>
          <a:xfrm>
            <a:off x="716843" y="885505"/>
            <a:ext cx="6480000" cy="16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Fatores ambientais da empresa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Taxas de câmbio, taxas de juros bancários, condições gerais de mercado, estrutura da organização;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Listas de preços de vendedores publicadas em bancos de dados privados e externos; e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Sistema de informação de gerenciamento de projetos, que forneça possibilidades e alternativas de gerenciamento dos custos.</a:t>
            </a:r>
          </a:p>
        </p:txBody>
      </p:sp>
      <p:pic>
        <p:nvPicPr>
          <p:cNvPr id="342" name="Shape 3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843" y="3297633"/>
            <a:ext cx="804900" cy="729900"/>
          </a:xfrm>
          <a:prstGeom prst="rect">
            <a:avLst/>
          </a:prstGeom>
          <a:noFill/>
          <a:ln>
            <a:noFill/>
          </a:ln>
        </p:spPr>
      </p:pic>
      <p:sp>
        <p:nvSpPr>
          <p:cNvPr id="343" name="Shape 343"/>
          <p:cNvSpPr/>
          <p:nvPr/>
        </p:nvSpPr>
        <p:spPr>
          <a:xfrm>
            <a:off x="6549132" y="551410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Planejamento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Shape 348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Entradas (cont.)</a:t>
            </a:r>
          </a:p>
        </p:txBody>
      </p:sp>
      <p:sp>
        <p:nvSpPr>
          <p:cNvPr id="349" name="Shape 349"/>
          <p:cNvSpPr/>
          <p:nvPr/>
        </p:nvSpPr>
        <p:spPr>
          <a:xfrm>
            <a:off x="716843" y="885505"/>
            <a:ext cx="64800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Ativos de processos organizacionais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Processos internos, gestão de recursos, políticas da organização e assim por diante; e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Diretrizes de estimativas de custos relacionadas à elaboração de orçamentos.</a:t>
            </a:r>
          </a:p>
        </p:txBody>
      </p:sp>
      <p:pic>
        <p:nvPicPr>
          <p:cNvPr id="350" name="Shape 35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843" y="3297633"/>
            <a:ext cx="804900" cy="729900"/>
          </a:xfrm>
          <a:prstGeom prst="rect">
            <a:avLst/>
          </a:prstGeom>
          <a:noFill/>
          <a:ln>
            <a:noFill/>
          </a:ln>
        </p:spPr>
      </p:pic>
      <p:sp>
        <p:nvSpPr>
          <p:cNvPr id="351" name="Shape 351"/>
          <p:cNvSpPr/>
          <p:nvPr/>
        </p:nvSpPr>
        <p:spPr>
          <a:xfrm>
            <a:off x="6549132" y="551410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Planejamento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 txBox="1"/>
          <p:nvPr/>
        </p:nvSpPr>
        <p:spPr>
          <a:xfrm>
            <a:off x="0" y="201289"/>
            <a:ext cx="5757000" cy="1386000"/>
          </a:xfrm>
          <a:prstGeom prst="rect">
            <a:avLst/>
          </a:prstGeom>
          <a:gradFill>
            <a:gsLst>
              <a:gs pos="0">
                <a:srgbClr val="9E7C00"/>
              </a:gs>
              <a:gs pos="50000">
                <a:srgbClr val="E4B300"/>
              </a:gs>
              <a:gs pos="100000">
                <a:srgbClr val="FFD700"/>
              </a:gs>
            </a:gsLst>
            <a:lin ang="2700006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3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3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Avisos Importantes</a:t>
            </a:r>
          </a:p>
        </p:txBody>
      </p:sp>
      <p:pic>
        <p:nvPicPr>
          <p:cNvPr descr="https://www.caelum.com.br/apostila-html-css-javascript/anuncios/alura_2x.png" id="171" name="Shape 17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6443" y="3466853"/>
            <a:ext cx="1224000" cy="550800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Shape 172"/>
          <p:cNvSpPr/>
          <p:nvPr/>
        </p:nvSpPr>
        <p:spPr>
          <a:xfrm>
            <a:off x="1649718" y="1688196"/>
            <a:ext cx="6261000" cy="792000"/>
          </a:xfrm>
          <a:prstGeom prst="rect">
            <a:avLst/>
          </a:prstGeom>
          <a:gradFill>
            <a:gsLst>
              <a:gs pos="0">
                <a:srgbClr val="CAC5D3">
                  <a:alpha val="0"/>
                </a:srgbClr>
              </a:gs>
              <a:gs pos="100000">
                <a:srgbClr val="538CD5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t/>
            </a:r>
            <a:endParaRPr b="0" i="0" sz="15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3" name="Shape 173"/>
          <p:cNvSpPr txBox="1"/>
          <p:nvPr/>
        </p:nvSpPr>
        <p:spPr>
          <a:xfrm>
            <a:off x="1865742" y="1938308"/>
            <a:ext cx="60450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ct val="25000"/>
              <a:buFont typeface="Calibri"/>
              <a:buNone/>
            </a:pPr>
            <a:r>
              <a:rPr b="1" i="0" lang="pt-BR" sz="1600" u="none" cap="none" strike="noStrik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rPr>
              <a:t>Preparatório CAPM® &amp; PMP®</a:t>
            </a:r>
          </a:p>
        </p:txBody>
      </p:sp>
      <p:grpSp>
        <p:nvGrpSpPr>
          <p:cNvPr id="174" name="Shape 174"/>
          <p:cNvGrpSpPr/>
          <p:nvPr/>
        </p:nvGrpSpPr>
        <p:grpSpPr>
          <a:xfrm>
            <a:off x="3" y="1796255"/>
            <a:ext cx="2732645" cy="576125"/>
            <a:chOff x="-150191" y="1834342"/>
            <a:chExt cx="7482598" cy="1702500"/>
          </a:xfrm>
        </p:grpSpPr>
        <p:pic>
          <p:nvPicPr>
            <p:cNvPr id="175" name="Shape 175"/>
            <p:cNvPicPr preferRelativeResize="0"/>
            <p:nvPr/>
          </p:nvPicPr>
          <p:blipFill rotWithShape="1">
            <a:blip r:embed="rId4">
              <a:alphaModFix/>
            </a:blip>
            <a:srcRect b="58667" l="0" r="49018" t="1451"/>
            <a:stretch/>
          </p:blipFill>
          <p:spPr>
            <a:xfrm>
              <a:off x="3593207" y="1857476"/>
              <a:ext cx="3739200" cy="16562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6" name="Shape 176"/>
            <p:cNvPicPr preferRelativeResize="0"/>
            <p:nvPr/>
          </p:nvPicPr>
          <p:blipFill rotWithShape="1">
            <a:blip r:embed="rId5">
              <a:alphaModFix/>
            </a:blip>
            <a:srcRect b="336" l="48087" r="907" t="58670"/>
            <a:stretch/>
          </p:blipFill>
          <p:spPr>
            <a:xfrm>
              <a:off x="-150191" y="1834342"/>
              <a:ext cx="3740700" cy="17025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77" name="Shape 177"/>
          <p:cNvSpPr txBox="1"/>
          <p:nvPr/>
        </p:nvSpPr>
        <p:spPr>
          <a:xfrm>
            <a:off x="2804716" y="2334353"/>
            <a:ext cx="5109000" cy="338700"/>
          </a:xfrm>
          <a:prstGeom prst="rect">
            <a:avLst/>
          </a:prstGeom>
          <a:gradFill>
            <a:gsLst>
              <a:gs pos="0">
                <a:srgbClr val="006C2D"/>
              </a:gs>
              <a:gs pos="50000">
                <a:srgbClr val="009E40"/>
              </a:gs>
              <a:gs pos="100000">
                <a:srgbClr val="00BD4E"/>
              </a:gs>
            </a:gsLst>
            <a:lin ang="10800025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Módulo 7 – Gerenciamento dos Custos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55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Shape 356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Ferramentas e técnicas</a:t>
            </a:r>
          </a:p>
        </p:txBody>
      </p:sp>
      <p:sp>
        <p:nvSpPr>
          <p:cNvPr id="357" name="Shape 357"/>
          <p:cNvSpPr/>
          <p:nvPr/>
        </p:nvSpPr>
        <p:spPr>
          <a:xfrm>
            <a:off x="716843" y="885505"/>
            <a:ext cx="64800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Opinião especializada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Opinião especializada de pessoas com conhecimento profundo em projetos similares ou em atividades relacionadas a área de gerenciamento de custos dentro ou fora da organização.</a:t>
            </a:r>
          </a:p>
        </p:txBody>
      </p:sp>
      <p:pic>
        <p:nvPicPr>
          <p:cNvPr id="358" name="Shape 35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843" y="3153617"/>
            <a:ext cx="809700" cy="809700"/>
          </a:xfrm>
          <a:prstGeom prst="rect">
            <a:avLst/>
          </a:prstGeom>
          <a:noFill/>
          <a:ln>
            <a:noFill/>
          </a:ln>
        </p:spPr>
      </p:pic>
      <p:sp>
        <p:nvSpPr>
          <p:cNvPr id="359" name="Shape 359"/>
          <p:cNvSpPr/>
          <p:nvPr/>
        </p:nvSpPr>
        <p:spPr>
          <a:xfrm>
            <a:off x="6549132" y="551410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Planejamento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Shape 364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Ferramentas e técnicas (cont.)</a:t>
            </a:r>
          </a:p>
        </p:txBody>
      </p:sp>
      <p:sp>
        <p:nvSpPr>
          <p:cNvPr id="365" name="Shape 365"/>
          <p:cNvSpPr/>
          <p:nvPr/>
        </p:nvSpPr>
        <p:spPr>
          <a:xfrm>
            <a:off x="716843" y="885505"/>
            <a:ext cx="6480000" cy="12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Técnicas analíticas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Como será financiado o projeto? Qual a melhor escolha de fonte de recursos? Analise as alternativas!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Neste processo, podemos considerar também o período de reembolso (</a:t>
            </a:r>
            <a:r>
              <a:rPr b="0" i="1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payback</a:t>
            </a: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) do projeto, ROI, TIR, fluxo de caixa e VPL. </a:t>
            </a:r>
          </a:p>
        </p:txBody>
      </p:sp>
      <p:pic>
        <p:nvPicPr>
          <p:cNvPr id="366" name="Shape 36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843" y="3153617"/>
            <a:ext cx="809700" cy="809700"/>
          </a:xfrm>
          <a:prstGeom prst="rect">
            <a:avLst/>
          </a:prstGeom>
          <a:noFill/>
          <a:ln>
            <a:noFill/>
          </a:ln>
        </p:spPr>
      </p:pic>
      <p:sp>
        <p:nvSpPr>
          <p:cNvPr id="367" name="Shape 367"/>
          <p:cNvSpPr/>
          <p:nvPr/>
        </p:nvSpPr>
        <p:spPr>
          <a:xfrm>
            <a:off x="6549132" y="551410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Planejamento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7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Shape 372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Ferramentas e técnicas (cont.)</a:t>
            </a:r>
          </a:p>
        </p:txBody>
      </p:sp>
      <p:sp>
        <p:nvSpPr>
          <p:cNvPr id="373" name="Shape 373"/>
          <p:cNvSpPr/>
          <p:nvPr/>
        </p:nvSpPr>
        <p:spPr>
          <a:xfrm>
            <a:off x="716843" y="885505"/>
            <a:ext cx="6480000" cy="800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Reuniões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Determinação de fontes de recursos, políticas organizacionais e formas de gestão por meio de reuniões.</a:t>
            </a:r>
          </a:p>
        </p:txBody>
      </p:sp>
      <p:pic>
        <p:nvPicPr>
          <p:cNvPr id="374" name="Shape 37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843" y="3153617"/>
            <a:ext cx="809700" cy="809700"/>
          </a:xfrm>
          <a:prstGeom prst="rect">
            <a:avLst/>
          </a:prstGeom>
          <a:noFill/>
          <a:ln>
            <a:noFill/>
          </a:ln>
        </p:spPr>
      </p:pic>
      <p:sp>
        <p:nvSpPr>
          <p:cNvPr id="375" name="Shape 375"/>
          <p:cNvSpPr/>
          <p:nvPr/>
        </p:nvSpPr>
        <p:spPr>
          <a:xfrm>
            <a:off x="6549132" y="551410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Planejamento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79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Shape 380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Saídas</a:t>
            </a:r>
          </a:p>
        </p:txBody>
      </p:sp>
      <p:pic>
        <p:nvPicPr>
          <p:cNvPr id="381" name="Shape 381"/>
          <p:cNvPicPr preferRelativeResize="0"/>
          <p:nvPr/>
        </p:nvPicPr>
        <p:blipFill rotWithShape="1">
          <a:blip r:embed="rId3">
            <a:alphaModFix/>
          </a:blip>
          <a:srcRect b="22249" l="0" r="0" t="6713"/>
          <a:stretch/>
        </p:blipFill>
        <p:spPr>
          <a:xfrm>
            <a:off x="690437" y="3173935"/>
            <a:ext cx="972000" cy="9159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82" name="Shape 382"/>
          <p:cNvGrpSpPr/>
          <p:nvPr/>
        </p:nvGrpSpPr>
        <p:grpSpPr>
          <a:xfrm>
            <a:off x="690437" y="885505"/>
            <a:ext cx="6480000" cy="2071232"/>
            <a:chOff x="690437" y="885505"/>
            <a:chExt cx="6480000" cy="2071232"/>
          </a:xfrm>
        </p:grpSpPr>
        <p:sp>
          <p:nvSpPr>
            <p:cNvPr id="383" name="Shape 383"/>
            <p:cNvSpPr/>
            <p:nvPr/>
          </p:nvSpPr>
          <p:spPr>
            <a:xfrm>
              <a:off x="690437" y="885505"/>
              <a:ext cx="6480000" cy="1662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-285750" lvl="1" marL="285750" marR="0" rtl="0" algn="just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Char char="•"/>
              </a:pPr>
              <a:r>
                <a:rPr b="1" i="0" lang="pt-BR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Plano de gerenciamento de custos</a:t>
              </a:r>
            </a:p>
            <a:p>
              <a:pPr indent="-292948" lvl="1" marL="661248" marR="0" rtl="0" algn="just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Char char="•"/>
              </a:pPr>
              <a:r>
                <a:rPr b="0" i="0" lang="pt-BR" sz="14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Escolha das ocorrências a serem utilizadas no projeto;</a:t>
              </a:r>
            </a:p>
            <a:p>
              <a:pPr indent="-292948" lvl="1" marL="661248" marR="0" rtl="0" algn="just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Char char="•"/>
              </a:pPr>
              <a:r>
                <a:rPr b="0" i="0" lang="pt-BR" sz="14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Associação com ativos de processos organizacionais;</a:t>
              </a:r>
            </a:p>
            <a:p>
              <a:pPr indent="-292948" lvl="1" marL="661248" marR="0" rtl="0" algn="just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Char char="•"/>
              </a:pPr>
              <a:r>
                <a:rPr b="0" i="0" lang="pt-BR" sz="14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Definição das contas de controle na EAP;</a:t>
              </a:r>
            </a:p>
            <a:p>
              <a:pPr indent="-292948" lvl="1" marL="661248" marR="0" rtl="0" algn="just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Char char="•"/>
              </a:pPr>
              <a:r>
                <a:rPr b="0" i="0" lang="pt-BR" sz="14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Definição das unidades de medida;</a:t>
              </a:r>
            </a:p>
            <a:p>
              <a:pPr indent="-292948" lvl="1" marL="661248" marR="0" rtl="0" algn="just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Char char="•"/>
              </a:pPr>
              <a:r>
                <a:rPr b="0" i="0" lang="pt-BR" sz="14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Limites de controle, ou seja, até onde irão ser tolerados desvios;</a:t>
              </a:r>
            </a:p>
            <a:p>
              <a:pPr indent="-292948" lvl="1" marL="661248" marR="0" rtl="0" algn="just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Char char="•"/>
              </a:pPr>
              <a:r>
                <a:rPr b="0" i="0" lang="pt-BR" sz="14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Como será gerenciado o valor agregado; e</a:t>
              </a:r>
            </a:p>
          </p:txBody>
        </p:sp>
        <p:sp>
          <p:nvSpPr>
            <p:cNvPr id="384" name="Shape 384"/>
            <p:cNvSpPr/>
            <p:nvPr/>
          </p:nvSpPr>
          <p:spPr>
            <a:xfrm>
              <a:off x="690437" y="2433538"/>
              <a:ext cx="3956100" cy="523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-292948" lvl="1" marL="661248" marR="0" rtl="0" algn="just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Char char="•"/>
              </a:pPr>
              <a:r>
                <a:rPr b="0" i="0" lang="pt-BR" sz="14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Descrição dos processos escolhidos para o gerenciamento dos custos.</a:t>
              </a:r>
            </a:p>
          </p:txBody>
        </p:sp>
      </p:grpSp>
      <p:sp>
        <p:nvSpPr>
          <p:cNvPr id="385" name="Shape 385"/>
          <p:cNvSpPr/>
          <p:nvPr/>
        </p:nvSpPr>
        <p:spPr>
          <a:xfrm>
            <a:off x="6549132" y="551410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Planejamento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89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Shape 390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Planejar o gerenciamento dos custos </a:t>
            </a:r>
          </a:p>
        </p:txBody>
      </p:sp>
      <p:sp>
        <p:nvSpPr>
          <p:cNvPr id="391" name="Shape 391"/>
          <p:cNvSpPr/>
          <p:nvPr/>
        </p:nvSpPr>
        <p:spPr>
          <a:xfrm>
            <a:off x="716843" y="885505"/>
            <a:ext cx="6480000" cy="7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É o processo de estabelecer as políticas, procedimentos e a documentação para planejamento, gestão, despesas e controle dos custos do projeto – de acordo como PMBOK®.</a:t>
            </a:r>
          </a:p>
        </p:txBody>
      </p:sp>
      <p:pic>
        <p:nvPicPr>
          <p:cNvPr id="392" name="Shape 39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843" y="2517417"/>
            <a:ext cx="2076000" cy="1381500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9"/>
              </a:srgbClr>
            </a:outerShdw>
          </a:effectLst>
        </p:spPr>
      </p:pic>
      <p:sp>
        <p:nvSpPr>
          <p:cNvPr id="393" name="Shape 393"/>
          <p:cNvSpPr/>
          <p:nvPr/>
        </p:nvSpPr>
        <p:spPr>
          <a:xfrm>
            <a:off x="6549132" y="551410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Planejamento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97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Shape 398"/>
          <p:cNvSpPr txBox="1"/>
          <p:nvPr/>
        </p:nvSpPr>
        <p:spPr>
          <a:xfrm>
            <a:off x="0" y="201280"/>
            <a:ext cx="5757000" cy="1386000"/>
          </a:xfrm>
          <a:prstGeom prst="rect">
            <a:avLst/>
          </a:prstGeom>
          <a:gradFill>
            <a:gsLst>
              <a:gs pos="0">
                <a:srgbClr val="9E7C00"/>
              </a:gs>
              <a:gs pos="50000">
                <a:srgbClr val="E4B300"/>
              </a:gs>
              <a:gs pos="100000">
                <a:srgbClr val="FFD700"/>
              </a:gs>
            </a:gsLst>
            <a:lin ang="2700006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3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Estimar os custos</a:t>
            </a:r>
          </a:p>
        </p:txBody>
      </p:sp>
      <p:pic>
        <p:nvPicPr>
          <p:cNvPr descr="https://www.caelum.com.br/apostila-html-css-javascript/anuncios/alura_2x.png" id="399" name="Shape 39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6443" y="3466853"/>
            <a:ext cx="1224000" cy="550800"/>
          </a:xfrm>
          <a:prstGeom prst="rect">
            <a:avLst/>
          </a:prstGeom>
          <a:noFill/>
          <a:ln>
            <a:noFill/>
          </a:ln>
        </p:spPr>
      </p:pic>
      <p:sp>
        <p:nvSpPr>
          <p:cNvPr id="400" name="Shape 400"/>
          <p:cNvSpPr/>
          <p:nvPr/>
        </p:nvSpPr>
        <p:spPr>
          <a:xfrm>
            <a:off x="1649718" y="1688196"/>
            <a:ext cx="6261000" cy="792000"/>
          </a:xfrm>
          <a:prstGeom prst="rect">
            <a:avLst/>
          </a:prstGeom>
          <a:gradFill>
            <a:gsLst>
              <a:gs pos="0">
                <a:srgbClr val="CAC5D3">
                  <a:alpha val="0"/>
                </a:srgbClr>
              </a:gs>
              <a:gs pos="100000">
                <a:srgbClr val="538CD5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t/>
            </a:r>
            <a:endParaRPr b="0" i="0" sz="15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1" name="Shape 401"/>
          <p:cNvSpPr txBox="1"/>
          <p:nvPr/>
        </p:nvSpPr>
        <p:spPr>
          <a:xfrm>
            <a:off x="1865742" y="1938308"/>
            <a:ext cx="60450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ct val="25000"/>
              <a:buFont typeface="Calibri"/>
              <a:buNone/>
            </a:pPr>
            <a:r>
              <a:rPr b="1" i="0" lang="pt-BR" sz="1600" u="none" cap="none" strike="noStrik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rPr>
              <a:t>Preparatório CAPM® &amp; PMP®</a:t>
            </a:r>
          </a:p>
        </p:txBody>
      </p:sp>
      <p:sp>
        <p:nvSpPr>
          <p:cNvPr id="402" name="Shape 402"/>
          <p:cNvSpPr txBox="1"/>
          <p:nvPr/>
        </p:nvSpPr>
        <p:spPr>
          <a:xfrm>
            <a:off x="2804716" y="2334353"/>
            <a:ext cx="5109000" cy="338700"/>
          </a:xfrm>
          <a:prstGeom prst="rect">
            <a:avLst/>
          </a:prstGeom>
          <a:gradFill>
            <a:gsLst>
              <a:gs pos="0">
                <a:srgbClr val="006C2D"/>
              </a:gs>
              <a:gs pos="50000">
                <a:srgbClr val="009E40"/>
              </a:gs>
              <a:gs pos="100000">
                <a:srgbClr val="00BD4E"/>
              </a:gs>
            </a:gsLst>
            <a:lin ang="10800025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Módulo 7 – Gerenciamento dos Custos</a:t>
            </a:r>
          </a:p>
        </p:txBody>
      </p:sp>
      <p:grpSp>
        <p:nvGrpSpPr>
          <p:cNvPr id="403" name="Shape 403"/>
          <p:cNvGrpSpPr/>
          <p:nvPr/>
        </p:nvGrpSpPr>
        <p:grpSpPr>
          <a:xfrm>
            <a:off x="3" y="1796255"/>
            <a:ext cx="2732645" cy="576125"/>
            <a:chOff x="-150191" y="1834342"/>
            <a:chExt cx="7482598" cy="1702500"/>
          </a:xfrm>
        </p:grpSpPr>
        <p:pic>
          <p:nvPicPr>
            <p:cNvPr id="404" name="Shape 404"/>
            <p:cNvPicPr preferRelativeResize="0"/>
            <p:nvPr/>
          </p:nvPicPr>
          <p:blipFill rotWithShape="1">
            <a:blip r:embed="rId4">
              <a:alphaModFix/>
            </a:blip>
            <a:srcRect b="58667" l="0" r="49018" t="1451"/>
            <a:stretch/>
          </p:blipFill>
          <p:spPr>
            <a:xfrm>
              <a:off x="3593207" y="1857476"/>
              <a:ext cx="3739200" cy="16562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05" name="Shape 405"/>
            <p:cNvPicPr preferRelativeResize="0"/>
            <p:nvPr/>
          </p:nvPicPr>
          <p:blipFill rotWithShape="1">
            <a:blip r:embed="rId5">
              <a:alphaModFix/>
            </a:blip>
            <a:srcRect b="336" l="48087" r="907" t="58670"/>
            <a:stretch/>
          </p:blipFill>
          <p:spPr>
            <a:xfrm>
              <a:off x="-150191" y="1834342"/>
              <a:ext cx="3740700" cy="170250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09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Shape 410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Entradas, ferramentas e técnicas e saídas</a:t>
            </a:r>
          </a:p>
        </p:txBody>
      </p:sp>
      <p:sp>
        <p:nvSpPr>
          <p:cNvPr id="411" name="Shape 411"/>
          <p:cNvSpPr/>
          <p:nvPr/>
        </p:nvSpPr>
        <p:spPr>
          <a:xfrm>
            <a:off x="572468" y="2577555"/>
            <a:ext cx="4320000" cy="953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Estimar os custos </a:t>
            </a: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é o processo de desenvolvimento de uma estimativa dos recursos monetários necessários para executar as atividades do projeto – de acordo como PMBOK®.</a:t>
            </a:r>
          </a:p>
        </p:txBody>
      </p:sp>
      <p:pic>
        <p:nvPicPr>
          <p:cNvPr id="412" name="Shape 4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76844" y="921370"/>
            <a:ext cx="5760000" cy="1622400"/>
          </a:xfrm>
          <a:prstGeom prst="rect">
            <a:avLst/>
          </a:prstGeom>
          <a:noFill/>
          <a:ln>
            <a:noFill/>
          </a:ln>
        </p:spPr>
      </p:pic>
      <p:sp>
        <p:nvSpPr>
          <p:cNvPr id="413" name="Shape 413"/>
          <p:cNvSpPr/>
          <p:nvPr/>
        </p:nvSpPr>
        <p:spPr>
          <a:xfrm>
            <a:off x="6549132" y="551410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Planejamento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17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Shape 418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Entradas</a:t>
            </a:r>
          </a:p>
        </p:txBody>
      </p:sp>
      <p:sp>
        <p:nvSpPr>
          <p:cNvPr id="419" name="Shape 419"/>
          <p:cNvSpPr/>
          <p:nvPr/>
        </p:nvSpPr>
        <p:spPr>
          <a:xfrm>
            <a:off x="716843" y="885505"/>
            <a:ext cx="64800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Plano de gerenciamento dos custos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Apresenta as técnicas que serão utilizadas para gerar as estimativas, como limites de controle, unidades de medida, formas de gerenciamento do valor agregado, detalhamento de contas de controle e mais.</a:t>
            </a:r>
          </a:p>
        </p:txBody>
      </p:sp>
      <p:pic>
        <p:nvPicPr>
          <p:cNvPr id="420" name="Shape 4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843" y="3297633"/>
            <a:ext cx="804900" cy="729900"/>
          </a:xfrm>
          <a:prstGeom prst="rect">
            <a:avLst/>
          </a:prstGeom>
          <a:noFill/>
          <a:ln>
            <a:noFill/>
          </a:ln>
        </p:spPr>
      </p:pic>
      <p:sp>
        <p:nvSpPr>
          <p:cNvPr id="421" name="Shape 421"/>
          <p:cNvSpPr/>
          <p:nvPr/>
        </p:nvSpPr>
        <p:spPr>
          <a:xfrm>
            <a:off x="6549132" y="551410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Planejamento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25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Shape 426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Entradas (cont.)</a:t>
            </a:r>
          </a:p>
        </p:txBody>
      </p:sp>
      <p:sp>
        <p:nvSpPr>
          <p:cNvPr id="427" name="Shape 427"/>
          <p:cNvSpPr/>
          <p:nvPr/>
        </p:nvSpPr>
        <p:spPr>
          <a:xfrm>
            <a:off x="716843" y="885505"/>
            <a:ext cx="6480000" cy="12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Plano de gerenciamento dos recursos humanos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Custos relacionados a mobilização da equipe, construção da equipe e gerenciamento dos recursos humanos; e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Prêmios, incentivos, políticas salariais e informações que ajudarão a estimar o custo dos recursos de forma holística.</a:t>
            </a:r>
          </a:p>
        </p:txBody>
      </p:sp>
      <p:pic>
        <p:nvPicPr>
          <p:cNvPr id="428" name="Shape 4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843" y="3297633"/>
            <a:ext cx="804900" cy="729900"/>
          </a:xfrm>
          <a:prstGeom prst="rect">
            <a:avLst/>
          </a:prstGeom>
          <a:noFill/>
          <a:ln>
            <a:noFill/>
          </a:ln>
        </p:spPr>
      </p:pic>
      <p:sp>
        <p:nvSpPr>
          <p:cNvPr id="429" name="Shape 429"/>
          <p:cNvSpPr/>
          <p:nvPr/>
        </p:nvSpPr>
        <p:spPr>
          <a:xfrm>
            <a:off x="6549132" y="551410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Planejamento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33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Shape 434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Entradas (cont.)</a:t>
            </a:r>
          </a:p>
        </p:txBody>
      </p:sp>
      <p:sp>
        <p:nvSpPr>
          <p:cNvPr id="435" name="Shape 435"/>
          <p:cNvSpPr/>
          <p:nvPr/>
        </p:nvSpPr>
        <p:spPr>
          <a:xfrm>
            <a:off x="716843" y="885505"/>
            <a:ext cx="6480000" cy="1723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1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Linha de base do escopo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EAP, dicionário da EAP e declaração do escopo – essencial para garantir a estimativa de todo o escopo.</a:t>
            </a:r>
          </a:p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Cronograma do projeto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Recursos necessários para a realização das tarefas em detalhe (estimativa dos recursos), lembrando que o cronograma é a versão aprovada do modelo de cronograma aplicado.</a:t>
            </a:r>
          </a:p>
        </p:txBody>
      </p:sp>
      <p:pic>
        <p:nvPicPr>
          <p:cNvPr id="436" name="Shape 4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843" y="3297633"/>
            <a:ext cx="804900" cy="729900"/>
          </a:xfrm>
          <a:prstGeom prst="rect">
            <a:avLst/>
          </a:prstGeom>
          <a:noFill/>
          <a:ln>
            <a:noFill/>
          </a:ln>
        </p:spPr>
      </p:pic>
      <p:sp>
        <p:nvSpPr>
          <p:cNvPr id="437" name="Shape 437"/>
          <p:cNvSpPr/>
          <p:nvPr/>
        </p:nvSpPr>
        <p:spPr>
          <a:xfrm>
            <a:off x="6549132" y="551410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Planejamento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 txBox="1"/>
          <p:nvPr/>
        </p:nvSpPr>
        <p:spPr>
          <a:xfrm rot="-1663517">
            <a:off x="5977706" y="3412463"/>
            <a:ext cx="1709466" cy="4616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2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EXEMLO</a:t>
            </a:r>
          </a:p>
        </p:txBody>
      </p:sp>
      <p:sp>
        <p:nvSpPr>
          <p:cNvPr id="183" name="Shape 183"/>
          <p:cNvSpPr/>
          <p:nvPr/>
        </p:nvSpPr>
        <p:spPr>
          <a:xfrm>
            <a:off x="1292548" y="1281409"/>
            <a:ext cx="4392600" cy="1385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25000"/>
              <a:buFont typeface="Calibri"/>
              <a:buNone/>
            </a:pPr>
            <a:r>
              <a:rPr b="1" i="0" lang="pt-BR" sz="24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Apresenta este curso: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25000"/>
              <a:buFont typeface="Calibri"/>
              <a:buNone/>
            </a:pPr>
            <a:r>
              <a:rPr b="0" i="0" lang="pt-BR" sz="18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Professor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F497D"/>
              </a:buClr>
              <a:buSzPct val="25000"/>
              <a:buFont typeface="Calibri"/>
              <a:buNone/>
            </a:pPr>
            <a:r>
              <a:rPr b="1" i="0" lang="pt-BR" sz="2400" u="none" cap="none" strike="noStrike">
                <a:solidFill>
                  <a:srgbClr val="1F497D"/>
                </a:solidFill>
                <a:latin typeface="Calibri"/>
                <a:ea typeface="Calibri"/>
                <a:cs typeface="Calibri"/>
                <a:sym typeface="Calibri"/>
              </a:rPr>
              <a:t>Frederico de Azevedo Aranha 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25000"/>
              <a:buFont typeface="Calibri"/>
              <a:buNone/>
            </a:pPr>
            <a:r>
              <a:rPr b="0" i="0" lang="pt-BR" sz="18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Gerente de Projetos, Esp., PMP®, ITIL® Expert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4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Shape 442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Entradas (cont.)</a:t>
            </a:r>
          </a:p>
        </p:txBody>
      </p:sp>
      <p:sp>
        <p:nvSpPr>
          <p:cNvPr id="443" name="Shape 443"/>
          <p:cNvSpPr/>
          <p:nvPr/>
        </p:nvSpPr>
        <p:spPr>
          <a:xfrm>
            <a:off x="716843" y="885505"/>
            <a:ext cx="6480000" cy="12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Registro de riscos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Utilizado aqui para análise do custo das respostas planejadas aos riscos e também para considerar reservas de contingência e gerenciais. Um risco ativado geralmente aumenta a duração de uma atividade e seu respectivo custo.</a:t>
            </a:r>
          </a:p>
        </p:txBody>
      </p:sp>
      <p:pic>
        <p:nvPicPr>
          <p:cNvPr id="444" name="Shape 44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843" y="3297633"/>
            <a:ext cx="804900" cy="729900"/>
          </a:xfrm>
          <a:prstGeom prst="rect">
            <a:avLst/>
          </a:prstGeom>
          <a:noFill/>
          <a:ln>
            <a:noFill/>
          </a:ln>
        </p:spPr>
      </p:pic>
      <p:sp>
        <p:nvSpPr>
          <p:cNvPr id="445" name="Shape 445"/>
          <p:cNvSpPr/>
          <p:nvPr/>
        </p:nvSpPr>
        <p:spPr>
          <a:xfrm>
            <a:off x="6549132" y="551410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Planejamento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49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Shape 450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Entradas (cont.)</a:t>
            </a:r>
          </a:p>
        </p:txBody>
      </p:sp>
      <p:sp>
        <p:nvSpPr>
          <p:cNvPr id="451" name="Shape 451"/>
          <p:cNvSpPr/>
          <p:nvPr/>
        </p:nvSpPr>
        <p:spPr>
          <a:xfrm>
            <a:off x="716843" y="885505"/>
            <a:ext cx="6480000" cy="1508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Fatores ambientais da empresa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Informações sobre o mercado, condições gerais, momento vivido pelo negócio, fatores internos e externos.</a:t>
            </a:r>
          </a:p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Ativos de processos organizacionais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Políticas de estimativas, métodos, modelos de estimativa, informações históricas e mais.</a:t>
            </a:r>
          </a:p>
        </p:txBody>
      </p:sp>
      <p:pic>
        <p:nvPicPr>
          <p:cNvPr id="452" name="Shape 45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843" y="3297633"/>
            <a:ext cx="804900" cy="729900"/>
          </a:xfrm>
          <a:prstGeom prst="rect">
            <a:avLst/>
          </a:prstGeom>
          <a:noFill/>
          <a:ln>
            <a:noFill/>
          </a:ln>
        </p:spPr>
      </p:pic>
      <p:sp>
        <p:nvSpPr>
          <p:cNvPr id="453" name="Shape 453"/>
          <p:cNvSpPr/>
          <p:nvPr/>
        </p:nvSpPr>
        <p:spPr>
          <a:xfrm>
            <a:off x="6549132" y="551410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Planejamento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57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Shape 458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Ferramentas e técnicas</a:t>
            </a:r>
          </a:p>
        </p:txBody>
      </p:sp>
      <p:sp>
        <p:nvSpPr>
          <p:cNvPr id="459" name="Shape 459"/>
          <p:cNvSpPr/>
          <p:nvPr/>
        </p:nvSpPr>
        <p:spPr>
          <a:xfrm>
            <a:off x="716843" y="885505"/>
            <a:ext cx="6480000" cy="12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Opinião especializada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Para estimar custos, é preciso muitas vezes contar com profissionais experts em áreas técnicas e também em contabilidade. Para reunir estes profissionais, devemos aplicar ainda outras técnicas como reuniões, técnica Delphi para tomada de decisão e outras.</a:t>
            </a:r>
          </a:p>
        </p:txBody>
      </p:sp>
      <p:pic>
        <p:nvPicPr>
          <p:cNvPr id="460" name="Shape 46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843" y="3153617"/>
            <a:ext cx="809700" cy="809700"/>
          </a:xfrm>
          <a:prstGeom prst="rect">
            <a:avLst/>
          </a:prstGeom>
          <a:noFill/>
          <a:ln>
            <a:noFill/>
          </a:ln>
        </p:spPr>
      </p:pic>
      <p:sp>
        <p:nvSpPr>
          <p:cNvPr id="461" name="Shape 461"/>
          <p:cNvSpPr/>
          <p:nvPr/>
        </p:nvSpPr>
        <p:spPr>
          <a:xfrm>
            <a:off x="6549132" y="551410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Planejamento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65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Shape 466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Ferramentas e técnicas (cont.)</a:t>
            </a:r>
          </a:p>
        </p:txBody>
      </p:sp>
      <p:pic>
        <p:nvPicPr>
          <p:cNvPr id="467" name="Shape 46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843" y="3153617"/>
            <a:ext cx="809700" cy="8097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68" name="Shape 468"/>
          <p:cNvGrpSpPr/>
          <p:nvPr/>
        </p:nvGrpSpPr>
        <p:grpSpPr>
          <a:xfrm>
            <a:off x="716843" y="885505"/>
            <a:ext cx="6480000" cy="2717732"/>
            <a:chOff x="716843" y="885505"/>
            <a:chExt cx="6480000" cy="2717732"/>
          </a:xfrm>
        </p:grpSpPr>
        <p:sp>
          <p:nvSpPr>
            <p:cNvPr id="469" name="Shape 469"/>
            <p:cNvSpPr/>
            <p:nvPr/>
          </p:nvSpPr>
          <p:spPr>
            <a:xfrm>
              <a:off x="716843" y="885505"/>
              <a:ext cx="6480000" cy="1662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-285750" lvl="0" marL="285750" marR="0" rtl="0" algn="just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Char char="•"/>
              </a:pPr>
              <a:r>
                <a:rPr b="1" i="0" lang="pt-BR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Estimativa análoga</a:t>
              </a:r>
            </a:p>
            <a:p>
              <a:pPr indent="-292948" lvl="1" marL="661248" marR="0" rtl="0" algn="just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Char char="•"/>
              </a:pPr>
              <a:r>
                <a:rPr b="0" i="0" lang="pt-BR" sz="14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Conhecida como “estimativa </a:t>
              </a:r>
              <a:r>
                <a:rPr b="0" i="1" lang="pt-BR" sz="14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top-down</a:t>
              </a:r>
              <a:r>
                <a:rPr b="0" i="0" lang="pt-BR" sz="14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”.</a:t>
              </a:r>
            </a:p>
            <a:p>
              <a:pPr indent="-292948" lvl="1" marL="661248" marR="0" rtl="0" algn="just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Char char="•"/>
              </a:pPr>
              <a:r>
                <a:rPr b="0" i="0" lang="pt-BR" sz="14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Utilização de projetos anteriores para construção de uma analogia de tais projetos com o projeto atual. É uma técnica mais utilizada no começo dos projetos ou então em empresas que estão acostumadas a repetir projetos que entregam produtos similares – mas não podemos esquecer que todas as entregas são únicas, como já vimos antes;</a:t>
              </a:r>
            </a:p>
          </p:txBody>
        </p:sp>
        <p:sp>
          <p:nvSpPr>
            <p:cNvPr id="470" name="Shape 470"/>
            <p:cNvSpPr/>
            <p:nvPr/>
          </p:nvSpPr>
          <p:spPr>
            <a:xfrm>
              <a:off x="716843" y="2433538"/>
              <a:ext cx="4320000" cy="1169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-292948" lvl="1" marL="661248" marR="0" rtl="0" algn="just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Char char="•"/>
              </a:pPr>
              <a:r>
                <a:rPr b="0" i="0" lang="pt-BR" sz="14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É uma técnica barata e rápida, mas ao mesmo tempo, arriscada, já que é pouco precisa. É preciso sempre ajustar as estimativas para não cometer o erro de ignorarmos fatores presentes.</a:t>
              </a:r>
            </a:p>
          </p:txBody>
        </p:sp>
      </p:grpSp>
      <p:sp>
        <p:nvSpPr>
          <p:cNvPr id="471" name="Shape 471"/>
          <p:cNvSpPr/>
          <p:nvPr/>
        </p:nvSpPr>
        <p:spPr>
          <a:xfrm>
            <a:off x="6549132" y="551410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Planejamento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75" name="Shape 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Shape 476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Ferramentas e técnicas (cont.)</a:t>
            </a:r>
          </a:p>
        </p:txBody>
      </p:sp>
      <p:pic>
        <p:nvPicPr>
          <p:cNvPr id="477" name="Shape 47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843" y="3153617"/>
            <a:ext cx="809700" cy="809700"/>
          </a:xfrm>
          <a:prstGeom prst="rect">
            <a:avLst/>
          </a:prstGeom>
          <a:noFill/>
          <a:ln>
            <a:noFill/>
          </a:ln>
        </p:spPr>
      </p:pic>
      <p:sp>
        <p:nvSpPr>
          <p:cNvPr id="478" name="Shape 478"/>
          <p:cNvSpPr/>
          <p:nvPr/>
        </p:nvSpPr>
        <p:spPr>
          <a:xfrm>
            <a:off x="716843" y="885505"/>
            <a:ext cx="6480000" cy="16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Estimativa paramétrica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Comum quando temos muitos dados de confiança, íntegros, para gerar parâmetros de projetos anteriores que possam ser aplicados a projetos atuais e futuros;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Se você sabe quanto custa o metro quadrado ou a hora técnica de um profissional em determinado ambiente, pode parametrizar e aplicar estas informações para construir estimativas precisas de custos.</a:t>
            </a:r>
          </a:p>
        </p:txBody>
      </p:sp>
      <p:sp>
        <p:nvSpPr>
          <p:cNvPr id="479" name="Shape 479"/>
          <p:cNvSpPr/>
          <p:nvPr/>
        </p:nvSpPr>
        <p:spPr>
          <a:xfrm>
            <a:off x="6549132" y="551410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Planejamento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83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Shape 484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Ferramentas e técnicas (cont.)</a:t>
            </a:r>
          </a:p>
        </p:txBody>
      </p:sp>
      <p:pic>
        <p:nvPicPr>
          <p:cNvPr id="485" name="Shape 48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843" y="3153617"/>
            <a:ext cx="809700" cy="8097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86" name="Shape 486"/>
          <p:cNvGrpSpPr/>
          <p:nvPr/>
        </p:nvGrpSpPr>
        <p:grpSpPr>
          <a:xfrm>
            <a:off x="716843" y="885505"/>
            <a:ext cx="6480000" cy="2523900"/>
            <a:chOff x="716843" y="885505"/>
            <a:chExt cx="6480000" cy="2523900"/>
          </a:xfrm>
        </p:grpSpPr>
        <p:sp>
          <p:nvSpPr>
            <p:cNvPr id="487" name="Shape 487"/>
            <p:cNvSpPr/>
            <p:nvPr/>
          </p:nvSpPr>
          <p:spPr>
            <a:xfrm>
              <a:off x="716843" y="885505"/>
              <a:ext cx="6480000" cy="2523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-285750" lvl="0" marL="285750" marR="0" rtl="0" algn="just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Char char="•"/>
              </a:pPr>
              <a:r>
                <a:rPr b="1" i="0" lang="pt-BR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Estimativa de três pontos</a:t>
              </a:r>
            </a:p>
            <a:p>
              <a:pPr indent="-292948" lvl="1" marL="661248" marR="0" rtl="0" algn="just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Char char="•"/>
              </a:pPr>
              <a:r>
                <a:rPr b="0" i="0" lang="pt-BR" sz="14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Esta técnica é igual a técnica vista no gerenciamento do tempo. O custo esperado (CE) pode ser calculado por meio da distribuição beta ou triangular:</a:t>
              </a:r>
            </a:p>
            <a:p>
              <a:pPr indent="-287446" lvl="2" marL="1036746" marR="0" rtl="0" algn="just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Char char="•"/>
              </a:pPr>
              <a:r>
                <a:rPr b="0" i="0" lang="pt-BR" sz="14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CE = CO + 4CM + CP/6 (Beta)</a:t>
              </a:r>
            </a:p>
            <a:p>
              <a:pPr indent="-287446" lvl="2" marL="1036746" marR="0" rtl="0" algn="just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Char char="•"/>
              </a:pPr>
              <a:r>
                <a:rPr b="0" i="0" lang="pt-BR" sz="14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CE = CO + CM + CP/3 (Triangular)</a:t>
              </a:r>
            </a:p>
            <a:p>
              <a:pPr indent="-294645" lvl="3" marL="1412245" marR="0" rtl="0" algn="just">
                <a:spcBef>
                  <a:spcPts val="0"/>
                </a:spcBef>
                <a:buClr>
                  <a:srgbClr val="000000"/>
                </a:buClr>
                <a:buSzPct val="100000"/>
                <a:buFont typeface="Arial"/>
                <a:buChar char="•"/>
              </a:pPr>
              <a:r>
                <a:rPr b="0" i="0" lang="pt-BR" sz="14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Sendo: </a:t>
              </a:r>
            </a:p>
            <a:p>
              <a:pPr indent="-289143" lvl="4" marL="1787743" marR="0" rtl="0" algn="just">
                <a:spcBef>
                  <a:spcPts val="0"/>
                </a:spcBef>
                <a:buClr>
                  <a:srgbClr val="000000"/>
                </a:buClr>
                <a:buSzPct val="100000"/>
                <a:buFont typeface="Arial"/>
                <a:buChar char="•"/>
              </a:pPr>
              <a:r>
                <a:rPr b="0" i="0" lang="pt-BR" sz="14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CO = Custo Otimista</a:t>
              </a:r>
            </a:p>
            <a:p>
              <a:pPr indent="-289143" lvl="4" marL="1787743" marR="0" rtl="0" algn="just">
                <a:spcBef>
                  <a:spcPts val="0"/>
                </a:spcBef>
                <a:buClr>
                  <a:srgbClr val="000000"/>
                </a:buClr>
                <a:buSzPct val="100000"/>
                <a:buFont typeface="Arial"/>
                <a:buChar char="•"/>
              </a:pPr>
              <a:r>
                <a:rPr b="0" i="0" lang="pt-BR" sz="14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CM = Custo Mais Provável</a:t>
              </a:r>
            </a:p>
            <a:p>
              <a:pPr indent="-289143" lvl="4" marL="1787743" marR="0" rtl="0" algn="just">
                <a:spcBef>
                  <a:spcPts val="0"/>
                </a:spcBef>
                <a:buClr>
                  <a:srgbClr val="000000"/>
                </a:buClr>
                <a:buSzPct val="100000"/>
                <a:buFont typeface="Arial"/>
                <a:buChar char="•"/>
              </a:pPr>
              <a:r>
                <a:rPr b="0" i="0" lang="pt-BR" sz="14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CP = Custo Pessimista</a:t>
              </a:r>
            </a:p>
            <a:p>
              <a:pPr indent="-292948" lvl="1" marL="661248" marR="0" rtl="0" algn="just">
                <a:spcBef>
                  <a:spcPts val="0"/>
                </a:spcBef>
                <a:buClr>
                  <a:srgbClr val="000000"/>
                </a:buClr>
                <a:buSzPct val="100000"/>
                <a:buFont typeface="Arial"/>
                <a:buChar char="•"/>
              </a:pPr>
              <a:r>
                <a:rPr b="0" i="0" lang="pt-BR" sz="14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Utilizamos as estimativas de três pontos quando não temos estimativas mais próximas. </a:t>
              </a:r>
            </a:p>
          </p:txBody>
        </p:sp>
        <p:sp>
          <p:nvSpPr>
            <p:cNvPr id="488" name="Shape 488"/>
            <p:cNvSpPr/>
            <p:nvPr/>
          </p:nvSpPr>
          <p:spPr>
            <a:xfrm>
              <a:off x="716843" y="2867399"/>
              <a:ext cx="4320000" cy="307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-292948" lvl="1" marL="661248" marR="0" rtl="0" algn="just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89" name="Shape 489"/>
          <p:cNvSpPr/>
          <p:nvPr/>
        </p:nvSpPr>
        <p:spPr>
          <a:xfrm>
            <a:off x="6549132" y="551410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Planejamento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93" name="Shape 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Shape 494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Ferramentas e técnicas (cont.)</a:t>
            </a:r>
          </a:p>
        </p:txBody>
      </p:sp>
      <p:pic>
        <p:nvPicPr>
          <p:cNvPr id="495" name="Shape 49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843" y="3153617"/>
            <a:ext cx="809700" cy="809700"/>
          </a:xfrm>
          <a:prstGeom prst="rect">
            <a:avLst/>
          </a:prstGeom>
          <a:noFill/>
          <a:ln>
            <a:noFill/>
          </a:ln>
        </p:spPr>
      </p:pic>
      <p:sp>
        <p:nvSpPr>
          <p:cNvPr id="496" name="Shape 496"/>
          <p:cNvSpPr/>
          <p:nvPr/>
        </p:nvSpPr>
        <p:spPr>
          <a:xfrm>
            <a:off x="716843" y="885505"/>
            <a:ext cx="6480000" cy="20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Estimativa </a:t>
            </a:r>
            <a:r>
              <a:rPr b="1" i="1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bottom-up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Método mais confiável, pois vamos até as atividades definidas e detalhadas para o projeto e fazemos as estimativas de baixo para cima, ou seja, da atividade até a conta de controle e o projeto como um todo. É a técnica mais confiável, porém a mais demorada; </a:t>
            </a:r>
          </a:p>
          <a:p>
            <a:pPr indent="-292948" lvl="1" marL="661248" marR="0" rtl="0" algn="just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Para entender bem esta técnica, imagine uma EAP e a decomposição das atividades após cada pacote de trabalho. Vá somando cada estimativa de custo para cada atividade, depois junte isso ao pacote de trabalho, some todos e você vai ter feito sua estimativa “de baixo para cima”.</a:t>
            </a:r>
          </a:p>
        </p:txBody>
      </p:sp>
      <p:sp>
        <p:nvSpPr>
          <p:cNvPr id="497" name="Shape 497"/>
          <p:cNvSpPr/>
          <p:nvPr/>
        </p:nvSpPr>
        <p:spPr>
          <a:xfrm>
            <a:off x="6549132" y="551410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Planejamento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0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Shape 502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Ferramentas e técnicas (cont.)</a:t>
            </a:r>
          </a:p>
        </p:txBody>
      </p:sp>
      <p:pic>
        <p:nvPicPr>
          <p:cNvPr id="503" name="Shape 50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843" y="3153617"/>
            <a:ext cx="809700" cy="809700"/>
          </a:xfrm>
          <a:prstGeom prst="rect">
            <a:avLst/>
          </a:prstGeom>
          <a:noFill/>
          <a:ln>
            <a:noFill/>
          </a:ln>
        </p:spPr>
      </p:pic>
      <p:sp>
        <p:nvSpPr>
          <p:cNvPr id="504" name="Shape 504"/>
          <p:cNvSpPr/>
          <p:nvPr/>
        </p:nvSpPr>
        <p:spPr>
          <a:xfrm>
            <a:off x="716843" y="885505"/>
            <a:ext cx="6480000" cy="23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Análise de reservas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Por meio da análise de reservas podemos identificar o risco relacionado as atividades e estimar quanto teremos de reservar para poder tratar estes riscos caso aconteçam;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Através da análise de reservas é possível criar duas reservas:</a:t>
            </a:r>
          </a:p>
          <a:p>
            <a:pPr indent="-287446" lvl="2" marL="1036746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Reservas contingenciais: </a:t>
            </a: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reservas para riscos conhecidos; e</a:t>
            </a:r>
          </a:p>
          <a:p>
            <a:pPr indent="-287446" lvl="2" marL="1036746" marR="0" rtl="0" algn="just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Reservas gerenciais: </a:t>
            </a: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reservas para riscos desconhecidos. As reservas gerenciais não entram na linha de base dos custos. Se for necessária a utilização de tal reserva, então ela deverá ser adicionada à linha de base dos custos. </a:t>
            </a:r>
          </a:p>
        </p:txBody>
      </p:sp>
      <p:sp>
        <p:nvSpPr>
          <p:cNvPr id="505" name="Shape 505"/>
          <p:cNvSpPr/>
          <p:nvPr/>
        </p:nvSpPr>
        <p:spPr>
          <a:xfrm>
            <a:off x="6549132" y="551410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Planejamento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09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Shape 510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Ferramentas e técnicas (cont.)</a:t>
            </a:r>
          </a:p>
        </p:txBody>
      </p:sp>
      <p:pic>
        <p:nvPicPr>
          <p:cNvPr id="511" name="Shape 5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843" y="3153617"/>
            <a:ext cx="809700" cy="809700"/>
          </a:xfrm>
          <a:prstGeom prst="rect">
            <a:avLst/>
          </a:prstGeom>
          <a:noFill/>
          <a:ln>
            <a:noFill/>
          </a:ln>
        </p:spPr>
      </p:pic>
      <p:sp>
        <p:nvSpPr>
          <p:cNvPr id="512" name="Shape 512"/>
          <p:cNvSpPr/>
          <p:nvPr/>
        </p:nvSpPr>
        <p:spPr>
          <a:xfrm>
            <a:off x="716843" y="885505"/>
            <a:ext cx="6480000" cy="187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Custo da qualidade (CDQ)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Toda vez que uma entrega do projeto não atende os requisitos de qualidade, devemos considerar que há um custo a ser pago por esta não conformidade – ou não;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Se deixarmos de treinar pessoal e com esta falta de treinamento não for possível atender um requisito de qualidade, estaremos economizando de um lado e, por outro, assumindo o risco que a não conformidade irá gerar e seus custos relacionados – tais como falhas.</a:t>
            </a:r>
          </a:p>
        </p:txBody>
      </p:sp>
      <p:sp>
        <p:nvSpPr>
          <p:cNvPr id="513" name="Shape 513"/>
          <p:cNvSpPr/>
          <p:nvPr/>
        </p:nvSpPr>
        <p:spPr>
          <a:xfrm>
            <a:off x="6549132" y="551410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Planejamento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17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Shape 518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Ferramentas e técnicas (cont.)</a:t>
            </a:r>
          </a:p>
        </p:txBody>
      </p:sp>
      <p:pic>
        <p:nvPicPr>
          <p:cNvPr id="519" name="Shape 5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843" y="3153617"/>
            <a:ext cx="809700" cy="809700"/>
          </a:xfrm>
          <a:prstGeom prst="rect">
            <a:avLst/>
          </a:prstGeom>
          <a:noFill/>
          <a:ln>
            <a:noFill/>
          </a:ln>
        </p:spPr>
      </p:pic>
      <p:sp>
        <p:nvSpPr>
          <p:cNvPr id="520" name="Shape 520"/>
          <p:cNvSpPr/>
          <p:nvPr/>
        </p:nvSpPr>
        <p:spPr>
          <a:xfrm>
            <a:off x="716843" y="885505"/>
            <a:ext cx="6480000" cy="19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1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Software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para estimativas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Todas as estimativas podem ser registradas em algum tipo de software, desde o bloco de notas até ferramentas como MS Excel, MS Project, MS Word ou ferramentas específicas da organização onde será gerido o projeto.</a:t>
            </a:r>
          </a:p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Análise de proposta de fornecedor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Toda vez que forem feitas aquisições e/ou terceirizações, podem ser feitas análises a respeito das propostas oferecidas e os custos relacionados às mesmas.</a:t>
            </a:r>
          </a:p>
        </p:txBody>
      </p:sp>
      <p:sp>
        <p:nvSpPr>
          <p:cNvPr id="521" name="Shape 521"/>
          <p:cNvSpPr/>
          <p:nvPr/>
        </p:nvSpPr>
        <p:spPr>
          <a:xfrm>
            <a:off x="6549132" y="551410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Planejamento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 txBox="1"/>
          <p:nvPr/>
        </p:nvSpPr>
        <p:spPr>
          <a:xfrm rot="-1663517">
            <a:off x="5977706" y="3412463"/>
            <a:ext cx="1709466" cy="4616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2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EXEMLO</a:t>
            </a:r>
          </a:p>
        </p:txBody>
      </p:sp>
      <p:sp>
        <p:nvSpPr>
          <p:cNvPr id="189" name="Shape 189"/>
          <p:cNvSpPr/>
          <p:nvPr/>
        </p:nvSpPr>
        <p:spPr>
          <a:xfrm>
            <a:off x="1292548" y="1281409"/>
            <a:ext cx="4392600" cy="12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25000"/>
              <a:buFont typeface="Calibri"/>
              <a:buNone/>
            </a:pPr>
            <a:r>
              <a:rPr b="1" i="0" lang="pt-BR" sz="24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Marcas Registradas:</a:t>
            </a:r>
            <a:br>
              <a:rPr b="1" i="0" lang="pt-BR" sz="24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pt-BR" sz="18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PMP ®, CAPM ®, PMI® e PMBOK® são marcas registradas do PMI®.</a:t>
            </a:r>
            <a:br>
              <a:rPr b="0" i="0" lang="pt-BR" sz="18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pt-BR" sz="18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ITIL® é uma marca registrada Axelos®.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25" name="Shape 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Shape 526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Ferramentas e técnicas (cont.)</a:t>
            </a:r>
          </a:p>
        </p:txBody>
      </p:sp>
      <p:pic>
        <p:nvPicPr>
          <p:cNvPr id="527" name="Shape 5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843" y="3153617"/>
            <a:ext cx="809700" cy="809700"/>
          </a:xfrm>
          <a:prstGeom prst="rect">
            <a:avLst/>
          </a:prstGeom>
          <a:noFill/>
          <a:ln>
            <a:noFill/>
          </a:ln>
        </p:spPr>
      </p:pic>
      <p:sp>
        <p:nvSpPr>
          <p:cNvPr id="528" name="Shape 528"/>
          <p:cNvSpPr/>
          <p:nvPr/>
        </p:nvSpPr>
        <p:spPr>
          <a:xfrm>
            <a:off x="716843" y="885505"/>
            <a:ext cx="6480000" cy="800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Técnicas de tomada de decisão em grupo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Técnicas já abordadas, em parte, dentro do gerenciamento do escopo. Podemos considerar aqui técnicas como Delphi e </a:t>
            </a:r>
            <a:r>
              <a:rPr b="0" i="1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Brainstorming</a:t>
            </a: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</a:p>
        </p:txBody>
      </p:sp>
      <p:sp>
        <p:nvSpPr>
          <p:cNvPr id="529" name="Shape 529"/>
          <p:cNvSpPr/>
          <p:nvPr/>
        </p:nvSpPr>
        <p:spPr>
          <a:xfrm>
            <a:off x="6549132" y="551410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Planejamento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33" name="Shape 5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" name="Shape 534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Saídas</a:t>
            </a:r>
          </a:p>
        </p:txBody>
      </p:sp>
      <p:sp>
        <p:nvSpPr>
          <p:cNvPr id="535" name="Shape 535"/>
          <p:cNvSpPr/>
          <p:nvPr/>
        </p:nvSpPr>
        <p:spPr>
          <a:xfrm>
            <a:off x="690437" y="885505"/>
            <a:ext cx="6480000" cy="144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Estimativa de custos das atividades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É a estimativa dos custos do projeto e informações relevantes apresentadas, geralmente, em uma tabela;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Atividades, duração, recursos relacionados, recursos alocados, custos diretos, custos indiretos e custos estimados são algumas das informações que compõe tal estimativa.</a:t>
            </a:r>
          </a:p>
        </p:txBody>
      </p:sp>
      <p:pic>
        <p:nvPicPr>
          <p:cNvPr id="536" name="Shape 536"/>
          <p:cNvPicPr preferRelativeResize="0"/>
          <p:nvPr/>
        </p:nvPicPr>
        <p:blipFill rotWithShape="1">
          <a:blip r:embed="rId3">
            <a:alphaModFix/>
          </a:blip>
          <a:srcRect b="22249" l="0" r="0" t="6713"/>
          <a:stretch/>
        </p:blipFill>
        <p:spPr>
          <a:xfrm>
            <a:off x="690437" y="3173935"/>
            <a:ext cx="972000" cy="915900"/>
          </a:xfrm>
          <a:prstGeom prst="rect">
            <a:avLst/>
          </a:prstGeom>
          <a:noFill/>
          <a:ln>
            <a:noFill/>
          </a:ln>
        </p:spPr>
      </p:pic>
      <p:sp>
        <p:nvSpPr>
          <p:cNvPr id="537" name="Shape 537"/>
          <p:cNvSpPr/>
          <p:nvPr/>
        </p:nvSpPr>
        <p:spPr>
          <a:xfrm>
            <a:off x="6549132" y="551410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Planejamento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41" name="Shape 5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" name="Shape 542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Saídas (cont.)</a:t>
            </a:r>
          </a:p>
        </p:txBody>
      </p:sp>
      <p:sp>
        <p:nvSpPr>
          <p:cNvPr id="543" name="Shape 543"/>
          <p:cNvSpPr/>
          <p:nvPr/>
        </p:nvSpPr>
        <p:spPr>
          <a:xfrm>
            <a:off x="690437" y="885505"/>
            <a:ext cx="6480000" cy="187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Bases das estimativas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Apresentação de todas as bases utilizadas para a construção das estimativas, como, por exemplo:</a:t>
            </a:r>
          </a:p>
          <a:p>
            <a:pPr indent="-287446" lvl="2" marL="1036746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Premissas do projeto;</a:t>
            </a:r>
          </a:p>
          <a:p>
            <a:pPr indent="-287446" lvl="2" marL="1036746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Restrições do projeto;</a:t>
            </a:r>
          </a:p>
          <a:p>
            <a:pPr indent="-287446" lvl="2" marL="1036746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Registro dos riscos e sua versão;</a:t>
            </a:r>
          </a:p>
          <a:p>
            <a:pPr indent="-287446" lvl="2" marL="1036746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Bases utilizadas para os cálculos e também medidas adotadas; e</a:t>
            </a:r>
          </a:p>
          <a:p>
            <a:pPr indent="-287446" lvl="2" marL="1036746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Indicação do nível de confiança das estimativas.</a:t>
            </a:r>
          </a:p>
        </p:txBody>
      </p:sp>
      <p:pic>
        <p:nvPicPr>
          <p:cNvPr id="544" name="Shape 544"/>
          <p:cNvPicPr preferRelativeResize="0"/>
          <p:nvPr/>
        </p:nvPicPr>
        <p:blipFill rotWithShape="1">
          <a:blip r:embed="rId3">
            <a:alphaModFix/>
          </a:blip>
          <a:srcRect b="22249" l="0" r="0" t="6713"/>
          <a:stretch/>
        </p:blipFill>
        <p:spPr>
          <a:xfrm>
            <a:off x="690437" y="3173935"/>
            <a:ext cx="972000" cy="915900"/>
          </a:xfrm>
          <a:prstGeom prst="rect">
            <a:avLst/>
          </a:prstGeom>
          <a:noFill/>
          <a:ln>
            <a:noFill/>
          </a:ln>
        </p:spPr>
      </p:pic>
      <p:sp>
        <p:nvSpPr>
          <p:cNvPr id="545" name="Shape 545"/>
          <p:cNvSpPr/>
          <p:nvPr/>
        </p:nvSpPr>
        <p:spPr>
          <a:xfrm>
            <a:off x="6549132" y="551410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Planejamento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49" name="Shape 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Shape 550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Saídas (cont.)</a:t>
            </a:r>
          </a:p>
        </p:txBody>
      </p:sp>
      <p:sp>
        <p:nvSpPr>
          <p:cNvPr id="551" name="Shape 551"/>
          <p:cNvSpPr/>
          <p:nvPr/>
        </p:nvSpPr>
        <p:spPr>
          <a:xfrm>
            <a:off x="690437" y="885505"/>
            <a:ext cx="64800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Atualizações nos documentos do projeto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Lista de atividades;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Atributos das atividades; e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Registro dos riscos.</a:t>
            </a:r>
          </a:p>
        </p:txBody>
      </p:sp>
      <p:pic>
        <p:nvPicPr>
          <p:cNvPr id="552" name="Shape 552"/>
          <p:cNvPicPr preferRelativeResize="0"/>
          <p:nvPr/>
        </p:nvPicPr>
        <p:blipFill rotWithShape="1">
          <a:blip r:embed="rId3">
            <a:alphaModFix/>
          </a:blip>
          <a:srcRect b="22249" l="0" r="0" t="6713"/>
          <a:stretch/>
        </p:blipFill>
        <p:spPr>
          <a:xfrm>
            <a:off x="690437" y="3173935"/>
            <a:ext cx="972000" cy="915900"/>
          </a:xfrm>
          <a:prstGeom prst="rect">
            <a:avLst/>
          </a:prstGeom>
          <a:noFill/>
          <a:ln>
            <a:noFill/>
          </a:ln>
        </p:spPr>
      </p:pic>
      <p:sp>
        <p:nvSpPr>
          <p:cNvPr id="553" name="Shape 553"/>
          <p:cNvSpPr/>
          <p:nvPr/>
        </p:nvSpPr>
        <p:spPr>
          <a:xfrm>
            <a:off x="6549132" y="551410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Planejamento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57" name="Shape 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" name="Shape 558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Estimar os custos</a:t>
            </a:r>
          </a:p>
        </p:txBody>
      </p:sp>
      <p:sp>
        <p:nvSpPr>
          <p:cNvPr id="559" name="Shape 559"/>
          <p:cNvSpPr/>
          <p:nvPr/>
        </p:nvSpPr>
        <p:spPr>
          <a:xfrm>
            <a:off x="716843" y="885505"/>
            <a:ext cx="64800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É o processo de desenvolvimento de uma estimativa dos recursos monetários necessários para executar as atividades do projeto – de acordo como PMBOK®.</a:t>
            </a:r>
          </a:p>
        </p:txBody>
      </p:sp>
      <p:pic>
        <p:nvPicPr>
          <p:cNvPr id="560" name="Shape 56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843" y="2505546"/>
            <a:ext cx="1943700" cy="1457700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9"/>
              </a:srgbClr>
            </a:outerShdw>
          </a:effectLst>
        </p:spPr>
      </p:pic>
      <p:sp>
        <p:nvSpPr>
          <p:cNvPr id="561" name="Shape 561"/>
          <p:cNvSpPr/>
          <p:nvPr/>
        </p:nvSpPr>
        <p:spPr>
          <a:xfrm>
            <a:off x="6549132" y="551410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Planejamento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65" name="Shape 5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6" name="Shape 566"/>
          <p:cNvSpPr txBox="1"/>
          <p:nvPr/>
        </p:nvSpPr>
        <p:spPr>
          <a:xfrm>
            <a:off x="0" y="201279"/>
            <a:ext cx="5757000" cy="1386000"/>
          </a:xfrm>
          <a:prstGeom prst="rect">
            <a:avLst/>
          </a:prstGeom>
          <a:gradFill>
            <a:gsLst>
              <a:gs pos="0">
                <a:srgbClr val="9E7C00"/>
              </a:gs>
              <a:gs pos="50000">
                <a:srgbClr val="E4B300"/>
              </a:gs>
              <a:gs pos="100000">
                <a:srgbClr val="FFD700"/>
              </a:gs>
            </a:gsLst>
            <a:lin ang="2700006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3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Determinar o orçamento</a:t>
            </a:r>
          </a:p>
        </p:txBody>
      </p:sp>
      <p:pic>
        <p:nvPicPr>
          <p:cNvPr descr="https://www.caelum.com.br/apostila-html-css-javascript/anuncios/alura_2x.png" id="567" name="Shape 56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6443" y="3466853"/>
            <a:ext cx="1224000" cy="550800"/>
          </a:xfrm>
          <a:prstGeom prst="rect">
            <a:avLst/>
          </a:prstGeom>
          <a:noFill/>
          <a:ln>
            <a:noFill/>
          </a:ln>
        </p:spPr>
      </p:pic>
      <p:sp>
        <p:nvSpPr>
          <p:cNvPr id="568" name="Shape 568"/>
          <p:cNvSpPr/>
          <p:nvPr/>
        </p:nvSpPr>
        <p:spPr>
          <a:xfrm>
            <a:off x="1649718" y="1688196"/>
            <a:ext cx="6261000" cy="792000"/>
          </a:xfrm>
          <a:prstGeom prst="rect">
            <a:avLst/>
          </a:prstGeom>
          <a:gradFill>
            <a:gsLst>
              <a:gs pos="0">
                <a:srgbClr val="CAC5D3">
                  <a:alpha val="0"/>
                </a:srgbClr>
              </a:gs>
              <a:gs pos="100000">
                <a:srgbClr val="538CD5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t/>
            </a:r>
            <a:endParaRPr b="0" i="0" sz="15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9" name="Shape 569"/>
          <p:cNvSpPr txBox="1"/>
          <p:nvPr/>
        </p:nvSpPr>
        <p:spPr>
          <a:xfrm>
            <a:off x="1865742" y="1938308"/>
            <a:ext cx="60450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ct val="25000"/>
              <a:buFont typeface="Calibri"/>
              <a:buNone/>
            </a:pPr>
            <a:r>
              <a:rPr b="1" i="0" lang="pt-BR" sz="1600" u="none" cap="none" strike="noStrik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rPr>
              <a:t>Preparatório CAPM® &amp; PMP®</a:t>
            </a:r>
          </a:p>
        </p:txBody>
      </p:sp>
      <p:sp>
        <p:nvSpPr>
          <p:cNvPr id="570" name="Shape 570"/>
          <p:cNvSpPr txBox="1"/>
          <p:nvPr/>
        </p:nvSpPr>
        <p:spPr>
          <a:xfrm>
            <a:off x="2804716" y="2334353"/>
            <a:ext cx="5109000" cy="338700"/>
          </a:xfrm>
          <a:prstGeom prst="rect">
            <a:avLst/>
          </a:prstGeom>
          <a:gradFill>
            <a:gsLst>
              <a:gs pos="0">
                <a:srgbClr val="006C2D"/>
              </a:gs>
              <a:gs pos="50000">
                <a:srgbClr val="009E40"/>
              </a:gs>
              <a:gs pos="100000">
                <a:srgbClr val="00BD4E"/>
              </a:gs>
            </a:gsLst>
            <a:lin ang="10800025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Módulo 7 – Gerenciamento dos Custos</a:t>
            </a:r>
          </a:p>
        </p:txBody>
      </p:sp>
      <p:grpSp>
        <p:nvGrpSpPr>
          <p:cNvPr id="571" name="Shape 571"/>
          <p:cNvGrpSpPr/>
          <p:nvPr/>
        </p:nvGrpSpPr>
        <p:grpSpPr>
          <a:xfrm>
            <a:off x="3" y="1796255"/>
            <a:ext cx="2732645" cy="576125"/>
            <a:chOff x="-150191" y="1834342"/>
            <a:chExt cx="7482598" cy="1702500"/>
          </a:xfrm>
        </p:grpSpPr>
        <p:pic>
          <p:nvPicPr>
            <p:cNvPr id="572" name="Shape 572"/>
            <p:cNvPicPr preferRelativeResize="0"/>
            <p:nvPr/>
          </p:nvPicPr>
          <p:blipFill rotWithShape="1">
            <a:blip r:embed="rId4">
              <a:alphaModFix/>
            </a:blip>
            <a:srcRect b="58667" l="0" r="49018" t="1451"/>
            <a:stretch/>
          </p:blipFill>
          <p:spPr>
            <a:xfrm>
              <a:off x="3593207" y="1857476"/>
              <a:ext cx="3739200" cy="16562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73" name="Shape 573"/>
            <p:cNvPicPr preferRelativeResize="0"/>
            <p:nvPr/>
          </p:nvPicPr>
          <p:blipFill rotWithShape="1">
            <a:blip r:embed="rId5">
              <a:alphaModFix/>
            </a:blip>
            <a:srcRect b="336" l="48087" r="907" t="58670"/>
            <a:stretch/>
          </p:blipFill>
          <p:spPr>
            <a:xfrm>
              <a:off x="-150191" y="1834342"/>
              <a:ext cx="3740700" cy="170250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77" name="Shape 5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" name="Shape 578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Entradas, ferramentas e técnicas e saídas</a:t>
            </a:r>
          </a:p>
        </p:txBody>
      </p:sp>
      <p:sp>
        <p:nvSpPr>
          <p:cNvPr id="579" name="Shape 579"/>
          <p:cNvSpPr/>
          <p:nvPr/>
        </p:nvSpPr>
        <p:spPr>
          <a:xfrm>
            <a:off x="572468" y="2577555"/>
            <a:ext cx="4320000" cy="11696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Determinar o orçamento</a:t>
            </a: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é o processo de agregação dos custos estimados de atividades individuais ou pacotes de trabalho para estabelecer uma linha de base dos custos autorizada – de acordo com o PMBOK®.</a:t>
            </a: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</p:txBody>
      </p:sp>
      <p:pic>
        <p:nvPicPr>
          <p:cNvPr id="580" name="Shape 58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76844" y="889807"/>
            <a:ext cx="5760000" cy="1615800"/>
          </a:xfrm>
          <a:prstGeom prst="rect">
            <a:avLst/>
          </a:prstGeom>
          <a:noFill/>
          <a:ln>
            <a:noFill/>
          </a:ln>
        </p:spPr>
      </p:pic>
      <p:sp>
        <p:nvSpPr>
          <p:cNvPr id="581" name="Shape 581"/>
          <p:cNvSpPr/>
          <p:nvPr/>
        </p:nvSpPr>
        <p:spPr>
          <a:xfrm>
            <a:off x="6549132" y="551410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Planejamento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85" name="Shape 5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6" name="Shape 586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Entradas</a:t>
            </a:r>
          </a:p>
        </p:txBody>
      </p:sp>
      <p:sp>
        <p:nvSpPr>
          <p:cNvPr id="587" name="Shape 587"/>
          <p:cNvSpPr/>
          <p:nvPr/>
        </p:nvSpPr>
        <p:spPr>
          <a:xfrm>
            <a:off x="716843" y="885505"/>
            <a:ext cx="6480000" cy="1723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Plano de gerenciamento dos custos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Como será criado o orçamento? É isto que buscaremos no plano de gerenciamento dos custos. </a:t>
            </a:r>
          </a:p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Linha de base do escopo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Declaração do escopo, EAP e o dicionário da EAP para conectarmos as estimativas aos pacotes de trabalho e contas de controle ao projeto como um todo.</a:t>
            </a:r>
          </a:p>
        </p:txBody>
      </p:sp>
      <p:pic>
        <p:nvPicPr>
          <p:cNvPr id="588" name="Shape 58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843" y="3297633"/>
            <a:ext cx="804900" cy="729900"/>
          </a:xfrm>
          <a:prstGeom prst="rect">
            <a:avLst/>
          </a:prstGeom>
          <a:noFill/>
          <a:ln>
            <a:noFill/>
          </a:ln>
        </p:spPr>
      </p:pic>
      <p:sp>
        <p:nvSpPr>
          <p:cNvPr id="589" name="Shape 589"/>
          <p:cNvSpPr/>
          <p:nvPr/>
        </p:nvSpPr>
        <p:spPr>
          <a:xfrm>
            <a:off x="6549132" y="551410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Planejamento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93" name="Shape 5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" name="Shape 594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Entradas (cont.)</a:t>
            </a:r>
          </a:p>
        </p:txBody>
      </p:sp>
      <p:sp>
        <p:nvSpPr>
          <p:cNvPr id="595" name="Shape 595"/>
          <p:cNvSpPr/>
          <p:nvPr/>
        </p:nvSpPr>
        <p:spPr>
          <a:xfrm>
            <a:off x="716843" y="885505"/>
            <a:ext cx="6480000" cy="1508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Estimativas de custos das atividades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Estimativas de custos por atividade dentro de um pacote de trabalho, agregadas para obter uma estimativa de custos por pacote de trabalho.</a:t>
            </a:r>
          </a:p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Bases das estimativas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Origem e forma como foram feitas as estimativas de custos, a partir das bases documentais registradas durante o esforço de estimativa.</a:t>
            </a:r>
          </a:p>
        </p:txBody>
      </p:sp>
      <p:pic>
        <p:nvPicPr>
          <p:cNvPr id="596" name="Shape 59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843" y="3297633"/>
            <a:ext cx="804900" cy="729900"/>
          </a:xfrm>
          <a:prstGeom prst="rect">
            <a:avLst/>
          </a:prstGeom>
          <a:noFill/>
          <a:ln>
            <a:noFill/>
          </a:ln>
        </p:spPr>
      </p:pic>
      <p:sp>
        <p:nvSpPr>
          <p:cNvPr id="597" name="Shape 597"/>
          <p:cNvSpPr/>
          <p:nvPr/>
        </p:nvSpPr>
        <p:spPr>
          <a:xfrm>
            <a:off x="6549132" y="551410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Planejamento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01" name="Shape 6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2" name="Shape 602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Entradas (cont.)</a:t>
            </a:r>
          </a:p>
        </p:txBody>
      </p:sp>
      <p:sp>
        <p:nvSpPr>
          <p:cNvPr id="603" name="Shape 603"/>
          <p:cNvSpPr/>
          <p:nvPr/>
        </p:nvSpPr>
        <p:spPr>
          <a:xfrm>
            <a:off x="716843" y="885505"/>
            <a:ext cx="6480000" cy="1508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Cronograma do projeto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Importante para integrar custos e tempo, pois, as estimativas devem estar relacionadas às atividades na linha de tempo do projeto.</a:t>
            </a:r>
          </a:p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Calendário dos recursos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Organização dos recursos ao longo do projeto – disponibilidade, quantidade, etc.</a:t>
            </a:r>
          </a:p>
        </p:txBody>
      </p:sp>
      <p:pic>
        <p:nvPicPr>
          <p:cNvPr id="604" name="Shape 60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843" y="3297633"/>
            <a:ext cx="804900" cy="729900"/>
          </a:xfrm>
          <a:prstGeom prst="rect">
            <a:avLst/>
          </a:prstGeom>
          <a:noFill/>
          <a:ln>
            <a:noFill/>
          </a:ln>
        </p:spPr>
      </p:pic>
      <p:sp>
        <p:nvSpPr>
          <p:cNvPr id="605" name="Shape 605"/>
          <p:cNvSpPr/>
          <p:nvPr/>
        </p:nvSpPr>
        <p:spPr>
          <a:xfrm>
            <a:off x="6549132" y="551410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Planejamento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 txBox="1"/>
          <p:nvPr/>
        </p:nvSpPr>
        <p:spPr>
          <a:xfrm rot="-1663517">
            <a:off x="5977706" y="3412463"/>
            <a:ext cx="1709466" cy="4616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2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EXEMLO</a:t>
            </a:r>
          </a:p>
        </p:txBody>
      </p:sp>
      <p:sp>
        <p:nvSpPr>
          <p:cNvPr id="195" name="Shape 195"/>
          <p:cNvSpPr/>
          <p:nvPr/>
        </p:nvSpPr>
        <p:spPr>
          <a:xfrm>
            <a:off x="1292548" y="1281409"/>
            <a:ext cx="4392600" cy="1385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25000"/>
              <a:buFont typeface="Calibri"/>
              <a:buNone/>
            </a:pPr>
            <a:r>
              <a:rPr b="1" i="0" lang="pt-BR" sz="24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Posso imprimir, compartilhar e reutilizar este material?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25000"/>
              <a:buFont typeface="Calibri"/>
              <a:buNone/>
            </a:pPr>
            <a:r>
              <a:rPr b="0" i="0" lang="pt-BR" sz="18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Sim, contanto que informe o nome do autor no material (CC – Atribuição).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09" name="Shape 6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0" name="Shape 610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Entradas (cont.)</a:t>
            </a:r>
          </a:p>
        </p:txBody>
      </p:sp>
      <p:pic>
        <p:nvPicPr>
          <p:cNvPr id="611" name="Shape 6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843" y="3297633"/>
            <a:ext cx="804900" cy="729900"/>
          </a:xfrm>
          <a:prstGeom prst="rect">
            <a:avLst/>
          </a:prstGeom>
          <a:noFill/>
          <a:ln>
            <a:noFill/>
          </a:ln>
        </p:spPr>
      </p:pic>
      <p:sp>
        <p:nvSpPr>
          <p:cNvPr id="612" name="Shape 612"/>
          <p:cNvSpPr/>
          <p:nvPr/>
        </p:nvSpPr>
        <p:spPr>
          <a:xfrm>
            <a:off x="6549132" y="551410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Planejamento</a:t>
            </a:r>
          </a:p>
        </p:txBody>
      </p:sp>
      <p:grpSp>
        <p:nvGrpSpPr>
          <p:cNvPr id="613" name="Shape 613"/>
          <p:cNvGrpSpPr/>
          <p:nvPr/>
        </p:nvGrpSpPr>
        <p:grpSpPr>
          <a:xfrm>
            <a:off x="716843" y="885505"/>
            <a:ext cx="6480000" cy="1990874"/>
            <a:chOff x="716843" y="885505"/>
            <a:chExt cx="6480000" cy="1990874"/>
          </a:xfrm>
        </p:grpSpPr>
        <p:sp>
          <p:nvSpPr>
            <p:cNvPr id="614" name="Shape 614"/>
            <p:cNvSpPr/>
            <p:nvPr/>
          </p:nvSpPr>
          <p:spPr>
            <a:xfrm>
              <a:off x="716843" y="885505"/>
              <a:ext cx="6480000" cy="156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-285750" lvl="0" marL="285750" marR="0" rtl="0" algn="just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Char char="•"/>
              </a:pPr>
              <a:r>
                <a:rPr b="1" i="0" lang="pt-BR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Registro dos riscos</a:t>
              </a:r>
            </a:p>
            <a:p>
              <a:pPr indent="-292948" lvl="1" marL="661248" marR="0" rtl="0" algn="just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Char char="•"/>
              </a:pPr>
              <a:r>
                <a:rPr b="0" i="0" lang="pt-BR" sz="14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Os riscos trazem consigo um custo, uma estimativa de custo e devem ser agregados ao orçamento.</a:t>
              </a:r>
            </a:p>
            <a:p>
              <a:pPr indent="-285750" lvl="0" marL="285750" marR="0" rtl="0" algn="just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Char char="•"/>
              </a:pPr>
              <a:r>
                <a:rPr b="1" i="0" lang="pt-BR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Acordos</a:t>
              </a:r>
            </a:p>
            <a:p>
              <a:pPr indent="-292948" lvl="1" marL="661248" marR="0" rtl="0" algn="just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Char char="•"/>
              </a:pPr>
              <a:r>
                <a:rPr b="0" i="0" lang="pt-BR" sz="14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Contratos oriundos das aquisições do projeto.</a:t>
              </a:r>
            </a:p>
            <a:p>
              <a:pPr indent="-285750" lvl="0" marL="285750" marR="0" rtl="0" algn="just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Char char="•"/>
              </a:pPr>
              <a:r>
                <a:rPr b="1" i="0" lang="pt-BR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Ativos de processos organizacionais</a:t>
              </a:r>
            </a:p>
          </p:txBody>
        </p:sp>
        <p:sp>
          <p:nvSpPr>
            <p:cNvPr id="615" name="Shape 615"/>
            <p:cNvSpPr/>
            <p:nvPr/>
          </p:nvSpPr>
          <p:spPr>
            <a:xfrm>
              <a:off x="716843" y="2353180"/>
              <a:ext cx="4320000" cy="523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-292948" lvl="1" marL="661248" marR="0" rtl="0" algn="just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Char char="•"/>
              </a:pPr>
              <a:r>
                <a:rPr b="0" i="0" lang="pt-BR" sz="14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Ferramentas, modelos, formas de se fazer o trabalho dentro da organização, etc.</a:t>
              </a:r>
            </a:p>
          </p:txBody>
        </p:sp>
      </p:grp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19" name="Shape 6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" name="Shape 620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Ferramentas e técnicas</a:t>
            </a:r>
          </a:p>
        </p:txBody>
      </p:sp>
      <p:pic>
        <p:nvPicPr>
          <p:cNvPr id="621" name="Shape 6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843" y="3153617"/>
            <a:ext cx="809700" cy="8097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22" name="Shape 622"/>
          <p:cNvGrpSpPr/>
          <p:nvPr/>
        </p:nvGrpSpPr>
        <p:grpSpPr>
          <a:xfrm>
            <a:off x="716843" y="885497"/>
            <a:ext cx="6480000" cy="2339142"/>
            <a:chOff x="716843" y="885505"/>
            <a:chExt cx="6480000" cy="2128041"/>
          </a:xfrm>
        </p:grpSpPr>
        <p:sp>
          <p:nvSpPr>
            <p:cNvPr id="623" name="Shape 623"/>
            <p:cNvSpPr/>
            <p:nvPr/>
          </p:nvSpPr>
          <p:spPr>
            <a:xfrm>
              <a:off x="716843" y="885505"/>
              <a:ext cx="6480000" cy="187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-285750" lvl="0" marL="285750" marR="0" rtl="0" algn="just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Char char="•"/>
              </a:pPr>
              <a:r>
                <a:rPr b="1" i="0" lang="pt-BR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Agregação de custos</a:t>
              </a:r>
            </a:p>
            <a:p>
              <a:pPr indent="-292948" lvl="1" marL="661248" marR="0" rtl="0" algn="just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Char char="•"/>
              </a:pPr>
              <a:r>
                <a:rPr b="0" i="0" lang="pt-BR" sz="14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Começando pelas atividades, subimos até os pacotes de trabalho, contas de controle e por fim chegamos ao orçamento final do projeto; </a:t>
              </a:r>
            </a:p>
            <a:p>
              <a:pPr indent="-292948" lvl="1" marL="661248" marR="0" rtl="0" algn="just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Char char="•"/>
              </a:pPr>
              <a:r>
                <a:rPr b="0" i="0" lang="pt-BR" sz="14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O custo do projeto, ou o orçamento do projeto, é a somatória de todos os custos de atividades, pacotes de trabalho e contas de projeto; </a:t>
              </a:r>
            </a:p>
            <a:p>
              <a:pPr indent="-292948" lvl="1" marL="661248" marR="0" rtl="0" algn="just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Char char="•"/>
              </a:pPr>
              <a:r>
                <a:rPr b="0" i="0" lang="pt-BR" sz="14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Este orçamento não está completo sem as reservas contingenciais, por isso chamamos de custos agregados o custo do projeto que foi obtido pela agregação de custos;</a:t>
              </a:r>
            </a:p>
          </p:txBody>
        </p:sp>
        <p:sp>
          <p:nvSpPr>
            <p:cNvPr id="624" name="Shape 624"/>
            <p:cNvSpPr/>
            <p:nvPr/>
          </p:nvSpPr>
          <p:spPr>
            <a:xfrm>
              <a:off x="716843" y="2490347"/>
              <a:ext cx="4320000" cy="523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-292948" lvl="1" marL="661248" marR="0" rtl="0" algn="just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Char char="•"/>
              </a:pPr>
              <a:r>
                <a:rPr b="0" i="0" lang="pt-BR" sz="14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Em geral, este custo agregado não inclui as reservas gerenciais nem contingenciais.</a:t>
              </a:r>
            </a:p>
          </p:txBody>
        </p:sp>
      </p:grpSp>
      <p:sp>
        <p:nvSpPr>
          <p:cNvPr id="625" name="Shape 625"/>
          <p:cNvSpPr/>
          <p:nvPr/>
        </p:nvSpPr>
        <p:spPr>
          <a:xfrm>
            <a:off x="6549132" y="551410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Planejamento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29" name="Shape 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" name="Shape 630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Ferramentas e técnicas (cont.)</a:t>
            </a:r>
          </a:p>
        </p:txBody>
      </p:sp>
      <p:pic>
        <p:nvPicPr>
          <p:cNvPr id="631" name="Shape 6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843" y="3153617"/>
            <a:ext cx="809700" cy="809700"/>
          </a:xfrm>
          <a:prstGeom prst="rect">
            <a:avLst/>
          </a:prstGeom>
          <a:noFill/>
          <a:ln>
            <a:noFill/>
          </a:ln>
        </p:spPr>
      </p:pic>
      <p:sp>
        <p:nvSpPr>
          <p:cNvPr id="632" name="Shape 632"/>
          <p:cNvSpPr/>
          <p:nvPr/>
        </p:nvSpPr>
        <p:spPr>
          <a:xfrm>
            <a:off x="716843" y="885505"/>
            <a:ext cx="6480000" cy="144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Análise de reservas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Reservas de contingência: </a:t>
            </a: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reservas estabelecidas pela gestão do projeto e aprovadas pelo patrocinador ou partes interessadas relevantes para mudanças e riscos que podem vir a impactar o projeto de uma forma ou de outra. Tais mudanças estão relacionadas a riscos previamente identificados. Estas reservas são previamente aprovadas.</a:t>
            </a:r>
          </a:p>
        </p:txBody>
      </p:sp>
      <p:sp>
        <p:nvSpPr>
          <p:cNvPr id="633" name="Shape 633"/>
          <p:cNvSpPr/>
          <p:nvPr/>
        </p:nvSpPr>
        <p:spPr>
          <a:xfrm>
            <a:off x="6549132" y="551410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Planejamento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37" name="Shape 6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8" name="Shape 638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Ferramentas e técnicas (cont.)</a:t>
            </a:r>
          </a:p>
        </p:txBody>
      </p:sp>
      <p:pic>
        <p:nvPicPr>
          <p:cNvPr id="639" name="Shape 63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843" y="3153617"/>
            <a:ext cx="809700" cy="809700"/>
          </a:xfrm>
          <a:prstGeom prst="rect">
            <a:avLst/>
          </a:prstGeom>
          <a:noFill/>
          <a:ln>
            <a:noFill/>
          </a:ln>
        </p:spPr>
      </p:pic>
      <p:sp>
        <p:nvSpPr>
          <p:cNvPr id="640" name="Shape 640"/>
          <p:cNvSpPr/>
          <p:nvPr/>
        </p:nvSpPr>
        <p:spPr>
          <a:xfrm>
            <a:off x="716843" y="885505"/>
            <a:ext cx="6480000" cy="16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Análise de reservas (cont.)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Reservas gerenciais: </a:t>
            </a: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reservas para tudo aquilo que não conhecemos, como desastres. Estas reservas existem, mas para sua utilização de fato é preciso autorização por parte dos patrocinadores antes da sua utilização – diferentemente das reservas de contingência que, em termos gerais, tem sua utilização pré-aprovada. Reservas gerenciais não fazem parte da linha de base do escopo tampouco são utilizadas para o cálculo do valor agregado.</a:t>
            </a:r>
          </a:p>
        </p:txBody>
      </p:sp>
      <p:sp>
        <p:nvSpPr>
          <p:cNvPr id="641" name="Shape 641"/>
          <p:cNvSpPr/>
          <p:nvPr/>
        </p:nvSpPr>
        <p:spPr>
          <a:xfrm>
            <a:off x="6549132" y="551410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Planejamento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45" name="Shape 6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6" name="Shape 646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Ferramentas e técnicas (cont.)</a:t>
            </a:r>
          </a:p>
        </p:txBody>
      </p:sp>
      <p:pic>
        <p:nvPicPr>
          <p:cNvPr id="647" name="Shape 64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843" y="3153617"/>
            <a:ext cx="809700" cy="809700"/>
          </a:xfrm>
          <a:prstGeom prst="rect">
            <a:avLst/>
          </a:prstGeom>
          <a:noFill/>
          <a:ln>
            <a:noFill/>
          </a:ln>
        </p:spPr>
      </p:pic>
      <p:sp>
        <p:nvSpPr>
          <p:cNvPr id="648" name="Shape 648"/>
          <p:cNvSpPr/>
          <p:nvPr/>
        </p:nvSpPr>
        <p:spPr>
          <a:xfrm>
            <a:off x="716843" y="885505"/>
            <a:ext cx="6480000" cy="215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Opinião especializada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Utilização de </a:t>
            </a:r>
            <a:r>
              <a:rPr b="0" i="1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experts</a:t>
            </a: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na matéria, neste caso, especialistas em custos.</a:t>
            </a:r>
          </a:p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Relações históricas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Comparação de projetos anteriores com apoio de experts no assunto para chegar a parâmetros que possam ser utilizados como fonte de comparação para a validação do orçamento do projeto. Já vimos aqui estimativas análogas e paramétricas;</a:t>
            </a:r>
          </a:p>
          <a:p>
            <a:pPr indent="-292948" lvl="1" marL="661248" marR="0" rtl="0" algn="just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 relação histórica entre estas estimativas e o projeto em pauta deve ser feita para a entrega do orçamento aprovado do projeto.</a:t>
            </a:r>
          </a:p>
        </p:txBody>
      </p:sp>
      <p:sp>
        <p:nvSpPr>
          <p:cNvPr id="649" name="Shape 649"/>
          <p:cNvSpPr/>
          <p:nvPr/>
        </p:nvSpPr>
        <p:spPr>
          <a:xfrm>
            <a:off x="6549132" y="551410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Planejamento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53" name="Shape 6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4" name="Shape 654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Ferramentas e técnicas (cont.)</a:t>
            </a:r>
          </a:p>
        </p:txBody>
      </p:sp>
      <p:pic>
        <p:nvPicPr>
          <p:cNvPr id="655" name="Shape 65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843" y="3153617"/>
            <a:ext cx="809700" cy="809700"/>
          </a:xfrm>
          <a:prstGeom prst="rect">
            <a:avLst/>
          </a:prstGeom>
          <a:noFill/>
          <a:ln>
            <a:noFill/>
          </a:ln>
        </p:spPr>
      </p:pic>
      <p:sp>
        <p:nvSpPr>
          <p:cNvPr id="656" name="Shape 656"/>
          <p:cNvSpPr/>
          <p:nvPr/>
        </p:nvSpPr>
        <p:spPr>
          <a:xfrm>
            <a:off x="6549132" y="551410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Planejamento</a:t>
            </a:r>
          </a:p>
        </p:txBody>
      </p:sp>
      <p:grpSp>
        <p:nvGrpSpPr>
          <p:cNvPr id="657" name="Shape 657"/>
          <p:cNvGrpSpPr/>
          <p:nvPr/>
        </p:nvGrpSpPr>
        <p:grpSpPr>
          <a:xfrm>
            <a:off x="716843" y="885505"/>
            <a:ext cx="6480000" cy="2071232"/>
            <a:chOff x="716843" y="885505"/>
            <a:chExt cx="6480000" cy="2071232"/>
          </a:xfrm>
        </p:grpSpPr>
        <p:sp>
          <p:nvSpPr>
            <p:cNvPr id="658" name="Shape 658"/>
            <p:cNvSpPr/>
            <p:nvPr/>
          </p:nvSpPr>
          <p:spPr>
            <a:xfrm>
              <a:off x="716843" y="885505"/>
              <a:ext cx="6480000" cy="1662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-285750" lvl="1" marL="285750" marR="0" rtl="0" algn="just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Char char="•"/>
              </a:pPr>
              <a:r>
                <a:rPr b="1" i="0" lang="pt-BR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Reconciliação dos limites de recursos financeiros</a:t>
              </a:r>
            </a:p>
            <a:p>
              <a:pPr indent="-292948" lvl="1" marL="661248" marR="0" rtl="0" algn="just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Char char="•"/>
              </a:pPr>
              <a:r>
                <a:rPr b="0" i="0" lang="pt-BR" sz="14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É comparar as necessidades financeiras do projeto com a capacidade de pagamento e recursos do negócio;</a:t>
              </a:r>
            </a:p>
            <a:p>
              <a:pPr indent="-292948" lvl="1" marL="661248" marR="0" rtl="0" algn="just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Char char="•"/>
              </a:pPr>
              <a:r>
                <a:rPr b="0" i="0" lang="pt-BR" sz="14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Se a empresa não puder pagar por um recurso na data em que será necessário, é preciso alterar o desembolso e até mesmo o cronograma do projeto. Este esforço é o de conciliação entre o caixa da empresa e o caixa do projeto, garantindo, assim, que tanto o projeto como a empresa permaneçam</a:t>
              </a:r>
            </a:p>
          </p:txBody>
        </p:sp>
        <p:sp>
          <p:nvSpPr>
            <p:cNvPr id="659" name="Shape 659"/>
            <p:cNvSpPr/>
            <p:nvPr/>
          </p:nvSpPr>
          <p:spPr>
            <a:xfrm>
              <a:off x="1004516" y="2433538"/>
              <a:ext cx="4320000" cy="523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-7198" lvl="1" marL="375498" marR="0" rtl="0" algn="just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Calibri"/>
                <a:buNone/>
              </a:pPr>
              <a:r>
                <a:rPr b="0" i="0" lang="pt-BR" sz="14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saudáveis para garantir a continuidade da operação e o sucesso do projeto.</a:t>
              </a:r>
            </a:p>
          </p:txBody>
        </p:sp>
      </p:grp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63" name="Shape 6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4" name="Shape 664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Saídas</a:t>
            </a:r>
          </a:p>
        </p:txBody>
      </p:sp>
      <p:pic>
        <p:nvPicPr>
          <p:cNvPr id="665" name="Shape 665"/>
          <p:cNvPicPr preferRelativeResize="0"/>
          <p:nvPr/>
        </p:nvPicPr>
        <p:blipFill rotWithShape="1">
          <a:blip r:embed="rId3">
            <a:alphaModFix/>
          </a:blip>
          <a:srcRect b="22249" l="0" r="0" t="6713"/>
          <a:stretch/>
        </p:blipFill>
        <p:spPr>
          <a:xfrm>
            <a:off x="690437" y="3173935"/>
            <a:ext cx="972000" cy="915900"/>
          </a:xfrm>
          <a:prstGeom prst="rect">
            <a:avLst/>
          </a:prstGeom>
          <a:noFill/>
          <a:ln>
            <a:noFill/>
          </a:ln>
        </p:spPr>
      </p:pic>
      <p:sp>
        <p:nvSpPr>
          <p:cNvPr id="666" name="Shape 666"/>
          <p:cNvSpPr/>
          <p:nvPr/>
        </p:nvSpPr>
        <p:spPr>
          <a:xfrm>
            <a:off x="716843" y="885505"/>
            <a:ext cx="6480000" cy="187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1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Linha de base dos custos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Orçamento no término (ONT) aprovado e ajustado com o cronograma. Esta linha de base será controlada pelos processos de controle de custos por meio de técnicas de gerenciamento de valor agregado;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É comum, quando representado graficamente, vermos que os custos aumentam devagar no começo do projeto e tem uma super aceleração durante a execução, ao passo que perto do fim desaceleram muito e mantém um ritmo lento até o fim, formando um gráfico em “S”.</a:t>
            </a:r>
          </a:p>
        </p:txBody>
      </p:sp>
      <p:sp>
        <p:nvSpPr>
          <p:cNvPr id="667" name="Shape 667"/>
          <p:cNvSpPr/>
          <p:nvPr/>
        </p:nvSpPr>
        <p:spPr>
          <a:xfrm>
            <a:off x="1662361" y="2800893"/>
            <a:ext cx="5174700" cy="1000800"/>
          </a:xfrm>
          <a:prstGeom prst="upArrowCallout">
            <a:avLst>
              <a:gd fmla="val 25000" name="adj1"/>
              <a:gd fmla="val 25000" name="adj2"/>
              <a:gd fmla="val 25000" name="adj3"/>
              <a:gd fmla="val 64977" name="adj4"/>
            </a:avLst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38" scaled="0"/>
          </a:gradFill>
          <a:ln>
            <a:noFill/>
          </a:ln>
          <a:effectLst>
            <a:outerShdw blurRad="39999" rotWithShape="0" dir="5400000" dist="23000">
              <a:srgbClr val="000000">
                <a:alpha val="34900"/>
              </a:srgbClr>
            </a:outerShdw>
          </a:effectLst>
        </p:spPr>
        <p:txBody>
          <a:bodyPr anchorCtr="0" anchor="ctr" bIns="45700" lIns="91425" rIns="91425" tIns="45700">
            <a:noAutofit/>
          </a:bodyPr>
          <a:lstStyle/>
          <a:p>
            <a:pPr indent="-6350" lvl="1" marL="6159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2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Lembre-se: </a:t>
            </a:r>
            <a:r>
              <a:rPr b="0" i="0" lang="pt-BR" sz="12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o orçamento final inclui a reconciliação dos limites de recursos financeiros e </a:t>
            </a:r>
            <a:r>
              <a:rPr b="0" i="0" lang="pt-BR" sz="1200" u="sng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não apenas a estimativa de custos do projeto</a:t>
            </a:r>
            <a:r>
              <a:rPr b="0" i="0" lang="pt-BR" sz="12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!</a:t>
            </a:r>
          </a:p>
        </p:txBody>
      </p:sp>
      <p:sp>
        <p:nvSpPr>
          <p:cNvPr id="668" name="Shape 668"/>
          <p:cNvSpPr/>
          <p:nvPr/>
        </p:nvSpPr>
        <p:spPr>
          <a:xfrm>
            <a:off x="6549132" y="551410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Planejamento</a:t>
            </a: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72" name="Shape 6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3" name="Shape 673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Saídas (cont.)</a:t>
            </a:r>
          </a:p>
        </p:txBody>
      </p:sp>
      <p:pic>
        <p:nvPicPr>
          <p:cNvPr id="674" name="Shape 674"/>
          <p:cNvPicPr preferRelativeResize="0"/>
          <p:nvPr/>
        </p:nvPicPr>
        <p:blipFill rotWithShape="1">
          <a:blip r:embed="rId3">
            <a:alphaModFix/>
          </a:blip>
          <a:srcRect b="22249" l="0" r="0" t="6713"/>
          <a:stretch/>
        </p:blipFill>
        <p:spPr>
          <a:xfrm>
            <a:off x="690437" y="3173935"/>
            <a:ext cx="972000" cy="9159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75" name="Shape 675"/>
          <p:cNvGrpSpPr/>
          <p:nvPr/>
        </p:nvGrpSpPr>
        <p:grpSpPr>
          <a:xfrm>
            <a:off x="1380019" y="1137465"/>
            <a:ext cx="5153916" cy="2664377"/>
            <a:chOff x="482820" y="1669250"/>
            <a:chExt cx="7080527" cy="2759296"/>
          </a:xfrm>
        </p:grpSpPr>
        <p:sp>
          <p:nvSpPr>
            <p:cNvPr id="676" name="Shape 676"/>
            <p:cNvSpPr/>
            <p:nvPr/>
          </p:nvSpPr>
          <p:spPr>
            <a:xfrm>
              <a:off x="967562" y="1669250"/>
              <a:ext cx="1318499" cy="2451300"/>
            </a:xfrm>
            <a:prstGeom prst="rect">
              <a:avLst/>
            </a:prstGeom>
            <a:solidFill>
              <a:schemeClr val="accent1"/>
            </a:solidFill>
            <a:ln cap="flat" cmpd="sng" w="381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50799" rotWithShape="0" algn="t" dir="5400000" dist="38100">
                <a:srgbClr val="000000">
                  <a:alpha val="40000"/>
                </a:srgbClr>
              </a:outerShdw>
            </a:effectLst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ct val="25000"/>
                <a:buFont typeface="Calibri"/>
                <a:buNone/>
              </a:pPr>
              <a:r>
                <a:rPr b="0" i="0" lang="pt-BR" sz="1000" u="none" cap="none" strike="noStrike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Orçamento do projeto</a:t>
              </a:r>
            </a:p>
          </p:txBody>
        </p:sp>
        <p:sp>
          <p:nvSpPr>
            <p:cNvPr id="677" name="Shape 677"/>
            <p:cNvSpPr/>
            <p:nvPr/>
          </p:nvSpPr>
          <p:spPr>
            <a:xfrm>
              <a:off x="2286000" y="1669250"/>
              <a:ext cx="1318500" cy="2451300"/>
            </a:xfrm>
            <a:prstGeom prst="rect">
              <a:avLst/>
            </a:prstGeom>
            <a:solidFill>
              <a:schemeClr val="accent1"/>
            </a:solidFill>
            <a:ln cap="flat" cmpd="sng" w="381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50799" rotWithShape="0" algn="t" dir="5400000" dist="38100">
                <a:srgbClr val="000000">
                  <a:alpha val="40000"/>
                </a:srgbClr>
              </a:outerShdw>
            </a:effectLst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ct val="25000"/>
                <a:buFont typeface="Calibri"/>
                <a:buNone/>
              </a:pPr>
              <a:r>
                <a:rPr b="0" i="0" lang="pt-BR" sz="1000" u="none" cap="none" strike="noStrike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Reserva gerencial</a:t>
              </a:r>
            </a:p>
          </p:txBody>
        </p:sp>
        <p:sp>
          <p:nvSpPr>
            <p:cNvPr id="678" name="Shape 678"/>
            <p:cNvSpPr/>
            <p:nvPr/>
          </p:nvSpPr>
          <p:spPr>
            <a:xfrm>
              <a:off x="3604437" y="2114380"/>
              <a:ext cx="1318500" cy="2006099"/>
            </a:xfrm>
            <a:prstGeom prst="rect">
              <a:avLst/>
            </a:prstGeom>
            <a:solidFill>
              <a:schemeClr val="accent1"/>
            </a:solidFill>
            <a:ln cap="flat" cmpd="sng" w="381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50799" rotWithShape="0" algn="t" dir="5400000" dist="38100">
                <a:srgbClr val="000000">
                  <a:alpha val="40000"/>
                </a:srgbClr>
              </a:outerShdw>
            </a:effectLst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ct val="25000"/>
                <a:buFont typeface="Calibri"/>
                <a:buNone/>
              </a:pPr>
              <a:r>
                <a:rPr b="0" i="0" lang="pt-BR" sz="1000" u="none" cap="none" strike="noStrike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Contas de controle</a:t>
              </a:r>
            </a:p>
          </p:txBody>
        </p:sp>
        <p:sp>
          <p:nvSpPr>
            <p:cNvPr id="679" name="Shape 679"/>
            <p:cNvSpPr/>
            <p:nvPr/>
          </p:nvSpPr>
          <p:spPr>
            <a:xfrm>
              <a:off x="4922873" y="2115956"/>
              <a:ext cx="1318500" cy="2006099"/>
            </a:xfrm>
            <a:prstGeom prst="rect">
              <a:avLst/>
            </a:prstGeom>
            <a:solidFill>
              <a:schemeClr val="accent1"/>
            </a:solidFill>
            <a:ln cap="flat" cmpd="sng" w="381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50799" rotWithShape="0" algn="t" dir="5400000" dist="38100">
                <a:srgbClr val="000000">
                  <a:alpha val="40000"/>
                </a:srgbClr>
              </a:outerShdw>
            </a:effectLst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ct val="25000"/>
                <a:buFont typeface="Calibri"/>
                <a:buNone/>
              </a:pPr>
              <a:r>
                <a:rPr b="0" i="0" lang="pt-BR" sz="1000" u="none" cap="none" strike="noStrike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Reservas de contingência</a:t>
              </a:r>
            </a:p>
          </p:txBody>
        </p:sp>
        <p:sp>
          <p:nvSpPr>
            <p:cNvPr id="680" name="Shape 680"/>
            <p:cNvSpPr/>
            <p:nvPr/>
          </p:nvSpPr>
          <p:spPr>
            <a:xfrm>
              <a:off x="6241310" y="2562443"/>
              <a:ext cx="1318500" cy="1561200"/>
            </a:xfrm>
            <a:prstGeom prst="rect">
              <a:avLst/>
            </a:prstGeom>
            <a:solidFill>
              <a:schemeClr val="accent1"/>
            </a:solidFill>
            <a:ln cap="flat" cmpd="sng" w="381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50799" rotWithShape="0" algn="t" dir="5400000" dist="38100">
                <a:srgbClr val="000000">
                  <a:alpha val="40000"/>
                </a:srgbClr>
              </a:outerShdw>
            </a:effectLst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ct val="25000"/>
                <a:buFont typeface="Calibri"/>
                <a:buNone/>
              </a:pPr>
              <a:r>
                <a:rPr b="0" i="0" lang="pt-BR" sz="1000" u="none" cap="none" strike="noStrike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Reservas de contingência das atividades</a:t>
              </a:r>
            </a:p>
          </p:txBody>
        </p:sp>
        <p:sp>
          <p:nvSpPr>
            <p:cNvPr id="681" name="Shape 681"/>
            <p:cNvSpPr/>
            <p:nvPr/>
          </p:nvSpPr>
          <p:spPr>
            <a:xfrm>
              <a:off x="2289534" y="2119308"/>
              <a:ext cx="1318500" cy="2006100"/>
            </a:xfrm>
            <a:prstGeom prst="rect">
              <a:avLst/>
            </a:prstGeom>
            <a:solidFill>
              <a:schemeClr val="accent1"/>
            </a:solidFill>
            <a:ln cap="flat" cmpd="sng" w="381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50799" rotWithShape="0" algn="t" dir="5400000" dist="38100">
                <a:srgbClr val="000000">
                  <a:alpha val="40000"/>
                </a:srgbClr>
              </a:outerShdw>
            </a:effectLst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ct val="25000"/>
                <a:buFont typeface="Calibri"/>
                <a:buNone/>
              </a:pPr>
              <a:r>
                <a:rPr b="0" i="0" lang="pt-BR" sz="1000" u="none" cap="none" strike="noStrike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Linha de base dos custos</a:t>
              </a:r>
            </a:p>
          </p:txBody>
        </p:sp>
        <p:sp>
          <p:nvSpPr>
            <p:cNvPr id="682" name="Shape 682"/>
            <p:cNvSpPr/>
            <p:nvPr/>
          </p:nvSpPr>
          <p:spPr>
            <a:xfrm>
              <a:off x="4926410" y="2554658"/>
              <a:ext cx="1318500" cy="1561200"/>
            </a:xfrm>
            <a:prstGeom prst="rect">
              <a:avLst/>
            </a:prstGeom>
            <a:solidFill>
              <a:schemeClr val="accent1"/>
            </a:solidFill>
            <a:ln cap="flat" cmpd="sng" w="381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50799" rotWithShape="0" algn="t" dir="5400000" dist="38100">
                <a:srgbClr val="000000">
                  <a:alpha val="40000"/>
                </a:srgbClr>
              </a:outerShdw>
            </a:effectLst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ct val="25000"/>
                <a:buFont typeface="Calibri"/>
                <a:buNone/>
              </a:pPr>
              <a:r>
                <a:rPr b="0" i="0" lang="pt-BR" sz="1000" u="none" cap="none" strike="noStrike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Estimativas de custos dos pacotes de trabalho</a:t>
              </a:r>
            </a:p>
          </p:txBody>
        </p:sp>
        <p:sp>
          <p:nvSpPr>
            <p:cNvPr id="683" name="Shape 683"/>
            <p:cNvSpPr/>
            <p:nvPr/>
          </p:nvSpPr>
          <p:spPr>
            <a:xfrm>
              <a:off x="6244848" y="3175039"/>
              <a:ext cx="1318500" cy="940800"/>
            </a:xfrm>
            <a:prstGeom prst="rect">
              <a:avLst/>
            </a:prstGeom>
            <a:solidFill>
              <a:schemeClr val="accent1"/>
            </a:solidFill>
            <a:ln cap="flat" cmpd="sng" w="381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50799" rotWithShape="0" algn="t" dir="5400000" dist="38100">
                <a:srgbClr val="000000">
                  <a:alpha val="40000"/>
                </a:srgbClr>
              </a:outerShdw>
            </a:effectLst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ct val="25000"/>
                <a:buFont typeface="Calibri"/>
                <a:buNone/>
              </a:pPr>
              <a:r>
                <a:rPr b="0" i="0" lang="pt-BR" sz="1000" u="none" cap="none" strike="noStrike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Estimativa de custos das atividades</a:t>
              </a:r>
            </a:p>
          </p:txBody>
        </p:sp>
        <p:sp>
          <p:nvSpPr>
            <p:cNvPr id="684" name="Shape 684"/>
            <p:cNvSpPr txBox="1"/>
            <p:nvPr/>
          </p:nvSpPr>
          <p:spPr>
            <a:xfrm rot="-5400000">
              <a:off x="-535679" y="2687867"/>
              <a:ext cx="2446500" cy="409500"/>
            </a:xfrm>
            <a:prstGeom prst="rect">
              <a:avLst/>
            </a:prstGeom>
            <a:noFill/>
            <a:ln>
              <a:noFill/>
            </a:ln>
            <a:effectLst>
              <a:outerShdw blurRad="50799" rotWithShape="0" algn="t" dir="5400000" dist="38100">
                <a:srgbClr val="000000">
                  <a:alpha val="40000"/>
                </a:srgbClr>
              </a:outerShdw>
            </a:effectLst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Calibri"/>
                <a:buNone/>
              </a:pPr>
              <a:r>
                <a:rPr b="0" i="0" lang="pt-BR" sz="10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Quantia total</a:t>
              </a:r>
            </a:p>
          </p:txBody>
        </p:sp>
        <p:sp>
          <p:nvSpPr>
            <p:cNvPr id="685" name="Shape 685"/>
            <p:cNvSpPr txBox="1"/>
            <p:nvPr/>
          </p:nvSpPr>
          <p:spPr>
            <a:xfrm>
              <a:off x="967562" y="4126146"/>
              <a:ext cx="6592200" cy="302400"/>
            </a:xfrm>
            <a:prstGeom prst="rect">
              <a:avLst/>
            </a:prstGeom>
            <a:noFill/>
            <a:ln>
              <a:noFill/>
            </a:ln>
            <a:effectLst>
              <a:outerShdw blurRad="50799" rotWithShape="0" algn="t" dir="5400000" dist="38100">
                <a:srgbClr val="000000">
                  <a:alpha val="40000"/>
                </a:srgbClr>
              </a:outerShdw>
            </a:effectLst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Calibri"/>
                <a:buNone/>
              </a:pPr>
              <a:r>
                <a:rPr b="0" i="0" lang="pt-BR" sz="10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Componentes do orçamento do projeto</a:t>
              </a:r>
            </a:p>
          </p:txBody>
        </p:sp>
      </p:grpSp>
      <p:sp>
        <p:nvSpPr>
          <p:cNvPr id="686" name="Shape 686"/>
          <p:cNvSpPr/>
          <p:nvPr/>
        </p:nvSpPr>
        <p:spPr>
          <a:xfrm>
            <a:off x="6549132" y="551410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Planejamento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90" name="Shape 6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1" name="Shape 691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Saídas (cont.)</a:t>
            </a:r>
          </a:p>
        </p:txBody>
      </p:sp>
      <p:pic>
        <p:nvPicPr>
          <p:cNvPr id="692" name="Shape 692"/>
          <p:cNvPicPr preferRelativeResize="0"/>
          <p:nvPr/>
        </p:nvPicPr>
        <p:blipFill rotWithShape="1">
          <a:blip r:embed="rId3">
            <a:alphaModFix/>
          </a:blip>
          <a:srcRect b="22249" l="0" r="0" t="6713"/>
          <a:stretch/>
        </p:blipFill>
        <p:spPr>
          <a:xfrm>
            <a:off x="690437" y="3173935"/>
            <a:ext cx="972000" cy="915900"/>
          </a:xfrm>
          <a:prstGeom prst="rect">
            <a:avLst/>
          </a:prstGeom>
          <a:noFill/>
          <a:ln>
            <a:noFill/>
          </a:ln>
        </p:spPr>
      </p:pic>
      <p:sp>
        <p:nvSpPr>
          <p:cNvPr id="693" name="Shape 693"/>
          <p:cNvSpPr/>
          <p:nvPr/>
        </p:nvSpPr>
        <p:spPr>
          <a:xfrm>
            <a:off x="716843" y="885505"/>
            <a:ext cx="6480000" cy="1723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1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Requisitos de recursos financeiros para o projeto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Determinação de quanto será necessário em termos de fundos, recursos financeiros, para que o projeto aconteça. Aqui, podemos elaborar um calendário com a reconciliação financeira do projeto e da empresa.</a:t>
            </a:r>
          </a:p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Atualizações nos documentos do projeto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Cronogramas, registro de riscos, estimativas de custos, plano de gerenciamento do projeto e outros que possam vir a ser necessários.</a:t>
            </a:r>
          </a:p>
        </p:txBody>
      </p:sp>
      <p:sp>
        <p:nvSpPr>
          <p:cNvPr id="694" name="Shape 694"/>
          <p:cNvSpPr/>
          <p:nvPr/>
        </p:nvSpPr>
        <p:spPr>
          <a:xfrm>
            <a:off x="6549132" y="551410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Planejamento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98" name="Shape 6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9" name="Shape 699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Determinar o orçamento</a:t>
            </a:r>
          </a:p>
        </p:txBody>
      </p:sp>
      <p:sp>
        <p:nvSpPr>
          <p:cNvPr id="700" name="Shape 700"/>
          <p:cNvSpPr/>
          <p:nvPr/>
        </p:nvSpPr>
        <p:spPr>
          <a:xfrm>
            <a:off x="716843" y="885505"/>
            <a:ext cx="6480000" cy="7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É o processo de agregação dos custos estimados de atividades individuais ou pacotes de trabalho para estabelecer uma linha de base dos custos autorizada – de acordo com o PMBOK®.</a:t>
            </a:r>
          </a:p>
        </p:txBody>
      </p:sp>
      <p:pic>
        <p:nvPicPr>
          <p:cNvPr id="701" name="Shape 70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843" y="2217514"/>
            <a:ext cx="1977000" cy="1729800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9"/>
              </a:srgbClr>
            </a:outerShdw>
          </a:effectLst>
        </p:spPr>
      </p:pic>
      <p:sp>
        <p:nvSpPr>
          <p:cNvPr id="702" name="Shape 702"/>
          <p:cNvSpPr/>
          <p:nvPr/>
        </p:nvSpPr>
        <p:spPr>
          <a:xfrm>
            <a:off x="6549132" y="551410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Planejamento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 txBox="1"/>
          <p:nvPr/>
        </p:nvSpPr>
        <p:spPr>
          <a:xfrm>
            <a:off x="0" y="201285"/>
            <a:ext cx="5757000" cy="1386000"/>
          </a:xfrm>
          <a:prstGeom prst="rect">
            <a:avLst/>
          </a:prstGeom>
          <a:gradFill>
            <a:gsLst>
              <a:gs pos="0">
                <a:srgbClr val="9E7C00"/>
              </a:gs>
              <a:gs pos="50000">
                <a:srgbClr val="E4B300"/>
              </a:gs>
              <a:gs pos="100000">
                <a:srgbClr val="FFD700"/>
              </a:gs>
            </a:gsLst>
            <a:lin ang="2700006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3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3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Conceitos importantes</a:t>
            </a:r>
          </a:p>
        </p:txBody>
      </p:sp>
      <p:pic>
        <p:nvPicPr>
          <p:cNvPr descr="https://www.caelum.com.br/apostila-html-css-javascript/anuncios/alura_2x.png" id="201" name="Shape 20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6443" y="3466853"/>
            <a:ext cx="1224000" cy="550800"/>
          </a:xfrm>
          <a:prstGeom prst="rect">
            <a:avLst/>
          </a:prstGeom>
          <a:noFill/>
          <a:ln>
            <a:noFill/>
          </a:ln>
        </p:spPr>
      </p:pic>
      <p:sp>
        <p:nvSpPr>
          <p:cNvPr id="202" name="Shape 202"/>
          <p:cNvSpPr/>
          <p:nvPr/>
        </p:nvSpPr>
        <p:spPr>
          <a:xfrm>
            <a:off x="1649718" y="1688196"/>
            <a:ext cx="6261000" cy="792000"/>
          </a:xfrm>
          <a:prstGeom prst="rect">
            <a:avLst/>
          </a:prstGeom>
          <a:gradFill>
            <a:gsLst>
              <a:gs pos="0">
                <a:srgbClr val="CAC5D3">
                  <a:alpha val="0"/>
                </a:srgbClr>
              </a:gs>
              <a:gs pos="100000">
                <a:srgbClr val="538CD5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t/>
            </a:r>
            <a:endParaRPr b="0" i="0" sz="15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3" name="Shape 203"/>
          <p:cNvSpPr txBox="1"/>
          <p:nvPr/>
        </p:nvSpPr>
        <p:spPr>
          <a:xfrm>
            <a:off x="1865742" y="1938308"/>
            <a:ext cx="60450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ct val="25000"/>
              <a:buFont typeface="Calibri"/>
              <a:buNone/>
            </a:pPr>
            <a:r>
              <a:rPr b="1" i="0" lang="pt-BR" sz="1600" u="none" cap="none" strike="noStrik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rPr>
              <a:t>Preparatório CAPM® &amp; PMP®</a:t>
            </a:r>
          </a:p>
        </p:txBody>
      </p:sp>
      <p:grpSp>
        <p:nvGrpSpPr>
          <p:cNvPr id="204" name="Shape 204"/>
          <p:cNvGrpSpPr/>
          <p:nvPr/>
        </p:nvGrpSpPr>
        <p:grpSpPr>
          <a:xfrm>
            <a:off x="3" y="1796255"/>
            <a:ext cx="2732645" cy="576125"/>
            <a:chOff x="-150191" y="1834342"/>
            <a:chExt cx="7482598" cy="1702500"/>
          </a:xfrm>
        </p:grpSpPr>
        <p:pic>
          <p:nvPicPr>
            <p:cNvPr id="205" name="Shape 205"/>
            <p:cNvPicPr preferRelativeResize="0"/>
            <p:nvPr/>
          </p:nvPicPr>
          <p:blipFill rotWithShape="1">
            <a:blip r:embed="rId4">
              <a:alphaModFix/>
            </a:blip>
            <a:srcRect b="58667" l="0" r="49018" t="1451"/>
            <a:stretch/>
          </p:blipFill>
          <p:spPr>
            <a:xfrm>
              <a:off x="3593207" y="1857476"/>
              <a:ext cx="3739200" cy="16562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6" name="Shape 206"/>
            <p:cNvPicPr preferRelativeResize="0"/>
            <p:nvPr/>
          </p:nvPicPr>
          <p:blipFill rotWithShape="1">
            <a:blip r:embed="rId5">
              <a:alphaModFix/>
            </a:blip>
            <a:srcRect b="336" l="48087" r="907" t="58670"/>
            <a:stretch/>
          </p:blipFill>
          <p:spPr>
            <a:xfrm>
              <a:off x="-150191" y="1834342"/>
              <a:ext cx="3740700" cy="17025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07" name="Shape 207"/>
          <p:cNvSpPr txBox="1"/>
          <p:nvPr/>
        </p:nvSpPr>
        <p:spPr>
          <a:xfrm>
            <a:off x="2804716" y="2334353"/>
            <a:ext cx="5109000" cy="338700"/>
          </a:xfrm>
          <a:prstGeom prst="rect">
            <a:avLst/>
          </a:prstGeom>
          <a:gradFill>
            <a:gsLst>
              <a:gs pos="0">
                <a:srgbClr val="006C2D"/>
              </a:gs>
              <a:gs pos="50000">
                <a:srgbClr val="009E40"/>
              </a:gs>
              <a:gs pos="100000">
                <a:srgbClr val="00BD4E"/>
              </a:gs>
            </a:gsLst>
            <a:lin ang="10800025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Módulo 7 – Gerenciamento dos Custos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06" name="Shape 7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7" name="Shape 707"/>
          <p:cNvSpPr txBox="1"/>
          <p:nvPr/>
        </p:nvSpPr>
        <p:spPr>
          <a:xfrm>
            <a:off x="0" y="201277"/>
            <a:ext cx="5757000" cy="1386000"/>
          </a:xfrm>
          <a:prstGeom prst="rect">
            <a:avLst/>
          </a:prstGeom>
          <a:gradFill>
            <a:gsLst>
              <a:gs pos="0">
                <a:srgbClr val="9E7C00"/>
              </a:gs>
              <a:gs pos="50000">
                <a:srgbClr val="E4B300"/>
              </a:gs>
              <a:gs pos="100000">
                <a:srgbClr val="FFD700"/>
              </a:gs>
            </a:gsLst>
            <a:lin ang="2700006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3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Controlar os custos</a:t>
            </a:r>
          </a:p>
        </p:txBody>
      </p:sp>
      <p:pic>
        <p:nvPicPr>
          <p:cNvPr descr="https://www.caelum.com.br/apostila-html-css-javascript/anuncios/alura_2x.png" id="708" name="Shape 70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6443" y="3466853"/>
            <a:ext cx="1224000" cy="550800"/>
          </a:xfrm>
          <a:prstGeom prst="rect">
            <a:avLst/>
          </a:prstGeom>
          <a:noFill/>
          <a:ln>
            <a:noFill/>
          </a:ln>
        </p:spPr>
      </p:pic>
      <p:sp>
        <p:nvSpPr>
          <p:cNvPr id="709" name="Shape 709"/>
          <p:cNvSpPr/>
          <p:nvPr/>
        </p:nvSpPr>
        <p:spPr>
          <a:xfrm>
            <a:off x="1649718" y="1688196"/>
            <a:ext cx="6261000" cy="792000"/>
          </a:xfrm>
          <a:prstGeom prst="rect">
            <a:avLst/>
          </a:prstGeom>
          <a:gradFill>
            <a:gsLst>
              <a:gs pos="0">
                <a:srgbClr val="CAC5D3">
                  <a:alpha val="0"/>
                </a:srgbClr>
              </a:gs>
              <a:gs pos="100000">
                <a:srgbClr val="538CD5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t/>
            </a:r>
            <a:endParaRPr b="0" i="0" sz="15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0" name="Shape 710"/>
          <p:cNvSpPr txBox="1"/>
          <p:nvPr/>
        </p:nvSpPr>
        <p:spPr>
          <a:xfrm>
            <a:off x="1865742" y="1938308"/>
            <a:ext cx="60450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ct val="25000"/>
              <a:buFont typeface="Calibri"/>
              <a:buNone/>
            </a:pPr>
            <a:r>
              <a:rPr b="1" i="0" lang="pt-BR" sz="1600" u="none" cap="none" strike="noStrik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rPr>
              <a:t>Preparatório CAPM® &amp; PMP®</a:t>
            </a:r>
          </a:p>
        </p:txBody>
      </p:sp>
      <p:sp>
        <p:nvSpPr>
          <p:cNvPr id="711" name="Shape 711"/>
          <p:cNvSpPr txBox="1"/>
          <p:nvPr/>
        </p:nvSpPr>
        <p:spPr>
          <a:xfrm>
            <a:off x="2804716" y="2334353"/>
            <a:ext cx="5109000" cy="338700"/>
          </a:xfrm>
          <a:prstGeom prst="rect">
            <a:avLst/>
          </a:prstGeom>
          <a:gradFill>
            <a:gsLst>
              <a:gs pos="0">
                <a:srgbClr val="006C2D"/>
              </a:gs>
              <a:gs pos="50000">
                <a:srgbClr val="009E40"/>
              </a:gs>
              <a:gs pos="100000">
                <a:srgbClr val="00BD4E"/>
              </a:gs>
            </a:gsLst>
            <a:lin ang="10800025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Módulo 7 – Gerenciamento dos Custos</a:t>
            </a:r>
          </a:p>
        </p:txBody>
      </p:sp>
      <p:grpSp>
        <p:nvGrpSpPr>
          <p:cNvPr id="712" name="Shape 712"/>
          <p:cNvGrpSpPr/>
          <p:nvPr/>
        </p:nvGrpSpPr>
        <p:grpSpPr>
          <a:xfrm>
            <a:off x="3" y="1796255"/>
            <a:ext cx="2732645" cy="576125"/>
            <a:chOff x="-150191" y="1834342"/>
            <a:chExt cx="7482598" cy="1702500"/>
          </a:xfrm>
        </p:grpSpPr>
        <p:pic>
          <p:nvPicPr>
            <p:cNvPr id="713" name="Shape 713"/>
            <p:cNvPicPr preferRelativeResize="0"/>
            <p:nvPr/>
          </p:nvPicPr>
          <p:blipFill rotWithShape="1">
            <a:blip r:embed="rId4">
              <a:alphaModFix/>
            </a:blip>
            <a:srcRect b="58667" l="0" r="49018" t="1451"/>
            <a:stretch/>
          </p:blipFill>
          <p:spPr>
            <a:xfrm>
              <a:off x="3593207" y="1857476"/>
              <a:ext cx="3739200" cy="16562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14" name="Shape 714"/>
            <p:cNvPicPr preferRelativeResize="0"/>
            <p:nvPr/>
          </p:nvPicPr>
          <p:blipFill rotWithShape="1">
            <a:blip r:embed="rId5">
              <a:alphaModFix/>
            </a:blip>
            <a:srcRect b="336" l="48087" r="907" t="58670"/>
            <a:stretch/>
          </p:blipFill>
          <p:spPr>
            <a:xfrm>
              <a:off x="-150191" y="1834342"/>
              <a:ext cx="3740700" cy="170250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18" name="Shape 7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" name="Shape 719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Entradas, ferramentas e técnicas e saídas</a:t>
            </a:r>
          </a:p>
        </p:txBody>
      </p:sp>
      <p:sp>
        <p:nvSpPr>
          <p:cNvPr id="720" name="Shape 720"/>
          <p:cNvSpPr/>
          <p:nvPr/>
        </p:nvSpPr>
        <p:spPr>
          <a:xfrm>
            <a:off x="572468" y="2577555"/>
            <a:ext cx="4320000" cy="11696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Controlar os custos </a:t>
            </a: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é o processo de monitoramento do progresso do projeto para atualização do seu orçamento e gerenciamento das mudanças feitas na linha de base dos custos – de acordo com o PMBOK®.</a:t>
            </a: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</p:txBody>
      </p:sp>
      <p:pic>
        <p:nvPicPr>
          <p:cNvPr id="721" name="Shape 7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76844" y="889807"/>
            <a:ext cx="5760000" cy="1615800"/>
          </a:xfrm>
          <a:prstGeom prst="rect">
            <a:avLst/>
          </a:prstGeom>
          <a:noFill/>
          <a:ln>
            <a:noFill/>
          </a:ln>
        </p:spPr>
      </p:pic>
      <p:sp>
        <p:nvSpPr>
          <p:cNvPr id="722" name="Shape 722"/>
          <p:cNvSpPr/>
          <p:nvPr/>
        </p:nvSpPr>
        <p:spPr>
          <a:xfrm>
            <a:off x="6549132" y="551410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Monitoramento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26" name="Shape 7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" name="Shape 727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Entradas</a:t>
            </a:r>
          </a:p>
        </p:txBody>
      </p:sp>
      <p:sp>
        <p:nvSpPr>
          <p:cNvPr id="728" name="Shape 728"/>
          <p:cNvSpPr/>
          <p:nvPr/>
        </p:nvSpPr>
        <p:spPr>
          <a:xfrm>
            <a:off x="716843" y="885505"/>
            <a:ext cx="6480000" cy="227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Plano de gerenciamento do projeto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Plano auxiliar de gerenciamento de custos e a linha de base de custos.</a:t>
            </a:r>
          </a:p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Requisitos de recursos financeiros do projeto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Fundos necessários para cada fase do projeto.</a:t>
            </a:r>
          </a:p>
          <a:p>
            <a:pPr indent="-285750" lvl="0" marL="285750" marR="0" rtl="0" algn="just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•"/>
            </a:pPr>
            <a:r>
              <a:rPr b="1" lang="pt-BR"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Dados de desempenho do trabalho</a:t>
            </a:r>
          </a:p>
          <a:p>
            <a:pPr indent="-292948" lvl="1" marL="661248" marR="0" rtl="0" algn="just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Andamento das entregas, custos, estimativas para terminar o trabalho.</a:t>
            </a:r>
          </a:p>
          <a:p>
            <a:pPr indent="-285750" lvl="0" marL="285750" marR="0" rtl="0" algn="just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•"/>
            </a:pPr>
            <a:r>
              <a:rPr b="1" lang="pt-BR"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Ativos de processos organizacionais</a:t>
            </a:r>
          </a:p>
          <a:p>
            <a:pPr indent="-292948" lvl="1" marL="661248" marR="0" rtl="0" algn="just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Procedimentos, processos organizacionais e formas de se fazer e controlar dentro da empresa.</a:t>
            </a:r>
          </a:p>
        </p:txBody>
      </p:sp>
      <p:pic>
        <p:nvPicPr>
          <p:cNvPr id="729" name="Shape 7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843" y="3297633"/>
            <a:ext cx="804900" cy="729900"/>
          </a:xfrm>
          <a:prstGeom prst="rect">
            <a:avLst/>
          </a:prstGeom>
          <a:noFill/>
          <a:ln>
            <a:noFill/>
          </a:ln>
        </p:spPr>
      </p:pic>
      <p:sp>
        <p:nvSpPr>
          <p:cNvPr id="730" name="Shape 730"/>
          <p:cNvSpPr/>
          <p:nvPr/>
        </p:nvSpPr>
        <p:spPr>
          <a:xfrm>
            <a:off x="6549132" y="551410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Monitoramento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34" name="Shape 7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5" name="Shape 735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Ferramentas e técnicas</a:t>
            </a:r>
          </a:p>
        </p:txBody>
      </p:sp>
      <p:sp>
        <p:nvSpPr>
          <p:cNvPr id="736" name="Shape 736"/>
          <p:cNvSpPr/>
          <p:nvPr/>
        </p:nvSpPr>
        <p:spPr>
          <a:xfrm>
            <a:off x="716843" y="885505"/>
            <a:ext cx="6480000" cy="16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1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Gerenciamento do valor agregado – GVA 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É uma técnica que entrega medidas de escopo, custos e cronograma, por meio da união das três linhas de base, resultando na linha de base de medição do desempenho;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Utilizamos a linha de base de medição do desempenho para comparar e medir o trabalho que foi planejado em relação ao trabalho que foi feito. Assim, é possível comparar os custos reais aos custos planejados;</a:t>
            </a:r>
          </a:p>
        </p:txBody>
      </p:sp>
      <p:pic>
        <p:nvPicPr>
          <p:cNvPr id="737" name="Shape 7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843" y="3153617"/>
            <a:ext cx="809700" cy="809700"/>
          </a:xfrm>
          <a:prstGeom prst="rect">
            <a:avLst/>
          </a:prstGeom>
          <a:noFill/>
          <a:ln>
            <a:noFill/>
          </a:ln>
        </p:spPr>
      </p:pic>
      <p:sp>
        <p:nvSpPr>
          <p:cNvPr id="738" name="Shape 738"/>
          <p:cNvSpPr/>
          <p:nvPr/>
        </p:nvSpPr>
        <p:spPr>
          <a:xfrm>
            <a:off x="6549132" y="551410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Monitoramento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42" name="Shape 7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3" name="Shape 743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Ferramentas e técnicas</a:t>
            </a:r>
          </a:p>
        </p:txBody>
      </p:sp>
      <p:pic>
        <p:nvPicPr>
          <p:cNvPr id="744" name="Shape 74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843" y="3153617"/>
            <a:ext cx="809700" cy="809700"/>
          </a:xfrm>
          <a:prstGeom prst="rect">
            <a:avLst/>
          </a:prstGeom>
          <a:noFill/>
          <a:ln>
            <a:noFill/>
          </a:ln>
        </p:spPr>
      </p:pic>
      <p:sp>
        <p:nvSpPr>
          <p:cNvPr id="745" name="Shape 745"/>
          <p:cNvSpPr/>
          <p:nvPr/>
        </p:nvSpPr>
        <p:spPr>
          <a:xfrm>
            <a:off x="716843" y="885505"/>
            <a:ext cx="6480000" cy="20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1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Gerenciamento do valor agregado – GVA (cont.)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Trabalhamos com três dimensões para a realização dos cálculos do gerenciamento do valor agregado:</a:t>
            </a:r>
          </a:p>
          <a:p>
            <a:pPr indent="-287446" lvl="2" marL="1036746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Valor Planejado (VP): </a:t>
            </a: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valor aprovado para o trabalho de uma determinada atividade ou componente da EAP;</a:t>
            </a:r>
          </a:p>
          <a:p>
            <a:pPr indent="-287446" lvl="2" marL="1036746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Custo Real (CR): </a:t>
            </a: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 que foi gasto até o momento do cálculo em determinado componente da EAP ou atividade.</a:t>
            </a:r>
          </a:p>
          <a:p>
            <a:pPr indent="-287446" lvl="2" marL="1036746" marR="0" rtl="0" algn="just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Valor Agregado (VA): </a:t>
            </a: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percentual da tarefa que foi concluído até o momento do cálculo vezes o VP para aquela tarefa ou atividade. </a:t>
            </a:r>
          </a:p>
        </p:txBody>
      </p:sp>
      <p:sp>
        <p:nvSpPr>
          <p:cNvPr id="746" name="Shape 746"/>
          <p:cNvSpPr/>
          <p:nvPr/>
        </p:nvSpPr>
        <p:spPr>
          <a:xfrm>
            <a:off x="6549132" y="551410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Monitoramento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50" name="Shape 7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1" name="Shape 751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Ferramentas e técnicas (cont.)</a:t>
            </a:r>
          </a:p>
        </p:txBody>
      </p:sp>
      <p:pic>
        <p:nvPicPr>
          <p:cNvPr id="752" name="Shape 75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843" y="3153617"/>
            <a:ext cx="809700" cy="8097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753" name="Shape 753"/>
          <p:cNvGraphicFramePr/>
          <p:nvPr/>
        </p:nvGraphicFramePr>
        <p:xfrm>
          <a:off x="1688592" y="124024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{2C029E4C-04B5-4F0E-930F-C20F2C679B74}</a:tableStyleId>
              </a:tblPr>
              <a:tblGrid>
                <a:gridCol w="2442725"/>
                <a:gridCol w="2093775"/>
              </a:tblGrid>
              <a:tr h="200975">
                <a:tc gridSpan="2"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pt-BR" sz="1200" cap="none"/>
                        <a:t>Equações para cálculo do GVA</a:t>
                      </a:r>
                    </a:p>
                  </a:txBody>
                  <a:tcPr marT="45725" marB="45725" marR="91450" marL="91450" anchor="ctr"/>
                </a:tc>
                <a:tc hMerge="1"/>
              </a:tr>
              <a:tr h="46892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pt-BR" sz="1200" cap="none"/>
                        <a:t>Valor agregado</a:t>
                      </a: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2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pt-BR" sz="1200" u="none" cap="none" strike="noStrike"/>
                        <a:t>VA = % Concluído X ONT </a:t>
                      </a:r>
                    </a:p>
                    <a:p>
                      <a:pPr indent="0" lvl="2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pt-BR" sz="1200" u="none" cap="none" strike="noStrike"/>
                        <a:t>ou </a:t>
                      </a:r>
                    </a:p>
                    <a:p>
                      <a:pPr indent="0" lvl="2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pt-BR" sz="1200" u="none" cap="none" strike="noStrike"/>
                        <a:t>VA = % Concluído X VP</a:t>
                      </a:r>
                    </a:p>
                  </a:txBody>
                  <a:tcPr marT="45725" marB="45725" marR="91450" marL="91450"/>
                </a:tc>
              </a:tr>
              <a:tr h="20097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pt-BR" sz="1200" cap="none"/>
                        <a:t>Variação de custos</a:t>
                      </a: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2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pt-BR" sz="1200" u="none" cap="none" strike="noStrike"/>
                        <a:t>VC = VA-CR</a:t>
                      </a:r>
                    </a:p>
                  </a:txBody>
                  <a:tcPr marT="45725" marB="45725" marR="91450" marL="91450"/>
                </a:tc>
              </a:tr>
              <a:tr h="20097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pt-BR" sz="1200" cap="none"/>
                        <a:t>Índice</a:t>
                      </a:r>
                      <a:r>
                        <a:rPr lang="pt-BR" sz="1200" cap="none"/>
                        <a:t> de desempenho dos custos</a:t>
                      </a: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2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pt-BR" sz="1200" u="none" cap="none" strike="noStrike"/>
                        <a:t>IDC = VA/CR</a:t>
                      </a:r>
                    </a:p>
                  </a:txBody>
                  <a:tcPr marT="45725" marB="45725" marR="91450" marL="91450"/>
                </a:tc>
              </a:tr>
              <a:tr h="20097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pt-BR" sz="1200" cap="none"/>
                        <a:t>Variação dos prazos</a:t>
                      </a: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2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pt-BR" sz="1200" u="none" cap="none" strike="noStrike"/>
                        <a:t>VPR = VA - VP</a:t>
                      </a:r>
                    </a:p>
                  </a:txBody>
                  <a:tcPr marT="45725" marB="45725" marR="91450" marL="91450"/>
                </a:tc>
              </a:tr>
              <a:tr h="32002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pt-BR" sz="1200" cap="none"/>
                        <a:t>Índice</a:t>
                      </a:r>
                      <a:r>
                        <a:rPr lang="pt-BR" sz="1200" cap="none"/>
                        <a:t> dos desempenhos dos prazos</a:t>
                      </a: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2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pt-BR" sz="1200" u="none" cap="none" strike="noStrike"/>
                        <a:t>IDP = VA/VP</a:t>
                      </a:r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sp>
        <p:nvSpPr>
          <p:cNvPr id="754" name="Shape 754"/>
          <p:cNvSpPr/>
          <p:nvPr/>
        </p:nvSpPr>
        <p:spPr>
          <a:xfrm>
            <a:off x="6549132" y="551410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Monitoramento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58" name="Shape 7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9" name="Shape 759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Ferramentas e técnicas (cont.)</a:t>
            </a:r>
          </a:p>
        </p:txBody>
      </p:sp>
      <p:pic>
        <p:nvPicPr>
          <p:cNvPr id="760" name="Shape 76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843" y="3153617"/>
            <a:ext cx="809700" cy="8097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61" name="Shape 761"/>
          <p:cNvGrpSpPr/>
          <p:nvPr/>
        </p:nvGrpSpPr>
        <p:grpSpPr>
          <a:xfrm>
            <a:off x="1989119" y="1137412"/>
            <a:ext cx="3935212" cy="2664390"/>
            <a:chOff x="2018241" y="1002534"/>
            <a:chExt cx="4558865" cy="2834759"/>
          </a:xfrm>
        </p:grpSpPr>
        <p:pic>
          <p:nvPicPr>
            <p:cNvPr id="762" name="Shape 762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2158707" y="1002534"/>
              <a:ext cx="4418400" cy="27426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63" name="Shape 763"/>
            <p:cNvSpPr txBox="1"/>
            <p:nvPr/>
          </p:nvSpPr>
          <p:spPr>
            <a:xfrm rot="-5400000">
              <a:off x="894891" y="2168071"/>
              <a:ext cx="2621100" cy="374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Calibri"/>
                <a:buNone/>
              </a:pPr>
              <a:r>
                <a:rPr b="0" i="0" lang="pt-BR" sz="9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Cost (€)</a:t>
              </a:r>
            </a:p>
          </p:txBody>
        </p:sp>
        <p:sp>
          <p:nvSpPr>
            <p:cNvPr id="764" name="Shape 764"/>
            <p:cNvSpPr txBox="1"/>
            <p:nvPr/>
          </p:nvSpPr>
          <p:spPr>
            <a:xfrm>
              <a:off x="5507616" y="3444294"/>
              <a:ext cx="848400" cy="393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Calibri"/>
                <a:buNone/>
              </a:pPr>
              <a:r>
                <a:rPr b="0" i="0" lang="pt-BR" sz="9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Time</a:t>
              </a: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Calibri"/>
                <a:buNone/>
              </a:pPr>
              <a:r>
                <a:rPr b="0" i="0" lang="pt-BR" sz="9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(weeks)</a:t>
              </a:r>
            </a:p>
          </p:txBody>
        </p:sp>
      </p:grpSp>
      <p:sp>
        <p:nvSpPr>
          <p:cNvPr id="765" name="Shape 765"/>
          <p:cNvSpPr/>
          <p:nvPr/>
        </p:nvSpPr>
        <p:spPr>
          <a:xfrm>
            <a:off x="6549132" y="551410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Monitoramento</a:t>
            </a:r>
          </a:p>
        </p:txBody>
      </p:sp>
      <p:sp>
        <p:nvSpPr>
          <p:cNvPr id="766" name="Shape 766"/>
          <p:cNvSpPr/>
          <p:nvPr/>
        </p:nvSpPr>
        <p:spPr>
          <a:xfrm>
            <a:off x="428452" y="921370"/>
            <a:ext cx="1301699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pt-BR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Gráfico de GVA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70" name="Shape 7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1" name="Shape 771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Ferramentas e técnicas (cont.)</a:t>
            </a:r>
          </a:p>
        </p:txBody>
      </p:sp>
      <p:pic>
        <p:nvPicPr>
          <p:cNvPr id="772" name="Shape 77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843" y="3153617"/>
            <a:ext cx="809700" cy="809700"/>
          </a:xfrm>
          <a:prstGeom prst="rect">
            <a:avLst/>
          </a:prstGeom>
          <a:noFill/>
          <a:ln>
            <a:noFill/>
          </a:ln>
        </p:spPr>
      </p:pic>
      <p:sp>
        <p:nvSpPr>
          <p:cNvPr id="773" name="Shape 773"/>
          <p:cNvSpPr/>
          <p:nvPr/>
        </p:nvSpPr>
        <p:spPr>
          <a:xfrm>
            <a:off x="716843" y="885505"/>
            <a:ext cx="6480000" cy="252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1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Previsão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Equações para o cálculo de previsão:</a:t>
            </a:r>
          </a:p>
          <a:p>
            <a:pPr indent="-287446" lvl="2" marL="1036746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ENT = ONT/IDC</a:t>
            </a:r>
          </a:p>
          <a:p>
            <a:pPr indent="-287446" lvl="2" marL="1036746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EPT = ONT – VA</a:t>
            </a:r>
          </a:p>
          <a:p>
            <a:pPr indent="-287446" lvl="2" marL="1036746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IDTP = (ONT – VA)/(ONT – CR)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As estimativas para o término ajudam a controlar os custos, pois, com elas, podemos orientar mudanças no projeto no que diz respeito ao escopo, cronograma e aos custos;</a:t>
            </a:r>
          </a:p>
          <a:p>
            <a:pPr indent="-292948" lvl="1" marL="661248" marR="0" rtl="0" algn="just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Estas previsões também impactam o registro de riscos do projeto e ainda diversos outros elementos, caso sejam levadas adiante as mudanças necessárias.</a:t>
            </a:r>
          </a:p>
        </p:txBody>
      </p:sp>
      <p:sp>
        <p:nvSpPr>
          <p:cNvPr id="774" name="Shape 774"/>
          <p:cNvSpPr/>
          <p:nvPr/>
        </p:nvSpPr>
        <p:spPr>
          <a:xfrm>
            <a:off x="6549132" y="551410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Monitoramento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78" name="Shape 7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9" name="Shape 779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Ferramentas e técnicas (cont.)</a:t>
            </a:r>
          </a:p>
        </p:txBody>
      </p:sp>
      <p:sp>
        <p:nvSpPr>
          <p:cNvPr id="780" name="Shape 780"/>
          <p:cNvSpPr/>
          <p:nvPr/>
        </p:nvSpPr>
        <p:spPr>
          <a:xfrm>
            <a:off x="716843" y="885505"/>
            <a:ext cx="6480000" cy="12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1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Análise de variação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De forma simples, a análise de variação é a explicação para as variações encontradas por meio da aplicação das técnicas de controle anteriores; 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Analisamos a variação do orçamento, diferenças entre o planejado e o custo real.</a:t>
            </a:r>
          </a:p>
        </p:txBody>
      </p:sp>
      <p:pic>
        <p:nvPicPr>
          <p:cNvPr id="781" name="Shape 78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843" y="3153617"/>
            <a:ext cx="809700" cy="809700"/>
          </a:xfrm>
          <a:prstGeom prst="rect">
            <a:avLst/>
          </a:prstGeom>
          <a:noFill/>
          <a:ln>
            <a:noFill/>
          </a:ln>
        </p:spPr>
      </p:pic>
      <p:sp>
        <p:nvSpPr>
          <p:cNvPr id="782" name="Shape 782"/>
          <p:cNvSpPr/>
          <p:nvPr/>
        </p:nvSpPr>
        <p:spPr>
          <a:xfrm>
            <a:off x="6549132" y="551410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Monitoramento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86" name="Shape 7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7" name="Shape 787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Ferramentas e técnicas (cont.)</a:t>
            </a:r>
          </a:p>
        </p:txBody>
      </p:sp>
      <p:sp>
        <p:nvSpPr>
          <p:cNvPr id="788" name="Shape 788"/>
          <p:cNvSpPr/>
          <p:nvPr/>
        </p:nvSpPr>
        <p:spPr>
          <a:xfrm>
            <a:off x="716843" y="885505"/>
            <a:ext cx="6480000" cy="19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1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Software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de gerenciamento de projetos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Utilizado para monitorar as variações, aplicar cálculos e registrar as tendências encontradas.</a:t>
            </a:r>
          </a:p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Análise de reservas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Monitoramento das reservas gerenciais e de contingências;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Pode não ser mais necessário, por exemplo, ter uma reserva contingencial de US$ 10 milhões, sendo que os riscos que levaram a esta reserva não mais existem.</a:t>
            </a:r>
          </a:p>
        </p:txBody>
      </p:sp>
      <p:pic>
        <p:nvPicPr>
          <p:cNvPr id="789" name="Shape 78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843" y="3153617"/>
            <a:ext cx="809700" cy="809700"/>
          </a:xfrm>
          <a:prstGeom prst="rect">
            <a:avLst/>
          </a:prstGeom>
          <a:noFill/>
          <a:ln>
            <a:noFill/>
          </a:ln>
        </p:spPr>
      </p:pic>
      <p:sp>
        <p:nvSpPr>
          <p:cNvPr id="790" name="Shape 790"/>
          <p:cNvSpPr/>
          <p:nvPr/>
        </p:nvSpPr>
        <p:spPr>
          <a:xfrm>
            <a:off x="6549132" y="551410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Monitoramento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Shape 212"/>
          <p:cNvSpPr txBox="1"/>
          <p:nvPr/>
        </p:nvSpPr>
        <p:spPr>
          <a:xfrm rot="-1663517">
            <a:off x="5977706" y="3412463"/>
            <a:ext cx="1709466" cy="4616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2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EXEMLO</a:t>
            </a:r>
          </a:p>
        </p:txBody>
      </p:sp>
      <p:sp>
        <p:nvSpPr>
          <p:cNvPr id="213" name="Shape 213"/>
          <p:cNvSpPr/>
          <p:nvPr/>
        </p:nvSpPr>
        <p:spPr>
          <a:xfrm>
            <a:off x="12443" y="273297"/>
            <a:ext cx="78891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Terminologia geral da área de gerenciamento dos custos</a:t>
            </a:r>
          </a:p>
        </p:txBody>
      </p:sp>
      <p:sp>
        <p:nvSpPr>
          <p:cNvPr id="214" name="Shape 214"/>
          <p:cNvSpPr/>
          <p:nvPr/>
        </p:nvSpPr>
        <p:spPr>
          <a:xfrm>
            <a:off x="428452" y="3729682"/>
            <a:ext cx="463200" cy="343200"/>
          </a:xfrm>
          <a:prstGeom prst="rightArrow">
            <a:avLst>
              <a:gd fmla="val 50000" name="adj1"/>
              <a:gd fmla="val 57108" name="adj2"/>
            </a:avLst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38" scaled="0"/>
          </a:gradFill>
          <a:ln>
            <a:noFill/>
          </a:ln>
          <a:effectLst>
            <a:outerShdw blurRad="39999" rotWithShape="0" dir="5400000" dist="23000">
              <a:srgbClr val="000000">
                <a:alpha val="34900"/>
              </a:srgbClr>
            </a:outerShdw>
          </a:effectLst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t/>
            </a:r>
            <a:endParaRPr b="0" i="0" sz="15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15" name="Shape 215"/>
          <p:cNvGrpSpPr/>
          <p:nvPr/>
        </p:nvGrpSpPr>
        <p:grpSpPr>
          <a:xfrm>
            <a:off x="716843" y="797593"/>
            <a:ext cx="6480000" cy="1754490"/>
            <a:chOff x="0" y="13960"/>
            <a:chExt cx="6480000" cy="1754490"/>
          </a:xfrm>
        </p:grpSpPr>
        <p:sp>
          <p:nvSpPr>
            <p:cNvPr id="216" name="Shape 216"/>
            <p:cNvSpPr/>
            <p:nvPr/>
          </p:nvSpPr>
          <p:spPr>
            <a:xfrm>
              <a:off x="0" y="13959"/>
              <a:ext cx="6480000" cy="336900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38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0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17" name="Shape 217"/>
            <p:cNvSpPr txBox="1"/>
            <p:nvPr/>
          </p:nvSpPr>
          <p:spPr>
            <a:xfrm>
              <a:off x="16449" y="30408"/>
              <a:ext cx="6447000" cy="30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pt-BR" sz="12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Custo total de propriedade ou </a:t>
              </a:r>
              <a:r>
                <a:rPr i="1" lang="pt-BR" sz="12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Total Cost of Ownership (TCO)</a:t>
              </a:r>
            </a:p>
          </p:txBody>
        </p:sp>
        <p:sp>
          <p:nvSpPr>
            <p:cNvPr id="218" name="Shape 218"/>
            <p:cNvSpPr/>
            <p:nvPr/>
          </p:nvSpPr>
          <p:spPr>
            <a:xfrm>
              <a:off x="0" y="350919"/>
              <a:ext cx="6480000" cy="540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19" name="Shape 219"/>
            <p:cNvSpPr txBox="1"/>
            <p:nvPr/>
          </p:nvSpPr>
          <p:spPr>
            <a:xfrm>
              <a:off x="0" y="350919"/>
              <a:ext cx="6480000" cy="540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15225" lIns="205725" rIns="85325" tIns="15225">
              <a:noAutofit/>
            </a:bodyPr>
            <a:lstStyle/>
            <a:p>
              <a:pPr indent="-114300" lvl="1" marL="11430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100000"/>
                <a:buFont typeface="Calibri"/>
                <a:buChar char="•"/>
              </a:pPr>
              <a:r>
                <a:rPr b="0" i="0" lang="pt-BR" sz="12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Inclui os custos de manutenção. Se você tem um táxi, deve pagar pela manutenção do veículo, da gasolina, etc. Já se você apenas pega o táxi, paga o valor da utilização, não o custo da propriedade daquele bem, por exemplo.</a:t>
              </a:r>
            </a:p>
          </p:txBody>
        </p:sp>
        <p:sp>
          <p:nvSpPr>
            <p:cNvPr id="220" name="Shape 220"/>
            <p:cNvSpPr/>
            <p:nvPr/>
          </p:nvSpPr>
          <p:spPr>
            <a:xfrm>
              <a:off x="0" y="891190"/>
              <a:ext cx="6480000" cy="336900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38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0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21" name="Shape 221"/>
            <p:cNvSpPr txBox="1"/>
            <p:nvPr/>
          </p:nvSpPr>
          <p:spPr>
            <a:xfrm>
              <a:off x="16449" y="907638"/>
              <a:ext cx="6447000" cy="30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pt-BR" sz="12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Custos do projeto</a:t>
              </a:r>
            </a:p>
          </p:txBody>
        </p:sp>
        <p:sp>
          <p:nvSpPr>
            <p:cNvPr id="222" name="Shape 222"/>
            <p:cNvSpPr/>
            <p:nvPr/>
          </p:nvSpPr>
          <p:spPr>
            <a:xfrm>
              <a:off x="0" y="1228150"/>
              <a:ext cx="6480000" cy="540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23" name="Shape 223"/>
            <p:cNvSpPr txBox="1"/>
            <p:nvPr/>
          </p:nvSpPr>
          <p:spPr>
            <a:xfrm>
              <a:off x="0" y="1228150"/>
              <a:ext cx="6480000" cy="540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15225" lIns="205725" rIns="85325" tIns="15225">
              <a:noAutofit/>
            </a:bodyPr>
            <a:lstStyle/>
            <a:p>
              <a:pPr indent="-114300" lvl="1" marL="11430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100000"/>
                <a:buFont typeface="Calibri"/>
                <a:buChar char="•"/>
              </a:pPr>
              <a:r>
                <a:rPr b="0" i="0" lang="pt-BR" sz="12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Custos relacionados ao projeto em si, não ao produto depois de ser entregue. É o custo de se iniciar, planejar, executar controlar e encerrar o projeto. Quanto vai custar para descartar o produto, por exemplo?</a:t>
              </a:r>
            </a:p>
          </p:txBody>
        </p:sp>
      </p:grp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94" name="Shape 7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5" name="Shape 795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Saídas</a:t>
            </a:r>
          </a:p>
        </p:txBody>
      </p:sp>
      <p:pic>
        <p:nvPicPr>
          <p:cNvPr id="796" name="Shape 796"/>
          <p:cNvPicPr preferRelativeResize="0"/>
          <p:nvPr/>
        </p:nvPicPr>
        <p:blipFill rotWithShape="1">
          <a:blip r:embed="rId3">
            <a:alphaModFix/>
          </a:blip>
          <a:srcRect b="22249" l="0" r="0" t="6713"/>
          <a:stretch/>
        </p:blipFill>
        <p:spPr>
          <a:xfrm>
            <a:off x="690437" y="3173935"/>
            <a:ext cx="972000" cy="915900"/>
          </a:xfrm>
          <a:prstGeom prst="rect">
            <a:avLst/>
          </a:prstGeom>
          <a:noFill/>
          <a:ln>
            <a:noFill/>
          </a:ln>
        </p:spPr>
      </p:pic>
      <p:sp>
        <p:nvSpPr>
          <p:cNvPr id="797" name="Shape 797"/>
          <p:cNvSpPr/>
          <p:nvPr/>
        </p:nvSpPr>
        <p:spPr>
          <a:xfrm>
            <a:off x="716843" y="806677"/>
            <a:ext cx="6480000" cy="1077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Informações sobre o desempenho do trabalho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Índices gerados ao longo do processo de controle de custos.</a:t>
            </a:r>
          </a:p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Previsões de custos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Previsões geradas a partir das ferramentas e técnicas aplicadas ao projeto.</a:t>
            </a:r>
          </a:p>
        </p:txBody>
      </p:sp>
      <p:sp>
        <p:nvSpPr>
          <p:cNvPr id="798" name="Shape 798"/>
          <p:cNvSpPr/>
          <p:nvPr/>
        </p:nvSpPr>
        <p:spPr>
          <a:xfrm>
            <a:off x="6549132" y="551410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Monitoramento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02" name="Shape 8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3" name="Shape 803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Saídas (cont.)</a:t>
            </a:r>
          </a:p>
        </p:txBody>
      </p:sp>
      <p:sp>
        <p:nvSpPr>
          <p:cNvPr id="804" name="Shape 804"/>
          <p:cNvSpPr/>
          <p:nvPr/>
        </p:nvSpPr>
        <p:spPr>
          <a:xfrm>
            <a:off x="690437" y="885505"/>
            <a:ext cx="6480000" cy="12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Solicitações de mudanças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Para entregar no prazo, no escopo e no custo o que precisará ser modificado?</a:t>
            </a:r>
          </a:p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Atualizações no plano de gerenciamento do projeto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Não se esqueça que a linha de base está no plano de gerenciamento do projeto.</a:t>
            </a:r>
          </a:p>
        </p:txBody>
      </p:sp>
      <p:pic>
        <p:nvPicPr>
          <p:cNvPr id="805" name="Shape 805"/>
          <p:cNvPicPr preferRelativeResize="0"/>
          <p:nvPr/>
        </p:nvPicPr>
        <p:blipFill rotWithShape="1">
          <a:blip r:embed="rId3">
            <a:alphaModFix/>
          </a:blip>
          <a:srcRect b="22249" l="0" r="0" t="6713"/>
          <a:stretch/>
        </p:blipFill>
        <p:spPr>
          <a:xfrm>
            <a:off x="690437" y="3173935"/>
            <a:ext cx="972000" cy="915900"/>
          </a:xfrm>
          <a:prstGeom prst="rect">
            <a:avLst/>
          </a:prstGeom>
          <a:noFill/>
          <a:ln>
            <a:noFill/>
          </a:ln>
        </p:spPr>
      </p:pic>
      <p:sp>
        <p:nvSpPr>
          <p:cNvPr id="806" name="Shape 806"/>
          <p:cNvSpPr/>
          <p:nvPr/>
        </p:nvSpPr>
        <p:spPr>
          <a:xfrm>
            <a:off x="6549132" y="551410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Monitoramento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10" name="Shape 8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1" name="Shape 811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Saídas (cont.)</a:t>
            </a:r>
          </a:p>
        </p:txBody>
      </p:sp>
      <p:sp>
        <p:nvSpPr>
          <p:cNvPr id="812" name="Shape 812"/>
          <p:cNvSpPr/>
          <p:nvPr/>
        </p:nvSpPr>
        <p:spPr>
          <a:xfrm>
            <a:off x="690437" y="885505"/>
            <a:ext cx="6480000" cy="12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Atualizações nos documentos do projeto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Estimativas de custos e bases de estimativas.</a:t>
            </a:r>
          </a:p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Atualizações nos ativos de processos organizacionais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Causas das variações, ação corretiva escolhida, bancos de dados financeiros, e outros tipos de lições aprendidas a partir do controle de custos do projeto.</a:t>
            </a:r>
          </a:p>
        </p:txBody>
      </p:sp>
      <p:pic>
        <p:nvPicPr>
          <p:cNvPr id="813" name="Shape 813"/>
          <p:cNvPicPr preferRelativeResize="0"/>
          <p:nvPr/>
        </p:nvPicPr>
        <p:blipFill rotWithShape="1">
          <a:blip r:embed="rId3">
            <a:alphaModFix/>
          </a:blip>
          <a:srcRect b="22249" l="0" r="0" t="6713"/>
          <a:stretch/>
        </p:blipFill>
        <p:spPr>
          <a:xfrm>
            <a:off x="690437" y="3173935"/>
            <a:ext cx="972000" cy="915900"/>
          </a:xfrm>
          <a:prstGeom prst="rect">
            <a:avLst/>
          </a:prstGeom>
          <a:noFill/>
          <a:ln>
            <a:noFill/>
          </a:ln>
        </p:spPr>
      </p:pic>
      <p:sp>
        <p:nvSpPr>
          <p:cNvPr id="814" name="Shape 814"/>
          <p:cNvSpPr/>
          <p:nvPr/>
        </p:nvSpPr>
        <p:spPr>
          <a:xfrm>
            <a:off x="6549132" y="551410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Monitoramento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18" name="Shape 8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" name="Shape 819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Controlar os custos</a:t>
            </a:r>
          </a:p>
        </p:txBody>
      </p:sp>
      <p:sp>
        <p:nvSpPr>
          <p:cNvPr id="820" name="Shape 820"/>
          <p:cNvSpPr/>
          <p:nvPr/>
        </p:nvSpPr>
        <p:spPr>
          <a:xfrm>
            <a:off x="716843" y="885505"/>
            <a:ext cx="6480000" cy="7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É o processo de monitoramento do progresso do projeto para atualização do seu orçamento e gerenciamento das mudanças feitas na linha de base dos custos – de acordo com o PMBOK®.</a:t>
            </a:r>
          </a:p>
        </p:txBody>
      </p:sp>
      <p:sp>
        <p:nvSpPr>
          <p:cNvPr id="821" name="Shape 821"/>
          <p:cNvSpPr/>
          <p:nvPr/>
        </p:nvSpPr>
        <p:spPr>
          <a:xfrm>
            <a:off x="6549132" y="551410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Monitoramento</a:t>
            </a:r>
          </a:p>
        </p:txBody>
      </p:sp>
      <p:pic>
        <p:nvPicPr>
          <p:cNvPr id="822" name="Shape 8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843" y="2361530"/>
            <a:ext cx="2267100" cy="1601099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9"/>
              </a:srgbClr>
            </a:outerShdw>
          </a:effectLst>
        </p:spPr>
      </p:pic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27" name="Shape 8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8" name="Shape 828"/>
          <p:cNvSpPr txBox="1"/>
          <p:nvPr/>
        </p:nvSpPr>
        <p:spPr>
          <a:xfrm>
            <a:off x="0" y="345299"/>
            <a:ext cx="6476999" cy="1324799"/>
          </a:xfrm>
          <a:prstGeom prst="rect">
            <a:avLst/>
          </a:prstGeom>
          <a:gradFill>
            <a:gsLst>
              <a:gs pos="0">
                <a:srgbClr val="006C2D"/>
              </a:gs>
              <a:gs pos="50000">
                <a:srgbClr val="009E40"/>
              </a:gs>
              <a:gs pos="100000">
                <a:srgbClr val="00BD4E"/>
              </a:gs>
            </a:gsLst>
            <a:lin ang="10800025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4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Fim do Módulo 7</a:t>
            </a:r>
          </a:p>
        </p:txBody>
      </p:sp>
      <p:sp>
        <p:nvSpPr>
          <p:cNvPr id="829" name="Shape 829"/>
          <p:cNvSpPr/>
          <p:nvPr/>
        </p:nvSpPr>
        <p:spPr>
          <a:xfrm>
            <a:off x="1649718" y="1688196"/>
            <a:ext cx="6261000" cy="792000"/>
          </a:xfrm>
          <a:prstGeom prst="rect">
            <a:avLst/>
          </a:prstGeom>
          <a:gradFill>
            <a:gsLst>
              <a:gs pos="0">
                <a:srgbClr val="CAC5D3">
                  <a:alpha val="0"/>
                </a:srgbClr>
              </a:gs>
              <a:gs pos="100000">
                <a:srgbClr val="538CD5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t/>
            </a:r>
            <a:endParaRPr b="0" i="0" sz="15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0" name="Shape 830"/>
          <p:cNvSpPr txBox="1"/>
          <p:nvPr/>
        </p:nvSpPr>
        <p:spPr>
          <a:xfrm>
            <a:off x="1865742" y="1938308"/>
            <a:ext cx="60450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ct val="25000"/>
              <a:buFont typeface="Calibri"/>
              <a:buNone/>
            </a:pPr>
            <a:r>
              <a:rPr b="1" i="0" lang="pt-BR" sz="1600" u="none" cap="none" strike="noStrik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rPr>
              <a:t>Preparatório CAPM® &amp; PMP®</a:t>
            </a:r>
          </a:p>
        </p:txBody>
      </p:sp>
      <p:pic>
        <p:nvPicPr>
          <p:cNvPr descr="https://www.caelum.com.br/apostila-html-css-javascript/anuncios/alura_2x.png" id="831" name="Shape 8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6443" y="3466853"/>
            <a:ext cx="1224000" cy="5508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32" name="Shape 832"/>
          <p:cNvGrpSpPr/>
          <p:nvPr/>
        </p:nvGrpSpPr>
        <p:grpSpPr>
          <a:xfrm>
            <a:off x="3" y="1796255"/>
            <a:ext cx="2732645" cy="576125"/>
            <a:chOff x="-150191" y="1834342"/>
            <a:chExt cx="7482598" cy="1702500"/>
          </a:xfrm>
        </p:grpSpPr>
        <p:pic>
          <p:nvPicPr>
            <p:cNvPr id="833" name="Shape 833"/>
            <p:cNvPicPr preferRelativeResize="0"/>
            <p:nvPr/>
          </p:nvPicPr>
          <p:blipFill rotWithShape="1">
            <a:blip r:embed="rId4">
              <a:alphaModFix/>
            </a:blip>
            <a:srcRect b="58667" l="0" r="49018" t="1451"/>
            <a:stretch/>
          </p:blipFill>
          <p:spPr>
            <a:xfrm>
              <a:off x="3593207" y="1857476"/>
              <a:ext cx="3739200" cy="16562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34" name="Shape 834"/>
            <p:cNvPicPr preferRelativeResize="0"/>
            <p:nvPr/>
          </p:nvPicPr>
          <p:blipFill rotWithShape="1">
            <a:blip r:embed="rId5">
              <a:alphaModFix/>
            </a:blip>
            <a:srcRect b="336" l="48087" r="907" t="58670"/>
            <a:stretch/>
          </p:blipFill>
          <p:spPr>
            <a:xfrm>
              <a:off x="-150191" y="1834342"/>
              <a:ext cx="3740700" cy="170250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Shape 228"/>
          <p:cNvSpPr txBox="1"/>
          <p:nvPr/>
        </p:nvSpPr>
        <p:spPr>
          <a:xfrm rot="-1663517">
            <a:off x="5977706" y="3412463"/>
            <a:ext cx="1709466" cy="4616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2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EXEMLO</a:t>
            </a:r>
          </a:p>
        </p:txBody>
      </p:sp>
      <p:sp>
        <p:nvSpPr>
          <p:cNvPr id="229" name="Shape 229"/>
          <p:cNvSpPr/>
          <p:nvPr/>
        </p:nvSpPr>
        <p:spPr>
          <a:xfrm>
            <a:off x="12443" y="273297"/>
            <a:ext cx="78891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Terminologia geral da área de gerenciamento dos custos</a:t>
            </a:r>
          </a:p>
        </p:txBody>
      </p:sp>
      <p:grpSp>
        <p:nvGrpSpPr>
          <p:cNvPr id="230" name="Shape 230"/>
          <p:cNvGrpSpPr/>
          <p:nvPr/>
        </p:nvGrpSpPr>
        <p:grpSpPr>
          <a:xfrm>
            <a:off x="716843" y="804554"/>
            <a:ext cx="6480000" cy="1764000"/>
            <a:chOff x="0" y="9000"/>
            <a:chExt cx="6480000" cy="1764000"/>
          </a:xfrm>
        </p:grpSpPr>
        <p:sp>
          <p:nvSpPr>
            <p:cNvPr id="231" name="Shape 231"/>
            <p:cNvSpPr/>
            <p:nvPr/>
          </p:nvSpPr>
          <p:spPr>
            <a:xfrm>
              <a:off x="0" y="9000"/>
              <a:ext cx="6480000" cy="468000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38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0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32" name="Shape 232"/>
            <p:cNvSpPr txBox="1"/>
            <p:nvPr/>
          </p:nvSpPr>
          <p:spPr>
            <a:xfrm>
              <a:off x="22845" y="31846"/>
              <a:ext cx="6434400" cy="422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pt-BR" sz="12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Custos da operação</a:t>
              </a:r>
            </a:p>
          </p:txBody>
        </p:sp>
        <p:sp>
          <p:nvSpPr>
            <p:cNvPr id="233" name="Shape 233"/>
            <p:cNvSpPr/>
            <p:nvPr/>
          </p:nvSpPr>
          <p:spPr>
            <a:xfrm>
              <a:off x="0" y="477000"/>
              <a:ext cx="6480000" cy="414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34" name="Shape 234"/>
            <p:cNvSpPr txBox="1"/>
            <p:nvPr/>
          </p:nvSpPr>
          <p:spPr>
            <a:xfrm>
              <a:off x="0" y="477000"/>
              <a:ext cx="6480000" cy="414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15225" lIns="205725" rIns="85325" tIns="15225">
              <a:noAutofit/>
            </a:bodyPr>
            <a:lstStyle/>
            <a:p>
              <a:pPr indent="-114300" lvl="1" marL="11430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100000"/>
                <a:buFont typeface="Calibri"/>
                <a:buChar char="•"/>
              </a:pPr>
              <a:r>
                <a:rPr b="0" i="0" lang="pt-BR" sz="12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São os custos da operação contínua, ao longo do ciclo de vida do serviço ou produto gerado por meio de um projeto.</a:t>
              </a:r>
            </a:p>
          </p:txBody>
        </p:sp>
        <p:sp>
          <p:nvSpPr>
            <p:cNvPr id="235" name="Shape 235"/>
            <p:cNvSpPr/>
            <p:nvPr/>
          </p:nvSpPr>
          <p:spPr>
            <a:xfrm>
              <a:off x="0" y="891000"/>
              <a:ext cx="6480000" cy="468000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38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0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36" name="Shape 236"/>
            <p:cNvSpPr txBox="1"/>
            <p:nvPr/>
          </p:nvSpPr>
          <p:spPr>
            <a:xfrm>
              <a:off x="22845" y="913845"/>
              <a:ext cx="6434400" cy="422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pt-BR" sz="12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Custo das alternativas</a:t>
              </a:r>
            </a:p>
          </p:txBody>
        </p:sp>
        <p:sp>
          <p:nvSpPr>
            <p:cNvPr id="237" name="Shape 237"/>
            <p:cNvSpPr/>
            <p:nvPr/>
          </p:nvSpPr>
          <p:spPr>
            <a:xfrm>
              <a:off x="0" y="1359000"/>
              <a:ext cx="6480000" cy="414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38" name="Shape 238"/>
            <p:cNvSpPr txBox="1"/>
            <p:nvPr/>
          </p:nvSpPr>
          <p:spPr>
            <a:xfrm>
              <a:off x="0" y="1359000"/>
              <a:ext cx="6480000" cy="414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15225" lIns="205725" rIns="85325" tIns="15225">
              <a:noAutofit/>
            </a:bodyPr>
            <a:lstStyle/>
            <a:p>
              <a:pPr indent="-114300" lvl="1" marL="11430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100000"/>
                <a:buFont typeface="Calibri"/>
                <a:buChar char="•"/>
              </a:pPr>
              <a:r>
                <a:rPr b="0" i="0" lang="pt-BR" sz="12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O que deixaremos de ganhar ao optar por uma alternativa em detrimento de outra.</a:t>
              </a:r>
            </a:p>
          </p:txBody>
        </p:sp>
      </p:grpSp>
      <p:sp>
        <p:nvSpPr>
          <p:cNvPr id="239" name="Shape 239"/>
          <p:cNvSpPr/>
          <p:nvPr/>
        </p:nvSpPr>
        <p:spPr>
          <a:xfrm>
            <a:off x="428452" y="3729682"/>
            <a:ext cx="463200" cy="343200"/>
          </a:xfrm>
          <a:prstGeom prst="rightArrow">
            <a:avLst>
              <a:gd fmla="val 50000" name="adj1"/>
              <a:gd fmla="val 57108" name="adj2"/>
            </a:avLst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38" scaled="0"/>
          </a:gradFill>
          <a:ln>
            <a:noFill/>
          </a:ln>
          <a:effectLst>
            <a:outerShdw blurRad="39999" rotWithShape="0" dir="5400000" dist="23000">
              <a:srgbClr val="000000">
                <a:alpha val="34900"/>
              </a:srgbClr>
            </a:outerShdw>
          </a:effectLst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t/>
            </a:r>
            <a:endParaRPr b="0" i="0" sz="15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Shape 244"/>
          <p:cNvSpPr txBox="1"/>
          <p:nvPr/>
        </p:nvSpPr>
        <p:spPr>
          <a:xfrm rot="-1663517">
            <a:off x="5977706" y="3412463"/>
            <a:ext cx="1709466" cy="4616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2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EXEMLO</a:t>
            </a:r>
          </a:p>
        </p:txBody>
      </p:sp>
      <p:sp>
        <p:nvSpPr>
          <p:cNvPr id="245" name="Shape 245"/>
          <p:cNvSpPr/>
          <p:nvPr/>
        </p:nvSpPr>
        <p:spPr>
          <a:xfrm>
            <a:off x="12443" y="273297"/>
            <a:ext cx="78891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Terminologia geral da área de gerenciamento dos custos</a:t>
            </a:r>
          </a:p>
        </p:txBody>
      </p:sp>
      <p:grpSp>
        <p:nvGrpSpPr>
          <p:cNvPr id="246" name="Shape 246"/>
          <p:cNvGrpSpPr/>
          <p:nvPr/>
        </p:nvGrpSpPr>
        <p:grpSpPr>
          <a:xfrm>
            <a:off x="716843" y="809324"/>
            <a:ext cx="6480000" cy="1754489"/>
            <a:chOff x="0" y="13769"/>
            <a:chExt cx="6480000" cy="1754489"/>
          </a:xfrm>
        </p:grpSpPr>
        <p:sp>
          <p:nvSpPr>
            <p:cNvPr id="247" name="Shape 247"/>
            <p:cNvSpPr/>
            <p:nvPr/>
          </p:nvSpPr>
          <p:spPr>
            <a:xfrm>
              <a:off x="0" y="13770"/>
              <a:ext cx="6480000" cy="336900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38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0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48" name="Shape 248"/>
            <p:cNvSpPr txBox="1"/>
            <p:nvPr/>
          </p:nvSpPr>
          <p:spPr>
            <a:xfrm>
              <a:off x="16449" y="30219"/>
              <a:ext cx="6447000" cy="30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pt-BR" sz="12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Depreciação</a:t>
              </a:r>
            </a:p>
          </p:txBody>
        </p:sp>
        <p:sp>
          <p:nvSpPr>
            <p:cNvPr id="249" name="Shape 249"/>
            <p:cNvSpPr/>
            <p:nvPr/>
          </p:nvSpPr>
          <p:spPr>
            <a:xfrm>
              <a:off x="0" y="350730"/>
              <a:ext cx="6480000" cy="540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50" name="Shape 250"/>
            <p:cNvSpPr txBox="1"/>
            <p:nvPr/>
          </p:nvSpPr>
          <p:spPr>
            <a:xfrm>
              <a:off x="0" y="350730"/>
              <a:ext cx="6480000" cy="540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15225" lIns="205725" rIns="85325" tIns="15225">
              <a:noAutofit/>
            </a:bodyPr>
            <a:lstStyle/>
            <a:p>
              <a:pPr indent="-114300" lvl="1" marL="11430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100000"/>
                <a:buFont typeface="Calibri"/>
                <a:buChar char="•"/>
              </a:pPr>
              <a:r>
                <a:rPr b="0" i="0" lang="pt-BR" sz="12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Despesas e desvalorização dos bens que pode chegar do valor inicial de aquisição até zero ao longo de um período determinado. Pode ser registrada como custo dentro de projetos e calculada como depreciação linear ou acelerada.</a:t>
              </a:r>
            </a:p>
          </p:txBody>
        </p:sp>
        <p:sp>
          <p:nvSpPr>
            <p:cNvPr id="251" name="Shape 251"/>
            <p:cNvSpPr/>
            <p:nvPr/>
          </p:nvSpPr>
          <p:spPr>
            <a:xfrm>
              <a:off x="0" y="891000"/>
              <a:ext cx="6480000" cy="336900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38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0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52" name="Shape 252"/>
            <p:cNvSpPr txBox="1"/>
            <p:nvPr/>
          </p:nvSpPr>
          <p:spPr>
            <a:xfrm>
              <a:off x="16449" y="907449"/>
              <a:ext cx="6447000" cy="30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pt-BR" sz="12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Custos “afundados” ou </a:t>
              </a:r>
              <a:r>
                <a:rPr i="1" lang="pt-BR" sz="12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Sunk costs</a:t>
              </a:r>
            </a:p>
          </p:txBody>
        </p:sp>
        <p:sp>
          <p:nvSpPr>
            <p:cNvPr id="253" name="Shape 253"/>
            <p:cNvSpPr/>
            <p:nvPr/>
          </p:nvSpPr>
          <p:spPr>
            <a:xfrm>
              <a:off x="0" y="1227959"/>
              <a:ext cx="6480000" cy="540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54" name="Shape 254"/>
            <p:cNvSpPr txBox="1"/>
            <p:nvPr/>
          </p:nvSpPr>
          <p:spPr>
            <a:xfrm>
              <a:off x="0" y="1227959"/>
              <a:ext cx="6480000" cy="540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15225" lIns="205725" rIns="85325" tIns="15225">
              <a:noAutofit/>
            </a:bodyPr>
            <a:lstStyle/>
            <a:p>
              <a:pPr indent="-114300" lvl="1" marL="11430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100000"/>
                <a:buFont typeface="Calibri"/>
                <a:buChar char="•"/>
              </a:pPr>
              <a:r>
                <a:rPr b="0" i="0" lang="pt-BR" sz="12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É o que já foi investido no projeto, o que foi gasto. Não há como recuperar e não deve ser utilizado para decidir se o projeto deve continuar ou não. Como no pôquer, é o dinheiro que já está na mesa. Você deve pensar no que ainda pode ganhar ou perder, não no que já perdeu.</a:t>
              </a:r>
            </a:p>
          </p:txBody>
        </p:sp>
      </p:grpSp>
      <p:sp>
        <p:nvSpPr>
          <p:cNvPr id="255" name="Shape 255"/>
          <p:cNvSpPr/>
          <p:nvPr/>
        </p:nvSpPr>
        <p:spPr>
          <a:xfrm>
            <a:off x="428452" y="3729682"/>
            <a:ext cx="463200" cy="343200"/>
          </a:xfrm>
          <a:prstGeom prst="rightArrow">
            <a:avLst>
              <a:gd fmla="val 50000" name="adj1"/>
              <a:gd fmla="val 57108" name="adj2"/>
            </a:avLst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38" scaled="0"/>
          </a:gradFill>
          <a:ln>
            <a:noFill/>
          </a:ln>
          <a:effectLst>
            <a:outerShdw blurRad="39999" rotWithShape="0" dir="5400000" dist="23000">
              <a:srgbClr val="000000">
                <a:alpha val="34900"/>
              </a:srgbClr>
            </a:outerShdw>
          </a:effectLst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t/>
            </a:r>
            <a:endParaRPr b="0" i="0" sz="15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ema do Office">
  <a:themeElements>
    <a:clrScheme name="Escritório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2_Tema do Office">
  <a:themeElements>
    <a:clrScheme name="Escritório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