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Maven Pro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Nunito-bold.fntdata"/><Relationship Id="rId10" Type="http://schemas.openxmlformats.org/officeDocument/2006/relationships/slide" Target="slides/slide5.xml"/><Relationship Id="rId32" Type="http://schemas.openxmlformats.org/officeDocument/2006/relationships/font" Target="fonts/Nunito-regular.fntdata"/><Relationship Id="rId13" Type="http://schemas.openxmlformats.org/officeDocument/2006/relationships/slide" Target="slides/slide8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-italic.fntdata"/><Relationship Id="rId15" Type="http://schemas.openxmlformats.org/officeDocument/2006/relationships/slide" Target="slides/slide10.xml"/><Relationship Id="rId37" Type="http://schemas.openxmlformats.org/officeDocument/2006/relationships/font" Target="fonts/MavenPro-bold.fntdata"/><Relationship Id="rId14" Type="http://schemas.openxmlformats.org/officeDocument/2006/relationships/slide" Target="slides/slide9.xml"/><Relationship Id="rId36" Type="http://schemas.openxmlformats.org/officeDocument/2006/relationships/font" Target="fonts/MavenPr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6d2b23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a6d2b23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Material desenvolvido por Alura Cursos Online de Tecnologia.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Todos os direitos reservados.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ec8aecb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ec8aec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ec8aecb3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ec8aecb3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ec8aecb3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ec8aecb3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ec8c0fa7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ec8c0fa7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 conseguiu fazer o que precisava fazer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ec8c0fa7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ec8c0fa7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mais relacao ao tempo, o esforco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ec8c0fa7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ec8c0fa7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quao boa foi essa experiencia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ec8c0fa7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ec8c0fa7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ec8c0fa7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ec8c0fa7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ec8c0fa75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ec8c0fa75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ec8c0fa7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ec8c0fa7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a5cdbe5a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a5cdbe5a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394B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Take a look at this website and remember as much as you can...</a:t>
            </a:r>
            <a:endParaRPr sz="1200">
              <a:solidFill>
                <a:srgbClr val="394B5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94B5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94B5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ec8c0fa75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ec8c0fa7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ec8c0fa7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ec8c0fa7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ec8c0fa75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ec8c0fa75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agora como calcula? (mostra o excel e explica a formula mostrando o post)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ec4cc5d4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ec4cc5d4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394B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Take a look at this website and remember as much as you can...</a:t>
            </a:r>
            <a:endParaRPr sz="1200">
              <a:solidFill>
                <a:srgbClr val="394B5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94B5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94B5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c4cc5d4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ec4cc5d4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c4cc5d4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ec4cc5d4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ec4cc5d4a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ec4cc5d4a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ec4cc5d4a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ec4cc5d4a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ec4cc5d4a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ec4cc5d4a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ec8aecb3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ec8aecb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D8D7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rgbClr val="FD8D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accent2"/>
                </a:highlight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FD8D7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67D5E8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975" y="925450"/>
            <a:ext cx="5846200" cy="28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>
            <p:ph type="title"/>
          </p:nvPr>
        </p:nvSpPr>
        <p:spPr>
          <a:xfrm>
            <a:off x="1388625" y="13061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Tabulação</a:t>
            </a:r>
            <a:endParaRPr/>
          </a:p>
        </p:txBody>
      </p:sp>
      <p:sp>
        <p:nvSpPr>
          <p:cNvPr id="342" name="Google Shape;342;p22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49" y="-41075"/>
            <a:ext cx="68651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/>
          <p:nvPr/>
        </p:nvSpPr>
        <p:spPr>
          <a:xfrm>
            <a:off x="595975" y="474100"/>
            <a:ext cx="2342400" cy="1517700"/>
          </a:xfrm>
          <a:prstGeom prst="rect">
            <a:avLst/>
          </a:prstGeom>
          <a:solidFill>
            <a:srgbClr val="EBF0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...</a:t>
            </a:r>
            <a:endParaRPr sz="2400"/>
          </a:p>
        </p:txBody>
      </p:sp>
      <p:sp>
        <p:nvSpPr>
          <p:cNvPr id="355" name="Google Shape;355;p24"/>
          <p:cNvSpPr/>
          <p:nvPr/>
        </p:nvSpPr>
        <p:spPr>
          <a:xfrm>
            <a:off x="4253175" y="422775"/>
            <a:ext cx="1265100" cy="819600"/>
          </a:xfrm>
          <a:prstGeom prst="rect">
            <a:avLst/>
          </a:prstGeom>
          <a:solidFill>
            <a:srgbClr val="EBF0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...</a:t>
            </a:r>
            <a:endParaRPr/>
          </a:p>
        </p:txBody>
      </p:sp>
      <p:sp>
        <p:nvSpPr>
          <p:cNvPr id="356" name="Google Shape;356;p24"/>
          <p:cNvSpPr/>
          <p:nvPr/>
        </p:nvSpPr>
        <p:spPr>
          <a:xfrm>
            <a:off x="2197550" y="2323800"/>
            <a:ext cx="1265100" cy="819600"/>
          </a:xfrm>
          <a:prstGeom prst="rect">
            <a:avLst/>
          </a:prstGeom>
          <a:solidFill>
            <a:srgbClr val="EBF0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...</a:t>
            </a:r>
            <a:endParaRPr/>
          </a:p>
        </p:txBody>
      </p:sp>
      <p:sp>
        <p:nvSpPr>
          <p:cNvPr id="357" name="Google Shape;357;p24"/>
          <p:cNvSpPr/>
          <p:nvPr/>
        </p:nvSpPr>
        <p:spPr>
          <a:xfrm>
            <a:off x="4335300" y="1829288"/>
            <a:ext cx="1265100" cy="819600"/>
          </a:xfrm>
          <a:prstGeom prst="rect">
            <a:avLst/>
          </a:prstGeom>
          <a:solidFill>
            <a:srgbClr val="EBF0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...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>
            <a:off x="595975" y="3235800"/>
            <a:ext cx="1265100" cy="819600"/>
          </a:xfrm>
          <a:prstGeom prst="rect">
            <a:avLst/>
          </a:prstGeom>
          <a:solidFill>
            <a:srgbClr val="EBF0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...</a:t>
            </a:r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3625325" y="3235800"/>
            <a:ext cx="1265100" cy="819600"/>
          </a:xfrm>
          <a:prstGeom prst="rect">
            <a:avLst/>
          </a:prstGeom>
          <a:solidFill>
            <a:srgbClr val="EBF0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...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Efetividade</a:t>
            </a:r>
            <a:endParaRPr sz="7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Eficácia</a:t>
            </a:r>
            <a:endParaRPr sz="7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Satisfação</a:t>
            </a:r>
            <a:endParaRPr sz="7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Escalas</a:t>
            </a:r>
            <a:endParaRPr sz="7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numéricas</a:t>
            </a:r>
            <a:endParaRPr sz="7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Escalas </a:t>
            </a:r>
            <a:r>
              <a:rPr lang="pt-BR"/>
              <a:t>numéricas</a:t>
            </a:r>
            <a:endParaRPr/>
          </a:p>
        </p:txBody>
      </p:sp>
      <p:sp>
        <p:nvSpPr>
          <p:cNvPr id="385" name="Google Shape;385;p29"/>
          <p:cNvSpPr txBox="1"/>
          <p:nvPr>
            <p:ph type="title"/>
          </p:nvPr>
        </p:nvSpPr>
        <p:spPr>
          <a:xfrm>
            <a:off x="1303800" y="1892150"/>
            <a:ext cx="70305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SUMI</a:t>
            </a:r>
            <a:endParaRPr b="0" sz="20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Escalas numéricas</a:t>
            </a:r>
            <a:endParaRPr/>
          </a:p>
        </p:txBody>
      </p:sp>
      <p:sp>
        <p:nvSpPr>
          <p:cNvPr id="391" name="Google Shape;391;p30"/>
          <p:cNvSpPr txBox="1"/>
          <p:nvPr>
            <p:ph type="title"/>
          </p:nvPr>
        </p:nvSpPr>
        <p:spPr>
          <a:xfrm>
            <a:off x="1303800" y="1892150"/>
            <a:ext cx="70305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SUMI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SUPR-Q</a:t>
            </a:r>
            <a:endParaRPr b="0" sz="20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Escalas numéricas</a:t>
            </a:r>
            <a:endParaRPr/>
          </a:p>
        </p:txBody>
      </p:sp>
      <p:sp>
        <p:nvSpPr>
          <p:cNvPr id="397" name="Google Shape;397;p31"/>
          <p:cNvSpPr txBox="1"/>
          <p:nvPr>
            <p:ph type="title"/>
          </p:nvPr>
        </p:nvSpPr>
        <p:spPr>
          <a:xfrm>
            <a:off x="1303800" y="1892150"/>
            <a:ext cx="70305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SUMI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SUPR-Q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QUIS</a:t>
            </a:r>
            <a:endParaRPr b="0" sz="2000"/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702825" y="12299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Teste de usabilidade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149900" y="272315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Escalas numéricas</a:t>
            </a:r>
            <a:endParaRPr/>
          </a:p>
        </p:txBody>
      </p:sp>
      <p:sp>
        <p:nvSpPr>
          <p:cNvPr id="403" name="Google Shape;403;p32"/>
          <p:cNvSpPr txBox="1"/>
          <p:nvPr>
            <p:ph type="title"/>
          </p:nvPr>
        </p:nvSpPr>
        <p:spPr>
          <a:xfrm>
            <a:off x="1303800" y="1892150"/>
            <a:ext cx="70305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SUMI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SUPR-Q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QUIS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SUS</a:t>
            </a:r>
            <a:endParaRPr b="0" sz="2000"/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Escalas numéricas</a:t>
            </a:r>
            <a:endParaRPr/>
          </a:p>
        </p:txBody>
      </p:sp>
      <p:sp>
        <p:nvSpPr>
          <p:cNvPr id="409" name="Google Shape;409;p33"/>
          <p:cNvSpPr txBox="1"/>
          <p:nvPr>
            <p:ph type="title"/>
          </p:nvPr>
        </p:nvSpPr>
        <p:spPr>
          <a:xfrm>
            <a:off x="1303800" y="1892150"/>
            <a:ext cx="70305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SUMI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SUPR-Q</a:t>
            </a:r>
            <a:endParaRPr b="0"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pt-BR" sz="2000"/>
              <a:t>QUIS</a:t>
            </a:r>
            <a:endParaRPr b="0" sz="2000"/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D5E8"/>
              </a:buClr>
              <a:buSzPts val="4800"/>
              <a:buChar char="●"/>
            </a:pPr>
            <a:r>
              <a:rPr lang="pt-BR" sz="4800">
                <a:solidFill>
                  <a:srgbClr val="67D5E8"/>
                </a:solidFill>
              </a:rPr>
              <a:t>SUS</a:t>
            </a:r>
            <a:endParaRPr sz="4800">
              <a:solidFill>
                <a:srgbClr val="67D5E8"/>
              </a:solidFill>
            </a:endParaRP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/>
              <a:t>SUS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702825" y="12299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Teste de usabilidade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149900" y="272315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 txBox="1"/>
          <p:nvPr>
            <p:ph type="title"/>
          </p:nvPr>
        </p:nvSpPr>
        <p:spPr>
          <a:xfrm rot="818300">
            <a:off x="6869710" y="358392"/>
            <a:ext cx="1875379" cy="1863302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0"/>
              <a:t>2</a:t>
            </a:r>
            <a:endParaRPr sz="20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48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48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/>
          <p:nvPr/>
        </p:nvSpPr>
        <p:spPr>
          <a:xfrm>
            <a:off x="-609600" y="-819150"/>
            <a:ext cx="10001400" cy="6934200"/>
          </a:xfrm>
          <a:prstGeom prst="rect">
            <a:avLst/>
          </a:prstGeom>
          <a:solidFill>
            <a:srgbClr val="FFFFFF">
              <a:alpha val="6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7"/>
          <p:cNvSpPr txBox="1"/>
          <p:nvPr>
            <p:ph type="title"/>
          </p:nvPr>
        </p:nvSpPr>
        <p:spPr>
          <a:xfrm rot="312">
            <a:off x="3187251" y="1125492"/>
            <a:ext cx="3305700" cy="26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0">
                <a:solidFill>
                  <a:srgbClr val="FD8D76"/>
                </a:solidFill>
              </a:rPr>
              <a:t>?</a:t>
            </a:r>
            <a:endParaRPr sz="40000">
              <a:solidFill>
                <a:srgbClr val="FD8D7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9050"/>
            <a:ext cx="9144000" cy="6019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975" y="-313731"/>
            <a:ext cx="9283725" cy="55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1"/>
            <a:ext cx="9144002" cy="514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D5C7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3">
            <a:alphaModFix/>
          </a:blip>
          <a:srcRect b="0" l="0" r="3241" t="0"/>
          <a:stretch/>
        </p:blipFill>
        <p:spPr>
          <a:xfrm>
            <a:off x="0" y="-352625"/>
            <a:ext cx="7361050" cy="58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