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54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484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413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810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586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15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41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172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323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935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586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160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733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7727" y="1015709"/>
            <a:ext cx="63478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solidFill>
                  <a:schemeClr val="bg1"/>
                </a:solidFill>
              </a:rPr>
              <a:t>Cabos, Hub, Switches, </a:t>
            </a:r>
            <a:r>
              <a:rPr lang="es-ES" sz="2800" b="1" dirty="0" err="1">
                <a:solidFill>
                  <a:schemeClr val="bg1"/>
                </a:solidFill>
              </a:rPr>
              <a:t>Roteadores</a:t>
            </a:r>
            <a:r>
              <a:rPr lang="es-ES" sz="2800" b="1" dirty="0">
                <a:solidFill>
                  <a:schemeClr val="bg1"/>
                </a:solidFill>
              </a:rPr>
              <a:t> e </a:t>
            </a:r>
            <a:r>
              <a:rPr lang="es-ES" sz="2800" b="1" dirty="0" err="1">
                <a:solidFill>
                  <a:schemeClr val="bg1"/>
                </a:solidFill>
              </a:rPr>
              <a:t>Wi</a:t>
            </a:r>
            <a:r>
              <a:rPr lang="es-ES" sz="2800" b="1">
                <a:solidFill>
                  <a:schemeClr val="bg1"/>
                </a:solidFill>
              </a:rPr>
              <a:t>-Fi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B0E71C-B616-40F8-A8F2-72967520B6FA}"/>
              </a:ext>
            </a:extLst>
          </p:cNvPr>
          <p:cNvSpPr txBox="1"/>
          <p:nvPr/>
        </p:nvSpPr>
        <p:spPr>
          <a:xfrm>
            <a:off x="257727" y="30824"/>
            <a:ext cx="12551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Rede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E106B35-A459-4390-9E57-E4FD7D805565}"/>
              </a:ext>
            </a:extLst>
          </p:cNvPr>
          <p:cNvSpPr/>
          <p:nvPr/>
        </p:nvSpPr>
        <p:spPr>
          <a:xfrm>
            <a:off x="257727" y="554044"/>
            <a:ext cx="19541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</a:rPr>
              <a:t>Fundamentos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183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8544" y="212039"/>
            <a:ext cx="11528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Cabo</a:t>
            </a:r>
            <a:endParaRPr lang="en-US" sz="3600" dirty="0">
              <a:solidFill>
                <a:schemeClr val="bg1"/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5FBF39F-EA98-4EF4-AADF-C53214ABCFD5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3A63769-7E05-4220-91E6-8A48C0DBB8AA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6089EF6F-3936-4A03-9997-E069D5FC528B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1349345-D3CD-4A25-B6D3-99BECC0620BD}"/>
              </a:ext>
            </a:extLst>
          </p:cNvPr>
          <p:cNvSpPr txBox="1"/>
          <p:nvPr/>
        </p:nvSpPr>
        <p:spPr>
          <a:xfrm>
            <a:off x="588039" y="1252686"/>
            <a:ext cx="98079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bg1"/>
                </a:solidFill>
              </a:rPr>
              <a:t>Cabo é um fio composto por diferentes condutores.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sz="2400" b="1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bg1"/>
                </a:solidFill>
              </a:rPr>
              <a:t>Chama-se cabo de rede ou cabo de conexão ao elemento físico que permite que diferentes computadores sejam conectados uns aos outros. 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A582B32-61CF-48E1-ABF6-B13EE68114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9874" y="3683978"/>
            <a:ext cx="1330416" cy="133041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6A2CF12-E395-402B-B994-84DA616994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57820" y="3683978"/>
            <a:ext cx="1372475" cy="1330416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CACE1B5-96BE-46D3-A098-74127C916B24}"/>
              </a:ext>
            </a:extLst>
          </p:cNvPr>
          <p:cNvCxnSpPr>
            <a:cxnSpLocks/>
            <a:stCxn id="8" idx="3"/>
            <a:endCxn id="9" idx="3"/>
          </p:cNvCxnSpPr>
          <p:nvPr/>
        </p:nvCxnSpPr>
        <p:spPr>
          <a:xfrm>
            <a:off x="4640290" y="4349186"/>
            <a:ext cx="251753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77FCE754-8CCF-4F5C-A451-945CF7069144}"/>
              </a:ext>
            </a:extLst>
          </p:cNvPr>
          <p:cNvSpPr txBox="1"/>
          <p:nvPr/>
        </p:nvSpPr>
        <p:spPr>
          <a:xfrm>
            <a:off x="3861581" y="4856153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PC1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A57320C-59CA-4EEE-99B9-076C19CAB63C}"/>
              </a:ext>
            </a:extLst>
          </p:cNvPr>
          <p:cNvSpPr txBox="1"/>
          <p:nvPr/>
        </p:nvSpPr>
        <p:spPr>
          <a:xfrm>
            <a:off x="7390227" y="485168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PC2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9390AD3-F4CC-4ED6-928C-EA60714BBD43}"/>
              </a:ext>
            </a:extLst>
          </p:cNvPr>
          <p:cNvSpPr txBox="1"/>
          <p:nvPr/>
        </p:nvSpPr>
        <p:spPr>
          <a:xfrm>
            <a:off x="5548618" y="3936924"/>
            <a:ext cx="69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</a:rPr>
              <a:t>Cabo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2020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8544" y="212039"/>
            <a:ext cx="9733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Hub</a:t>
            </a:r>
            <a:endParaRPr lang="en-US" sz="3600" dirty="0">
              <a:solidFill>
                <a:schemeClr val="bg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F8BB16E-D8B9-4FB3-9011-A655AADA248C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2ECD57A-AC69-4431-93AA-B169E4F8F540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8BA61EC-8A0B-4878-A79B-A230F5DD7E1A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31" name="Picture 30">
            <a:extLst>
              <a:ext uri="{FF2B5EF4-FFF2-40B4-BE49-F238E27FC236}">
                <a16:creationId xmlns:a16="http://schemas.microsoft.com/office/drawing/2014/main" id="{907530FC-CCF8-4B31-969B-938C9BF434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81" y="3879420"/>
            <a:ext cx="1330416" cy="1330416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38844D17-7063-4327-9195-2A66B90F780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07127" y="3879420"/>
            <a:ext cx="1372475" cy="1330416"/>
          </a:xfrm>
          <a:prstGeom prst="rect">
            <a:avLst/>
          </a:prstGeom>
        </p:spPr>
      </p:pic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27DEE170-7D2E-48D6-B73F-351A027B43A7}"/>
              </a:ext>
            </a:extLst>
          </p:cNvPr>
          <p:cNvCxnSpPr>
            <a:cxnSpLocks/>
            <a:endCxn id="32" idx="3"/>
          </p:cNvCxnSpPr>
          <p:nvPr/>
        </p:nvCxnSpPr>
        <p:spPr>
          <a:xfrm>
            <a:off x="6051535" y="4544628"/>
            <a:ext cx="1155592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Picture 4" descr="Switch">
            <a:extLst>
              <a:ext uri="{FF2B5EF4-FFF2-40B4-BE49-F238E27FC236}">
                <a16:creationId xmlns:a16="http://schemas.microsoft.com/office/drawing/2014/main" id="{CD768040-B933-4A56-8020-91B822EE8A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0090" y="3148028"/>
            <a:ext cx="6096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390F68AE-A2E0-4AB7-85A8-65E09206D7BD}"/>
              </a:ext>
            </a:extLst>
          </p:cNvPr>
          <p:cNvCxnSpPr>
            <a:cxnSpLocks/>
          </p:cNvCxnSpPr>
          <p:nvPr/>
        </p:nvCxnSpPr>
        <p:spPr>
          <a:xfrm>
            <a:off x="4634269" y="4544628"/>
            <a:ext cx="1114635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460F38F5-27A3-4592-B5DD-44F2FCA808FA}"/>
              </a:ext>
            </a:extLst>
          </p:cNvPr>
          <p:cNvCxnSpPr>
            <a:cxnSpLocks/>
          </p:cNvCxnSpPr>
          <p:nvPr/>
        </p:nvCxnSpPr>
        <p:spPr>
          <a:xfrm flipV="1">
            <a:off x="5748904" y="3587770"/>
            <a:ext cx="0" cy="956857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2A62CF7C-ED82-4D05-80FE-A773DD94E331}"/>
              </a:ext>
            </a:extLst>
          </p:cNvPr>
          <p:cNvCxnSpPr>
            <a:cxnSpLocks/>
          </p:cNvCxnSpPr>
          <p:nvPr/>
        </p:nvCxnSpPr>
        <p:spPr>
          <a:xfrm flipV="1">
            <a:off x="6051535" y="3587770"/>
            <a:ext cx="0" cy="956857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008E737D-C491-4146-AC76-44B855B9B0F1}"/>
              </a:ext>
            </a:extLst>
          </p:cNvPr>
          <p:cNvSpPr txBox="1"/>
          <p:nvPr/>
        </p:nvSpPr>
        <p:spPr>
          <a:xfrm>
            <a:off x="5620090" y="2922563"/>
            <a:ext cx="69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</a:rPr>
              <a:t>Hub</a:t>
            </a:r>
            <a:endParaRPr lang="en-US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365F9AE-94D9-4B49-A534-9636050079F5}"/>
              </a:ext>
            </a:extLst>
          </p:cNvPr>
          <p:cNvSpPr txBox="1"/>
          <p:nvPr/>
        </p:nvSpPr>
        <p:spPr>
          <a:xfrm>
            <a:off x="3910888" y="5051595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PC1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BA70AB4-E13F-48DF-83DE-8947BE788D0C}"/>
              </a:ext>
            </a:extLst>
          </p:cNvPr>
          <p:cNvSpPr txBox="1"/>
          <p:nvPr/>
        </p:nvSpPr>
        <p:spPr>
          <a:xfrm>
            <a:off x="7439534" y="5047131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PC2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D24F947-6F56-4EB5-8030-31728CD75FB6}"/>
              </a:ext>
            </a:extLst>
          </p:cNvPr>
          <p:cNvSpPr txBox="1"/>
          <p:nvPr/>
        </p:nvSpPr>
        <p:spPr>
          <a:xfrm>
            <a:off x="588039" y="1252686"/>
            <a:ext cx="9807986" cy="1277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marR="0" indent="-342900" fontAlgn="base">
              <a:lnSpc>
                <a:spcPts val="2265"/>
              </a:lnSpc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bg1"/>
                </a:solidFill>
              </a:rPr>
              <a:t>Camada Física (Layer 1).</a:t>
            </a:r>
          </a:p>
          <a:p>
            <a:pPr marL="571500" marR="0" indent="-342900" fontAlgn="base">
              <a:lnSpc>
                <a:spcPts val="2265"/>
              </a:lnSpc>
              <a:buFont typeface="Arial" panose="020B0604020202020204" pitchFamily="34" charset="0"/>
              <a:buChar char="•"/>
            </a:pPr>
            <a:endParaRPr lang="pt-BR" sz="2400" b="1" dirty="0">
              <a:solidFill>
                <a:schemeClr val="bg1"/>
              </a:solidFill>
            </a:endParaRPr>
          </a:p>
          <a:p>
            <a:pPr marL="571500" marR="0" indent="-342900" fontAlgn="base">
              <a:lnSpc>
                <a:spcPts val="2265"/>
              </a:lnSpc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bg1"/>
                </a:solidFill>
              </a:rPr>
              <a:t>H</a:t>
            </a:r>
            <a:r>
              <a:rPr lang="en-US" sz="2400" b="1" dirty="0" err="1">
                <a:solidFill>
                  <a:schemeClr val="bg1"/>
                </a:solidFill>
              </a:rPr>
              <a:t>ub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pt-BR" sz="2400" b="1" dirty="0">
                <a:solidFill>
                  <a:schemeClr val="bg1"/>
                </a:solidFill>
              </a:rPr>
              <a:t>é o responsável por conectar vários computadores em uma mesma rede local de computadores (LAN).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1347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8544" y="212039"/>
            <a:ext cx="18702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600" b="1" dirty="0">
                <a:solidFill>
                  <a:schemeClr val="bg1"/>
                </a:solidFill>
              </a:rPr>
              <a:t>Switches</a:t>
            </a:r>
            <a:endParaRPr lang="en-US" sz="3600" dirty="0">
              <a:solidFill>
                <a:schemeClr val="bg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F8BB16E-D8B9-4FB3-9011-A655AADA248C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2ECD57A-AC69-4431-93AA-B169E4F8F540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8BA61EC-8A0B-4878-A79B-A230F5DD7E1A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46349-8BCF-4852-984A-682340EB84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3942" y="4182993"/>
            <a:ext cx="1330416" cy="133041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57618CE-FE64-4A7A-B288-FA58EA2E05D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71888" y="4182993"/>
            <a:ext cx="1372475" cy="1330416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5303C59-D20C-420C-98E1-05F2AD721560}"/>
              </a:ext>
            </a:extLst>
          </p:cNvPr>
          <p:cNvCxnSpPr>
            <a:cxnSpLocks/>
            <a:endCxn id="17" idx="3"/>
          </p:cNvCxnSpPr>
          <p:nvPr/>
        </p:nvCxnSpPr>
        <p:spPr>
          <a:xfrm>
            <a:off x="6016296" y="4848201"/>
            <a:ext cx="1155592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EA40D49-5BA6-4CB2-A08D-0116F9DA6F5E}"/>
              </a:ext>
            </a:extLst>
          </p:cNvPr>
          <p:cNvCxnSpPr>
            <a:cxnSpLocks/>
          </p:cNvCxnSpPr>
          <p:nvPr/>
        </p:nvCxnSpPr>
        <p:spPr>
          <a:xfrm>
            <a:off x="4599030" y="4848201"/>
            <a:ext cx="1114635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6206450-53C5-4BAD-ACB8-B8C1B485ADEB}"/>
              </a:ext>
            </a:extLst>
          </p:cNvPr>
          <p:cNvCxnSpPr>
            <a:cxnSpLocks/>
          </p:cNvCxnSpPr>
          <p:nvPr/>
        </p:nvCxnSpPr>
        <p:spPr>
          <a:xfrm flipV="1">
            <a:off x="5713665" y="3891343"/>
            <a:ext cx="0" cy="956857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31A32F1-5967-4438-BCE9-AE0CF953E118}"/>
              </a:ext>
            </a:extLst>
          </p:cNvPr>
          <p:cNvCxnSpPr>
            <a:cxnSpLocks/>
          </p:cNvCxnSpPr>
          <p:nvPr/>
        </p:nvCxnSpPr>
        <p:spPr>
          <a:xfrm flipV="1">
            <a:off x="6016296" y="3891343"/>
            <a:ext cx="0" cy="956857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E4A0B94D-58C7-4E87-BEDC-8564C883ECBD}"/>
              </a:ext>
            </a:extLst>
          </p:cNvPr>
          <p:cNvSpPr txBox="1"/>
          <p:nvPr/>
        </p:nvSpPr>
        <p:spPr>
          <a:xfrm>
            <a:off x="5474608" y="3281740"/>
            <a:ext cx="8300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</a:rPr>
              <a:t>Switch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131991B-5E88-4D7C-9238-4CCA8821588D}"/>
              </a:ext>
            </a:extLst>
          </p:cNvPr>
          <p:cNvSpPr txBox="1"/>
          <p:nvPr/>
        </p:nvSpPr>
        <p:spPr>
          <a:xfrm>
            <a:off x="3875649" y="5355168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PC1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C7B3C8-593F-466A-BDC8-9242C1A06A94}"/>
              </a:ext>
            </a:extLst>
          </p:cNvPr>
          <p:cNvSpPr txBox="1"/>
          <p:nvPr/>
        </p:nvSpPr>
        <p:spPr>
          <a:xfrm>
            <a:off x="7404295" y="5350704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PC2</a:t>
            </a:r>
          </a:p>
        </p:txBody>
      </p:sp>
      <p:pic>
        <p:nvPicPr>
          <p:cNvPr id="29" name="Picture 4" descr="Switch ">
            <a:extLst>
              <a:ext uri="{FF2B5EF4-FFF2-40B4-BE49-F238E27FC236}">
                <a16:creationId xmlns:a16="http://schemas.microsoft.com/office/drawing/2014/main" id="{3750AA7C-6B64-4BC2-B0B9-B2C4EA6180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4851" y="3410801"/>
            <a:ext cx="609600" cy="715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FE44FFB7-1802-44D0-9844-0AAAE173E644}"/>
              </a:ext>
            </a:extLst>
          </p:cNvPr>
          <p:cNvSpPr txBox="1"/>
          <p:nvPr/>
        </p:nvSpPr>
        <p:spPr>
          <a:xfrm>
            <a:off x="588039" y="1252686"/>
            <a:ext cx="9807986" cy="18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342900" fontAlgn="base">
              <a:lnSpc>
                <a:spcPts val="2265"/>
              </a:lnSpc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bg1"/>
                </a:solidFill>
              </a:rPr>
              <a:t>Camada de Enlace de Dados (Layer 2).</a:t>
            </a:r>
          </a:p>
          <a:p>
            <a:pPr marL="571500" indent="-342900" fontAlgn="base">
              <a:lnSpc>
                <a:spcPts val="2265"/>
              </a:lnSpc>
              <a:buFont typeface="Arial" panose="020B0604020202020204" pitchFamily="34" charset="0"/>
              <a:buChar char="•"/>
            </a:pPr>
            <a:endParaRPr lang="pt-BR" sz="2400" b="1" dirty="0">
              <a:solidFill>
                <a:schemeClr val="bg1"/>
              </a:solidFill>
            </a:endParaRPr>
          </a:p>
          <a:p>
            <a:pPr marL="571500" indent="-342900" fontAlgn="base">
              <a:lnSpc>
                <a:spcPts val="2265"/>
              </a:lnSpc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bg1"/>
                </a:solidFill>
              </a:rPr>
              <a:t>Switch é considerá-lo como uma evolução do HUB.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71500" marR="0" indent="-342900" fontAlgn="base">
              <a:lnSpc>
                <a:spcPts val="2265"/>
              </a:lnSpc>
              <a:buFont typeface="Arial" panose="020B0604020202020204" pitchFamily="34" charset="0"/>
              <a:buChar char="•"/>
            </a:pPr>
            <a:endParaRPr lang="pt-BR" sz="2400" b="1" dirty="0">
              <a:solidFill>
                <a:schemeClr val="bg1"/>
              </a:solidFill>
            </a:endParaRPr>
          </a:p>
          <a:p>
            <a:pPr marL="571500" marR="0" indent="-342900" fontAlgn="base">
              <a:lnSpc>
                <a:spcPts val="2265"/>
              </a:lnSpc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bg1"/>
                </a:solidFill>
              </a:rPr>
              <a:t>Switches permiem filtrar ou encaminhar decisões para cada quadro recebido corretamente. </a:t>
            </a:r>
          </a:p>
        </p:txBody>
      </p:sp>
    </p:spTree>
    <p:extLst>
      <p:ext uri="{BB962C8B-B14F-4D97-AF65-F5344CB8AC3E}">
        <p14:creationId xmlns:p14="http://schemas.microsoft.com/office/powerpoint/2010/main" val="3197635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8544" y="212039"/>
            <a:ext cx="23714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600" b="1" dirty="0" err="1">
                <a:solidFill>
                  <a:schemeClr val="bg1"/>
                </a:solidFill>
              </a:rPr>
              <a:t>Roteadores</a:t>
            </a:r>
            <a:endParaRPr lang="en-US" sz="3600" dirty="0">
              <a:solidFill>
                <a:schemeClr val="bg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F8BB16E-D8B9-4FB3-9011-A655AADA248C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2ECD57A-AC69-4431-93AA-B169E4F8F540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8BA61EC-8A0B-4878-A79B-A230F5DD7E1A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7A7D6F6F-E7EA-479E-A8B0-56220607A1A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9874" y="3683978"/>
            <a:ext cx="1330416" cy="133041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7DCE057-0DF0-4CF8-A2E1-B8D5B4320BE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57820" y="3683978"/>
            <a:ext cx="1372475" cy="1330416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248EFCE-9929-4D88-BA2D-1FA62BEB4A7F}"/>
              </a:ext>
            </a:extLst>
          </p:cNvPr>
          <p:cNvCxnSpPr>
            <a:cxnSpLocks/>
            <a:stCxn id="12" idx="3"/>
            <a:endCxn id="13" idx="3"/>
          </p:cNvCxnSpPr>
          <p:nvPr/>
        </p:nvCxnSpPr>
        <p:spPr>
          <a:xfrm>
            <a:off x="4640290" y="4349186"/>
            <a:ext cx="251753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99B0B3A5-F769-4605-9F1C-C65FB1F86DB4}"/>
              </a:ext>
            </a:extLst>
          </p:cNvPr>
          <p:cNvSpPr txBox="1"/>
          <p:nvPr/>
        </p:nvSpPr>
        <p:spPr>
          <a:xfrm>
            <a:off x="3861581" y="4856153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PC1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5CCE511-12B5-4E30-86FF-2E33623F8396}"/>
              </a:ext>
            </a:extLst>
          </p:cNvPr>
          <p:cNvSpPr txBox="1"/>
          <p:nvPr/>
        </p:nvSpPr>
        <p:spPr>
          <a:xfrm>
            <a:off x="7390227" y="485168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PC2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D5B87C1-A248-447B-BC6B-FA8BB5BA1F4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0703" y="3880291"/>
            <a:ext cx="676703" cy="676703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F253B5D1-7223-46D3-BE71-EAD336026775}"/>
              </a:ext>
            </a:extLst>
          </p:cNvPr>
          <p:cNvSpPr txBox="1"/>
          <p:nvPr/>
        </p:nvSpPr>
        <p:spPr>
          <a:xfrm>
            <a:off x="5363517" y="3499312"/>
            <a:ext cx="1071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err="1">
                <a:solidFill>
                  <a:schemeClr val="bg1"/>
                </a:solidFill>
              </a:rPr>
              <a:t>Roteador</a:t>
            </a:r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C40B154-ECFA-4D7F-80CC-7A7DB8B01FA2}"/>
              </a:ext>
            </a:extLst>
          </p:cNvPr>
          <p:cNvSpPr txBox="1"/>
          <p:nvPr/>
        </p:nvSpPr>
        <p:spPr>
          <a:xfrm>
            <a:off x="588039" y="1252686"/>
            <a:ext cx="9807986" cy="1277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marR="0" indent="-342900" fontAlgn="base">
              <a:lnSpc>
                <a:spcPts val="2265"/>
              </a:lnSpc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bg1"/>
                </a:solidFill>
              </a:rPr>
              <a:t>Camada </a:t>
            </a:r>
            <a:r>
              <a:rPr lang="pt-BR" sz="2400" b="1">
                <a:solidFill>
                  <a:schemeClr val="bg1"/>
                </a:solidFill>
              </a:rPr>
              <a:t>da Internet (Layer 3).</a:t>
            </a:r>
            <a:endParaRPr lang="pt-BR" sz="2400" b="1" dirty="0">
              <a:solidFill>
                <a:schemeClr val="bg1"/>
              </a:solidFill>
            </a:endParaRPr>
          </a:p>
          <a:p>
            <a:pPr marL="571500" marR="0" indent="-342900" fontAlgn="base">
              <a:lnSpc>
                <a:spcPts val="2265"/>
              </a:lnSpc>
              <a:buFont typeface="Arial" panose="020B0604020202020204" pitchFamily="34" charset="0"/>
              <a:buChar char="•"/>
            </a:pPr>
            <a:endParaRPr lang="pt-BR" sz="2400" b="1" dirty="0">
              <a:solidFill>
                <a:schemeClr val="bg1"/>
              </a:solidFill>
            </a:endParaRPr>
          </a:p>
          <a:p>
            <a:pPr marL="571500" marR="0" indent="-342900" fontAlgn="base">
              <a:lnSpc>
                <a:spcPts val="2265"/>
              </a:lnSpc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bg1"/>
                </a:solidFill>
              </a:rPr>
              <a:t>Roteador é um dispositivo capaz de enviar pacotes de dados entre redes diferentes, e não apenas numa rede local.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18951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8544" y="212039"/>
            <a:ext cx="11833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Wi-Fi</a:t>
            </a:r>
            <a:endParaRPr lang="en-US" sz="3600" dirty="0">
              <a:solidFill>
                <a:schemeClr val="bg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F8BB16E-D8B9-4FB3-9011-A655AADA248C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2ECD57A-AC69-4431-93AA-B169E4F8F540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8BA61EC-8A0B-4878-A79B-A230F5DD7E1A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011B6612-6230-484F-B564-D3EA105652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1274" y="3875998"/>
            <a:ext cx="676703" cy="67670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0096B2A-459B-4DDB-9232-347164A8D9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948" y="3738509"/>
            <a:ext cx="951680" cy="9516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A6DB0EB-24E7-403C-BC37-3A4406AED1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5623" y="3734308"/>
            <a:ext cx="951680" cy="9516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51BB4F0-B240-44B4-8894-CFBEB0EA33D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062592" y="4086531"/>
            <a:ext cx="399717" cy="39971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5D14237-B9DB-45CD-A966-7453AFDC384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41368">
            <a:off x="6510565" y="4086317"/>
            <a:ext cx="399717" cy="39971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BBC4F8F-3A86-4904-B0CE-D232628E2CEC}"/>
              </a:ext>
            </a:extLst>
          </p:cNvPr>
          <p:cNvSpPr txBox="1"/>
          <p:nvPr/>
        </p:nvSpPr>
        <p:spPr>
          <a:xfrm>
            <a:off x="5667347" y="3517190"/>
            <a:ext cx="8573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</a:rPr>
              <a:t>Wi-Fi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E115CC3-89D5-488F-B499-920EAF0F3C7E}"/>
              </a:ext>
            </a:extLst>
          </p:cNvPr>
          <p:cNvSpPr txBox="1"/>
          <p:nvPr/>
        </p:nvSpPr>
        <p:spPr>
          <a:xfrm>
            <a:off x="4115918" y="4552701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PC1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812813A-1CC5-4814-B50E-BE49D78A1331}"/>
              </a:ext>
            </a:extLst>
          </p:cNvPr>
          <p:cNvSpPr txBox="1"/>
          <p:nvPr/>
        </p:nvSpPr>
        <p:spPr>
          <a:xfrm>
            <a:off x="7339593" y="4552701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PC2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7D85741-E1EB-4890-8988-F72C9178D6F4}"/>
              </a:ext>
            </a:extLst>
          </p:cNvPr>
          <p:cNvSpPr txBox="1"/>
          <p:nvPr/>
        </p:nvSpPr>
        <p:spPr>
          <a:xfrm>
            <a:off x="588039" y="1252686"/>
            <a:ext cx="9807986" cy="1277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marR="0" indent="-342900" fontAlgn="base">
              <a:lnSpc>
                <a:spcPts val="2265"/>
              </a:lnSpc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bg1"/>
                </a:solidFill>
              </a:rPr>
              <a:t>Wi-fi, ou wireless é uma tecnologia de comunicação que não faz uso de cabos. </a:t>
            </a:r>
          </a:p>
          <a:p>
            <a:pPr marL="571500" marR="0" indent="-342900" fontAlgn="base">
              <a:lnSpc>
                <a:spcPts val="2265"/>
              </a:lnSpc>
              <a:buFont typeface="Arial" panose="020B0604020202020204" pitchFamily="34" charset="0"/>
              <a:buChar char="•"/>
            </a:pPr>
            <a:endParaRPr lang="pt-BR" sz="2400" b="1" dirty="0">
              <a:solidFill>
                <a:schemeClr val="bg1"/>
              </a:solidFill>
            </a:endParaRPr>
          </a:p>
          <a:p>
            <a:pPr marL="571500" marR="0" indent="-342900" fontAlgn="base">
              <a:lnSpc>
                <a:spcPts val="2265"/>
              </a:lnSpc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bg1"/>
                </a:solidFill>
              </a:rPr>
              <a:t>As redes Wi-Fi funcionam por meio de ondas de rádio. 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83726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3690</TotalTime>
  <Words>182</Words>
  <Application>Microsoft Office PowerPoint</Application>
  <PresentationFormat>Widescreen</PresentationFormat>
  <Paragraphs>50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Shai</dc:creator>
  <cp:lastModifiedBy>Isaac Michaan</cp:lastModifiedBy>
  <cp:revision>38</cp:revision>
  <dcterms:created xsi:type="dcterms:W3CDTF">2021-12-15T15:21:28Z</dcterms:created>
  <dcterms:modified xsi:type="dcterms:W3CDTF">2022-03-06T23:01:19Z</dcterms:modified>
</cp:coreProperties>
</file>