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54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484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413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810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586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15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1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72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323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935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586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160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A520F-F116-469D-80F5-0C139A376A9F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733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727" y="1015709"/>
            <a:ext cx="15349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solidFill>
                  <a:schemeClr val="bg1"/>
                </a:solidFill>
              </a:rPr>
              <a:t>MAC e IP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B0E71C-B616-40F8-A8F2-72967520B6FA}"/>
              </a:ext>
            </a:extLst>
          </p:cNvPr>
          <p:cNvSpPr txBox="1"/>
          <p:nvPr/>
        </p:nvSpPr>
        <p:spPr>
          <a:xfrm>
            <a:off x="257727" y="30824"/>
            <a:ext cx="1255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Rede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E106B35-A459-4390-9E57-E4FD7D805565}"/>
              </a:ext>
            </a:extLst>
          </p:cNvPr>
          <p:cNvSpPr/>
          <p:nvPr/>
        </p:nvSpPr>
        <p:spPr>
          <a:xfrm>
            <a:off x="257727" y="554044"/>
            <a:ext cx="19541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</a:rPr>
              <a:t>Fundamentos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183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544" y="212039"/>
            <a:ext cx="69596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</a:rPr>
              <a:t>Controle de Acesso de Mídia (</a:t>
            </a:r>
            <a:r>
              <a:rPr lang="en-US" sz="3600" b="1" dirty="0">
                <a:solidFill>
                  <a:schemeClr val="bg1"/>
                </a:solidFill>
              </a:rPr>
              <a:t>MAC)</a:t>
            </a:r>
            <a:endParaRPr lang="en-US" sz="3600" dirty="0">
              <a:solidFill>
                <a:schemeClr val="bg1"/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5FBF39F-EA98-4EF4-AADF-C53214ABCFD5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3A63769-7E05-4220-91E6-8A48C0DBB8AA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6089EF6F-3936-4A03-9997-E069D5FC528B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1349345-D3CD-4A25-B6D3-99BECC0620BD}"/>
              </a:ext>
            </a:extLst>
          </p:cNvPr>
          <p:cNvSpPr txBox="1"/>
          <p:nvPr/>
        </p:nvSpPr>
        <p:spPr>
          <a:xfrm>
            <a:off x="588039" y="1252686"/>
            <a:ext cx="98079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/>
                </a:solidFill>
              </a:rPr>
              <a:t>O endereço MAC é um endereço físico e único gravada no hardware.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2400" b="1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/>
                </a:solidFill>
              </a:rPr>
              <a:t>Os endereços MAC é formado por um conjunto de seis bytes separados por dois pontos ou hífen, como por exemplo: “00:06:5C:ED:EE:F3″.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3" name="TextBox 45">
            <a:extLst>
              <a:ext uri="{FF2B5EF4-FFF2-40B4-BE49-F238E27FC236}">
                <a16:creationId xmlns:a16="http://schemas.microsoft.com/office/drawing/2014/main" id="{A1D248E0-719C-4119-8551-4BDD1E7FC8C2}"/>
              </a:ext>
            </a:extLst>
          </p:cNvPr>
          <p:cNvSpPr txBox="1"/>
          <p:nvPr/>
        </p:nvSpPr>
        <p:spPr>
          <a:xfrm>
            <a:off x="692253" y="3282161"/>
            <a:ext cx="45218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>
                <a:solidFill>
                  <a:srgbClr val="FFFF00"/>
                </a:solidFill>
              </a:rPr>
              <a:t>MAC: </a:t>
            </a:r>
            <a:r>
              <a:rPr lang="en-US" sz="2800" b="1" dirty="0">
                <a:solidFill>
                  <a:srgbClr val="92D050"/>
                </a:solidFill>
              </a:rPr>
              <a:t>00:06:5C:ED:EE:F3</a:t>
            </a:r>
          </a:p>
        </p:txBody>
      </p:sp>
    </p:spTree>
    <p:extLst>
      <p:ext uri="{BB962C8B-B14F-4D97-AF65-F5344CB8AC3E}">
        <p14:creationId xmlns:p14="http://schemas.microsoft.com/office/powerpoint/2010/main" val="4122020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544" y="212039"/>
            <a:ext cx="50451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>
                <a:solidFill>
                  <a:schemeClr val="bg1"/>
                </a:solidFill>
              </a:rPr>
              <a:t>Protocolo</a:t>
            </a:r>
            <a:r>
              <a:rPr lang="en-US" sz="3600" b="1" dirty="0">
                <a:solidFill>
                  <a:schemeClr val="bg1"/>
                </a:solidFill>
              </a:rPr>
              <a:t> da Internet (IP)</a:t>
            </a:r>
            <a:endParaRPr lang="en-US" sz="3600" dirty="0">
              <a:solidFill>
                <a:schemeClr val="bg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F8BB16E-D8B9-4FB3-9011-A655AADA248C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2ECD57A-AC69-4431-93AA-B169E4F8F540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8BA61EC-8A0B-4878-A79B-A230F5DD7E1A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ED24F947-6F56-4EB5-8030-31728CD75FB6}"/>
              </a:ext>
            </a:extLst>
          </p:cNvPr>
          <p:cNvSpPr txBox="1"/>
          <p:nvPr/>
        </p:nvSpPr>
        <p:spPr>
          <a:xfrm>
            <a:off x="588039" y="1252686"/>
            <a:ext cx="9807986" cy="2164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marR="0" indent="-342900" fontAlgn="base">
              <a:lnSpc>
                <a:spcPts val="2265"/>
              </a:lnSpc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/>
                </a:solidFill>
              </a:rPr>
              <a:t>O IP é uma identificação única para cada computador conectado a uma rede.</a:t>
            </a:r>
          </a:p>
          <a:p>
            <a:pPr marL="571500" marR="0" indent="-342900" fontAlgn="base">
              <a:lnSpc>
                <a:spcPts val="2265"/>
              </a:lnSpc>
              <a:buFont typeface="Arial" panose="020B0604020202020204" pitchFamily="34" charset="0"/>
              <a:buChar char="•"/>
            </a:pPr>
            <a:endParaRPr lang="pt-BR" sz="2400" b="1" dirty="0">
              <a:solidFill>
                <a:schemeClr val="bg1"/>
              </a:solidFill>
            </a:endParaRPr>
          </a:p>
          <a:p>
            <a:pPr marL="571500" marR="0" indent="-342900" fontAlgn="base">
              <a:lnSpc>
                <a:spcPts val="2265"/>
              </a:lnSpc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/>
                </a:solidFill>
              </a:rPr>
              <a:t>Existem dois tipos de IP:</a:t>
            </a:r>
          </a:p>
          <a:p>
            <a:pPr marL="1028700" lvl="1" indent="-342900" fontAlgn="base">
              <a:lnSpc>
                <a:spcPts val="2265"/>
              </a:lnSpc>
              <a:buFont typeface="Arial" panose="020B0604020202020204" pitchFamily="34" charset="0"/>
              <a:buChar char="•"/>
            </a:pPr>
            <a:r>
              <a:rPr lang="pt-BR" sz="2400" b="1">
                <a:solidFill>
                  <a:schemeClr val="bg1"/>
                </a:solidFill>
              </a:rPr>
              <a:t>IPv4 </a:t>
            </a:r>
            <a:r>
              <a:rPr lang="pt-BR" sz="2400" b="1" dirty="0">
                <a:solidFill>
                  <a:schemeClr val="bg1"/>
                </a:solidFill>
              </a:rPr>
              <a:t>e IPv6</a:t>
            </a:r>
          </a:p>
          <a:p>
            <a:pPr marL="1028700" lvl="1" indent="-342900" fontAlgn="base">
              <a:lnSpc>
                <a:spcPts val="2265"/>
              </a:lnSpc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/>
                </a:solidFill>
              </a:rPr>
              <a:t>Estático e Dinâmico</a:t>
            </a:r>
          </a:p>
          <a:p>
            <a:pPr marL="1028700" lvl="1" indent="-342900" fontAlgn="base">
              <a:lnSpc>
                <a:spcPts val="2265"/>
              </a:lnSpc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/>
                </a:solidFill>
              </a:rPr>
              <a:t>Interno e Externo</a:t>
            </a:r>
          </a:p>
        </p:txBody>
      </p:sp>
      <p:sp>
        <p:nvSpPr>
          <p:cNvPr id="30" name="TextBox 45">
            <a:extLst>
              <a:ext uri="{FF2B5EF4-FFF2-40B4-BE49-F238E27FC236}">
                <a16:creationId xmlns:a16="http://schemas.microsoft.com/office/drawing/2014/main" id="{ED600496-3F65-4C24-A90E-E696B4F7BA64}"/>
              </a:ext>
            </a:extLst>
          </p:cNvPr>
          <p:cNvSpPr txBox="1"/>
          <p:nvPr/>
        </p:nvSpPr>
        <p:spPr>
          <a:xfrm>
            <a:off x="691901" y="3843861"/>
            <a:ext cx="30497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>
                <a:solidFill>
                  <a:srgbClr val="FFFF00"/>
                </a:solidFill>
              </a:rPr>
              <a:t>IPv4: </a:t>
            </a:r>
            <a:r>
              <a:rPr lang="en-US" sz="2800" b="1" dirty="0">
                <a:solidFill>
                  <a:srgbClr val="92D050"/>
                </a:solidFill>
              </a:rPr>
              <a:t>192.168.1.10</a:t>
            </a:r>
          </a:p>
        </p:txBody>
      </p:sp>
      <p:sp>
        <p:nvSpPr>
          <p:cNvPr id="42" name="TextBox 45">
            <a:extLst>
              <a:ext uri="{FF2B5EF4-FFF2-40B4-BE49-F238E27FC236}">
                <a16:creationId xmlns:a16="http://schemas.microsoft.com/office/drawing/2014/main" id="{5A5C3276-ABC8-4471-99DB-08E5B869F784}"/>
              </a:ext>
            </a:extLst>
          </p:cNvPr>
          <p:cNvSpPr txBox="1"/>
          <p:nvPr/>
        </p:nvSpPr>
        <p:spPr>
          <a:xfrm>
            <a:off x="691901" y="4367081"/>
            <a:ext cx="76803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>
                <a:solidFill>
                  <a:srgbClr val="FFFF00"/>
                </a:solidFill>
              </a:rPr>
              <a:t>IPv6: </a:t>
            </a:r>
            <a:r>
              <a:rPr lang="en-US" sz="2800" b="1" dirty="0">
                <a:solidFill>
                  <a:srgbClr val="92D050"/>
                </a:solidFill>
              </a:rPr>
              <a:t>2001:0db8:85a3:0000:0000:8a2e:0370:7334</a:t>
            </a:r>
          </a:p>
        </p:txBody>
      </p:sp>
    </p:spTree>
    <p:extLst>
      <p:ext uri="{BB962C8B-B14F-4D97-AF65-F5344CB8AC3E}">
        <p14:creationId xmlns:p14="http://schemas.microsoft.com/office/powerpoint/2010/main" val="27451347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3712</TotalTime>
  <Words>113</Words>
  <Application>Microsoft Office PowerPoint</Application>
  <PresentationFormat>Widescreen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Shai</dc:creator>
  <cp:lastModifiedBy>Isaac Michaan</cp:lastModifiedBy>
  <cp:revision>45</cp:revision>
  <dcterms:created xsi:type="dcterms:W3CDTF">2021-12-15T15:21:28Z</dcterms:created>
  <dcterms:modified xsi:type="dcterms:W3CDTF">2022-03-06T23:32:28Z</dcterms:modified>
</cp:coreProperties>
</file>