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1A56"/>
    <a:srgbClr val="FFFF00"/>
    <a:srgbClr val="481F67"/>
    <a:srgbClr val="7030A0"/>
    <a:srgbClr val="321547"/>
    <a:srgbClr val="EFE814"/>
    <a:srgbClr val="FFC000"/>
    <a:srgbClr val="F4D01E"/>
    <a:srgbClr val="5AE100"/>
    <a:srgbClr val="5AE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854" autoAdjust="0"/>
    <p:restoredTop sz="94660"/>
  </p:normalViewPr>
  <p:slideViewPr>
    <p:cSldViewPr snapToGrid="0">
      <p:cViewPr>
        <p:scale>
          <a:sx n="46" d="100"/>
          <a:sy n="46" d="100"/>
        </p:scale>
        <p:origin x="63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3B8013-E2E3-4303-BA84-AAFD2BB6F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573C1A-4167-4B54-8290-2EB070554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EC19D02-983A-45A8-9FED-8BACF28D0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3F01BB-1AD1-4082-89D2-0E84C0DB4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67ED6C0-0F25-4524-8F26-7BE0A8A92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14912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22ECC7-D132-4D1F-A419-4FCCDCEEF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B2946A9-4D18-4646-80E9-EE2345AC6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78E0D5-0729-4849-BDDC-0884B5792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34680AF-E3A1-45A1-B612-DCE74E931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BA3933-0AE7-4416-A4A2-92D2E150E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91609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049E4B5-79E2-4ED0-B62D-90CC3F1CEC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7F1AB6D-991D-4594-BCB2-8F9CF4FFB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F0661A-BC9C-4BB6-ADF1-C067152C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2D33D7-B11F-4DC5-9CB6-3136D7656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F0C4DB-35EE-4EEF-BF98-7CFDD6DF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58413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E5E18B-B4EC-4641-ADB4-215F784DB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503ACD3-FFAC-43F9-9992-2DE9F17E2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209D58-FF07-4419-831F-F2728CFF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F5D695-84D9-45A8-8110-1C70BCF8A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B4B071-6016-4690-96F1-32721B67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820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4294C-A293-4984-A799-78AB21FB3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F823CC8-E19B-4A15-B38A-11366B204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3AAFA3-B68E-4B7C-9DD3-9B47285F8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F984694-B59B-44EB-A22D-B7B3EE9D5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7F3BE2-11F6-4B11-9797-E5CAF558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12503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9D179E-2E79-4067-8494-BE827C0BC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25D90A3-30D6-401F-A0A9-70E530B0B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78F8CE4-BA6C-4CAB-8F8E-98FAB65A4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C5C3C96-C755-4C9F-BD08-0FD7A55D3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112B891-FBDA-4E58-8480-89961DD0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9ABA9AC-9F4E-46E6-828E-E45AC132C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1666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D878F7-921C-4C0C-9F39-3C9CF4A3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97300D5-FCDA-4CAA-89BC-3BB562076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5027C7-3E20-422F-8161-C648CFBA0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07632B9-D478-4A42-9CF4-0EFA1D6C4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0A834E0-F29E-4AFD-94F3-9DD64D817D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0DA38C3-DAB3-45FC-866F-458A3FD0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F095E05-C695-43FC-8617-DC9C6E526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E85FBB8-1D4D-49C9-ADB5-0EC53DEA9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45767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BEDB99-32AF-4B72-A7EC-8CAAD35F7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5B27382-49CF-4677-8816-2CC9361B8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87D68E9-8C5C-44E1-A672-7F517C03D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C012D5A-924B-41E8-B149-14A85A0EE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2896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623A7FC-751B-4A2F-A5B1-38C01DF51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EE162A6-6066-4939-BD76-7E443680E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E89D66B-4FAF-43DF-BC04-C6CB7E5AA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8928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15A18-A477-4983-80EE-369601505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7FAE909-4C6A-4558-BC61-FA2E673CE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428293F-BB77-4A34-8EFA-B66FCDCA3A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06860-C13E-457A-A5B0-2C5D94763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C2B4F86-EBBF-45EF-9F26-981C4579F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4F28D84-1B3D-4AFB-8CD0-83DCEC1A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89534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F8310F-5EF5-4057-BF64-33A0DAAB5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8BBDA36-C2B4-4BE3-BF50-BA3CD963CE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547F53-4437-4926-A8BC-17D4E23E69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0F5915-5B49-4528-A7A8-D24D77A40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2349897-7107-46FC-A172-06BA17FDA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B185EDB-E850-46C2-952A-23E9C665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64686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800CB85-C53C-4D60-B4C7-2AC2CF884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871066-ADF4-4824-9CD7-B6F0926AD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B9A06D7-F537-4BEA-BF5B-63AE0AC5DB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8D56E-D704-4C60-A6F9-FCF36AA51241}" type="datetimeFigureOut">
              <a:rPr lang="pt-BR" smtClean="0"/>
              <a:t>12/06/2019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F1216C-61E5-48B9-B32E-7DA8AB5DAB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AF24120-F369-477C-806C-09985C6D5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271FF-1F7B-477B-9754-F4CD58A38B7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9821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0F20740A-51BB-4D74-B86A-CF4E3843CFB3}"/>
              </a:ext>
            </a:extLst>
          </p:cNvPr>
          <p:cNvGrpSpPr/>
          <p:nvPr/>
        </p:nvGrpSpPr>
        <p:grpSpPr>
          <a:xfrm>
            <a:off x="-1" y="-540325"/>
            <a:ext cx="12246946" cy="7398325"/>
            <a:chOff x="-1" y="0"/>
            <a:chExt cx="12246946" cy="6858000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21CD1129-2D14-470F-B7FF-C7C49C28303C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-25000" dirty="0"/>
            </a:p>
          </p:txBody>
        </p:sp>
        <p:pic>
          <p:nvPicPr>
            <p:cNvPr id="8" name="textura copy">
              <a:extLst>
                <a:ext uri="{FF2B5EF4-FFF2-40B4-BE49-F238E27FC236}">
                  <a16:creationId xmlns:a16="http://schemas.microsoft.com/office/drawing/2014/main" id="{4CC39E2C-5160-4707-9DEF-E68C3D82EED2}"/>
                </a:ext>
              </a:extLst>
            </p:cNvPr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</p:grpSp>
      <p:sp>
        <p:nvSpPr>
          <p:cNvPr id="11" name="Retângulo 10">
            <a:extLst>
              <a:ext uri="{FF2B5EF4-FFF2-40B4-BE49-F238E27FC236}">
                <a16:creationId xmlns:a16="http://schemas.microsoft.com/office/drawing/2014/main" id="{DCDF8D06-C596-4BA8-A1EB-70144A298508}"/>
              </a:ext>
            </a:extLst>
          </p:cNvPr>
          <p:cNvSpPr/>
          <p:nvPr/>
        </p:nvSpPr>
        <p:spPr>
          <a:xfrm>
            <a:off x="1087928" y="986969"/>
            <a:ext cx="815763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3000" b="1" dirty="0">
                <a:solidFill>
                  <a:srgbClr val="FFFF00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Proposta</a:t>
            </a:r>
          </a:p>
          <a:p>
            <a:pPr algn="ctr">
              <a:lnSpc>
                <a:spcPct val="80000"/>
              </a:lnSpc>
            </a:pPr>
            <a:endParaRPr lang="pt-BR" sz="13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  <a:p>
            <a:pPr algn="ctr">
              <a:lnSpc>
                <a:spcPct val="80000"/>
              </a:lnSpc>
            </a:pPr>
            <a:endParaRPr lang="pt-BR" sz="13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16A58AC5-5894-4788-9C36-0973C374A2FC}"/>
              </a:ext>
            </a:extLst>
          </p:cNvPr>
          <p:cNvSpPr/>
          <p:nvPr/>
        </p:nvSpPr>
        <p:spPr>
          <a:xfrm>
            <a:off x="1606378" y="2898169"/>
            <a:ext cx="7796586" cy="30318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aseline="-2500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1F9981A-5AFB-40E3-A673-7791E234D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84" y="1130561"/>
            <a:ext cx="8623742" cy="575541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656BFE1E-F9B0-41A4-BB6B-BB734E6C02A7}"/>
              </a:ext>
            </a:extLst>
          </p:cNvPr>
          <p:cNvSpPr txBox="1"/>
          <p:nvPr/>
        </p:nvSpPr>
        <p:spPr>
          <a:xfrm>
            <a:off x="2234870" y="3035537"/>
            <a:ext cx="40352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600" b="1" dirty="0">
                <a:solidFill>
                  <a:srgbClr val="3C1A56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Cartão</a:t>
            </a:r>
            <a:endParaRPr lang="pt-BR" sz="1400" dirty="0">
              <a:solidFill>
                <a:srgbClr val="3C1A56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E64FA46-3C1B-4701-A542-E6079D2434EB}"/>
              </a:ext>
            </a:extLst>
          </p:cNvPr>
          <p:cNvSpPr txBox="1"/>
          <p:nvPr/>
        </p:nvSpPr>
        <p:spPr>
          <a:xfrm>
            <a:off x="3026180" y="4244695"/>
            <a:ext cx="37240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800" b="1" dirty="0">
                <a:solidFill>
                  <a:srgbClr val="3C1A56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Digital</a:t>
            </a:r>
            <a:endParaRPr lang="pt-BR" sz="8000" dirty="0">
              <a:solidFill>
                <a:srgbClr val="3C1A56"/>
              </a:solidFill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D12E3A3-E49F-48B5-9B7A-D851CA65263F}"/>
              </a:ext>
            </a:extLst>
          </p:cNvPr>
          <p:cNvSpPr/>
          <p:nvPr/>
        </p:nvSpPr>
        <p:spPr>
          <a:xfrm>
            <a:off x="9903395" y="442876"/>
            <a:ext cx="2343550" cy="93676"/>
          </a:xfrm>
          <a:prstGeom prst="rect">
            <a:avLst/>
          </a:prstGeom>
          <a:solidFill>
            <a:srgbClr val="481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FE814"/>
              </a:solidFill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F6816EE5-BFD6-40F1-A12B-578CD6FCC3B2}"/>
              </a:ext>
            </a:extLst>
          </p:cNvPr>
          <p:cNvSpPr/>
          <p:nvPr/>
        </p:nvSpPr>
        <p:spPr>
          <a:xfrm>
            <a:off x="323307" y="6427299"/>
            <a:ext cx="2343550" cy="936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rgbClr val="EFE814"/>
                </a:solidFill>
              </a:rPr>
              <a:t> 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9081E738-570C-49F2-BFC1-C87C82E6C256}"/>
              </a:ext>
            </a:extLst>
          </p:cNvPr>
          <p:cNvSpPr/>
          <p:nvPr/>
        </p:nvSpPr>
        <p:spPr>
          <a:xfrm>
            <a:off x="10166408" y="732079"/>
            <a:ext cx="1817524" cy="18175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37B45AAD-900F-4ABA-86C0-B1C377770531}"/>
              </a:ext>
            </a:extLst>
          </p:cNvPr>
          <p:cNvSpPr txBox="1"/>
          <p:nvPr/>
        </p:nvSpPr>
        <p:spPr>
          <a:xfrm>
            <a:off x="10330772" y="948343"/>
            <a:ext cx="1488796" cy="138499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pt-BR" sz="2800" b="1" dirty="0">
                <a:solidFill>
                  <a:srgbClr val="3C1A56"/>
                </a:solidFill>
              </a:rPr>
              <a:t>SUA </a:t>
            </a:r>
          </a:p>
          <a:p>
            <a:pPr algn="ctr"/>
            <a:r>
              <a:rPr lang="pt-BR" sz="2800" b="1" dirty="0">
                <a:solidFill>
                  <a:srgbClr val="3C1A56"/>
                </a:solidFill>
              </a:rPr>
              <a:t>LOGO </a:t>
            </a:r>
          </a:p>
          <a:p>
            <a:pPr algn="ctr"/>
            <a:r>
              <a:rPr lang="pt-BR" sz="2800" b="1" dirty="0">
                <a:solidFill>
                  <a:srgbClr val="3C1A56"/>
                </a:solidFill>
              </a:rPr>
              <a:t>AQUI</a:t>
            </a:r>
          </a:p>
        </p:txBody>
      </p:sp>
    </p:spTree>
    <p:extLst>
      <p:ext uri="{BB962C8B-B14F-4D97-AF65-F5344CB8AC3E}">
        <p14:creationId xmlns:p14="http://schemas.microsoft.com/office/powerpoint/2010/main" val="242008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1A20E068-4A85-46C2-8408-74709E8C75D9}"/>
              </a:ext>
            </a:extLst>
          </p:cNvPr>
          <p:cNvGrpSpPr/>
          <p:nvPr/>
        </p:nvGrpSpPr>
        <p:grpSpPr>
          <a:xfrm>
            <a:off x="-1" y="-540325"/>
            <a:ext cx="12246946" cy="7398325"/>
            <a:chOff x="-1" y="0"/>
            <a:chExt cx="12246946" cy="6858000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6B30E40-986C-4F56-9658-C85A879B38B3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-25000" dirty="0"/>
            </a:p>
          </p:txBody>
        </p:sp>
        <p:pic>
          <p:nvPicPr>
            <p:cNvPr id="6" name="textura copy">
              <a:extLst>
                <a:ext uri="{FF2B5EF4-FFF2-40B4-BE49-F238E27FC236}">
                  <a16:creationId xmlns:a16="http://schemas.microsoft.com/office/drawing/2014/main" id="{865E7E98-7635-4369-8003-8BED668DC779}"/>
                </a:ext>
              </a:extLst>
            </p:cNvPr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</p:grpSp>
      <p:sp>
        <p:nvSpPr>
          <p:cNvPr id="7" name="Retângulo 6">
            <a:extLst>
              <a:ext uri="{FF2B5EF4-FFF2-40B4-BE49-F238E27FC236}">
                <a16:creationId xmlns:a16="http://schemas.microsoft.com/office/drawing/2014/main" id="{A8215E69-0CBC-473A-9F39-385453F84151}"/>
              </a:ext>
            </a:extLst>
          </p:cNvPr>
          <p:cNvSpPr/>
          <p:nvPr/>
        </p:nvSpPr>
        <p:spPr>
          <a:xfrm>
            <a:off x="2701623" y="2934247"/>
            <a:ext cx="68436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FFFF00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Obrigado</a:t>
            </a: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057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249B09E9-A5D3-4B1A-B529-82DC051031FA}"/>
              </a:ext>
            </a:extLst>
          </p:cNvPr>
          <p:cNvSpPr/>
          <p:nvPr/>
        </p:nvSpPr>
        <p:spPr>
          <a:xfrm>
            <a:off x="4523092" y="-101600"/>
            <a:ext cx="7668908" cy="7061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40C75CD-50EE-4DE0-A01D-56DBD1F51D28}"/>
              </a:ext>
            </a:extLst>
          </p:cNvPr>
          <p:cNvSpPr/>
          <p:nvPr/>
        </p:nvSpPr>
        <p:spPr>
          <a:xfrm>
            <a:off x="6497758" y="1420112"/>
            <a:ext cx="4247860" cy="44701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5144CE7-29E1-4AD8-8F67-6A430BCB5A0D}"/>
              </a:ext>
            </a:extLst>
          </p:cNvPr>
          <p:cNvSpPr/>
          <p:nvPr/>
        </p:nvSpPr>
        <p:spPr>
          <a:xfrm>
            <a:off x="-1" y="-117644"/>
            <a:ext cx="4523093" cy="7061200"/>
          </a:xfrm>
          <a:prstGeom prst="rect">
            <a:avLst/>
          </a:prstGeom>
          <a:solidFill>
            <a:srgbClr val="7030A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370E67C3-529A-4261-B242-B34FAA7C8BA5}"/>
              </a:ext>
            </a:extLst>
          </p:cNvPr>
          <p:cNvSpPr/>
          <p:nvPr/>
        </p:nvSpPr>
        <p:spPr>
          <a:xfrm>
            <a:off x="1074832" y="2392977"/>
            <a:ext cx="2430783" cy="186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sz="3600" dirty="0">
                <a:solidFill>
                  <a:schemeClr val="bg1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O seu </a:t>
            </a:r>
            <a:r>
              <a:rPr lang="pt-BR" sz="3600" b="1" dirty="0">
                <a:solidFill>
                  <a:schemeClr val="bg1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cartão de visitas evoluiu</a:t>
            </a:r>
            <a:endParaRPr lang="pt-BR" sz="3600" dirty="0">
              <a:solidFill>
                <a:schemeClr val="bg1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0F17B4B-D771-4164-A3C7-D967DB3DBC58}"/>
              </a:ext>
            </a:extLst>
          </p:cNvPr>
          <p:cNvSpPr/>
          <p:nvPr/>
        </p:nvSpPr>
        <p:spPr>
          <a:xfrm>
            <a:off x="7099406" y="1705334"/>
            <a:ext cx="3583204" cy="2390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50000"/>
            </a:pPr>
            <a:r>
              <a:rPr lang="pt-BR" sz="2800" b="1" dirty="0">
                <a:solidFill>
                  <a:srgbClr val="7030A0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Agora ele é:</a:t>
            </a:r>
          </a:p>
          <a:p>
            <a:pPr marL="342900" indent="-342900">
              <a:lnSpc>
                <a:spcPct val="150000"/>
              </a:lnSpc>
              <a:buSzPct val="50000"/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321547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Digital</a:t>
            </a:r>
          </a:p>
          <a:p>
            <a:pPr marL="342900" indent="-342900">
              <a:lnSpc>
                <a:spcPct val="150000"/>
              </a:lnSpc>
              <a:buSzPct val="50000"/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321547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100% interativo</a:t>
            </a:r>
          </a:p>
          <a:p>
            <a:pPr marL="342900" indent="-342900">
              <a:lnSpc>
                <a:spcPct val="150000"/>
              </a:lnSpc>
              <a:buSzPct val="50000"/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321547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Inteligente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F4037E8-C195-4D09-8E97-F5DF6F060537}"/>
              </a:ext>
            </a:extLst>
          </p:cNvPr>
          <p:cNvSpPr/>
          <p:nvPr/>
        </p:nvSpPr>
        <p:spPr>
          <a:xfrm>
            <a:off x="7102658" y="4182160"/>
            <a:ext cx="303806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SzPct val="50000"/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321547"/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Uma poderosa ferramenta de marketing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993676F0-C670-4832-BCCB-8E83EB88CC2F}"/>
              </a:ext>
            </a:extLst>
          </p:cNvPr>
          <p:cNvGrpSpPr/>
          <p:nvPr/>
        </p:nvGrpSpPr>
        <p:grpSpPr>
          <a:xfrm>
            <a:off x="2560337" y="1114279"/>
            <a:ext cx="4124325" cy="5962650"/>
            <a:chOff x="2598191" y="897467"/>
            <a:chExt cx="4124325" cy="5962650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9AFC6461-CAE2-498F-8CB9-2B6E182DB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597" y="897467"/>
              <a:ext cx="3114291" cy="5960533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9CD70669-F367-4B01-82F9-98F5DF70F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191" y="897467"/>
              <a:ext cx="4124325" cy="5962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26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10E0247A-504D-4BD7-8637-98D45B1013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339"/>
          <a:stretch/>
        </p:blipFill>
        <p:spPr>
          <a:xfrm>
            <a:off x="0" y="-1103"/>
            <a:ext cx="12247212" cy="6858001"/>
          </a:xfrm>
          <a:prstGeom prst="rect">
            <a:avLst/>
          </a:prstGeom>
        </p:spPr>
      </p:pic>
      <p:grpSp>
        <p:nvGrpSpPr>
          <p:cNvPr id="14" name="Agrupar 13">
            <a:extLst>
              <a:ext uri="{FF2B5EF4-FFF2-40B4-BE49-F238E27FC236}">
                <a16:creationId xmlns:a16="http://schemas.microsoft.com/office/drawing/2014/main" id="{B6E3DC1E-750D-4BAC-8A36-F7B0F4C7E880}"/>
              </a:ext>
            </a:extLst>
          </p:cNvPr>
          <p:cNvGrpSpPr/>
          <p:nvPr/>
        </p:nvGrpSpPr>
        <p:grpSpPr>
          <a:xfrm>
            <a:off x="-1" y="-540325"/>
            <a:ext cx="12246946" cy="7398325"/>
            <a:chOff x="-1" y="0"/>
            <a:chExt cx="12246946" cy="6858000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08A39D83-AE2D-492D-8822-836106BEBA57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-25000" dirty="0"/>
            </a:p>
          </p:txBody>
        </p:sp>
        <p:pic>
          <p:nvPicPr>
            <p:cNvPr id="13" name="textura copy">
              <a:extLst>
                <a:ext uri="{FF2B5EF4-FFF2-40B4-BE49-F238E27FC236}">
                  <a16:creationId xmlns:a16="http://schemas.microsoft.com/office/drawing/2014/main" id="{AB69AD71-2AF9-480F-8DB9-78D693D199CE}"/>
                </a:ext>
              </a:extLst>
            </p:cNvPr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</p:grpSp>
      <p:pic>
        <p:nvPicPr>
          <p:cNvPr id="4" name="Picture 2" descr="Resultado de imagem para whats app logo">
            <a:extLst>
              <a:ext uri="{FF2B5EF4-FFF2-40B4-BE49-F238E27FC236}">
                <a16:creationId xmlns:a16="http://schemas.microsoft.com/office/drawing/2014/main" id="{316E6294-E99B-4565-B461-C8D87864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038" y="2526038"/>
            <a:ext cx="1805925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B1279B9B-9935-4183-BAFB-4F700304CCDD}"/>
              </a:ext>
            </a:extLst>
          </p:cNvPr>
          <p:cNvSpPr/>
          <p:nvPr/>
        </p:nvSpPr>
        <p:spPr>
          <a:xfrm>
            <a:off x="7284843" y="4353183"/>
            <a:ext cx="3309921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O </a:t>
            </a:r>
            <a:r>
              <a:rPr lang="pt-BR" sz="2800" b="1" dirty="0" err="1">
                <a:solidFill>
                  <a:schemeClr val="bg1"/>
                </a:solidFill>
                <a:latin typeface="Myriad Pro" panose="020B0503030403020204" pitchFamily="34" charset="0"/>
              </a:rPr>
              <a:t>Whatsapp</a:t>
            </a: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 atingiu a marca de 120 milhões de usuários no Brasil. 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9B03EAA-B496-40F1-AC6A-84F12B6FBD05}"/>
              </a:ext>
            </a:extLst>
          </p:cNvPr>
          <p:cNvSpPr/>
          <p:nvPr/>
        </p:nvSpPr>
        <p:spPr>
          <a:xfrm>
            <a:off x="1201921" y="1510375"/>
            <a:ext cx="35704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Brasil já tem mais de </a:t>
            </a:r>
            <a:r>
              <a:rPr lang="pt-BR" sz="2800" b="1" dirty="0">
                <a:solidFill>
                  <a:schemeClr val="bg1"/>
                </a:solidFill>
                <a:latin typeface="Myriad Pro" panose="020B0503030403020204" pitchFamily="34" charset="0"/>
              </a:rPr>
              <a:t>um smartphone ativo por habitante</a:t>
            </a: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, diz estudo da FGV.</a:t>
            </a:r>
            <a:b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endParaRPr lang="pt-BR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F7C64BD6-D681-4D6B-B25F-B8D3E8C31F7D}"/>
              </a:ext>
            </a:extLst>
          </p:cNvPr>
          <p:cNvGrpSpPr/>
          <p:nvPr/>
        </p:nvGrpSpPr>
        <p:grpSpPr>
          <a:xfrm>
            <a:off x="6886445" y="671266"/>
            <a:ext cx="3708319" cy="3104570"/>
            <a:chOff x="6886445" y="671266"/>
            <a:chExt cx="3708319" cy="3104570"/>
          </a:xfrm>
        </p:grpSpPr>
        <p:sp>
          <p:nvSpPr>
            <p:cNvPr id="8" name="Balão de Fala: Oval 7">
              <a:extLst>
                <a:ext uri="{FF2B5EF4-FFF2-40B4-BE49-F238E27FC236}">
                  <a16:creationId xmlns:a16="http://schemas.microsoft.com/office/drawing/2014/main" id="{70B2EBEC-2B34-4692-B37F-D39DBF69E894}"/>
                </a:ext>
              </a:extLst>
            </p:cNvPr>
            <p:cNvSpPr/>
            <p:nvPr/>
          </p:nvSpPr>
          <p:spPr>
            <a:xfrm>
              <a:off x="6886445" y="671266"/>
              <a:ext cx="3708319" cy="3104570"/>
            </a:xfrm>
            <a:prstGeom prst="wedgeEllipseCallout">
              <a:avLst>
                <a:gd name="adj1" fmla="val -53105"/>
                <a:gd name="adj2" fmla="val 29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B9602F2-646E-4A70-A9C5-D8E739ECE9F5}"/>
                </a:ext>
              </a:extLst>
            </p:cNvPr>
            <p:cNvSpPr/>
            <p:nvPr/>
          </p:nvSpPr>
          <p:spPr>
            <a:xfrm>
              <a:off x="7637831" y="1192915"/>
              <a:ext cx="220554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buSzPct val="50000"/>
              </a:pPr>
              <a:r>
                <a:rPr lang="pt-BR" sz="2000" dirty="0">
                  <a:solidFill>
                    <a:srgbClr val="7030A0"/>
                  </a:solidFill>
                  <a:latin typeface="Myriad Pro" panose="020B0503030403020204" pitchFamily="34" charset="0"/>
                </a:rPr>
                <a:t>Com o </a:t>
              </a:r>
              <a:r>
                <a:rPr lang="pt-BR" sz="2000" b="1" dirty="0">
                  <a:solidFill>
                    <a:srgbClr val="7030A0"/>
                  </a:solidFill>
                  <a:latin typeface="Myriad Pro" panose="020B0503030403020204" pitchFamily="34" charset="0"/>
                </a:rPr>
                <a:t>Cartão interativo</a:t>
              </a:r>
              <a:r>
                <a:rPr lang="pt-BR" sz="2000" dirty="0">
                  <a:solidFill>
                    <a:srgbClr val="7030A0"/>
                  </a:solidFill>
                  <a:latin typeface="Myriad Pro" panose="020B0503030403020204" pitchFamily="34" charset="0"/>
                </a:rPr>
                <a:t> você transforma o aplicativo mais popular do mundo em uma máquina de vendas gratuita.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10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Agrupar 22">
            <a:extLst>
              <a:ext uri="{FF2B5EF4-FFF2-40B4-BE49-F238E27FC236}">
                <a16:creationId xmlns:a16="http://schemas.microsoft.com/office/drawing/2014/main" id="{C7B6113F-D812-4023-A02D-AD8D5D0EAB3B}"/>
              </a:ext>
            </a:extLst>
          </p:cNvPr>
          <p:cNvGrpSpPr/>
          <p:nvPr/>
        </p:nvGrpSpPr>
        <p:grpSpPr>
          <a:xfrm>
            <a:off x="-2" y="-540325"/>
            <a:ext cx="12192001" cy="7398325"/>
            <a:chOff x="-1" y="0"/>
            <a:chExt cx="12246946" cy="6858000"/>
          </a:xfrm>
        </p:grpSpPr>
        <p:pic>
          <p:nvPicPr>
            <p:cNvPr id="24" name="textura copy">
              <a:extLst>
                <a:ext uri="{FF2B5EF4-FFF2-40B4-BE49-F238E27FC236}">
                  <a16:creationId xmlns:a16="http://schemas.microsoft.com/office/drawing/2014/main" id="{2EC86BD5-CD20-4F70-8C90-02449A5794E5}"/>
                </a:ext>
              </a:extLst>
            </p:cNvPr>
            <p:cNvPicPr>
              <a:picLocks/>
            </p:cNvPicPr>
            <p:nvPr>
              <p:custDataLst>
                <p:tags r:id="rId2"/>
              </p:custDataLst>
            </p:nvPr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9D0A74E-698C-490B-8FF8-91CA52A5A4BB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1" name="Retângulo 10">
            <a:extLst>
              <a:ext uri="{FF2B5EF4-FFF2-40B4-BE49-F238E27FC236}">
                <a16:creationId xmlns:a16="http://schemas.microsoft.com/office/drawing/2014/main" id="{66DF37FD-BC01-4032-94A8-56B1AFE0D2FB}"/>
              </a:ext>
            </a:extLst>
          </p:cNvPr>
          <p:cNvSpPr/>
          <p:nvPr/>
        </p:nvSpPr>
        <p:spPr>
          <a:xfrm>
            <a:off x="-32088" y="-540325"/>
            <a:ext cx="3013043" cy="7398325"/>
          </a:xfrm>
          <a:prstGeom prst="rect">
            <a:avLst/>
          </a:prstGeom>
          <a:solidFill>
            <a:srgbClr val="FFFF00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FE814"/>
              </a:solidFill>
            </a:endParaRPr>
          </a:p>
        </p:txBody>
      </p:sp>
      <p:pic>
        <p:nvPicPr>
          <p:cNvPr id="26" name="textura copy">
            <a:extLst>
              <a:ext uri="{FF2B5EF4-FFF2-40B4-BE49-F238E27FC236}">
                <a16:creationId xmlns:a16="http://schemas.microsoft.com/office/drawing/2014/main" id="{C8E22AF0-5B94-429B-87E4-04914B0CB5CE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30597"/>
          </a:xfrm>
          <a:prstGeom prst="rect">
            <a:avLst/>
          </a:prstGeom>
        </p:spPr>
      </p:pic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B46D4FBD-9E6B-4CA9-998F-70B560AE8F34}"/>
              </a:ext>
            </a:extLst>
          </p:cNvPr>
          <p:cNvSpPr/>
          <p:nvPr/>
        </p:nvSpPr>
        <p:spPr>
          <a:xfrm>
            <a:off x="5145064" y="1880080"/>
            <a:ext cx="5817381" cy="465221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91B0A56A-A38E-4651-A597-4720230D9B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03" y="1103573"/>
            <a:ext cx="5903814" cy="6087312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960CB5D0-E65D-44EB-9854-B2B0065CBBCD}"/>
              </a:ext>
            </a:extLst>
          </p:cNvPr>
          <p:cNvSpPr/>
          <p:nvPr/>
        </p:nvSpPr>
        <p:spPr>
          <a:xfrm>
            <a:off x="4505533" y="579598"/>
            <a:ext cx="68436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FFFF00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O que é?</a:t>
            </a: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17F145A4-D1DF-4D4B-9E9C-5F1D4693CE52}"/>
              </a:ext>
            </a:extLst>
          </p:cNvPr>
          <p:cNvSpPr/>
          <p:nvPr/>
        </p:nvSpPr>
        <p:spPr>
          <a:xfrm>
            <a:off x="5619094" y="2932671"/>
            <a:ext cx="498635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SzPct val="50000"/>
              <a:buFont typeface="Wingdings" panose="05000000000000000000" pitchFamily="2" charset="2"/>
              <a:buChar char="§"/>
            </a:pPr>
            <a:r>
              <a:rPr lang="pt-BR" sz="2400" dirty="0">
                <a:latin typeface="Myriad Pro" panose="020B0503030403020204" pitchFamily="34" charset="0"/>
              </a:rPr>
              <a:t>Integra</a:t>
            </a: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pt-BR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todos os canais </a:t>
            </a:r>
            <a:r>
              <a:rPr lang="pt-BR" sz="2400" dirty="0">
                <a:latin typeface="Myriad Pro" panose="020B0503030403020204" pitchFamily="34" charset="0"/>
              </a:rPr>
              <a:t>de</a:t>
            </a: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pt-BR" sz="2400" dirty="0">
                <a:latin typeface="Myriad Pro" panose="020B0503030403020204" pitchFamily="34" charset="0"/>
              </a:rPr>
              <a:t>comunicação</a:t>
            </a:r>
            <a:r>
              <a:rPr lang="pt-BR" sz="2400" dirty="0">
                <a:solidFill>
                  <a:srgbClr val="F4D01E"/>
                </a:solidFill>
                <a:latin typeface="Myriad Pro" panose="020B0503030403020204" pitchFamily="34" charset="0"/>
              </a:rPr>
              <a:t> </a:t>
            </a:r>
            <a:r>
              <a:rPr lang="pt-BR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em um só lugar.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7BBF9B6-2451-42CA-BB5B-C52B859C1FA6}"/>
              </a:ext>
            </a:extLst>
          </p:cNvPr>
          <p:cNvSpPr txBox="1"/>
          <p:nvPr/>
        </p:nvSpPr>
        <p:spPr>
          <a:xfrm>
            <a:off x="5619094" y="2167938"/>
            <a:ext cx="4986355" cy="58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SzPct val="50000"/>
              <a:buFont typeface="Wingdings" panose="05000000000000000000" pitchFamily="2" charset="2"/>
              <a:buChar char="§"/>
            </a:pPr>
            <a:r>
              <a:rPr lang="pt-BR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Cartão interativo e inteligente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538602C-4B83-4671-B0AA-25AB46B11CDD}"/>
              </a:ext>
            </a:extLst>
          </p:cNvPr>
          <p:cNvSpPr/>
          <p:nvPr/>
        </p:nvSpPr>
        <p:spPr>
          <a:xfrm>
            <a:off x="5619094" y="4839360"/>
            <a:ext cx="326049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SzPct val="50000"/>
              <a:buFont typeface="Wingdings" panose="05000000000000000000" pitchFamily="2" charset="2"/>
              <a:buChar char="§"/>
            </a:pPr>
            <a:r>
              <a:rPr lang="pt-BR" sz="2400" dirty="0">
                <a:latin typeface="Myriad Pro" panose="020B0503030403020204" pitchFamily="34" charset="0"/>
              </a:rPr>
              <a:t>É um simples </a:t>
            </a:r>
            <a:r>
              <a:rPr lang="pt-BR" sz="2400" b="1" dirty="0">
                <a:solidFill>
                  <a:srgbClr val="7030A0"/>
                </a:solidFill>
                <a:latin typeface="Myriad Pro" panose="020B0503030403020204" pitchFamily="34" charset="0"/>
              </a:rPr>
              <a:t>PDF para compartilhar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1659D26-A04C-43C1-849D-0C856FD82EE0}"/>
              </a:ext>
            </a:extLst>
          </p:cNvPr>
          <p:cNvSpPr/>
          <p:nvPr/>
        </p:nvSpPr>
        <p:spPr>
          <a:xfrm>
            <a:off x="5868986" y="5728309"/>
            <a:ext cx="4528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SzPct val="50000"/>
            </a:pPr>
            <a:r>
              <a:rPr lang="pt-BR" sz="2000" dirty="0">
                <a:latin typeface="Myriad Pro" panose="020B0503030403020204" pitchFamily="34" charset="0"/>
              </a:rPr>
              <a:t>O cliente não precisa instalar nada.</a:t>
            </a:r>
            <a:endParaRPr lang="pt-BR" sz="2000" b="1" dirty="0">
              <a:latin typeface="Myriad Pro" panose="020B0503030403020204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A31910B-474F-4189-9591-66B3225AEF29}"/>
              </a:ext>
            </a:extLst>
          </p:cNvPr>
          <p:cNvSpPr/>
          <p:nvPr/>
        </p:nvSpPr>
        <p:spPr>
          <a:xfrm>
            <a:off x="5632992" y="3910804"/>
            <a:ext cx="514032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SzPct val="50000"/>
              <a:buFont typeface="Wingdings" panose="05000000000000000000" pitchFamily="2" charset="2"/>
              <a:buChar char="§"/>
            </a:pPr>
            <a:r>
              <a:rPr lang="pt-BR" sz="2400" dirty="0">
                <a:latin typeface="Myriad Pro" panose="020B0503030403020204" pitchFamily="34" charset="0"/>
              </a:rPr>
              <a:t>Transforma o </a:t>
            </a:r>
            <a:r>
              <a:rPr lang="pt-BR" sz="2400" b="1" dirty="0" err="1">
                <a:solidFill>
                  <a:srgbClr val="7030A0"/>
                </a:solidFill>
                <a:latin typeface="Myriad Pro" panose="020B0503030403020204" pitchFamily="34" charset="0"/>
              </a:rPr>
              <a:t>Whatsapp</a:t>
            </a:r>
            <a:r>
              <a:rPr lang="pt-BR" sz="2400" dirty="0">
                <a:latin typeface="Myriad Pro" panose="020B0503030403020204" pitchFamily="34" charset="0"/>
              </a:rPr>
              <a:t> em uma ferramentas de venda gratuita.</a:t>
            </a:r>
            <a:endParaRPr lang="pt-BR" sz="24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5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id="{2C9A8BAA-D384-415F-9945-593041878D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339"/>
          <a:stretch/>
        </p:blipFill>
        <p:spPr>
          <a:xfrm>
            <a:off x="0" y="-1103"/>
            <a:ext cx="12247212" cy="6858001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CAFC7382-B700-4D09-9E20-638978EC4A88}"/>
              </a:ext>
            </a:extLst>
          </p:cNvPr>
          <p:cNvSpPr/>
          <p:nvPr/>
        </p:nvSpPr>
        <p:spPr>
          <a:xfrm>
            <a:off x="-32088" y="-540325"/>
            <a:ext cx="12279300" cy="7398325"/>
          </a:xfrm>
          <a:prstGeom prst="rect">
            <a:avLst/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FE814"/>
              </a:solidFill>
            </a:endParaRPr>
          </a:p>
        </p:txBody>
      </p:sp>
      <p:pic>
        <p:nvPicPr>
          <p:cNvPr id="22" name="textura copy">
            <a:extLst>
              <a:ext uri="{FF2B5EF4-FFF2-40B4-BE49-F238E27FC236}">
                <a16:creationId xmlns:a16="http://schemas.microsoft.com/office/drawing/2014/main" id="{82B8FEDA-222A-4FDB-8129-873088AACD01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3059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601B2D5-948F-4FB2-B87F-F84ADF9E33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250" y="4239873"/>
            <a:ext cx="599499" cy="599499"/>
          </a:xfrm>
          <a:prstGeom prst="rect">
            <a:avLst/>
          </a:prstGeom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F692D0A-DCC8-4946-9A54-5F4A6B6FD3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179" y="3547611"/>
            <a:ext cx="599499" cy="599499"/>
          </a:xfrm>
          <a:prstGeom prst="rect">
            <a:avLst/>
          </a:prstGeom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3ED2517-8290-45F6-A7A1-28AB47BCAB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62" y="2518921"/>
            <a:ext cx="599499" cy="599499"/>
          </a:xfrm>
          <a:prstGeom prst="rect">
            <a:avLst/>
          </a:prstGeom>
          <a:noFill/>
          <a:effectLst/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B16F424-B32B-45A5-AA4B-B9C44C493DDC}"/>
              </a:ext>
            </a:extLst>
          </p:cNvPr>
          <p:cNvSpPr/>
          <p:nvPr/>
        </p:nvSpPr>
        <p:spPr>
          <a:xfrm>
            <a:off x="2364145" y="2954561"/>
            <a:ext cx="36235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yriad Pro" panose="020B0503030403020204" pitchFamily="34" charset="0"/>
              </a:rPr>
              <a:t>A primeira impressão é a que fica. A sua marca será lembrada e associada à uma experiencia </a:t>
            </a:r>
            <a:r>
              <a:rPr lang="pt-BR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yriad Pro" panose="020B0503030403020204" pitchFamily="34" charset="0"/>
              </a:rPr>
              <a:t>tecnologica</a:t>
            </a:r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yriad Pro" panose="020B0503030403020204" pitchFamily="34" charset="0"/>
              </a:rPr>
              <a:t> e criativa.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CE4E343-A70E-43EA-AB2D-BD917FA91C23}"/>
              </a:ext>
            </a:extLst>
          </p:cNvPr>
          <p:cNvSpPr/>
          <p:nvPr/>
        </p:nvSpPr>
        <p:spPr>
          <a:xfrm>
            <a:off x="7456267" y="4055031"/>
            <a:ext cx="431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yriad Pro" panose="020B0503030403020204" pitchFamily="34" charset="0"/>
              </a:rPr>
              <a:t>Aumente o seu network e consequentemente as possibilidade de novos negócios e parcerias de sucesso. Todo mundo quer compartilhar alguma coisa legal e dessa vez pode ser o seu cartão.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B0BC684-B7F4-41B2-84D5-E4D6F7B6107C}"/>
              </a:ext>
            </a:extLst>
          </p:cNvPr>
          <p:cNvSpPr txBox="1"/>
          <p:nvPr/>
        </p:nvSpPr>
        <p:spPr>
          <a:xfrm>
            <a:off x="2364145" y="2554986"/>
            <a:ext cx="235633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Alto impacto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EF4C068-76AD-4AEE-B132-C80E213FE56D}"/>
              </a:ext>
            </a:extLst>
          </p:cNvPr>
          <p:cNvSpPr txBox="1"/>
          <p:nvPr/>
        </p:nvSpPr>
        <p:spPr>
          <a:xfrm>
            <a:off x="7481051" y="3616529"/>
            <a:ext cx="31474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Conexões ilimitadas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412A63B-42BB-4C96-9020-75839A169360}"/>
              </a:ext>
            </a:extLst>
          </p:cNvPr>
          <p:cNvSpPr/>
          <p:nvPr/>
        </p:nvSpPr>
        <p:spPr>
          <a:xfrm>
            <a:off x="2411636" y="4999164"/>
            <a:ext cx="35761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yriad Pro" panose="020B0503030403020204" pitchFamily="34" charset="0"/>
              </a:rPr>
              <a:t>Encante o seu cliente com um cartão interativo, proporcionando uma experiência única e aumentando a retenção do seu contato.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EA2E3AD-F582-42F6-AF51-8F831A0A4637}"/>
              </a:ext>
            </a:extLst>
          </p:cNvPr>
          <p:cNvSpPr txBox="1"/>
          <p:nvPr/>
        </p:nvSpPr>
        <p:spPr>
          <a:xfrm>
            <a:off x="2427767" y="4377707"/>
            <a:ext cx="328960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100% interativo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0B7F916-E3FB-4411-8187-68567DAEBAE9}"/>
              </a:ext>
            </a:extLst>
          </p:cNvPr>
          <p:cNvSpPr/>
          <p:nvPr/>
        </p:nvSpPr>
        <p:spPr>
          <a:xfrm>
            <a:off x="2674151" y="956799"/>
            <a:ext cx="68436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7030A0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Vantagens</a:t>
            </a: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7030A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7030A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63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>
            <a:extLst>
              <a:ext uri="{FF2B5EF4-FFF2-40B4-BE49-F238E27FC236}">
                <a16:creationId xmlns:a16="http://schemas.microsoft.com/office/drawing/2014/main" id="{BAE211DE-23DA-4BF2-8EF8-4956B309CB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339"/>
          <a:stretch/>
        </p:blipFill>
        <p:spPr>
          <a:xfrm>
            <a:off x="0" y="-1103"/>
            <a:ext cx="12247212" cy="6858001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05AF68B8-F6E0-4EAB-BDBD-91B428C8F674}"/>
              </a:ext>
            </a:extLst>
          </p:cNvPr>
          <p:cNvSpPr/>
          <p:nvPr/>
        </p:nvSpPr>
        <p:spPr>
          <a:xfrm>
            <a:off x="-32088" y="-540325"/>
            <a:ext cx="12279300" cy="7398325"/>
          </a:xfrm>
          <a:prstGeom prst="rect">
            <a:avLst/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FE814"/>
              </a:solidFill>
            </a:endParaRPr>
          </a:p>
        </p:txBody>
      </p:sp>
      <p:pic>
        <p:nvPicPr>
          <p:cNvPr id="21" name="textura copy">
            <a:extLst>
              <a:ext uri="{FF2B5EF4-FFF2-40B4-BE49-F238E27FC236}">
                <a16:creationId xmlns:a16="http://schemas.microsoft.com/office/drawing/2014/main" id="{4AA63E0F-DE8F-4588-AEDC-34C3050A1E54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3059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3E4877C-5D12-46D8-B91E-48CDF5499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627" y="948250"/>
            <a:ext cx="659449" cy="659449"/>
          </a:xfrm>
          <a:prstGeom prst="rect">
            <a:avLst/>
          </a:prstGeom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173F37E-9AFD-46E9-9631-BEA495C988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09" y="2677290"/>
            <a:ext cx="659449" cy="659449"/>
          </a:xfrm>
          <a:prstGeom prst="rect">
            <a:avLst/>
          </a:prstGeom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D10EC97-304B-4FFF-9680-A1414340EA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279" y="4319431"/>
            <a:ext cx="659449" cy="659449"/>
          </a:xfrm>
          <a:prstGeom prst="rect">
            <a:avLst/>
          </a:prstGeom>
          <a:effectLst/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BEFE5E6-9EAA-47D7-8FB6-F97D326116B2}"/>
              </a:ext>
            </a:extLst>
          </p:cNvPr>
          <p:cNvSpPr/>
          <p:nvPr/>
        </p:nvSpPr>
        <p:spPr>
          <a:xfrm>
            <a:off x="2258336" y="1446718"/>
            <a:ext cx="36235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Usando um cartão digital você estará contribuindo para a preservação das árvores e do meio ambiente.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90756BF-7AC4-4CEB-BB2D-AF8144816527}"/>
              </a:ext>
            </a:extLst>
          </p:cNvPr>
          <p:cNvSpPr txBox="1"/>
          <p:nvPr/>
        </p:nvSpPr>
        <p:spPr>
          <a:xfrm>
            <a:off x="2258336" y="1047143"/>
            <a:ext cx="235633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Sustentável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7BAB89D-78CE-4B28-BD18-5364270BFFCE}"/>
              </a:ext>
            </a:extLst>
          </p:cNvPr>
          <p:cNvSpPr/>
          <p:nvPr/>
        </p:nvSpPr>
        <p:spPr>
          <a:xfrm>
            <a:off x="4087001" y="3133433"/>
            <a:ext cx="3798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O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Whatsapp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 atingiu a marca de 120 milhões de usuários no Brasil. O que você está esperando para explorar essa grande ferramenta de vendas online e off-line?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C83349B-77AE-4CFA-BEF7-C7997DF11483}"/>
              </a:ext>
            </a:extLst>
          </p:cNvPr>
          <p:cNvSpPr txBox="1"/>
          <p:nvPr/>
        </p:nvSpPr>
        <p:spPr>
          <a:xfrm>
            <a:off x="4087001" y="2733858"/>
            <a:ext cx="473826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Oportunidade de negócios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F729812-9E73-428A-8D2C-355004B83E1C}"/>
              </a:ext>
            </a:extLst>
          </p:cNvPr>
          <p:cNvSpPr/>
          <p:nvPr/>
        </p:nvSpPr>
        <p:spPr>
          <a:xfrm>
            <a:off x="7558170" y="4817899"/>
            <a:ext cx="3841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Seus dados de contato mudaram? Calma!, não precisa reimprimir uma nova quantidade absurda de </a:t>
            </a:r>
            <a:r>
              <a:rPr lang="pt-B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cartãos</a:t>
            </a: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, basta editar os links e enviar novamente para os contatos. Economize tempo e dinheiro.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D7A1538-4936-426D-B1E0-8E0B31970EEB}"/>
              </a:ext>
            </a:extLst>
          </p:cNvPr>
          <p:cNvSpPr txBox="1"/>
          <p:nvPr/>
        </p:nvSpPr>
        <p:spPr>
          <a:xfrm>
            <a:off x="7558171" y="4418324"/>
            <a:ext cx="235633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1600">
                <a:solidFill>
                  <a:srgbClr val="2204A0"/>
                </a:solidFill>
                <a:latin typeface="Myriad Pro" panose="020B0503030403020204" pitchFamily="34" charset="0"/>
              </a:defRPr>
            </a:lvl1pPr>
          </a:lstStyle>
          <a:p>
            <a:r>
              <a:rPr lang="pt-BR" sz="2400" b="1" dirty="0">
                <a:solidFill>
                  <a:srgbClr val="7030A0"/>
                </a:solidFill>
              </a:rPr>
              <a:t>Econômico</a:t>
            </a:r>
          </a:p>
        </p:txBody>
      </p:sp>
    </p:spTree>
    <p:extLst>
      <p:ext uri="{BB962C8B-B14F-4D97-AF65-F5344CB8AC3E}">
        <p14:creationId xmlns:p14="http://schemas.microsoft.com/office/powerpoint/2010/main" val="881086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>
            <a:extLst>
              <a:ext uri="{FF2B5EF4-FFF2-40B4-BE49-F238E27FC236}">
                <a16:creationId xmlns:a16="http://schemas.microsoft.com/office/drawing/2014/main" id="{A28513F6-4FF6-4DE8-85A6-5760FCD65A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339"/>
          <a:stretch/>
        </p:blipFill>
        <p:spPr>
          <a:xfrm>
            <a:off x="0" y="-1103"/>
            <a:ext cx="12247212" cy="6858001"/>
          </a:xfrm>
          <a:prstGeom prst="rect">
            <a:avLst/>
          </a:prstGeom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56CB2F15-5932-46E9-9181-ADB63A2B5C5F}"/>
              </a:ext>
            </a:extLst>
          </p:cNvPr>
          <p:cNvGrpSpPr/>
          <p:nvPr/>
        </p:nvGrpSpPr>
        <p:grpSpPr>
          <a:xfrm>
            <a:off x="-1" y="-540325"/>
            <a:ext cx="12246946" cy="7398325"/>
            <a:chOff x="-1" y="0"/>
            <a:chExt cx="12246946" cy="6858000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A1B9E557-56E5-4C48-B050-0B189F8DAE94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-25000" dirty="0"/>
            </a:p>
          </p:txBody>
        </p:sp>
        <p:pic>
          <p:nvPicPr>
            <p:cNvPr id="6" name="textura copy">
              <a:extLst>
                <a:ext uri="{FF2B5EF4-FFF2-40B4-BE49-F238E27FC236}">
                  <a16:creationId xmlns:a16="http://schemas.microsoft.com/office/drawing/2014/main" id="{409C1C2F-7FBC-4758-B970-3F9013EF0C6A}"/>
                </a:ext>
              </a:extLst>
            </p:cNvPr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8EC0D0E7-72DE-41AC-A1B5-AC9A82564801}"/>
              </a:ext>
            </a:extLst>
          </p:cNvPr>
          <p:cNvGrpSpPr/>
          <p:nvPr/>
        </p:nvGrpSpPr>
        <p:grpSpPr>
          <a:xfrm>
            <a:off x="855742" y="4311018"/>
            <a:ext cx="3399381" cy="1801816"/>
            <a:chOff x="7426024" y="3659496"/>
            <a:chExt cx="3399381" cy="1801816"/>
          </a:xfrm>
        </p:grpSpPr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A76B213F-48EE-43BA-8687-39B5606FF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84443">
              <a:off x="7426024" y="3659496"/>
              <a:ext cx="450054" cy="450054"/>
            </a:xfrm>
            <a:prstGeom prst="rect">
              <a:avLst/>
            </a:prstGeom>
          </p:spPr>
        </p:pic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1173FACB-3091-428A-823F-FB9D14B12D24}"/>
                </a:ext>
              </a:extLst>
            </p:cNvPr>
            <p:cNvSpPr/>
            <p:nvPr/>
          </p:nvSpPr>
          <p:spPr>
            <a:xfrm>
              <a:off x="7898086" y="3706986"/>
              <a:ext cx="292731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buSzPct val="50000"/>
              </a:pPr>
              <a:r>
                <a:rPr lang="pt-BR" sz="2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Para interagir basta </a:t>
              </a:r>
              <a:r>
                <a:rPr lang="pt-BR" sz="2400" b="1" dirty="0">
                  <a:solidFill>
                    <a:srgbClr val="FFFF00"/>
                  </a:solidFill>
                  <a:latin typeface="Myriad Pro" panose="020B0503030403020204" pitchFamily="34" charset="0"/>
                </a:rPr>
                <a:t>clicar nos ícones. </a:t>
              </a:r>
            </a:p>
            <a:p>
              <a:pPr>
                <a:lnSpc>
                  <a:spcPct val="90000"/>
                </a:lnSpc>
                <a:buSzPct val="50000"/>
              </a:pPr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O layout do cartão é </a:t>
              </a:r>
              <a:r>
                <a:rPr lang="pt-BR" dirty="0" err="1">
                  <a:solidFill>
                    <a:schemeClr val="bg1"/>
                  </a:solidFill>
                  <a:latin typeface="Myriad Pro" panose="020B0503030403020204" pitchFamily="34" charset="0"/>
                </a:rPr>
                <a:t>construido</a:t>
              </a:r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 para ser intuitivo e facilitar a navegação do cliente.</a:t>
              </a:r>
            </a:p>
          </p:txBody>
        </p:sp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4B7437C9-B32E-4AA7-922E-15C54A7BAF4E}"/>
              </a:ext>
            </a:extLst>
          </p:cNvPr>
          <p:cNvGrpSpPr/>
          <p:nvPr/>
        </p:nvGrpSpPr>
        <p:grpSpPr>
          <a:xfrm>
            <a:off x="864845" y="2487814"/>
            <a:ext cx="3399381" cy="1505027"/>
            <a:chOff x="864845" y="2487814"/>
            <a:chExt cx="3399381" cy="1505027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2144DFB-78EC-4B78-BB0F-E915E7E184B4}"/>
                </a:ext>
              </a:extLst>
            </p:cNvPr>
            <p:cNvSpPr/>
            <p:nvPr/>
          </p:nvSpPr>
          <p:spPr>
            <a:xfrm>
              <a:off x="1370664" y="2487814"/>
              <a:ext cx="2893562" cy="1505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buSzPct val="50000"/>
              </a:pPr>
              <a:r>
                <a:rPr lang="pt-BR" sz="2400" dirty="0">
                  <a:solidFill>
                    <a:schemeClr val="bg1"/>
                  </a:solidFill>
                  <a:latin typeface="Myriad Pro" panose="020B0503030403020204" pitchFamily="34" charset="0"/>
                </a:rPr>
                <a:t>Esse é o </a:t>
              </a:r>
              <a:r>
                <a:rPr lang="pt-BR" sz="2400" b="1" dirty="0">
                  <a:solidFill>
                    <a:srgbClr val="FFFF00"/>
                  </a:solidFill>
                  <a:latin typeface="Myriad Pro" panose="020B0503030403020204" pitchFamily="34" charset="0"/>
                </a:rPr>
                <a:t>PDF que o seu cliente recebe. </a:t>
              </a:r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Um arquivo simples que pode ser aberto em qualquer smartphone.</a:t>
              </a:r>
              <a:endParaRPr lang="pt-BR" sz="2400" dirty="0">
                <a:solidFill>
                  <a:schemeClr val="bg1"/>
                </a:solidFill>
                <a:latin typeface="Myriad Pro" panose="020B0503030403020204" pitchFamily="34" charset="0"/>
              </a:endParaRPr>
            </a:p>
          </p:txBody>
        </p: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13BF8714-8E63-41D5-937C-0995790AE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84443">
              <a:off x="864845" y="2519713"/>
              <a:ext cx="450054" cy="450054"/>
            </a:xfrm>
            <a:prstGeom prst="rect">
              <a:avLst/>
            </a:prstGeom>
          </p:spPr>
        </p:pic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0387BB4E-FA02-435B-A40B-07D22C2EC5FF}"/>
              </a:ext>
            </a:extLst>
          </p:cNvPr>
          <p:cNvSpPr/>
          <p:nvPr/>
        </p:nvSpPr>
        <p:spPr>
          <a:xfrm>
            <a:off x="1327803" y="951874"/>
            <a:ext cx="29273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SzPct val="50000"/>
            </a:pP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Todos os canais </a:t>
            </a: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de comunicação em um só lugar. </a:t>
            </a:r>
            <a:endParaRPr lang="pt-BR" sz="2400" b="1" dirty="0">
              <a:solidFill>
                <a:srgbClr val="FFFF00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5BDCF68-0634-44AE-BF2D-AA8D00A88416}"/>
              </a:ext>
            </a:extLst>
          </p:cNvPr>
          <p:cNvSpPr/>
          <p:nvPr/>
        </p:nvSpPr>
        <p:spPr>
          <a:xfrm>
            <a:off x="8826944" y="4255252"/>
            <a:ext cx="28935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SzPct val="50000"/>
            </a:pP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Integração com o </a:t>
            </a: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Google </a:t>
            </a:r>
            <a:r>
              <a:rPr lang="pt-BR" sz="2400" b="1" dirty="0" err="1">
                <a:solidFill>
                  <a:srgbClr val="FFFF00"/>
                </a:solidFill>
                <a:latin typeface="Myriad Pro" panose="020B0503030403020204" pitchFamily="34" charset="0"/>
              </a:rPr>
              <a:t>maps</a:t>
            </a: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.</a:t>
            </a: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79F73F2-10B0-405D-ACE3-B790DC8F7F09}"/>
              </a:ext>
            </a:extLst>
          </p:cNvPr>
          <p:cNvGrpSpPr/>
          <p:nvPr/>
        </p:nvGrpSpPr>
        <p:grpSpPr>
          <a:xfrm>
            <a:off x="4287465" y="951874"/>
            <a:ext cx="3583204" cy="6858000"/>
            <a:chOff x="4287465" y="951874"/>
            <a:chExt cx="3583204" cy="6858000"/>
          </a:xfrm>
        </p:grpSpPr>
        <p:pic>
          <p:nvPicPr>
            <p:cNvPr id="10" name="card_com_a_mao">
              <a:extLst>
                <a:ext uri="{FF2B5EF4-FFF2-40B4-BE49-F238E27FC236}">
                  <a16:creationId xmlns:a16="http://schemas.microsoft.com/office/drawing/2014/main" id="{357E1214-C926-43B9-9C65-DC2FCD245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7465" y="951874"/>
              <a:ext cx="3583204" cy="6858000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AF09AE53-3808-49FB-B3A3-D8EDDD761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1215" y="1220038"/>
              <a:ext cx="1881145" cy="3477692"/>
            </a:xfrm>
            <a:prstGeom prst="rect">
              <a:avLst/>
            </a:prstGeom>
          </p:spPr>
        </p:pic>
      </p:grpSp>
      <p:pic>
        <p:nvPicPr>
          <p:cNvPr id="19" name="Imagem 18">
            <a:extLst>
              <a:ext uri="{FF2B5EF4-FFF2-40B4-BE49-F238E27FC236}">
                <a16:creationId xmlns:a16="http://schemas.microsoft.com/office/drawing/2014/main" id="{C2E0E76E-340F-4D2E-9860-FE6B9A3EDAEA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6157">
            <a:off x="7400248" y="3656786"/>
            <a:ext cx="1559218" cy="1119313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4DCC1714-4FC7-400A-A028-A325F223D69D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76128">
            <a:off x="4015220" y="3879594"/>
            <a:ext cx="1452212" cy="1042497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4E2B4B03-1062-4C08-85C2-412A7A301DC5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14496" y="2435924"/>
            <a:ext cx="1395962" cy="10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8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1D53991E-DE7A-436F-B665-D2D300F32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339"/>
          <a:stretch/>
        </p:blipFill>
        <p:spPr>
          <a:xfrm>
            <a:off x="0" y="-1103"/>
            <a:ext cx="12247212" cy="6858001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D9365202-C393-4B0B-92DD-F8CF33F7FE27}"/>
              </a:ext>
            </a:extLst>
          </p:cNvPr>
          <p:cNvGrpSpPr/>
          <p:nvPr/>
        </p:nvGrpSpPr>
        <p:grpSpPr>
          <a:xfrm>
            <a:off x="-1" y="-540325"/>
            <a:ext cx="12246946" cy="7398325"/>
            <a:chOff x="-1" y="0"/>
            <a:chExt cx="12246946" cy="6858000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3E33114A-6A0B-4439-A10A-06C94155A9BE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-25000" dirty="0"/>
            </a:p>
          </p:txBody>
        </p:sp>
        <p:pic>
          <p:nvPicPr>
            <p:cNvPr id="8" name="textura copy">
              <a:extLst>
                <a:ext uri="{FF2B5EF4-FFF2-40B4-BE49-F238E27FC236}">
                  <a16:creationId xmlns:a16="http://schemas.microsoft.com/office/drawing/2014/main" id="{FF22ED47-60DB-4C00-9B81-9A33D74A9AE8}"/>
                </a:ext>
              </a:extLst>
            </p:cNvPr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</p:grpSp>
      <p:sp>
        <p:nvSpPr>
          <p:cNvPr id="4" name="Retângulo 3">
            <a:extLst>
              <a:ext uri="{FF2B5EF4-FFF2-40B4-BE49-F238E27FC236}">
                <a16:creationId xmlns:a16="http://schemas.microsoft.com/office/drawing/2014/main" id="{843CDF5D-E801-4773-BD2F-FC7782AFFE0D}"/>
              </a:ext>
            </a:extLst>
          </p:cNvPr>
          <p:cNvSpPr/>
          <p:nvPr/>
        </p:nvSpPr>
        <p:spPr>
          <a:xfrm>
            <a:off x="942301" y="1242035"/>
            <a:ext cx="35832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  <a:buSzPct val="50000"/>
            </a:pP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Mini site interativo com </a:t>
            </a: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layout </a:t>
            </a:r>
            <a:r>
              <a:rPr lang="pt-BR" sz="2400" b="1" dirty="0" err="1">
                <a:solidFill>
                  <a:srgbClr val="FFFF00"/>
                </a:solidFill>
                <a:latin typeface="Myriad Pro" panose="020B0503030403020204" pitchFamily="34" charset="0"/>
              </a:rPr>
              <a:t>first</a:t>
            </a: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 mobile </a:t>
            </a: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proporcionando uma experiência muito mais agradável ao seu cliente.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289892D-C766-4043-9411-1D566DBA78B1}"/>
              </a:ext>
            </a:extLst>
          </p:cNvPr>
          <p:cNvSpPr/>
          <p:nvPr/>
        </p:nvSpPr>
        <p:spPr>
          <a:xfrm>
            <a:off x="7490724" y="3905162"/>
            <a:ext cx="301712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SzPct val="50000"/>
            </a:pPr>
            <a:r>
              <a:rPr lang="pt-BR" sz="2400" dirty="0">
                <a:solidFill>
                  <a:schemeClr val="bg1"/>
                </a:solidFill>
                <a:latin typeface="Myriad Pro" panose="020B0503030403020204" pitchFamily="34" charset="0"/>
              </a:rPr>
              <a:t>Uma verdadeira </a:t>
            </a:r>
            <a:r>
              <a:rPr lang="pt-BR" sz="2400" b="1" dirty="0">
                <a:solidFill>
                  <a:srgbClr val="FFFF00"/>
                </a:solidFill>
                <a:latin typeface="Myriad Pro" panose="020B0503030403020204" pitchFamily="34" charset="0"/>
              </a:rPr>
              <a:t>vitrine online de produtos otimizada para mobile.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4BFDE0A8-2FE0-4407-A76D-77FF702FC531}"/>
              </a:ext>
            </a:extLst>
          </p:cNvPr>
          <p:cNvGrpSpPr/>
          <p:nvPr/>
        </p:nvGrpSpPr>
        <p:grpSpPr>
          <a:xfrm>
            <a:off x="3875435" y="855622"/>
            <a:ext cx="3583204" cy="6858000"/>
            <a:chOff x="4287465" y="951874"/>
            <a:chExt cx="3583204" cy="6858000"/>
          </a:xfrm>
        </p:grpSpPr>
        <p:pic>
          <p:nvPicPr>
            <p:cNvPr id="10" name="card_com_a_mao">
              <a:extLst>
                <a:ext uri="{FF2B5EF4-FFF2-40B4-BE49-F238E27FC236}">
                  <a16:creationId xmlns:a16="http://schemas.microsoft.com/office/drawing/2014/main" id="{8B729E0C-1784-4EF2-8069-4ABEA1513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7465" y="951874"/>
              <a:ext cx="3583204" cy="6858000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B0321CF8-E1F6-4CA8-962E-7D8ECD3F0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1215" y="1220038"/>
              <a:ext cx="1881145" cy="3477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006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887D790D-1B33-49E2-9260-AABA16341498}"/>
              </a:ext>
            </a:extLst>
          </p:cNvPr>
          <p:cNvGrpSpPr/>
          <p:nvPr/>
        </p:nvGrpSpPr>
        <p:grpSpPr>
          <a:xfrm>
            <a:off x="-2" y="-540325"/>
            <a:ext cx="12192001" cy="7398325"/>
            <a:chOff x="-1" y="0"/>
            <a:chExt cx="12246946" cy="6858000"/>
          </a:xfrm>
        </p:grpSpPr>
        <p:pic>
          <p:nvPicPr>
            <p:cNvPr id="5" name="textura copy">
              <a:extLst>
                <a:ext uri="{FF2B5EF4-FFF2-40B4-BE49-F238E27FC236}">
                  <a16:creationId xmlns:a16="http://schemas.microsoft.com/office/drawing/2014/main" id="{D04A0BCA-54C4-4E2F-9528-6C660017FB7E}"/>
                </a:ext>
              </a:extLst>
            </p:cNvPr>
            <p:cNvPicPr>
              <a:picLocks/>
            </p:cNvPicPr>
            <p:nvPr>
              <p:custDataLst>
                <p:tags r:id="rId2"/>
              </p:custDataLst>
            </p:nvPr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0862"/>
              <a:ext cx="12192000" cy="6331735"/>
            </a:xfrm>
            <a:prstGeom prst="rect">
              <a:avLst/>
            </a:prstGeom>
          </p:spPr>
        </p:pic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1C21B3CD-2B72-4CC4-A7FA-B83F4C9D1021}"/>
                </a:ext>
              </a:extLst>
            </p:cNvPr>
            <p:cNvSpPr/>
            <p:nvPr/>
          </p:nvSpPr>
          <p:spPr>
            <a:xfrm>
              <a:off x="-1" y="0"/>
              <a:ext cx="12246946" cy="6858000"/>
            </a:xfrm>
            <a:prstGeom prst="rect">
              <a:avLst/>
            </a:prstGeom>
            <a:solidFill>
              <a:srgbClr val="7030A0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Retângulo 6">
            <a:extLst>
              <a:ext uri="{FF2B5EF4-FFF2-40B4-BE49-F238E27FC236}">
                <a16:creationId xmlns:a16="http://schemas.microsoft.com/office/drawing/2014/main" id="{D9396643-34C8-4CC6-AF58-669074D5F486}"/>
              </a:ext>
            </a:extLst>
          </p:cNvPr>
          <p:cNvSpPr/>
          <p:nvPr/>
        </p:nvSpPr>
        <p:spPr>
          <a:xfrm>
            <a:off x="9178956" y="-540325"/>
            <a:ext cx="3013043" cy="7398325"/>
          </a:xfrm>
          <a:prstGeom prst="rect">
            <a:avLst/>
          </a:prstGeom>
          <a:solidFill>
            <a:srgbClr val="FFFF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EFE814"/>
              </a:solidFill>
            </a:endParaRPr>
          </a:p>
        </p:txBody>
      </p:sp>
      <p:pic>
        <p:nvPicPr>
          <p:cNvPr id="22" name="textura copy">
            <a:extLst>
              <a:ext uri="{FF2B5EF4-FFF2-40B4-BE49-F238E27FC236}">
                <a16:creationId xmlns:a16="http://schemas.microsoft.com/office/drawing/2014/main" id="{A78B1D5B-8B99-42C4-BE8A-B838B789377F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01"/>
            <a:ext cx="12192000" cy="6830597"/>
          </a:xfrm>
          <a:prstGeom prst="rect">
            <a:avLst/>
          </a:prstGeom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C05BEFA3-A1E7-419E-9472-48A56C900D0E}"/>
              </a:ext>
            </a:extLst>
          </p:cNvPr>
          <p:cNvSpPr/>
          <p:nvPr/>
        </p:nvSpPr>
        <p:spPr>
          <a:xfrm>
            <a:off x="2772444" y="1894036"/>
            <a:ext cx="3809856" cy="44701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EC73916-AEB3-4B4D-B4E3-D854A0C231C7}"/>
              </a:ext>
            </a:extLst>
          </p:cNvPr>
          <p:cNvSpPr txBox="1"/>
          <p:nvPr/>
        </p:nvSpPr>
        <p:spPr>
          <a:xfrm>
            <a:off x="3735682" y="2618272"/>
            <a:ext cx="2227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50000"/>
            </a:pPr>
            <a:r>
              <a:rPr lang="pt-B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1 Unidade </a:t>
            </a:r>
            <a:r>
              <a:rPr lang="pt-B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do Cartão de visitas digital com todos os canais de comunicação integrados </a:t>
            </a:r>
            <a:r>
              <a:rPr lang="pt-B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(PDF).</a:t>
            </a:r>
            <a:endParaRPr lang="pt-BR" sz="20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A859E34-99BF-4D51-BFE6-83C52A620163}"/>
              </a:ext>
            </a:extLst>
          </p:cNvPr>
          <p:cNvSpPr txBox="1"/>
          <p:nvPr/>
        </p:nvSpPr>
        <p:spPr>
          <a:xfrm>
            <a:off x="3886240" y="5145500"/>
            <a:ext cx="1675790" cy="46166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buSzPct val="50000"/>
            </a:pPr>
            <a:r>
              <a:rPr lang="pt-BR" sz="2400" b="1" dirty="0">
                <a:solidFill>
                  <a:schemeClr val="bg1"/>
                </a:solidFill>
                <a:latin typeface="Myriad Pro" panose="020B0503030403020204" pitchFamily="34" charset="0"/>
              </a:rPr>
              <a:t>R$ 60,00</a:t>
            </a:r>
            <a:endParaRPr lang="pt-BR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6EFC49B8-E45C-4365-860D-79410A6A176A}"/>
              </a:ext>
            </a:extLst>
          </p:cNvPr>
          <p:cNvGrpSpPr/>
          <p:nvPr/>
        </p:nvGrpSpPr>
        <p:grpSpPr>
          <a:xfrm>
            <a:off x="964363" y="2709117"/>
            <a:ext cx="2545948" cy="4872766"/>
            <a:chOff x="4287465" y="951874"/>
            <a:chExt cx="3583204" cy="6858000"/>
          </a:xfrm>
        </p:grpSpPr>
        <p:pic>
          <p:nvPicPr>
            <p:cNvPr id="16" name="card_com_a_mao">
              <a:extLst>
                <a:ext uri="{FF2B5EF4-FFF2-40B4-BE49-F238E27FC236}">
                  <a16:creationId xmlns:a16="http://schemas.microsoft.com/office/drawing/2014/main" id="{28927CCF-F842-4585-AC2C-5EB0BCECB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7465" y="951874"/>
              <a:ext cx="3583204" cy="6858000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63A4376D-B729-436E-BCC9-0826F2380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1215" y="1220038"/>
              <a:ext cx="1881145" cy="3477692"/>
            </a:xfrm>
            <a:prstGeom prst="rect">
              <a:avLst/>
            </a:prstGeom>
          </p:spPr>
        </p:pic>
      </p:grpSp>
      <p:pic>
        <p:nvPicPr>
          <p:cNvPr id="21" name="Imagem 20">
            <a:extLst>
              <a:ext uri="{FF2B5EF4-FFF2-40B4-BE49-F238E27FC236}">
                <a16:creationId xmlns:a16="http://schemas.microsoft.com/office/drawing/2014/main" id="{6E2F5CBA-F513-479D-88DC-F363FA4FA2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095" y="208546"/>
            <a:ext cx="3634013" cy="6676857"/>
          </a:xfrm>
          <a:prstGeom prst="rect">
            <a:avLst/>
          </a:prstGeom>
        </p:spPr>
      </p:pic>
      <p:sp>
        <p:nvSpPr>
          <p:cNvPr id="24" name="Retângulo 23">
            <a:extLst>
              <a:ext uri="{FF2B5EF4-FFF2-40B4-BE49-F238E27FC236}">
                <a16:creationId xmlns:a16="http://schemas.microsoft.com/office/drawing/2014/main" id="{419B74D9-FB85-484D-A259-1D9C839099E8}"/>
              </a:ext>
            </a:extLst>
          </p:cNvPr>
          <p:cNvSpPr/>
          <p:nvPr/>
        </p:nvSpPr>
        <p:spPr>
          <a:xfrm>
            <a:off x="1050527" y="603493"/>
            <a:ext cx="68436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FFFF00"/>
                </a:solidFill>
                <a:latin typeface="Myriad Pro" panose="020B0503030403020204" pitchFamily="34" charset="0"/>
                <a:cs typeface="Myriad Arabic" panose="01010101010101010101" pitchFamily="50" charset="-78"/>
              </a:rPr>
              <a:t>Investimento</a:t>
            </a: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  <a:p>
            <a:pPr algn="ctr">
              <a:lnSpc>
                <a:spcPct val="80000"/>
              </a:lnSpc>
            </a:pPr>
            <a:endParaRPr lang="pt-BR" sz="8000" b="1" dirty="0">
              <a:solidFill>
                <a:srgbClr val="FFFF00"/>
              </a:solidFill>
              <a:latin typeface="Myriad Pro" panose="020B0503030403020204" pitchFamily="34" charset="0"/>
              <a:cs typeface="Myriad Arabic" panose="01010101010101010101" pitchFamily="50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265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C:\USERS\SMARTALK\DESKTOP\PPT EXTREM\TELA18_TEXTURA COPY.PNG"/>
  <p:tag name="PXPSD_PNGPATH" val="C:\USERS\SMARTALK\DESKTOP\PPT EXTREM\"/>
  <p:tag name="PXPSD_PNGFILENAME" val="TELA18_TEXTURA COPY.PNG"/>
  <p:tag name="PXPSD_LAYERNAME" val="textura copy"/>
  <p:tag name="PXPSD_PSDPATH" val="Z:\DADOS_ATIVOS\CLIENTES ATIVOS\Santander\07. Evento Presidente\Telas\01 previas\03 Completa 01\"/>
  <p:tag name="PXPSD_PSDFILENAME" val="TELA18.PSD"/>
  <p:tag name="PXPSD_PSDSOURCE" val="Z:\DADOS_ATIVOS\CLIENTES ATIVOS\Santander\07. Evento Presidente\Telas\01 previas\03 Completa 01\TELA18.PSD"/>
  <p:tag name=" PXPSD_PSDSOURCELAYER" val="8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395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Myriad Pro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Pichau</dc:creator>
  <cp:lastModifiedBy>Pichau</cp:lastModifiedBy>
  <cp:revision>71</cp:revision>
  <dcterms:created xsi:type="dcterms:W3CDTF">2019-06-12T15:51:02Z</dcterms:created>
  <dcterms:modified xsi:type="dcterms:W3CDTF">2019-06-12T21:06:16Z</dcterms:modified>
</cp:coreProperties>
</file>