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0F7AF"/>
    <a:srgbClr val="FFD71C"/>
    <a:srgbClr val="53285C"/>
    <a:srgbClr val="960272"/>
    <a:srgbClr val="78046D"/>
    <a:srgbClr val="EA427E"/>
    <a:srgbClr val="ED1164"/>
    <a:srgbClr val="3F125A"/>
    <a:srgbClr val="F3ECF8"/>
    <a:srgbClr val="9586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202B0CA-FC54-4496-8BCA-5EF66A818D29}" styleName="Estilo E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29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688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435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3841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07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8678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60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2854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239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052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008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71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04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1B54DD3B-787F-4C4D-915D-CCD0F5DF1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7403551"/>
              </p:ext>
            </p:extLst>
          </p:nvPr>
        </p:nvGraphicFramePr>
        <p:xfrm>
          <a:off x="588724" y="1430075"/>
          <a:ext cx="5736920" cy="125454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336837">
                  <a:extLst>
                    <a:ext uri="{9D8B030D-6E8A-4147-A177-3AD203B41FA5}">
                      <a16:colId xmlns:a16="http://schemas.microsoft.com/office/drawing/2014/main" val="2115235961"/>
                    </a:ext>
                  </a:extLst>
                </a:gridCol>
                <a:gridCol w="2189239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  <a:gridCol w="776783">
                  <a:extLst>
                    <a:ext uri="{9D8B030D-6E8A-4147-A177-3AD203B41FA5}">
                      <a16:colId xmlns:a16="http://schemas.microsoft.com/office/drawing/2014/main" val="2319436058"/>
                    </a:ext>
                  </a:extLst>
                </a:gridCol>
                <a:gridCol w="1434061">
                  <a:extLst>
                    <a:ext uri="{9D8B030D-6E8A-4147-A177-3AD203B41FA5}">
                      <a16:colId xmlns:a16="http://schemas.microsoft.com/office/drawing/2014/main" val="1555695186"/>
                    </a:ext>
                  </a:extLst>
                </a:gridCol>
              </a:tblGrid>
              <a:tr h="29635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CONTATO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10F7A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337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Nome da empresa: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45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@ no Instagram: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Função:</a:t>
                      </a:r>
                      <a:endParaRPr lang="pt-BR" sz="10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337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E-mail:</a:t>
                      </a:r>
                      <a:endParaRPr lang="pt-BR" sz="10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Telefone: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8618170"/>
                  </a:ext>
                </a:extLst>
              </a:tr>
              <a:tr h="245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Resp. pelo briefing:</a:t>
                      </a:r>
                      <a:endParaRPr lang="pt-BR" sz="1000" b="1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2821882"/>
                  </a:ext>
                </a:extLst>
              </a:tr>
            </a:tbl>
          </a:graphicData>
        </a:graphic>
      </p:graphicFrame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A308496D-50B1-46BF-8195-A108DE407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3899055"/>
              </p:ext>
            </p:extLst>
          </p:nvPr>
        </p:nvGraphicFramePr>
        <p:xfrm>
          <a:off x="3504172" y="2806238"/>
          <a:ext cx="2821473" cy="1605183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82147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299232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NEGÓCIO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que a empresa faz?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3692625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560229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1905694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b="1" dirty="0">
                        <a:effectLst/>
                        <a:latin typeface="+mn-lt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43267483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BB91527E-6FF1-4D3D-A9B3-1F6041C82E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345367"/>
              </p:ext>
            </p:extLst>
          </p:nvPr>
        </p:nvGraphicFramePr>
        <p:xfrm>
          <a:off x="588723" y="2806238"/>
          <a:ext cx="2840277" cy="160895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840277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PERFIL ATUAL</a:t>
                      </a: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 É verificado (check azul)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 Faz Stories com frequência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Já possui Stories em destaque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8660599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É comercial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16672579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Já investiu em anúncios patrocinados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200126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Ainda não existe perfil criado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326361738"/>
                  </a:ext>
                </a:extLst>
              </a:tr>
            </a:tbl>
          </a:graphicData>
        </a:graphic>
      </p:graphicFrame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5CCDDE7-BBD7-4B15-AED4-40B6B033F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24495"/>
              </p:ext>
            </p:extLst>
          </p:nvPr>
        </p:nvGraphicFramePr>
        <p:xfrm>
          <a:off x="588723" y="4536810"/>
          <a:ext cx="1782522" cy="355231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782522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STORIES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Qual frequência será adotada?</a:t>
                      </a:r>
                      <a:endParaRPr lang="pt-BR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Diariamente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Dia sim / Dia não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3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833130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mês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070344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Responsável pelos Stories:</a:t>
                      </a:r>
                      <a:endParaRPr lang="pt-BR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4201273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Contratante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956207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Contratada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745357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Tipo de publicação:</a:t>
                      </a:r>
                      <a:endParaRPr lang="pt-BR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296487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Apenas fotos recebidas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07121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Fotos recebidas + tratamento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696718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Captação de fotos + tratamento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628933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Artes / Peças criadas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9185418"/>
                  </a:ext>
                </a:extLst>
              </a:tr>
            </a:tbl>
          </a:graphicData>
        </a:graphic>
      </p:graphicFrame>
      <p:pic>
        <p:nvPicPr>
          <p:cNvPr id="4" name="Imagem 3" descr="Uma imagem contendo iPod, equipamentos eletrônicos&#10;&#10;Descrição gerada automaticamente">
            <a:extLst>
              <a:ext uri="{FF2B5EF4-FFF2-40B4-BE49-F238E27FC236}">
                <a16:creationId xmlns:a16="http://schemas.microsoft.com/office/drawing/2014/main" id="{139DE06D-D31B-4400-A7E0-BEC5DBB2AF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1">
                <a:lumMod val="95000"/>
                <a:lumOff val="5000"/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584"/>
          <a:stretch/>
        </p:blipFill>
        <p:spPr>
          <a:xfrm>
            <a:off x="663895" y="685994"/>
            <a:ext cx="302144" cy="299031"/>
          </a:xfrm>
          <a:prstGeom prst="rect">
            <a:avLst/>
          </a:prstGeom>
        </p:spPr>
      </p:pic>
      <p:sp>
        <p:nvSpPr>
          <p:cNvPr id="22" name="Retângulo 21">
            <a:extLst>
              <a:ext uri="{FF2B5EF4-FFF2-40B4-BE49-F238E27FC236}">
                <a16:creationId xmlns:a16="http://schemas.microsoft.com/office/drawing/2014/main" id="{F4316A75-3C34-43F1-B520-A99F261844AF}"/>
              </a:ext>
            </a:extLst>
          </p:cNvPr>
          <p:cNvSpPr/>
          <p:nvPr/>
        </p:nvSpPr>
        <p:spPr>
          <a:xfrm>
            <a:off x="663895" y="3165276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3" name="Retângulo 22">
            <a:extLst>
              <a:ext uri="{FF2B5EF4-FFF2-40B4-BE49-F238E27FC236}">
                <a16:creationId xmlns:a16="http://schemas.microsoft.com/office/drawing/2014/main" id="{BDC25BFD-D349-4E95-88F5-48D854904C05}"/>
              </a:ext>
            </a:extLst>
          </p:cNvPr>
          <p:cNvSpPr/>
          <p:nvPr/>
        </p:nvSpPr>
        <p:spPr>
          <a:xfrm>
            <a:off x="663895" y="3380633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4" name="Retângulo 23">
            <a:extLst>
              <a:ext uri="{FF2B5EF4-FFF2-40B4-BE49-F238E27FC236}">
                <a16:creationId xmlns:a16="http://schemas.microsoft.com/office/drawing/2014/main" id="{3F6886AC-75BB-468B-9EF6-02F472CEADA7}"/>
              </a:ext>
            </a:extLst>
          </p:cNvPr>
          <p:cNvSpPr/>
          <p:nvPr/>
        </p:nvSpPr>
        <p:spPr>
          <a:xfrm>
            <a:off x="663895" y="359599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E68774A6-40B7-424F-8758-02A16CF88959}"/>
              </a:ext>
            </a:extLst>
          </p:cNvPr>
          <p:cNvSpPr/>
          <p:nvPr/>
        </p:nvSpPr>
        <p:spPr>
          <a:xfrm>
            <a:off x="663895" y="3811347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6" name="Retângulo 25">
            <a:extLst>
              <a:ext uri="{FF2B5EF4-FFF2-40B4-BE49-F238E27FC236}">
                <a16:creationId xmlns:a16="http://schemas.microsoft.com/office/drawing/2014/main" id="{393176B4-93DD-4228-8AFB-DAB80E8D2A29}"/>
              </a:ext>
            </a:extLst>
          </p:cNvPr>
          <p:cNvSpPr/>
          <p:nvPr/>
        </p:nvSpPr>
        <p:spPr>
          <a:xfrm>
            <a:off x="663895" y="4026704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7" name="Retângulo 26">
            <a:extLst>
              <a:ext uri="{FF2B5EF4-FFF2-40B4-BE49-F238E27FC236}">
                <a16:creationId xmlns:a16="http://schemas.microsoft.com/office/drawing/2014/main" id="{AB1BA5DE-59CC-4054-B74D-17C06352C3BC}"/>
              </a:ext>
            </a:extLst>
          </p:cNvPr>
          <p:cNvSpPr/>
          <p:nvPr/>
        </p:nvSpPr>
        <p:spPr>
          <a:xfrm>
            <a:off x="663895" y="4242061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28" name="Retângulo 27">
            <a:extLst>
              <a:ext uri="{FF2B5EF4-FFF2-40B4-BE49-F238E27FC236}">
                <a16:creationId xmlns:a16="http://schemas.microsoft.com/office/drawing/2014/main" id="{034204E6-D553-424A-980B-A80386D4CE77}"/>
              </a:ext>
            </a:extLst>
          </p:cNvPr>
          <p:cNvSpPr/>
          <p:nvPr/>
        </p:nvSpPr>
        <p:spPr>
          <a:xfrm>
            <a:off x="685523" y="5111666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Retângulo 30">
            <a:extLst>
              <a:ext uri="{FF2B5EF4-FFF2-40B4-BE49-F238E27FC236}">
                <a16:creationId xmlns:a16="http://schemas.microsoft.com/office/drawing/2014/main" id="{2A63D4ED-894D-4EB0-A52A-D09026EEE10A}"/>
              </a:ext>
            </a:extLst>
          </p:cNvPr>
          <p:cNvSpPr/>
          <p:nvPr/>
        </p:nvSpPr>
        <p:spPr>
          <a:xfrm>
            <a:off x="681588" y="5313549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2" name="Retângulo 31">
            <a:extLst>
              <a:ext uri="{FF2B5EF4-FFF2-40B4-BE49-F238E27FC236}">
                <a16:creationId xmlns:a16="http://schemas.microsoft.com/office/drawing/2014/main" id="{D61E81D6-8878-45B8-B326-0CE15986B6C1}"/>
              </a:ext>
            </a:extLst>
          </p:cNvPr>
          <p:cNvSpPr/>
          <p:nvPr/>
        </p:nvSpPr>
        <p:spPr>
          <a:xfrm>
            <a:off x="685523" y="5515433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3" name="Retângulo 32">
            <a:extLst>
              <a:ext uri="{FF2B5EF4-FFF2-40B4-BE49-F238E27FC236}">
                <a16:creationId xmlns:a16="http://schemas.microsoft.com/office/drawing/2014/main" id="{8BEAA3D2-D150-4DA0-B374-D43039BEB879}"/>
              </a:ext>
            </a:extLst>
          </p:cNvPr>
          <p:cNvSpPr/>
          <p:nvPr/>
        </p:nvSpPr>
        <p:spPr>
          <a:xfrm>
            <a:off x="681588" y="573079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4" name="Retângulo 33">
            <a:extLst>
              <a:ext uri="{FF2B5EF4-FFF2-40B4-BE49-F238E27FC236}">
                <a16:creationId xmlns:a16="http://schemas.microsoft.com/office/drawing/2014/main" id="{0030DD7F-C079-48AD-9B61-7031BDDC59D5}"/>
              </a:ext>
            </a:extLst>
          </p:cNvPr>
          <p:cNvSpPr/>
          <p:nvPr/>
        </p:nvSpPr>
        <p:spPr>
          <a:xfrm>
            <a:off x="681588" y="5957567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5" name="Retângulo 34">
            <a:extLst>
              <a:ext uri="{FF2B5EF4-FFF2-40B4-BE49-F238E27FC236}">
                <a16:creationId xmlns:a16="http://schemas.microsoft.com/office/drawing/2014/main" id="{2CB59FAC-4C9B-4C48-A993-07AF299EB3A9}"/>
              </a:ext>
            </a:extLst>
          </p:cNvPr>
          <p:cNvSpPr/>
          <p:nvPr/>
        </p:nvSpPr>
        <p:spPr>
          <a:xfrm>
            <a:off x="677653" y="615945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6" name="Retângulo 35">
            <a:extLst>
              <a:ext uri="{FF2B5EF4-FFF2-40B4-BE49-F238E27FC236}">
                <a16:creationId xmlns:a16="http://schemas.microsoft.com/office/drawing/2014/main" id="{F5D59201-C27A-4ACC-B3A1-C931F0B07AB9}"/>
              </a:ext>
            </a:extLst>
          </p:cNvPr>
          <p:cNvSpPr/>
          <p:nvPr/>
        </p:nvSpPr>
        <p:spPr>
          <a:xfrm>
            <a:off x="681588" y="683463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7" name="Retângulo 36">
            <a:extLst>
              <a:ext uri="{FF2B5EF4-FFF2-40B4-BE49-F238E27FC236}">
                <a16:creationId xmlns:a16="http://schemas.microsoft.com/office/drawing/2014/main" id="{629ACD34-2FD6-4A99-8A6B-35298DD82872}"/>
              </a:ext>
            </a:extLst>
          </p:cNvPr>
          <p:cNvSpPr/>
          <p:nvPr/>
        </p:nvSpPr>
        <p:spPr>
          <a:xfrm>
            <a:off x="677653" y="6619273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8" name="Retângulo 37">
            <a:extLst>
              <a:ext uri="{FF2B5EF4-FFF2-40B4-BE49-F238E27FC236}">
                <a16:creationId xmlns:a16="http://schemas.microsoft.com/office/drawing/2014/main" id="{FF27473B-B63D-4B99-B019-62EA0461C96E}"/>
              </a:ext>
            </a:extLst>
          </p:cNvPr>
          <p:cNvSpPr/>
          <p:nvPr/>
        </p:nvSpPr>
        <p:spPr>
          <a:xfrm>
            <a:off x="681588" y="7491187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9" name="Retângulo 38">
            <a:extLst>
              <a:ext uri="{FF2B5EF4-FFF2-40B4-BE49-F238E27FC236}">
                <a16:creationId xmlns:a16="http://schemas.microsoft.com/office/drawing/2014/main" id="{6B7E35B2-FB86-4979-814E-87670A1DF3D5}"/>
              </a:ext>
            </a:extLst>
          </p:cNvPr>
          <p:cNvSpPr/>
          <p:nvPr/>
        </p:nvSpPr>
        <p:spPr>
          <a:xfrm>
            <a:off x="677653" y="727583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0" name="Retângulo 39">
            <a:extLst>
              <a:ext uri="{FF2B5EF4-FFF2-40B4-BE49-F238E27FC236}">
                <a16:creationId xmlns:a16="http://schemas.microsoft.com/office/drawing/2014/main" id="{A6863EEC-F743-4C9C-8FA0-5327B4E6D606}"/>
              </a:ext>
            </a:extLst>
          </p:cNvPr>
          <p:cNvSpPr/>
          <p:nvPr/>
        </p:nvSpPr>
        <p:spPr>
          <a:xfrm>
            <a:off x="681588" y="7921901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1" name="Retângulo 40">
            <a:extLst>
              <a:ext uri="{FF2B5EF4-FFF2-40B4-BE49-F238E27FC236}">
                <a16:creationId xmlns:a16="http://schemas.microsoft.com/office/drawing/2014/main" id="{5D2B6833-0DB2-44FC-A6E1-B762E2BD97E6}"/>
              </a:ext>
            </a:extLst>
          </p:cNvPr>
          <p:cNvSpPr/>
          <p:nvPr/>
        </p:nvSpPr>
        <p:spPr>
          <a:xfrm>
            <a:off x="677653" y="7706544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42" name="Tabela 41">
            <a:extLst>
              <a:ext uri="{FF2B5EF4-FFF2-40B4-BE49-F238E27FC236}">
                <a16:creationId xmlns:a16="http://schemas.microsoft.com/office/drawing/2014/main" id="{DE102CAD-0B01-48D3-8497-FA320B90CD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2768718"/>
              </p:ext>
            </p:extLst>
          </p:nvPr>
        </p:nvGraphicFramePr>
        <p:xfrm>
          <a:off x="2447587" y="4533039"/>
          <a:ext cx="1813530" cy="355231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813530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FEED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Qual frequência será adotada?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Diariamente</a:t>
                      </a:r>
                      <a:endParaRPr lang="pt-BR" sz="16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Dia sim / Dia não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3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semana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833130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2 vezes por mês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070344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Responsável pelos Feed: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554201273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Contratante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6956207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Contratada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1745357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Tipo de publicação: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2296487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Apenas fotos recebidas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22807121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Fotos recebidas + tratamento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506967185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        Captação de fotos + tratamento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6628933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Artes / Peças criadas</a:t>
                      </a:r>
                      <a:endParaRPr lang="pt-BR" sz="7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109185418"/>
                  </a:ext>
                </a:extLst>
              </a:tr>
            </a:tbl>
          </a:graphicData>
        </a:graphic>
      </p:graphicFrame>
      <p:sp>
        <p:nvSpPr>
          <p:cNvPr id="43" name="Retângulo 42">
            <a:extLst>
              <a:ext uri="{FF2B5EF4-FFF2-40B4-BE49-F238E27FC236}">
                <a16:creationId xmlns:a16="http://schemas.microsoft.com/office/drawing/2014/main" id="{2291C4E4-E262-4D75-9FFE-C66E1FF20039}"/>
              </a:ext>
            </a:extLst>
          </p:cNvPr>
          <p:cNvSpPr/>
          <p:nvPr/>
        </p:nvSpPr>
        <p:spPr>
          <a:xfrm>
            <a:off x="2544387" y="5107895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E89413FE-4B60-4DDA-B000-DB0FC247B273}"/>
              </a:ext>
            </a:extLst>
          </p:cNvPr>
          <p:cNvSpPr/>
          <p:nvPr/>
        </p:nvSpPr>
        <p:spPr>
          <a:xfrm>
            <a:off x="2540452" y="5309778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5" name="Retângulo 44">
            <a:extLst>
              <a:ext uri="{FF2B5EF4-FFF2-40B4-BE49-F238E27FC236}">
                <a16:creationId xmlns:a16="http://schemas.microsoft.com/office/drawing/2014/main" id="{D3A7C78A-C910-4DCE-9E2D-F6A9A83B46C1}"/>
              </a:ext>
            </a:extLst>
          </p:cNvPr>
          <p:cNvSpPr/>
          <p:nvPr/>
        </p:nvSpPr>
        <p:spPr>
          <a:xfrm>
            <a:off x="2544387" y="5511662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FA51F371-EA38-4918-9488-0E48DA7470EC}"/>
              </a:ext>
            </a:extLst>
          </p:cNvPr>
          <p:cNvSpPr/>
          <p:nvPr/>
        </p:nvSpPr>
        <p:spPr>
          <a:xfrm>
            <a:off x="2540452" y="5727019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D09FA7AC-73AE-47DA-9A85-DEA6A00AE590}"/>
              </a:ext>
            </a:extLst>
          </p:cNvPr>
          <p:cNvSpPr/>
          <p:nvPr/>
        </p:nvSpPr>
        <p:spPr>
          <a:xfrm>
            <a:off x="2540452" y="5953796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8" name="Retângulo 47">
            <a:extLst>
              <a:ext uri="{FF2B5EF4-FFF2-40B4-BE49-F238E27FC236}">
                <a16:creationId xmlns:a16="http://schemas.microsoft.com/office/drawing/2014/main" id="{158951CB-E5DE-4A5E-8912-F2C7C0B82A1E}"/>
              </a:ext>
            </a:extLst>
          </p:cNvPr>
          <p:cNvSpPr/>
          <p:nvPr/>
        </p:nvSpPr>
        <p:spPr>
          <a:xfrm>
            <a:off x="2536517" y="6155679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EFB7FA94-1FEB-41B6-BFFF-2CF0BF3852CC}"/>
              </a:ext>
            </a:extLst>
          </p:cNvPr>
          <p:cNvSpPr/>
          <p:nvPr/>
        </p:nvSpPr>
        <p:spPr>
          <a:xfrm>
            <a:off x="2540452" y="6830859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0" name="Retângulo 49">
            <a:extLst>
              <a:ext uri="{FF2B5EF4-FFF2-40B4-BE49-F238E27FC236}">
                <a16:creationId xmlns:a16="http://schemas.microsoft.com/office/drawing/2014/main" id="{A0D9032E-B47D-43CF-88FA-3D85C8865F4A}"/>
              </a:ext>
            </a:extLst>
          </p:cNvPr>
          <p:cNvSpPr/>
          <p:nvPr/>
        </p:nvSpPr>
        <p:spPr>
          <a:xfrm>
            <a:off x="2536517" y="6615502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E565AD45-A426-456F-93C4-C74E4D90CD7F}"/>
              </a:ext>
            </a:extLst>
          </p:cNvPr>
          <p:cNvSpPr/>
          <p:nvPr/>
        </p:nvSpPr>
        <p:spPr>
          <a:xfrm>
            <a:off x="2540452" y="7487416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2" name="Retângulo 51">
            <a:extLst>
              <a:ext uri="{FF2B5EF4-FFF2-40B4-BE49-F238E27FC236}">
                <a16:creationId xmlns:a16="http://schemas.microsoft.com/office/drawing/2014/main" id="{B1A2B558-70F9-4B62-9161-B1588F024E99}"/>
              </a:ext>
            </a:extLst>
          </p:cNvPr>
          <p:cNvSpPr/>
          <p:nvPr/>
        </p:nvSpPr>
        <p:spPr>
          <a:xfrm>
            <a:off x="2536517" y="7272059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3" name="Retângulo 52">
            <a:extLst>
              <a:ext uri="{FF2B5EF4-FFF2-40B4-BE49-F238E27FC236}">
                <a16:creationId xmlns:a16="http://schemas.microsoft.com/office/drawing/2014/main" id="{8F779853-4AF8-4777-A4A0-DBFECDE200D8}"/>
              </a:ext>
            </a:extLst>
          </p:cNvPr>
          <p:cNvSpPr/>
          <p:nvPr/>
        </p:nvSpPr>
        <p:spPr>
          <a:xfrm>
            <a:off x="2540452" y="7918130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54" name="Retângulo 53">
            <a:extLst>
              <a:ext uri="{FF2B5EF4-FFF2-40B4-BE49-F238E27FC236}">
                <a16:creationId xmlns:a16="http://schemas.microsoft.com/office/drawing/2014/main" id="{6CA22BAA-236D-4CBE-BF8A-7F97019031CA}"/>
              </a:ext>
            </a:extLst>
          </p:cNvPr>
          <p:cNvSpPr/>
          <p:nvPr/>
        </p:nvSpPr>
        <p:spPr>
          <a:xfrm>
            <a:off x="2536517" y="7702773"/>
            <a:ext cx="104788" cy="93739"/>
          </a:xfrm>
          <a:prstGeom prst="rect">
            <a:avLst/>
          </a:prstGeom>
          <a:solidFill>
            <a:schemeClr val="bg1"/>
          </a:solidFill>
          <a:ln w="31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aphicFrame>
        <p:nvGraphicFramePr>
          <p:cNvPr id="58" name="Tabela 57">
            <a:extLst>
              <a:ext uri="{FF2B5EF4-FFF2-40B4-BE49-F238E27FC236}">
                <a16:creationId xmlns:a16="http://schemas.microsoft.com/office/drawing/2014/main" id="{ABEDF7E3-022E-4354-A0CB-7AA5960C944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4988334"/>
              </p:ext>
            </p:extLst>
          </p:nvPr>
        </p:nvGraphicFramePr>
        <p:xfrm>
          <a:off x="4343400" y="4511773"/>
          <a:ext cx="1982244" cy="167106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82244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PRINCIPAIS CONCORRENTES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4.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5.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marR="0" lvl="0" indent="0" algn="l" defTabSz="6858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800" u="none" strike="noStrike" kern="1200" dirty="0">
                          <a:effectLst/>
                        </a:rPr>
                        <a:t>8.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1218705801"/>
                  </a:ext>
                </a:extLst>
              </a:tr>
            </a:tbl>
          </a:graphicData>
        </a:graphic>
      </p:graphicFrame>
      <p:graphicFrame>
        <p:nvGraphicFramePr>
          <p:cNvPr id="59" name="Tabela 58">
            <a:extLst>
              <a:ext uri="{FF2B5EF4-FFF2-40B4-BE49-F238E27FC236}">
                <a16:creationId xmlns:a16="http://schemas.microsoft.com/office/drawing/2014/main" id="{6222182B-AED5-4335-99CC-B8E0C3EBEB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1743961"/>
              </p:ext>
            </p:extLst>
          </p:nvPr>
        </p:nvGraphicFramePr>
        <p:xfrm>
          <a:off x="4343400" y="6186091"/>
          <a:ext cx="1985215" cy="135843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8521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REFERÊNCIA DE NEGÓCIO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4.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5.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60" name="Tabela 59">
            <a:extLst>
              <a:ext uri="{FF2B5EF4-FFF2-40B4-BE49-F238E27FC236}">
                <a16:creationId xmlns:a16="http://schemas.microsoft.com/office/drawing/2014/main" id="{F2EC160F-350F-4D54-8D09-E39A9E6EFB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1319887"/>
              </p:ext>
            </p:extLst>
          </p:nvPr>
        </p:nvGraphicFramePr>
        <p:xfrm>
          <a:off x="4340429" y="7641021"/>
          <a:ext cx="1985215" cy="1503266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8521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35308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REFERÊNCIAS VISUAIS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31295"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31295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31295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31295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4.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4277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5.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62" name="Tabela 61">
            <a:extLst>
              <a:ext uri="{FF2B5EF4-FFF2-40B4-BE49-F238E27FC236}">
                <a16:creationId xmlns:a16="http://schemas.microsoft.com/office/drawing/2014/main" id="{45088544-1301-4D69-9C5F-CC75AA9C42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5846705"/>
              </p:ext>
            </p:extLst>
          </p:nvPr>
        </p:nvGraphicFramePr>
        <p:xfrm>
          <a:off x="588723" y="8193498"/>
          <a:ext cx="3672394" cy="95079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672394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INFORMAÇÕES ATUAIS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 Núm. Seguidores atuais: ______________________________</a:t>
                      </a:r>
                      <a:endParaRPr lang="pt-B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 Núm. Médio de visualizações </a:t>
                      </a: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</a:t>
                      </a:r>
                      <a:r>
                        <a:rPr lang="pt-BR" sz="700" dirty="0">
                          <a:effectLst/>
                        </a:rPr>
                        <a:t> Stories: _________________</a:t>
                      </a:r>
                      <a:endParaRPr lang="pt-BR" sz="11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800" dirty="0">
                          <a:effectLst/>
                        </a:rPr>
                        <a:t> Núm. Publicações no Feed: ______________________</a:t>
                      </a:r>
                      <a:endParaRPr lang="pt-BR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868660599"/>
                  </a:ext>
                </a:extLst>
              </a:tr>
            </a:tbl>
          </a:graphicData>
        </a:graphic>
      </p:graphicFrame>
      <p:sp>
        <p:nvSpPr>
          <p:cNvPr id="57" name="CaixaDeTexto 56">
            <a:extLst>
              <a:ext uri="{FF2B5EF4-FFF2-40B4-BE49-F238E27FC236}">
                <a16:creationId xmlns:a16="http://schemas.microsoft.com/office/drawing/2014/main" id="{379FFFCE-DA6A-4846-B974-F786CEE1C3FD}"/>
              </a:ext>
            </a:extLst>
          </p:cNvPr>
          <p:cNvSpPr txBox="1"/>
          <p:nvPr/>
        </p:nvSpPr>
        <p:spPr>
          <a:xfrm>
            <a:off x="1041210" y="547844"/>
            <a:ext cx="278646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00"/>
              </a:lnSpc>
            </a:pPr>
            <a:r>
              <a:rPr lang="pt-BR" b="1" dirty="0">
                <a:solidFill>
                  <a:srgbClr val="10F7AF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BRIEFING PARA </a:t>
            </a:r>
          </a:p>
          <a:p>
            <a:pPr>
              <a:lnSpc>
                <a:spcPts val="1700"/>
              </a:lnSpc>
            </a:pPr>
            <a:r>
              <a:rPr lang="pt-BR" b="1" dirty="0">
                <a:solidFill>
                  <a:srgbClr val="10F7AF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GESTÃO INSTAGRAM</a:t>
            </a:r>
          </a:p>
        </p:txBody>
      </p:sp>
    </p:spTree>
    <p:extLst>
      <p:ext uri="{BB962C8B-B14F-4D97-AF65-F5344CB8AC3E}">
        <p14:creationId xmlns:p14="http://schemas.microsoft.com/office/powerpoint/2010/main" val="157696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28EA89E9-8B41-4898-BE06-AC8362509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6914888"/>
              </p:ext>
            </p:extLst>
          </p:nvPr>
        </p:nvGraphicFramePr>
        <p:xfrm>
          <a:off x="3901439" y="2658099"/>
          <a:ext cx="2444355" cy="72102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44435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MERCADO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ctr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800" dirty="0">
                          <a:effectLst/>
                        </a:rPr>
                        <a:t>Como este mercado está no Instagram?</a:t>
                      </a: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053784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(   ) Saturado    (   ) Tranquilo   (   ) Promissor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</a:tbl>
          </a:graphicData>
        </a:graphic>
      </p:graphicFrame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C35FC378-20E2-484A-8D96-2A360B44BE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9899671"/>
              </p:ext>
            </p:extLst>
          </p:nvPr>
        </p:nvGraphicFramePr>
        <p:xfrm>
          <a:off x="588724" y="1458658"/>
          <a:ext cx="5757070" cy="111590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5757070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OUTROS CANAIS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3948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 )E-mail  (  )Site   (  )Facebook  (  )Telefone  (  )Twitter  (  )Snapchat</a:t>
                      </a:r>
                    </a:p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 )Chat online  (  )</a:t>
                      </a:r>
                      <a:r>
                        <a:rPr lang="pt-BR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Linkedin</a:t>
                      </a: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(  )Sites de terceiros  (  )Outro: _______________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dá mais retorno?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9824261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você preferiria ser contatado?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066060"/>
                  </a:ext>
                </a:extLst>
              </a:tr>
            </a:tbl>
          </a:graphicData>
        </a:graphic>
      </p:graphicFrame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8F62F77D-C80B-4EFC-9331-E60E472F11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452841"/>
              </p:ext>
            </p:extLst>
          </p:nvPr>
        </p:nvGraphicFramePr>
        <p:xfrm>
          <a:off x="3901439" y="3459189"/>
          <a:ext cx="2444355" cy="218971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44435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17514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AÇÕES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Quais ações foram efetivas ao longo do tempo?</a:t>
                      </a: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5781361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236627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0199818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700" dirty="0">
                          <a:effectLst/>
                        </a:rPr>
                        <a:t>Já trabalhou com alguma agência? Como foi?</a:t>
                      </a: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02491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418570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7763632"/>
                  </a:ext>
                </a:extLst>
              </a:tr>
              <a:tr h="234025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9019527"/>
                  </a:ext>
                </a:extLst>
              </a:tr>
            </a:tbl>
          </a:graphicData>
        </a:graphic>
      </p:graphicFrame>
      <p:pic>
        <p:nvPicPr>
          <p:cNvPr id="4" name="Imagem 3" descr="Uma imagem contendo iPod, equipamentos eletrônicos&#10;&#10;Descrição gerada automaticamente">
            <a:extLst>
              <a:ext uri="{FF2B5EF4-FFF2-40B4-BE49-F238E27FC236}">
                <a16:creationId xmlns:a16="http://schemas.microsoft.com/office/drawing/2014/main" id="{139DE06D-D31B-4400-A7E0-BEC5DBB2AF9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hotocopy/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584"/>
          <a:stretch/>
        </p:blipFill>
        <p:spPr>
          <a:xfrm>
            <a:off x="663895" y="685994"/>
            <a:ext cx="302144" cy="299031"/>
          </a:xfrm>
          <a:prstGeom prst="rect">
            <a:avLst/>
          </a:prstGeom>
        </p:spPr>
      </p:pic>
      <p:sp>
        <p:nvSpPr>
          <p:cNvPr id="57" name="Retângulo 56">
            <a:extLst>
              <a:ext uri="{FF2B5EF4-FFF2-40B4-BE49-F238E27FC236}">
                <a16:creationId xmlns:a16="http://schemas.microsoft.com/office/drawing/2014/main" id="{566D7992-442A-42C0-988E-8C21BB0B946F}"/>
              </a:ext>
            </a:extLst>
          </p:cNvPr>
          <p:cNvSpPr/>
          <p:nvPr/>
        </p:nvSpPr>
        <p:spPr>
          <a:xfrm>
            <a:off x="855932" y="4560266"/>
            <a:ext cx="575799" cy="10322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) A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x ) AB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x ) B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x ) BC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) C</a:t>
            </a:r>
          </a:p>
        </p:txBody>
      </p:sp>
      <p:sp>
        <p:nvSpPr>
          <p:cNvPr id="61" name="Retângulo 60">
            <a:extLst>
              <a:ext uri="{FF2B5EF4-FFF2-40B4-BE49-F238E27FC236}">
                <a16:creationId xmlns:a16="http://schemas.microsoft.com/office/drawing/2014/main" id="{BFF6D1EF-448C-4DD9-9E68-24C7A930E0C8}"/>
              </a:ext>
            </a:extLst>
          </p:cNvPr>
          <p:cNvSpPr/>
          <p:nvPr/>
        </p:nvSpPr>
        <p:spPr>
          <a:xfrm>
            <a:off x="1390851" y="4554046"/>
            <a:ext cx="633507" cy="45518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  ) PF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x  ) PJ</a:t>
            </a:r>
          </a:p>
        </p:txBody>
      </p:sp>
      <p:sp>
        <p:nvSpPr>
          <p:cNvPr id="63" name="Retângulo 62">
            <a:extLst>
              <a:ext uri="{FF2B5EF4-FFF2-40B4-BE49-F238E27FC236}">
                <a16:creationId xmlns:a16="http://schemas.microsoft.com/office/drawing/2014/main" id="{89D88AE6-0391-485A-818F-1900197A11F0}"/>
              </a:ext>
            </a:extLst>
          </p:cNvPr>
          <p:cNvSpPr/>
          <p:nvPr/>
        </p:nvSpPr>
        <p:spPr>
          <a:xfrm>
            <a:off x="2859112" y="4554046"/>
            <a:ext cx="883575" cy="8399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  ) Criança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  ) Jovem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x  ) Adulto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  ) Idoso</a:t>
            </a:r>
          </a:p>
        </p:txBody>
      </p:sp>
      <p:sp>
        <p:nvSpPr>
          <p:cNvPr id="64" name="Retângulo 63">
            <a:extLst>
              <a:ext uri="{FF2B5EF4-FFF2-40B4-BE49-F238E27FC236}">
                <a16:creationId xmlns:a16="http://schemas.microsoft.com/office/drawing/2014/main" id="{D9F5573B-767D-4180-B594-7C86BEE30DEB}"/>
              </a:ext>
            </a:extLst>
          </p:cNvPr>
          <p:cNvSpPr/>
          <p:nvPr/>
        </p:nvSpPr>
        <p:spPr>
          <a:xfrm>
            <a:off x="1955096" y="4554046"/>
            <a:ext cx="960519" cy="647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x  ) Homens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    ) Mulheres</a:t>
            </a:r>
          </a:p>
          <a:p>
            <a:pPr>
              <a:lnSpc>
                <a:spcPts val="1500"/>
              </a:lnSpc>
            </a:pPr>
            <a:r>
              <a:rPr lang="pt-BR" sz="9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(  x  ) Neutro</a:t>
            </a:r>
          </a:p>
        </p:txBody>
      </p:sp>
      <p:graphicFrame>
        <p:nvGraphicFramePr>
          <p:cNvPr id="65" name="Tabela 64">
            <a:extLst>
              <a:ext uri="{FF2B5EF4-FFF2-40B4-BE49-F238E27FC236}">
                <a16:creationId xmlns:a16="http://schemas.microsoft.com/office/drawing/2014/main" id="{FEC5A1FB-27E8-486B-8CF2-9EC85AD6B2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611840"/>
              </p:ext>
            </p:extLst>
          </p:nvPr>
        </p:nvGraphicFramePr>
        <p:xfrm>
          <a:off x="600034" y="5757274"/>
          <a:ext cx="3199212" cy="28545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199212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285454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COMO DEVEMOS SER?</a:t>
                      </a:r>
                      <a:endParaRPr lang="pt-BR" sz="1000" b="0" dirty="0"/>
                    </a:p>
                  </a:txBody>
                  <a:tcPr marL="118169" marR="118169" marT="59084" marB="59084"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</a:tbl>
          </a:graphicData>
        </a:graphic>
      </p:graphicFrame>
      <p:sp>
        <p:nvSpPr>
          <p:cNvPr id="66" name="Retângulo 65">
            <a:extLst>
              <a:ext uri="{FF2B5EF4-FFF2-40B4-BE49-F238E27FC236}">
                <a16:creationId xmlns:a16="http://schemas.microsoft.com/office/drawing/2014/main" id="{93D94EC4-DC0E-4647-9B56-31A512191C5A}"/>
              </a:ext>
            </a:extLst>
          </p:cNvPr>
          <p:cNvSpPr/>
          <p:nvPr/>
        </p:nvSpPr>
        <p:spPr>
          <a:xfrm>
            <a:off x="571324" y="6042728"/>
            <a:ext cx="952504" cy="21483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Popular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Masculino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Caro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Contemporâneo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Figurativo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Descolado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Clean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Jovem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Humano</a:t>
            </a:r>
          </a:p>
          <a:p>
            <a:pPr algn="r"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Sarcástico</a:t>
            </a:r>
          </a:p>
        </p:txBody>
      </p:sp>
      <p:sp>
        <p:nvSpPr>
          <p:cNvPr id="67" name="Retângulo 66">
            <a:extLst>
              <a:ext uri="{FF2B5EF4-FFF2-40B4-BE49-F238E27FC236}">
                <a16:creationId xmlns:a16="http://schemas.microsoft.com/office/drawing/2014/main" id="{AC454179-991E-4CB6-B170-5227BEF6B0B2}"/>
              </a:ext>
            </a:extLst>
          </p:cNvPr>
          <p:cNvSpPr/>
          <p:nvPr/>
        </p:nvSpPr>
        <p:spPr>
          <a:xfrm>
            <a:off x="2974558" y="6042728"/>
            <a:ext cx="729687" cy="21483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Premium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Feminino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Acessível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Clássico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Abstrato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Requintado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Complexo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Adulto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Técnico</a:t>
            </a:r>
          </a:p>
          <a:p>
            <a:pPr>
              <a:lnSpc>
                <a:spcPct val="150000"/>
              </a:lnSpc>
            </a:pPr>
            <a:r>
              <a:rPr lang="pt-BR" sz="9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Reservado</a:t>
            </a:r>
          </a:p>
        </p:txBody>
      </p:sp>
      <p:cxnSp>
        <p:nvCxnSpPr>
          <p:cNvPr id="68" name="Conector reto 67">
            <a:extLst>
              <a:ext uri="{FF2B5EF4-FFF2-40B4-BE49-F238E27FC236}">
                <a16:creationId xmlns:a16="http://schemas.microsoft.com/office/drawing/2014/main" id="{8BE8CC89-ABC3-4774-A505-B53BB2CA8920}"/>
              </a:ext>
            </a:extLst>
          </p:cNvPr>
          <p:cNvCxnSpPr>
            <a:cxnSpLocks/>
          </p:cNvCxnSpPr>
          <p:nvPr/>
        </p:nvCxnSpPr>
        <p:spPr>
          <a:xfrm>
            <a:off x="1495655" y="6213548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Conector reto 98">
            <a:extLst>
              <a:ext uri="{FF2B5EF4-FFF2-40B4-BE49-F238E27FC236}">
                <a16:creationId xmlns:a16="http://schemas.microsoft.com/office/drawing/2014/main" id="{87D1D987-DCBA-4D3C-848F-86A17CEA054B}"/>
              </a:ext>
            </a:extLst>
          </p:cNvPr>
          <p:cNvCxnSpPr>
            <a:cxnSpLocks/>
          </p:cNvCxnSpPr>
          <p:nvPr/>
        </p:nvCxnSpPr>
        <p:spPr>
          <a:xfrm>
            <a:off x="1495655" y="6417683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Conector reto 99">
            <a:extLst>
              <a:ext uri="{FF2B5EF4-FFF2-40B4-BE49-F238E27FC236}">
                <a16:creationId xmlns:a16="http://schemas.microsoft.com/office/drawing/2014/main" id="{0609E6B6-89D4-4409-90E5-212EE59C850F}"/>
              </a:ext>
            </a:extLst>
          </p:cNvPr>
          <p:cNvCxnSpPr>
            <a:cxnSpLocks/>
          </p:cNvCxnSpPr>
          <p:nvPr/>
        </p:nvCxnSpPr>
        <p:spPr>
          <a:xfrm>
            <a:off x="1495655" y="6621818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ector reto 100">
            <a:extLst>
              <a:ext uri="{FF2B5EF4-FFF2-40B4-BE49-F238E27FC236}">
                <a16:creationId xmlns:a16="http://schemas.microsoft.com/office/drawing/2014/main" id="{225894F6-FFE4-4AEB-BB6F-A9DEF6273D7A}"/>
              </a:ext>
            </a:extLst>
          </p:cNvPr>
          <p:cNvCxnSpPr>
            <a:cxnSpLocks/>
          </p:cNvCxnSpPr>
          <p:nvPr/>
        </p:nvCxnSpPr>
        <p:spPr>
          <a:xfrm>
            <a:off x="1495655" y="6825953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Conector reto 101">
            <a:extLst>
              <a:ext uri="{FF2B5EF4-FFF2-40B4-BE49-F238E27FC236}">
                <a16:creationId xmlns:a16="http://schemas.microsoft.com/office/drawing/2014/main" id="{6B8031F7-CA6B-4B5C-9C71-FF0134308A64}"/>
              </a:ext>
            </a:extLst>
          </p:cNvPr>
          <p:cNvCxnSpPr>
            <a:cxnSpLocks/>
          </p:cNvCxnSpPr>
          <p:nvPr/>
        </p:nvCxnSpPr>
        <p:spPr>
          <a:xfrm>
            <a:off x="1495655" y="7030088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ector reto 102">
            <a:extLst>
              <a:ext uri="{FF2B5EF4-FFF2-40B4-BE49-F238E27FC236}">
                <a16:creationId xmlns:a16="http://schemas.microsoft.com/office/drawing/2014/main" id="{EC743B54-FF99-4EE9-8FBB-7B90C0BE91B4}"/>
              </a:ext>
            </a:extLst>
          </p:cNvPr>
          <p:cNvCxnSpPr>
            <a:cxnSpLocks/>
          </p:cNvCxnSpPr>
          <p:nvPr/>
        </p:nvCxnSpPr>
        <p:spPr>
          <a:xfrm>
            <a:off x="1495655" y="7234223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ector reto 103">
            <a:extLst>
              <a:ext uri="{FF2B5EF4-FFF2-40B4-BE49-F238E27FC236}">
                <a16:creationId xmlns:a16="http://schemas.microsoft.com/office/drawing/2014/main" id="{C5030E5D-C310-4F91-8752-2C9391716614}"/>
              </a:ext>
            </a:extLst>
          </p:cNvPr>
          <p:cNvCxnSpPr>
            <a:cxnSpLocks/>
          </p:cNvCxnSpPr>
          <p:nvPr/>
        </p:nvCxnSpPr>
        <p:spPr>
          <a:xfrm>
            <a:off x="1495655" y="7438358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ector reto 104">
            <a:extLst>
              <a:ext uri="{FF2B5EF4-FFF2-40B4-BE49-F238E27FC236}">
                <a16:creationId xmlns:a16="http://schemas.microsoft.com/office/drawing/2014/main" id="{DCCFA6D9-4B40-42AD-9083-789A2397882B}"/>
              </a:ext>
            </a:extLst>
          </p:cNvPr>
          <p:cNvCxnSpPr>
            <a:cxnSpLocks/>
          </p:cNvCxnSpPr>
          <p:nvPr/>
        </p:nvCxnSpPr>
        <p:spPr>
          <a:xfrm>
            <a:off x="1495655" y="7846628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Conector reto 105">
            <a:extLst>
              <a:ext uri="{FF2B5EF4-FFF2-40B4-BE49-F238E27FC236}">
                <a16:creationId xmlns:a16="http://schemas.microsoft.com/office/drawing/2014/main" id="{A6B6C2D3-2965-4D1F-9ACE-821C2A830F70}"/>
              </a:ext>
            </a:extLst>
          </p:cNvPr>
          <p:cNvCxnSpPr>
            <a:cxnSpLocks/>
          </p:cNvCxnSpPr>
          <p:nvPr/>
        </p:nvCxnSpPr>
        <p:spPr>
          <a:xfrm>
            <a:off x="1495655" y="7642493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Conector reto 106">
            <a:extLst>
              <a:ext uri="{FF2B5EF4-FFF2-40B4-BE49-F238E27FC236}">
                <a16:creationId xmlns:a16="http://schemas.microsoft.com/office/drawing/2014/main" id="{E589046B-1522-4E58-96D6-E7DA05673BD8}"/>
              </a:ext>
            </a:extLst>
          </p:cNvPr>
          <p:cNvCxnSpPr>
            <a:cxnSpLocks/>
          </p:cNvCxnSpPr>
          <p:nvPr/>
        </p:nvCxnSpPr>
        <p:spPr>
          <a:xfrm>
            <a:off x="1495655" y="8050760"/>
            <a:ext cx="1493038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0" name="Tabela 109">
            <a:extLst>
              <a:ext uri="{FF2B5EF4-FFF2-40B4-BE49-F238E27FC236}">
                <a16:creationId xmlns:a16="http://schemas.microsoft.com/office/drawing/2014/main" id="{7F11877F-6235-4909-89D2-0E1FBE6AC1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3245336"/>
              </p:ext>
            </p:extLst>
          </p:nvPr>
        </p:nvGraphicFramePr>
        <p:xfrm>
          <a:off x="3889491" y="5748748"/>
          <a:ext cx="2456303" cy="135843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45630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HASHTAGS QUE VAMOS UTILIZAR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4.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5.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111" name="Tabela 110">
            <a:extLst>
              <a:ext uri="{FF2B5EF4-FFF2-40B4-BE49-F238E27FC236}">
                <a16:creationId xmlns:a16="http://schemas.microsoft.com/office/drawing/2014/main" id="{3BB4FDBD-42F0-42BA-A4D0-9FBB4CB3FE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5338186"/>
              </p:ext>
            </p:extLst>
          </p:nvPr>
        </p:nvGraphicFramePr>
        <p:xfrm>
          <a:off x="3889491" y="7207765"/>
          <a:ext cx="2456303" cy="135843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45630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PRINCIPAIS VALORES DO NEGÓCIO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indent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4.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</a:rPr>
                        <a:t>5.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112" name="Tabela 111">
            <a:extLst>
              <a:ext uri="{FF2B5EF4-FFF2-40B4-BE49-F238E27FC236}">
                <a16:creationId xmlns:a16="http://schemas.microsoft.com/office/drawing/2014/main" id="{8E0641F8-448D-4BF6-9256-2F53BED2BB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9275127"/>
              </p:ext>
            </p:extLst>
          </p:nvPr>
        </p:nvGraphicFramePr>
        <p:xfrm>
          <a:off x="600033" y="4156979"/>
          <a:ext cx="3199213" cy="28545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19921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285454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COM QUEM VAMOS CONVERSAR</a:t>
                      </a:r>
                      <a:endParaRPr lang="pt-BR" sz="1000" b="0" dirty="0"/>
                    </a:p>
                  </a:txBody>
                  <a:tcPr marL="118169" marR="118169" marT="59084" marB="59084"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</a:tbl>
          </a:graphicData>
        </a:graphic>
      </p:graphicFrame>
      <p:graphicFrame>
        <p:nvGraphicFramePr>
          <p:cNvPr id="113" name="Tabela 112">
            <a:extLst>
              <a:ext uri="{FF2B5EF4-FFF2-40B4-BE49-F238E27FC236}">
                <a16:creationId xmlns:a16="http://schemas.microsoft.com/office/drawing/2014/main" id="{AC1D7CEE-441E-4E92-B782-75C0AF119E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638071"/>
              </p:ext>
            </p:extLst>
          </p:nvPr>
        </p:nvGraphicFramePr>
        <p:xfrm>
          <a:off x="600033" y="2658099"/>
          <a:ext cx="3199213" cy="135843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19921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OBJETIVOS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10F7A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 os principais objetivos da gestão de mídias sociais?</a:t>
                      </a:r>
                      <a:endParaRPr lang="pt-BR" sz="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 marL="0" algn="l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pt-BR" sz="800" u="none" strike="noStrike" kern="12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</a:t>
                      </a:r>
                      <a:endParaRPr lang="pt-BR" sz="1800" b="0" i="0" u="none" strike="noStrike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88646" marR="88646" marT="9525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sp>
        <p:nvSpPr>
          <p:cNvPr id="33" name="CaixaDeTexto 32">
            <a:extLst>
              <a:ext uri="{FF2B5EF4-FFF2-40B4-BE49-F238E27FC236}">
                <a16:creationId xmlns:a16="http://schemas.microsoft.com/office/drawing/2014/main" id="{92DADAE2-C10F-4C42-9BF1-37750C66188C}"/>
              </a:ext>
            </a:extLst>
          </p:cNvPr>
          <p:cNvSpPr txBox="1"/>
          <p:nvPr/>
        </p:nvSpPr>
        <p:spPr>
          <a:xfrm>
            <a:off x="1041210" y="547844"/>
            <a:ext cx="2786468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00"/>
              </a:lnSpc>
            </a:pPr>
            <a:r>
              <a:rPr lang="pt-BR" b="1" dirty="0">
                <a:solidFill>
                  <a:srgbClr val="10F7AF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BRIEFING PARA </a:t>
            </a:r>
          </a:p>
          <a:p>
            <a:pPr>
              <a:lnSpc>
                <a:spcPts val="1700"/>
              </a:lnSpc>
            </a:pPr>
            <a:r>
              <a:rPr lang="pt-BR" b="1" dirty="0">
                <a:solidFill>
                  <a:srgbClr val="10F7AF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GESTÃO INSTAGRAM</a:t>
            </a:r>
          </a:p>
        </p:txBody>
      </p:sp>
    </p:spTree>
    <p:extLst>
      <p:ext uri="{BB962C8B-B14F-4D97-AF65-F5344CB8AC3E}">
        <p14:creationId xmlns:p14="http://schemas.microsoft.com/office/powerpoint/2010/main" val="53205171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803</TotalTime>
  <Words>672</Words>
  <Application>Microsoft Office PowerPoint</Application>
  <PresentationFormat>Papel A4 (210 x 297 mm)</PresentationFormat>
  <Paragraphs>149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Gotham Black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Thiago Turco</dc:creator>
  <cp:lastModifiedBy>lucas gabriel</cp:lastModifiedBy>
  <cp:revision>30</cp:revision>
  <cp:lastPrinted>2017-06-26T18:15:13Z</cp:lastPrinted>
  <dcterms:created xsi:type="dcterms:W3CDTF">2017-06-26T17:39:42Z</dcterms:created>
  <dcterms:modified xsi:type="dcterms:W3CDTF">2020-01-23T10:29:28Z</dcterms:modified>
</cp:coreProperties>
</file>