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6858000" cy="9906000" type="A4"/>
  <p:notesSz cx="6888163" cy="100203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6AA"/>
    <a:srgbClr val="FFD71C"/>
    <a:srgbClr val="9586BC"/>
    <a:srgbClr val="8A0000"/>
    <a:srgbClr val="3F125A"/>
    <a:srgbClr val="53285C"/>
    <a:srgbClr val="F3ECF8"/>
    <a:srgbClr val="595959"/>
    <a:srgbClr val="E66988"/>
    <a:srgbClr val="6A579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FECB4D8-DB02-4DC6-A0A2-4F2EBAE1DC90}" styleName="Estilo Médio 1 - Ênfase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91EBBBCC-DAD2-459C-BE2E-F6DE35CF9A28}" styleName="Estilo Escuro 2 - Ênfase 3/Ênfase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F5AB1C69-6EDB-4FF4-983F-18BD219EF322}" styleName="Estilo Médio 2 - Ênfase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46F890A9-2807-4EBB-B81D-B2AA78EC7F39}" styleName="Estilo Escuro 2 - Ênfase 5/Ênfase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0660B408-B3CF-4A94-85FC-2B1E0A45F4A2}" styleName="Estilo Escuro 2 - Ênfase 1/Ênfas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5202B0CA-FC54-4496-8BCA-5EF66A818D29}" styleName="Estilo Escuro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4" d="100"/>
          <a:sy n="84" d="100"/>
        </p:scale>
        <p:origin x="297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pt-BR"/>
              <a:t>Clique para editar o estilo do subtítulo Mestre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34688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24353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438418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14107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98678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53608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02854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523942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400525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110087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pt-BR"/>
              <a:t>Clique no ícone para adicionar uma imagem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0871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81303-E550-4415-ABA3-0AE730724162}" type="datetimeFigureOut">
              <a:rPr lang="pt-BR" smtClean="0"/>
              <a:t>23/01/2020</a:t>
            </a:fld>
            <a:endParaRPr lang="pt-B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2D8A1B-4BEF-4C7D-B4B4-2EA182C0E823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320463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CaixaDeTexto 19">
            <a:extLst>
              <a:ext uri="{FF2B5EF4-FFF2-40B4-BE49-F238E27FC236}">
                <a16:creationId xmlns:a16="http://schemas.microsoft.com/office/drawing/2014/main" id="{D8CB0A03-8641-496E-8FA2-F24256C9E319}"/>
              </a:ext>
            </a:extLst>
          </p:cNvPr>
          <p:cNvSpPr txBox="1"/>
          <p:nvPr/>
        </p:nvSpPr>
        <p:spPr>
          <a:xfrm>
            <a:off x="1041210" y="547844"/>
            <a:ext cx="2836995" cy="52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1700"/>
              </a:lnSpc>
            </a:pPr>
            <a:r>
              <a:rPr lang="pt-BR" b="1" cap="all" dirty="0">
                <a:solidFill>
                  <a:srgbClr val="00F6AA"/>
                </a:solidFill>
                <a:latin typeface="Gotham Black" panose="02000603040000020004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Briefing /</a:t>
            </a:r>
          </a:p>
          <a:p>
            <a:pPr>
              <a:lnSpc>
                <a:spcPts val="1700"/>
              </a:lnSpc>
            </a:pPr>
            <a:r>
              <a:rPr lang="pt-BR" b="1" cap="all" dirty="0">
                <a:solidFill>
                  <a:srgbClr val="00F6AA"/>
                </a:solidFill>
                <a:latin typeface="Gotham Black" panose="02000603040000020004" pitchFamily="2" charset="0"/>
                <a:ea typeface="Lato Light" panose="020F0502020204030203" pitchFamily="34" charset="0"/>
                <a:cs typeface="Lato Light" panose="020F0502020204030203" pitchFamily="34" charset="0"/>
              </a:rPr>
              <a:t>campanhas online</a:t>
            </a:r>
          </a:p>
        </p:txBody>
      </p:sp>
      <p:pic>
        <p:nvPicPr>
          <p:cNvPr id="21" name="Imagem 20" descr="Uma imagem contendo iPod, equipamentos eletrônicos&#10;&#10;Descrição gerada automaticamente">
            <a:extLst>
              <a:ext uri="{FF2B5EF4-FFF2-40B4-BE49-F238E27FC236}">
                <a16:creationId xmlns:a16="http://schemas.microsoft.com/office/drawing/2014/main" id="{3722B93E-B26E-49B9-940C-68DF303B3F1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9584"/>
          <a:stretch/>
        </p:blipFill>
        <p:spPr>
          <a:xfrm>
            <a:off x="663895" y="650949"/>
            <a:ext cx="302144" cy="299031"/>
          </a:xfrm>
          <a:prstGeom prst="rect">
            <a:avLst/>
          </a:prstGeom>
        </p:spPr>
      </p:pic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1B54DD3B-787F-4C4D-915D-CCD0F5DF17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6225981"/>
              </p:ext>
            </p:extLst>
          </p:nvPr>
        </p:nvGraphicFramePr>
        <p:xfrm>
          <a:off x="588724" y="1188029"/>
          <a:ext cx="5736920" cy="125454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504771">
                  <a:extLst>
                    <a:ext uri="{9D8B030D-6E8A-4147-A177-3AD203B41FA5}">
                      <a16:colId xmlns:a16="http://schemas.microsoft.com/office/drawing/2014/main" val="2115235961"/>
                    </a:ext>
                  </a:extLst>
                </a:gridCol>
                <a:gridCol w="178067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  <a:gridCol w="794085">
                  <a:extLst>
                    <a:ext uri="{9D8B030D-6E8A-4147-A177-3AD203B41FA5}">
                      <a16:colId xmlns:a16="http://schemas.microsoft.com/office/drawing/2014/main" val="2319436058"/>
                    </a:ext>
                  </a:extLst>
                </a:gridCol>
                <a:gridCol w="1657391">
                  <a:extLst>
                    <a:ext uri="{9D8B030D-6E8A-4147-A177-3AD203B41FA5}">
                      <a16:colId xmlns:a16="http://schemas.microsoft.com/office/drawing/2014/main" val="1555695186"/>
                    </a:ext>
                  </a:extLst>
                </a:gridCol>
              </a:tblGrid>
              <a:tr h="296357">
                <a:tc gridSpan="4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CONTATO</a:t>
                      </a:r>
                      <a:endParaRPr lang="pt-BR" sz="14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00F6AA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337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Nome da empresa: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t-B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45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Nome do contato: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Função: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effectLst/>
                        </a:rPr>
                        <a:t> </a:t>
                      </a:r>
                      <a:endParaRPr lang="pt-BR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337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E-mail: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Telefone: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>
                          <a:effectLst/>
                        </a:rPr>
                        <a:t> </a:t>
                      </a:r>
                      <a:endParaRPr lang="pt-BR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8618170"/>
                  </a:ext>
                </a:extLst>
              </a:tr>
              <a:tr h="24534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Resp. pelo briefing: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</a:rPr>
                        <a:t>Data: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2821882"/>
                  </a:ext>
                </a:extLst>
              </a:tr>
            </a:tbl>
          </a:graphicData>
        </a:graphic>
      </p:graphicFrame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A907B5F5-F147-456D-9188-E328586C275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28891384"/>
              </p:ext>
            </p:extLst>
          </p:nvPr>
        </p:nvGraphicFramePr>
        <p:xfrm>
          <a:off x="588724" y="2635610"/>
          <a:ext cx="1159563" cy="1855581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15956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437575">
                <a:tc>
                  <a:txBody>
                    <a:bodyPr/>
                    <a:lstStyle/>
                    <a:p>
                      <a:r>
                        <a:rPr lang="pt-BR" sz="1000" dirty="0"/>
                        <a:t>Itens que devem ser orçados: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758618170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02821882"/>
                  </a:ext>
                </a:extLst>
              </a:tr>
              <a:tr h="21830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38134638"/>
                  </a:ext>
                </a:extLst>
              </a:tr>
              <a:tr h="1205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54836268"/>
                  </a:ext>
                </a:extLst>
              </a:tr>
              <a:tr h="12054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132613914"/>
                  </a:ext>
                </a:extLst>
              </a:tr>
            </a:tbl>
          </a:graphicData>
        </a:graphic>
      </p:graphicFrame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A308496D-50B1-46BF-8195-A108DE407D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5187894"/>
              </p:ext>
            </p:extLst>
          </p:nvPr>
        </p:nvGraphicFramePr>
        <p:xfrm>
          <a:off x="1868309" y="2635610"/>
          <a:ext cx="4457335" cy="947019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445733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299232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NEGÓCIO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O que a empresa faz?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o modelo de negócio?</a:t>
                      </a:r>
                      <a:endParaRPr lang="pt-BR" sz="1000" b="1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1905694"/>
                  </a:ext>
                </a:extLst>
              </a:tr>
            </a:tbl>
          </a:graphicData>
        </a:graphic>
      </p:graphicFrame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9318AE9E-4662-4CC5-8ACA-DF44991BB07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5822829"/>
              </p:ext>
            </p:extLst>
          </p:nvPr>
        </p:nvGraphicFramePr>
        <p:xfrm>
          <a:off x="1868309" y="3775665"/>
          <a:ext cx="1219949" cy="731402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219949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TICKET MÉDIO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Atual: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Ideal: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graphicFrame>
        <p:nvGraphicFramePr>
          <p:cNvPr id="9" name="Tabela 8">
            <a:extLst>
              <a:ext uri="{FF2B5EF4-FFF2-40B4-BE49-F238E27FC236}">
                <a16:creationId xmlns:a16="http://schemas.microsoft.com/office/drawing/2014/main" id="{BB91527E-6FF1-4D3D-A9B3-1F6041C82E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0520291"/>
              </p:ext>
            </p:extLst>
          </p:nvPr>
        </p:nvGraphicFramePr>
        <p:xfrm>
          <a:off x="3208280" y="3770638"/>
          <a:ext cx="3117364" cy="731402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117364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PRINCIPAL OBJETIVO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</a:tbl>
          </a:graphicData>
        </a:graphic>
      </p:graphicFrame>
      <p:graphicFrame>
        <p:nvGraphicFramePr>
          <p:cNvPr id="10" name="Tabela 9">
            <a:extLst>
              <a:ext uri="{FF2B5EF4-FFF2-40B4-BE49-F238E27FC236}">
                <a16:creationId xmlns:a16="http://schemas.microsoft.com/office/drawing/2014/main" id="{25CCDDE7-BBD7-4B15-AED4-40B6B033F8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465272"/>
              </p:ext>
            </p:extLst>
          </p:nvPr>
        </p:nvGraphicFramePr>
        <p:xfrm>
          <a:off x="4792662" y="4618902"/>
          <a:ext cx="1538573" cy="2111473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538573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METAS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Qual a principal meta?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280358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4769159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É possível mensurar a meta? Como?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833130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171127057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80703445"/>
                  </a:ext>
                </a:extLst>
              </a:tr>
            </a:tbl>
          </a:graphicData>
        </a:graphic>
      </p:graphicFrame>
      <p:graphicFrame>
        <p:nvGraphicFramePr>
          <p:cNvPr id="11" name="Tabela 10">
            <a:extLst>
              <a:ext uri="{FF2B5EF4-FFF2-40B4-BE49-F238E27FC236}">
                <a16:creationId xmlns:a16="http://schemas.microsoft.com/office/drawing/2014/main" id="{335556C0-8119-4AD3-BFDC-E965AD58E9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0774377"/>
              </p:ext>
            </p:extLst>
          </p:nvPr>
        </p:nvGraphicFramePr>
        <p:xfrm>
          <a:off x="588725" y="4618902"/>
          <a:ext cx="1947442" cy="199584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947442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PRINCIPAIS CONCORRENTES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882101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669696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6383685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536908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833130"/>
                  </a:ext>
                </a:extLst>
              </a:tr>
            </a:tbl>
          </a:graphicData>
        </a:graphic>
      </p:graphicFrame>
      <p:graphicFrame>
        <p:nvGraphicFramePr>
          <p:cNvPr id="12" name="Tabela 11">
            <a:extLst>
              <a:ext uri="{FF2B5EF4-FFF2-40B4-BE49-F238E27FC236}">
                <a16:creationId xmlns:a16="http://schemas.microsoft.com/office/drawing/2014/main" id="{5F30EB0A-7111-4807-BE44-93E004BF45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2354911"/>
              </p:ext>
            </p:extLst>
          </p:nvPr>
        </p:nvGraphicFramePr>
        <p:xfrm>
          <a:off x="2633184" y="4618901"/>
          <a:ext cx="2062461" cy="1995845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062461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PRINCIPAIS REFERÊNCIAS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78821017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56696966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46383685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47536908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</a:rPr>
                        <a:t> </a:t>
                      </a: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939928786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20787108"/>
                  </a:ext>
                </a:extLst>
              </a:tr>
              <a:tr h="2193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628833130"/>
                  </a:ext>
                </a:extLst>
              </a:tr>
            </a:tbl>
          </a:graphicData>
        </a:graphic>
      </p:graphicFrame>
      <p:graphicFrame>
        <p:nvGraphicFramePr>
          <p:cNvPr id="13" name="Tabela 12">
            <a:extLst>
              <a:ext uri="{FF2B5EF4-FFF2-40B4-BE49-F238E27FC236}">
                <a16:creationId xmlns:a16="http://schemas.microsoft.com/office/drawing/2014/main" id="{28EA89E9-8B41-4898-BE06-AC836250989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846632"/>
              </p:ext>
            </p:extLst>
          </p:nvPr>
        </p:nvGraphicFramePr>
        <p:xfrm>
          <a:off x="588724" y="6726582"/>
          <a:ext cx="1964695" cy="512014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96469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MERCADO</a:t>
                      </a:r>
                      <a:endParaRPr lang="pt-BR" sz="1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7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(  )Saturado    (  )Tranquilo   (  )Promissor</a:t>
                      </a:r>
                      <a:endParaRPr lang="pt-BR" sz="7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</a:tbl>
          </a:graphicData>
        </a:graphic>
      </p:graphicFrame>
      <p:graphicFrame>
        <p:nvGraphicFramePr>
          <p:cNvPr id="14" name="Tabela 13">
            <a:extLst>
              <a:ext uri="{FF2B5EF4-FFF2-40B4-BE49-F238E27FC236}">
                <a16:creationId xmlns:a16="http://schemas.microsoft.com/office/drawing/2014/main" id="{C35FC378-20E2-484A-8D96-2A360B44BEA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351608"/>
              </p:ext>
            </p:extLst>
          </p:nvPr>
        </p:nvGraphicFramePr>
        <p:xfrm>
          <a:off x="2633184" y="6722696"/>
          <a:ext cx="3692460" cy="1297351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692460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003">
                <a:tc>
                  <a:txBody>
                    <a:bodyPr/>
                    <a:lstStyle/>
                    <a:p>
                      <a:pPr algn="ctr"/>
                      <a:r>
                        <a:rPr lang="pt-BR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CANAIS EXISTENTES</a:t>
                      </a:r>
                      <a:endParaRPr lang="pt-BR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3948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(  )E-mail  (  )Site   (  )Facebook  (  )Instagram  (  )Telefone  (  )Twitter  (  )Snapchat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  )Chat online  (  )</a:t>
                      </a:r>
                      <a:r>
                        <a:rPr lang="pt-BR" sz="9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Linkedin</a:t>
                      </a: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(  )Sites de terceiros  (  )Outro: _______________</a:t>
                      </a: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dá mais retorno?</a:t>
                      </a: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9824261"/>
                  </a:ext>
                </a:extLst>
              </a:tr>
              <a:tr h="209011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você preferiria ser contatado?</a:t>
                      </a: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066060"/>
                  </a:ext>
                </a:extLst>
              </a:tr>
            </a:tbl>
          </a:graphicData>
        </a:graphic>
      </p:graphicFrame>
      <p:graphicFrame>
        <p:nvGraphicFramePr>
          <p:cNvPr id="15" name="Tabela 14">
            <a:extLst>
              <a:ext uri="{FF2B5EF4-FFF2-40B4-BE49-F238E27FC236}">
                <a16:creationId xmlns:a16="http://schemas.microsoft.com/office/drawing/2014/main" id="{8F62F77D-C80B-4EFC-9331-E60E472F111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074308"/>
              </p:ext>
            </p:extLst>
          </p:nvPr>
        </p:nvGraphicFramePr>
        <p:xfrm>
          <a:off x="580098" y="7326586"/>
          <a:ext cx="1964695" cy="2213851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1964695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303965">
                <a:tc>
                  <a:txBody>
                    <a:bodyPr/>
                    <a:lstStyle/>
                    <a:p>
                      <a:pPr algn="ctr"/>
                      <a:r>
                        <a:rPr lang="pt-BR" sz="9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MARKETING</a:t>
                      </a:r>
                      <a:endParaRPr lang="pt-BR" sz="9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27076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 ações de marketing foram efetivas ao longo do tempo?</a:t>
                      </a: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240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5781361"/>
                  </a:ext>
                </a:extLst>
              </a:tr>
              <a:tr h="2240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236627"/>
                  </a:ext>
                </a:extLst>
              </a:tr>
              <a:tr h="22403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0199818"/>
                  </a:ext>
                </a:extLst>
              </a:tr>
              <a:tr h="270760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9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Já trabalhou com alguma agência? Como foi?</a:t>
                      </a:r>
                      <a:endParaRPr lang="pt-BR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02491"/>
                  </a:ext>
                </a:extLst>
              </a:tr>
              <a:tr h="2240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557418570"/>
                  </a:ext>
                </a:extLst>
              </a:tr>
              <a:tr h="2240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7763632"/>
                  </a:ext>
                </a:extLst>
              </a:tr>
              <a:tr h="22403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479019527"/>
                  </a:ext>
                </a:extLst>
              </a:tr>
            </a:tbl>
          </a:graphicData>
        </a:graphic>
      </p:graphicFrame>
      <p:graphicFrame>
        <p:nvGraphicFramePr>
          <p:cNvPr id="17" name="Tabela 16">
            <a:extLst>
              <a:ext uri="{FF2B5EF4-FFF2-40B4-BE49-F238E27FC236}">
                <a16:creationId xmlns:a16="http://schemas.microsoft.com/office/drawing/2014/main" id="{93606C9B-C169-4D32-8346-CF45DFD4CD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8879225"/>
              </p:ext>
            </p:extLst>
          </p:nvPr>
        </p:nvGraphicFramePr>
        <p:xfrm>
          <a:off x="2633184" y="7990820"/>
          <a:ext cx="3692460" cy="1581649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3692460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</a:tblGrid>
              <a:tr h="270670">
                <a:tc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VENDAS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39822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Existe alguém voltado para marketing?  (  ) Sim  (  )Não         As vendas são: (  )Passivas (  )Ativas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017652"/>
                  </a:ext>
                </a:extLst>
              </a:tr>
              <a:tr h="28223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Quantas pessoas em vendas? ______    Canais: (  )Cara a cara  (  )Social  (  )Telefone  (  )</a:t>
                      </a:r>
                      <a:r>
                        <a:rPr lang="pt-BR" sz="1000" dirty="0" err="1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Email</a:t>
                      </a:r>
                      <a:endParaRPr lang="pt-BR" sz="1000" b="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5781361"/>
                  </a:ext>
                </a:extLst>
              </a:tr>
              <a:tr h="19949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Como é o processo de vendas?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55236627"/>
                  </a:ext>
                </a:extLst>
              </a:tr>
              <a:tr h="199498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90199818"/>
                  </a:ext>
                </a:extLst>
              </a:tr>
              <a:tr h="199498">
                <a:tc>
                  <a:txBody>
                    <a:bodyPr/>
                    <a:lstStyle/>
                    <a:p>
                      <a:pPr marL="0" marR="0" lvl="0" indent="0" algn="l" defTabSz="6858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pt-BR" sz="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81024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69627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>
            <a:extLst>
              <a:ext uri="{FF2B5EF4-FFF2-40B4-BE49-F238E27FC236}">
                <a16:creationId xmlns:a16="http://schemas.microsoft.com/office/drawing/2014/main" id="{E5E1BCD8-1F02-42AF-82E0-DFF688449959}"/>
              </a:ext>
            </a:extLst>
          </p:cNvPr>
          <p:cNvSpPr/>
          <p:nvPr/>
        </p:nvSpPr>
        <p:spPr>
          <a:xfrm>
            <a:off x="1196788" y="1008529"/>
            <a:ext cx="618565" cy="26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18" name="Retângulo 17">
            <a:extLst>
              <a:ext uri="{FF2B5EF4-FFF2-40B4-BE49-F238E27FC236}">
                <a16:creationId xmlns:a16="http://schemas.microsoft.com/office/drawing/2014/main" id="{4FF47B31-0F24-4F67-8CD1-0629C587A1DF}"/>
              </a:ext>
            </a:extLst>
          </p:cNvPr>
          <p:cNvSpPr/>
          <p:nvPr/>
        </p:nvSpPr>
        <p:spPr>
          <a:xfrm>
            <a:off x="1196787" y="1674558"/>
            <a:ext cx="618565" cy="26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sp>
        <p:nvSpPr>
          <p:cNvPr id="20" name="Retângulo 19">
            <a:extLst>
              <a:ext uri="{FF2B5EF4-FFF2-40B4-BE49-F238E27FC236}">
                <a16:creationId xmlns:a16="http://schemas.microsoft.com/office/drawing/2014/main" id="{155EC21F-A1A7-4DF8-B4BC-9B849CEDEC69}"/>
              </a:ext>
            </a:extLst>
          </p:cNvPr>
          <p:cNvSpPr/>
          <p:nvPr/>
        </p:nvSpPr>
        <p:spPr>
          <a:xfrm>
            <a:off x="1196787" y="2319216"/>
            <a:ext cx="618565" cy="2689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600"/>
          </a:p>
        </p:txBody>
      </p:sp>
      <p:graphicFrame>
        <p:nvGraphicFramePr>
          <p:cNvPr id="29" name="Tabela 28">
            <a:extLst>
              <a:ext uri="{FF2B5EF4-FFF2-40B4-BE49-F238E27FC236}">
                <a16:creationId xmlns:a16="http://schemas.microsoft.com/office/drawing/2014/main" id="{7CDC0C81-CBEB-40D1-B779-A62D978979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167568"/>
              </p:ext>
            </p:extLst>
          </p:nvPr>
        </p:nvGraphicFramePr>
        <p:xfrm>
          <a:off x="712856" y="4705080"/>
          <a:ext cx="5436735" cy="4409470"/>
        </p:xfrm>
        <a:graphic>
          <a:graphicData uri="http://schemas.openxmlformats.org/drawingml/2006/table">
            <a:tbl>
              <a:tblPr firstRow="1" firstCol="1" bandRow="1">
                <a:tableStyleId>{5202B0CA-FC54-4496-8BCA-5EF66A818D29}</a:tableStyleId>
              </a:tblPr>
              <a:tblGrid>
                <a:gridCol w="2752239">
                  <a:extLst>
                    <a:ext uri="{9D8B030D-6E8A-4147-A177-3AD203B41FA5}">
                      <a16:colId xmlns:a16="http://schemas.microsoft.com/office/drawing/2014/main" val="3930294964"/>
                    </a:ext>
                  </a:extLst>
                </a:gridCol>
                <a:gridCol w="2684496">
                  <a:extLst>
                    <a:ext uri="{9D8B030D-6E8A-4147-A177-3AD203B41FA5}">
                      <a16:colId xmlns:a16="http://schemas.microsoft.com/office/drawing/2014/main" val="2557687927"/>
                    </a:ext>
                  </a:extLst>
                </a:gridCol>
              </a:tblGrid>
              <a:tr h="489564">
                <a:tc gridSpan="2">
                  <a:txBody>
                    <a:bodyPr/>
                    <a:lstStyle/>
                    <a:p>
                      <a:pPr algn="ctr"/>
                      <a:r>
                        <a:rPr lang="pt-BR" sz="1000" dirty="0"/>
                        <a:t>PERGUNTAS ADICIONAIS</a:t>
                      </a:r>
                      <a:endParaRPr lang="pt-BR" sz="1000" b="0" dirty="0"/>
                    </a:p>
                  </a:txBody>
                  <a:tcPr anchor="ctr">
                    <a:solidFill>
                      <a:srgbClr val="00F6AA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pt-BR" sz="1000" b="0" dirty="0"/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3468649"/>
                  </a:ext>
                </a:extLst>
              </a:tr>
              <a:tr h="368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 a porcentagem de cada sexo consome seu produto ou serviço?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059824261"/>
                  </a:ext>
                </a:extLst>
              </a:tr>
              <a:tr h="33770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a faixa etária do seu público?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265066060"/>
                  </a:ext>
                </a:extLst>
              </a:tr>
              <a:tr h="409283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a sua abrangência? (Regional, nacional, internacional...)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959153820"/>
                  </a:ext>
                </a:extLst>
              </a:tr>
              <a:tr h="40587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 algum cliente ideal em sua carteira? Como ele é?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298884869"/>
                  </a:ext>
                </a:extLst>
              </a:tr>
              <a:tr h="55341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Quais as principais dúvidas e dores que ele tem quando entra em contato com a empresa?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645842665"/>
                  </a:ext>
                </a:extLst>
              </a:tr>
              <a:tr h="368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Existe uma base com dados destes clientes? Qual o tamanho desta base?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430803499"/>
                  </a:ext>
                </a:extLst>
              </a:tr>
              <a:tr h="368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a renda média deste cliente?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2836940253"/>
                  </a:ext>
                </a:extLst>
              </a:tr>
              <a:tr h="368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produto ou serviço da marca é o mais fraco?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3803198271"/>
                  </a:ext>
                </a:extLst>
              </a:tr>
              <a:tr h="368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produto ou serviço é o mais forte?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88514315"/>
                  </a:ext>
                </a:extLst>
              </a:tr>
              <a:tr h="368939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pt-BR" sz="10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Qual diferencial da empresa?</a:t>
                      </a:r>
                      <a:endParaRPr lang="pt-BR" sz="10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pt-BR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704515054"/>
                  </a:ext>
                </a:extLst>
              </a:tr>
            </a:tbl>
          </a:graphicData>
        </a:graphic>
      </p:graphicFrame>
      <p:pic>
        <p:nvPicPr>
          <p:cNvPr id="5" name="Imagem 4">
            <a:extLst>
              <a:ext uri="{FF2B5EF4-FFF2-40B4-BE49-F238E27FC236}">
                <a16:creationId xmlns:a16="http://schemas.microsoft.com/office/drawing/2014/main" id="{92DE07B0-0B06-4A07-80DF-01E45EBB45B2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00F6AA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36" y="1009204"/>
            <a:ext cx="5891973" cy="2807967"/>
          </a:xfrm>
          <a:prstGeom prst="rect">
            <a:avLst/>
          </a:prstGeom>
        </p:spPr>
      </p:pic>
      <p:sp>
        <p:nvSpPr>
          <p:cNvPr id="6" name="CaixaDeTexto 5">
            <a:extLst>
              <a:ext uri="{FF2B5EF4-FFF2-40B4-BE49-F238E27FC236}">
                <a16:creationId xmlns:a16="http://schemas.microsoft.com/office/drawing/2014/main" id="{D412A973-6C01-4593-8E41-7A1A68B5A0F4}"/>
              </a:ext>
            </a:extLst>
          </p:cNvPr>
          <p:cNvSpPr txBox="1"/>
          <p:nvPr/>
        </p:nvSpPr>
        <p:spPr>
          <a:xfrm>
            <a:off x="584200" y="553912"/>
            <a:ext cx="244567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1400" b="1" dirty="0">
                <a:latin typeface="Arial" panose="020B0604020202020204" pitchFamily="34" charset="0"/>
                <a:cs typeface="Arial" panose="020B0604020202020204" pitchFamily="34" charset="0"/>
              </a:rPr>
              <a:t>FUNIL DE VENDAS ATUAL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CCF41F04-A8D8-4788-B446-BFAE7F9E968B}"/>
              </a:ext>
            </a:extLst>
          </p:cNvPr>
          <p:cNvSpPr txBox="1"/>
          <p:nvPr/>
        </p:nvSpPr>
        <p:spPr>
          <a:xfrm>
            <a:off x="3117166" y="1328271"/>
            <a:ext cx="6527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1000</a:t>
            </a:r>
          </a:p>
        </p:txBody>
      </p:sp>
      <p:sp>
        <p:nvSpPr>
          <p:cNvPr id="19" name="CaixaDeTexto 18">
            <a:extLst>
              <a:ext uri="{FF2B5EF4-FFF2-40B4-BE49-F238E27FC236}">
                <a16:creationId xmlns:a16="http://schemas.microsoft.com/office/drawing/2014/main" id="{18D2D69A-95A8-4E57-9D25-101CB292CC1F}"/>
              </a:ext>
            </a:extLst>
          </p:cNvPr>
          <p:cNvSpPr txBox="1"/>
          <p:nvPr/>
        </p:nvSpPr>
        <p:spPr>
          <a:xfrm>
            <a:off x="3234185" y="2007588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80</a:t>
            </a:r>
          </a:p>
        </p:txBody>
      </p:sp>
      <p:sp>
        <p:nvSpPr>
          <p:cNvPr id="25" name="CaixaDeTexto 24">
            <a:extLst>
              <a:ext uri="{FF2B5EF4-FFF2-40B4-BE49-F238E27FC236}">
                <a16:creationId xmlns:a16="http://schemas.microsoft.com/office/drawing/2014/main" id="{1B898563-1E2D-4839-A896-CDDE305F7473}"/>
              </a:ext>
            </a:extLst>
          </p:cNvPr>
          <p:cNvSpPr txBox="1"/>
          <p:nvPr/>
        </p:nvSpPr>
        <p:spPr>
          <a:xfrm>
            <a:off x="3234185" y="2686905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25</a:t>
            </a:r>
          </a:p>
        </p:txBody>
      </p:sp>
      <p:sp>
        <p:nvSpPr>
          <p:cNvPr id="27" name="CaixaDeTexto 26">
            <a:extLst>
              <a:ext uri="{FF2B5EF4-FFF2-40B4-BE49-F238E27FC236}">
                <a16:creationId xmlns:a16="http://schemas.microsoft.com/office/drawing/2014/main" id="{5BE5E8BC-0CE0-472F-92B7-3DC0689C0448}"/>
              </a:ext>
            </a:extLst>
          </p:cNvPr>
          <p:cNvSpPr txBox="1"/>
          <p:nvPr/>
        </p:nvSpPr>
        <p:spPr>
          <a:xfrm>
            <a:off x="3292694" y="336622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8" name="CaixaDeTexto 27">
            <a:extLst>
              <a:ext uri="{FF2B5EF4-FFF2-40B4-BE49-F238E27FC236}">
                <a16:creationId xmlns:a16="http://schemas.microsoft.com/office/drawing/2014/main" id="{1F2657AC-FE29-4A29-928C-C34A0423AE8C}"/>
              </a:ext>
            </a:extLst>
          </p:cNvPr>
          <p:cNvSpPr txBox="1"/>
          <p:nvPr/>
        </p:nvSpPr>
        <p:spPr>
          <a:xfrm>
            <a:off x="4988111" y="2250259"/>
            <a:ext cx="1031629" cy="4770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pt-BR" sz="2000" dirty="0">
                <a:solidFill>
                  <a:schemeClr val="bg2">
                    <a:lumMod val="50000"/>
                  </a:schemeClr>
                </a:solidFill>
              </a:rPr>
              <a:t>0,4% </a:t>
            </a:r>
            <a:r>
              <a:rPr lang="pt-BR" sz="1600" dirty="0">
                <a:solidFill>
                  <a:schemeClr val="bg2">
                    <a:lumMod val="50000"/>
                  </a:schemeClr>
                </a:solidFill>
              </a:rPr>
              <a:t>de</a:t>
            </a:r>
          </a:p>
          <a:p>
            <a:pPr algn="ctr">
              <a:lnSpc>
                <a:spcPts val="1500"/>
              </a:lnSpc>
            </a:pPr>
            <a:r>
              <a:rPr lang="pt-BR" sz="1600" dirty="0">
                <a:solidFill>
                  <a:schemeClr val="bg2">
                    <a:lumMod val="50000"/>
                  </a:schemeClr>
                </a:solidFill>
              </a:rPr>
              <a:t>conversão</a:t>
            </a:r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7E16B0CC-B9DA-44A2-BA05-C0696898821B}"/>
              </a:ext>
            </a:extLst>
          </p:cNvPr>
          <p:cNvSpPr txBox="1"/>
          <p:nvPr/>
        </p:nvSpPr>
        <p:spPr>
          <a:xfrm>
            <a:off x="2924806" y="4008184"/>
            <a:ext cx="1037463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pt-BR" sz="2000" dirty="0">
                <a:solidFill>
                  <a:schemeClr val="bg2">
                    <a:lumMod val="50000"/>
                  </a:schemeClr>
                </a:solidFill>
              </a:rPr>
              <a:t>R$40,80</a:t>
            </a:r>
            <a:endParaRPr lang="pt-BR" sz="1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1" name="CaixaDeTexto 30">
            <a:extLst>
              <a:ext uri="{FF2B5EF4-FFF2-40B4-BE49-F238E27FC236}">
                <a16:creationId xmlns:a16="http://schemas.microsoft.com/office/drawing/2014/main" id="{CCF550CB-7ECD-4A3C-89B7-66880E97BC1B}"/>
              </a:ext>
            </a:extLst>
          </p:cNvPr>
          <p:cNvSpPr txBox="1"/>
          <p:nvPr/>
        </p:nvSpPr>
        <p:spPr>
          <a:xfrm>
            <a:off x="963390" y="1563671"/>
            <a:ext cx="466794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pt-BR" dirty="0">
                <a:solidFill>
                  <a:schemeClr val="bg2">
                    <a:lumMod val="50000"/>
                  </a:schemeClr>
                </a:solidFill>
              </a:rPr>
              <a:t>8%</a:t>
            </a:r>
            <a:endParaRPr lang="pt-BR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2" name="CaixaDeTexto 31">
            <a:extLst>
              <a:ext uri="{FF2B5EF4-FFF2-40B4-BE49-F238E27FC236}">
                <a16:creationId xmlns:a16="http://schemas.microsoft.com/office/drawing/2014/main" id="{2ECADA8A-C5E8-4DBB-9F13-3461CE147C07}"/>
              </a:ext>
            </a:extLst>
          </p:cNvPr>
          <p:cNvSpPr txBox="1"/>
          <p:nvPr/>
        </p:nvSpPr>
        <p:spPr>
          <a:xfrm>
            <a:off x="902493" y="2301530"/>
            <a:ext cx="583813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pt-BR" dirty="0">
                <a:solidFill>
                  <a:schemeClr val="bg2">
                    <a:lumMod val="50000"/>
                  </a:schemeClr>
                </a:solidFill>
              </a:rPr>
              <a:t>15%</a:t>
            </a:r>
            <a:endParaRPr lang="pt-BR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3" name="CaixaDeTexto 32">
            <a:extLst>
              <a:ext uri="{FF2B5EF4-FFF2-40B4-BE49-F238E27FC236}">
                <a16:creationId xmlns:a16="http://schemas.microsoft.com/office/drawing/2014/main" id="{3EC5B5FA-8DF0-4394-851A-6CC6C0EAD133}"/>
              </a:ext>
            </a:extLst>
          </p:cNvPr>
          <p:cNvSpPr txBox="1"/>
          <p:nvPr/>
        </p:nvSpPr>
        <p:spPr>
          <a:xfrm>
            <a:off x="919084" y="3039389"/>
            <a:ext cx="583813" cy="29751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pt-BR" dirty="0">
                <a:solidFill>
                  <a:schemeClr val="bg2">
                    <a:lumMod val="50000"/>
                  </a:schemeClr>
                </a:solidFill>
              </a:rPr>
              <a:t>10%</a:t>
            </a:r>
            <a:endParaRPr lang="pt-BR" sz="14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4" name="CaixaDeTexto 33">
            <a:extLst>
              <a:ext uri="{FF2B5EF4-FFF2-40B4-BE49-F238E27FC236}">
                <a16:creationId xmlns:a16="http://schemas.microsoft.com/office/drawing/2014/main" id="{7581D45B-F8B0-494C-A6A3-AF074CA68E4D}"/>
              </a:ext>
            </a:extLst>
          </p:cNvPr>
          <p:cNvSpPr txBox="1"/>
          <p:nvPr/>
        </p:nvSpPr>
        <p:spPr>
          <a:xfrm>
            <a:off x="2223876" y="4214285"/>
            <a:ext cx="2439322" cy="2846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1500"/>
              </a:lnSpc>
            </a:pPr>
            <a:r>
              <a:rPr lang="pt-BR" sz="1400" dirty="0">
                <a:solidFill>
                  <a:schemeClr val="bg2">
                    <a:lumMod val="50000"/>
                  </a:schemeClr>
                </a:solidFill>
              </a:rPr>
              <a:t>Custo por aquisição de clientes</a:t>
            </a:r>
            <a:endParaRPr lang="pt-BR" sz="11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256127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774</TotalTime>
  <Words>364</Words>
  <Application>Microsoft Office PowerPoint</Application>
  <PresentationFormat>Papel A4 (210 x 297 mm)</PresentationFormat>
  <Paragraphs>77</Paragraphs>
  <Slides>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Gotham Black</vt:lpstr>
      <vt:lpstr>Tema do Office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Thiago Turco</dc:creator>
  <cp:lastModifiedBy>lucas gabriel</cp:lastModifiedBy>
  <cp:revision>24</cp:revision>
  <cp:lastPrinted>2017-06-26T18:15:13Z</cp:lastPrinted>
  <dcterms:created xsi:type="dcterms:W3CDTF">2017-06-26T17:39:42Z</dcterms:created>
  <dcterms:modified xsi:type="dcterms:W3CDTF">2020-01-23T10:28:46Z</dcterms:modified>
</cp:coreProperties>
</file>