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saveSubsetFonts="1">
  <p:sldMasterIdLst>
    <p:sldMasterId r:id="rId1" id="2147483648"/>
  </p:sldMasterIdLst>
  <p:notesMasterIdLst>
    <p:notesMasterId r:id="rId63"/>
  </p:notesMasterIdLst>
  <p:sldIdLst>
    <p:sldId r:id="rId2" id="256"/>
    <p:sldId r:id="rId3" id="257"/>
    <p:sldId r:id="rId4" id="258"/>
    <p:sldId r:id="rId5" id="259"/>
    <p:sldId r:id="rId6" id="260"/>
    <p:sldId r:id="rId7" id="261"/>
    <p:sldId r:id="rId8" id="263"/>
    <p:sldId r:id="rId9" id="267"/>
    <p:sldId r:id="rId10" id="265"/>
    <p:sldId r:id="rId11" id="268"/>
    <p:sldId r:id="rId12" id="269"/>
    <p:sldId r:id="rId13" id="270"/>
    <p:sldId r:id="rId14" id="335"/>
    <p:sldId r:id="rId15" id="297"/>
    <p:sldId r:id="rId16" id="298"/>
    <p:sldId r:id="rId17" id="318"/>
    <p:sldId r:id="rId18" id="331"/>
    <p:sldId r:id="rId19" id="264"/>
    <p:sldId r:id="rId20" id="280"/>
    <p:sldId r:id="rId21" id="324"/>
    <p:sldId r:id="rId22" id="325"/>
    <p:sldId r:id="rId23" id="274"/>
    <p:sldId r:id="rId24" id="277"/>
    <p:sldId r:id="rId25" id="272"/>
    <p:sldId r:id="rId26" id="289"/>
    <p:sldId r:id="rId27" id="292"/>
    <p:sldId r:id="rId28" id="290"/>
    <p:sldId r:id="rId29" id="276"/>
    <p:sldId r:id="rId30" id="291"/>
    <p:sldId r:id="rId31" id="271"/>
    <p:sldId r:id="rId32" id="295"/>
    <p:sldId r:id="rId33" id="296"/>
    <p:sldId r:id="rId34" id="304"/>
    <p:sldId r:id="rId35" id="336"/>
    <p:sldId r:id="rId36" id="340"/>
    <p:sldId r:id="rId37" id="337"/>
    <p:sldId r:id="rId38" id="338"/>
    <p:sldId r:id="rId39" id="339"/>
    <p:sldId r:id="rId40" id="305"/>
    <p:sldId r:id="rId41" id="328"/>
    <p:sldId r:id="rId42" id="300"/>
    <p:sldId r:id="rId43" id="301"/>
    <p:sldId r:id="rId44" id="302"/>
    <p:sldId r:id="rId45" id="303"/>
    <p:sldId r:id="rId46" id="330"/>
    <p:sldId r:id="rId47" id="285"/>
    <p:sldId r:id="rId48" id="307"/>
    <p:sldId r:id="rId49" id="341"/>
    <p:sldId r:id="rId50" id="308"/>
    <p:sldId r:id="rId51" id="342"/>
    <p:sldId r:id="rId52" id="343"/>
    <p:sldId r:id="rId53" id="344"/>
    <p:sldId r:id="rId54" id="345"/>
    <p:sldId r:id="rId55" id="346"/>
    <p:sldId r:id="rId56" id="347"/>
    <p:sldId r:id="rId57" id="348"/>
    <p:sldId r:id="rId58" id="349"/>
    <p:sldId r:id="rId59" id="350"/>
    <p:sldId r:id="rId60" id="333"/>
    <p:sldId r:id="rId61" id="332"/>
    <p:sldId r:id="rId62" id="309"/>
  </p:sldIdLst>
  <p:sldSz cx="12192000" cy="6858000"/>
  <p:notesSz cx="6858000" cy="9144000"/>
  <p:defaultTextStyle>
    <a:defPPr>
      <a:defRPr lang="pt-BR"/>
    </a:defPPr>
    <a:lvl1pPr eaLnBrk="1" defTabSz="914400" latinLnBrk="0" rtl="0" marL="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eaLnBrk="1" defTabSz="914400" latinLnBrk="0" rtl="0" marL="4572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eaLnBrk="1" defTabSz="914400" latinLnBrk="0" rtl="0" marL="9144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eaLnBrk="1" defTabSz="914400" latinLnBrk="0" rtl="0" marL="13716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eaLnBrk="1" defTabSz="914400" latinLnBrk="0" rtl="0" marL="18288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eaLnBrk="1" defTabSz="914400" latinLnBrk="0" rtl="0" marL="22860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eaLnBrk="1" defTabSz="914400" latinLnBrk="0" rtl="0" marL="27432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eaLnBrk="1" defTabSz="914400" latinLnBrk="0" rtl="0" marL="32004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eaLnBrk="1" defTabSz="914400" latinLnBrk="0" rtl="0" marL="3657600" hangingPunct="1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ídeo 1 Definição e Conceitos" id="{45195C68-EC87-456F-BA1F-08B320CE4C0D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7"/>
            <p14:sldId id="265"/>
            <p14:sldId id="268"/>
            <p14:sldId id="269"/>
            <p14:sldId id="270"/>
            <p14:sldId id="335"/>
            <p14:sldId id="297"/>
            <p14:sldId id="298"/>
            <p14:sldId id="318"/>
            <p14:sldId id="331"/>
          </p14:sldIdLst>
        </p14:section>
        <p14:section name="Vídeo 2 Competencias" id="{D0DAD9B0-9A10-43B6-BB1E-0426F81DE2FC}">
          <p14:sldIdLst>
            <p14:sldId id="264"/>
            <p14:sldId id="280"/>
            <p14:sldId id="324"/>
            <p14:sldId id="325"/>
            <p14:sldId id="274"/>
            <p14:sldId id="277"/>
            <p14:sldId id="272"/>
            <p14:sldId id="289"/>
            <p14:sldId id="292"/>
            <p14:sldId id="290"/>
            <p14:sldId id="276"/>
            <p14:sldId id="291"/>
          </p14:sldIdLst>
        </p14:section>
        <p14:section name="Vídeo 3 Gestão de Desempenho" id="{9F781512-9067-4125-B20C-FA89EA3E3BD2}">
          <p14:sldIdLst>
            <p14:sldId id="271"/>
            <p14:sldId id="295"/>
            <p14:sldId id="296"/>
            <p14:sldId id="304"/>
            <p14:sldId id="336"/>
            <p14:sldId id="340"/>
            <p14:sldId id="337"/>
            <p14:sldId id="338"/>
            <p14:sldId id="339"/>
            <p14:sldId id="305"/>
            <p14:sldId id="328"/>
            <p14:sldId id="300"/>
            <p14:sldId id="301"/>
            <p14:sldId id="302"/>
            <p14:sldId id="303"/>
            <p14:sldId id="330"/>
            <p14:sldId id="285"/>
            <p14:sldId id="307"/>
            <p14:sldId id="341"/>
            <p14:sldId id="308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33"/>
            <p14:sldId id="332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roundtripDataSignature="AMtx7mgBekgpi4xa3WZiFcUXdp8cjgiv4g==" r:id="rId69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  <a:srgbClr val="009999"/>
    <a:srgbClr val="F9A307"/>
    <a:srgbClr val="714B25"/>
    <a:srgbClr val="9966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890" autoAdjust="0"/>
  </p:normalViewPr>
  <p:slideViewPr>
    <p:cSldViewPr snapToGrid="0">
      <p:cViewPr varScale="1">
        <p:scale>
          <a:sx n="143" d="100"/>
          <a:sy n="143" d="100"/>
        </p:scale>
        <p:origin x="1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Type="http://schemas.openxmlformats.org/officeDocument/2006/relationships/slide" Target="slides/slide25.xml" Id="rId26"></Relationship><Relationship Type="http://schemas.openxmlformats.org/officeDocument/2006/relationships/slide" Target="slides/slide20.xml" Id="rId21"></Relationship><Relationship Type="http://schemas.openxmlformats.org/officeDocument/2006/relationships/slide" Target="slides/slide33.xml" Id="rId34"></Relationship><Relationship Type="http://schemas.openxmlformats.org/officeDocument/2006/relationships/slide" Target="slides/slide41.xml" Id="rId42"></Relationship><Relationship Type="http://schemas.openxmlformats.org/officeDocument/2006/relationships/slide" Target="slides/slide46.xml" Id="rId47"></Relationship><Relationship Type="http://schemas.openxmlformats.org/officeDocument/2006/relationships/slide" Target="slides/slide49.xml" Id="rId50"></Relationship><Relationship Type="http://schemas.openxmlformats.org/officeDocument/2006/relationships/slide" Target="slides/slide54.xml" Id="rId55"></Relationship><Relationship Type="http://schemas.openxmlformats.org/officeDocument/2006/relationships/notesMaster" Target="notesMasters/notesMaster1.xml" Id="rId63"></Relationship><Relationship Type="http://schemas.openxmlformats.org/officeDocument/2006/relationships/tableStyles" Target="tableStyles.xml" Id="rId68"></Relationship><Relationship Type="http://schemas.openxmlformats.org/officeDocument/2006/relationships/slide" Target="slides/slide6.xml" Id="rId7"></Relationship><Relationship Type="http://schemas.openxmlformats.org/officeDocument/2006/relationships/slide" Target="slides/slide1.xml" Id="rId2"></Relationship><Relationship Type="http://schemas.openxmlformats.org/officeDocument/2006/relationships/slide" Target="slides/slide15.xml" Id="rId16"></Relationship><Relationship Type="http://schemas.openxmlformats.org/officeDocument/2006/relationships/slide" Target="slides/slide28.xml" Id="rId29"></Relationship><Relationship Type="http://schemas.openxmlformats.org/officeDocument/2006/relationships/slide" Target="slides/slide10.xml" Id="rId11"></Relationship><Relationship Type="http://schemas.openxmlformats.org/officeDocument/2006/relationships/slide" Target="slides/slide23.xml" Id="rId24"></Relationship><Relationship Type="http://schemas.openxmlformats.org/officeDocument/2006/relationships/slide" Target="slides/slide31.xml" Id="rId32"></Relationship><Relationship Type="http://schemas.openxmlformats.org/officeDocument/2006/relationships/slide" Target="slides/slide36.xml" Id="rId37"></Relationship><Relationship Type="http://schemas.openxmlformats.org/officeDocument/2006/relationships/slide" Target="slides/slide39.xml" Id="rId40"></Relationship><Relationship Type="http://schemas.openxmlformats.org/officeDocument/2006/relationships/slide" Target="slides/slide44.xml" Id="rId45"></Relationship><Relationship Type="http://schemas.openxmlformats.org/officeDocument/2006/relationships/slide" Target="slides/slide52.xml" Id="rId53"></Relationship><Relationship Type="http://schemas.openxmlformats.org/officeDocument/2006/relationships/slide" Target="slides/slide57.xml" Id="rId58"></Relationship><Relationship Type="http://schemas.openxmlformats.org/officeDocument/2006/relationships/viewProps" Target="viewProps.xml" Id="rId66"></Relationship><Relationship Type="http://schemas.openxmlformats.org/officeDocument/2006/relationships/slide" Target="slides/slide4.xml" Id="rId5"></Relationship><Relationship Type="http://schemas.openxmlformats.org/officeDocument/2006/relationships/slide" Target="slides/slide60.xml" Id="rId61"></Relationship><Relationship Type="http://schemas.openxmlformats.org/officeDocument/2006/relationships/slide" Target="slides/slide18.xml" Id="rId19"></Relationship><Relationship Type="http://schemas.openxmlformats.org/officeDocument/2006/relationships/slide" Target="slides/slide13.xml" Id="rId14"></Relationship><Relationship Type="http://schemas.openxmlformats.org/officeDocument/2006/relationships/slide" Target="slides/slide21.xml" Id="rId22"></Relationship><Relationship Type="http://schemas.openxmlformats.org/officeDocument/2006/relationships/slide" Target="slides/slide26.xml" Id="rId27"></Relationship><Relationship Type="http://schemas.openxmlformats.org/officeDocument/2006/relationships/slide" Target="slides/slide29.xml" Id="rId30"></Relationship><Relationship Type="http://schemas.openxmlformats.org/officeDocument/2006/relationships/slide" Target="slides/slide34.xml" Id="rId35"></Relationship><Relationship Type="http://schemas.openxmlformats.org/officeDocument/2006/relationships/slide" Target="slides/slide42.xml" Id="rId43"></Relationship><Relationship Type="http://schemas.openxmlformats.org/officeDocument/2006/relationships/slide" Target="slides/slide47.xml" Id="rId48"></Relationship><Relationship Type="http://schemas.openxmlformats.org/officeDocument/2006/relationships/slide" Target="slides/slide55.xml" Id="rId56"></Relationship><Relationship Type="http://schemas.openxmlformats.org/officeDocument/2006/relationships/commentAuthors" Target="commentAuthors.xml" Id="rId64"></Relationship><Relationship Type="http://schemas.openxmlformats.org/officeDocument/2006/relationships/slide" Target="slides/slide7.xml" Id="rId8"></Relationship><Relationship Type="http://schemas.openxmlformats.org/officeDocument/2006/relationships/slide" Target="slides/slide50.xml" Id="rId51"></Relationship><Relationship Type="http://schemas.openxmlformats.org/officeDocument/2006/relationships/slide" Target="slides/slide2.xml" Id="rId3"></Relationship><Relationship Type="http://schemas.openxmlformats.org/officeDocument/2006/relationships/slide" Target="slides/slide11.xml" Id="rId12"></Relationship><Relationship Type="http://schemas.openxmlformats.org/officeDocument/2006/relationships/slide" Target="slides/slide16.xml" Id="rId17"></Relationship><Relationship Type="http://schemas.openxmlformats.org/officeDocument/2006/relationships/slide" Target="slides/slide24.xml" Id="rId25"></Relationship><Relationship Type="http://schemas.openxmlformats.org/officeDocument/2006/relationships/slide" Target="slides/slide32.xml" Id="rId33"></Relationship><Relationship Type="http://schemas.openxmlformats.org/officeDocument/2006/relationships/slide" Target="slides/slide37.xml" Id="rId38"></Relationship><Relationship Type="http://schemas.openxmlformats.org/officeDocument/2006/relationships/slide" Target="slides/slide45.xml" Id="rId46"></Relationship><Relationship Type="http://schemas.openxmlformats.org/officeDocument/2006/relationships/slide" Target="slides/slide58.xml" Id="rId59"></Relationship><Relationship Type="http://schemas.openxmlformats.org/officeDocument/2006/relationships/theme" Target="theme/theme1.xml" Id="rId67"></Relationship><Relationship Type="http://schemas.openxmlformats.org/officeDocument/2006/relationships/slide" Target="slides/slide19.xml" Id="rId20"></Relationship><Relationship Type="http://schemas.openxmlformats.org/officeDocument/2006/relationships/slide" Target="slides/slide40.xml" Id="rId41"></Relationship><Relationship Type="http://schemas.openxmlformats.org/officeDocument/2006/relationships/slide" Target="slides/slide53.xml" Id="rId54"></Relationship><Relationship Type="http://schemas.openxmlformats.org/officeDocument/2006/relationships/slide" Target="slides/slide61.xml" Id="rId62"></Relationship><Relationship Type="http://schemas.openxmlformats.org/officeDocument/2006/relationships/slideMaster" Target="slideMasters/slideMaster1.xml" Id="rId1"></Relationship><Relationship Type="http://schemas.openxmlformats.org/officeDocument/2006/relationships/slide" Target="slides/slide5.xml" Id="rId6"></Relationship><Relationship Type="http://schemas.openxmlformats.org/officeDocument/2006/relationships/slide" Target="slides/slide14.xml" Id="rId15"></Relationship><Relationship Type="http://schemas.openxmlformats.org/officeDocument/2006/relationships/slide" Target="slides/slide22.xml" Id="rId23"></Relationship><Relationship Type="http://schemas.openxmlformats.org/officeDocument/2006/relationships/slide" Target="slides/slide27.xml" Id="rId28"></Relationship><Relationship Type="http://schemas.openxmlformats.org/officeDocument/2006/relationships/slide" Target="slides/slide35.xml" Id="rId36"></Relationship><Relationship Type="http://schemas.openxmlformats.org/officeDocument/2006/relationships/slide" Target="slides/slide48.xml" Id="rId49"></Relationship><Relationship Type="http://schemas.openxmlformats.org/officeDocument/2006/relationships/slide" Target="slides/slide56.xml" Id="rId57"></Relationship><Relationship Type="http://schemas.openxmlformats.org/officeDocument/2006/relationships/slide" Target="slides/slide9.xml" Id="rId10"></Relationship><Relationship Type="http://schemas.openxmlformats.org/officeDocument/2006/relationships/slide" Target="slides/slide30.xml" Id="rId31"></Relationship><Relationship Type="http://schemas.openxmlformats.org/officeDocument/2006/relationships/slide" Target="slides/slide43.xml" Id="rId44"></Relationship><Relationship Type="http://schemas.openxmlformats.org/officeDocument/2006/relationships/slide" Target="slides/slide51.xml" Id="rId52"></Relationship><Relationship Type="http://schemas.openxmlformats.org/officeDocument/2006/relationships/slide" Target="slides/slide59.xml" Id="rId60"></Relationship><Relationship Type="http://schemas.openxmlformats.org/officeDocument/2006/relationships/presProps" Target="presProps.xml" Id="rId65"></Relationship><Relationship Type="http://schemas.openxmlformats.org/officeDocument/2006/relationships/slide" Target="slides/slide3.xml" Id="rId4"></Relationship><Relationship Type="http://schemas.openxmlformats.org/officeDocument/2006/relationships/slide" Target="slides/slide8.xml" Id="rId9"></Relationship><Relationship Type="http://schemas.openxmlformats.org/officeDocument/2006/relationships/slide" Target="slides/slide12.xml" Id="rId13"></Relationship><Relationship Type="http://schemas.openxmlformats.org/officeDocument/2006/relationships/slide" Target="slides/slide17.xml" Id="rId18"></Relationship><Relationship Type="http://schemas.openxmlformats.org/officeDocument/2006/relationships/slide" Target="slides/slide38.xml" Id="rId39"></Relationship><Relationship Target="metadata" Type="http://customschemas.google.com/relationships/presentationmetadata" Id="rId69"></Relationship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/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/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56410-2427-4215-B606-F5E1C5A6FEB0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F6F94-C24F-45B6-BBD6-4ACE528DDE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36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portal.com.br/artigos-rh/tendncias-atuais-no-desenvolvimento-de-carreira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vidaecarreira.com.br/carreira-e-educacao/glassdoor-revela-as-principais-tendencias-para-o-mercado-de-trabalho-em-2020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portal.com.br/artigos-rh/tendncias-atuais-no-desenvolvimento-de-carreira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vidaecarreira.com.br/carreira-e-educacao/glassdoor-revela-as-principais-tendencias-para-o-mercado-de-trabalho-em-2020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portal.com.br/artigos-rh/tendncias-atuais-no-desenvolvimento-de-carreira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vidaecarreira.com.br/carreira-e-educacao/glassdoor-revela-as-principais-tendencias-para-o-mercado-de-trabalho-em-2020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nistradores.com.br/artigos/o-que-e-o-mundo-vuca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edeindigo.com.br/mundo-vuca-preparar/" TargetMode="External"/><Relationship Id="rId5" Type="http://schemas.openxmlformats.org/officeDocument/2006/relationships/hyperlink" Target="http://marcelodeelias.com.br/e-book-as-novas-competencias-essenciais-para-o-mundo-vuca/" TargetMode="External"/><Relationship Id="rId4" Type="http://schemas.openxmlformats.org/officeDocument/2006/relationships/hyperlink" Target="https://comunidadesebrae.com.br/blog/o-desafio-do-planejamento-estrategico-em-um-mundo-vuca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enoby.com/blog/competencias-tecnicas-e-comportamentais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enoby.com/blog/competencias-tecnicas-e-comportamentais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1.globo.com/economia/concursos-e-emprego/noticia/2018/09/18/9-em-cada-10-profissionais-sao-contratados-pelo-perfil-tecnico-e-demitidos-pelo-comportamental.g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voc%C3%AA-sabe-o-que-%C3%A9-cha-em-gest%C3%A3o-de-pessoas-keli-caride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qulture.rocks/blog/o-que-e-gestao-de-desempenho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lture.rocks/blog/o-retorno-sobre-investimento-da-nova-gestao-de-performance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py.io/blog/tipos-de-avaliacao-de-desempenho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ortaldaestrategia.infraestrutura.gov.br/ultimas-noticias/675-matriz-9-box-como-usa-la-para-identificar-as-lideran%C3%A7as.html" TargetMode="Externa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py.io/blog/tipos-de-avaliacao-de-desempenho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ortaldaestrategia.infraestrutura.gov.br/ultimas-noticias/675-matriz-9-box-como-usa-la-para-identificar-as-lideran%C3%A7as.html" TargetMode="Externa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rgbClr val="CC3300"/>
                </a:solidFill>
              </a:rPr>
              <a:t>Aula 1. Definição de carreira</a:t>
            </a:r>
          </a:p>
          <a:p>
            <a:endParaRPr lang="pt-BR" dirty="0">
              <a:solidFill>
                <a:srgbClr val="CC33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Houve uma época que tínhamos clareza ao começar a vida profissional, pensar em um 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plano de carreira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Hoje as gerações tem interesses distintos das anteriores, um dos fatores que mais impacta é a questão do equilíbrio entre o pessoal e o profissional, o que tem feito até as gerações anteriores se questionarem sobre suas decisões e até mesmo as vezes mudarem drasticamente de carreira.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008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70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ótimo ter empresas que estimulam e apoiam os colaboradores, promovem treinamento, ações de desenvolvimento – E muitas vezes os colaboradores não participam e sequer reconhecem isso. </a:t>
            </a:r>
          </a:p>
          <a:p>
            <a:r>
              <a:rPr lang="pt-BR" dirty="0"/>
              <a:t>Porque a empresa deveria investir na sua graduação? No seu inglês? Tem tanta gente pronta no mercado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871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https://www.rhportal.com.br/artigos-rh/tendncias-atuais-no-desenvolvimento-de-carreiras/</a:t>
            </a:r>
            <a:endParaRPr lang="pt-BR" dirty="0"/>
          </a:p>
          <a:p>
            <a:r>
              <a:rPr lang="pt-BR" dirty="0">
                <a:hlinkClick r:id="rId4"/>
              </a:rPr>
              <a:t>http://www.vidaecarreira.com.br/carreira-e-educacao/glassdoor-revela-as-principais-tendencias-para-o-mercado-de-trabalho-em-2020/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073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https://www.rhportal.com.br/artigos-rh/tendncias-atuais-no-desenvolvimento-de-carreiras/</a:t>
            </a:r>
            <a:endParaRPr lang="pt-BR" dirty="0"/>
          </a:p>
          <a:p>
            <a:r>
              <a:rPr lang="pt-BR" dirty="0">
                <a:hlinkClick r:id="rId4"/>
              </a:rPr>
              <a:t>http://www.vidaecarreira.com.br/carreira-e-educacao/glassdoor-revela-as-principais-tendencias-para-o-mercado-de-trabalho-em-2020/</a:t>
            </a:r>
            <a:endParaRPr lang="pt-BR" dirty="0"/>
          </a:p>
          <a:p>
            <a:endParaRPr lang="pt-BR" dirty="0"/>
          </a:p>
          <a:p>
            <a:r>
              <a:rPr lang="pt-BR" dirty="0"/>
              <a:t>Novos formatos de trabalho – times e interações cada vez mais globais e remotas</a:t>
            </a:r>
          </a:p>
          <a:p>
            <a:r>
              <a:rPr lang="pt-BR" dirty="0"/>
              <a:t>Multidisciplinariedade – Atuação em diferentes projetos que colocam a prova diferentes competências</a:t>
            </a:r>
          </a:p>
          <a:p>
            <a:r>
              <a:rPr lang="pt-BR" dirty="0"/>
              <a:t>Qualificação contínua – Pelo volume de mudanças novos conhecimentos devem ser adquiridos constantemente</a:t>
            </a:r>
          </a:p>
          <a:p>
            <a:r>
              <a:rPr lang="pt-BR" dirty="0"/>
              <a:t>Diversidade e inclusão – não apenas contratando </a:t>
            </a:r>
            <a:r>
              <a:rPr lang="pt-BR" dirty="0" err="1"/>
              <a:t>pcds</a:t>
            </a:r>
            <a:r>
              <a:rPr lang="pt-BR" dirty="0"/>
              <a:t> mas também fomentando a cultura da diversidade e inclusão. </a:t>
            </a:r>
            <a:r>
              <a:rPr lang="pt-BR" dirty="0" err="1"/>
              <a:t>Ex</a:t>
            </a:r>
            <a:r>
              <a:rPr lang="pt-BR" dirty="0"/>
              <a:t> 60+</a:t>
            </a:r>
          </a:p>
          <a:p>
            <a:r>
              <a:rPr lang="pt-BR" dirty="0"/>
              <a:t>Soft Skills – Como nunca se faz necessário aliar comportamentos para o alcance de resultados,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nos diferencia dos robôs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339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https://www.rhportal.com.br/artigos-rh/tendncias-atuais-no-desenvolvimento-de-carreiras/</a:t>
            </a:r>
            <a:endParaRPr lang="pt-BR" dirty="0"/>
          </a:p>
          <a:p>
            <a:r>
              <a:rPr lang="pt-BR" dirty="0">
                <a:hlinkClick r:id="rId4"/>
              </a:rPr>
              <a:t>http://www.vidaecarreira.com.br/carreira-e-educacao/glassdoor-revela-as-principais-tendencias-para-o-mercado-de-trabalho-em-2020/</a:t>
            </a:r>
            <a:endParaRPr lang="pt-BR" dirty="0"/>
          </a:p>
          <a:p>
            <a:endParaRPr lang="pt-BR" dirty="0"/>
          </a:p>
          <a:p>
            <a:r>
              <a:rPr lang="pt-BR" dirty="0"/>
              <a:t>Novos formatos de trabalho – times e interações cada vez mais globais e remotas</a:t>
            </a:r>
          </a:p>
          <a:p>
            <a:r>
              <a:rPr lang="pt-BR" dirty="0"/>
              <a:t>Multidisciplinariedade – Atuação em diferentes projetos que colocam a prova diferentes competências</a:t>
            </a:r>
          </a:p>
          <a:p>
            <a:r>
              <a:rPr lang="pt-BR" dirty="0"/>
              <a:t>Qualificação contínua – Pelo volume de mudanças novos conhecimentos devem ser adquiridos constantemente</a:t>
            </a:r>
          </a:p>
          <a:p>
            <a:r>
              <a:rPr lang="pt-BR" dirty="0"/>
              <a:t>Diversidade e inclusão – não apenas contratando </a:t>
            </a:r>
            <a:r>
              <a:rPr lang="pt-BR" dirty="0" err="1"/>
              <a:t>pcds</a:t>
            </a:r>
            <a:r>
              <a:rPr lang="pt-BR" dirty="0"/>
              <a:t> mas também fomentando a cultura da diversidade e inclusão. </a:t>
            </a:r>
            <a:r>
              <a:rPr lang="pt-BR" dirty="0" err="1"/>
              <a:t>Ex</a:t>
            </a:r>
            <a:r>
              <a:rPr lang="pt-BR" dirty="0"/>
              <a:t> 60+</a:t>
            </a:r>
          </a:p>
          <a:p>
            <a:r>
              <a:rPr lang="pt-BR" dirty="0"/>
              <a:t>Soft Skills – Como nunca se faz necessário aliar comportamentos para o alcance de resultados,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nos diferencia dos robôs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650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https://administradores.com.br/artigos/o-que-e-o-mundo-vuca</a:t>
            </a:r>
            <a:endParaRPr lang="pt-BR" dirty="0"/>
          </a:p>
          <a:p>
            <a:r>
              <a:rPr lang="pt-BR" dirty="0">
                <a:hlinkClick r:id="rId4"/>
              </a:rPr>
              <a:t>https://comunidadesebrae.com.br/blog/o-desafio-do-planejamento-estrategico-em-um-mundo-vuca</a:t>
            </a:r>
            <a:endParaRPr lang="pt-BR" dirty="0"/>
          </a:p>
          <a:p>
            <a:r>
              <a:rPr lang="pt-BR" dirty="0">
                <a:hlinkClick r:id="rId5"/>
              </a:rPr>
              <a:t>http://marcelodeelias.com.br/e-book-as-novas-competencias-essenciais-para-o-mundo-vuca/</a:t>
            </a:r>
            <a:endParaRPr lang="pt-BR" dirty="0"/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“VUCA” é uma palavra composta pelas iniciais de quatro palavras, em inglês, que representam o momento atual que estamos vivendo: volátil, incerto, complexo e ambíguo. O termo já vem a década de 90 e surgiu relacionado ao tema militar, porém tem sido cada vez mais utilizado para representar o ambiente de negócios atual, um grande desafio para os profissionais e para as organizações.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Indicação de texto: </a:t>
            </a:r>
            <a:r>
              <a:rPr lang="pt-BR" dirty="0">
                <a:hlinkClick r:id="rId6"/>
              </a:rPr>
              <a:t>https://redeindigo.com.br/mundo-vuca-preparar/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277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88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definição de competência vem evoluindo, para Taylor a competência estava relacionada a habilidade mecânica de repetição de movimentos em determinado tempo, de lá pra cá, o termo competência foi sendo relacionado a habilidades de resolução de problemas, qualidade de execução e resultados.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358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Scott B </a:t>
            </a:r>
            <a:r>
              <a:rPr lang="pt-BR" dirty="0" err="1"/>
              <a:t>Parry</a:t>
            </a:r>
            <a:r>
              <a:rPr lang="pt-BR" dirty="0"/>
              <a:t> trouxe uma das definição mais utilizadas atualmente, de onde surgiu o popular acrônimo CHA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403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 - Conhecimento adquirido com a escolaridade, experiência</a:t>
            </a:r>
          </a:p>
          <a:p>
            <a:r>
              <a:rPr lang="pt-BR" dirty="0"/>
              <a:t>H - Saber colocar em prática o conhecimento adquirido</a:t>
            </a:r>
          </a:p>
          <a:p>
            <a:r>
              <a:rPr lang="pt-BR" dirty="0"/>
              <a:t>A - O ato de executar o conhecimento e habilidade já adquiridos(fazer acontecer)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É difícil definir a palavra carreira porque ela é utilizada em diferentes significados:</a:t>
            </a:r>
          </a:p>
          <a:p>
            <a:pPr marL="0" indent="0">
              <a:buNone/>
            </a:pPr>
            <a:r>
              <a:rPr lang="pt-BR" dirty="0"/>
              <a:t>Formação – carreira militar, carreira na área da saúde, educação, carreira como administrador, </a:t>
            </a:r>
            <a:r>
              <a:rPr lang="pt-BR" dirty="0" err="1"/>
              <a:t>etc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Atuação – Carreira como analista em uma empresa ou carreira na área de finanças na empresa</a:t>
            </a:r>
          </a:p>
          <a:p>
            <a:pPr marL="0" indent="0">
              <a:buNone/>
            </a:pPr>
            <a:r>
              <a:rPr lang="pt-BR" dirty="0"/>
              <a:t>Trajetória – Soma das diferentes experiências vividas nas empresas por onde passou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Na empresa – Sucessão de posições ocupadas pela pessoa na organização ou possibilidades oferecidas pela organização de futuras posições.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549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Exemplo Carteira de habilitação aplicado ao CHA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730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https://kenoby.com/blog/competencias-tecnicas-e-comportamentais/https://kenoby.com/blog/competencias-tecnicas-e-comportamentais/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018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hlinkClick r:id="rId3"/>
              </a:rPr>
              <a:t>https://kenoby.com/blog/competencias-tecnicas-e-comportamentais/https://kenoby.com/blog/competencias-tecnicas-e-comportamentais/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659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Durante muito tempo se acreditou que a competência técnica era superior a comportamental, assim como acreditamos que a inteligência lógico matemática era superior à inteligência de comunicação por exemplo. Hoje já é entendido pelo mercado que as competências comportamentais são tão importantes (para alguns até mais) que as técnicas.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232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https://g1.globo.com/economia/concursos-e-emprego/noticia/2018/09/18/9-em-cada-10-profissionais-sao-contratados-pelo-perfil-tecnico-e-demitidos-pelo-comportamental.ghtml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931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https://www.linkedin.com/pulse/voc%C3%AA-sabe-o-que-%C3%A9-cha-em-gest%C3%A3o-de-pessoas-keli-caride/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176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 Níveis de atuação:</a:t>
            </a:r>
          </a:p>
          <a:p>
            <a:r>
              <a:rPr lang="pt-BR" dirty="0"/>
              <a:t>Operacional</a:t>
            </a:r>
          </a:p>
          <a:p>
            <a:r>
              <a:rPr lang="pt-BR" dirty="0"/>
              <a:t>Tático e</a:t>
            </a:r>
          </a:p>
          <a:p>
            <a:r>
              <a:rPr lang="pt-BR" dirty="0"/>
              <a:t>Estratégico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15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Carreira Vertical ou horizontal(mais comum vertical)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934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Pode mudar de acordo com o ramo ou segmento de mercado</a:t>
            </a:r>
          </a:p>
          <a:p>
            <a:endParaRPr lang="pt-BR" dirty="0"/>
          </a:p>
          <a:p>
            <a:r>
              <a:rPr lang="pt-BR" dirty="0"/>
              <a:t>Auxiliar</a:t>
            </a:r>
          </a:p>
          <a:p>
            <a:r>
              <a:rPr lang="pt-BR" dirty="0"/>
              <a:t>Assistente</a:t>
            </a:r>
          </a:p>
          <a:p>
            <a:r>
              <a:rPr lang="pt-BR" dirty="0"/>
              <a:t>Analista(</a:t>
            </a:r>
            <a:r>
              <a:rPr lang="pt-BR" dirty="0" err="1"/>
              <a:t>junior</a:t>
            </a:r>
            <a:r>
              <a:rPr lang="pt-BR" dirty="0"/>
              <a:t>, pleno e sênior)</a:t>
            </a:r>
          </a:p>
          <a:p>
            <a:r>
              <a:rPr lang="pt-BR" dirty="0"/>
              <a:t>Especialista</a:t>
            </a:r>
          </a:p>
          <a:p>
            <a:r>
              <a:rPr lang="pt-BR" dirty="0"/>
              <a:t>Supervisor/Coordenador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Gerente(</a:t>
            </a:r>
            <a:r>
              <a:rPr lang="pt-BR" dirty="0" err="1"/>
              <a:t>junior</a:t>
            </a:r>
            <a:r>
              <a:rPr lang="pt-BR" dirty="0"/>
              <a:t>, pleno e sênior)</a:t>
            </a:r>
          </a:p>
          <a:p>
            <a:r>
              <a:rPr lang="pt-BR" dirty="0"/>
              <a:t>Diretor</a:t>
            </a:r>
          </a:p>
          <a:p>
            <a:r>
              <a:rPr lang="pt-BR" dirty="0"/>
              <a:t>Vice Presidente</a:t>
            </a:r>
          </a:p>
          <a:p>
            <a:r>
              <a:rPr lang="pt-BR" dirty="0"/>
              <a:t>Presidente </a:t>
            </a:r>
          </a:p>
          <a:p>
            <a:r>
              <a:rPr lang="pt-BR" dirty="0"/>
              <a:t>C </a:t>
            </a:r>
            <a:r>
              <a:rPr lang="pt-BR" dirty="0" err="1"/>
              <a:t>levels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868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preciso ter maturidade.</a:t>
            </a:r>
          </a:p>
          <a:p>
            <a:r>
              <a:rPr lang="pt-BR" dirty="0"/>
              <a:t>Você já viu alguém e pensou como chegou aqui? Competência + Oportunidade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243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 acordo com Chiavenato (2005), carreira é uma sucessão ou sequência de cargos ocupados por uma pessoa ao longo de sua vida profissional.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658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488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Conceito a ser trabalhado:</a:t>
            </a:r>
            <a:endParaRPr lang="pt-BR" dirty="0"/>
          </a:p>
          <a:p>
            <a:r>
              <a:rPr lang="pt-BR" dirty="0"/>
              <a:t>Falta de algumas habilidades técnicas + virada de chave para a posição de liderança - nem sempre quem é bom executor será bom líder.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179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nem sempre quem é bom executor será bom líder. </a:t>
            </a:r>
          </a:p>
          <a:p>
            <a:r>
              <a:rPr lang="pt-BR" dirty="0"/>
              <a:t> </a:t>
            </a:r>
          </a:p>
          <a:p>
            <a:r>
              <a:rPr lang="pt-BR" b="1" dirty="0"/>
              <a:t>Como lidar com a situação:</a:t>
            </a:r>
            <a:endParaRPr lang="pt-BR" dirty="0"/>
          </a:p>
          <a:p>
            <a:r>
              <a:rPr lang="pt-BR" dirty="0"/>
              <a:t>-Antecipar o plano de carreira independente do quanto a empresa te direciona ou incentiva. Ex. Que competências(técnicas e comportamentais) preciso para ser gestor, o que muda com a nova atuação?(Se gosto de ser executor vou gostar de passar a fazer planejamento e gestão de pessoas na maior parte do tempo?).  </a:t>
            </a:r>
          </a:p>
          <a:p>
            <a:r>
              <a:rPr lang="pt-BR" dirty="0"/>
              <a:t>-Desenvolva o autoconhecimento, seja coerente entre sua vontade e seu atual preparo.</a:t>
            </a:r>
          </a:p>
          <a:p>
            <a:r>
              <a:rPr lang="pt-BR" dirty="0"/>
              <a:t>-Busque recursos para desenvolver as competências chave que identificou e monte um plano de 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363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nem sempre quem é bom executor será bom líder. </a:t>
            </a:r>
          </a:p>
          <a:p>
            <a:r>
              <a:rPr lang="pt-BR" dirty="0"/>
              <a:t> </a:t>
            </a:r>
          </a:p>
          <a:p>
            <a:r>
              <a:rPr lang="pt-BR" b="1" dirty="0"/>
              <a:t>Como lidar com a situação:</a:t>
            </a:r>
            <a:endParaRPr lang="pt-BR" dirty="0"/>
          </a:p>
          <a:p>
            <a:r>
              <a:rPr lang="pt-BR" dirty="0"/>
              <a:t>-Antecipar o plano de carreira independente do quanto a empresa te direciona ou incentiva. Ex. Que competências(técnicas e comportamentais) preciso para ser gestor, o que muda com a nova atuação?(Se gosto de ser executor vou gostar de passar a fazer planejamento e gestão de pessoas na maior parte do tempo?).  </a:t>
            </a:r>
          </a:p>
          <a:p>
            <a:r>
              <a:rPr lang="pt-BR" dirty="0"/>
              <a:t>-Desenvolva o autoconhecimento, seja coerente entre sua vontade e seu atual preparo.</a:t>
            </a:r>
          </a:p>
          <a:p>
            <a:r>
              <a:rPr lang="pt-BR" dirty="0"/>
              <a:t>-Busque recursos para desenvolver as competências chave que identificou e monte um plano de 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515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nem sempre quem é bom executor será bom líder. </a:t>
            </a:r>
          </a:p>
          <a:p>
            <a:r>
              <a:rPr lang="pt-BR" dirty="0"/>
              <a:t> </a:t>
            </a:r>
          </a:p>
          <a:p>
            <a:r>
              <a:rPr lang="pt-BR" b="1" dirty="0"/>
              <a:t>Como lidar com a situação:</a:t>
            </a:r>
            <a:endParaRPr lang="pt-BR" dirty="0"/>
          </a:p>
          <a:p>
            <a:r>
              <a:rPr lang="pt-BR" dirty="0"/>
              <a:t>-Antecipar o plano de carreira independente do quanto a empresa te direciona ou incentiva. Ex. Que competências(técnicas e comportamentais) preciso para ser gestor, o que muda com a nova atuação?(Se gosto de ser executor vou gostar de passar a fazer planejamento e gestão de pessoas na maior parte do tempo?).  </a:t>
            </a:r>
          </a:p>
          <a:p>
            <a:r>
              <a:rPr lang="pt-BR" dirty="0"/>
              <a:t>-Desenvolva o autoconhecimento, seja coerente entre sua vontade e seu atual preparo.</a:t>
            </a:r>
          </a:p>
          <a:p>
            <a:r>
              <a:rPr lang="pt-BR" dirty="0"/>
              <a:t>-Busque recursos para desenvolver as competências chave que identificou e monte um plano de 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392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Exemplo movimentação de assistente para estagiária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678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Alguns comportamentos demonstram o nível de maturidade de atuação, e é possível através de diferentes meios mensurá-los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6666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hlinkClick r:id="rId3"/>
              </a:rPr>
              <a:t>https://qulture.rocks/blog/o-que-e-gestao-de-desempenho/</a:t>
            </a:r>
            <a:endParaRPr lang="pt-BR" dirty="0"/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Herman </a:t>
            </a:r>
            <a:r>
              <a:rPr lang="pt-BR" dirty="0" err="1"/>
              <a:t>Aguinis</a:t>
            </a:r>
            <a:r>
              <a:rPr lang="pt-BR" dirty="0"/>
              <a:t>, um dos maiores acadêmicos da psicologia organizacional/industrial, cujos livros são leitura obrigatória para qualquer profissional de RH que é sério sobre o tema, define gestão de desempenho como </a:t>
            </a:r>
            <a:r>
              <a:rPr lang="pt-BR" b="1" dirty="0"/>
              <a:t>“o processo contínuo de identificação, mensuração e desenvolvimento do desempenho de indivíduos e times, e o alinhamento desse desempenho com os objetivos estratégicos da organização”</a:t>
            </a:r>
            <a:r>
              <a:rPr lang="pt-BR" dirty="0"/>
              <a:t> (</a:t>
            </a:r>
            <a:r>
              <a:rPr lang="pt-BR" dirty="0" err="1"/>
              <a:t>Aguinis</a:t>
            </a:r>
            <a:r>
              <a:rPr lang="pt-BR" dirty="0"/>
              <a:t>, 2009).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4825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alcançar desempenho satisfatório a empresa deve ter as pessoas certas nos lugares certos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608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objetivo de desenvolvimento do processo de gestão de desempenho é muito provavelmente o de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maior retorno para a performance da empresa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talvez um dos mais negligenciados. Como são desenhados tradicionalmente, os programas de gestão de desempenho são mais orientados à mensuração do desempenho (que como vamos ver alimenta os processos administrativos e de gestão de talentos da empresa) do que à produção de insumos e orientações para que os colaboradores participantes possam se tornar melhores no que fazem.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26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produção acadêmica sobre o tema carreira aumentou a partir dos anos 2000, e segundo estudos, planejar carreira não é algo natural para o brasileiro ou latino-americano. </a:t>
            </a:r>
          </a:p>
          <a:p>
            <a:r>
              <a:rPr lang="pt-BR" dirty="0"/>
              <a:t>carreira é um termo de difícil definição, as pessoas associam a planos que deixam tudo claro para o caminho do profissional ou então que apontam com certeza o caminho certo que este deve seguir para alcançar pleno sucesso. Entretanto a realidade é outra. Existe um caminho longo e muitas vezes tortuoso e cheio de alternativas para o profissional.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5595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 empresas usam escalas numéricas em conjunto com escalas de conceito, enquanto outras empresas usam apenas escalas de conceito. As escalas de conceito mais comuns são: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Frequência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(avalia-se a frequência com que o avaliado demonstra/pratica uma competência, p.ex., “nunca”, “às vezes” e “sempre”);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 em relação à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expectativa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empresa para o cargo do avaliado (avalia-se a o quanto o funcionário domina e pratica a competência em relação ao domínio e prática esperados do seu cargo, p.ex., “abaixo das expectativas”, “dentro das expectativas” ou “acima das expectativas”);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Escalas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customizadas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(empresas customizam suas escalas para torná-las mais divertidas ou palpáveis aos seus públicos-alvo, p.ex., “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ihhhhhh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“tá dentro” e “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wow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7074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Exemplo campanhas de incentivo para fazendeiro. Que tipo de recompensa estimula um fazendeiro que tem acesso a muitos privilégios? Curso de formação para os filhos darem sequência aos seus negócios.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457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notações 1">
            <a:extLst>
              <a:ext uri="{FF2B5EF4-FFF2-40B4-BE49-F238E27FC236}">
                <a16:creationId xmlns:a16="http://schemas.microsoft.com/office/drawing/2014/main" id="{610D8C01-CF6B-41FE-827C-5EE7ADE4B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 Matriz 9 Box ajuda a avaliar os talentos da empresa, analisando o seu desempenho e potenciais para o futuro.</a:t>
            </a:r>
          </a:p>
          <a:p>
            <a:endParaRPr lang="pt-BR" dirty="0"/>
          </a:p>
          <a:p>
            <a:r>
              <a:rPr lang="pt-BR" dirty="0">
                <a:hlinkClick r:id="rId3"/>
              </a:rPr>
              <a:t>https://www.gupy.io/blog/tipos-de-avaliacao-de-desempenho</a:t>
            </a:r>
            <a:endParaRPr lang="pt-BR" dirty="0"/>
          </a:p>
          <a:p>
            <a:r>
              <a:rPr lang="pt-BR" dirty="0">
                <a:hlinkClick r:id="rId4"/>
              </a:rPr>
              <a:t>http://portaldaestrategia.infraestrutura.gov.br/ultimas-noticias/675-matriz-9-box-como-usa-la-para-identificar-as-lideran%C3%A7as.html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8880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 Matriz 9 Box ajuda a avaliar os talentos da empresa, analisando o seu desempenho e potenciais para o futuro.</a:t>
            </a:r>
          </a:p>
          <a:p>
            <a:endParaRPr lang="pt-BR" dirty="0"/>
          </a:p>
          <a:p>
            <a:r>
              <a:rPr lang="pt-BR" dirty="0">
                <a:hlinkClick r:id="rId3"/>
              </a:rPr>
              <a:t>https://www.gupy.io/blog/tipos-de-avaliacao-de-desempenho</a:t>
            </a:r>
            <a:endParaRPr lang="pt-BR" dirty="0"/>
          </a:p>
          <a:p>
            <a:r>
              <a:rPr lang="pt-BR" dirty="0">
                <a:hlinkClick r:id="rId4"/>
              </a:rPr>
              <a:t>http://portaldaestrategia.infraestrutura.gov.br/ultimas-noticias/675-matriz-9-box-como-usa-la-para-identificar-as-lideran%C3%A7as.html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3028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0158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Haverão oportunidades para todos? Não</a:t>
            </a:r>
          </a:p>
          <a:p>
            <a:r>
              <a:rPr lang="pt-BR" dirty="0"/>
              <a:t>De quem serão as oportunidades? De quem se destacar!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3200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373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56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17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113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724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82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79602-1134-49D1-B71D-66128F3F7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5DE0F7-D88C-487C-A1F7-E23972C55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1FEA2B-162B-4828-B648-751DF463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0ECEE6-B705-4C6F-B18F-BC0D3FAA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28623A-2432-4635-8480-7F4B4C84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64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6D9C6-E38A-4F08-908E-D198318E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2A7137-2A9B-453E-8D00-31CCA5B59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224338-B92F-4CBE-9523-769819C4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53AC41-615D-4F99-BAC3-A96CE0C5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E85471-B36A-41BA-A32D-E995CF0D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35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1D9013-35CC-44F4-A453-F5CE320CE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2291AC-465F-48F0-B181-CF98E11D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C23C92-CA2E-4351-8755-521B6820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C1B9F6-2887-4F29-B7F2-77A9B220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F09AB0-8B3A-48FD-8E85-A586A015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63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1E781-3FF2-49BB-8FF2-9DB6E134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54B19C-DBB4-4AE1-B0D4-81F884469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824EC7-8ADC-4684-979E-FDECAC19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8BD982-B375-41A5-82B4-EE589973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FFBB6E-09FF-4207-B47A-967282B8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86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C431A-0C38-4BF1-B45F-414FED21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E62591-189C-4594-9A50-8B702D64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813C32-0B94-4879-B065-ED21FBF0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7A0AC4-8027-4E0F-87C9-F0A63D1C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9A6EDF-E1BA-4D42-85A6-F13DDA90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85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948E8-D357-42C6-A528-B0AE48D5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4AF78F-4B42-4FB5-8525-8369554F0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7032F7-E80A-49D7-AF1D-807317896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96F36F-B7AC-4579-8ACB-073335F4C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0E7CA7-AE5B-4631-91B3-741272C85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391937-73C3-4F56-AC6E-3D831E9E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28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C71A3-622E-475C-ADDC-7767E2960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27C098-5DB5-47FC-90CC-FBA44507A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5373E4-66AD-4AC2-A4B1-34FAB907C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E215228-A9FE-49FD-A25E-7A562DAD8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43E2519-5C9A-497A-98E0-0357465ED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17B1761-3920-4B5F-A1B5-0392FDBE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15ED445-E509-4142-A4E3-6CC4E850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8B9BC95-23CF-4A1B-8F72-D47CB299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44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F789C-D4B7-4EB2-904D-F85EE9DD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520987-8B9A-47E7-80F5-F952DD4E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D95CEC2-E478-4A3F-9641-F46C324A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9567D15-B94C-4089-8118-3B297F47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94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C7FD460-0836-4656-A079-6A2F96BB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7F68E88-A9FD-4741-8288-BFC76F7E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14472-C175-4D67-B8DF-6E71CA24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49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BDA433-0E4C-44DE-97D9-4BEBD8F6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CC583A-87BD-421A-A0B0-678736A6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F1642F-E86C-4ECA-9E40-29FDBBD3B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289547-E493-47B7-A105-DB14287B2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74F23C-D943-47D7-9C32-06DB1C84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3FD72A-E5C1-488B-87CE-A025B1A4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40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09404F-530E-48D0-A1F8-1191662B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FED23D8-B892-4513-A50E-F905565F9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61E622-7EBB-4CBF-9453-44BC08205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B0D3F0-46DA-4835-B0AE-C425C6DC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51ECAE-8584-4F9D-9F48-10AA5357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6E9522-A5B9-4BCA-A43E-769DEB6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19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6585F42-FAC7-4601-95C9-2EC4411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358D6B-6320-429A-B5C2-EC20EC60D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432799-B606-4720-AD57-021A5EAA3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5C10D-8F80-4B5A-A643-50936D4964E4}" type="datetimeFigureOut">
              <a:rPr lang="pt-BR" smtClean="0"/>
              <a:t>27/04/2020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863B85-BBF5-4853-A777-5283EDAFB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14A4C3-E6D3-454D-8500-7F6EAC200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90EF-AB30-4835-8D11-9FC971A8719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57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rtaldaestrategia.infraestrutura.gov.br/ultimas-noticias/675-matriz-9-box-como-usa-la-para-identificar-as-lideran%C3%A7as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rtaldaestrategia.infraestrutura.gov.br/ultimas-noticias/675-matriz-9-box-como-usa-la-para-identificar-as-lideran%C3%A7as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daestrategia.infraestrutura.gov.br/ultimas-noticias/675-matriz-9-box-como-usa-la-para-identificar-as-lideran%C3%A7a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dIhejX6imc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F1CD75-EF08-452F-A22A-3600169B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77" t="3112" r="814" b="3812"/>
          <a:stretch/>
        </p:blipFill>
        <p:spPr>
          <a:xfrm>
            <a:off x="13251" y="0"/>
            <a:ext cx="9212501" cy="68339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885E0D-26D4-4F1D-8CB6-17F642226F22}"/>
              </a:ext>
            </a:extLst>
          </p:cNvPr>
          <p:cNvSpPr txBox="1"/>
          <p:nvPr/>
        </p:nvSpPr>
        <p:spPr>
          <a:xfrm>
            <a:off x="2342492" y="2667214"/>
            <a:ext cx="7960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Desenvolvimento </a:t>
            </a:r>
          </a:p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 Carreira</a:t>
            </a:r>
          </a:p>
        </p:txBody>
      </p:sp>
    </p:spTree>
    <p:extLst>
      <p:ext uri="{BB962C8B-B14F-4D97-AF65-F5344CB8AC3E}">
        <p14:creationId xmlns:p14="http://schemas.microsoft.com/office/powerpoint/2010/main" val="17963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246B7C8-D837-4484-9A1F-4B2838ED6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420936" y="309852"/>
            <a:ext cx="1514886" cy="1369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12EA4C-AC77-4145-9A4F-84F6DAD5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4074"/>
            <a:ext cx="10972800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800" b="1" dirty="0">
                <a:solidFill>
                  <a:srgbClr val="008080"/>
                </a:solidFill>
                <a:latin typeface="Corbel" panose="020B0503020204020204" pitchFamily="34" charset="0"/>
              </a:rPr>
              <a:t>Crescimento na hierarquia, só vertical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F7A72EE-8563-4310-AC07-E615F9FAF910}"/>
              </a:ext>
            </a:extLst>
          </p:cNvPr>
          <p:cNvSpPr txBox="1">
            <a:spLocks/>
          </p:cNvSpPr>
          <p:nvPr/>
        </p:nvSpPr>
        <p:spPr>
          <a:xfrm rot="21190879">
            <a:off x="-520705" y="219055"/>
            <a:ext cx="3398168" cy="1550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>
                <a:latin typeface="Univers" panose="020B0604020202020204" pitchFamily="34" charset="0"/>
              </a:rPr>
              <a:t>Fato </a:t>
            </a:r>
            <a:br>
              <a:rPr lang="pt-BR" sz="3600" b="1">
                <a:latin typeface="Univers" panose="020B0604020202020204" pitchFamily="34" charset="0"/>
              </a:rPr>
            </a:br>
            <a:r>
              <a:rPr lang="pt-BR" sz="2000" b="1">
                <a:latin typeface="Univers" panose="020B0604020202020204" pitchFamily="34" charset="0"/>
              </a:rPr>
              <a:t>ou </a:t>
            </a:r>
            <a:br>
              <a:rPr lang="pt-BR" sz="3600" b="1">
                <a:latin typeface="Univers" panose="020B0604020202020204" pitchFamily="34" charset="0"/>
              </a:rPr>
            </a:br>
            <a:r>
              <a:rPr lang="pt-BR" sz="3600" b="1">
                <a:latin typeface="Univers" panose="020B0604020202020204" pitchFamily="34" charset="0"/>
              </a:rPr>
              <a:t>Fake?</a:t>
            </a:r>
            <a:endParaRPr lang="pt-BR" sz="3600" b="1" dirty="0">
              <a:latin typeface="Univer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F78B9A3-0AED-4672-ADEB-56FA3D5F8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420936" y="309852"/>
            <a:ext cx="1514886" cy="1369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12EA4C-AC77-4145-9A4F-84F6DAD5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457376"/>
            <a:ext cx="9906000" cy="1943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b="1" dirty="0">
                <a:solidFill>
                  <a:srgbClr val="008080"/>
                </a:solidFill>
                <a:latin typeface="Corbel" panose="020B0503020204020204" pitchFamily="34" charset="0"/>
              </a:rPr>
              <a:t>Proximidade com o(a) gestor(a) = </a:t>
            </a:r>
          </a:p>
          <a:p>
            <a:pPr marL="0" indent="0" algn="ctr">
              <a:buNone/>
            </a:pPr>
            <a:r>
              <a:rPr lang="pt-BR" sz="4800" b="1" dirty="0">
                <a:solidFill>
                  <a:srgbClr val="008080"/>
                </a:solidFill>
                <a:latin typeface="Corbel" panose="020B0503020204020204" pitchFamily="34" charset="0"/>
              </a:rPr>
              <a:t>sucesso garantido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F7A72EE-8563-4310-AC07-E615F9FAF910}"/>
              </a:ext>
            </a:extLst>
          </p:cNvPr>
          <p:cNvSpPr txBox="1">
            <a:spLocks/>
          </p:cNvSpPr>
          <p:nvPr/>
        </p:nvSpPr>
        <p:spPr>
          <a:xfrm rot="21190879">
            <a:off x="-520705" y="219055"/>
            <a:ext cx="3398168" cy="1550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>
                <a:latin typeface="Univers" panose="020B0604020202020204" pitchFamily="34" charset="0"/>
              </a:rPr>
              <a:t>Fato </a:t>
            </a:r>
            <a:br>
              <a:rPr lang="pt-BR" sz="3600" b="1">
                <a:latin typeface="Univers" panose="020B0604020202020204" pitchFamily="34" charset="0"/>
              </a:rPr>
            </a:br>
            <a:r>
              <a:rPr lang="pt-BR" sz="2000" b="1">
                <a:latin typeface="Univers" panose="020B0604020202020204" pitchFamily="34" charset="0"/>
              </a:rPr>
              <a:t>ou </a:t>
            </a:r>
            <a:br>
              <a:rPr lang="pt-BR" sz="3600" b="1">
                <a:latin typeface="Univers" panose="020B0604020202020204" pitchFamily="34" charset="0"/>
              </a:rPr>
            </a:br>
            <a:r>
              <a:rPr lang="pt-BR" sz="3600" b="1">
                <a:latin typeface="Univers" panose="020B0604020202020204" pitchFamily="34" charset="0"/>
              </a:rPr>
              <a:t>Fake?</a:t>
            </a:r>
            <a:endParaRPr lang="pt-BR" sz="3600" b="1" dirty="0">
              <a:latin typeface="Univer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96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73EC626-C55F-47F3-95B7-26A8885D8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420936" y="309852"/>
            <a:ext cx="1514886" cy="1369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12EA4C-AC77-4145-9A4F-84F6DAD5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" y="2756764"/>
            <a:ext cx="12143874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b="1" dirty="0">
                <a:solidFill>
                  <a:srgbClr val="008080"/>
                </a:solidFill>
                <a:latin typeface="Corbel" panose="020B0503020204020204" pitchFamily="34" charset="0"/>
              </a:rPr>
              <a:t>Topo da hierarquia, sinônimo de sucesso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F7A72EE-8563-4310-AC07-E615F9FAF910}"/>
              </a:ext>
            </a:extLst>
          </p:cNvPr>
          <p:cNvSpPr txBox="1">
            <a:spLocks/>
          </p:cNvSpPr>
          <p:nvPr/>
        </p:nvSpPr>
        <p:spPr>
          <a:xfrm rot="21190879">
            <a:off x="-520705" y="219055"/>
            <a:ext cx="3398168" cy="1550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Univers" panose="020B0604020202020204" pitchFamily="34" charset="0"/>
              </a:rPr>
              <a:t>Fato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2000" b="1" dirty="0">
                <a:latin typeface="Univers" panose="020B0604020202020204" pitchFamily="34" charset="0"/>
              </a:rPr>
              <a:t>ou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3600" b="1" dirty="0">
                <a:latin typeface="Univers" panose="020B0604020202020204" pitchFamily="34" charset="0"/>
              </a:rPr>
              <a:t>Fake?</a:t>
            </a:r>
          </a:p>
        </p:txBody>
      </p:sp>
    </p:spTree>
    <p:extLst>
      <p:ext uri="{BB962C8B-B14F-4D97-AF65-F5344CB8AC3E}">
        <p14:creationId xmlns:p14="http://schemas.microsoft.com/office/powerpoint/2010/main" val="2979183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E965814-3DF1-441F-BFC8-1D3BDE686C9A}"/>
              </a:ext>
            </a:extLst>
          </p:cNvPr>
          <p:cNvSpPr/>
          <p:nvPr/>
        </p:nvSpPr>
        <p:spPr>
          <a:xfrm>
            <a:off x="452437" y="855343"/>
            <a:ext cx="8062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 profissional deve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planejar sua carreira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garantir sua competividade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profissional no longo prazo.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8098A9F-60F0-4010-BA50-807EFB8ADD7B}"/>
              </a:ext>
            </a:extLst>
          </p:cNvPr>
          <p:cNvSpPr txBox="1"/>
          <p:nvPr/>
        </p:nvSpPr>
        <p:spPr>
          <a:xfrm>
            <a:off x="923924" y="3751840"/>
            <a:ext cx="1034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8080"/>
                </a:solidFill>
                <a:latin typeface="+mj-lt"/>
              </a:rPr>
              <a:t>A carreira não é responsabilidade da empresa.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86CF85D-2F39-47AB-97AA-EA58E0A79A2D}"/>
              </a:ext>
            </a:extLst>
          </p:cNvPr>
          <p:cNvSpPr/>
          <p:nvPr/>
        </p:nvSpPr>
        <p:spPr>
          <a:xfrm>
            <a:off x="3205160" y="2089993"/>
            <a:ext cx="8062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 empresa deve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estimular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e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apoiar o desenvolvimento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 carreira do seu colaborador. </a:t>
            </a:r>
          </a:p>
        </p:txBody>
      </p:sp>
    </p:spTree>
    <p:extLst>
      <p:ext uri="{BB962C8B-B14F-4D97-AF65-F5344CB8AC3E}">
        <p14:creationId xmlns:p14="http://schemas.microsoft.com/office/powerpoint/2010/main" val="220895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7B55E-6B12-4DC8-8056-2825116B5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058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CC3300"/>
                </a:solidFill>
                <a:latin typeface="Bahnschrift" panose="020B0502040204020203" pitchFamily="34" charset="0"/>
              </a:rPr>
              <a:t>Tendências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BF3869-EAA8-43EB-9E3B-37ACA080F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60" y="2452098"/>
            <a:ext cx="481029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latin typeface="Bahnschrift Light" panose="020B0502040204020203" pitchFamily="34" charset="0"/>
              </a:rPr>
              <a:t>Passar anos em uma mesma empresa, atuando de forma sistemática, virou passado..</a:t>
            </a:r>
          </a:p>
        </p:txBody>
      </p:sp>
      <p:pic>
        <p:nvPicPr>
          <p:cNvPr id="5" name="Imagem 4" descr="Uma imagem contendo screenshot, foto, relógio, monitor&#10;&#10;Descrição gerada automaticamente">
            <a:extLst>
              <a:ext uri="{FF2B5EF4-FFF2-40B4-BE49-F238E27FC236}">
                <a16:creationId xmlns:a16="http://schemas.microsoft.com/office/drawing/2014/main" id="{0C905170-88C8-4069-BD24-BF4C042B14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t="15350" r="12951" b="16698"/>
          <a:stretch/>
        </p:blipFill>
        <p:spPr>
          <a:xfrm>
            <a:off x="552333" y="1712216"/>
            <a:ext cx="5944719" cy="3840689"/>
          </a:xfrm>
          <a:prstGeom prst="rect">
            <a:avLst/>
          </a:prstGeom>
        </p:spPr>
      </p:pic>
      <p:pic>
        <p:nvPicPr>
          <p:cNvPr id="7" name="Imagem 6" descr="Uma imagem contendo screenshot, foto, relógio, monitor&#10;&#10;Descrição gerada automaticamente">
            <a:extLst>
              <a:ext uri="{FF2B5EF4-FFF2-40B4-BE49-F238E27FC236}">
                <a16:creationId xmlns:a16="http://schemas.microsoft.com/office/drawing/2014/main" id="{7F0BC544-0A84-41E2-9781-E9127E821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1" t="41630" r="55643" b="49631"/>
          <a:stretch/>
        </p:blipFill>
        <p:spPr>
          <a:xfrm>
            <a:off x="2564959" y="3156896"/>
            <a:ext cx="520600" cy="548575"/>
          </a:xfrm>
          <a:prstGeom prst="ellipse">
            <a:avLst/>
          </a:prstGeom>
        </p:spPr>
      </p:pic>
      <p:pic>
        <p:nvPicPr>
          <p:cNvPr id="8" name="Imagem 7" descr="Uma imagem contendo screenshot, foto, relógio, monitor&#10;&#10;Descrição gerada automaticamente">
            <a:extLst>
              <a:ext uri="{FF2B5EF4-FFF2-40B4-BE49-F238E27FC236}">
                <a16:creationId xmlns:a16="http://schemas.microsoft.com/office/drawing/2014/main" id="{229F014D-1C23-42A7-AE25-DA0DDBC1B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1" t="41630" r="55643" b="49631"/>
          <a:stretch/>
        </p:blipFill>
        <p:spPr>
          <a:xfrm>
            <a:off x="3951728" y="3156896"/>
            <a:ext cx="520600" cy="5485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03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&#10;&#10;Descrição gerada automaticamente">
            <a:extLst>
              <a:ext uri="{FF2B5EF4-FFF2-40B4-BE49-F238E27FC236}">
                <a16:creationId xmlns:a16="http://schemas.microsoft.com/office/drawing/2014/main" id="{678AF89F-09B1-42DC-9B20-A5972922B3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6DFC163-B866-4438-8876-FB49C9D53506}"/>
              </a:ext>
            </a:extLst>
          </p:cNvPr>
          <p:cNvSpPr/>
          <p:nvPr/>
        </p:nvSpPr>
        <p:spPr>
          <a:xfrm>
            <a:off x="789539" y="1401476"/>
            <a:ext cx="1054902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Bahnschrift Light" panose="020B0502040204020203" pitchFamily="34" charset="0"/>
              </a:rPr>
              <a:t>Pensamento não linear – </a:t>
            </a:r>
            <a:r>
              <a:rPr lang="pt-BR" sz="3200" dirty="0">
                <a:latin typeface="Bahnschrift Light" panose="020B0502040204020203" pitchFamily="34" charset="0"/>
              </a:rPr>
              <a:t>análise de cenário e tomada de decisão mais desafiadoras</a:t>
            </a:r>
          </a:p>
          <a:p>
            <a:endParaRPr lang="pt-BR" sz="1600" dirty="0">
              <a:latin typeface="Bahnschrift Light" panose="020B0502040204020203" pitchFamily="34" charset="0"/>
            </a:endParaRPr>
          </a:p>
          <a:p>
            <a:r>
              <a:rPr lang="pt-BR" sz="3600" b="1" dirty="0">
                <a:latin typeface="Bahnschrift Light" panose="020B0502040204020203" pitchFamily="34" charset="0"/>
              </a:rPr>
              <a:t>Novas formas de trabalho – </a:t>
            </a:r>
            <a:r>
              <a:rPr lang="pt-BR" sz="3200" dirty="0">
                <a:latin typeface="Bahnschrift Light" panose="020B0502040204020203" pitchFamily="34" charset="0"/>
              </a:rPr>
              <a:t>interações mais globais e remotas</a:t>
            </a:r>
          </a:p>
          <a:p>
            <a:endParaRPr lang="pt-BR" sz="1600" b="1" dirty="0">
              <a:latin typeface="Bahnschrift Light" panose="020B0502040204020203" pitchFamily="34" charset="0"/>
            </a:endParaRPr>
          </a:p>
          <a:p>
            <a:r>
              <a:rPr lang="pt-BR" sz="3600" b="1" dirty="0">
                <a:latin typeface="Bahnschrift Light" panose="020B0502040204020203" pitchFamily="34" charset="0"/>
              </a:rPr>
              <a:t>Multidisciplinariedade – </a:t>
            </a:r>
            <a:r>
              <a:rPr lang="pt-BR" sz="3200" dirty="0">
                <a:latin typeface="Bahnschrift Light" panose="020B0502040204020203" pitchFamily="34" charset="0"/>
              </a:rPr>
              <a:t>Diferentes pessoas, projetos e competências em prova</a:t>
            </a:r>
          </a:p>
        </p:txBody>
      </p:sp>
    </p:spTree>
    <p:extLst>
      <p:ext uri="{BB962C8B-B14F-4D97-AF65-F5344CB8AC3E}">
        <p14:creationId xmlns:p14="http://schemas.microsoft.com/office/powerpoint/2010/main" val="24924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&#10;&#10;Descrição gerada automaticamente">
            <a:extLst>
              <a:ext uri="{FF2B5EF4-FFF2-40B4-BE49-F238E27FC236}">
                <a16:creationId xmlns:a16="http://schemas.microsoft.com/office/drawing/2014/main" id="{D5952773-6BB2-4DCF-8EC3-EABF9198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6DFC163-B866-4438-8876-FB49C9D53506}"/>
              </a:ext>
            </a:extLst>
          </p:cNvPr>
          <p:cNvSpPr/>
          <p:nvPr/>
        </p:nvSpPr>
        <p:spPr>
          <a:xfrm>
            <a:off x="839416" y="1107909"/>
            <a:ext cx="1029963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Bahnschrift Light" panose="020B0502040204020203" pitchFamily="34" charset="0"/>
              </a:rPr>
              <a:t>Qualificação contínua – </a:t>
            </a:r>
            <a:r>
              <a:rPr lang="pt-BR" sz="3200" dirty="0">
                <a:latin typeface="Bahnschrift Light" panose="020B0502040204020203" pitchFamily="34" charset="0"/>
              </a:rPr>
              <a:t>Para acompanhar o alto volume de mudanças.</a:t>
            </a:r>
          </a:p>
          <a:p>
            <a:endParaRPr lang="pt-BR" sz="1400" dirty="0">
              <a:latin typeface="Bahnschrift Light" panose="020B0502040204020203" pitchFamily="34" charset="0"/>
            </a:endParaRPr>
          </a:p>
          <a:p>
            <a:r>
              <a:rPr lang="pt-BR" sz="3600" b="1" dirty="0">
                <a:latin typeface="Bahnschrift Light" panose="020B0502040204020203" pitchFamily="34" charset="0"/>
              </a:rPr>
              <a:t>Diversidade e inclusão – </a:t>
            </a:r>
            <a:r>
              <a:rPr lang="pt-BR" sz="3200" dirty="0">
                <a:latin typeface="Bahnschrift Light" panose="020B0502040204020203" pitchFamily="34" charset="0"/>
              </a:rPr>
              <a:t>Cultura cada vez mais aplicada e fomentada.</a:t>
            </a:r>
          </a:p>
          <a:p>
            <a:endParaRPr lang="pt-BR" sz="1600" dirty="0">
              <a:latin typeface="Bahnschrift Light" panose="020B0502040204020203" pitchFamily="34" charset="0"/>
            </a:endParaRPr>
          </a:p>
          <a:p>
            <a:r>
              <a:rPr lang="pt-BR" sz="3600" b="1" dirty="0">
                <a:latin typeface="Bahnschrift Light" panose="020B0502040204020203" pitchFamily="34" charset="0"/>
              </a:rPr>
              <a:t>Soft Skills – </a:t>
            </a:r>
            <a:r>
              <a:rPr lang="pt-BR" sz="3200" dirty="0">
                <a:latin typeface="Bahnschrift Light" panose="020B0502040204020203" pitchFamily="34" charset="0"/>
              </a:rPr>
              <a:t>Comportamento aliado a resultado é o que nos diferencia na era da IA(Inteligência Artificial).</a:t>
            </a:r>
          </a:p>
        </p:txBody>
      </p:sp>
    </p:spTree>
    <p:extLst>
      <p:ext uri="{BB962C8B-B14F-4D97-AF65-F5344CB8AC3E}">
        <p14:creationId xmlns:p14="http://schemas.microsoft.com/office/powerpoint/2010/main" val="237385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0F72899-8B3C-47CB-9232-86B2FE0E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2" r="4462"/>
          <a:stretch/>
        </p:blipFill>
        <p:spPr>
          <a:xfrm rot="10800000">
            <a:off x="697831" y="1511696"/>
            <a:ext cx="2671009" cy="25540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762C48C-DA37-4F25-A52C-D37F9F86A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2" r="4462"/>
          <a:stretch/>
        </p:blipFill>
        <p:spPr>
          <a:xfrm rot="10800000">
            <a:off x="3251394" y="1271066"/>
            <a:ext cx="2671010" cy="25540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CCFAEC5-0338-4978-BD4C-084D4D3A5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2" r="4462"/>
          <a:stretch/>
        </p:blipFill>
        <p:spPr>
          <a:xfrm rot="10800000">
            <a:off x="5882883" y="1487633"/>
            <a:ext cx="2671011" cy="25540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B781C71-9898-4D68-81B8-7B8446B87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2" r="4462"/>
          <a:stretch/>
        </p:blipFill>
        <p:spPr>
          <a:xfrm rot="10800000">
            <a:off x="8532697" y="1222940"/>
            <a:ext cx="2671011" cy="255405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261FEFD-69DE-4822-AF92-F943C82D294C}"/>
              </a:ext>
            </a:extLst>
          </p:cNvPr>
          <p:cNvSpPr/>
          <p:nvPr/>
        </p:nvSpPr>
        <p:spPr>
          <a:xfrm>
            <a:off x="1381868" y="810773"/>
            <a:ext cx="154882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8000" b="1" dirty="0">
                <a:ln w="10160">
                  <a:noFill/>
                  <a:prstDash val="solid"/>
                </a:ln>
                <a:solidFill>
                  <a:srgbClr val="0099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67684D8-9EE9-450F-8940-0F62ADD1F01E}"/>
              </a:ext>
            </a:extLst>
          </p:cNvPr>
          <p:cNvSpPr/>
          <p:nvPr/>
        </p:nvSpPr>
        <p:spPr>
          <a:xfrm>
            <a:off x="3947874" y="618269"/>
            <a:ext cx="169149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8000" b="1" dirty="0">
                <a:ln w="10160">
                  <a:noFill/>
                  <a:prstDash val="solid"/>
                </a:ln>
                <a:solidFill>
                  <a:srgbClr val="0099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0F26403-EFF7-4CBA-9862-DE633E548963}"/>
              </a:ext>
            </a:extLst>
          </p:cNvPr>
          <p:cNvSpPr/>
          <p:nvPr/>
        </p:nvSpPr>
        <p:spPr>
          <a:xfrm>
            <a:off x="6618744" y="834836"/>
            <a:ext cx="14061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8000" b="1" dirty="0">
                <a:ln w="10160">
                  <a:noFill/>
                  <a:prstDash val="solid"/>
                </a:ln>
                <a:solidFill>
                  <a:srgbClr val="0099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AF29500-ABA3-4775-8747-EC449992A8F7}"/>
              </a:ext>
            </a:extLst>
          </p:cNvPr>
          <p:cNvSpPr/>
          <p:nvPr/>
        </p:nvSpPr>
        <p:spPr>
          <a:xfrm>
            <a:off x="9164129" y="570143"/>
            <a:ext cx="158408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8000" b="1" dirty="0">
                <a:ln w="10160">
                  <a:noFill/>
                  <a:prstDash val="solid"/>
                </a:ln>
                <a:solidFill>
                  <a:srgbClr val="0099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6EFA73B-136C-4C30-B39B-A66642F3FCFA}"/>
              </a:ext>
            </a:extLst>
          </p:cNvPr>
          <p:cNvSpPr/>
          <p:nvPr/>
        </p:nvSpPr>
        <p:spPr>
          <a:xfrm>
            <a:off x="411704" y="244735"/>
            <a:ext cx="3243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rgbClr val="CC3300"/>
                </a:solidFill>
                <a:latin typeface="Bahnschrift" panose="020B0502040204020203" pitchFamily="34" charset="0"/>
                <a:ea typeface="+mj-ea"/>
                <a:cs typeface="+mj-cs"/>
              </a:rPr>
              <a:t>Mentalidade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8F14932-8671-40FF-B1A0-263D1E33EE30}"/>
              </a:ext>
            </a:extLst>
          </p:cNvPr>
          <p:cNvSpPr/>
          <p:nvPr/>
        </p:nvSpPr>
        <p:spPr>
          <a:xfrm>
            <a:off x="804431" y="4139390"/>
            <a:ext cx="19531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err="1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Volatility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Volatilidade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1273743-45C7-4187-BC2E-70132596664E}"/>
              </a:ext>
            </a:extLst>
          </p:cNvPr>
          <p:cNvSpPr/>
          <p:nvPr/>
        </p:nvSpPr>
        <p:spPr>
          <a:xfrm>
            <a:off x="5931662" y="4219532"/>
            <a:ext cx="23230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err="1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Complexity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Complexidade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3E64813-EFFF-4C8C-B1C8-CC668CAE71D2}"/>
              </a:ext>
            </a:extLst>
          </p:cNvPr>
          <p:cNvSpPr/>
          <p:nvPr/>
        </p:nvSpPr>
        <p:spPr>
          <a:xfrm>
            <a:off x="3493697" y="3906179"/>
            <a:ext cx="19399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err="1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Uncertainty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Incerteza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A7D9414-B4D8-4F45-8EBE-06DDB8046872}"/>
              </a:ext>
            </a:extLst>
          </p:cNvPr>
          <p:cNvSpPr/>
          <p:nvPr/>
        </p:nvSpPr>
        <p:spPr>
          <a:xfrm>
            <a:off x="8685996" y="3706539"/>
            <a:ext cx="22573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err="1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Ambiguity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Corbel" panose="020B0503020204020204" pitchFamily="34" charset="0"/>
            </a:endParaRPr>
          </a:p>
          <a:p>
            <a:pPr algn="ctr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Ambiguidade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84F8573-9476-4CD2-8EDC-62D2B9454870}"/>
              </a:ext>
            </a:extLst>
          </p:cNvPr>
          <p:cNvSpPr/>
          <p:nvPr/>
        </p:nvSpPr>
        <p:spPr>
          <a:xfrm>
            <a:off x="938473" y="5365609"/>
            <a:ext cx="1685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008080"/>
                </a:solidFill>
                <a:latin typeface="Bahnschrift Light" panose="020B0502040204020203" pitchFamily="34" charset="0"/>
              </a:rPr>
              <a:t>Resiliência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5B3CEAA-FD15-4166-960A-CD328B64959D}"/>
              </a:ext>
            </a:extLst>
          </p:cNvPr>
          <p:cNvSpPr/>
          <p:nvPr/>
        </p:nvSpPr>
        <p:spPr>
          <a:xfrm>
            <a:off x="3505779" y="5027304"/>
            <a:ext cx="191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008080"/>
                </a:solidFill>
                <a:latin typeface="Bahnschrift Light" panose="020B0502040204020203" pitchFamily="34" charset="0"/>
              </a:rPr>
              <a:t>Flexibilidade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B8BBB4E-8D40-439C-81D1-F18796215702}"/>
              </a:ext>
            </a:extLst>
          </p:cNvPr>
          <p:cNvSpPr/>
          <p:nvPr/>
        </p:nvSpPr>
        <p:spPr>
          <a:xfrm>
            <a:off x="4935274" y="5427422"/>
            <a:ext cx="4420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8080"/>
                </a:solidFill>
                <a:latin typeface="Bahnschrift Light" panose="020B0502040204020203" pitchFamily="34" charset="0"/>
              </a:rPr>
              <a:t>Multidisciplinariedade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B7DC53A-7615-4F74-8ED1-45DAAEC5D401}"/>
              </a:ext>
            </a:extLst>
          </p:cNvPr>
          <p:cNvSpPr/>
          <p:nvPr/>
        </p:nvSpPr>
        <p:spPr>
          <a:xfrm>
            <a:off x="9097967" y="4793062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008080"/>
                </a:solidFill>
                <a:latin typeface="Bahnschrift Light" panose="020B0502040204020203" pitchFamily="34" charset="0"/>
              </a:rPr>
              <a:t>Coragem</a:t>
            </a:r>
          </a:p>
        </p:txBody>
      </p:sp>
    </p:spTree>
    <p:extLst>
      <p:ext uri="{BB962C8B-B14F-4D97-AF65-F5344CB8AC3E}">
        <p14:creationId xmlns:p14="http://schemas.microsoft.com/office/powerpoint/2010/main" val="4910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FDAD1-9A74-4282-8424-08C389EA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9" y="365125"/>
            <a:ext cx="11185187" cy="1325563"/>
          </a:xfrm>
        </p:spPr>
        <p:txBody>
          <a:bodyPr>
            <a:normAutofit/>
          </a:bodyPr>
          <a:lstStyle/>
          <a:p>
            <a:r>
              <a:rPr lang="pt-BR" sz="4200" dirty="0">
                <a:solidFill>
                  <a:srgbClr val="CC3300"/>
                </a:solidFill>
                <a:latin typeface="Bahnschrift" panose="020B0502040204020203" pitchFamily="34" charset="0"/>
              </a:rPr>
              <a:t>Competência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8C108CB-E033-4A2A-A662-BC9B154BEA5F}"/>
              </a:ext>
            </a:extLst>
          </p:cNvPr>
          <p:cNvSpPr txBox="1">
            <a:spLocks/>
          </p:cNvSpPr>
          <p:nvPr/>
        </p:nvSpPr>
        <p:spPr>
          <a:xfrm>
            <a:off x="643649" y="1825592"/>
            <a:ext cx="5290223" cy="97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dirty="0">
              <a:latin typeface="Bahnschrift Light" panose="020B0502040204020203" pitchFamily="34" charset="0"/>
            </a:endParaRPr>
          </a:p>
        </p:txBody>
      </p:sp>
      <p:pic>
        <p:nvPicPr>
          <p:cNvPr id="6" name="Imagem 5" descr="Uma imagem contendo comida&#10;&#10;Descrição gerada automaticamente">
            <a:extLst>
              <a:ext uri="{FF2B5EF4-FFF2-40B4-BE49-F238E27FC236}">
                <a16:creationId xmlns:a16="http://schemas.microsoft.com/office/drawing/2014/main" id="{901D1B47-E121-4879-ACE4-7424DE854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72"/>
          <a:stretch/>
        </p:blipFill>
        <p:spPr>
          <a:xfrm>
            <a:off x="1869971" y="2147966"/>
            <a:ext cx="6635885" cy="381051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975F844-6117-4254-8DC9-30D995E553B4}"/>
              </a:ext>
            </a:extLst>
          </p:cNvPr>
          <p:cNvSpPr/>
          <p:nvPr/>
        </p:nvSpPr>
        <p:spPr>
          <a:xfrm>
            <a:off x="747410" y="1776575"/>
            <a:ext cx="6635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 err="1">
                <a:latin typeface="Bahnschrift Light" panose="020B0502040204020203" pitchFamily="34" charset="0"/>
              </a:rPr>
              <a:t>Competere</a:t>
            </a:r>
            <a:r>
              <a:rPr lang="pt-BR" sz="3200" i="1" dirty="0">
                <a:latin typeface="Bahnschrift Light" panose="020B0502040204020203" pitchFamily="34" charset="0"/>
              </a:rPr>
              <a:t>: </a:t>
            </a:r>
            <a:r>
              <a:rPr lang="pt-BR" sz="3200" dirty="0">
                <a:latin typeface="Bahnschrift Light" panose="020B0502040204020203" pitchFamily="34" charset="0"/>
              </a:rPr>
              <a:t>aptidão para cumprir uma tarefa ou função</a:t>
            </a:r>
          </a:p>
        </p:txBody>
      </p:sp>
    </p:spTree>
    <p:extLst>
      <p:ext uri="{BB962C8B-B14F-4D97-AF65-F5344CB8AC3E}">
        <p14:creationId xmlns:p14="http://schemas.microsoft.com/office/powerpoint/2010/main" val="1113052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B9C0E-C99E-430B-98C5-06873B1F5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9228"/>
            <a:ext cx="10972800" cy="1143000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rgbClr val="008080"/>
                </a:solidFill>
              </a:rPr>
              <a:t>Evolução do termo Competência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949481-F924-4C65-9121-45F6B3732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4734271"/>
            <a:ext cx="4694312" cy="11430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dirty="0">
                <a:latin typeface="Bahnschrift Light SemiCondensed" panose="020B0502040204020203" pitchFamily="34" charset="0"/>
              </a:rPr>
              <a:t>Habilidade mecânica na repetição de movimentos em determinado tempo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DC96B47-BDC5-4820-B6B9-A6F0B27DBEC5}"/>
              </a:ext>
            </a:extLst>
          </p:cNvPr>
          <p:cNvSpPr/>
          <p:nvPr/>
        </p:nvSpPr>
        <p:spPr>
          <a:xfrm>
            <a:off x="4553474" y="3260023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Bahnschrift Light SemiCondensed" panose="020B0502040204020203" pitchFamily="34" charset="0"/>
              </a:rPr>
              <a:t>Habilidades</a:t>
            </a:r>
            <a:r>
              <a:rPr lang="pt-BR" dirty="0">
                <a:latin typeface="Bahnschrift Light SemiCondensed" panose="020B0502040204020203" pitchFamily="34" charset="0"/>
              </a:rPr>
              <a:t> </a:t>
            </a:r>
            <a:r>
              <a:rPr lang="pt-BR" sz="3200" dirty="0">
                <a:latin typeface="Bahnschrift Light SemiCondensed" panose="020B0502040204020203" pitchFamily="34" charset="0"/>
              </a:rPr>
              <a:t>de resolução de problemas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4A4EFA-749E-44D6-8003-FA369AF36243}"/>
              </a:ext>
            </a:extLst>
          </p:cNvPr>
          <p:cNvSpPr/>
          <p:nvPr/>
        </p:nvSpPr>
        <p:spPr>
          <a:xfrm>
            <a:off x="8081866" y="1859340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Bahnschrift Light SemiCondensed" panose="020B0502040204020203" pitchFamily="34" charset="0"/>
              </a:rPr>
              <a:t>Qualidade de execução e resultado </a:t>
            </a:r>
          </a:p>
        </p:txBody>
      </p:sp>
      <p:pic>
        <p:nvPicPr>
          <p:cNvPr id="8" name="Imagem 7" descr="Uma imagem contendo relógio&#10;&#10;Descrição gerada automaticamente">
            <a:extLst>
              <a:ext uri="{FF2B5EF4-FFF2-40B4-BE49-F238E27FC236}">
                <a16:creationId xmlns:a16="http://schemas.microsoft.com/office/drawing/2014/main" id="{CADAF9A8-1F6F-4756-9020-5E6F0312E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497251"/>
            <a:ext cx="2489922" cy="1244961"/>
          </a:xfrm>
          <a:prstGeom prst="rect">
            <a:avLst/>
          </a:prstGeom>
        </p:spPr>
      </p:pic>
      <p:pic>
        <p:nvPicPr>
          <p:cNvPr id="9" name="Imagem 8" descr="Uma imagem contendo relógio&#10;&#10;Descrição gerada automaticamente">
            <a:extLst>
              <a:ext uri="{FF2B5EF4-FFF2-40B4-BE49-F238E27FC236}">
                <a16:creationId xmlns:a16="http://schemas.microsoft.com/office/drawing/2014/main" id="{ACA034AF-8267-4448-BD78-29653019A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71" y="2136725"/>
            <a:ext cx="2489922" cy="12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edifício&#10;&#10;Descrição gerada automaticamente">
            <a:extLst>
              <a:ext uri="{FF2B5EF4-FFF2-40B4-BE49-F238E27FC236}">
                <a16:creationId xmlns:a16="http://schemas.microsoft.com/office/drawing/2014/main" id="{72959C4F-7611-48E2-8FB3-79BECC0F41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C1DBA3A-AFF6-4FAF-8F59-547D62FFE7FD}"/>
              </a:ext>
            </a:extLst>
          </p:cNvPr>
          <p:cNvSpPr/>
          <p:nvPr/>
        </p:nvSpPr>
        <p:spPr>
          <a:xfrm>
            <a:off x="3431704" y="773378"/>
            <a:ext cx="7632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Com novas possibilidades, tecnologias e mercados, os </a:t>
            </a:r>
            <a:r>
              <a:rPr lang="pt-B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caminhos são múltiplos</a:t>
            </a:r>
            <a:r>
              <a:rPr lang="pt-B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A1DED62-FB06-42A5-ABEA-CC42F68D9AD8}"/>
              </a:ext>
            </a:extLst>
          </p:cNvPr>
          <p:cNvSpPr/>
          <p:nvPr/>
        </p:nvSpPr>
        <p:spPr>
          <a:xfrm>
            <a:off x="767408" y="3717032"/>
            <a:ext cx="62163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Nunca houve tanta </a:t>
            </a:r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incerteza</a:t>
            </a:r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sobre o que fazer na </a:t>
            </a:r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vida</a:t>
            </a:r>
            <a:r>
              <a:rPr lang="pt-B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 </a:t>
            </a:r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profissional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18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31D8804-F342-45C8-943F-B954BF61A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36711" r="1052"/>
          <a:stretch/>
        </p:blipFill>
        <p:spPr>
          <a:xfrm rot="10800000" flipH="1">
            <a:off x="5108043" y="-356978"/>
            <a:ext cx="6662425" cy="6021543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20B31A5-0451-4587-AED3-895A0FC97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1" y="1556792"/>
            <a:ext cx="9531261" cy="30529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“Competências é um agrupamento de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conhecimentos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habilidades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e</a:t>
            </a:r>
            <a:r>
              <a:rPr lang="pt-BR" sz="3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atitudes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correlacionados, que afeta parte considerável da atividade de alguém, que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 relaciona com o desempenho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que </a:t>
            </a:r>
            <a:r>
              <a:rPr lang="pt-BR" sz="35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pode ser medido 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segundo padrões preestabelecidos e que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pode ser melhorado por meio de treinamento e desenvolvimento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”.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BF98B3-C376-47AB-9FAB-F89CFEB470FD}"/>
              </a:ext>
            </a:extLst>
          </p:cNvPr>
          <p:cNvSpPr/>
          <p:nvPr/>
        </p:nvSpPr>
        <p:spPr>
          <a:xfrm>
            <a:off x="908737" y="49370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Scott B.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Parry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“The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quest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for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competencies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”, 1996.</a:t>
            </a:r>
          </a:p>
        </p:txBody>
      </p:sp>
    </p:spTree>
    <p:extLst>
      <p:ext uri="{BB962C8B-B14F-4D97-AF65-F5344CB8AC3E}">
        <p14:creationId xmlns:p14="http://schemas.microsoft.com/office/powerpoint/2010/main" val="1013865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&#10;&#10;Descrição gerada automaticamente">
            <a:extLst>
              <a:ext uri="{FF2B5EF4-FFF2-40B4-BE49-F238E27FC236}">
                <a16:creationId xmlns:a16="http://schemas.microsoft.com/office/drawing/2014/main" id="{8D9A5040-79DC-4784-87C5-E46D484D7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4" r="2213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CB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3E366951-5F0B-465F-97D6-87560B64E59A}"/>
              </a:ext>
            </a:extLst>
          </p:cNvPr>
          <p:cNvSpPr/>
          <p:nvPr/>
        </p:nvSpPr>
        <p:spPr>
          <a:xfrm>
            <a:off x="5080934" y="1828800"/>
            <a:ext cx="6309360" cy="47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1237510-050B-4EAD-9C16-EF5AB1390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999" y="1763486"/>
            <a:ext cx="5693229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5400" b="1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C - </a:t>
            </a:r>
            <a:r>
              <a:rPr lang="pt-BR" sz="4400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Conhecimento</a:t>
            </a:r>
          </a:p>
          <a:p>
            <a:pPr marL="0" indent="0">
              <a:buNone/>
            </a:pPr>
            <a:r>
              <a:rPr lang="pt-BR" sz="5400" b="1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H - </a:t>
            </a:r>
            <a:r>
              <a:rPr lang="pt-BR" sz="4400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Habilidade</a:t>
            </a:r>
          </a:p>
          <a:p>
            <a:pPr marL="0" indent="0">
              <a:buNone/>
            </a:pPr>
            <a:r>
              <a:rPr lang="pt-BR" sz="5400" b="1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A - </a:t>
            </a:r>
            <a:r>
              <a:rPr lang="pt-BR" sz="4400" dirty="0">
                <a:solidFill>
                  <a:schemeClr val="bg2">
                    <a:lumMod val="10000"/>
                  </a:schemeClr>
                </a:solidFill>
                <a:latin typeface="Bahnschrift Light" panose="020B0502040204020203" pitchFamily="34" charset="0"/>
              </a:rPr>
              <a:t>Atitude</a:t>
            </a:r>
          </a:p>
        </p:txBody>
      </p:sp>
    </p:spTree>
    <p:extLst>
      <p:ext uri="{BB962C8B-B14F-4D97-AF65-F5344CB8AC3E}">
        <p14:creationId xmlns:p14="http://schemas.microsoft.com/office/powerpoint/2010/main" val="157475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competencia cha">
            <a:extLst>
              <a:ext uri="{FF2B5EF4-FFF2-40B4-BE49-F238E27FC236}">
                <a16:creationId xmlns:a16="http://schemas.microsoft.com/office/drawing/2014/main" id="{87D70023-CF2A-4AF4-89AE-EE18F5A6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69" y="183557"/>
            <a:ext cx="6029661" cy="64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77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Estrada com carros&#10;&#10;Descrição gerada automaticamente">
            <a:extLst>
              <a:ext uri="{FF2B5EF4-FFF2-40B4-BE49-F238E27FC236}">
                <a16:creationId xmlns:a16="http://schemas.microsoft.com/office/drawing/2014/main" id="{141F799B-4BB7-4E87-AFF7-68D77ABBA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82" y="-33442"/>
            <a:ext cx="12243882" cy="68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5562CC-B318-4E54-9E14-1E72C13DC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1" b="839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8BD9-2FF0-440D-8AFB-9BF13738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6" y="1937893"/>
            <a:ext cx="4662652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solidFill>
                  <a:srgbClr val="006666"/>
                </a:solidFill>
                <a:latin typeface="Bahnschrift Light" panose="020B0502040204020203" pitchFamily="34" charset="0"/>
              </a:rPr>
              <a:t>A análise de competências </a:t>
            </a:r>
            <a:br>
              <a:rPr lang="pt-BR" sz="3200" b="1" dirty="0">
                <a:solidFill>
                  <a:srgbClr val="006666"/>
                </a:solidFill>
                <a:latin typeface="Bahnschrift Light" panose="020B0502040204020203" pitchFamily="34" charset="0"/>
              </a:rPr>
            </a:br>
            <a:r>
              <a:rPr lang="pt-BR" sz="3200" b="1" dirty="0">
                <a:solidFill>
                  <a:srgbClr val="006666"/>
                </a:solidFill>
                <a:latin typeface="Bahnschrift Light" panose="020B0502040204020203" pitchFamily="34" charset="0"/>
              </a:rPr>
              <a:t>serve para: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6BF888-D6DB-468E-B8BF-23FD7550C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597190"/>
            <a:ext cx="4846584" cy="2619839"/>
          </a:xfrm>
        </p:spPr>
        <p:txBody>
          <a:bodyPr anchor="ctr">
            <a:normAutofit/>
          </a:bodyPr>
          <a:lstStyle/>
          <a:p>
            <a:r>
              <a:rPr lang="pt-BR" sz="2400" dirty="0">
                <a:latin typeface="Bahnschrift Light" panose="020B0502040204020203" pitchFamily="34" charset="0"/>
              </a:rPr>
              <a:t>Cargos e tarefas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Plano de carreira e sucessão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Treinamento e Desenvolvimento 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Expansão de negócios</a:t>
            </a:r>
          </a:p>
          <a:p>
            <a:endParaRPr lang="pt-BR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35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FC3E4EE-FD55-4094-9361-AD04567D2475}"/>
              </a:ext>
            </a:extLst>
          </p:cNvPr>
          <p:cNvSpPr txBox="1"/>
          <p:nvPr/>
        </p:nvSpPr>
        <p:spPr>
          <a:xfrm>
            <a:off x="1202718" y="1905506"/>
            <a:ext cx="97865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Técnicas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–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requisitos específicos da formação ou profissão.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Ex. </a:t>
            </a:r>
            <a:r>
              <a:rPr lang="pt-BR" sz="32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Engenheiro, Médico, Professor Educação Física, etc.</a:t>
            </a:r>
          </a:p>
          <a:p>
            <a:endParaRPr lang="pt-BR" sz="32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pt-BR" sz="3200" b="1" u="sng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Comportamentais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–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Comportamentos socialmente esperados.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Ex. </a:t>
            </a:r>
            <a:r>
              <a:rPr lang="pt-BR" sz="32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Relacionamento interpessoal, Flexibilidade, Comunicação, etc.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8C767FB-394B-413B-AC72-5E2D8D63D3A6}"/>
              </a:ext>
            </a:extLst>
          </p:cNvPr>
          <p:cNvSpPr/>
          <p:nvPr/>
        </p:nvSpPr>
        <p:spPr>
          <a:xfrm>
            <a:off x="886879" y="768900"/>
            <a:ext cx="104182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CC3300"/>
                </a:solidFill>
                <a:latin typeface="Bahnschrift" panose="020B0502040204020203" pitchFamily="34" charset="0"/>
              </a:rPr>
              <a:t>Competências técnicas x comportamentais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25626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ixa, tijolo&#10;&#10;Descrição gerada automaticamente">
            <a:extLst>
              <a:ext uri="{FF2B5EF4-FFF2-40B4-BE49-F238E27FC236}">
                <a16:creationId xmlns:a16="http://schemas.microsoft.com/office/drawing/2014/main" id="{987CA298-07D8-48A0-B64B-8BA6B72D1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42" y="266022"/>
            <a:ext cx="5228415" cy="50241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75DB4E-92CD-492E-AA3A-3A610B64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530928"/>
            <a:ext cx="3801285" cy="1796143"/>
          </a:xfrm>
        </p:spPr>
        <p:txBody>
          <a:bodyPr>
            <a:noAutofit/>
          </a:bodyPr>
          <a:lstStyle/>
          <a:p>
            <a:r>
              <a:rPr lang="pt-BR" sz="4800" b="1" dirty="0">
                <a:solidFill>
                  <a:srgbClr val="008080"/>
                </a:solidFill>
                <a:latin typeface="Bahnschrift Light SemiCondensed" panose="020B0502040204020203" pitchFamily="34" charset="0"/>
              </a:rPr>
              <a:t>Qual é mais importante, na sua opinião?</a:t>
            </a:r>
          </a:p>
        </p:txBody>
      </p:sp>
    </p:spTree>
    <p:extLst>
      <p:ext uri="{BB962C8B-B14F-4D97-AF65-F5344CB8AC3E}">
        <p14:creationId xmlns:p14="http://schemas.microsoft.com/office/powerpoint/2010/main" val="152384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D70758-56FE-46C2-AD90-8B5FFA3C5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1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9 </a:t>
            </a:r>
            <a:r>
              <a:rPr lang="pt-BR" sz="40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em cada </a:t>
            </a:r>
            <a:r>
              <a:rPr lang="pt-BR" sz="48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10</a:t>
            </a:r>
            <a:r>
              <a:rPr lang="pt-BR" sz="40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profissionais são contratados pelo perfil</a:t>
            </a:r>
            <a:r>
              <a:rPr lang="pt-BR" sz="44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</a:t>
            </a:r>
            <a:r>
              <a:rPr lang="pt-BR" sz="4800" b="1" u="sng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técnico</a:t>
            </a:r>
            <a:r>
              <a:rPr lang="pt-BR" sz="44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</a:t>
            </a:r>
            <a:r>
              <a:rPr lang="pt-BR" sz="40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e demitidos pelo </a:t>
            </a:r>
            <a:r>
              <a:rPr lang="pt-BR" sz="4800" b="1" u="sng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comportamental</a:t>
            </a:r>
            <a:endParaRPr lang="pt-BR" sz="4000" b="1" u="sng" dirty="0">
              <a:solidFill>
                <a:srgbClr val="008080"/>
              </a:solidFill>
              <a:latin typeface="Bahnschrift Light SemiCondensed" panose="020B0502040204020203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pt-BR" sz="1800" dirty="0"/>
          </a:p>
          <a:p>
            <a:pPr marL="0" indent="0" algn="r">
              <a:buNone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Levantamento Page </a:t>
            </a:r>
            <a:r>
              <a:rPr lang="pt-BR" sz="2400" dirty="0" err="1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Personnel</a:t>
            </a: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- Consultoria global de recrutamento</a:t>
            </a:r>
          </a:p>
          <a:p>
            <a:pPr marL="0" indent="0" algn="r">
              <a:buNone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Fonte G1</a:t>
            </a:r>
          </a:p>
        </p:txBody>
      </p:sp>
    </p:spTree>
    <p:extLst>
      <p:ext uri="{BB962C8B-B14F-4D97-AF65-F5344CB8AC3E}">
        <p14:creationId xmlns:p14="http://schemas.microsoft.com/office/powerpoint/2010/main" val="1541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96B442-EA85-4DE0-B8B3-74CBFED4E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56665"/>
            <a:ext cx="10972800" cy="452596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Intelectual que não consegue realizar um </a:t>
            </a:r>
          </a:p>
          <a:p>
            <a:pPr marL="0" indent="0" algn="ctr" fontAlgn="base"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trabalho prático com sucesso</a:t>
            </a:r>
          </a:p>
          <a:p>
            <a:pPr marL="0" indent="0" algn="ctr" fontAlgn="base">
              <a:buNone/>
            </a:pPr>
            <a:r>
              <a:rPr lang="pt-BR" sz="44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X</a:t>
            </a:r>
          </a:p>
          <a:p>
            <a:pPr marL="0" indent="0" algn="ctr" fontAlgn="base"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Entusiasta que não domina os conhecimentos e as habilidades para realizar um trabalho de qualidade</a:t>
            </a:r>
          </a:p>
        </p:txBody>
      </p:sp>
    </p:spTree>
    <p:extLst>
      <p:ext uri="{BB962C8B-B14F-4D97-AF65-F5344CB8AC3E}">
        <p14:creationId xmlns:p14="http://schemas.microsoft.com/office/powerpoint/2010/main" val="21111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E0F8E3C-18C4-4242-90D7-26860018F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056" y="1400439"/>
            <a:ext cx="5504447" cy="4525963"/>
          </a:xfrm>
        </p:spPr>
        <p:txBody>
          <a:bodyPr>
            <a:normAutofit fontScale="97500"/>
          </a:bodyPr>
          <a:lstStyle/>
          <a:p>
            <a:pPr marL="0" indent="0" algn="r">
              <a:buNone/>
            </a:pPr>
            <a:r>
              <a:rPr lang="pt-BR" sz="40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A solução é a combinação de fatores </a:t>
            </a:r>
            <a:r>
              <a:rPr lang="pt-BR" sz="55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ea typeface="+mj-ea"/>
                <a:cs typeface="+mj-cs"/>
              </a:rPr>
              <a:t>técnicos</a:t>
            </a:r>
            <a:r>
              <a:rPr lang="pt-BR" sz="55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</a:t>
            </a:r>
            <a:r>
              <a:rPr lang="pt-BR" sz="40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e</a:t>
            </a:r>
            <a:r>
              <a:rPr lang="pt-BR" sz="5500" b="1" dirty="0">
                <a:solidFill>
                  <a:srgbClr val="008080"/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</a:t>
            </a:r>
            <a:r>
              <a:rPr lang="pt-BR" sz="55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ea typeface="+mj-ea"/>
                <a:cs typeface="+mj-cs"/>
              </a:rPr>
              <a:t>comportamentais</a:t>
            </a:r>
            <a:endParaRPr lang="pt-BR" sz="4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Imagem 4" descr="Uma imagem contendo caixa, tijolo&#10;&#10;Descrição gerada automaticamente">
            <a:extLst>
              <a:ext uri="{FF2B5EF4-FFF2-40B4-BE49-F238E27FC236}">
                <a16:creationId xmlns:a16="http://schemas.microsoft.com/office/drawing/2014/main" id="{B74DE4D8-347D-4E93-B8C2-CC567A960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8" y="1400439"/>
            <a:ext cx="5228415" cy="502418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B83CD37-A0BC-4B4E-B817-2F3AAE7D2F3C}"/>
              </a:ext>
            </a:extLst>
          </p:cNvPr>
          <p:cNvSpPr/>
          <p:nvPr/>
        </p:nvSpPr>
        <p:spPr>
          <a:xfrm rot="21389411">
            <a:off x="3249605" y="3988911"/>
            <a:ext cx="1310196" cy="1235043"/>
          </a:xfrm>
          <a:prstGeom prst="roundRect">
            <a:avLst/>
          </a:prstGeom>
          <a:solidFill>
            <a:srgbClr val="714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DB32E07-9B68-4C2B-BD6E-B8A9AB973497}"/>
              </a:ext>
            </a:extLst>
          </p:cNvPr>
          <p:cNvSpPr txBox="1"/>
          <p:nvPr/>
        </p:nvSpPr>
        <p:spPr>
          <a:xfrm>
            <a:off x="3627117" y="3774846"/>
            <a:ext cx="555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chemeClr val="bg1"/>
                </a:solidFill>
                <a:latin typeface="Britannic Bold" panose="020B09030607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701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9901AE1-63F8-4822-A5BE-2AEE5B93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59" y="1456429"/>
            <a:ext cx="11582400" cy="114300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Diferentes utilizações do termo carreira: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843458-A08D-4CE8-80CF-977A80DEC101}"/>
              </a:ext>
            </a:extLst>
          </p:cNvPr>
          <p:cNvSpPr txBox="1">
            <a:spLocks/>
          </p:cNvSpPr>
          <p:nvPr/>
        </p:nvSpPr>
        <p:spPr>
          <a:xfrm>
            <a:off x="493222" y="4311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CC3300"/>
                </a:solidFill>
                <a:latin typeface="Bahnschrift" panose="020B0502040204020203" pitchFamily="34" charset="0"/>
              </a:rPr>
              <a:t>Definição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04C302E-09D8-40ED-B07C-F3900607B897}"/>
              </a:ext>
            </a:extLst>
          </p:cNvPr>
          <p:cNvSpPr/>
          <p:nvPr/>
        </p:nvSpPr>
        <p:spPr>
          <a:xfrm>
            <a:off x="1657104" y="2501319"/>
            <a:ext cx="93638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Formação –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Carreira militar, saúde, educação, etc.  </a:t>
            </a:r>
          </a:p>
          <a:p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Ramo –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Finanças, RH, Vendas, etc.</a:t>
            </a:r>
          </a:p>
          <a:p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Trajetória –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Empresas por onde passou</a:t>
            </a:r>
          </a:p>
          <a:p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Mercado –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Indústria, Varejo, Finanças, etc.</a:t>
            </a:r>
          </a:p>
          <a:p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Sucessão –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Progressão de posições (estágio, analista, gestor..)</a:t>
            </a:r>
          </a:p>
        </p:txBody>
      </p:sp>
    </p:spTree>
    <p:extLst>
      <p:ext uri="{BB962C8B-B14F-4D97-AF65-F5344CB8AC3E}">
        <p14:creationId xmlns:p14="http://schemas.microsoft.com/office/powerpoint/2010/main" val="361161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BB69E-3B59-4833-82F3-97A93A04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808"/>
            <a:ext cx="10972800" cy="1143000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rgbClr val="CC3300"/>
                </a:solidFill>
                <a:latin typeface="Bahnschrift" panose="020B0502040204020203" pitchFamily="34" charset="0"/>
                <a:ea typeface="+mn-ea"/>
                <a:cs typeface="+mn-cs"/>
              </a:rPr>
              <a:t>Desempenho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726E99C-9552-4597-B132-8FECE45C7EA0}"/>
              </a:ext>
            </a:extLst>
          </p:cNvPr>
          <p:cNvSpPr txBox="1">
            <a:spLocks/>
          </p:cNvSpPr>
          <p:nvPr/>
        </p:nvSpPr>
        <p:spPr>
          <a:xfrm>
            <a:off x="1415716" y="1700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2">
                    <a:lumMod val="25000"/>
                  </a:schemeClr>
                </a:solidFill>
              </a:rPr>
              <a:t>Estrutura organizacional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C03C2B0-1C2F-4B01-9857-875CA4DB7FAA}"/>
              </a:ext>
            </a:extLst>
          </p:cNvPr>
          <p:cNvSpPr/>
          <p:nvPr/>
        </p:nvSpPr>
        <p:spPr>
          <a:xfrm>
            <a:off x="3625516" y="3134826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-Operacional</a:t>
            </a:r>
          </a:p>
          <a:p>
            <a:pPr>
              <a:spcBef>
                <a:spcPct val="0"/>
              </a:spcBef>
            </a:pPr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-Tático e</a:t>
            </a:r>
          </a:p>
          <a:p>
            <a:pPr>
              <a:spcBef>
                <a:spcPct val="0"/>
              </a:spcBef>
            </a:pPr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-Estratégico</a:t>
            </a:r>
          </a:p>
        </p:txBody>
      </p:sp>
    </p:spTree>
    <p:extLst>
      <p:ext uri="{BB962C8B-B14F-4D97-AF65-F5344CB8AC3E}">
        <p14:creationId xmlns:p14="http://schemas.microsoft.com/office/powerpoint/2010/main" val="17061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B5D9AE3-8C03-4A82-82F0-99A77438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73" y="168442"/>
            <a:ext cx="8787178" cy="59960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7596868-5610-4720-ACA6-9F9B73BBFB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9" t="38445" r="25785" b="38444"/>
          <a:stretch/>
        </p:blipFill>
        <p:spPr>
          <a:xfrm rot="5400000">
            <a:off x="563204" y="3268356"/>
            <a:ext cx="2062047" cy="5040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1A3299C-5C2A-43E4-8C3F-4CECFEB6F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9" t="38445" r="25785" b="38444"/>
          <a:stretch/>
        </p:blipFill>
        <p:spPr>
          <a:xfrm rot="10800000">
            <a:off x="2309786" y="5586852"/>
            <a:ext cx="2363172" cy="57766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5FC0472-996A-4791-992B-641C17F48A31}"/>
              </a:ext>
            </a:extLst>
          </p:cNvPr>
          <p:cNvSpPr txBox="1"/>
          <p:nvPr/>
        </p:nvSpPr>
        <p:spPr>
          <a:xfrm rot="16200000">
            <a:off x="646581" y="3555785"/>
            <a:ext cx="102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Vertical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A1D876-1BCD-4FDE-BB38-31D4AC5B4F1F}"/>
              </a:ext>
            </a:extLst>
          </p:cNvPr>
          <p:cNvSpPr txBox="1"/>
          <p:nvPr/>
        </p:nvSpPr>
        <p:spPr>
          <a:xfrm>
            <a:off x="2140208" y="6022131"/>
            <a:ext cx="18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Bahnschrift Light" panose="020B0502040204020203" pitchFamily="34" charset="0"/>
              </a:rPr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22671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55585-5D4D-446F-B96A-1BB75902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10" y="276239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0070C0"/>
                </a:solidFill>
                <a:latin typeface="Bahnschrift Light" panose="020B0502040204020203" pitchFamily="34" charset="0"/>
              </a:rPr>
              <a:t>Crescimento Vertical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43A64D-787F-4DEB-8035-18F72FC9D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881" y="1690688"/>
            <a:ext cx="10444119" cy="4525963"/>
          </a:xfrm>
        </p:spPr>
        <p:txBody>
          <a:bodyPr>
            <a:noAutofit/>
          </a:bodyPr>
          <a:lstStyle/>
          <a:p>
            <a:r>
              <a:rPr lang="pt-BR" sz="2400" dirty="0">
                <a:latin typeface="Bahnschrift Light" panose="020B0502040204020203" pitchFamily="34" charset="0"/>
              </a:rPr>
              <a:t>Auxiliar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Assistente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Analista(júnior, pleno e sênior)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Especialista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Supervisor/Coordenador</a:t>
            </a:r>
          </a:p>
          <a:p>
            <a:endParaRPr lang="pt-BR" sz="300" dirty="0">
              <a:latin typeface="Bahnschrift Light" panose="020B0502040204020203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pt-BR" sz="2400" dirty="0">
                <a:latin typeface="Bahnschrift Light" panose="020B0502040204020203" pitchFamily="34" charset="0"/>
              </a:rPr>
              <a:t>Gerente(júnior, pleno e sênior)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Diretor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Vice Presidente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Presidente 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C </a:t>
            </a:r>
            <a:r>
              <a:rPr lang="pt-BR" sz="2400" dirty="0" err="1">
                <a:latin typeface="Bahnschrift Light" panose="020B0502040204020203" pitchFamily="34" charset="0"/>
              </a:rPr>
              <a:t>level´s</a:t>
            </a:r>
            <a:endParaRPr lang="pt-BR" sz="2400" dirty="0">
              <a:latin typeface="Bahnschrift Light" panose="020B0502040204020203" pitchFamily="34" charset="0"/>
            </a:endParaRPr>
          </a:p>
          <a:p>
            <a:endParaRPr lang="pt-BR" sz="2400" dirty="0">
              <a:latin typeface="Bahnschrift Light" panose="020B0502040204020203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A947716-3D58-406A-A76B-6354E220485F}"/>
              </a:ext>
            </a:extLst>
          </p:cNvPr>
          <p:cNvSpPr/>
          <p:nvPr/>
        </p:nvSpPr>
        <p:spPr>
          <a:xfrm rot="1994790">
            <a:off x="6658317" y="3882886"/>
            <a:ext cx="668918" cy="710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88D8B7B-38BB-476A-A2A9-52951DF278F0}"/>
              </a:ext>
            </a:extLst>
          </p:cNvPr>
          <p:cNvGrpSpPr/>
          <p:nvPr/>
        </p:nvGrpSpPr>
        <p:grpSpPr>
          <a:xfrm>
            <a:off x="6947999" y="-1063704"/>
            <a:ext cx="5341762" cy="5595623"/>
            <a:chOff x="6947999" y="-1063704"/>
            <a:chExt cx="5341762" cy="5595623"/>
          </a:xfrm>
        </p:grpSpPr>
        <p:pic>
          <p:nvPicPr>
            <p:cNvPr id="5" name="Imagem 4" descr="Homem de terno e gravata&#10;&#10;Descrição gerada automaticamente">
              <a:extLst>
                <a:ext uri="{FF2B5EF4-FFF2-40B4-BE49-F238E27FC236}">
                  <a16:creationId xmlns:a16="http://schemas.microsoft.com/office/drawing/2014/main" id="{3A0E8512-7D34-4B6F-A3A1-6CB5A424C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CEE"/>
                </a:clrFrom>
                <a:clrTo>
                  <a:srgbClr val="EBEC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675" b="20970"/>
            <a:stretch/>
          </p:blipFill>
          <p:spPr>
            <a:xfrm flipH="1">
              <a:off x="6947999" y="-1063704"/>
              <a:ext cx="5223600" cy="5419898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0A77F71-28D1-482E-A189-11356C58F3E5}"/>
                </a:ext>
              </a:extLst>
            </p:cNvPr>
            <p:cNvSpPr/>
            <p:nvPr/>
          </p:nvSpPr>
          <p:spPr>
            <a:xfrm rot="19453585">
              <a:off x="11592320" y="3661312"/>
              <a:ext cx="697441" cy="870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6662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EF6E32-DC0F-4096-B73E-2857EE7BE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95" y="744128"/>
            <a:ext cx="107663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As pessoas se desenvolvem quando lidam com atribuições e responsabilidades de maior complexidade.</a:t>
            </a: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Imagem 5" descr="Uma imagem contendo escova&#10;&#10;Descrição gerada automaticamente">
            <a:extLst>
              <a:ext uri="{FF2B5EF4-FFF2-40B4-BE49-F238E27FC236}">
                <a16:creationId xmlns:a16="http://schemas.microsoft.com/office/drawing/2014/main" id="{65373BE4-0EFA-4143-B8D1-425CBA4D7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5EB"/>
              </a:clrFrom>
              <a:clrTo>
                <a:srgbClr val="E6E5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789" b="9008"/>
          <a:stretch/>
        </p:blipFill>
        <p:spPr>
          <a:xfrm>
            <a:off x="0" y="2189747"/>
            <a:ext cx="12192000" cy="257475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97B6025-679A-49B8-88E2-BD3D5C3EBA89}"/>
              </a:ext>
            </a:extLst>
          </p:cNvPr>
          <p:cNvSpPr/>
          <p:nvPr/>
        </p:nvSpPr>
        <p:spPr>
          <a:xfrm>
            <a:off x="1626525" y="2690336"/>
            <a:ext cx="7936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Ansiedade de crescimento faz com que etapas sejam queimadas e </a:t>
            </a:r>
            <a:r>
              <a:rPr lang="pt-BR" sz="3000" dirty="0" err="1">
                <a:solidFill>
                  <a:schemeClr val="bg2">
                    <a:lumMod val="25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GAP´s</a:t>
            </a:r>
            <a:r>
              <a:rPr lang="pt-BR" sz="3000" dirty="0">
                <a:solidFill>
                  <a:schemeClr val="bg2">
                    <a:lumMod val="25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de conhecimentos se tornem grandes problemas de carreira.</a:t>
            </a:r>
            <a:endParaRPr lang="pt-BR" sz="3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D74F3C2-5253-4366-BDFD-12E7D293A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547"/>
          <a:stretch/>
        </p:blipFill>
        <p:spPr>
          <a:xfrm>
            <a:off x="882409" y="3771899"/>
            <a:ext cx="2901431" cy="308610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C6B9F26-054B-498D-9004-9B468EFC27DD}"/>
              </a:ext>
            </a:extLst>
          </p:cNvPr>
          <p:cNvSpPr/>
          <p:nvPr/>
        </p:nvSpPr>
        <p:spPr>
          <a:xfrm>
            <a:off x="3612389" y="696137"/>
            <a:ext cx="7697201" cy="389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latin typeface="Bahnschrift Light" panose="020B0502040204020203" pitchFamily="34" charset="0"/>
              </a:rPr>
              <a:t>Maurício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 Light" panose="020B0502040204020203" pitchFamily="34" charset="0"/>
              </a:rPr>
              <a:t>31 anos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 Light" panose="020B0502040204020203" pitchFamily="34" charset="0"/>
              </a:rPr>
              <a:t>Gerente de vendas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 Light" panose="020B0502040204020203" pitchFamily="34" charset="0"/>
              </a:rPr>
              <a:t>Conhece os produtos da empresa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 Light" panose="020B0502040204020203" pitchFamily="34" charset="0"/>
              </a:rPr>
              <a:t>É articulado e já ganhou alguns prêmios de vendas </a:t>
            </a:r>
          </a:p>
          <a:p>
            <a:pPr>
              <a:lnSpc>
                <a:spcPct val="150000"/>
              </a:lnSpc>
            </a:pPr>
            <a:r>
              <a:rPr lang="pt-BR" sz="2400" u="sng" dirty="0">
                <a:latin typeface="Bahnschrift Light" panose="020B0502040204020203" pitchFamily="34" charset="0"/>
              </a:rPr>
              <a:t>Situação:</a:t>
            </a:r>
            <a:r>
              <a:rPr lang="pt-BR" sz="2400" dirty="0">
                <a:latin typeface="Bahnschrift Light" panose="020B0502040204020203" pitchFamily="34" charset="0"/>
              </a:rPr>
              <a:t> Acabou de ser promovido, mas não está pronto para a posição.</a:t>
            </a:r>
          </a:p>
        </p:txBody>
      </p:sp>
    </p:spTree>
    <p:extLst>
      <p:ext uri="{BB962C8B-B14F-4D97-AF65-F5344CB8AC3E}">
        <p14:creationId xmlns:p14="http://schemas.microsoft.com/office/powerpoint/2010/main" val="3753903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741B08A-7101-4FBF-BFB8-934FFBE28FB9}"/>
              </a:ext>
            </a:extLst>
          </p:cNvPr>
          <p:cNvSpPr/>
          <p:nvPr/>
        </p:nvSpPr>
        <p:spPr>
          <a:xfrm>
            <a:off x="1409700" y="1432858"/>
            <a:ext cx="96583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666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Possíveis causas:</a:t>
            </a:r>
            <a:endParaRPr lang="pt-BR" sz="2800" dirty="0">
              <a:solidFill>
                <a:srgbClr val="006666"/>
              </a:solidFill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800" dirty="0">
              <a:latin typeface="Bahnschrift Light" panose="020B0502040204020203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-Falta de habilidades técnicas e comportamentais; </a:t>
            </a:r>
          </a:p>
          <a:p>
            <a:r>
              <a:rPr lang="pt-BR" sz="2800" dirty="0">
                <a:latin typeface="Bahnschrift Light" panose="020B0502040204020203" pitchFamily="34" charset="0"/>
                <a:cs typeface="Times New Roman" panose="02020603050405020304" pitchFamily="18" charset="0"/>
              </a:rPr>
              <a:t>-Virada de chave para a posição de liderança - nem sempre quem é bom executor é bom líder. </a:t>
            </a:r>
          </a:p>
        </p:txBody>
      </p:sp>
    </p:spTree>
    <p:extLst>
      <p:ext uri="{BB962C8B-B14F-4D97-AF65-F5344CB8AC3E}">
        <p14:creationId xmlns:p14="http://schemas.microsoft.com/office/powerpoint/2010/main" val="34550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149879A-0A48-4EE2-826C-D06FB52B1F68}"/>
              </a:ext>
            </a:extLst>
          </p:cNvPr>
          <p:cNvSpPr/>
          <p:nvPr/>
        </p:nvSpPr>
        <p:spPr>
          <a:xfrm>
            <a:off x="2515131" y="596384"/>
            <a:ext cx="9211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3200" dirty="0">
                <a:solidFill>
                  <a:srgbClr val="008080"/>
                </a:solidFill>
                <a:latin typeface="Bahnschrift Light" panose="020B0502040204020203" pitchFamily="34" charset="0"/>
              </a:rPr>
              <a:t>Nem sempre o bom executor será um bom líder.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7574FAC-58FC-4B86-8F8F-127603FF262E}"/>
              </a:ext>
            </a:extLst>
          </p:cNvPr>
          <p:cNvSpPr/>
          <p:nvPr/>
        </p:nvSpPr>
        <p:spPr>
          <a:xfrm>
            <a:off x="1108487" y="1773704"/>
            <a:ext cx="89118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Bahnschrift Light" panose="020B0502040204020203" pitchFamily="34" charset="0"/>
              </a:rPr>
              <a:t>Como lidar com a situação:</a:t>
            </a:r>
          </a:p>
          <a:p>
            <a:endParaRPr lang="pt-BR" sz="2400" b="1" dirty="0">
              <a:latin typeface="Bahnschrift Light" panose="020B0502040204020203" pitchFamily="34" charset="0"/>
            </a:endParaRPr>
          </a:p>
          <a:p>
            <a:r>
              <a:rPr lang="pt-BR" sz="3200" b="1" dirty="0">
                <a:latin typeface="Bahnschrift Light" panose="020B0502040204020203" pitchFamily="34" charset="0"/>
              </a:rPr>
              <a:t>1.</a:t>
            </a:r>
            <a:r>
              <a:rPr lang="pt-BR" sz="2400" b="1" dirty="0">
                <a:latin typeface="Bahnschrift Light" panose="020B0502040204020203" pitchFamily="34" charset="0"/>
              </a:rPr>
              <a:t> </a:t>
            </a:r>
            <a:r>
              <a:rPr lang="pt-BR" sz="2400" dirty="0">
                <a:latin typeface="Bahnschrift Light" panose="020B0502040204020203" pitchFamily="34" charset="0"/>
              </a:rPr>
              <a:t>Desenvolva o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autoconhecimento</a:t>
            </a:r>
            <a:r>
              <a:rPr lang="pt-BR" sz="2400" dirty="0">
                <a:latin typeface="Bahnschrift Light" panose="020B0502040204020203" pitchFamily="34" charset="0"/>
              </a:rPr>
              <a:t>, seja coerente entre sua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vontade</a:t>
            </a:r>
            <a:r>
              <a:rPr lang="pt-BR" sz="2400" dirty="0">
                <a:latin typeface="Bahnschrift Light" panose="020B0502040204020203" pitchFamily="34" charset="0"/>
              </a:rPr>
              <a:t> e seu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atual preparo</a:t>
            </a:r>
            <a:r>
              <a:rPr lang="pt-BR" sz="2400" dirty="0">
                <a:latin typeface="Bahnschrift Light" panose="020B0502040204020203" pitchFamily="34" charset="0"/>
              </a:rPr>
              <a:t>.</a:t>
            </a:r>
          </a:p>
          <a:p>
            <a:endParaRPr lang="pt-BR" sz="2400" dirty="0">
              <a:latin typeface="Bahnschrift Light" panose="020B05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4BDA0A9-DF8F-4446-ABC3-FCB12FD7C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950746"/>
            <a:ext cx="653415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7574FAC-58FC-4B86-8F8F-127603FF262E}"/>
              </a:ext>
            </a:extLst>
          </p:cNvPr>
          <p:cNvSpPr/>
          <p:nvPr/>
        </p:nvSpPr>
        <p:spPr>
          <a:xfrm>
            <a:off x="925718" y="1104900"/>
            <a:ext cx="104852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Bahnschrift Light" panose="020B0502040204020203" pitchFamily="34" charset="0"/>
              </a:rPr>
              <a:t>Como lidar com a situação:</a:t>
            </a:r>
          </a:p>
          <a:p>
            <a:endParaRPr lang="pt-BR" sz="2400" b="1" dirty="0"/>
          </a:p>
          <a:p>
            <a:r>
              <a:rPr lang="pt-BR" sz="3200" b="1" dirty="0">
                <a:latin typeface="Bahnschrift Light" panose="020B0502040204020203" pitchFamily="34" charset="0"/>
              </a:rPr>
              <a:t>2. </a:t>
            </a:r>
            <a:r>
              <a:rPr lang="pt-BR" sz="2400" dirty="0">
                <a:latin typeface="Bahnschrift Light" panose="020B0502040204020203" pitchFamily="34" charset="0"/>
              </a:rPr>
              <a:t>Antecipar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o plano de carreira</a:t>
            </a:r>
            <a:r>
              <a:rPr lang="pt-BR" sz="2400" dirty="0">
                <a:latin typeface="Bahnschrift Light" panose="020B0502040204020203" pitchFamily="34" charset="0"/>
              </a:rPr>
              <a:t>, independente do quanto a empresa te direciona ou incentiva. </a:t>
            </a:r>
          </a:p>
          <a:p>
            <a:endParaRPr lang="pt-BR" sz="2400" dirty="0">
              <a:latin typeface="Bahnschrift Light" panose="020B0502040204020203" pitchFamily="34" charset="0"/>
            </a:endParaRPr>
          </a:p>
          <a:p>
            <a:r>
              <a:rPr lang="pt-BR" sz="2400" dirty="0">
                <a:solidFill>
                  <a:srgbClr val="006666"/>
                </a:solidFill>
                <a:latin typeface="Bahnschrift Light" panose="020B0502040204020203" pitchFamily="34" charset="0"/>
              </a:rPr>
              <a:t>-Que competências (técnicas e comportamentais) preciso para ser gestor? </a:t>
            </a:r>
          </a:p>
          <a:p>
            <a:endParaRPr lang="pt-BR" sz="2400" dirty="0">
              <a:solidFill>
                <a:srgbClr val="008080"/>
              </a:solidFill>
              <a:latin typeface="Bahnschrift Light" panose="020B0502040204020203" pitchFamily="34" charset="0"/>
            </a:endParaRPr>
          </a:p>
          <a:p>
            <a:r>
              <a:rPr lang="pt-BR" sz="2400" dirty="0">
                <a:solidFill>
                  <a:srgbClr val="006666"/>
                </a:solidFill>
                <a:latin typeface="Bahnschrift Light" panose="020B0502040204020203" pitchFamily="34" charset="0"/>
              </a:rPr>
              <a:t>-O que muda com a nova atuação? (Se gosto de ser executor vou gostar de passar a fazer planejamento e gestão de pessoas na maior parte do tempo?).  </a:t>
            </a:r>
          </a:p>
        </p:txBody>
      </p:sp>
    </p:spTree>
    <p:extLst>
      <p:ext uri="{BB962C8B-B14F-4D97-AF65-F5344CB8AC3E}">
        <p14:creationId xmlns:p14="http://schemas.microsoft.com/office/powerpoint/2010/main" val="277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7574FAC-58FC-4B86-8F8F-127603FF262E}"/>
              </a:ext>
            </a:extLst>
          </p:cNvPr>
          <p:cNvSpPr/>
          <p:nvPr/>
        </p:nvSpPr>
        <p:spPr>
          <a:xfrm>
            <a:off x="1161627" y="1344016"/>
            <a:ext cx="891181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Bahnschrift Light" panose="020B0502040204020203" pitchFamily="34" charset="0"/>
              </a:rPr>
              <a:t>Como lidar com a situação:</a:t>
            </a:r>
          </a:p>
          <a:p>
            <a:endParaRPr lang="pt-BR" sz="2400" b="1" dirty="0">
              <a:latin typeface="Bahnschrift Light" panose="020B0502040204020203" pitchFamily="34" charset="0"/>
            </a:endParaRPr>
          </a:p>
          <a:p>
            <a:r>
              <a:rPr lang="pt-BR" sz="3200" b="1" dirty="0">
                <a:latin typeface="Bahnschrift Light" panose="020B0502040204020203" pitchFamily="34" charset="0"/>
              </a:rPr>
              <a:t>3. </a:t>
            </a:r>
            <a:r>
              <a:rPr lang="pt-BR" sz="2400" dirty="0">
                <a:latin typeface="Bahnschrift Light" panose="020B0502040204020203" pitchFamily="34" charset="0"/>
              </a:rPr>
              <a:t>Busque recursos para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desenvolver as competências-chave</a:t>
            </a:r>
            <a:r>
              <a:rPr lang="pt-BR" sz="2400" dirty="0">
                <a:latin typeface="Bahnschrift Light" panose="020B0502040204020203" pitchFamily="34" charset="0"/>
              </a:rPr>
              <a:t> que identificou, e monte um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plano de ação</a:t>
            </a:r>
            <a:r>
              <a:rPr lang="pt-BR" sz="2400" dirty="0">
                <a:latin typeface="Bahnschrift Light" panose="020B0502040204020203" pitchFamily="34" charset="0"/>
              </a:rPr>
              <a:t>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892B88E-E656-44AF-A2B9-2DF1AC8CD858}"/>
              </a:ext>
            </a:extLst>
          </p:cNvPr>
          <p:cNvGrpSpPr/>
          <p:nvPr/>
        </p:nvGrpSpPr>
        <p:grpSpPr>
          <a:xfrm>
            <a:off x="408120" y="3416347"/>
            <a:ext cx="6404508" cy="5042695"/>
            <a:chOff x="408120" y="3416347"/>
            <a:chExt cx="6404508" cy="504269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0769420-BDCA-4135-8991-0AE1B2D50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1A1A19">
                    <a:alpha val="12157"/>
                  </a:srgbClr>
                </a:clrFrom>
                <a:clrTo>
                  <a:srgbClr val="1A1A1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9" b="12563"/>
            <a:stretch/>
          </p:blipFill>
          <p:spPr>
            <a:xfrm rot="16827948">
              <a:off x="884966" y="2939501"/>
              <a:ext cx="5042695" cy="5996388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D52D3B3-8E72-4AB9-9C1B-9DC78EF7589D}"/>
                </a:ext>
              </a:extLst>
            </p:cNvPr>
            <p:cNvSpPr/>
            <p:nvPr/>
          </p:nvSpPr>
          <p:spPr>
            <a:xfrm>
              <a:off x="6355428" y="3850105"/>
              <a:ext cx="457200" cy="2189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5845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D732AB5-E93B-4786-B3BD-2BECE2E6F905}"/>
              </a:ext>
            </a:extLst>
          </p:cNvPr>
          <p:cNvSpPr txBox="1"/>
          <p:nvPr/>
        </p:nvSpPr>
        <p:spPr>
          <a:xfrm>
            <a:off x="2703094" y="75894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Qualquer movimento profissional deve ser analisado de forma estratégica.</a:t>
            </a:r>
          </a:p>
        </p:txBody>
      </p:sp>
      <p:pic>
        <p:nvPicPr>
          <p:cNvPr id="7" name="Imagem 6" descr="Uma imagem contendo escova&#10;&#10;Descrição gerada automaticamente">
            <a:extLst>
              <a:ext uri="{FF2B5EF4-FFF2-40B4-BE49-F238E27FC236}">
                <a16:creationId xmlns:a16="http://schemas.microsoft.com/office/drawing/2014/main" id="{6AD30DCC-630B-4A73-8257-033A8E74D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8E7ED"/>
              </a:clrFrom>
              <a:clrTo>
                <a:srgbClr val="E8E7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39963" r="48830" b="40406"/>
          <a:stretch/>
        </p:blipFill>
        <p:spPr>
          <a:xfrm>
            <a:off x="0" y="2358191"/>
            <a:ext cx="12192000" cy="227584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9FE9F7D-7EB9-4985-8E6E-61BE9722C21A}"/>
              </a:ext>
            </a:extLst>
          </p:cNvPr>
          <p:cNvSpPr txBox="1"/>
          <p:nvPr/>
        </p:nvSpPr>
        <p:spPr>
          <a:xfrm>
            <a:off x="3028033" y="2958257"/>
            <a:ext cx="7752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E estratégico não é sinônimo de movimentação vertical.</a:t>
            </a:r>
          </a:p>
        </p:txBody>
      </p:sp>
    </p:spTree>
    <p:extLst>
      <p:ext uri="{BB962C8B-B14F-4D97-AF65-F5344CB8AC3E}">
        <p14:creationId xmlns:p14="http://schemas.microsoft.com/office/powerpoint/2010/main" val="221874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31D8804-F342-45C8-943F-B954BF61A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158807" y="288758"/>
            <a:ext cx="5937193" cy="5366074"/>
          </a:xfrm>
          <a:prstGeom prst="rect">
            <a:avLst/>
          </a:prstGeom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F20CFBE8-7F23-4E13-A31E-B075CD7B1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289" y="2000099"/>
            <a:ext cx="9264311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500" dirty="0">
                <a:latin typeface="Bahnschrift Light" panose="020B0502040204020203" pitchFamily="34" charset="0"/>
              </a:rPr>
              <a:t>“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Carreira</a:t>
            </a:r>
            <a:r>
              <a:rPr lang="pt-BR" sz="3500" dirty="0">
                <a:latin typeface="Bahnschrift Light" panose="020B0502040204020203" pitchFamily="34" charset="0"/>
              </a:rPr>
              <a:t> é uma </a:t>
            </a: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sucessão</a:t>
            </a:r>
            <a:r>
              <a:rPr lang="pt-BR" sz="3500" dirty="0">
                <a:latin typeface="Bahnschrift Light" panose="020B0502040204020203" pitchFamily="34" charset="0"/>
              </a:rPr>
              <a:t> ou </a:t>
            </a: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sequência de cargos</a:t>
            </a:r>
            <a:r>
              <a:rPr lang="pt-BR" sz="3500" dirty="0">
                <a:latin typeface="Bahnschrift Light" panose="020B0502040204020203" pitchFamily="34" charset="0"/>
              </a:rPr>
              <a:t> ocupados por uma pessoa </a:t>
            </a: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ao longo de sua vida profissional</a:t>
            </a:r>
            <a:r>
              <a:rPr lang="pt-BR" sz="3500" dirty="0">
                <a:latin typeface="Bahnschrift Light" panose="020B0502040204020203" pitchFamily="34" charset="0"/>
              </a:rPr>
              <a:t>.” </a:t>
            </a:r>
          </a:p>
          <a:p>
            <a:pPr marL="0" indent="0">
              <a:buNone/>
            </a:pPr>
            <a:r>
              <a:rPr lang="pt-BR" sz="3000" dirty="0">
                <a:latin typeface="Bahnschrift Light" panose="020B0502040204020203" pitchFamily="34" charset="0"/>
              </a:rPr>
              <a:t>			</a:t>
            </a:r>
            <a:r>
              <a:rPr lang="pt-BR" dirty="0">
                <a:latin typeface="Bahnschrift Light" panose="020B0502040204020203" pitchFamily="34" charset="0"/>
              </a:rPr>
              <a:t>	</a:t>
            </a:r>
            <a:r>
              <a:rPr lang="pt-BR" sz="2000" dirty="0">
                <a:latin typeface="Bahnschrift Light" panose="020B0502040204020203" pitchFamily="34" charset="0"/>
              </a:rPr>
              <a:t>	CHIAVENATO (2005)</a:t>
            </a:r>
            <a:endParaRPr lang="pt-BR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00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scova&#10;&#10;Descrição gerada automaticamente">
            <a:extLst>
              <a:ext uri="{FF2B5EF4-FFF2-40B4-BE49-F238E27FC236}">
                <a16:creationId xmlns:a16="http://schemas.microsoft.com/office/drawing/2014/main" id="{C13E913D-D442-47EF-A2FF-3236E4780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5E4EA"/>
              </a:clrFrom>
              <a:clrTo>
                <a:srgbClr val="E5E4E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60702" r="50000" b="17061"/>
          <a:stretch/>
        </p:blipFill>
        <p:spPr>
          <a:xfrm>
            <a:off x="-131286" y="-500021"/>
            <a:ext cx="5335874" cy="4583260"/>
          </a:xfrm>
          <a:prstGeom prst="rect">
            <a:avLst/>
          </a:prstGeom>
        </p:spPr>
      </p:pic>
      <p:pic>
        <p:nvPicPr>
          <p:cNvPr id="6" name="Imagem 5" descr="Uma imagem contendo escova&#10;&#10;Descrição gerada automaticamente">
            <a:extLst>
              <a:ext uri="{FF2B5EF4-FFF2-40B4-BE49-F238E27FC236}">
                <a16:creationId xmlns:a16="http://schemas.microsoft.com/office/drawing/2014/main" id="{ADEE7F05-D9B1-49B6-BE41-6B0CF0F30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5E4EA"/>
              </a:clrFrom>
              <a:clrTo>
                <a:srgbClr val="E5E4E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64080" r="50000" b="15439"/>
          <a:stretch/>
        </p:blipFill>
        <p:spPr>
          <a:xfrm>
            <a:off x="-108530" y="3428999"/>
            <a:ext cx="5289056" cy="3980407"/>
          </a:xfrm>
          <a:prstGeom prst="rect">
            <a:avLst/>
          </a:prstGeom>
        </p:spPr>
      </p:pic>
      <p:pic>
        <p:nvPicPr>
          <p:cNvPr id="7" name="Imagem 6" descr="Uma imagem contendo escova&#10;&#10;Descrição gerada automaticamente">
            <a:extLst>
              <a:ext uri="{FF2B5EF4-FFF2-40B4-BE49-F238E27FC236}">
                <a16:creationId xmlns:a16="http://schemas.microsoft.com/office/drawing/2014/main" id="{78A2260F-379C-4D17-8AE8-C184C79D88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5E4EA"/>
              </a:clrFrom>
              <a:clrTo>
                <a:srgbClr val="E5E4E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60702" r="50000" b="16331"/>
          <a:stretch/>
        </p:blipFill>
        <p:spPr>
          <a:xfrm>
            <a:off x="4916906" y="-419091"/>
            <a:ext cx="5289056" cy="4502329"/>
          </a:xfrm>
          <a:prstGeom prst="rect">
            <a:avLst/>
          </a:prstGeom>
        </p:spPr>
      </p:pic>
      <p:pic>
        <p:nvPicPr>
          <p:cNvPr id="8" name="Imagem 7" descr="Uma imagem contendo escova&#10;&#10;Descrição gerada automaticamente">
            <a:extLst>
              <a:ext uri="{FF2B5EF4-FFF2-40B4-BE49-F238E27FC236}">
                <a16:creationId xmlns:a16="http://schemas.microsoft.com/office/drawing/2014/main" id="{A82ADA8E-2878-44C9-961A-7B842DF281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5E4EA"/>
              </a:clrFrom>
              <a:clrTo>
                <a:srgbClr val="E5E4E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64342" r="50000" b="15439"/>
          <a:stretch/>
        </p:blipFill>
        <p:spPr>
          <a:xfrm>
            <a:off x="4681155" y="3428999"/>
            <a:ext cx="5524807" cy="424714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491153-C84E-4042-B599-7D66DB2DEAC0}"/>
              </a:ext>
            </a:extLst>
          </p:cNvPr>
          <p:cNvSpPr txBox="1"/>
          <p:nvPr/>
        </p:nvSpPr>
        <p:spPr>
          <a:xfrm>
            <a:off x="5456837" y="145020"/>
            <a:ext cx="66967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i="1" dirty="0">
                <a:solidFill>
                  <a:schemeClr val="bg2">
                    <a:lumMod val="25000"/>
                  </a:schemeClr>
                </a:solidFill>
              </a:rPr>
              <a:t>Estágios de </a:t>
            </a:r>
          </a:p>
          <a:p>
            <a:pPr algn="r"/>
            <a:r>
              <a:rPr lang="pt-BR" sz="1600" i="1" dirty="0">
                <a:solidFill>
                  <a:schemeClr val="bg2">
                    <a:lumMod val="25000"/>
                  </a:schemeClr>
                </a:solidFill>
              </a:rPr>
              <a:t>desenvolvimento </a:t>
            </a:r>
          </a:p>
          <a:p>
            <a:pPr algn="r"/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Dalton e Thompson </a:t>
            </a:r>
          </a:p>
          <a:p>
            <a:pPr algn="r"/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(1977 e 1993)</a:t>
            </a:r>
          </a:p>
          <a:p>
            <a:pPr algn="r"/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449DF45-0DAB-4547-ADDE-E7370A788EC7}"/>
              </a:ext>
            </a:extLst>
          </p:cNvPr>
          <p:cNvSpPr/>
          <p:nvPr/>
        </p:nvSpPr>
        <p:spPr>
          <a:xfrm>
            <a:off x="1531548" y="1186507"/>
            <a:ext cx="3352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Desenvolve atividades estruturadas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Autonomia para inovar em parâmetros preestabelecidos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Necessita de supervisão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3EFA396-6E0C-4A09-AF57-BB7B5DA4B849}"/>
              </a:ext>
            </a:extLst>
          </p:cNvPr>
          <p:cNvSpPr/>
          <p:nvPr/>
        </p:nvSpPr>
        <p:spPr>
          <a:xfrm>
            <a:off x="6382600" y="1110054"/>
            <a:ext cx="3543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Independente, sem supervisão 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Pronto para assumir a responsabilidade por projetos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Profundidade em sua área técnica ou funcional 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Credibilidade e reputação por sua atuação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7227FA8-B8DD-45F2-8365-18FC3D648C65}"/>
              </a:ext>
            </a:extLst>
          </p:cNvPr>
          <p:cNvSpPr/>
          <p:nvPr/>
        </p:nvSpPr>
        <p:spPr>
          <a:xfrm>
            <a:off x="1208147" y="4349978"/>
            <a:ext cx="3708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Desenvolve outras pessoas, 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Lidera grupos (técnica e administrativa)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Supervisão de projetos e pessoas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lang="pt-BR" dirty="0"/>
              <a:t>Referência técnica e/ou funcional.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7C9D8BC-73F5-4B2C-B43F-E69AD234E52D}"/>
              </a:ext>
            </a:extLst>
          </p:cNvPr>
          <p:cNvSpPr/>
          <p:nvPr/>
        </p:nvSpPr>
        <p:spPr>
          <a:xfrm>
            <a:off x="6096000" y="4187670"/>
            <a:ext cx="36947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pt-BR" dirty="0"/>
              <a:t>Direção estratégica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dirty="0"/>
              <a:t>Exercita poder formal e informal nas decisões dentro e fora da organização(obter recursos, aprovar projetos e trabalhos)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dirty="0"/>
              <a:t>Representa a empresa perante todos os níveis na organização e perante pessoas e instituições externas.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108D6C-BCB0-4686-BB21-18F152B4BD99}"/>
              </a:ext>
            </a:extLst>
          </p:cNvPr>
          <p:cNvSpPr txBox="1"/>
          <p:nvPr/>
        </p:nvSpPr>
        <p:spPr>
          <a:xfrm>
            <a:off x="2737693" y="488814"/>
            <a:ext cx="1368726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6666"/>
                </a:solidFill>
                <a:latin typeface="+mj-lt"/>
              </a:rPr>
              <a:t>Aprendiz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180A2F8-AA34-4294-B9BD-AA6A5B7DF5D5}"/>
              </a:ext>
            </a:extLst>
          </p:cNvPr>
          <p:cNvSpPr txBox="1"/>
          <p:nvPr/>
        </p:nvSpPr>
        <p:spPr>
          <a:xfrm>
            <a:off x="6354355" y="568020"/>
            <a:ext cx="3600003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>
                <a:solidFill>
                  <a:srgbClr val="006666"/>
                </a:solidFill>
                <a:latin typeface="+mj-lt"/>
              </a:rPr>
              <a:t>Profissional independente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0D3DBF-E2B8-4CA3-997A-F060E443F739}"/>
              </a:ext>
            </a:extLst>
          </p:cNvPr>
          <p:cNvSpPr txBox="1"/>
          <p:nvPr/>
        </p:nvSpPr>
        <p:spPr>
          <a:xfrm>
            <a:off x="1855641" y="3746563"/>
            <a:ext cx="2952328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>
                <a:solidFill>
                  <a:srgbClr val="006666"/>
                </a:solidFill>
                <a:latin typeface="+mj-lt"/>
              </a:rPr>
              <a:t>Mentor ou Integrador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E55FF3-CE63-44C1-8D1B-057BA9979AC0}"/>
              </a:ext>
            </a:extLst>
          </p:cNvPr>
          <p:cNvSpPr txBox="1"/>
          <p:nvPr/>
        </p:nvSpPr>
        <p:spPr>
          <a:xfrm>
            <a:off x="6590196" y="3746425"/>
            <a:ext cx="3109944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>
                <a:solidFill>
                  <a:srgbClr val="006666"/>
                </a:solidFill>
                <a:latin typeface="+mj-lt"/>
              </a:rPr>
              <a:t>Diretor ou estrategista</a:t>
            </a:r>
          </a:p>
        </p:txBody>
      </p:sp>
    </p:spTree>
    <p:extLst>
      <p:ext uri="{BB962C8B-B14F-4D97-AF65-F5344CB8AC3E}">
        <p14:creationId xmlns:p14="http://schemas.microsoft.com/office/powerpoint/2010/main" val="195863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E4CBA2-5A99-4AA9-B599-5350C6EB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741948" y="715087"/>
            <a:ext cx="6662425" cy="60215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9BAD86-A58D-4EA0-926C-8B32DCF5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solidFill>
                  <a:srgbClr val="CC3300"/>
                </a:solidFill>
                <a:latin typeface="Bahnschrift" panose="020B0502040204020203" pitchFamily="34" charset="0"/>
                <a:ea typeface="+mn-ea"/>
                <a:cs typeface="+mn-cs"/>
              </a:rPr>
              <a:t>Gestão de Desempenho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AEC593-032E-4542-BF36-43CFCEE5A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3" y="2040650"/>
            <a:ext cx="10515600" cy="2698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 “Processo contínuo de </a:t>
            </a: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identificação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mensuração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e </a:t>
            </a: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desenvolvimento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do desempenho de </a:t>
            </a: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indivíduos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 </a:t>
            </a: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times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e o </a:t>
            </a: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alinhamento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desse desempenho com os </a:t>
            </a: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objetivos estratégicos da organização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” (Aguinis, 2009).</a:t>
            </a:r>
          </a:p>
        </p:txBody>
      </p:sp>
    </p:spTree>
    <p:extLst>
      <p:ext uri="{BB962C8B-B14F-4D97-AF65-F5344CB8AC3E}">
        <p14:creationId xmlns:p14="http://schemas.microsoft.com/office/powerpoint/2010/main" val="1898720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9C7E7B-38FC-42B8-9FB1-5E56F8944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7" y="1656609"/>
            <a:ext cx="10996862" cy="388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>
                <a:solidFill>
                  <a:srgbClr val="009999"/>
                </a:solidFill>
                <a:latin typeface="+mj-lt"/>
              </a:rPr>
              <a:t>Financeiro: </a:t>
            </a:r>
            <a:r>
              <a:rPr lang="pt-BR" sz="3200" dirty="0">
                <a:latin typeface="+mj-lt"/>
              </a:rPr>
              <a:t>saúde, crescimento, geração de caixa, lucro, </a:t>
            </a:r>
            <a:r>
              <a:rPr lang="pt-BR" sz="3200" dirty="0" err="1">
                <a:latin typeface="+mj-lt"/>
              </a:rPr>
              <a:t>etc</a:t>
            </a:r>
            <a:r>
              <a:rPr lang="pt-BR" sz="3200" dirty="0"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pt-BR" sz="3200" b="1" dirty="0">
                <a:solidFill>
                  <a:srgbClr val="009999"/>
                </a:solidFill>
                <a:latin typeface="+mj-lt"/>
              </a:rPr>
              <a:t>Clientes: </a:t>
            </a:r>
            <a:r>
              <a:rPr lang="pt-BR" sz="3200" dirty="0">
                <a:latin typeface="+mj-lt"/>
              </a:rPr>
              <a:t>a satisfação dos clientes, o </a:t>
            </a:r>
            <a:r>
              <a:rPr lang="pt-BR" sz="3200" dirty="0" err="1">
                <a:latin typeface="+mj-lt"/>
              </a:rPr>
              <a:t>market-share</a:t>
            </a:r>
            <a:r>
              <a:rPr lang="pt-BR" sz="3200" dirty="0">
                <a:latin typeface="+mj-lt"/>
              </a:rPr>
              <a:t>, </a:t>
            </a:r>
            <a:r>
              <a:rPr lang="pt-BR" sz="3200" dirty="0" err="1">
                <a:latin typeface="+mj-lt"/>
              </a:rPr>
              <a:t>etc</a:t>
            </a:r>
            <a:r>
              <a:rPr lang="pt-BR" sz="3200" dirty="0"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pt-BR" sz="3200" b="1" dirty="0">
                <a:solidFill>
                  <a:srgbClr val="009999"/>
                </a:solidFill>
                <a:latin typeface="+mj-lt"/>
              </a:rPr>
              <a:t>Processos internos: </a:t>
            </a:r>
            <a:r>
              <a:rPr lang="pt-BR" sz="3200" dirty="0">
                <a:latin typeface="+mj-lt"/>
              </a:rPr>
              <a:t>inovação, aspectos operacionais, serviços, </a:t>
            </a:r>
            <a:r>
              <a:rPr lang="pt-BR" sz="3200" dirty="0" err="1">
                <a:latin typeface="+mj-lt"/>
              </a:rPr>
              <a:t>etc</a:t>
            </a:r>
            <a:r>
              <a:rPr lang="pt-BR" sz="3200" dirty="0"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pt-BR" sz="3200" b="1" dirty="0">
                <a:solidFill>
                  <a:srgbClr val="009999"/>
                </a:solidFill>
                <a:latin typeface="+mj-lt"/>
              </a:rPr>
              <a:t>Aprendizado e crescimento: </a:t>
            </a:r>
            <a:r>
              <a:rPr lang="pt-BR" sz="3200" dirty="0">
                <a:latin typeface="+mj-lt"/>
              </a:rPr>
              <a:t>a satisfação dos funcionários, capacidades, treinamento, etc.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62811BF-821E-4688-9CCB-58E65237CDD2}"/>
              </a:ext>
            </a:extLst>
          </p:cNvPr>
          <p:cNvSpPr/>
          <p:nvPr/>
        </p:nvSpPr>
        <p:spPr>
          <a:xfrm>
            <a:off x="2827476" y="550287"/>
            <a:ext cx="67857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009999"/>
                </a:solidFill>
                <a:latin typeface="+mj-lt"/>
                <a:ea typeface="+mj-ea"/>
                <a:cs typeface="+mj-cs"/>
              </a:rPr>
              <a:t>Desempenho da organização</a:t>
            </a:r>
          </a:p>
        </p:txBody>
      </p:sp>
    </p:spTree>
    <p:extLst>
      <p:ext uri="{BB962C8B-B14F-4D97-AF65-F5344CB8AC3E}">
        <p14:creationId xmlns:p14="http://schemas.microsoft.com/office/powerpoint/2010/main" val="32766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0C7511-AC75-4594-87CB-D7AA16600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45" y="677320"/>
            <a:ext cx="10166920" cy="1143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Desenvolver as pessoas para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melhorar os resultados da organização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e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não apenas para mensurar desempenho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79D547-C213-49E8-8C12-CD24BBDBA78F}"/>
              </a:ext>
            </a:extLst>
          </p:cNvPr>
          <p:cNvSpPr txBox="1"/>
          <p:nvPr/>
        </p:nvSpPr>
        <p:spPr>
          <a:xfrm>
            <a:off x="4277095" y="264417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Critérios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alinhados a estratégia da organização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claros para os colaboradores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liderança engajada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no processo.</a:t>
            </a:r>
          </a:p>
        </p:txBody>
      </p:sp>
      <p:pic>
        <p:nvPicPr>
          <p:cNvPr id="4" name="Imagem 3" descr="Homem de terno e gravata&#10;&#10;Descrição gerada automaticamente">
            <a:extLst>
              <a:ext uri="{FF2B5EF4-FFF2-40B4-BE49-F238E27FC236}">
                <a16:creationId xmlns:a16="http://schemas.microsoft.com/office/drawing/2014/main" id="{30807382-67FF-42B4-BFA6-84F03C3D9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BECEE"/>
              </a:clrFrom>
              <a:clrTo>
                <a:srgbClr val="EB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75" b="20970"/>
          <a:stretch/>
        </p:blipFill>
        <p:spPr>
          <a:xfrm>
            <a:off x="-144378" y="211643"/>
            <a:ext cx="5223600" cy="541989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BD66CB6-74E6-4887-95FE-2E1147E42CFD}"/>
              </a:ext>
            </a:extLst>
          </p:cNvPr>
          <p:cNvSpPr/>
          <p:nvPr/>
        </p:nvSpPr>
        <p:spPr>
          <a:xfrm rot="2052715">
            <a:off x="-200566" y="4883421"/>
            <a:ext cx="697441" cy="870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64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5C1BC-06AF-4FD9-8E54-0AA26614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9999"/>
                </a:solidFill>
              </a:rPr>
              <a:t>Tipos comuns de metas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90E173-8070-4A7B-A64A-B65A420F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584"/>
            <a:ext cx="10623885" cy="2116831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Quantitativas -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Objetivos estratégicos e financeiros</a:t>
            </a:r>
          </a:p>
          <a:p>
            <a:pPr marL="0" indent="0">
              <a:buNone/>
            </a:pPr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Qualitativas –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Objetivos culturais, comportamentais e de gestão</a:t>
            </a:r>
          </a:p>
          <a:p>
            <a:pPr marL="0" indent="0">
              <a:buNone/>
            </a:pPr>
            <a:endParaRPr lang="pt-BR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81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9E43EB1-6351-44C9-83A1-4596661E5B2F}"/>
              </a:ext>
            </a:extLst>
          </p:cNvPr>
          <p:cNvSpPr txBox="1"/>
          <p:nvPr/>
        </p:nvSpPr>
        <p:spPr>
          <a:xfrm>
            <a:off x="1862611" y="1823770"/>
            <a:ext cx="608869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 dirty="0">
                <a:solidFill>
                  <a:srgbClr val="006666"/>
                </a:solidFill>
              </a:rPr>
              <a:t>1. </a:t>
            </a:r>
            <a:r>
              <a:rPr lang="pt-BR" sz="4000" dirty="0">
                <a:solidFill>
                  <a:schemeClr val="bg2">
                    <a:lumMod val="25000"/>
                  </a:schemeClr>
                </a:solidFill>
              </a:rPr>
              <a:t>Escala de avaliação</a:t>
            </a:r>
          </a:p>
          <a:p>
            <a:pPr>
              <a:lnSpc>
                <a:spcPct val="150000"/>
              </a:lnSpc>
            </a:pPr>
            <a:r>
              <a:rPr lang="pt-BR" sz="4000" b="1" dirty="0">
                <a:solidFill>
                  <a:srgbClr val="006666"/>
                </a:solidFill>
              </a:rPr>
              <a:t>2. </a:t>
            </a:r>
            <a:r>
              <a:rPr lang="pt-BR" sz="4000" dirty="0">
                <a:solidFill>
                  <a:schemeClr val="bg2">
                    <a:lumMod val="25000"/>
                  </a:schemeClr>
                </a:solidFill>
              </a:rPr>
              <a:t>Calibração</a:t>
            </a:r>
          </a:p>
          <a:p>
            <a:pPr>
              <a:lnSpc>
                <a:spcPct val="150000"/>
              </a:lnSpc>
            </a:pPr>
            <a:r>
              <a:rPr lang="pt-BR" sz="4000" b="1" dirty="0">
                <a:solidFill>
                  <a:srgbClr val="006666"/>
                </a:solidFill>
              </a:rPr>
              <a:t>3. </a:t>
            </a:r>
            <a:r>
              <a:rPr lang="pt-BR" sz="4000" dirty="0">
                <a:solidFill>
                  <a:schemeClr val="bg2">
                    <a:lumMod val="25000"/>
                  </a:schemeClr>
                </a:solidFill>
              </a:rPr>
              <a:t>Recompensa ($ ou não)</a:t>
            </a:r>
          </a:p>
        </p:txBody>
      </p:sp>
      <p:pic>
        <p:nvPicPr>
          <p:cNvPr id="6" name="Imagem 5" descr="Uma imagem contendo laptop, computador, placar, placa&#10;&#10;Descrição gerada automaticamente">
            <a:extLst>
              <a:ext uri="{FF2B5EF4-FFF2-40B4-BE49-F238E27FC236}">
                <a16:creationId xmlns:a16="http://schemas.microsoft.com/office/drawing/2014/main" id="{9AA13AD1-6A7D-47BA-B655-C7190F773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99" y="1374630"/>
            <a:ext cx="2498231" cy="23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98BD9-2FF0-440D-8AFB-9BF13738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Ferramentas de Mensuração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6BF888-D6DB-468E-B8BF-23FD7550C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4765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</a:rPr>
              <a:t>Assessments (DISC, Nine Box, autoavaliação, 360, </a:t>
            </a:r>
            <a:r>
              <a:rPr lang="pt-BR" sz="3600" dirty="0" err="1">
                <a:solidFill>
                  <a:schemeClr val="bg2">
                    <a:lumMod val="25000"/>
                  </a:schemeClr>
                </a:solidFill>
              </a:rPr>
              <a:t>etc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</a:rPr>
              <a:t>);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</a:rPr>
              <a:t>Games e dinâmicas (individuais ou em grupo);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</a:rPr>
              <a:t>Provas de proficiência (inglês, matemática, etc.);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</a:rPr>
              <a:t>Entrevistas.</a:t>
            </a:r>
          </a:p>
          <a:p>
            <a:pPr marL="0" indent="0">
              <a:lnSpc>
                <a:spcPct val="150000"/>
              </a:lnSpc>
              <a:buNone/>
            </a:pPr>
            <a:endParaRPr lang="pt-BR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9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CA21F8A-B322-4677-9C53-EA479F4FD1F2}"/>
              </a:ext>
            </a:extLst>
          </p:cNvPr>
          <p:cNvSpPr txBox="1">
            <a:spLocks/>
          </p:cNvSpPr>
          <p:nvPr/>
        </p:nvSpPr>
        <p:spPr>
          <a:xfrm>
            <a:off x="7392144" y="340905"/>
            <a:ext cx="3834384" cy="2902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Nine Box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BE69A0-EC80-4AC5-A802-EE192BAE5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-2" b="870"/>
          <a:stretch/>
        </p:blipFill>
        <p:spPr bwMode="auto">
          <a:xfrm>
            <a:off x="551384" y="340905"/>
            <a:ext cx="6285192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3556A53-EF74-449A-B29D-01B31C4CCDF2}"/>
              </a:ext>
            </a:extLst>
          </p:cNvPr>
          <p:cNvSpPr/>
          <p:nvPr/>
        </p:nvSpPr>
        <p:spPr>
          <a:xfrm>
            <a:off x="1919536" y="6172697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4"/>
              </a:rPr>
              <a:t>Portal da estratégia</a:t>
            </a:r>
            <a:endParaRPr lang="pt-B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DFC1D-C73A-4D07-939E-F922E459CC85}"/>
              </a:ext>
            </a:extLst>
          </p:cNvPr>
          <p:cNvSpPr/>
          <p:nvPr/>
        </p:nvSpPr>
        <p:spPr>
          <a:xfrm>
            <a:off x="1958154" y="579863"/>
            <a:ext cx="4652289" cy="427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724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CA21F8A-B322-4677-9C53-EA479F4FD1F2}"/>
              </a:ext>
            </a:extLst>
          </p:cNvPr>
          <p:cNvSpPr txBox="1">
            <a:spLocks/>
          </p:cNvSpPr>
          <p:nvPr/>
        </p:nvSpPr>
        <p:spPr>
          <a:xfrm>
            <a:off x="7392144" y="340905"/>
            <a:ext cx="3834384" cy="2902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Nine Box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BE69A0-EC80-4AC5-A802-EE192BAE5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-2" b="870"/>
          <a:stretch/>
        </p:blipFill>
        <p:spPr bwMode="auto">
          <a:xfrm>
            <a:off x="551384" y="340905"/>
            <a:ext cx="6285192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3556A53-EF74-449A-B29D-01B31C4CCDF2}"/>
              </a:ext>
            </a:extLst>
          </p:cNvPr>
          <p:cNvSpPr/>
          <p:nvPr/>
        </p:nvSpPr>
        <p:spPr>
          <a:xfrm>
            <a:off x="1919536" y="6172697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4"/>
              </a:rPr>
              <a:t>Portal da estratégia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2597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939F94-6A91-45E9-80FC-FD53D628A147}"/>
              </a:ext>
            </a:extLst>
          </p:cNvPr>
          <p:cNvSpPr/>
          <p:nvPr/>
        </p:nvSpPr>
        <p:spPr>
          <a:xfrm>
            <a:off x="3635298" y="633389"/>
            <a:ext cx="4995746" cy="4888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14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0763F-DD9C-4584-BC3D-63B8AE3CE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C2F7AD-72AB-4303-9929-5C8548F40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5" r="1569" b="58404"/>
          <a:stretch/>
        </p:blipFill>
        <p:spPr>
          <a:xfrm>
            <a:off x="0" y="341214"/>
            <a:ext cx="12000656" cy="599767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B27CAE6-BC9C-43BF-B0D6-F52C13F4831F}"/>
              </a:ext>
            </a:extLst>
          </p:cNvPr>
          <p:cNvSpPr/>
          <p:nvPr/>
        </p:nvSpPr>
        <p:spPr>
          <a:xfrm>
            <a:off x="1201598" y="1714599"/>
            <a:ext cx="101522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Bahnschrift Light" panose="020B0502040204020203" pitchFamily="34" charset="0"/>
              </a:rPr>
              <a:t>“As pessoas associam a planos que deixam tudo claro para o caminho do profissional ou então que apontam com certeza o caminho certo que este deve seguir para alcançar pleno sucesso. Entretanto a realidade é outra. Existe um caminho longo e muitas vezes tortuoso e cheio de alternativas para o profissional.”</a:t>
            </a:r>
          </a:p>
          <a:p>
            <a:r>
              <a:rPr lang="pt-BR" sz="2800" dirty="0">
                <a:solidFill>
                  <a:schemeClr val="bg1"/>
                </a:solidFill>
                <a:latin typeface="Bahnschrift Light" panose="020B0502040204020203" pitchFamily="34" charset="0"/>
              </a:rPr>
              <a:t>							</a:t>
            </a: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DUTRA (1996)</a:t>
            </a:r>
          </a:p>
        </p:txBody>
      </p:sp>
    </p:spTree>
    <p:extLst>
      <p:ext uri="{BB962C8B-B14F-4D97-AF65-F5344CB8AC3E}">
        <p14:creationId xmlns:p14="http://schemas.microsoft.com/office/powerpoint/2010/main" val="3613805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D7C852-51F3-490C-88F1-14330F35B1BE}"/>
              </a:ext>
            </a:extLst>
          </p:cNvPr>
          <p:cNvSpPr/>
          <p:nvPr/>
        </p:nvSpPr>
        <p:spPr>
          <a:xfrm>
            <a:off x="3598127" y="557561"/>
            <a:ext cx="4995746" cy="338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1AA53-BED3-471E-A762-EDBB9758ABC5}"/>
              </a:ext>
            </a:extLst>
          </p:cNvPr>
          <p:cNvSpPr/>
          <p:nvPr/>
        </p:nvSpPr>
        <p:spPr>
          <a:xfrm>
            <a:off x="5235869" y="3885084"/>
            <a:ext cx="3314886" cy="166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9713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1E67B-1FF8-43FC-9637-87438C6E789F}"/>
              </a:ext>
            </a:extLst>
          </p:cNvPr>
          <p:cNvSpPr/>
          <p:nvPr/>
        </p:nvSpPr>
        <p:spPr>
          <a:xfrm>
            <a:off x="3598127" y="557561"/>
            <a:ext cx="4995746" cy="338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6FF8A-B57D-4463-AD06-16180CE70ECC}"/>
              </a:ext>
            </a:extLst>
          </p:cNvPr>
          <p:cNvSpPr/>
          <p:nvPr/>
        </p:nvSpPr>
        <p:spPr>
          <a:xfrm>
            <a:off x="6882533" y="3907387"/>
            <a:ext cx="1596854" cy="162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3658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1E67B-1FF8-43FC-9637-87438C6E789F}"/>
              </a:ext>
            </a:extLst>
          </p:cNvPr>
          <p:cNvSpPr/>
          <p:nvPr/>
        </p:nvSpPr>
        <p:spPr>
          <a:xfrm>
            <a:off x="3598127" y="557561"/>
            <a:ext cx="4995746" cy="338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843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1E67B-1FF8-43FC-9637-87438C6E789F}"/>
              </a:ext>
            </a:extLst>
          </p:cNvPr>
          <p:cNvSpPr/>
          <p:nvPr/>
        </p:nvSpPr>
        <p:spPr>
          <a:xfrm>
            <a:off x="3598127" y="557561"/>
            <a:ext cx="4995746" cy="1744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B7B645-8050-42E5-BA31-213B6FC68CD0}"/>
              </a:ext>
            </a:extLst>
          </p:cNvPr>
          <p:cNvSpPr/>
          <p:nvPr/>
        </p:nvSpPr>
        <p:spPr>
          <a:xfrm>
            <a:off x="5289396" y="2173001"/>
            <a:ext cx="3256899" cy="1744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342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1E67B-1FF8-43FC-9637-87438C6E789F}"/>
              </a:ext>
            </a:extLst>
          </p:cNvPr>
          <p:cNvSpPr/>
          <p:nvPr/>
        </p:nvSpPr>
        <p:spPr>
          <a:xfrm>
            <a:off x="3598127" y="557561"/>
            <a:ext cx="4995746" cy="177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750176-4119-4489-8245-5F238CE0C8BF}"/>
              </a:ext>
            </a:extLst>
          </p:cNvPr>
          <p:cNvSpPr/>
          <p:nvPr/>
        </p:nvSpPr>
        <p:spPr>
          <a:xfrm>
            <a:off x="6881046" y="2172258"/>
            <a:ext cx="1712827" cy="1744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397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1E67B-1FF8-43FC-9637-87438C6E789F}"/>
              </a:ext>
            </a:extLst>
          </p:cNvPr>
          <p:cNvSpPr/>
          <p:nvPr/>
        </p:nvSpPr>
        <p:spPr>
          <a:xfrm>
            <a:off x="3598127" y="557561"/>
            <a:ext cx="4995746" cy="1761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782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1E67B-1FF8-43FC-9637-87438C6E789F}"/>
              </a:ext>
            </a:extLst>
          </p:cNvPr>
          <p:cNvSpPr/>
          <p:nvPr/>
        </p:nvSpPr>
        <p:spPr>
          <a:xfrm>
            <a:off x="5276757" y="557561"/>
            <a:ext cx="3317116" cy="177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747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1E67B-1FF8-43FC-9637-87438C6E789F}"/>
              </a:ext>
            </a:extLst>
          </p:cNvPr>
          <p:cNvSpPr/>
          <p:nvPr/>
        </p:nvSpPr>
        <p:spPr>
          <a:xfrm>
            <a:off x="6860229" y="557561"/>
            <a:ext cx="1733643" cy="1761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592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9D165EC-FA28-428B-A382-35CC44B541D5}"/>
              </a:ext>
            </a:extLst>
          </p:cNvPr>
          <p:cNvGrpSpPr/>
          <p:nvPr/>
        </p:nvGrpSpPr>
        <p:grpSpPr>
          <a:xfrm>
            <a:off x="2063552" y="274638"/>
            <a:ext cx="7427168" cy="6272774"/>
            <a:chOff x="2063552" y="274638"/>
            <a:chExt cx="7427168" cy="62727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7E73D5-4FE1-49DA-85E3-D3EF126B9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52" y="358105"/>
              <a:ext cx="7427168" cy="618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16FA107-D272-4E4F-9511-20FA31DA1B24}"/>
                </a:ext>
              </a:extLst>
            </p:cNvPr>
            <p:cNvSpPr/>
            <p:nvPr/>
          </p:nvSpPr>
          <p:spPr>
            <a:xfrm>
              <a:off x="8692649" y="274638"/>
              <a:ext cx="798071" cy="70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FB4EE4B-FB61-4BF2-8B2A-27BB613E65C4}"/>
              </a:ext>
            </a:extLst>
          </p:cNvPr>
          <p:cNvSpPr/>
          <p:nvPr/>
        </p:nvSpPr>
        <p:spPr>
          <a:xfrm>
            <a:off x="9090382" y="131706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4C4C4C"/>
                </a:solidFill>
                <a:latin typeface="Lato"/>
              </a:rPr>
              <a:t>Imagem: </a:t>
            </a:r>
            <a:r>
              <a:rPr lang="pt-BR" dirty="0">
                <a:solidFill>
                  <a:srgbClr val="178BEA"/>
                </a:solidFill>
                <a:latin typeface="Lato"/>
                <a:hlinkClick r:id="rId3"/>
              </a:rPr>
              <a:t>Portal da estratégia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4964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E3D6ED9-7E93-434E-A8F4-2B61CAA2C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367" r="1569" b="59835"/>
          <a:stretch/>
        </p:blipFill>
        <p:spPr>
          <a:xfrm rot="10800000">
            <a:off x="1232736" y="0"/>
            <a:ext cx="83058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8C8885-FBDE-4AE9-A367-690882F9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0" y="1409615"/>
            <a:ext cx="7600950" cy="3717925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Cumprir seu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horário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Entregar as demandas no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prazo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Buscar as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metas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estipuladas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Prestar contas ao seu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gestor</a:t>
            </a:r>
          </a:p>
        </p:txBody>
      </p:sp>
    </p:spTree>
    <p:extLst>
      <p:ext uri="{BB962C8B-B14F-4D97-AF65-F5344CB8AC3E}">
        <p14:creationId xmlns:p14="http://schemas.microsoft.com/office/powerpoint/2010/main" val="13045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8358AB-81F9-4F25-91DE-B1B5C7798515}"/>
              </a:ext>
            </a:extLst>
          </p:cNvPr>
          <p:cNvSpPr txBox="1">
            <a:spLocks/>
          </p:cNvSpPr>
          <p:nvPr/>
        </p:nvSpPr>
        <p:spPr>
          <a:xfrm>
            <a:off x="2522448" y="761049"/>
            <a:ext cx="7147104" cy="6586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CC3300"/>
                </a:solidFill>
                <a:latin typeface="Bahnschrift" panose="020B0502040204020203" pitchFamily="34" charset="0"/>
              </a:rPr>
              <a:t>Conceito</a:t>
            </a:r>
            <a:r>
              <a:rPr lang="en-US" dirty="0">
                <a:solidFill>
                  <a:srgbClr val="CC3300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rgbClr val="CC3300"/>
                </a:solidFill>
                <a:latin typeface="Bahnschrift" panose="020B0502040204020203" pitchFamily="34" charset="0"/>
              </a:rPr>
              <a:t>atual</a:t>
            </a:r>
            <a:r>
              <a:rPr lang="en-US" dirty="0">
                <a:solidFill>
                  <a:srgbClr val="CC3300"/>
                </a:solidFill>
                <a:latin typeface="Bahnschrift" panose="020B0502040204020203" pitchFamily="34" charset="0"/>
              </a:rPr>
              <a:t> e </a:t>
            </a:r>
            <a:r>
              <a:rPr lang="en-US" dirty="0" err="1">
                <a:solidFill>
                  <a:srgbClr val="CC3300"/>
                </a:solidFill>
                <a:latin typeface="Bahnschrift" panose="020B0502040204020203" pitchFamily="34" charset="0"/>
              </a:rPr>
              <a:t>tendências</a:t>
            </a:r>
            <a:endParaRPr lang="en-US" dirty="0">
              <a:solidFill>
                <a:srgbClr val="CC330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8595E44-2E39-46F2-8BAF-B176BB813D5E}"/>
              </a:ext>
            </a:extLst>
          </p:cNvPr>
          <p:cNvSpPr txBox="1">
            <a:spLocks/>
          </p:cNvSpPr>
          <p:nvPr/>
        </p:nvSpPr>
        <p:spPr>
          <a:xfrm>
            <a:off x="3015404" y="2535542"/>
            <a:ext cx="5960154" cy="29027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srgbClr val="000000"/>
              </a:solidFill>
              <a:latin typeface="CordiaUPC" panose="020B0304020202020204" pitchFamily="34" charset="-34"/>
              <a:ea typeface="+mn-ea"/>
              <a:cs typeface="CordiaUPC" panose="020B0304020202020204" pitchFamily="34" charset="-34"/>
            </a:endParaRPr>
          </a:p>
        </p:txBody>
      </p:sp>
      <p:pic>
        <p:nvPicPr>
          <p:cNvPr id="7" name="Imagem 6" descr="Uma imagem contendo escova&#10;&#10;Descrição gerada automaticamente">
            <a:extLst>
              <a:ext uri="{FF2B5EF4-FFF2-40B4-BE49-F238E27FC236}">
                <a16:creationId xmlns:a16="http://schemas.microsoft.com/office/drawing/2014/main" id="{69ACCBF7-1517-4707-BEB7-C9F86285C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5E4EA"/>
              </a:clrFrom>
              <a:clrTo>
                <a:srgbClr val="E5E4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40937" r="51055" b="39691"/>
          <a:stretch/>
        </p:blipFill>
        <p:spPr>
          <a:xfrm rot="10800000">
            <a:off x="1660356" y="1925052"/>
            <a:ext cx="8975557" cy="209349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ADE94E0-7A68-493A-A1E6-41D493C5689C}"/>
              </a:ext>
            </a:extLst>
          </p:cNvPr>
          <p:cNvSpPr/>
          <p:nvPr/>
        </p:nvSpPr>
        <p:spPr>
          <a:xfrm>
            <a:off x="-593042" y="2588770"/>
            <a:ext cx="1317704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000" dirty="0">
                <a:solidFill>
                  <a:srgbClr val="000000"/>
                </a:solidFill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O que é </a:t>
            </a:r>
            <a:r>
              <a:rPr lang="en-US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carreira</a:t>
            </a: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bem</a:t>
            </a: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sucedida</a:t>
            </a: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pra</a:t>
            </a:r>
            <a:r>
              <a:rPr lang="en-US" sz="4000" dirty="0">
                <a:solidFill>
                  <a:srgbClr val="000000"/>
                </a:solidFill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você</a:t>
            </a:r>
            <a:r>
              <a:rPr lang="en-US" sz="4000" dirty="0">
                <a:solidFill>
                  <a:srgbClr val="000000"/>
                </a:solidFill>
                <a:latin typeface="Bahnschrift Light" panose="020B0502040204020203" pitchFamily="34" charset="0"/>
                <a:ea typeface="DengXian Light" panose="020B0503020204020204" pitchFamily="2" charset="-122"/>
                <a:cs typeface="CordiaUPC" panose="020B0304020202020204" pitchFamily="3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336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3B3B742F-55D4-4B92-8180-EEA3DA774B33}"/>
              </a:ext>
            </a:extLst>
          </p:cNvPr>
          <p:cNvGrpSpPr/>
          <p:nvPr/>
        </p:nvGrpSpPr>
        <p:grpSpPr>
          <a:xfrm>
            <a:off x="2282400" y="1564104"/>
            <a:ext cx="7143750" cy="4940330"/>
            <a:chOff x="1921453" y="1371600"/>
            <a:chExt cx="7143750" cy="494033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285B6D6-02CB-45BE-9480-7935B4B907B3}"/>
                </a:ext>
              </a:extLst>
            </p:cNvPr>
            <p:cNvSpPr/>
            <p:nvPr/>
          </p:nvSpPr>
          <p:spPr>
            <a:xfrm>
              <a:off x="3080039" y="5942598"/>
              <a:ext cx="4826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>
                  <a:hlinkClick r:id="rId3"/>
                </a:rPr>
                <a:t>https://www.youtube.com/watch?v=VdIhejX6imc</a:t>
              </a:r>
              <a:endParaRPr lang="pt-BR" dirty="0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39B3034-684E-45B2-932A-9251A42D0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31" t="19429" r="36875" b="14427"/>
            <a:stretch/>
          </p:blipFill>
          <p:spPr>
            <a:xfrm>
              <a:off x="1921453" y="1371600"/>
              <a:ext cx="7143750" cy="4533900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386D56FC-7981-4AB6-8852-AFCCB0A7559D}"/>
              </a:ext>
            </a:extLst>
          </p:cNvPr>
          <p:cNvSpPr/>
          <p:nvPr/>
        </p:nvSpPr>
        <p:spPr>
          <a:xfrm>
            <a:off x="877254" y="642322"/>
            <a:ext cx="79585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rgbClr val="0066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Fazer o básico não vai te destacar </a:t>
            </a:r>
            <a:endParaRPr lang="pt-BR" sz="4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9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893D4B-B47E-433F-B377-56B907206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Precisamos ressignificar o sentido do termo carreira;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Competências técnicas e principalmente </a:t>
            </a:r>
            <a:r>
              <a:rPr lang="pt-BR" sz="320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comportamentais são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 que nos diferencia;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Gestão de Desempenho deve acompanhar as tendências de carreira.</a:t>
            </a:r>
          </a:p>
          <a:p>
            <a:endParaRPr lang="pt-BR" sz="32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02CB98-37C3-48E3-A824-ED26B9EF2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223833" y="230187"/>
            <a:ext cx="1466644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00B5C6-2DD1-4887-9603-2BC702E8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26" y="258428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Concluindo</a:t>
            </a:r>
          </a:p>
        </p:txBody>
      </p:sp>
    </p:spTree>
    <p:extLst>
      <p:ext uri="{BB962C8B-B14F-4D97-AF65-F5344CB8AC3E}">
        <p14:creationId xmlns:p14="http://schemas.microsoft.com/office/powerpoint/2010/main" val="396953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33F0F28-1820-4A71-B565-507A2DBF0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420936" y="309852"/>
            <a:ext cx="1514886" cy="1369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12EA4C-AC77-4145-9A4F-84F6DAD5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07" y="2348880"/>
            <a:ext cx="9322786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800" b="1" dirty="0">
                <a:solidFill>
                  <a:srgbClr val="008080"/>
                </a:solidFill>
                <a:latin typeface="Corbel" panose="020B0503020204020204" pitchFamily="34" charset="0"/>
              </a:rPr>
              <a:t>Empresa grande = carreira grande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5B7150A-5EBD-4930-AE34-5DC9071C4907}"/>
              </a:ext>
            </a:extLst>
          </p:cNvPr>
          <p:cNvSpPr txBox="1">
            <a:spLocks/>
          </p:cNvSpPr>
          <p:nvPr/>
        </p:nvSpPr>
        <p:spPr>
          <a:xfrm rot="21190879">
            <a:off x="-520705" y="219055"/>
            <a:ext cx="3398168" cy="1550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Univers" panose="020B0604020202020204" pitchFamily="34" charset="0"/>
              </a:rPr>
              <a:t>Fato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2000" b="1" dirty="0">
                <a:latin typeface="Univers" panose="020B0604020202020204" pitchFamily="34" charset="0"/>
              </a:rPr>
              <a:t>ou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3600" b="1" dirty="0">
                <a:latin typeface="Univers" panose="020B0604020202020204" pitchFamily="34" charset="0"/>
              </a:rPr>
              <a:t>Fake?</a:t>
            </a:r>
          </a:p>
        </p:txBody>
      </p:sp>
    </p:spTree>
    <p:extLst>
      <p:ext uri="{BB962C8B-B14F-4D97-AF65-F5344CB8AC3E}">
        <p14:creationId xmlns:p14="http://schemas.microsoft.com/office/powerpoint/2010/main" val="955794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2B1911E-10BB-4A61-BB47-E8F46EDC6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420936" y="309852"/>
            <a:ext cx="1514886" cy="1369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12EA4C-AC77-4145-9A4F-84F6DAD5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70" y="2532555"/>
            <a:ext cx="942706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b="1" dirty="0">
                <a:solidFill>
                  <a:srgbClr val="008080"/>
                </a:solidFill>
                <a:latin typeface="Corbel" panose="020B0503020204020204" pitchFamily="34" charset="0"/>
              </a:rPr>
              <a:t>Indicação = garantia de sucesso</a:t>
            </a:r>
          </a:p>
          <a:p>
            <a:pPr marL="0" indent="0" algn="ctr">
              <a:buNone/>
            </a:pPr>
            <a:endParaRPr lang="pt-BR" sz="4800" b="1" dirty="0">
              <a:solidFill>
                <a:srgbClr val="00808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2A45D81-1C35-4C51-8321-D3300493C388}"/>
              </a:ext>
            </a:extLst>
          </p:cNvPr>
          <p:cNvSpPr txBox="1">
            <a:spLocks/>
          </p:cNvSpPr>
          <p:nvPr/>
        </p:nvSpPr>
        <p:spPr>
          <a:xfrm rot="21190879">
            <a:off x="-520705" y="219055"/>
            <a:ext cx="3398168" cy="1550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Univers" panose="020B0604020202020204" pitchFamily="34" charset="0"/>
              </a:rPr>
              <a:t>Fato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2000" b="1" dirty="0">
                <a:latin typeface="Univers" panose="020B0604020202020204" pitchFamily="34" charset="0"/>
              </a:rPr>
              <a:t>ou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3600" b="1" dirty="0">
                <a:latin typeface="Univers" panose="020B0604020202020204" pitchFamily="34" charset="0"/>
              </a:rPr>
              <a:t>Fake?</a:t>
            </a:r>
          </a:p>
        </p:txBody>
      </p:sp>
    </p:spTree>
    <p:extLst>
      <p:ext uri="{BB962C8B-B14F-4D97-AF65-F5344CB8AC3E}">
        <p14:creationId xmlns:p14="http://schemas.microsoft.com/office/powerpoint/2010/main" val="222805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BDE8FF7-A25D-438E-9699-556F803ED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420936" y="309852"/>
            <a:ext cx="1514886" cy="1369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12EA4C-AC77-4145-9A4F-84F6DAD5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05" y="2780928"/>
            <a:ext cx="10972800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800" b="1" dirty="0">
                <a:solidFill>
                  <a:srgbClr val="008080"/>
                </a:solidFill>
                <a:latin typeface="Corbel" panose="020B0503020204020204" pitchFamily="34" charset="0"/>
              </a:rPr>
              <a:t>A sorte interfere no crescimento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F7A72EE-8563-4310-AC07-E615F9FAF910}"/>
              </a:ext>
            </a:extLst>
          </p:cNvPr>
          <p:cNvSpPr txBox="1">
            <a:spLocks/>
          </p:cNvSpPr>
          <p:nvPr/>
        </p:nvSpPr>
        <p:spPr>
          <a:xfrm rot="21190879">
            <a:off x="-520705" y="219055"/>
            <a:ext cx="3398168" cy="1550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Univers" panose="020B0604020202020204" pitchFamily="34" charset="0"/>
              </a:rPr>
              <a:t>Fato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2000" b="1" dirty="0">
                <a:latin typeface="Univers" panose="020B0604020202020204" pitchFamily="34" charset="0"/>
              </a:rPr>
              <a:t>ou </a:t>
            </a:r>
            <a:br>
              <a:rPr lang="pt-BR" sz="3600" b="1" dirty="0">
                <a:latin typeface="Univers" panose="020B0604020202020204" pitchFamily="34" charset="0"/>
              </a:rPr>
            </a:br>
            <a:r>
              <a:rPr lang="pt-BR" sz="3600" b="1" dirty="0">
                <a:latin typeface="Univers" panose="020B0604020202020204" pitchFamily="34" charset="0"/>
              </a:rPr>
              <a:t>Fake?</a:t>
            </a:r>
          </a:p>
        </p:txBody>
      </p:sp>
    </p:spTree>
    <p:extLst>
      <p:ext uri="{BB962C8B-B14F-4D97-AF65-F5344CB8AC3E}">
        <p14:creationId xmlns:p14="http://schemas.microsoft.com/office/powerpoint/2010/main" val="28953427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5590</TotalTime>
  <Words>3305</Words>
  <Application>Microsoft Office PowerPoint</Application>
  <PresentationFormat>Widescreen</PresentationFormat>
  <Paragraphs>366</Paragraphs>
  <Slides>61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4" baseType="lpstr">
      <vt:lpstr>Microsoft YaHei UI Light</vt:lpstr>
      <vt:lpstr>Arial</vt:lpstr>
      <vt:lpstr>Bahnschrift</vt:lpstr>
      <vt:lpstr>Bahnschrift Light</vt:lpstr>
      <vt:lpstr>Bahnschrift Light SemiCondensed</vt:lpstr>
      <vt:lpstr>Britannic Bold</vt:lpstr>
      <vt:lpstr>Calibri</vt:lpstr>
      <vt:lpstr>Calibri Light</vt:lpstr>
      <vt:lpstr>Corbel</vt:lpstr>
      <vt:lpstr>CordiaUPC</vt:lpstr>
      <vt:lpstr>Lato</vt:lpstr>
      <vt:lpstr>Univers</vt:lpstr>
      <vt:lpstr>Tema do Office</vt:lpstr>
      <vt:lpstr>PowerPoint Presentation</vt:lpstr>
      <vt:lpstr>PowerPoint Presentation</vt:lpstr>
      <vt:lpstr>Diferentes utilizações do termo carreira: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Tendências</vt:lpstr>
      <vt:lpstr>PowerPoint Presentation</vt:lpstr>
      <vt:lpstr>PowerPoint Presentation</vt:lpstr>
      <vt:lpstr>PowerPoint Presentation</vt:lpstr>
      <vt:lpstr>Competência</vt:lpstr>
      <vt:lpstr>Evolução do termo Competência </vt:lpstr>
      <vt:lpstr>PowerPoint Presentation</vt:lpstr>
      <vt:lpstr>PowerPoint Presentation</vt:lpstr>
      <vt:lpstr>PowerPoint Presentation</vt:lpstr>
      <vt:lpstr>PowerPoint Presentation</vt:lpstr>
      <vt:lpstr>A análise de competências  serve para:</vt:lpstr>
      <vt:lpstr>PowerPoint Presentation</vt:lpstr>
      <vt:lpstr>Qual é mais importante, na sua opinião?</vt:lpstr>
      <vt:lpstr>PowerPoint Presentation</vt:lpstr>
      <vt:lpstr>PowerPoint Presentation</vt:lpstr>
      <vt:lpstr>PowerPoint Presentation</vt:lpstr>
      <vt:lpstr>Desempenho</vt:lpstr>
      <vt:lpstr>PowerPoint Presentation</vt:lpstr>
      <vt:lpstr>Crescimento Vertical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Gestão de Desempenho</vt:lpstr>
      <vt:lpstr>PowerPoint Presentation</vt:lpstr>
      <vt:lpstr>PowerPoint Presentation</vt:lpstr>
      <vt:lpstr>Tipos comuns de metas</vt:lpstr>
      <vt:lpstr>PowerPoint Presentation</vt:lpstr>
      <vt:lpstr>Ferramentas de Mensuração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Concluindo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Vasco Ginde</cp:lastModifiedBy>
  <cp:revision>62</cp:revision>
  <dcterms:created xsi:type="dcterms:W3CDTF">2020-03-23T22:47:02Z</dcterms:created>
  <dcterms:modified xsi:type="dcterms:W3CDTF">2020-04-27T21:47:32Z</dcterms:modified>
</cp:coreProperties>
</file>