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46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1889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TCP Vs UDP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3E5D35-6680-4EE3-997B-9BA60A071B39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443820-8365-4A6D-954A-702050FA59F9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23769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TCP Vs UDP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501" y="1506305"/>
            <a:ext cx="8522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TCP (Protocolo de Controle de Transmissão): </a:t>
            </a:r>
            <a:r>
              <a:rPr lang="en-US" b="1" dirty="0" err="1">
                <a:solidFill>
                  <a:srgbClr val="92D050"/>
                </a:solidFill>
              </a:rPr>
              <a:t>O</a:t>
            </a:r>
            <a:r>
              <a:rPr lang="en-US" dirty="0" err="1">
                <a:solidFill>
                  <a:srgbClr val="92D050"/>
                </a:solidFill>
              </a:rPr>
              <a:t>rientado</a:t>
            </a:r>
            <a:r>
              <a:rPr lang="en-US" dirty="0">
                <a:solidFill>
                  <a:srgbClr val="92D050"/>
                </a:solidFill>
              </a:rPr>
              <a:t> à </a:t>
            </a:r>
            <a:r>
              <a:rPr lang="en-US" dirty="0" err="1">
                <a:solidFill>
                  <a:srgbClr val="92D050"/>
                </a:solidFill>
              </a:rPr>
              <a:t>Conexão</a:t>
            </a:r>
            <a:r>
              <a:rPr lang="en-US" dirty="0">
                <a:solidFill>
                  <a:srgbClr val="92D050"/>
                </a:solidFill>
              </a:rPr>
              <a:t>.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7501" y="2826766"/>
            <a:ext cx="718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UDP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(</a:t>
            </a:r>
            <a:r>
              <a:rPr lang="pt-BR" b="1" dirty="0">
                <a:solidFill>
                  <a:schemeClr val="bg1"/>
                </a:solidFill>
              </a:rPr>
              <a:t>Protocolo de Datagramas do Usuário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r>
              <a:rPr lang="en-US" dirty="0">
                <a:solidFill>
                  <a:schemeClr val="bg1"/>
                </a:solidFill>
              </a:rPr>
              <a:t>: </a:t>
            </a:r>
            <a:r>
              <a:rPr lang="en-US" dirty="0">
                <a:solidFill>
                  <a:srgbClr val="92D050"/>
                </a:solidFill>
              </a:rPr>
              <a:t>Sem </a:t>
            </a:r>
            <a:r>
              <a:rPr lang="en-US" dirty="0" err="1">
                <a:solidFill>
                  <a:srgbClr val="92D050"/>
                </a:solidFill>
              </a:rPr>
              <a:t>Conexão</a:t>
            </a:r>
            <a:r>
              <a:rPr lang="en-US" dirty="0">
                <a:solidFill>
                  <a:srgbClr val="92D050"/>
                </a:solidFill>
              </a:rPr>
              <a:t>.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7647" y="1875637"/>
            <a:ext cx="11080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O </a:t>
            </a:r>
            <a:r>
              <a:rPr lang="pt-BR" b="1" dirty="0">
                <a:solidFill>
                  <a:schemeClr val="bg1"/>
                </a:solidFill>
              </a:rPr>
              <a:t>TCP</a:t>
            </a:r>
            <a:r>
              <a:rPr lang="pt-BR" dirty="0">
                <a:solidFill>
                  <a:schemeClr val="bg1"/>
                </a:solidFill>
              </a:rPr>
              <a:t> é o protocolo de camada de transporte mais usado porque é orientado à conexão, o que fornece </a:t>
            </a:r>
            <a:r>
              <a:rPr lang="pt-BR" b="1" dirty="0">
                <a:solidFill>
                  <a:schemeClr val="bg1"/>
                </a:solidFill>
              </a:rPr>
              <a:t>confiabilidade na entrega de pacotes</a:t>
            </a:r>
            <a:r>
              <a:rPr lang="pt-BR" dirty="0">
                <a:solidFill>
                  <a:schemeClr val="bg1"/>
                </a:solidFill>
              </a:rPr>
              <a:t> e </a:t>
            </a:r>
            <a:r>
              <a:rPr lang="pt-BR" b="1" dirty="0">
                <a:solidFill>
                  <a:schemeClr val="bg1"/>
                </a:solidFill>
              </a:rPr>
              <a:t>entrega garantida</a:t>
            </a:r>
            <a:r>
              <a:rPr lang="pt-BR" dirty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7646" y="3177730"/>
            <a:ext cx="11080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UDP</a:t>
            </a:r>
            <a:r>
              <a:rPr lang="pt-BR" dirty="0">
                <a:solidFill>
                  <a:schemeClr val="bg1"/>
                </a:solidFill>
              </a:rPr>
              <a:t>, sendo sem conexão, é considerado</a:t>
            </a:r>
            <a:r>
              <a:rPr lang="pt-BR" b="1" dirty="0">
                <a:solidFill>
                  <a:schemeClr val="bg1"/>
                </a:solidFill>
              </a:rPr>
              <a:t> não confiável</a:t>
            </a:r>
            <a:r>
              <a:rPr lang="pt-BR" dirty="0">
                <a:solidFill>
                  <a:schemeClr val="bg1"/>
                </a:solidFill>
              </a:rPr>
              <a:t>, no entanto, é mais</a:t>
            </a:r>
            <a:r>
              <a:rPr lang="pt-BR" b="1" dirty="0">
                <a:solidFill>
                  <a:schemeClr val="bg1"/>
                </a:solidFill>
              </a:rPr>
              <a:t> leve </a:t>
            </a:r>
            <a:r>
              <a:rPr lang="pt-BR" dirty="0">
                <a:solidFill>
                  <a:schemeClr val="bg1"/>
                </a:solidFill>
              </a:rPr>
              <a:t>que o TCP e frequentemente </a:t>
            </a:r>
            <a:r>
              <a:rPr lang="pt-BR" b="1" dirty="0">
                <a:solidFill>
                  <a:schemeClr val="bg1"/>
                </a:solidFill>
              </a:rPr>
              <a:t>usado para streaming </a:t>
            </a:r>
            <a:r>
              <a:rPr lang="pt-BR" dirty="0">
                <a:solidFill>
                  <a:schemeClr val="bg1"/>
                </a:solidFill>
              </a:rPr>
              <a:t>ou</a:t>
            </a:r>
            <a:r>
              <a:rPr lang="pt-BR" b="1" dirty="0">
                <a:solidFill>
                  <a:schemeClr val="bg1"/>
                </a:solidFill>
              </a:rPr>
              <a:t> dados em tempo real.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544" y="813809"/>
            <a:ext cx="64335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Protocolos da Camada de Transporte</a:t>
            </a:r>
            <a:endParaRPr lang="en-US" sz="3200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3565C35-5B62-4223-B32B-DB21A2680393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195C169-4CAE-43A1-A289-AB448F70B4C0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447DF51-C46E-4E0C-AC5A-00311322F349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23769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TCP Vs UDP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501" y="1506305"/>
            <a:ext cx="110018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O </a:t>
            </a:r>
            <a:r>
              <a:rPr lang="pt-BR" b="1" dirty="0">
                <a:solidFill>
                  <a:schemeClr val="bg1"/>
                </a:solidFill>
              </a:rPr>
              <a:t>TCP</a:t>
            </a:r>
            <a:r>
              <a:rPr lang="pt-BR" dirty="0">
                <a:solidFill>
                  <a:schemeClr val="bg1"/>
                </a:solidFill>
              </a:rPr>
              <a:t> utiliza os seguintes recursos para garantir a entrega confiável de dados.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</a:rPr>
              <a:t>3-Way Handshake </a:t>
            </a:r>
            <a:r>
              <a:rPr lang="pt-BR" dirty="0">
                <a:solidFill>
                  <a:schemeClr val="bg1"/>
                </a:solidFill>
              </a:rPr>
              <a:t>cria uma conexão virtual entre a origem e o destino antes que os dados sejam enviados.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</a:rPr>
              <a:t>Acknowledgment (</a:t>
            </a:r>
            <a:r>
              <a:rPr lang="en-US" b="1" dirty="0" err="1">
                <a:solidFill>
                  <a:srgbClr val="92D050"/>
                </a:solidFill>
              </a:rPr>
              <a:t>Confirmação</a:t>
            </a:r>
            <a:r>
              <a:rPr lang="en-US" b="1" dirty="0">
                <a:solidFill>
                  <a:srgbClr val="92D050"/>
                </a:solidFill>
              </a:rPr>
              <a:t>)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pt-BR" dirty="0">
                <a:solidFill>
                  <a:schemeClr val="bg1"/>
                </a:solidFill>
              </a:rPr>
              <a:t>é necessário antes que o próximo segmento seja enviado.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</a:rPr>
              <a:t>Checksum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detecta</a:t>
            </a:r>
            <a:r>
              <a:rPr lang="en-US" dirty="0">
                <a:solidFill>
                  <a:schemeClr val="bg1"/>
                </a:solidFill>
              </a:rPr>
              <a:t> dados </a:t>
            </a:r>
            <a:r>
              <a:rPr lang="en-US" dirty="0" err="1">
                <a:solidFill>
                  <a:schemeClr val="bg1"/>
                </a:solidFill>
              </a:rPr>
              <a:t>corrompidos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</a:rPr>
              <a:t>Sequence (</a:t>
            </a:r>
            <a:r>
              <a:rPr lang="en-US" b="1" dirty="0" err="1">
                <a:solidFill>
                  <a:srgbClr val="92D050"/>
                </a:solidFill>
              </a:rPr>
              <a:t>Sequência</a:t>
            </a:r>
            <a:r>
              <a:rPr lang="en-US" b="1" dirty="0">
                <a:solidFill>
                  <a:srgbClr val="92D050"/>
                </a:solidFill>
              </a:rPr>
              <a:t>)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pt-BR" dirty="0">
                <a:solidFill>
                  <a:schemeClr val="bg1"/>
                </a:solidFill>
              </a:rPr>
              <a:t>detectam dados ausentes e os remontam na ordem correta.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92D050"/>
                </a:solidFill>
              </a:rPr>
              <a:t>Retransmission (</a:t>
            </a:r>
            <a:r>
              <a:rPr lang="en-US" b="1" dirty="0" err="1">
                <a:solidFill>
                  <a:srgbClr val="92D050"/>
                </a:solidFill>
              </a:rPr>
              <a:t>Retransmissão</a:t>
            </a:r>
            <a:r>
              <a:rPr lang="en-US" b="1" dirty="0">
                <a:solidFill>
                  <a:srgbClr val="92D050"/>
                </a:solidFill>
              </a:rPr>
              <a:t>)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pt-BR" dirty="0">
                <a:solidFill>
                  <a:schemeClr val="bg1"/>
                </a:solidFill>
              </a:rPr>
              <a:t>retransmitirá dados perdidos ou corrompidos.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8663" y="3611595"/>
            <a:ext cx="1108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NOTA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pt-BR" dirty="0">
                <a:solidFill>
                  <a:schemeClr val="bg1"/>
                </a:solidFill>
              </a:rPr>
              <a:t>O cabeçalho TCP tem 20 bytes de tamanho, enquanto o cabeçalho UDP tem apenas 8 bytes.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544" y="870780"/>
            <a:ext cx="3368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</a:rPr>
              <a:t>Confiabilidade</a:t>
            </a:r>
            <a:r>
              <a:rPr lang="en-US" sz="3200" b="1" dirty="0">
                <a:solidFill>
                  <a:schemeClr val="bg1"/>
                </a:solidFill>
              </a:rPr>
              <a:t> TCP</a:t>
            </a:r>
            <a:endParaRPr lang="en-US" sz="3200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4FA497F-D3DF-492F-8AF2-59448066940F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6B3083A-D362-42D1-8C03-2D90B42560E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6B02119-BDB4-40A0-AED8-D0471F10BACE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8562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23769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TCP Vs UDP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501" y="1506305"/>
            <a:ext cx="11385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Uma conexão deve ser estabelecida antes que os dados sejam transmitidos, </a:t>
            </a:r>
          </a:p>
          <a:p>
            <a:r>
              <a:rPr lang="pt-BR" dirty="0">
                <a:solidFill>
                  <a:schemeClr val="bg1"/>
                </a:solidFill>
              </a:rPr>
              <a:t>chamado de </a:t>
            </a:r>
            <a:r>
              <a:rPr lang="pt-BR" b="1" dirty="0">
                <a:solidFill>
                  <a:srgbClr val="92D050"/>
                </a:solidFill>
              </a:rPr>
              <a:t>aperto de mão de três vias</a:t>
            </a:r>
            <a:r>
              <a:rPr lang="en-US" b="1" dirty="0">
                <a:solidFill>
                  <a:srgbClr val="92D050"/>
                </a:solidFill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SYN </a:t>
            </a:r>
            <a:r>
              <a:rPr lang="en-US" b="1" dirty="0">
                <a:solidFill>
                  <a:srgbClr val="92D050"/>
                </a:solidFill>
              </a:rPr>
              <a:t>→</a:t>
            </a:r>
            <a:r>
              <a:rPr lang="en-US" b="1" dirty="0">
                <a:solidFill>
                  <a:schemeClr val="bg1"/>
                </a:solidFill>
              </a:rPr>
              <a:t> SYN / ACK </a:t>
            </a:r>
            <a:r>
              <a:rPr lang="en-US" b="1" dirty="0">
                <a:solidFill>
                  <a:srgbClr val="92D050"/>
                </a:solidFill>
              </a:rPr>
              <a:t>→</a:t>
            </a:r>
            <a:r>
              <a:rPr lang="en-US" b="1" dirty="0">
                <a:solidFill>
                  <a:schemeClr val="bg1"/>
                </a:solidFill>
              </a:rPr>
              <a:t> ACK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8544" y="870780"/>
            <a:ext cx="4650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TCP </a:t>
            </a:r>
            <a:r>
              <a:rPr lang="en-US" sz="3200" dirty="0">
                <a:solidFill>
                  <a:schemeClr val="bg1"/>
                </a:solidFill>
              </a:rPr>
              <a:t>Three-Way Handshake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210" y="3219835"/>
            <a:ext cx="1867505" cy="1830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670" y="3070784"/>
            <a:ext cx="1454398" cy="1979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B9763F-F75C-4ABE-BE29-108F9FBDE95F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1B86710-78C7-4B90-B48E-A5942EC08AA4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F30A6B1-A2FC-4771-9B6B-6A81300FBB70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262CD98-7B3A-4DD0-BF4C-B66DE1CC60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489" y="3576980"/>
            <a:ext cx="2908407" cy="126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54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23769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TCP Vs UDP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501" y="1506305"/>
            <a:ext cx="110018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Podemos vê-lo como uma versão reduzida do </a:t>
            </a:r>
            <a:r>
              <a:rPr lang="pt-BR" b="1" dirty="0">
                <a:solidFill>
                  <a:schemeClr val="bg1"/>
                </a:solidFill>
              </a:rPr>
              <a:t>TCP</a:t>
            </a:r>
            <a:r>
              <a:rPr lang="pt-BR" dirty="0">
                <a:solidFill>
                  <a:schemeClr val="bg1"/>
                </a:solidFill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Sem conexão e não confiável.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Sem retransmissões de dados.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544" y="863886"/>
            <a:ext cx="1968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</a:rPr>
              <a:t>Sobre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b="1" dirty="0">
                <a:solidFill>
                  <a:schemeClr val="bg1"/>
                </a:solidFill>
              </a:rPr>
              <a:t>UDP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501" y="2706634"/>
            <a:ext cx="110018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Vantagens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Mais rápido que o TCP.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Cabeçalho menor.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FF6880-8F6D-4906-8D0A-C76EF1B055B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72F1769-5AE2-490D-BA03-17BF1A83608E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A21413E-8519-47BE-9BCA-D88A16057A3F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4880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30313" y="372661"/>
            <a:ext cx="1001492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800" b="1" dirty="0" err="1">
                <a:solidFill>
                  <a:schemeClr val="bg1"/>
                </a:solidFill>
              </a:rPr>
              <a:t>Verifique</a:t>
            </a:r>
            <a:r>
              <a:rPr lang="en-US" sz="6800" b="1" dirty="0">
                <a:solidFill>
                  <a:schemeClr val="bg1"/>
                </a:solidFill>
              </a:rPr>
              <a:t> se </a:t>
            </a:r>
            <a:r>
              <a:rPr lang="en-US" sz="6800" b="1" dirty="0" err="1">
                <a:solidFill>
                  <a:schemeClr val="bg1"/>
                </a:solidFill>
              </a:rPr>
              <a:t>você</a:t>
            </a:r>
            <a:r>
              <a:rPr lang="en-US" sz="6800" b="1" dirty="0">
                <a:solidFill>
                  <a:schemeClr val="bg1"/>
                </a:solidFill>
              </a:rPr>
              <a:t> </a:t>
            </a:r>
            <a:r>
              <a:rPr lang="en-US" sz="6800" b="1" dirty="0" err="1">
                <a:solidFill>
                  <a:schemeClr val="bg1"/>
                </a:solidFill>
              </a:rPr>
              <a:t>entendeu</a:t>
            </a:r>
            <a:endParaRPr lang="en-US" sz="6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0313" y="75674"/>
            <a:ext cx="4529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92D050"/>
                </a:solidFill>
              </a:rPr>
              <a:t>30 </a:t>
            </a:r>
            <a:r>
              <a:rPr lang="en-US" sz="2800" dirty="0" err="1">
                <a:solidFill>
                  <a:srgbClr val="92D050"/>
                </a:solidFill>
              </a:rPr>
              <a:t>segundos</a:t>
            </a:r>
            <a:r>
              <a:rPr lang="en-US" sz="2800" dirty="0">
                <a:solidFill>
                  <a:srgbClr val="92D050"/>
                </a:solidFill>
              </a:rPr>
              <a:t> de </a:t>
            </a:r>
            <a:r>
              <a:rPr lang="en-US" sz="2800" dirty="0" err="1">
                <a:solidFill>
                  <a:srgbClr val="92D050"/>
                </a:solidFill>
              </a:rPr>
              <a:t>compreensão</a:t>
            </a:r>
            <a:endParaRPr lang="en-US" sz="2800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313" y="2128479"/>
            <a:ext cx="5350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t-BR" dirty="0">
                <a:solidFill>
                  <a:schemeClr val="bg1"/>
                </a:solidFill>
              </a:rPr>
              <a:t>Se quisermos nos comunicar com um servidor remoto, </a:t>
            </a:r>
          </a:p>
          <a:p>
            <a:pPr algn="l"/>
            <a:r>
              <a:rPr lang="pt-BR" dirty="0">
                <a:solidFill>
                  <a:schemeClr val="bg1"/>
                </a:solidFill>
              </a:rPr>
              <a:t>quais são as ações de um handshake triplo?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0313" y="2742896"/>
            <a:ext cx="38138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ACK -&gt; ACK /   SYN -&gt; SYN </a:t>
            </a:r>
            <a:endParaRPr lang="he-IL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SYN -&gt; ACK / ACK -&gt; SYN 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SYN -&gt; SYN / ACK -&gt; ACK </a:t>
            </a:r>
            <a:endParaRPr lang="he-IL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pt-BR" dirty="0">
                <a:solidFill>
                  <a:schemeClr val="bg1"/>
                </a:solidFill>
              </a:rPr>
              <a:t>Todas as respostas estão incorretas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8711" y="2082312"/>
            <a:ext cx="4156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pt-BR" dirty="0">
                <a:solidFill>
                  <a:schemeClr val="bg1"/>
                </a:solidFill>
              </a:rPr>
              <a:t>Sobre o protocolo TCP é correto dizer que: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88711" y="2742895"/>
            <a:ext cx="40746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AutoNum type="arabicPeriod"/>
            </a:pPr>
            <a:r>
              <a:rPr lang="pt-BR" dirty="0">
                <a:solidFill>
                  <a:schemeClr val="bg1"/>
                </a:solidFill>
              </a:rPr>
              <a:t>É definido como Orientado à Conexão</a:t>
            </a:r>
          </a:p>
          <a:p>
            <a:pPr marL="342900" indent="-342900" algn="l">
              <a:buAutoNum type="arabicPeriod"/>
            </a:pPr>
            <a:r>
              <a:rPr lang="pt-BR" dirty="0">
                <a:solidFill>
                  <a:schemeClr val="bg1"/>
                </a:solidFill>
              </a:rPr>
              <a:t>É um protocolo de baixo peso</a:t>
            </a:r>
          </a:p>
          <a:p>
            <a:pPr marL="342900" indent="-342900" algn="l">
              <a:buAutoNum type="arabicPeriod"/>
            </a:pPr>
            <a:r>
              <a:rPr lang="pt-BR" dirty="0">
                <a:solidFill>
                  <a:schemeClr val="bg1"/>
                </a:solidFill>
              </a:rPr>
              <a:t>Está definido como Sem Conexão</a:t>
            </a:r>
          </a:p>
          <a:p>
            <a:pPr marL="342900" indent="-342900" algn="l">
              <a:buAutoNum type="arabicPeriod"/>
            </a:pPr>
            <a:r>
              <a:rPr lang="pt-BR" dirty="0">
                <a:solidFill>
                  <a:schemeClr val="bg1"/>
                </a:solidFill>
              </a:rPr>
              <a:t>É mais rápido que o UDP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506F27E-EB02-419C-AF97-7403947A0326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92DC77E-4EDB-4D10-B61A-17719E9B8437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65FDEB6-FB28-49E3-8E39-36664F6A8AAF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5803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4811</TotalTime>
  <Words>359</Words>
  <Application>Microsoft Office PowerPoint</Application>
  <PresentationFormat>Widescreen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28</cp:revision>
  <dcterms:created xsi:type="dcterms:W3CDTF">2021-12-15T15:21:28Z</dcterms:created>
  <dcterms:modified xsi:type="dcterms:W3CDTF">2022-02-24T16:46:09Z</dcterms:modified>
</cp:coreProperties>
</file>