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954" y="7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4842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4138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38103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5865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1156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417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1728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3235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39356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5861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01605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BA520F-F116-469D-80F5-0C139A376A9F}" type="datetimeFigureOut">
              <a:rPr lang="en-US" smtClean="0"/>
              <a:t>2/28/2022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733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7727" y="1015709"/>
            <a:ext cx="46072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>
                <a:solidFill>
                  <a:schemeClr val="bg1"/>
                </a:solidFill>
              </a:rPr>
              <a:t>Protocolos</a:t>
            </a:r>
            <a:r>
              <a:rPr lang="en-US" sz="2800" b="1" dirty="0">
                <a:solidFill>
                  <a:schemeClr val="bg1"/>
                </a:solidFill>
              </a:rPr>
              <a:t>, </a:t>
            </a:r>
            <a:r>
              <a:rPr lang="en-US" sz="2800" b="1" dirty="0" err="1">
                <a:solidFill>
                  <a:schemeClr val="bg1"/>
                </a:solidFill>
              </a:rPr>
              <a:t>Portas</a:t>
            </a:r>
            <a:r>
              <a:rPr lang="en-US" sz="2800" b="1" dirty="0">
                <a:solidFill>
                  <a:schemeClr val="bg1"/>
                </a:solidFill>
              </a:rPr>
              <a:t> e </a:t>
            </a:r>
            <a:r>
              <a:rPr lang="en-US" sz="2800" b="1" dirty="0" err="1">
                <a:solidFill>
                  <a:schemeClr val="bg1"/>
                </a:solidFill>
              </a:rPr>
              <a:t>Soquetes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BCB07FD-2B65-4813-9E24-9C3C78C5CB04}"/>
              </a:ext>
            </a:extLst>
          </p:cNvPr>
          <p:cNvSpPr txBox="1"/>
          <p:nvPr/>
        </p:nvSpPr>
        <p:spPr>
          <a:xfrm>
            <a:off x="257727" y="30824"/>
            <a:ext cx="12551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</a:rPr>
              <a:t>Rede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A073AEA-FECB-4EE7-9F19-E64FD18728A4}"/>
              </a:ext>
            </a:extLst>
          </p:cNvPr>
          <p:cNvSpPr/>
          <p:nvPr/>
        </p:nvSpPr>
        <p:spPr>
          <a:xfrm>
            <a:off x="257727" y="554044"/>
            <a:ext cx="19541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 err="1">
                <a:solidFill>
                  <a:schemeClr val="bg1"/>
                </a:solidFill>
              </a:rPr>
              <a:t>Fundamentos</a:t>
            </a:r>
            <a:endParaRPr 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91830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604024" y="1672027"/>
            <a:ext cx="103687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bg1"/>
                </a:solidFill>
              </a:rPr>
              <a:t>Os computadores se comunicam entre si com protocolos de rede.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bg1"/>
                </a:solidFill>
              </a:rPr>
              <a:t>Os protocolos são regras que regem como as máquinas trocam dados e permitem </a:t>
            </a:r>
          </a:p>
          <a:p>
            <a:r>
              <a:rPr lang="pt-BR" dirty="0">
                <a:solidFill>
                  <a:schemeClr val="bg1"/>
                </a:solidFill>
              </a:rPr>
              <a:t>uma comunicação eficaz.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bg1"/>
                </a:solidFill>
              </a:rPr>
              <a:t>Em um sistema operacional (SO), um protocolo é executado como um processo ou serviço.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87501" y="310061"/>
            <a:ext cx="46072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>
                <a:solidFill>
                  <a:schemeClr val="bg1"/>
                </a:solidFill>
              </a:rPr>
              <a:t>Protocolos</a:t>
            </a:r>
            <a:r>
              <a:rPr lang="en-US" sz="2800" b="1" dirty="0">
                <a:solidFill>
                  <a:schemeClr val="bg1"/>
                </a:solidFill>
              </a:rPr>
              <a:t>, </a:t>
            </a:r>
            <a:r>
              <a:rPr lang="en-US" sz="2800" b="1" dirty="0" err="1">
                <a:solidFill>
                  <a:schemeClr val="bg1"/>
                </a:solidFill>
              </a:rPr>
              <a:t>Portas</a:t>
            </a:r>
            <a:r>
              <a:rPr lang="en-US" sz="2800" b="1" dirty="0">
                <a:solidFill>
                  <a:schemeClr val="bg1"/>
                </a:solidFill>
              </a:rPr>
              <a:t> e </a:t>
            </a:r>
            <a:r>
              <a:rPr lang="en-US" sz="2800" b="1" dirty="0" err="1">
                <a:solidFill>
                  <a:schemeClr val="bg1"/>
                </a:solidFill>
              </a:rPr>
              <a:t>Soquetes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14524" y="1229413"/>
            <a:ext cx="18694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>
                <a:solidFill>
                  <a:schemeClr val="bg1"/>
                </a:solidFill>
              </a:rPr>
              <a:t>Protocolos</a:t>
            </a:r>
            <a:r>
              <a:rPr lang="en-US" sz="2800" b="1" dirty="0">
                <a:solidFill>
                  <a:schemeClr val="bg1"/>
                </a:solidFill>
              </a:rPr>
              <a:t>: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414524" y="2990391"/>
            <a:ext cx="12317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>
                <a:solidFill>
                  <a:schemeClr val="bg1"/>
                </a:solidFill>
              </a:rPr>
              <a:t>Portas</a:t>
            </a:r>
            <a:r>
              <a:rPr lang="en-US" sz="2800" b="1" dirty="0">
                <a:solidFill>
                  <a:schemeClr val="bg1"/>
                </a:solidFill>
              </a:rPr>
              <a:t>: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04024" y="3390500"/>
            <a:ext cx="10368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bg1"/>
                </a:solidFill>
              </a:rPr>
              <a:t>As portas são </a:t>
            </a:r>
            <a:r>
              <a:rPr lang="pt-BR" b="1" dirty="0">
                <a:solidFill>
                  <a:schemeClr val="bg1"/>
                </a:solidFill>
              </a:rPr>
              <a:t>construções lógicas que vinculam um número de porta exclusivo a um processo ou serviço de protocolo.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14523" y="4047144"/>
            <a:ext cx="17359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>
                <a:solidFill>
                  <a:schemeClr val="bg1"/>
                </a:solidFill>
              </a:rPr>
              <a:t>Soquetes</a:t>
            </a:r>
            <a:r>
              <a:rPr lang="en-US" sz="2800" b="1" dirty="0">
                <a:solidFill>
                  <a:schemeClr val="bg1"/>
                </a:solidFill>
              </a:rPr>
              <a:t> :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04024" y="4488344"/>
            <a:ext cx="10368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bg1"/>
                </a:solidFill>
              </a:rPr>
              <a:t>Os soquetes são uma </a:t>
            </a:r>
            <a:r>
              <a:rPr lang="pt-BR" b="1" dirty="0">
                <a:solidFill>
                  <a:schemeClr val="bg1"/>
                </a:solidFill>
              </a:rPr>
              <a:t>combinação</a:t>
            </a:r>
            <a:r>
              <a:rPr lang="pt-BR" dirty="0">
                <a:solidFill>
                  <a:schemeClr val="bg1"/>
                </a:solidFill>
              </a:rPr>
              <a:t> de um endereço IP e um número de porta, por exemplo </a:t>
            </a:r>
            <a:r>
              <a:rPr lang="pt-BR" b="1" dirty="0">
                <a:solidFill>
                  <a:schemeClr val="bg1"/>
                </a:solidFill>
              </a:rPr>
              <a:t>192.168.1.100:80</a:t>
            </a:r>
            <a:r>
              <a:rPr lang="pt-BR" dirty="0">
                <a:solidFill>
                  <a:schemeClr val="bg1"/>
                </a:solidFill>
              </a:rPr>
              <a:t>.</a:t>
            </a:r>
            <a:endParaRPr lang="en-US" b="1" dirty="0">
              <a:solidFill>
                <a:schemeClr val="bg1"/>
              </a:solidFill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7E22AA47-8462-4F73-AB27-F38AA4B8B947}"/>
              </a:ext>
            </a:extLst>
          </p:cNvPr>
          <p:cNvGrpSpPr/>
          <p:nvPr/>
        </p:nvGrpSpPr>
        <p:grpSpPr>
          <a:xfrm>
            <a:off x="10714474" y="6096390"/>
            <a:ext cx="1219565" cy="677109"/>
            <a:chOff x="8752632" y="5558998"/>
            <a:chExt cx="1219565" cy="677109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42E71261-E2EB-4272-97A2-31791B0DA02E}"/>
                </a:ext>
              </a:extLst>
            </p:cNvPr>
            <p:cNvSpPr txBox="1"/>
            <p:nvPr/>
          </p:nvSpPr>
          <p:spPr>
            <a:xfrm>
              <a:off x="8856731" y="5558998"/>
              <a:ext cx="101136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</a:rPr>
                <a:t>Rede</a:t>
              </a:r>
              <a:r>
                <a:rPr lang="en-US" sz="2600" b="1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0A016086-E702-44B4-96C4-04B760BE4A62}"/>
                </a:ext>
              </a:extLst>
            </p:cNvPr>
            <p:cNvSpPr/>
            <p:nvPr/>
          </p:nvSpPr>
          <p:spPr>
            <a:xfrm>
              <a:off x="8752632" y="5928330"/>
              <a:ext cx="121956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 err="1">
                  <a:solidFill>
                    <a:schemeClr val="bg1"/>
                  </a:solidFill>
                </a:rPr>
                <a:t>Fundamentos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220207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287501" y="1443427"/>
            <a:ext cx="114326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bg1"/>
                </a:solidFill>
              </a:rPr>
              <a:t>Os computadores requerem portas devido à multitarefa de aplicativos de rede.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bg1"/>
                </a:solidFill>
              </a:rPr>
              <a:t>Como um computador pode ter apenas um endereço IP, ele precisa de portas para diferenciar os protocolos de rede e os serviços executados nele.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bg1"/>
                </a:solidFill>
              </a:rPr>
              <a:t>TCP/IP tem </a:t>
            </a:r>
            <a:r>
              <a:rPr lang="pt-BR" b="1" dirty="0">
                <a:solidFill>
                  <a:schemeClr val="bg1"/>
                </a:solidFill>
              </a:rPr>
              <a:t>65.536</a:t>
            </a:r>
            <a:r>
              <a:rPr lang="pt-BR" dirty="0">
                <a:solidFill>
                  <a:schemeClr val="bg1"/>
                </a:solidFill>
              </a:rPr>
              <a:t> portas disponíveis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87501" y="310061"/>
            <a:ext cx="46072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>
                <a:solidFill>
                  <a:schemeClr val="bg1"/>
                </a:solidFill>
              </a:rPr>
              <a:t>Protocolos</a:t>
            </a:r>
            <a:r>
              <a:rPr lang="en-US" sz="2800" b="1" dirty="0">
                <a:solidFill>
                  <a:schemeClr val="bg1"/>
                </a:solidFill>
              </a:rPr>
              <a:t>, </a:t>
            </a:r>
            <a:r>
              <a:rPr lang="en-US" sz="2800" b="1" dirty="0" err="1">
                <a:solidFill>
                  <a:schemeClr val="bg1"/>
                </a:solidFill>
              </a:rPr>
              <a:t>Portas</a:t>
            </a:r>
            <a:r>
              <a:rPr lang="en-US" sz="2800" b="1" dirty="0">
                <a:solidFill>
                  <a:schemeClr val="bg1"/>
                </a:solidFill>
              </a:rPr>
              <a:t> e </a:t>
            </a:r>
            <a:r>
              <a:rPr lang="en-US" sz="2800" b="1" dirty="0" err="1">
                <a:solidFill>
                  <a:schemeClr val="bg1"/>
                </a:solidFill>
              </a:rPr>
              <a:t>Soquetes</a:t>
            </a:r>
            <a:endParaRPr lang="en-US" sz="2800" b="1" dirty="0">
              <a:solidFill>
                <a:schemeClr val="bg1"/>
              </a:solidFill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7908662"/>
              </p:ext>
            </p:extLst>
          </p:nvPr>
        </p:nvGraphicFramePr>
        <p:xfrm>
          <a:off x="214399" y="4982362"/>
          <a:ext cx="11432646" cy="148336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810882">
                  <a:extLst>
                    <a:ext uri="{9D8B030D-6E8A-4147-A177-3AD203B41FA5}">
                      <a16:colId xmlns:a16="http://schemas.microsoft.com/office/drawing/2014/main" val="2828527336"/>
                    </a:ext>
                  </a:extLst>
                </a:gridCol>
                <a:gridCol w="3810882">
                  <a:extLst>
                    <a:ext uri="{9D8B030D-6E8A-4147-A177-3AD203B41FA5}">
                      <a16:colId xmlns:a16="http://schemas.microsoft.com/office/drawing/2014/main" val="2629193747"/>
                    </a:ext>
                  </a:extLst>
                </a:gridCol>
                <a:gridCol w="3810882">
                  <a:extLst>
                    <a:ext uri="{9D8B030D-6E8A-4147-A177-3AD203B41FA5}">
                      <a16:colId xmlns:a16="http://schemas.microsoft.com/office/drawing/2014/main" val="14494971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Tipo de Porta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Números</a:t>
                      </a: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 de Porta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Descrição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20155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err="1"/>
                        <a:t>Portas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Conhecidos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0 - 1023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/>
                        <a:t>Atribuído</a:t>
                      </a:r>
                      <a:r>
                        <a:rPr lang="en-US" dirty="0"/>
                        <a:t> a </a:t>
                      </a:r>
                      <a:r>
                        <a:rPr lang="en-US" dirty="0" err="1"/>
                        <a:t>Protocolos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Conhecidos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952199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err="1"/>
                        <a:t>Portas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Registradas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1024 - 49,151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/>
                        <a:t>Registrado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em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Protocolos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Específicos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978765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err="1"/>
                        <a:t>Portas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Dinâmicas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49,152</a:t>
                      </a:r>
                      <a:r>
                        <a:rPr lang="en-US" b="1" baseline="0" dirty="0"/>
                        <a:t> – 65,535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/>
                        <a:t>Não registrado e sem uso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7123567"/>
                  </a:ext>
                </a:extLst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5472" y="2643756"/>
            <a:ext cx="1643930" cy="22016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Rectangular Callout 3"/>
          <p:cNvSpPr/>
          <p:nvPr/>
        </p:nvSpPr>
        <p:spPr>
          <a:xfrm>
            <a:off x="8001000" y="2656025"/>
            <a:ext cx="940777" cy="597877"/>
          </a:xfrm>
          <a:prstGeom prst="wedgeRectCallout">
            <a:avLst>
              <a:gd name="adj1" fmla="val 139915"/>
              <a:gd name="adj2" fmla="val 77206"/>
            </a:avLst>
          </a:prstGeom>
          <a:ln w="28575"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ular Callout 14"/>
          <p:cNvSpPr/>
          <p:nvPr/>
        </p:nvSpPr>
        <p:spPr>
          <a:xfrm>
            <a:off x="6972424" y="3151699"/>
            <a:ext cx="940777" cy="597877"/>
          </a:xfrm>
          <a:prstGeom prst="wedgeRectCallout">
            <a:avLst>
              <a:gd name="adj1" fmla="val 238045"/>
              <a:gd name="adj2" fmla="val 34559"/>
            </a:avLst>
          </a:prstGeom>
          <a:ln w="28575"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ular Callout 15"/>
          <p:cNvSpPr/>
          <p:nvPr/>
        </p:nvSpPr>
        <p:spPr>
          <a:xfrm>
            <a:off x="5930722" y="3744601"/>
            <a:ext cx="940777" cy="597877"/>
          </a:xfrm>
          <a:prstGeom prst="wedgeRectCallout">
            <a:avLst>
              <a:gd name="adj1" fmla="val 366082"/>
              <a:gd name="adj2" fmla="val 11030"/>
            </a:avLst>
          </a:prstGeom>
          <a:ln w="28575"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7946435" y="2631797"/>
            <a:ext cx="10499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HTTP</a:t>
            </a:r>
            <a:r>
              <a:rPr lang="en-US" dirty="0">
                <a:solidFill>
                  <a:schemeClr val="bg1"/>
                </a:solidFill>
              </a:rPr>
              <a:t> Na </a:t>
            </a:r>
          </a:p>
          <a:p>
            <a:pPr algn="ctr"/>
            <a:r>
              <a:rPr lang="en-US" dirty="0">
                <a:solidFill>
                  <a:schemeClr val="bg1"/>
                </a:solidFill>
              </a:rPr>
              <a:t>Porta 80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013781" y="3124240"/>
            <a:ext cx="9723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FTP</a:t>
            </a:r>
            <a:r>
              <a:rPr lang="en-US" dirty="0">
                <a:solidFill>
                  <a:schemeClr val="bg1"/>
                </a:solidFill>
              </a:rPr>
              <a:t> Na </a:t>
            </a:r>
          </a:p>
          <a:p>
            <a:pPr algn="ctr"/>
            <a:r>
              <a:rPr lang="en-US" dirty="0">
                <a:solidFill>
                  <a:schemeClr val="bg1"/>
                </a:solidFill>
              </a:rPr>
              <a:t>Porta 21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953407" y="3712826"/>
            <a:ext cx="9723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DNS</a:t>
            </a:r>
            <a:r>
              <a:rPr lang="en-US" dirty="0">
                <a:solidFill>
                  <a:schemeClr val="bg1"/>
                </a:solidFill>
              </a:rPr>
              <a:t> Na </a:t>
            </a:r>
          </a:p>
          <a:p>
            <a:pPr algn="ctr"/>
            <a:r>
              <a:rPr lang="en-US" dirty="0">
                <a:solidFill>
                  <a:schemeClr val="bg1"/>
                </a:solidFill>
              </a:rPr>
              <a:t>Porta 53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33045" y="2795699"/>
            <a:ext cx="23807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192.168.1.100</a:t>
            </a:r>
            <a:r>
              <a:rPr lang="en-US" sz="2400" b="1" dirty="0">
                <a:solidFill>
                  <a:srgbClr val="92D050"/>
                </a:solidFill>
              </a:rPr>
              <a:t>:</a:t>
            </a:r>
            <a:r>
              <a:rPr lang="en-US" sz="2400" b="1" dirty="0">
                <a:solidFill>
                  <a:schemeClr val="bg1"/>
                </a:solidFill>
              </a:rPr>
              <a:t>80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CFDF7E7-D83D-415D-9959-57E719AF7788}"/>
              </a:ext>
            </a:extLst>
          </p:cNvPr>
          <p:cNvGrpSpPr/>
          <p:nvPr/>
        </p:nvGrpSpPr>
        <p:grpSpPr>
          <a:xfrm>
            <a:off x="10714474" y="6096390"/>
            <a:ext cx="1219565" cy="677109"/>
            <a:chOff x="8752632" y="5558998"/>
            <a:chExt cx="1219565" cy="677109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4337FF0A-1A49-4670-A49E-768E74615A6A}"/>
                </a:ext>
              </a:extLst>
            </p:cNvPr>
            <p:cNvSpPr txBox="1"/>
            <p:nvPr/>
          </p:nvSpPr>
          <p:spPr>
            <a:xfrm>
              <a:off x="8856731" y="5558998"/>
              <a:ext cx="101136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</a:rPr>
                <a:t>Rede</a:t>
              </a:r>
              <a:r>
                <a:rPr lang="en-US" sz="2600" b="1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48994751-F4DB-4738-8A74-EC41B60A3644}"/>
                </a:ext>
              </a:extLst>
            </p:cNvPr>
            <p:cNvSpPr/>
            <p:nvPr/>
          </p:nvSpPr>
          <p:spPr>
            <a:xfrm>
              <a:off x="8752632" y="5928330"/>
              <a:ext cx="121956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 err="1">
                  <a:solidFill>
                    <a:schemeClr val="bg1"/>
                  </a:solidFill>
                </a:rPr>
                <a:t>Fundamentos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928194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D60C718-B369-4528-B582-F0877FABA0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137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211120" y="1911227"/>
            <a:ext cx="10014921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800" b="1" dirty="0" err="1">
                <a:solidFill>
                  <a:schemeClr val="bg1"/>
                </a:solidFill>
              </a:rPr>
              <a:t>Verifique</a:t>
            </a:r>
            <a:r>
              <a:rPr lang="en-US" sz="6800" b="1" dirty="0">
                <a:solidFill>
                  <a:schemeClr val="bg1"/>
                </a:solidFill>
              </a:rPr>
              <a:t> se </a:t>
            </a:r>
            <a:r>
              <a:rPr lang="en-US" sz="6800" b="1" dirty="0" err="1">
                <a:solidFill>
                  <a:schemeClr val="bg1"/>
                </a:solidFill>
              </a:rPr>
              <a:t>você</a:t>
            </a:r>
            <a:r>
              <a:rPr lang="en-US" sz="6800" b="1" dirty="0">
                <a:solidFill>
                  <a:schemeClr val="bg1"/>
                </a:solidFill>
              </a:rPr>
              <a:t> </a:t>
            </a:r>
            <a:r>
              <a:rPr lang="en-US" sz="6800" b="1" dirty="0" err="1">
                <a:solidFill>
                  <a:schemeClr val="bg1"/>
                </a:solidFill>
              </a:rPr>
              <a:t>entendeu</a:t>
            </a:r>
            <a:endParaRPr lang="en-US" sz="6800" b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831437" y="1649617"/>
            <a:ext cx="45291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92D050"/>
                </a:solidFill>
              </a:rPr>
              <a:t>30 </a:t>
            </a:r>
            <a:r>
              <a:rPr lang="en-US" sz="2800" dirty="0" err="1">
                <a:solidFill>
                  <a:srgbClr val="92D050"/>
                </a:solidFill>
              </a:rPr>
              <a:t>segundos</a:t>
            </a:r>
            <a:r>
              <a:rPr lang="en-US" sz="2800" dirty="0">
                <a:solidFill>
                  <a:srgbClr val="92D050"/>
                </a:solidFill>
              </a:rPr>
              <a:t> de </a:t>
            </a:r>
            <a:r>
              <a:rPr lang="en-US" sz="2800" dirty="0" err="1">
                <a:solidFill>
                  <a:srgbClr val="92D050"/>
                </a:solidFill>
              </a:rPr>
              <a:t>compreensão</a:t>
            </a:r>
            <a:endParaRPr lang="en-US" sz="2800" dirty="0">
              <a:solidFill>
                <a:srgbClr val="92D05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10016" y="2976348"/>
            <a:ext cx="80171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dirty="0">
                <a:solidFill>
                  <a:schemeClr val="bg1"/>
                </a:solidFill>
              </a:rPr>
              <a:t>Suponha que temos um servidor de arquivos remoto cujo endereço é 22.174.51.30 </a:t>
            </a:r>
          </a:p>
          <a:p>
            <a:pPr algn="ctr"/>
            <a:r>
              <a:rPr lang="pt-BR" dirty="0">
                <a:solidFill>
                  <a:schemeClr val="bg1"/>
                </a:solidFill>
              </a:rPr>
              <a:t>e gostaríamos de nos conectar a ele via FTP na porta 21. Como fazemos isso?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10016" y="3751539"/>
            <a:ext cx="744421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 algn="l">
              <a:buAutoNum type="arabicPeriod"/>
            </a:pPr>
            <a:r>
              <a:rPr lang="pt-BR" sz="2400" dirty="0">
                <a:solidFill>
                  <a:schemeClr val="bg1"/>
                </a:solidFill>
              </a:rPr>
              <a:t>Acessado por FTP: 22.174.51.30</a:t>
            </a:r>
          </a:p>
          <a:p>
            <a:pPr marL="342900" indent="-342900" algn="l">
              <a:buAutoNum type="arabicPeriod"/>
            </a:pPr>
            <a:r>
              <a:rPr lang="pt-BR" sz="2400" dirty="0">
                <a:solidFill>
                  <a:schemeClr val="bg1"/>
                </a:solidFill>
              </a:rPr>
              <a:t>Acessado por 22.174.51.30:FTP</a:t>
            </a:r>
          </a:p>
          <a:p>
            <a:pPr marL="342900" indent="-342900" algn="l">
              <a:buAutoNum type="arabicPeriod"/>
            </a:pPr>
            <a:r>
              <a:rPr lang="pt-BR" sz="2400" dirty="0">
                <a:solidFill>
                  <a:schemeClr val="bg1"/>
                </a:solidFill>
              </a:rPr>
              <a:t>Vá para o endereço e isso acontecerá automaticamente</a:t>
            </a:r>
          </a:p>
          <a:p>
            <a:pPr marL="342900" indent="-342900" algn="l">
              <a:buAutoNum type="arabicPeriod"/>
            </a:pPr>
            <a:r>
              <a:rPr lang="pt-BR" sz="2400" dirty="0">
                <a:solidFill>
                  <a:schemeClr val="bg1"/>
                </a:solidFill>
              </a:rPr>
              <a:t>Acessado por 22.174.51.30:21</a:t>
            </a:r>
            <a:endParaRPr lang="en-US" sz="2400" dirty="0">
              <a:solidFill>
                <a:schemeClr val="bg1"/>
              </a:solidFill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2370C2A2-5139-48EE-8E1B-679CFA130C65}"/>
              </a:ext>
            </a:extLst>
          </p:cNvPr>
          <p:cNvGrpSpPr/>
          <p:nvPr/>
        </p:nvGrpSpPr>
        <p:grpSpPr>
          <a:xfrm>
            <a:off x="10714474" y="6096390"/>
            <a:ext cx="1219565" cy="677109"/>
            <a:chOff x="8752632" y="5558998"/>
            <a:chExt cx="1219565" cy="677109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A0E9DC97-4A45-45B1-8D9B-5129E956440C}"/>
                </a:ext>
              </a:extLst>
            </p:cNvPr>
            <p:cNvSpPr txBox="1"/>
            <p:nvPr/>
          </p:nvSpPr>
          <p:spPr>
            <a:xfrm>
              <a:off x="8856731" y="5558998"/>
              <a:ext cx="101136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</a:rPr>
                <a:t>Rede</a:t>
              </a:r>
              <a:r>
                <a:rPr lang="en-US" sz="2600" b="1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569F0E91-B3CA-4068-8C21-3C61190D54B6}"/>
                </a:ext>
              </a:extLst>
            </p:cNvPr>
            <p:cNvSpPr/>
            <p:nvPr/>
          </p:nvSpPr>
          <p:spPr>
            <a:xfrm>
              <a:off x="8752632" y="5928330"/>
              <a:ext cx="121956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 err="1">
                  <a:solidFill>
                    <a:schemeClr val="bg1"/>
                  </a:solidFill>
                </a:rPr>
                <a:t>Fundamentos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737227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3882</TotalTime>
  <Words>264</Words>
  <Application>Microsoft Office PowerPoint</Application>
  <PresentationFormat>Widescreen</PresentationFormat>
  <Paragraphs>50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Shai</dc:creator>
  <cp:lastModifiedBy>Isaac Michaan</cp:lastModifiedBy>
  <cp:revision>28</cp:revision>
  <dcterms:created xsi:type="dcterms:W3CDTF">2021-12-15T15:21:28Z</dcterms:created>
  <dcterms:modified xsi:type="dcterms:W3CDTF">2022-02-28T12:26:47Z</dcterms:modified>
</cp:coreProperties>
</file>