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2/27/2022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727" y="1015709"/>
            <a:ext cx="23198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Protocolo</a:t>
            </a:r>
            <a:r>
              <a:rPr lang="en-US" sz="2800" b="1" dirty="0">
                <a:solidFill>
                  <a:schemeClr val="bg1"/>
                </a:solidFill>
              </a:rPr>
              <a:t> ARP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4A0485-21FA-4986-BCF4-5545A2A95141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C7A4BE9-4938-4643-A3FD-9A849FC80B52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604024" y="1672027"/>
            <a:ext cx="10368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/>
                </a:solidFill>
              </a:rPr>
              <a:t>Resolve </a:t>
            </a:r>
            <a:r>
              <a:rPr lang="pt-BR" sz="2000" b="1" dirty="0">
                <a:solidFill>
                  <a:schemeClr val="bg1"/>
                </a:solidFill>
              </a:rPr>
              <a:t>o endereço IP para o endereço MAC.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/>
                </a:solidFill>
              </a:rPr>
              <a:t>Encontra o endereço de hardware de um host do endereço IP conhecido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/>
                </a:solidFill>
              </a:rPr>
              <a:t>Vice-versa (</a:t>
            </a:r>
            <a:r>
              <a:rPr lang="pt-BR" sz="2000" b="1" dirty="0">
                <a:solidFill>
                  <a:schemeClr val="bg1"/>
                </a:solidFill>
              </a:rPr>
              <a:t>RARP</a:t>
            </a:r>
            <a:r>
              <a:rPr lang="pt-BR" sz="2000" dirty="0">
                <a:solidFill>
                  <a:schemeClr val="bg1"/>
                </a:solidFill>
              </a:rPr>
              <a:t>)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7501" y="310061"/>
            <a:ext cx="6517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</a:rPr>
              <a:t>Protocolo de Resolução de Endereço (ARP)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4524" y="1229413"/>
            <a:ext cx="1869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Protocolos</a:t>
            </a:r>
            <a:r>
              <a:rPr lang="en-US" sz="2800" b="1" dirty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173480" y="2783835"/>
            <a:ext cx="33089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rgbClr val="92D050"/>
                </a:solidFill>
              </a:rPr>
              <a:t>Comando</a:t>
            </a:r>
            <a:r>
              <a:rPr lang="en-US" sz="2800" dirty="0">
                <a:solidFill>
                  <a:srgbClr val="92D050"/>
                </a:solidFill>
              </a:rPr>
              <a:t> ARP: </a:t>
            </a:r>
            <a:r>
              <a:rPr lang="en-US" sz="2800" b="1" dirty="0" err="1">
                <a:solidFill>
                  <a:schemeClr val="bg1"/>
                </a:solidFill>
              </a:rPr>
              <a:t>arp</a:t>
            </a:r>
            <a:r>
              <a:rPr lang="en-US" sz="2800" b="1" dirty="0">
                <a:solidFill>
                  <a:schemeClr val="bg1"/>
                </a:solidFill>
              </a:rPr>
              <a:t> -a</a:t>
            </a:r>
            <a:endParaRPr lang="en-US" sz="2800" dirty="0">
              <a:solidFill>
                <a:srgbClr val="92D05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36BDED-EEC2-4E72-8B80-53861FC90F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147" y="3307055"/>
            <a:ext cx="10498015" cy="2781688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EB29741B-9D8D-45A6-9391-7379310458AF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050E2A-2942-4CFE-AA65-174622F4DDBE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7236E71-E0AB-4C45-9303-E3BBAF070C5F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2020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353352" y="4723173"/>
            <a:ext cx="114326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chemeClr val="bg1"/>
                </a:solidFill>
              </a:rPr>
              <a:t>Se um computador conhece o endereço IP de um dispositivo, mas não seu endereço MAC, ele </a:t>
            </a:r>
            <a:r>
              <a:rPr lang="en-US" sz="2000" b="1" dirty="0" err="1">
                <a:solidFill>
                  <a:srgbClr val="92D050"/>
                </a:solidFill>
              </a:rPr>
              <a:t>enviará</a:t>
            </a:r>
            <a:r>
              <a:rPr lang="en-US" sz="2000" b="1" dirty="0">
                <a:solidFill>
                  <a:srgbClr val="92D050"/>
                </a:solidFill>
              </a:rPr>
              <a:t> </a:t>
            </a:r>
            <a:r>
              <a:rPr lang="en-US" sz="2000" b="1" dirty="0" err="1">
                <a:solidFill>
                  <a:srgbClr val="92D050"/>
                </a:solidFill>
              </a:rPr>
              <a:t>uma</a:t>
            </a:r>
            <a:r>
              <a:rPr lang="en-US" sz="2000" b="1" dirty="0">
                <a:solidFill>
                  <a:srgbClr val="92D050"/>
                </a:solidFill>
              </a:rPr>
              <a:t> </a:t>
            </a:r>
            <a:r>
              <a:rPr lang="en-US" sz="2000" b="1" dirty="0" err="1">
                <a:solidFill>
                  <a:srgbClr val="92D050"/>
                </a:solidFill>
              </a:rPr>
              <a:t>Mensagem</a:t>
            </a:r>
            <a:r>
              <a:rPr lang="en-US" sz="2000" b="1" dirty="0">
                <a:solidFill>
                  <a:srgbClr val="92D050"/>
                </a:solidFill>
              </a:rPr>
              <a:t> de </a:t>
            </a:r>
            <a:r>
              <a:rPr lang="en-US" sz="2000" b="1" dirty="0" err="1">
                <a:solidFill>
                  <a:srgbClr val="92D050"/>
                </a:solidFill>
              </a:rPr>
              <a:t>Transmissão</a:t>
            </a:r>
            <a:r>
              <a:rPr lang="en-US" sz="2000" b="1" dirty="0">
                <a:solidFill>
                  <a:srgbClr val="92D050"/>
                </a:solidFill>
              </a:rPr>
              <a:t> (Broadcast Message) </a:t>
            </a:r>
            <a:r>
              <a:rPr lang="pt-BR" sz="2000" dirty="0">
                <a:solidFill>
                  <a:schemeClr val="bg1"/>
                </a:solidFill>
              </a:rPr>
              <a:t>para todos os dispositivos </a:t>
            </a:r>
            <a:r>
              <a:rPr lang="en-US" sz="2000" b="1" dirty="0" err="1">
                <a:solidFill>
                  <a:srgbClr val="92D050"/>
                </a:solidFill>
              </a:rPr>
              <a:t>na</a:t>
            </a:r>
            <a:r>
              <a:rPr lang="en-US" sz="2000" b="1" dirty="0">
                <a:solidFill>
                  <a:srgbClr val="92D050"/>
                </a:solidFill>
              </a:rPr>
              <a:t> LAN</a:t>
            </a:r>
            <a:r>
              <a:rPr lang="en-US" sz="2000" dirty="0">
                <a:solidFill>
                  <a:srgbClr val="92D050"/>
                </a:solidFill>
              </a:rPr>
              <a:t> </a:t>
            </a:r>
            <a:r>
              <a:rPr lang="pt-BR" sz="2000" dirty="0">
                <a:solidFill>
                  <a:schemeClr val="bg1"/>
                </a:solidFill>
              </a:rPr>
              <a:t>perguntando qual dispositivo está atribuído a esse endereço MAC.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91090" y="3526003"/>
            <a:ext cx="18293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</a:rPr>
              <a:t>192.168.1.10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281D66-83D5-4A96-B4A1-D6D24C53B835}"/>
              </a:ext>
            </a:extLst>
          </p:cNvPr>
          <p:cNvSpPr txBox="1"/>
          <p:nvPr/>
        </p:nvSpPr>
        <p:spPr>
          <a:xfrm>
            <a:off x="287501" y="310061"/>
            <a:ext cx="6517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</a:rPr>
              <a:t>Protocolo de Resolução de Endereço (ARP)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F08A2EE-9C5A-4013-AC8F-630A97809F60}"/>
              </a:ext>
            </a:extLst>
          </p:cNvPr>
          <p:cNvSpPr txBox="1"/>
          <p:nvPr/>
        </p:nvSpPr>
        <p:spPr>
          <a:xfrm>
            <a:off x="8853832" y="3514567"/>
            <a:ext cx="18293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</a:rPr>
              <a:t>192.168.1.20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59187569-BD3A-436B-94E2-C8BCC9E8C2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7852" y="2251827"/>
            <a:ext cx="1505008" cy="150500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37600C94-BCFD-4F7D-AD94-B08EB5624B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5434" y="2564425"/>
            <a:ext cx="676703" cy="676703"/>
          </a:xfrm>
          <a:prstGeom prst="rect">
            <a:avLst/>
          </a:prstGeom>
        </p:spPr>
      </p:pic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40C4201E-7F16-467B-8E38-F8547FA984EB}"/>
              </a:ext>
            </a:extLst>
          </p:cNvPr>
          <p:cNvCxnSpPr>
            <a:cxnSpLocks/>
          </p:cNvCxnSpPr>
          <p:nvPr/>
        </p:nvCxnSpPr>
        <p:spPr>
          <a:xfrm>
            <a:off x="2739352" y="2853853"/>
            <a:ext cx="2085547" cy="0"/>
          </a:xfrm>
          <a:prstGeom prst="straightConnector1">
            <a:avLst/>
          </a:prstGeom>
          <a:ln w="127000">
            <a:tailEnd type="triangle"/>
          </a:ln>
          <a:scene3d>
            <a:camera prst="orthographicFront"/>
            <a:lightRig rig="threePt" dir="t"/>
          </a:scene3d>
          <a:sp3d>
            <a:bevelT w="0"/>
          </a:sp3d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DE5F362E-B19B-4F7E-918F-692CF2CBD3A1}"/>
              </a:ext>
            </a:extLst>
          </p:cNvPr>
          <p:cNvCxnSpPr>
            <a:cxnSpLocks/>
          </p:cNvCxnSpPr>
          <p:nvPr/>
        </p:nvCxnSpPr>
        <p:spPr>
          <a:xfrm flipH="1">
            <a:off x="6592905" y="3403998"/>
            <a:ext cx="2168209" cy="0"/>
          </a:xfrm>
          <a:prstGeom prst="straightConnector1">
            <a:avLst/>
          </a:prstGeom>
          <a:ln w="127000">
            <a:tailEnd type="triangle"/>
          </a:ln>
          <a:scene3d>
            <a:camera prst="orthographicFront"/>
            <a:lightRig rig="threePt" dir="t"/>
          </a:scene3d>
          <a:sp3d>
            <a:bevelT w="0"/>
          </a:sp3d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9AA04AB2-A2DD-45D8-9D57-B99FF2156754}"/>
              </a:ext>
            </a:extLst>
          </p:cNvPr>
          <p:cNvSpPr txBox="1"/>
          <p:nvPr/>
        </p:nvSpPr>
        <p:spPr>
          <a:xfrm>
            <a:off x="2623679" y="2307451"/>
            <a:ext cx="21419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FFFF00"/>
                </a:solidFill>
              </a:rPr>
              <a:t>Solicitação</a:t>
            </a:r>
            <a:r>
              <a:rPr lang="en-US" sz="2400" b="1" dirty="0">
                <a:solidFill>
                  <a:srgbClr val="FFFF00"/>
                </a:solidFill>
              </a:rPr>
              <a:t> ARP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1E1F917-7447-425F-8EB5-D8ACC97F00B1}"/>
              </a:ext>
            </a:extLst>
          </p:cNvPr>
          <p:cNvSpPr txBox="1"/>
          <p:nvPr/>
        </p:nvSpPr>
        <p:spPr>
          <a:xfrm>
            <a:off x="6979869" y="3403998"/>
            <a:ext cx="19979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FFFF00"/>
                </a:solidFill>
              </a:rPr>
              <a:t>Resposta</a:t>
            </a:r>
            <a:r>
              <a:rPr lang="en-US" sz="2400" b="1" dirty="0">
                <a:solidFill>
                  <a:srgbClr val="FFFF00"/>
                </a:solidFill>
              </a:rPr>
              <a:t> ARP</a:t>
            </a:r>
          </a:p>
        </p:txBody>
      </p:sp>
      <p:sp>
        <p:nvSpPr>
          <p:cNvPr id="44" name="Speech Bubble: Oval 43">
            <a:extLst>
              <a:ext uri="{FF2B5EF4-FFF2-40B4-BE49-F238E27FC236}">
                <a16:creationId xmlns:a16="http://schemas.microsoft.com/office/drawing/2014/main" id="{B79A026E-EDD2-46F5-B3A5-C17D63916A39}"/>
              </a:ext>
            </a:extLst>
          </p:cNvPr>
          <p:cNvSpPr/>
          <p:nvPr/>
        </p:nvSpPr>
        <p:spPr>
          <a:xfrm>
            <a:off x="1207063" y="1145607"/>
            <a:ext cx="3064579" cy="1088739"/>
          </a:xfrm>
          <a:prstGeom prst="wedgeEllipseCallout">
            <a:avLst>
              <a:gd name="adj1" fmla="val -39778"/>
              <a:gd name="adj2" fmla="val 7183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/>
              <a:t>Preciso do endereço </a:t>
            </a:r>
            <a:r>
              <a:rPr lang="pt-BR" b="1" dirty="0"/>
              <a:t>MAC</a:t>
            </a:r>
            <a:r>
              <a:rPr lang="pt-BR" dirty="0"/>
              <a:t> de </a:t>
            </a:r>
            <a:r>
              <a:rPr lang="pt-BR" b="1" dirty="0"/>
              <a:t>192.168.1.20</a:t>
            </a:r>
            <a:endParaRPr lang="en-US" b="1" dirty="0"/>
          </a:p>
        </p:txBody>
      </p:sp>
      <p:sp>
        <p:nvSpPr>
          <p:cNvPr id="45" name="Speech Bubble: Oval 44">
            <a:extLst>
              <a:ext uri="{FF2B5EF4-FFF2-40B4-BE49-F238E27FC236}">
                <a16:creationId xmlns:a16="http://schemas.microsoft.com/office/drawing/2014/main" id="{87DCE232-7640-4ABE-99D4-A72CAEF72233}"/>
              </a:ext>
            </a:extLst>
          </p:cNvPr>
          <p:cNvSpPr/>
          <p:nvPr/>
        </p:nvSpPr>
        <p:spPr>
          <a:xfrm>
            <a:off x="7054457" y="1182392"/>
            <a:ext cx="3064579" cy="1092940"/>
          </a:xfrm>
          <a:prstGeom prst="wedgeEllipseCallout">
            <a:avLst>
              <a:gd name="adj1" fmla="val 51687"/>
              <a:gd name="adj2" fmla="val 7648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/>
              <a:t>Eu sou </a:t>
            </a:r>
            <a:r>
              <a:rPr lang="pt-BR" b="1" dirty="0"/>
              <a:t>192.168.1.20 </a:t>
            </a:r>
            <a:r>
              <a:rPr lang="pt-BR" dirty="0"/>
              <a:t>Aqui está meu endereço </a:t>
            </a:r>
            <a:r>
              <a:rPr lang="pt-BR" b="1" dirty="0"/>
              <a:t>MAC</a:t>
            </a:r>
            <a:endParaRPr lang="en-US" b="1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7A5AA9B-6992-44D4-AFC7-8DCB38A35575}"/>
              </a:ext>
            </a:extLst>
          </p:cNvPr>
          <p:cNvSpPr txBox="1"/>
          <p:nvPr/>
        </p:nvSpPr>
        <p:spPr>
          <a:xfrm>
            <a:off x="913601" y="3892705"/>
            <a:ext cx="19843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</a:rPr>
              <a:t>MAC: </a:t>
            </a:r>
            <a:r>
              <a:rPr lang="en-US" sz="1400" b="1" dirty="0">
                <a:solidFill>
                  <a:srgbClr val="92D050"/>
                </a:solidFill>
              </a:rPr>
              <a:t>00:06:5C:ED:EE:F3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4DC941C-F395-440E-918A-4C62E5B1D688}"/>
              </a:ext>
            </a:extLst>
          </p:cNvPr>
          <p:cNvSpPr txBox="1"/>
          <p:nvPr/>
        </p:nvSpPr>
        <p:spPr>
          <a:xfrm>
            <a:off x="8761114" y="3833779"/>
            <a:ext cx="20147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</a:rPr>
              <a:t>MAC: </a:t>
            </a:r>
            <a:r>
              <a:rPr lang="en-US" sz="1400" b="1" dirty="0">
                <a:solidFill>
                  <a:srgbClr val="92D050"/>
                </a:solidFill>
              </a:rPr>
              <a:t>10:4D:1C:00:EE:1A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EEEC61F-6DCC-4C2B-817C-3316BF3BDF0D}"/>
              </a:ext>
            </a:extLst>
          </p:cNvPr>
          <p:cNvSpPr txBox="1"/>
          <p:nvPr/>
        </p:nvSpPr>
        <p:spPr>
          <a:xfrm>
            <a:off x="1597976" y="2827706"/>
            <a:ext cx="667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PC1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273E659-6269-4E0F-A5D7-1858DC751469}"/>
              </a:ext>
            </a:extLst>
          </p:cNvPr>
          <p:cNvSpPr txBox="1"/>
          <p:nvPr/>
        </p:nvSpPr>
        <p:spPr>
          <a:xfrm>
            <a:off x="9403636" y="2749017"/>
            <a:ext cx="667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PC2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A9121C7A-AE38-477A-A0D4-6F49DDE5C63E}"/>
              </a:ext>
            </a:extLst>
          </p:cNvPr>
          <p:cNvCxnSpPr>
            <a:cxnSpLocks/>
          </p:cNvCxnSpPr>
          <p:nvPr/>
        </p:nvCxnSpPr>
        <p:spPr>
          <a:xfrm>
            <a:off x="2487090" y="3063457"/>
            <a:ext cx="2948344" cy="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53" name="Picture 52">
            <a:extLst>
              <a:ext uri="{FF2B5EF4-FFF2-40B4-BE49-F238E27FC236}">
                <a16:creationId xmlns:a16="http://schemas.microsoft.com/office/drawing/2014/main" id="{D5142645-25E1-41A0-87C8-37CA92F726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411" y="2345820"/>
            <a:ext cx="1505008" cy="1505008"/>
          </a:xfrm>
          <a:prstGeom prst="rect">
            <a:avLst/>
          </a:prstGeom>
        </p:spPr>
      </p:pic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472252E4-61A8-4C1E-A1DD-7BED6BB11F0B}"/>
              </a:ext>
            </a:extLst>
          </p:cNvPr>
          <p:cNvCxnSpPr>
            <a:cxnSpLocks/>
          </p:cNvCxnSpPr>
          <p:nvPr/>
        </p:nvCxnSpPr>
        <p:spPr>
          <a:xfrm>
            <a:off x="6112137" y="3060187"/>
            <a:ext cx="3046377" cy="8562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11AE048-2A8F-4036-AB0B-29B294A43E45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F4B274B-EDFE-446D-ABD9-E66F696E3193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6D1C09D-73D4-4F46-9972-49907299EF4F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2819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3.7037E-6 L 0.34401 -0.00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01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111E-6 L 0.36042 -0.0013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21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1.11111E-6 L -0.32214 -0.0025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07" y="-13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32396 -0.0053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98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3928</TotalTime>
  <Words>142</Words>
  <Application>Microsoft Office PowerPoint</Application>
  <PresentationFormat>Widescreen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32</cp:revision>
  <dcterms:created xsi:type="dcterms:W3CDTF">2021-12-15T15:21:28Z</dcterms:created>
  <dcterms:modified xsi:type="dcterms:W3CDTF">2022-02-27T19:45:04Z</dcterms:modified>
</cp:coreProperties>
</file>