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9" r:id="rId19"/>
    <p:sldId id="278" r:id="rId20"/>
    <p:sldId id="280" r:id="rId21"/>
    <p:sldId id="281" r:id="rId22"/>
    <p:sldId id="282" r:id="rId23"/>
    <p:sldId id="277" r:id="rId24"/>
    <p:sldId id="283" r:id="rId25"/>
    <p:sldId id="284" r:id="rId26"/>
    <p:sldId id="285" r:id="rId27"/>
    <p:sldId id="286" r:id="rId28"/>
    <p:sldId id="289" r:id="rId29"/>
    <p:sldId id="290" r:id="rId30"/>
    <p:sldId id="292" r:id="rId31"/>
    <p:sldId id="291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8" r:id="rId41"/>
    <p:sldId id="302" r:id="rId42"/>
    <p:sldId id="303" r:id="rId43"/>
    <p:sldId id="304" r:id="rId44"/>
    <p:sldId id="305" r:id="rId45"/>
    <p:sldId id="306" r:id="rId46"/>
    <p:sldId id="307" r:id="rId47"/>
    <p:sldId id="312" r:id="rId48"/>
    <p:sldId id="309" r:id="rId49"/>
    <p:sldId id="310" r:id="rId50"/>
    <p:sldId id="311" r:id="rId51"/>
    <p:sldId id="313" r:id="rId52"/>
    <p:sldId id="296" r:id="rId53"/>
    <p:sldId id="314" r:id="rId54"/>
    <p:sldId id="317" r:id="rId55"/>
    <p:sldId id="315" r:id="rId56"/>
    <p:sldId id="316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robsoncastilho.com.br/2013/02/06/principios-solid-principio-da-responsabilidade-unica-srp/" TargetMode="External"/><Relationship Id="rId2" Type="http://schemas.openxmlformats.org/officeDocument/2006/relationships/hyperlink" Target="https://www.c-sharpcorner.com/UploadFile/damubetha/solid-principles-in-C-Shar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ga.nz/#!MdQWFRBb!ucWMUSG314oqAaOtUS7aLWkjF3VqaDJGomcJ9iJ-iXM" TargetMode="External"/><Relationship Id="rId4" Type="http://schemas.openxmlformats.org/officeDocument/2006/relationships/hyperlink" Target="http://ramonsilva.net/boas-praticas/solid/o-principio-da-substituicao-de-liskov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76212"/>
          </a:xfrm>
        </p:spPr>
        <p:txBody>
          <a:bodyPr/>
          <a:lstStyle/>
          <a:p>
            <a:r>
              <a:rPr lang="pt-BR" sz="8000" dirty="0"/>
              <a:t>SOLID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766" y="2753686"/>
            <a:ext cx="8676222" cy="1905000"/>
          </a:xfrm>
        </p:spPr>
        <p:txBody>
          <a:bodyPr/>
          <a:lstStyle/>
          <a:p>
            <a:r>
              <a:rPr lang="pt-BR" dirty="0"/>
              <a:t>Introdução ao Design </a:t>
            </a:r>
            <a:r>
              <a:rPr lang="pt-BR" dirty="0" err="1"/>
              <a:t>Pattern</a:t>
            </a:r>
            <a:r>
              <a:rPr lang="pt-BR" dirty="0"/>
              <a:t> voltado ao C# </a:t>
            </a:r>
          </a:p>
        </p:txBody>
      </p:sp>
    </p:spTree>
    <p:extLst>
      <p:ext uri="{BB962C8B-B14F-4D97-AF65-F5344CB8AC3E}">
        <p14:creationId xmlns:p14="http://schemas.microsoft.com/office/powerpoint/2010/main" val="281054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Padrões de projeto de software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r>
              <a:rPr lang="pt-BR" dirty="0"/>
              <a:t>Foi pensando nessa necessidade de melhorar e organizar os códigos que começaram a se pensar em padronizar os códigos:</a:t>
            </a:r>
          </a:p>
          <a:p>
            <a:pPr lvl="1"/>
            <a:r>
              <a:rPr lang="pt-BR" dirty="0"/>
              <a:t> desenvolvendo de um jeito consciente</a:t>
            </a:r>
          </a:p>
          <a:p>
            <a:pPr lvl="1"/>
            <a:r>
              <a:rPr lang="pt-BR" dirty="0"/>
              <a:t> de forma com que a equipe consiga entender o que está fazendo</a:t>
            </a:r>
          </a:p>
          <a:p>
            <a:pPr lvl="1"/>
            <a:r>
              <a:rPr lang="pt-BR" dirty="0"/>
              <a:t> </a:t>
            </a:r>
            <a:r>
              <a:rPr lang="pt-BR" sz="2000" dirty="0">
                <a:solidFill>
                  <a:schemeClr val="accent1"/>
                </a:solidFill>
              </a:rPr>
              <a:t>Pensando sempre no projeto como um todo, do início ao fim</a:t>
            </a:r>
          </a:p>
          <a:p>
            <a:pPr lvl="2"/>
            <a:r>
              <a:rPr lang="pt-BR" sz="1800" dirty="0"/>
              <a:t>Gerando assim os </a:t>
            </a:r>
            <a:r>
              <a:rPr lang="pt-BR" sz="1800" dirty="0">
                <a:solidFill>
                  <a:schemeClr val="accent4"/>
                </a:solidFill>
              </a:rPr>
              <a:t>Design </a:t>
            </a:r>
            <a:r>
              <a:rPr lang="pt-BR" sz="1800" dirty="0" err="1">
                <a:solidFill>
                  <a:schemeClr val="accent4"/>
                </a:solidFill>
              </a:rPr>
              <a:t>Patterns</a:t>
            </a:r>
            <a:endParaRPr lang="pt-BR" sz="1800" dirty="0">
              <a:solidFill>
                <a:schemeClr val="accent4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01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</a:t>
            </a:r>
            <a:r>
              <a:rPr lang="pt-BR" sz="4800" dirty="0" err="1"/>
              <a:t>Criacão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r>
              <a:rPr lang="pt-BR" dirty="0"/>
              <a:t>No final da década de 90 </a:t>
            </a:r>
            <a:r>
              <a:rPr lang="pt-BR" dirty="0">
                <a:effectLst/>
              </a:rPr>
              <a:t>Robert C. Martin, famoso pelo apelido “</a:t>
            </a:r>
            <a:r>
              <a:rPr lang="pt-BR" dirty="0" err="1">
                <a:effectLst/>
              </a:rPr>
              <a:t>Uncle</a:t>
            </a:r>
            <a:r>
              <a:rPr lang="pt-BR" dirty="0">
                <a:effectLst/>
              </a:rPr>
              <a:t> Bob” começou a pensar em problemas que ocorrem no desenvolvimento de softwares e como resolver.</a:t>
            </a:r>
          </a:p>
          <a:p>
            <a:r>
              <a:rPr lang="pt-BR" dirty="0">
                <a:effectLst/>
              </a:rPr>
              <a:t>Seu estudo de popularizou e está completo no livro “</a:t>
            </a:r>
            <a:r>
              <a:rPr lang="pt-BR" dirty="0" err="1">
                <a:effectLst/>
              </a:rPr>
              <a:t>Agile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Principles</a:t>
            </a:r>
            <a:r>
              <a:rPr lang="pt-BR" dirty="0">
                <a:effectLst/>
              </a:rPr>
              <a:t>, </a:t>
            </a:r>
            <a:r>
              <a:rPr lang="pt-BR" dirty="0" err="1">
                <a:effectLst/>
              </a:rPr>
              <a:t>Patterns</a:t>
            </a:r>
            <a:r>
              <a:rPr lang="pt-BR" dirty="0">
                <a:effectLst/>
              </a:rPr>
              <a:t>, </a:t>
            </a:r>
            <a:r>
              <a:rPr lang="pt-BR" dirty="0" err="1">
                <a:effectLst/>
              </a:rPr>
              <a:t>and</a:t>
            </a:r>
            <a:r>
              <a:rPr lang="pt-BR" dirty="0">
                <a:effectLst/>
              </a:rPr>
              <a:t> </a:t>
            </a:r>
            <a:r>
              <a:rPr lang="pt-BR" dirty="0" err="1">
                <a:effectLst/>
              </a:rPr>
              <a:t>Practices</a:t>
            </a:r>
            <a:r>
              <a:rPr lang="pt-BR" dirty="0">
                <a:effectLst/>
              </a:rPr>
              <a:t> in C#”, feito pelo mesmo autor.</a:t>
            </a:r>
          </a:p>
          <a:p>
            <a:r>
              <a:rPr lang="pt-BR" sz="2000" dirty="0">
                <a:effectLst/>
              </a:rPr>
              <a:t>Seu projeto ficou conhecido pela sigla formada pela inicial de cada um dos princípios seguidos no padrão: </a:t>
            </a:r>
            <a:r>
              <a:rPr lang="pt-BR" sz="2000" dirty="0">
                <a:solidFill>
                  <a:schemeClr val="accent3"/>
                </a:solidFill>
                <a:effectLst/>
              </a:rPr>
              <a:t>S.O.L.I.D.</a:t>
            </a:r>
            <a:endParaRPr lang="pt-BR" sz="2000" dirty="0">
              <a:solidFill>
                <a:schemeClr val="accent3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75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Benefícios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Os princípios SOLID devem ser aplicados para se obter os benefícios da orientação a objetos, tais como:</a:t>
            </a:r>
          </a:p>
          <a:p>
            <a:pPr fontAlgn="base"/>
            <a:r>
              <a:rPr lang="pt-BR" dirty="0">
                <a:effectLst/>
              </a:rPr>
              <a:t>Seja fácil de se manter, adaptar e se ajustar às alterações de escopo;</a:t>
            </a:r>
          </a:p>
          <a:p>
            <a:pPr fontAlgn="base"/>
            <a:r>
              <a:rPr lang="pt-BR" dirty="0">
                <a:effectLst/>
              </a:rPr>
              <a:t>Seja testável e de fácil entendimento;</a:t>
            </a:r>
          </a:p>
          <a:p>
            <a:pPr fontAlgn="base"/>
            <a:r>
              <a:rPr lang="pt-BR" dirty="0">
                <a:effectLst/>
              </a:rPr>
              <a:t>Seja extensível para alterações com o menor esforço necessário;</a:t>
            </a:r>
          </a:p>
          <a:p>
            <a:pPr fontAlgn="base"/>
            <a:r>
              <a:rPr lang="pt-BR" dirty="0">
                <a:effectLst/>
              </a:rPr>
              <a:t>Que forneça o máximo de reaproveitamento;</a:t>
            </a:r>
          </a:p>
          <a:p>
            <a:pPr fontAlgn="base"/>
            <a:r>
              <a:rPr lang="pt-BR" dirty="0">
                <a:effectLst/>
              </a:rPr>
              <a:t>Que permaneça o máximo de tempo possível em utilização.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28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Benefícios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Utilizando os princípios SOLID é possível evitar problemas muito comuns:</a:t>
            </a:r>
          </a:p>
          <a:p>
            <a:pPr fontAlgn="base"/>
            <a:r>
              <a:rPr lang="pt-BR" dirty="0">
                <a:effectLst/>
              </a:rPr>
              <a:t>Dificuldade na </a:t>
            </a:r>
            <a:r>
              <a:rPr lang="pt-BR" dirty="0" err="1">
                <a:effectLst/>
              </a:rPr>
              <a:t>testabilidade</a:t>
            </a:r>
            <a:r>
              <a:rPr lang="pt-BR" dirty="0">
                <a:effectLst/>
              </a:rPr>
              <a:t> / criação de testes de unidade;</a:t>
            </a:r>
          </a:p>
          <a:p>
            <a:pPr fontAlgn="base"/>
            <a:r>
              <a:rPr lang="pt-BR" dirty="0">
                <a:effectLst/>
              </a:rPr>
              <a:t>Código sem estrutura ou padrão;</a:t>
            </a:r>
          </a:p>
          <a:p>
            <a:pPr fontAlgn="base"/>
            <a:r>
              <a:rPr lang="pt-BR" dirty="0">
                <a:effectLst/>
              </a:rPr>
              <a:t>Dificuldades de isolar funcionalidades;</a:t>
            </a:r>
          </a:p>
          <a:p>
            <a:pPr fontAlgn="base"/>
            <a:r>
              <a:rPr lang="pt-BR" dirty="0">
                <a:effectLst/>
              </a:rPr>
              <a:t>Duplicação de código, uma alteração precisa ser feita em N pontos;</a:t>
            </a:r>
          </a:p>
          <a:p>
            <a:pPr fontAlgn="base"/>
            <a:r>
              <a:rPr lang="pt-BR" dirty="0">
                <a:effectLst/>
              </a:rPr>
              <a:t>Fragilidade, o código quebra facilmente em vários pontos após alguma mudança.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96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Significado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D679A3A-AA70-4201-BC71-4D7A53101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36927"/>
              </p:ext>
            </p:extLst>
          </p:nvPr>
        </p:nvGraphicFramePr>
        <p:xfrm>
          <a:off x="1984462" y="2919369"/>
          <a:ext cx="8127999" cy="317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28">
                  <a:extLst>
                    <a:ext uri="{9D8B030D-6E8A-4147-A177-3AD203B41FA5}">
                      <a16:colId xmlns:a16="http://schemas.microsoft.com/office/drawing/2014/main" val="766101140"/>
                    </a:ext>
                  </a:extLst>
                </a:gridCol>
                <a:gridCol w="2063692">
                  <a:extLst>
                    <a:ext uri="{9D8B030D-6E8A-4147-A177-3AD203B41FA5}">
                      <a16:colId xmlns:a16="http://schemas.microsoft.com/office/drawing/2014/main" val="2837266506"/>
                    </a:ext>
                  </a:extLst>
                </a:gridCol>
                <a:gridCol w="4841379">
                  <a:extLst>
                    <a:ext uri="{9D8B030D-6E8A-4147-A177-3AD203B41FA5}">
                      <a16:colId xmlns:a16="http://schemas.microsoft.com/office/drawing/2014/main" val="3256695096"/>
                    </a:ext>
                  </a:extLst>
                </a:gridCol>
              </a:tblGrid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Inicial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Abreviação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Significado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1620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effectLst/>
                        </a:rPr>
                        <a:t>Single </a:t>
                      </a:r>
                      <a:r>
                        <a:rPr lang="pt-BR" dirty="0" err="1">
                          <a:effectLst/>
                        </a:rPr>
                        <a:t>Responsibility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Principle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000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</a:rPr>
                        <a:t>Open/Close </a:t>
                      </a:r>
                      <a:r>
                        <a:rPr lang="pt-BR" dirty="0" err="1">
                          <a:effectLst/>
                        </a:rPr>
                        <a:t>Principle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5626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>
                          <a:effectLst/>
                        </a:rPr>
                        <a:t>Liskov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Substitution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Principle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78288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</a:rPr>
                        <a:t>Interface </a:t>
                      </a:r>
                      <a:r>
                        <a:rPr lang="pt-BR" dirty="0" err="1">
                          <a:effectLst/>
                        </a:rPr>
                        <a:t>Segregation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Principle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22819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>
                          <a:effectLst/>
                        </a:rPr>
                        <a:t>Dependency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Inversion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Principle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0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Significado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D679A3A-AA70-4201-BC71-4D7A53101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919656"/>
              </p:ext>
            </p:extLst>
          </p:nvPr>
        </p:nvGraphicFramePr>
        <p:xfrm>
          <a:off x="1984462" y="2919369"/>
          <a:ext cx="8127999" cy="317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28">
                  <a:extLst>
                    <a:ext uri="{9D8B030D-6E8A-4147-A177-3AD203B41FA5}">
                      <a16:colId xmlns:a16="http://schemas.microsoft.com/office/drawing/2014/main" val="766101140"/>
                    </a:ext>
                  </a:extLst>
                </a:gridCol>
                <a:gridCol w="2063692">
                  <a:extLst>
                    <a:ext uri="{9D8B030D-6E8A-4147-A177-3AD203B41FA5}">
                      <a16:colId xmlns:a16="http://schemas.microsoft.com/office/drawing/2014/main" val="2837266506"/>
                    </a:ext>
                  </a:extLst>
                </a:gridCol>
                <a:gridCol w="4841379">
                  <a:extLst>
                    <a:ext uri="{9D8B030D-6E8A-4147-A177-3AD203B41FA5}">
                      <a16:colId xmlns:a16="http://schemas.microsoft.com/office/drawing/2014/main" val="3256695096"/>
                    </a:ext>
                  </a:extLst>
                </a:gridCol>
              </a:tblGrid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Inicial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Abreviação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Significado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1620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effectLst/>
                        </a:rPr>
                        <a:t>Princípio da Responsabilidade Única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000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</a:rPr>
                        <a:t>Princípio do Aberto/Fechado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5626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effectLst/>
                        </a:rPr>
                        <a:t>Princípio da Substituição de </a:t>
                      </a:r>
                      <a:r>
                        <a:rPr lang="pt-BR" dirty="0" err="1">
                          <a:effectLst/>
                        </a:rPr>
                        <a:t>Liskov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78288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dirty="0">
                          <a:effectLst/>
                        </a:rPr>
                        <a:t>Princípio da Segregação de Interface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22819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effectLst/>
                        </a:rPr>
                        <a:t>Princípio da Inversão de Dependência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98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Resumo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CFA4FFE-6FB6-4FA6-AF9B-71E5E3445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66325"/>
              </p:ext>
            </p:extLst>
          </p:nvPr>
        </p:nvGraphicFramePr>
        <p:xfrm>
          <a:off x="953548" y="2587505"/>
          <a:ext cx="10284904" cy="351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65">
                  <a:extLst>
                    <a:ext uri="{9D8B030D-6E8A-4147-A177-3AD203B41FA5}">
                      <a16:colId xmlns:a16="http://schemas.microsoft.com/office/drawing/2014/main" val="766101140"/>
                    </a:ext>
                  </a:extLst>
                </a:gridCol>
                <a:gridCol w="8996939">
                  <a:extLst>
                    <a:ext uri="{9D8B030D-6E8A-4147-A177-3AD203B41FA5}">
                      <a16:colId xmlns:a16="http://schemas.microsoft.com/office/drawing/2014/main" val="3256695096"/>
                    </a:ext>
                  </a:extLst>
                </a:gridCol>
              </a:tblGrid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Inicial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dirty="0"/>
                        <a:t>Significado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1620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Uma classe deve ter uma, e somente uma responsabilidade.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000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código deve ser aberto para extensão, mas fechado para alteração.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56263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Objetos devem poder ser substituíveis com instancias de seus tipos base sem alterar o bom funcionamento do software.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78288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Várias interfaces específicas são melhores que uma única interface genérica.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22819"/>
                  </a:ext>
                </a:extLst>
              </a:tr>
              <a:tr h="529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Devemos depender de classes abstratas, não de classes concretas.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4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SRP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67357"/>
          </a:xfrm>
        </p:spPr>
        <p:txBody>
          <a:bodyPr anchor="t"/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Primeiro princípio do </a:t>
            </a:r>
            <a:r>
              <a:rPr lang="pt-BR" dirty="0" err="1">
                <a:effectLst/>
              </a:rPr>
              <a:t>solid</a:t>
            </a:r>
            <a:r>
              <a:rPr lang="pt-BR" dirty="0">
                <a:effectLst/>
              </a:rPr>
              <a:t>, sendo considerado por muitos a base para o restante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258859" y="2320952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t-BR" dirty="0">
              <a:effectLst/>
            </a:endParaRPr>
          </a:p>
          <a:p>
            <a:pPr fontAlgn="base"/>
            <a:r>
              <a:rPr lang="pt-BR" dirty="0">
                <a:effectLst/>
              </a:rPr>
              <a:t>Uma classe deve ter uma, e somente uma responsabilidade.</a:t>
            </a:r>
          </a:p>
          <a:p>
            <a:pPr fontAlgn="base"/>
            <a:r>
              <a:rPr lang="pt-BR" dirty="0">
                <a:effectLst/>
              </a:rPr>
              <a:t>Uma classe nunca pode ter responsabilidade de outra classe.</a:t>
            </a:r>
          </a:p>
          <a:p>
            <a:pPr fontAlgn="base"/>
            <a:r>
              <a:rPr lang="pt-BR" dirty="0">
                <a:effectLst/>
              </a:rPr>
              <a:t>Toda classe deve ter um inicio e fim conhecido.</a:t>
            </a:r>
          </a:p>
          <a:p>
            <a:pPr fontAlgn="base"/>
            <a:r>
              <a:rPr lang="pt-BR" dirty="0">
                <a:effectLst/>
              </a:rPr>
              <a:t>Busca-se a alta coesão de código-classe</a:t>
            </a:r>
          </a:p>
          <a:p>
            <a:pPr fontAlgn="base"/>
            <a:r>
              <a:rPr lang="pt-BR" dirty="0">
                <a:effectLst/>
              </a:rPr>
              <a:t>A responsabilidade deve estar totalmente </a:t>
            </a:r>
            <a:r>
              <a:rPr lang="pt-BR" b="1" dirty="0">
                <a:effectLst/>
              </a:rPr>
              <a:t>encapsulada </a:t>
            </a:r>
            <a:r>
              <a:rPr lang="pt-BR" dirty="0">
                <a:effectLst/>
              </a:rPr>
              <a:t>na respectiva classe.</a:t>
            </a:r>
          </a:p>
          <a:p>
            <a:pPr fontAlgn="base"/>
            <a:r>
              <a:rPr lang="pt-BR" dirty="0">
                <a:effectLst/>
              </a:rPr>
              <a:t>Onde se tem muita </a:t>
            </a:r>
            <a:r>
              <a:rPr lang="pt-BR" b="1" dirty="0">
                <a:effectLst/>
              </a:rPr>
              <a:t>generalização</a:t>
            </a:r>
            <a:r>
              <a:rPr lang="pt-BR" dirty="0">
                <a:effectLst/>
              </a:rPr>
              <a:t> não é possível ter </a:t>
            </a:r>
            <a:r>
              <a:rPr lang="pt-BR" b="1" dirty="0">
                <a:effectLst/>
              </a:rPr>
              <a:t>especialização.</a:t>
            </a:r>
            <a:r>
              <a:rPr lang="pt-BR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5738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SRP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20D1BE-FE8C-452D-96E2-974B55C1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429000"/>
            <a:ext cx="9905998" cy="3124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effectLst/>
              </a:rPr>
              <a:t>Em resumo, o SRP tem como base principal o princípio de que cada classe tenha apenas uma responsabilidade.</a:t>
            </a:r>
            <a:endParaRPr lang="pt-BR" dirty="0"/>
          </a:p>
          <a:p>
            <a:pPr lvl="1"/>
            <a:r>
              <a:rPr lang="pt-BR" dirty="0"/>
              <a:t>Classe venda só cuida das vendas;</a:t>
            </a:r>
          </a:p>
          <a:p>
            <a:pPr lvl="1"/>
            <a:r>
              <a:rPr lang="pt-BR" dirty="0"/>
              <a:t>Classe produto não pode cuidar de vendas.</a:t>
            </a:r>
          </a:p>
          <a:p>
            <a:pPr lvl="1"/>
            <a:endParaRPr lang="pt-BR" dirty="0"/>
          </a:p>
          <a:p>
            <a:pPr marL="0" indent="0">
              <a:buNone/>
            </a:pPr>
            <a:r>
              <a:rPr lang="pt-BR" dirty="0"/>
              <a:t>Além disso, possui um secundário que é um dos pilares da Orientação a Objetos, o encapsulamento.</a:t>
            </a:r>
          </a:p>
          <a:p>
            <a:pPr lvl="1"/>
            <a:r>
              <a:rPr lang="pt-BR" dirty="0"/>
              <a:t>Tudo o que não for de uso público obrigatoriamente, deve ser mantido em segredo dentro da classe;</a:t>
            </a:r>
          </a:p>
          <a:p>
            <a:pPr lvl="1"/>
            <a:r>
              <a:rPr lang="pt-BR" dirty="0"/>
              <a:t>Uso de </a:t>
            </a:r>
            <a:r>
              <a:rPr lang="pt-BR" dirty="0" err="1"/>
              <a:t>get</a:t>
            </a:r>
            <a:r>
              <a:rPr lang="pt-BR" dirty="0"/>
              <a:t> e set para retorno e atribuição de valores.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94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SRP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>
                <a:effectLst/>
              </a:rPr>
              <a:t>Exemplo 01:  Cadastro de cliente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4EB4BA-3854-4BD3-A7A4-ABB93B12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78" y="2514600"/>
            <a:ext cx="570805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inicio do desenvolvimento de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r>
              <a:rPr lang="pt-BR" dirty="0"/>
              <a:t>Softwares pequenos</a:t>
            </a:r>
          </a:p>
          <a:p>
            <a:r>
              <a:rPr lang="pt-BR" dirty="0"/>
              <a:t>Poucos recursos</a:t>
            </a:r>
          </a:p>
          <a:p>
            <a:r>
              <a:rPr lang="pt-BR" dirty="0"/>
              <a:t>Mercado iniciando, ainda pequeno</a:t>
            </a:r>
          </a:p>
          <a:p>
            <a:r>
              <a:rPr lang="pt-BR" dirty="0"/>
              <a:t>Tecnologia ‘desconhecida’</a:t>
            </a:r>
          </a:p>
          <a:p>
            <a:r>
              <a:rPr lang="pt-BR" dirty="0"/>
              <a:t>Inexistência de UX</a:t>
            </a:r>
          </a:p>
          <a:p>
            <a:r>
              <a:rPr lang="pt-BR" dirty="0"/>
              <a:t>Diferentes formas de monetização</a:t>
            </a:r>
          </a:p>
          <a:p>
            <a:r>
              <a:rPr lang="pt-BR" dirty="0"/>
              <a:t>Falta de visão de futuro (novas versões e manutenção)</a:t>
            </a:r>
          </a:p>
        </p:txBody>
      </p:sp>
    </p:spTree>
    <p:extLst>
      <p:ext uri="{BB962C8B-B14F-4D97-AF65-F5344CB8AC3E}">
        <p14:creationId xmlns:p14="http://schemas.microsoft.com/office/powerpoint/2010/main" val="128115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SRP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>
                <a:effectLst/>
              </a:rPr>
              <a:t>Exemplo 01:  Cadastro de cliente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77D0D58-84A0-47E6-BC89-0246561C4F08}"/>
              </a:ext>
            </a:extLst>
          </p:cNvPr>
          <p:cNvSpPr txBox="1">
            <a:spLocks/>
          </p:cNvSpPr>
          <p:nvPr/>
        </p:nvSpPr>
        <p:spPr>
          <a:xfrm>
            <a:off x="1300803" y="2086061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t-BR" dirty="0">
              <a:effectLst/>
            </a:endParaRPr>
          </a:p>
          <a:p>
            <a:pPr fontAlgn="base"/>
            <a:r>
              <a:rPr lang="pt-BR" dirty="0">
                <a:effectLst/>
              </a:rPr>
              <a:t>A classe está seguindo os padrões do </a:t>
            </a:r>
            <a:r>
              <a:rPr lang="pt-BR" b="1" dirty="0">
                <a:effectLst/>
              </a:rPr>
              <a:t>SRP</a:t>
            </a:r>
            <a:r>
              <a:rPr lang="pt-BR" dirty="0">
                <a:effectLst/>
              </a:rPr>
              <a:t> ?</a:t>
            </a:r>
          </a:p>
          <a:p>
            <a:pPr lvl="1" fontAlgn="base"/>
            <a:r>
              <a:rPr lang="pt-BR" dirty="0">
                <a:effectLst/>
              </a:rPr>
              <a:t>Está coesa?</a:t>
            </a:r>
          </a:p>
          <a:p>
            <a:pPr lvl="1" fontAlgn="base"/>
            <a:r>
              <a:rPr lang="pt-BR" dirty="0">
                <a:effectLst/>
              </a:rPr>
              <a:t>Tem apenas uma responsabilidade?</a:t>
            </a:r>
          </a:p>
          <a:p>
            <a:pPr lvl="1" fontAlgn="base"/>
            <a:r>
              <a:rPr lang="pt-BR" dirty="0">
                <a:effectLst/>
              </a:rPr>
              <a:t>Possui responsabilidade de outra classe?</a:t>
            </a:r>
          </a:p>
          <a:p>
            <a:pPr lvl="1" fontAlgn="base"/>
            <a:endParaRPr lang="pt-BR" dirty="0">
              <a:effectLst/>
            </a:endParaRPr>
          </a:p>
          <a:p>
            <a:pPr marL="457200" lvl="1" indent="0" fontAlgn="base">
              <a:buNone/>
            </a:pPr>
            <a:endParaRPr lang="pt-BR" dirty="0">
              <a:effectLst/>
            </a:endParaRPr>
          </a:p>
          <a:p>
            <a:pPr fontAlgn="base"/>
            <a:r>
              <a:rPr lang="pt-BR" dirty="0">
                <a:effectLst/>
              </a:rPr>
              <a:t>O que podemos fazer para melhorar?</a:t>
            </a:r>
          </a:p>
          <a:p>
            <a:pPr lvl="1" fontAlgn="base"/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339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SRP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>
                <a:effectLst/>
              </a:rPr>
              <a:t>Exemplo 01:  Cadastro de cliente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BA2DF9-4E5C-41D0-8194-BD67F313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525" y="2416508"/>
            <a:ext cx="4811873" cy="43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4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SRP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>
                <a:effectLst/>
              </a:rPr>
              <a:t>Exemplo 02:  Endereço</a:t>
            </a:r>
          </a:p>
        </p:txBody>
      </p:sp>
      <p:pic>
        <p:nvPicPr>
          <p:cNvPr id="1026" name="Picture 2" descr="Principio da Responsabilidade Unica - SOLID - SRP - Diagrama de Classes">
            <a:extLst>
              <a:ext uri="{FF2B5EF4-FFF2-40B4-BE49-F238E27FC236}">
                <a16:creationId xmlns:a16="http://schemas.microsoft.com/office/drawing/2014/main" id="{8DDB4E1D-D7E9-42E8-A783-0EB5D5314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t="5387" r="14392" b="13863"/>
          <a:stretch/>
        </p:blipFill>
        <p:spPr bwMode="auto">
          <a:xfrm>
            <a:off x="1434518" y="2835479"/>
            <a:ext cx="5540164" cy="29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ncipio da Responsabilidade Unica - SOLID - SRP - Classe acoplada">
            <a:extLst>
              <a:ext uri="{FF2B5EF4-FFF2-40B4-BE49-F238E27FC236}">
                <a16:creationId xmlns:a16="http://schemas.microsoft.com/office/drawing/2014/main" id="{6C50637D-EE5E-4900-8772-C7F333FA3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7517" r="37417" b="18557"/>
          <a:stretch/>
        </p:blipFill>
        <p:spPr bwMode="auto">
          <a:xfrm>
            <a:off x="8561448" y="3164515"/>
            <a:ext cx="1639680" cy="18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FBEDAD3D-631C-4E4F-8EE8-DE8C65437BE9}"/>
              </a:ext>
            </a:extLst>
          </p:cNvPr>
          <p:cNvSpPr/>
          <p:nvPr/>
        </p:nvSpPr>
        <p:spPr>
          <a:xfrm>
            <a:off x="7013696" y="3189914"/>
            <a:ext cx="1468072" cy="1905000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OCP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Tem como princípio que o código deve estar aberto para </a:t>
            </a:r>
            <a:r>
              <a:rPr lang="pt-BR" b="1" dirty="0">
                <a:effectLst/>
              </a:rPr>
              <a:t>extensões</a:t>
            </a:r>
            <a:r>
              <a:rPr lang="pt-BR" dirty="0">
                <a:effectLst/>
              </a:rPr>
              <a:t>, porém, fechado para </a:t>
            </a:r>
            <a:r>
              <a:rPr lang="pt-BR" b="1" dirty="0">
                <a:effectLst/>
              </a:rPr>
              <a:t>alterações</a:t>
            </a:r>
            <a:r>
              <a:rPr lang="pt-BR" dirty="0">
                <a:effectLst/>
              </a:rPr>
              <a:t>:</a:t>
            </a:r>
          </a:p>
          <a:p>
            <a:pPr lvl="1" fontAlgn="base"/>
            <a:r>
              <a:rPr lang="pt-BR" dirty="0">
                <a:effectLst/>
              </a:rPr>
              <a:t>Toda atualização/adição de funcionalidade que modifique um código existente é chamada de alteração.</a:t>
            </a:r>
          </a:p>
          <a:p>
            <a:pPr lvl="1" fontAlgn="base"/>
            <a:r>
              <a:rPr lang="pt-BR" dirty="0">
                <a:effectLst/>
              </a:rPr>
              <a:t>Toda atualização/adição de funcionalidade que </a:t>
            </a:r>
            <a:r>
              <a:rPr lang="pt-BR" b="1" dirty="0">
                <a:effectLst/>
              </a:rPr>
              <a:t>não </a:t>
            </a:r>
            <a:r>
              <a:rPr lang="pt-BR" dirty="0">
                <a:effectLst/>
              </a:rPr>
              <a:t>modifique nenhum código existente é chamada de extensão.</a:t>
            </a:r>
          </a:p>
          <a:p>
            <a:pPr fontAlgn="base"/>
            <a:r>
              <a:rPr lang="pt-BR" dirty="0">
                <a:effectLst/>
              </a:rPr>
              <a:t>Conseguimos obedecer esse princípio por meio de abstração:</a:t>
            </a:r>
          </a:p>
          <a:p>
            <a:pPr lvl="1" fontAlgn="base"/>
            <a:r>
              <a:rPr lang="pt-BR" dirty="0">
                <a:effectLst/>
              </a:rPr>
              <a:t>Toda interface ou classe abstrata possui apenas uma abstração da função a ser implementada, sendo assim, ela nunca é alterada, apena extendida.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603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OCP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2979" y="2580314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Exemplo 01- Gerar arquivo</a:t>
            </a:r>
          </a:p>
          <a:p>
            <a:r>
              <a:rPr lang="pt-BR" dirty="0"/>
              <a:t>Está totalmente coeso?</a:t>
            </a:r>
          </a:p>
          <a:p>
            <a:r>
              <a:rPr lang="pt-BR" dirty="0"/>
              <a:t>Tem apenas uma responsabilidade?</a:t>
            </a:r>
          </a:p>
          <a:p>
            <a:r>
              <a:rPr lang="pt-BR" dirty="0"/>
              <a:t>Qual é o inicio e o fim?</a:t>
            </a:r>
          </a:p>
          <a:p>
            <a:r>
              <a:rPr lang="pt-BR" dirty="0"/>
              <a:t>E se formos gerar um txt? Teria alteração de código?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82D01A7-9221-4C52-86AD-E50B58E1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5" y="2008701"/>
            <a:ext cx="5076354" cy="46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OCP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1701" y="2865540"/>
            <a:ext cx="4876800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Exemplo 01- Gerar arquivo</a:t>
            </a:r>
          </a:p>
          <a:p>
            <a:r>
              <a:rPr lang="pt-BR" dirty="0"/>
              <a:t>Está totalmente coeso?</a:t>
            </a:r>
          </a:p>
          <a:p>
            <a:r>
              <a:rPr lang="pt-BR" dirty="0"/>
              <a:t>Tem apenas uma responsabilidade?</a:t>
            </a:r>
          </a:p>
          <a:p>
            <a:r>
              <a:rPr lang="pt-BR" dirty="0"/>
              <a:t>Qual é o inicio e o fim?</a:t>
            </a:r>
          </a:p>
          <a:p>
            <a:r>
              <a:rPr lang="pt-BR" dirty="0"/>
              <a:t>E se formos gerar um jpg? Teria alteração de código?</a:t>
            </a:r>
          </a:p>
          <a:p>
            <a:r>
              <a:rPr lang="pt-BR" dirty="0"/>
              <a:t>Está aberto para extensões?</a:t>
            </a:r>
          </a:p>
          <a:p>
            <a:r>
              <a:rPr lang="pt-BR" dirty="0"/>
              <a:t>Está fechado para alterações?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85D8D0-02DE-483F-B559-4274AD796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21" y="1960927"/>
            <a:ext cx="4876799" cy="47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OCP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1701" y="2865540"/>
            <a:ext cx="4876800" cy="3124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Exemplo 02- Calcular área</a:t>
            </a:r>
          </a:p>
          <a:p>
            <a:r>
              <a:rPr lang="pt-BR" dirty="0"/>
              <a:t>Está totalmente coeso?</a:t>
            </a:r>
          </a:p>
          <a:p>
            <a:r>
              <a:rPr lang="pt-BR" dirty="0"/>
              <a:t>Tem apenas uma responsabilidade?</a:t>
            </a:r>
          </a:p>
          <a:p>
            <a:r>
              <a:rPr lang="pt-BR" dirty="0"/>
              <a:t>Qual é o inicio e o fim?</a:t>
            </a:r>
          </a:p>
          <a:p>
            <a:r>
              <a:rPr lang="pt-BR" dirty="0"/>
              <a:t>E se formos gerar </a:t>
            </a:r>
            <a:r>
              <a:rPr lang="pt-BR"/>
              <a:t>um Hexágono? </a:t>
            </a:r>
            <a:r>
              <a:rPr lang="pt-BR" dirty="0"/>
              <a:t>Teria alteração de código?</a:t>
            </a:r>
          </a:p>
          <a:p>
            <a:r>
              <a:rPr lang="pt-BR" dirty="0"/>
              <a:t>Está aberto para extensões?</a:t>
            </a:r>
          </a:p>
          <a:p>
            <a:r>
              <a:rPr lang="pt-BR" dirty="0"/>
              <a:t>Está fechado para alterações?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82E427-27D5-46B6-B373-785A2221B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30"/>
          <a:stretch/>
        </p:blipFill>
        <p:spPr>
          <a:xfrm>
            <a:off x="838168" y="1960927"/>
            <a:ext cx="4480452" cy="45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82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Tem como princípio que classes derivadas devem poder ser substituídas por suas classes base.</a:t>
            </a:r>
          </a:p>
          <a:p>
            <a:pPr fontAlgn="base"/>
            <a:r>
              <a:rPr lang="pt-BR" dirty="0">
                <a:effectLst/>
              </a:rPr>
              <a:t>Considerado uma extensão do OCP.</a:t>
            </a:r>
          </a:p>
          <a:p>
            <a:pPr fontAlgn="base"/>
            <a:r>
              <a:rPr lang="pt-BR" dirty="0">
                <a:effectLst/>
              </a:rPr>
              <a:t>Em resumo, diz que toda classe filho deve poder ser substituída pela pai sem problemas, seja o pai uma interface, classe ou classe abstrata.</a:t>
            </a:r>
          </a:p>
          <a:p>
            <a:pPr lvl="1" fontAlgn="base"/>
            <a:r>
              <a:rPr lang="pt-BR" dirty="0">
                <a:effectLst/>
              </a:rPr>
              <a:t>Não devendo ser necessário alterar o pai para isso</a:t>
            </a:r>
          </a:p>
          <a:p>
            <a:pPr fontAlgn="base"/>
            <a:r>
              <a:rPr lang="pt-BR" dirty="0">
                <a:effectLst/>
              </a:rPr>
              <a:t>Também liga-se as boas práticas de poo onde a classe que herdar de uma abstração (interface ou classe abstrata) deve ter função para tudo o que foi herdado, não tendo heranças desnecessárias.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176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Exemplo 01 - no mundo real</a:t>
            </a:r>
          </a:p>
          <a:p>
            <a:pPr fontAlgn="base"/>
            <a:r>
              <a:rPr lang="pt-BR" dirty="0">
                <a:effectLst/>
              </a:rPr>
              <a:t>Considere que numa determinada família o pai seja um médico cirurgião e o filho seja um músico.</a:t>
            </a:r>
          </a:p>
          <a:p>
            <a:pPr lvl="1" fontAlgn="base"/>
            <a:r>
              <a:rPr lang="pt-BR" dirty="0">
                <a:effectLst/>
              </a:rPr>
              <a:t>O pai tem conhecimento em medicina, com foco em cirurgias e o filho conhecimento em música, tendo uma banda de rock.</a:t>
            </a:r>
          </a:p>
          <a:p>
            <a:pPr fontAlgn="base"/>
            <a:r>
              <a:rPr lang="pt-BR" dirty="0">
                <a:effectLst/>
              </a:rPr>
              <a:t>Neste exemplo, mesmo que se trata da mesma hierarquia familiar, o filho e o pai não podem um substituir o outro, certo?</a:t>
            </a:r>
          </a:p>
          <a:p>
            <a:pPr lvl="1" fontAlgn="base"/>
            <a:r>
              <a:rPr lang="pt-BR" dirty="0">
                <a:effectLst/>
              </a:rPr>
              <a:t>O pai não pode fazer uma turnê de rock e o filho não pode operar alguém.</a:t>
            </a:r>
          </a:p>
          <a:p>
            <a:pPr lvl="2" fontAlgn="base"/>
            <a:r>
              <a:rPr lang="pt-BR" sz="1800" dirty="0">
                <a:effectLst/>
              </a:rPr>
              <a:t>Dessa forma, o LSP </a:t>
            </a:r>
            <a:r>
              <a:rPr lang="pt-BR" sz="1800" b="1" dirty="0">
                <a:effectLst/>
              </a:rPr>
              <a:t>NÃO </a:t>
            </a:r>
            <a:r>
              <a:rPr lang="pt-BR" sz="1800" dirty="0">
                <a:effectLst/>
              </a:rPr>
              <a:t>está sendo empregado nesta família.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401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738" y="1219200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Exemplo 02- Retângulo e Quadrado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8D4917-4737-46E5-BF38-A6EA0643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64" y="2463042"/>
            <a:ext cx="5276850" cy="2448537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1CE14FF9-3B24-4E68-BBDA-DE94AB970AF2}"/>
              </a:ext>
            </a:extLst>
          </p:cNvPr>
          <p:cNvSpPr txBox="1">
            <a:spLocks/>
          </p:cNvSpPr>
          <p:nvPr/>
        </p:nvSpPr>
        <p:spPr>
          <a:xfrm>
            <a:off x="806065" y="5688862"/>
            <a:ext cx="9905998" cy="99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Qual será o resultado ao executar o código?</a:t>
            </a:r>
          </a:p>
          <a:p>
            <a:r>
              <a:rPr lang="pt-BR" dirty="0"/>
              <a:t>O Resultado é o esperado?</a:t>
            </a:r>
          </a:p>
          <a:p>
            <a:pPr marL="0" indent="0">
              <a:buFont typeface="Arial"/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62A28C-A3F7-4F6F-B3EB-40B0479D2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65" y="2444729"/>
            <a:ext cx="5434299" cy="29651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307A78-69BB-4EF7-AD58-08A5E746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12" y="5116834"/>
            <a:ext cx="4566775" cy="15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problemas e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r>
              <a:rPr lang="pt-BR" dirty="0">
                <a:solidFill>
                  <a:srgbClr val="FF9999"/>
                </a:solidFill>
              </a:rPr>
              <a:t>Softwares pequenos – </a:t>
            </a:r>
            <a:r>
              <a:rPr lang="pt-BR" dirty="0"/>
              <a:t>Começaram a crescer e necessidade de sistemas inteiros</a:t>
            </a:r>
            <a:endParaRPr lang="pt-BR" dirty="0">
              <a:solidFill>
                <a:srgbClr val="FF9999"/>
              </a:solidFill>
            </a:endParaRPr>
          </a:p>
          <a:p>
            <a:r>
              <a:rPr lang="pt-BR" dirty="0">
                <a:solidFill>
                  <a:srgbClr val="FF9999"/>
                </a:solidFill>
              </a:rPr>
              <a:t>Poucos recursos – </a:t>
            </a:r>
            <a:r>
              <a:rPr lang="pt-BR" dirty="0"/>
              <a:t>Cada vez era necessário mais recursos</a:t>
            </a:r>
            <a:endParaRPr lang="pt-BR" dirty="0">
              <a:solidFill>
                <a:srgbClr val="FF9999"/>
              </a:solidFill>
            </a:endParaRPr>
          </a:p>
          <a:p>
            <a:r>
              <a:rPr lang="pt-BR" dirty="0">
                <a:solidFill>
                  <a:srgbClr val="FF9999"/>
                </a:solidFill>
              </a:rPr>
              <a:t>Mercado iniciando, ainda pequeno – </a:t>
            </a:r>
            <a:r>
              <a:rPr lang="pt-BR" dirty="0"/>
              <a:t>Mercado cresceu, junto com a demanda</a:t>
            </a:r>
            <a:endParaRPr lang="pt-BR" dirty="0">
              <a:solidFill>
                <a:srgbClr val="FF9999"/>
              </a:solidFill>
            </a:endParaRPr>
          </a:p>
          <a:p>
            <a:r>
              <a:rPr lang="pt-BR" dirty="0">
                <a:solidFill>
                  <a:srgbClr val="FF9999"/>
                </a:solidFill>
              </a:rPr>
              <a:t>Tecnologia ‘desconhecida’ – </a:t>
            </a:r>
            <a:r>
              <a:rPr lang="pt-BR" dirty="0"/>
              <a:t>Tecnologias novas e mais diversificadas</a:t>
            </a:r>
            <a:endParaRPr lang="pt-BR" dirty="0">
              <a:solidFill>
                <a:srgbClr val="FF9999"/>
              </a:solidFill>
            </a:endParaRPr>
          </a:p>
          <a:p>
            <a:r>
              <a:rPr lang="pt-BR" dirty="0">
                <a:solidFill>
                  <a:srgbClr val="FF9999"/>
                </a:solidFill>
              </a:rPr>
              <a:t>Inexistência de UX - </a:t>
            </a:r>
            <a:r>
              <a:rPr lang="pt-BR" dirty="0"/>
              <a:t>Desagradando o usuário, precisando melhorar</a:t>
            </a:r>
            <a:endParaRPr lang="pt-BR" dirty="0">
              <a:solidFill>
                <a:srgbClr val="FF9999"/>
              </a:solidFill>
            </a:endParaRPr>
          </a:p>
          <a:p>
            <a:r>
              <a:rPr lang="pt-BR" dirty="0">
                <a:solidFill>
                  <a:srgbClr val="FF9999"/>
                </a:solidFill>
              </a:rPr>
              <a:t>Diferentes formas de monetização – </a:t>
            </a:r>
            <a:r>
              <a:rPr lang="pt-BR" dirty="0"/>
              <a:t>Mudanças para se encaixar ao mercado</a:t>
            </a:r>
            <a:endParaRPr lang="pt-BR" dirty="0">
              <a:solidFill>
                <a:srgbClr val="FF9999"/>
              </a:solidFill>
            </a:endParaRPr>
          </a:p>
          <a:p>
            <a:r>
              <a:rPr lang="pt-BR" dirty="0">
                <a:solidFill>
                  <a:srgbClr val="FF9999"/>
                </a:solidFill>
              </a:rPr>
              <a:t>Falta de visão de futuro (novas versões e manutenção) – </a:t>
            </a:r>
            <a:r>
              <a:rPr lang="pt-BR" dirty="0"/>
              <a:t>Reestruturar o código</a:t>
            </a:r>
          </a:p>
        </p:txBody>
      </p:sp>
    </p:spTree>
    <p:extLst>
      <p:ext uri="{BB962C8B-B14F-4D97-AF65-F5344CB8AC3E}">
        <p14:creationId xmlns:p14="http://schemas.microsoft.com/office/powerpoint/2010/main" val="404196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Exemplo 02 – Retângulo e Quadrado</a:t>
            </a:r>
            <a:endParaRPr lang="pt-BR" sz="1800" dirty="0">
              <a:effectLst/>
            </a:endParaRPr>
          </a:p>
          <a:p>
            <a:pPr fontAlgn="base"/>
            <a:r>
              <a:rPr lang="pt-BR" dirty="0">
                <a:effectLst/>
              </a:rPr>
              <a:t>A violação ocorre pois ao usarmos a herança T1: T2, estamos dizendo que T1 é um T2. </a:t>
            </a:r>
          </a:p>
          <a:p>
            <a:pPr lvl="1" fontAlgn="base"/>
            <a:r>
              <a:rPr lang="pt-BR" dirty="0">
                <a:effectLst/>
              </a:rPr>
              <a:t>Ou seja, no nosso caso “Quadrado: Retângulo”, nós dizemos que quadrado </a:t>
            </a:r>
            <a:r>
              <a:rPr lang="pt-BR" b="1" dirty="0">
                <a:effectLst/>
              </a:rPr>
              <a:t>é um </a:t>
            </a:r>
            <a:r>
              <a:rPr lang="pt-BR" dirty="0">
                <a:effectLst/>
              </a:rPr>
              <a:t>Retângulo.</a:t>
            </a:r>
          </a:p>
          <a:p>
            <a:pPr lvl="2" fontAlgn="base"/>
            <a:r>
              <a:rPr lang="pt-BR" sz="1800" dirty="0">
                <a:effectLst/>
              </a:rPr>
              <a:t>Porém, nem sempre o resultado de um será o mesmo para o de outro, com isso, verificamos que nossa herança está incorreta.</a:t>
            </a:r>
          </a:p>
          <a:p>
            <a:pPr lvl="2" fontAlgn="base"/>
            <a:r>
              <a:rPr lang="pt-BR" sz="1800" dirty="0">
                <a:effectLst/>
              </a:rPr>
              <a:t>Já que estamos impossibilitados de usar o derivado como base sem problemas, podemos dizer que estamos violando o LSP.</a:t>
            </a:r>
          </a:p>
          <a:p>
            <a:pPr lvl="3" fontAlgn="base"/>
            <a:r>
              <a:rPr lang="pt-BR" sz="1600" dirty="0">
                <a:effectLst/>
              </a:rPr>
              <a:t>Sempre devemos verificar se o Polimorfismo será coeso e fará sentido em todos os casos.</a:t>
            </a:r>
          </a:p>
          <a:p>
            <a:pPr marL="0" indent="0" fontAlgn="base">
              <a:buNone/>
            </a:pPr>
            <a:r>
              <a:rPr lang="pt-BR" sz="1800" dirty="0">
                <a:effectLst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35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738" y="1219200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Exemplo 03- Arquivo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AE6FC8-3E10-4241-BF1E-9DB922C06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68" y="2432807"/>
            <a:ext cx="4295775" cy="4198690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0FEDCEA9-6CF3-4FF0-B1BF-08174502726A}"/>
              </a:ext>
            </a:extLst>
          </p:cNvPr>
          <p:cNvSpPr txBox="1">
            <a:spLocks/>
          </p:cNvSpPr>
          <p:nvPr/>
        </p:nvSpPr>
        <p:spPr>
          <a:xfrm>
            <a:off x="5612745" y="2627501"/>
            <a:ext cx="5267776" cy="380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>
                <a:effectLst/>
              </a:rPr>
              <a:t>Até agora tudo está funcionando, certo?</a:t>
            </a:r>
          </a:p>
          <a:p>
            <a:pPr fontAlgn="base"/>
            <a:r>
              <a:rPr lang="pt-BR" dirty="0">
                <a:effectLst/>
              </a:rPr>
              <a:t>Até agora nenhuma violação, certo?</a:t>
            </a:r>
          </a:p>
          <a:p>
            <a:pPr fontAlgn="base"/>
            <a:r>
              <a:rPr lang="pt-BR" dirty="0">
                <a:effectLst/>
              </a:rPr>
              <a:t>Mas e se....</a:t>
            </a:r>
          </a:p>
          <a:p>
            <a:pPr lvl="1" fontAlgn="base"/>
            <a:r>
              <a:rPr lang="pt-BR" dirty="0">
                <a:effectLst/>
              </a:rPr>
              <a:t>Um certo arquivo apenas poder ser lido?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10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738" y="1219200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Exemplo 03- Arquivo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FEDCEA9-6CF3-4FF0-B1BF-08174502726A}"/>
              </a:ext>
            </a:extLst>
          </p:cNvPr>
          <p:cNvSpPr txBox="1">
            <a:spLocks/>
          </p:cNvSpPr>
          <p:nvPr/>
        </p:nvSpPr>
        <p:spPr>
          <a:xfrm>
            <a:off x="5092117" y="2048661"/>
            <a:ext cx="6358855" cy="380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>
                <a:effectLst/>
              </a:rPr>
              <a:t>Dessa forma, conseguimos ao mesmo tempo quebrar dois princípios:</a:t>
            </a:r>
          </a:p>
          <a:p>
            <a:pPr lvl="1" fontAlgn="base"/>
            <a:r>
              <a:rPr lang="pt-BR" b="1" dirty="0">
                <a:effectLst/>
              </a:rPr>
              <a:t>OCP: </a:t>
            </a:r>
            <a:r>
              <a:rPr lang="pt-BR" dirty="0">
                <a:effectLst/>
              </a:rPr>
              <a:t>Precisamos sempre alterar o executar quando formos adicionar um arquivo com nova regra de execução.</a:t>
            </a:r>
          </a:p>
          <a:p>
            <a:pPr lvl="1" fontAlgn="base"/>
            <a:r>
              <a:rPr lang="pt-BR" b="1" dirty="0">
                <a:effectLst/>
              </a:rPr>
              <a:t>LSP:</a:t>
            </a:r>
            <a:r>
              <a:rPr lang="pt-BR" dirty="0">
                <a:effectLst/>
              </a:rPr>
              <a:t> Não conseguimos executar o tipo base e o derivado sempre sem causar problemas, pois de modo padrão, um arquivo deveria poder ser lido sempre.</a:t>
            </a:r>
          </a:p>
          <a:p>
            <a:pPr lvl="2" fontAlgn="base"/>
            <a:r>
              <a:rPr lang="pt-BR" dirty="0">
                <a:effectLst/>
              </a:rPr>
              <a:t> </a:t>
            </a:r>
            <a:r>
              <a:rPr lang="pt-BR" sz="1600" dirty="0">
                <a:effectLst/>
              </a:rPr>
              <a:t>devido a atribuição “</a:t>
            </a:r>
            <a:r>
              <a:rPr lang="pt-BR" sz="1600" b="1" dirty="0">
                <a:effectLst/>
              </a:rPr>
              <a:t>É um” </a:t>
            </a:r>
            <a:r>
              <a:rPr lang="pt-BR" sz="1600" dirty="0">
                <a:effectLst/>
              </a:rPr>
              <a:t>proveniente da herança.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E609D7-ADD3-41B0-AFBA-23ED6D18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7" y="2514600"/>
            <a:ext cx="4419600" cy="41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5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738" y="1219200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Exemplo 03- Arquivo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FEDCEA9-6CF3-4FF0-B1BF-08174502726A}"/>
              </a:ext>
            </a:extLst>
          </p:cNvPr>
          <p:cNvSpPr txBox="1">
            <a:spLocks/>
          </p:cNvSpPr>
          <p:nvPr/>
        </p:nvSpPr>
        <p:spPr>
          <a:xfrm>
            <a:off x="5134062" y="2514600"/>
            <a:ext cx="6358855" cy="4087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>
                <a:effectLst/>
              </a:rPr>
              <a:t>Dessa forma, conseguimos ao mesmo tempo quebrar dois princípios:</a:t>
            </a:r>
          </a:p>
          <a:p>
            <a:pPr lvl="1" fontAlgn="base"/>
            <a:r>
              <a:rPr lang="pt-BR" b="1" dirty="0">
                <a:effectLst/>
              </a:rPr>
              <a:t>OCP: </a:t>
            </a:r>
            <a:r>
              <a:rPr lang="pt-BR" dirty="0">
                <a:effectLst/>
              </a:rPr>
              <a:t>Precisamos sempre alterar o executar quando formos adicionar um arquivo com nova regra de execução.</a:t>
            </a:r>
          </a:p>
          <a:p>
            <a:pPr lvl="1" fontAlgn="base"/>
            <a:r>
              <a:rPr lang="pt-BR" b="1" dirty="0">
                <a:effectLst/>
              </a:rPr>
              <a:t>LSP:</a:t>
            </a:r>
            <a:r>
              <a:rPr lang="pt-BR" dirty="0">
                <a:effectLst/>
              </a:rPr>
              <a:t> Não conseguimos executar o tipo base e o derivado sempre sem causar problemas, pois de modo padrão, um arquivo deveria poder ser lido sempre.</a:t>
            </a:r>
          </a:p>
          <a:p>
            <a:pPr lvl="2" fontAlgn="base"/>
            <a:r>
              <a:rPr lang="pt-BR" dirty="0">
                <a:effectLst/>
              </a:rPr>
              <a:t> </a:t>
            </a:r>
            <a:r>
              <a:rPr lang="pt-BR" sz="1600" dirty="0">
                <a:effectLst/>
              </a:rPr>
              <a:t>devido a atribuição “</a:t>
            </a:r>
            <a:r>
              <a:rPr lang="pt-BR" sz="1600" b="1" dirty="0">
                <a:effectLst/>
              </a:rPr>
              <a:t>É um” </a:t>
            </a:r>
            <a:r>
              <a:rPr lang="pt-BR" sz="1600" dirty="0">
                <a:effectLst/>
              </a:rPr>
              <a:t>proveniente da herança.</a:t>
            </a:r>
          </a:p>
          <a:p>
            <a:pPr lvl="2" fontAlgn="base"/>
            <a:endParaRPr lang="pt-BR" sz="1600" dirty="0">
              <a:effectLst/>
            </a:endParaRPr>
          </a:p>
          <a:p>
            <a:pPr lvl="2" fontAlgn="base"/>
            <a:endParaRPr lang="pt-BR" sz="1600" dirty="0">
              <a:effectLst/>
            </a:endParaRPr>
          </a:p>
          <a:p>
            <a:pPr fontAlgn="base"/>
            <a:r>
              <a:rPr lang="pt-BR" dirty="0">
                <a:effectLst/>
              </a:rPr>
              <a:t>Como podemos resolver esse erro?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E609D7-ADD3-41B0-AFBA-23ED6D18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7" y="2514600"/>
            <a:ext cx="4419600" cy="41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3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/>
              <a:t>SOLID – LSP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BB91979-350E-48BA-8B4E-B776BA096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286" y="1219200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Exemplo 03- Arquivo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5472D4A-E5F0-47AD-9623-4F9092966B4D}"/>
              </a:ext>
            </a:extLst>
          </p:cNvPr>
          <p:cNvSpPr txBox="1">
            <a:spLocks/>
          </p:cNvSpPr>
          <p:nvPr/>
        </p:nvSpPr>
        <p:spPr>
          <a:xfrm>
            <a:off x="1095463" y="1960927"/>
            <a:ext cx="9905998" cy="380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effectLst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0FEDCEA9-6CF3-4FF0-B1BF-08174502726A}"/>
              </a:ext>
            </a:extLst>
          </p:cNvPr>
          <p:cNvSpPr txBox="1">
            <a:spLocks/>
          </p:cNvSpPr>
          <p:nvPr/>
        </p:nvSpPr>
        <p:spPr>
          <a:xfrm>
            <a:off x="4865117" y="3966246"/>
            <a:ext cx="7169806" cy="3809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>
                <a:effectLst/>
              </a:rPr>
              <a:t>Simples, corrigindo a herança: </a:t>
            </a:r>
          </a:p>
          <a:p>
            <a:pPr lvl="1" fontAlgn="base"/>
            <a:r>
              <a:rPr lang="pt-BR" dirty="0">
                <a:effectLst/>
              </a:rPr>
              <a:t>todos arquivos que herdem de  ArquivoLer  pode se lido.</a:t>
            </a:r>
          </a:p>
          <a:p>
            <a:pPr lvl="1" fontAlgn="base"/>
            <a:r>
              <a:rPr lang="pt-BR" dirty="0">
                <a:effectLst/>
              </a:rPr>
              <a:t>Todos os que herdem de ArquivoEscrever pode ser escrito.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83A796-42E7-4140-ABE6-D69E1BF4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11" y="2455353"/>
            <a:ext cx="3648075" cy="39814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5030F15-5F32-4644-B2D8-3E1D6CEBB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61" y="2455353"/>
            <a:ext cx="3648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6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ISP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Tem como princípio que todas as interfaces implementada não devem ter funções que não são utilizadas pela classe que a implementou.</a:t>
            </a:r>
          </a:p>
          <a:p>
            <a:pPr fontAlgn="base"/>
            <a:r>
              <a:rPr lang="pt-BR" dirty="0">
                <a:effectLst/>
              </a:rPr>
              <a:t>Em outras palavras “</a:t>
            </a:r>
            <a:r>
              <a:rPr lang="pt-BR" i="1" dirty="0">
                <a:effectLst/>
              </a:rPr>
              <a:t>uma classe consumidora não deve conhecer (depender) métodos que não necessitam</a:t>
            </a:r>
            <a:r>
              <a:rPr lang="pt-BR" dirty="0">
                <a:effectLst/>
              </a:rPr>
              <a:t>.”</a:t>
            </a:r>
          </a:p>
          <a:p>
            <a:pPr fontAlgn="base"/>
            <a:r>
              <a:rPr lang="pt-BR" dirty="0">
                <a:effectLst/>
              </a:rPr>
              <a:t>Em resumo, diz que toda classe que herde de uma interface não pode ter métodos que não são usados.</a:t>
            </a:r>
          </a:p>
          <a:p>
            <a:pPr lvl="1" fontAlgn="base"/>
            <a:r>
              <a:rPr lang="pt-BR" dirty="0">
                <a:effectLst/>
              </a:rPr>
              <a:t>Usando a lógicas, podemos ver que na maior parte dos casos, caso o </a:t>
            </a:r>
            <a:r>
              <a:rPr lang="pt-BR" b="1" dirty="0">
                <a:effectLst/>
              </a:rPr>
              <a:t>ISP</a:t>
            </a:r>
            <a:r>
              <a:rPr lang="pt-BR" dirty="0">
                <a:effectLst/>
              </a:rPr>
              <a:t> não seja respeitado, teremos problemas com o </a:t>
            </a:r>
            <a:r>
              <a:rPr lang="pt-BR" b="1" dirty="0">
                <a:effectLst/>
              </a:rPr>
              <a:t>OCP </a:t>
            </a:r>
            <a:r>
              <a:rPr lang="pt-BR" dirty="0">
                <a:effectLst/>
              </a:rPr>
              <a:t>e o </a:t>
            </a:r>
            <a:r>
              <a:rPr lang="pt-BR" b="1" dirty="0">
                <a:effectLst/>
              </a:rPr>
              <a:t>LSP</a:t>
            </a:r>
            <a:r>
              <a:rPr lang="pt-BR" dirty="0">
                <a:effectLst/>
              </a:rPr>
              <a:t> também.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8636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ISP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1413"/>
            <a:ext cx="9905998" cy="4504888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Exemplo 01- Funcionário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E25C6D-1C59-4F13-8202-89CA38C7E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65" b="48746"/>
          <a:stretch/>
        </p:blipFill>
        <p:spPr>
          <a:xfrm>
            <a:off x="1617584" y="2466363"/>
            <a:ext cx="4118477" cy="35149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461029-F2A4-4A4C-8B9E-26A564284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58"/>
          <a:stretch/>
        </p:blipFill>
        <p:spPr>
          <a:xfrm>
            <a:off x="6834463" y="2683778"/>
            <a:ext cx="3517172" cy="32670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13AEF5B-FEB3-4632-9A51-C5D5208EA920}"/>
              </a:ext>
            </a:extLst>
          </p:cNvPr>
          <p:cNvSpPr txBox="1">
            <a:spLocks/>
          </p:cNvSpPr>
          <p:nvPr/>
        </p:nvSpPr>
        <p:spPr>
          <a:xfrm>
            <a:off x="8089169" y="2123813"/>
            <a:ext cx="3813912" cy="4504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15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ISP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1413"/>
            <a:ext cx="9905998" cy="4504888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Exemplo 01- Funcionário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E25C6D-1C59-4F13-8202-89CA38C7E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65" b="48746"/>
          <a:stretch/>
        </p:blipFill>
        <p:spPr>
          <a:xfrm>
            <a:off x="285742" y="2466363"/>
            <a:ext cx="4118477" cy="35149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461029-F2A4-4A4C-8B9E-26A564284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58"/>
          <a:stretch/>
        </p:blipFill>
        <p:spPr>
          <a:xfrm>
            <a:off x="4488108" y="2709863"/>
            <a:ext cx="3517172" cy="326707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13AEF5B-FEB3-4632-9A51-C5D5208EA920}"/>
              </a:ext>
            </a:extLst>
          </p:cNvPr>
          <p:cNvSpPr txBox="1">
            <a:spLocks/>
          </p:cNvSpPr>
          <p:nvPr/>
        </p:nvSpPr>
        <p:spPr>
          <a:xfrm>
            <a:off x="8089169" y="2123813"/>
            <a:ext cx="3813912" cy="4504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endParaRPr lang="pt-BR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3A4D9B46-52B0-417D-A046-70EB215EB899}"/>
              </a:ext>
            </a:extLst>
          </p:cNvPr>
          <p:cNvSpPr txBox="1">
            <a:spLocks/>
          </p:cNvSpPr>
          <p:nvPr/>
        </p:nvSpPr>
        <p:spPr>
          <a:xfrm>
            <a:off x="8089169" y="2514600"/>
            <a:ext cx="4102831" cy="362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pt-BR" dirty="0">
                <a:effectLst/>
              </a:rPr>
              <a:t>A classe abstrata funcionário possui os métodos para retorno de salário e comissão.</a:t>
            </a:r>
          </a:p>
          <a:p>
            <a:pPr fontAlgn="base"/>
            <a:r>
              <a:rPr lang="pt-BR" dirty="0">
                <a:effectLst/>
              </a:rPr>
              <a:t>Porém:</a:t>
            </a:r>
          </a:p>
          <a:p>
            <a:pPr lvl="1" fontAlgn="base"/>
            <a:r>
              <a:rPr lang="pt-BR" dirty="0">
                <a:effectLst/>
              </a:rPr>
              <a:t>nem todos os funcionários são assalariados </a:t>
            </a:r>
          </a:p>
          <a:p>
            <a:pPr lvl="1" fontAlgn="base"/>
            <a:r>
              <a:rPr lang="pt-BR" dirty="0">
                <a:effectLst/>
              </a:rPr>
              <a:t>nem todos são comissionados.</a:t>
            </a:r>
          </a:p>
          <a:p>
            <a:pPr lvl="1" fontAlgn="base"/>
            <a:endParaRPr lang="pt-BR" dirty="0">
              <a:effectLst/>
            </a:endParaRPr>
          </a:p>
          <a:p>
            <a:pPr fontAlgn="base"/>
            <a:r>
              <a:rPr lang="pt-BR" dirty="0">
                <a:effectLst/>
              </a:rPr>
              <a:t>E agora? O que fazer?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782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ISP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1413"/>
            <a:ext cx="9905998" cy="4504888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Exemplo 01- Funcionário</a:t>
            </a:r>
            <a:endParaRPr lang="pt-BR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13AEF5B-FEB3-4632-9A51-C5D5208EA920}"/>
              </a:ext>
            </a:extLst>
          </p:cNvPr>
          <p:cNvSpPr txBox="1">
            <a:spLocks/>
          </p:cNvSpPr>
          <p:nvPr/>
        </p:nvSpPr>
        <p:spPr>
          <a:xfrm>
            <a:off x="8089169" y="2123813"/>
            <a:ext cx="3813912" cy="4504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endParaRPr lang="pt-BR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3A4D9B46-52B0-417D-A046-70EB215EB899}"/>
              </a:ext>
            </a:extLst>
          </p:cNvPr>
          <p:cNvSpPr txBox="1">
            <a:spLocks/>
          </p:cNvSpPr>
          <p:nvPr/>
        </p:nvSpPr>
        <p:spPr>
          <a:xfrm>
            <a:off x="271555" y="5467918"/>
            <a:ext cx="10989578" cy="3687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dirty="0">
                <a:effectLst/>
              </a:rPr>
              <a:t>Assim como na solução do terceiro exercício de </a:t>
            </a:r>
            <a:r>
              <a:rPr lang="pt-BR" b="1" dirty="0">
                <a:effectLst/>
              </a:rPr>
              <a:t>LSP</a:t>
            </a:r>
            <a:r>
              <a:rPr lang="pt-BR" dirty="0">
                <a:effectLst/>
              </a:rPr>
              <a:t>, apenas precisamos corrigir a herança, utilizando interfaces que </a:t>
            </a:r>
            <a:r>
              <a:rPr lang="pt-BR" b="1" dirty="0">
                <a:effectLst/>
              </a:rPr>
              <a:t>menores</a:t>
            </a:r>
            <a:r>
              <a:rPr lang="pt-BR" dirty="0">
                <a:effectLst/>
              </a:rPr>
              <a:t>, que se encaixem melhor no que precisamos.</a:t>
            </a:r>
          </a:p>
          <a:p>
            <a:pPr lvl="1" fontAlgn="base"/>
            <a:r>
              <a:rPr lang="pt-BR" dirty="0">
                <a:effectLst/>
              </a:rPr>
              <a:t>Lembrando: Quando se tem generalização não temos especificação.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6A6E1A-195D-4908-97FE-3BA28321B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" r="32779"/>
          <a:stretch/>
        </p:blipFill>
        <p:spPr>
          <a:xfrm>
            <a:off x="403492" y="2467783"/>
            <a:ext cx="5149434" cy="28172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EACF33-DC75-4E1C-8949-20AE7B08D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09"/>
          <a:stretch/>
        </p:blipFill>
        <p:spPr>
          <a:xfrm>
            <a:off x="5931017" y="2445041"/>
            <a:ext cx="5364314" cy="28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3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666650"/>
            <a:ext cx="10301681" cy="380930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Tem como princípio ser uma maneira específica para desacoplar as dependências entre os objetos.</a:t>
            </a:r>
          </a:p>
          <a:p>
            <a:r>
              <a:rPr lang="pt-BR" dirty="0">
                <a:effectLst/>
              </a:rPr>
              <a:t>Componentes (Classes) de mais alto nível não devem depender de componentes (Classes) de níveis mais baixos, mas ambos devem depender de abstrações.</a:t>
            </a:r>
          </a:p>
          <a:p>
            <a:r>
              <a:rPr lang="pt-BR" dirty="0">
                <a:effectLst/>
              </a:rPr>
              <a:t>Abstrações não devem depender de detalhes (implementações), mas os detalhes (implementações) devem depender de abstrações.</a:t>
            </a:r>
          </a:p>
          <a:p>
            <a:r>
              <a:rPr lang="pt-BR" dirty="0">
                <a:effectLst/>
              </a:rPr>
              <a:t>Inverter a dependência faz com que um cliente não fique frágil a mudanças relacionadas a detalhes de implementação.</a:t>
            </a:r>
          </a:p>
          <a:p>
            <a:pPr lvl="1"/>
            <a:r>
              <a:rPr lang="pt-BR" dirty="0">
                <a:effectLst/>
              </a:rPr>
              <a:t> Isto é, alterar o detalhe não quebra o cliente. </a:t>
            </a:r>
          </a:p>
          <a:p>
            <a:pPr lvl="1"/>
            <a:r>
              <a:rPr lang="pt-BR" dirty="0">
                <a:effectLst/>
              </a:rPr>
              <a:t>Além disso, o mesmo cliente pode ser reutilizado com outro detalhe de implementação.</a:t>
            </a:r>
          </a:p>
        </p:txBody>
      </p:sp>
    </p:spTree>
    <p:extLst>
      <p:ext uri="{BB962C8B-B14F-4D97-AF65-F5344CB8AC3E}">
        <p14:creationId xmlns:p14="http://schemas.microsoft.com/office/powerpoint/2010/main" val="262909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Soluções para a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463" y="3187117"/>
            <a:ext cx="9905998" cy="1049324"/>
          </a:xfrm>
        </p:spPr>
        <p:txBody>
          <a:bodyPr/>
          <a:lstStyle/>
          <a:p>
            <a:r>
              <a:rPr lang="pt-BR" dirty="0"/>
              <a:t>Em resumo: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D86566-1830-42D2-A4AC-30F1ACCDA135}"/>
              </a:ext>
            </a:extLst>
          </p:cNvPr>
          <p:cNvSpPr txBox="1">
            <a:spLocks/>
          </p:cNvSpPr>
          <p:nvPr/>
        </p:nvSpPr>
        <p:spPr>
          <a:xfrm>
            <a:off x="553673" y="3541903"/>
            <a:ext cx="1098957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800" dirty="0"/>
              <a:t>Engenharia de software</a:t>
            </a:r>
          </a:p>
        </p:txBody>
      </p:sp>
    </p:spTree>
    <p:extLst>
      <p:ext uri="{BB962C8B-B14F-4D97-AF65-F5344CB8AC3E}">
        <p14:creationId xmlns:p14="http://schemas.microsoft.com/office/powerpoint/2010/main" val="2578322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666650"/>
            <a:ext cx="10301681" cy="3809302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pt-BR" dirty="0">
                <a:effectLst/>
              </a:rPr>
              <a:t>Modelo Padrão de camadas:                  Modelo de camadas </a:t>
            </a:r>
            <a:r>
              <a:rPr lang="pt-BR" b="1" dirty="0">
                <a:effectLst/>
              </a:rPr>
              <a:t>DIP</a:t>
            </a:r>
            <a:r>
              <a:rPr lang="pt-BR" dirty="0">
                <a:effectLst/>
              </a:rPr>
              <a:t>:</a:t>
            </a:r>
            <a:endParaRPr lang="pt-BR" b="1" dirty="0">
              <a:effectLst/>
            </a:endParaRPr>
          </a:p>
        </p:txBody>
      </p:sp>
      <p:pic>
        <p:nvPicPr>
          <p:cNvPr id="1030" name="Picture 6" descr="esquema tradicional de arquitetura de software desenvolvido em camadas">
            <a:extLst>
              <a:ext uri="{FF2B5EF4-FFF2-40B4-BE49-F238E27FC236}">
                <a16:creationId xmlns:a16="http://schemas.microsoft.com/office/drawing/2014/main" id="{46D93619-352E-4AAE-AB3A-157795D3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47" y="3225042"/>
            <a:ext cx="2293690" cy="33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amonsilva.net/wp-content/uploads/2016/03/Inversao-de-Propriedade.png">
            <a:extLst>
              <a:ext uri="{FF2B5EF4-FFF2-40B4-BE49-F238E27FC236}">
                <a16:creationId xmlns:a16="http://schemas.microsoft.com/office/drawing/2014/main" id="{93085D9E-71E4-41DC-8E98-CABB89AD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86" y="3225042"/>
            <a:ext cx="6518158" cy="30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85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C73AF3-8F85-482C-8F1A-B77859356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74"/>
          <a:stretch/>
        </p:blipFill>
        <p:spPr>
          <a:xfrm>
            <a:off x="763400" y="3153824"/>
            <a:ext cx="3884102" cy="211455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Apenas uma classe curta, coesa, com apenas uma responsabilidade, sem preocupação com herança.</a:t>
            </a:r>
          </a:p>
          <a:p>
            <a:pPr marL="0" indent="0" fontAlgn="base">
              <a:buNone/>
            </a:pPr>
            <a:r>
              <a:rPr lang="pt-BR" dirty="0"/>
              <a:t>Não tem como estar errado, certo?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Vejamos:</a:t>
            </a:r>
          </a:p>
          <a:p>
            <a:r>
              <a:rPr lang="pt-BR" dirty="0">
                <a:effectLst/>
              </a:rPr>
              <a:t>Possui mais de um componente?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Se sim:</a:t>
            </a:r>
          </a:p>
          <a:p>
            <a:pPr lvl="1"/>
            <a:r>
              <a:rPr lang="pt-BR" dirty="0">
                <a:effectLst/>
              </a:rPr>
              <a:t>Algum deles é de nível maior que o outro?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Se sim:</a:t>
            </a:r>
          </a:p>
          <a:p>
            <a:pPr lvl="2"/>
            <a:r>
              <a:rPr lang="pt-BR" dirty="0">
                <a:effectLst/>
              </a:rPr>
              <a:t>Qual o de alto nível?</a:t>
            </a:r>
          </a:p>
          <a:p>
            <a:pPr lvl="2"/>
            <a:r>
              <a:rPr lang="pt-BR" dirty="0">
                <a:effectLst/>
              </a:rPr>
              <a:t>Qual o de baixo nível?</a:t>
            </a:r>
          </a:p>
          <a:p>
            <a:pPr lvl="2"/>
            <a:r>
              <a:rPr lang="pt-BR" dirty="0">
                <a:effectLst/>
              </a:rPr>
              <a:t>Eles dependem um do outro?</a:t>
            </a:r>
          </a:p>
          <a:p>
            <a:pPr lvl="1"/>
            <a:r>
              <a:rPr lang="pt-BR" dirty="0">
                <a:effectLst/>
              </a:rPr>
              <a:t>Há abstrações relacionando um ao outro?</a:t>
            </a:r>
          </a:p>
        </p:txBody>
      </p:sp>
    </p:spTree>
    <p:extLst>
      <p:ext uri="{BB962C8B-B14F-4D97-AF65-F5344CB8AC3E}">
        <p14:creationId xmlns:p14="http://schemas.microsoft.com/office/powerpoint/2010/main" val="866298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C73AF3-8F85-482C-8F1A-B77859356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74"/>
          <a:stretch/>
        </p:blipFill>
        <p:spPr>
          <a:xfrm>
            <a:off x="763400" y="3153824"/>
            <a:ext cx="3884102" cy="211455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Apenas uma classe curta, coesa, com apenas uma responsabilidade, sem preocupação com herança.</a:t>
            </a:r>
          </a:p>
          <a:p>
            <a:pPr marL="0" indent="0" fontAlgn="base">
              <a:buNone/>
            </a:pPr>
            <a:r>
              <a:rPr lang="pt-BR" dirty="0"/>
              <a:t>Não tem como estar errado, certo? 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pt-BR" dirty="0">
                <a:effectLst/>
              </a:rPr>
              <a:t>Possui mais de um componente?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1"/>
            <a:r>
              <a:rPr lang="pt-BR" dirty="0">
                <a:effectLst/>
              </a:rPr>
              <a:t>Algum deles é de nível maior que o outro?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2"/>
            <a:r>
              <a:rPr lang="pt-BR" dirty="0">
                <a:effectLst/>
              </a:rPr>
              <a:t>Qual o de alto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Lâmpada</a:t>
            </a:r>
          </a:p>
          <a:p>
            <a:pPr lvl="2"/>
            <a:r>
              <a:rPr lang="pt-BR" dirty="0">
                <a:effectLst/>
              </a:rPr>
              <a:t>Qual o de baixo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Botão</a:t>
            </a:r>
            <a:r>
              <a:rPr lang="pt-BR" dirty="0">
                <a:effectLst/>
              </a:rPr>
              <a:t> </a:t>
            </a:r>
          </a:p>
          <a:p>
            <a:pPr lvl="2"/>
            <a:r>
              <a:rPr lang="pt-BR" dirty="0">
                <a:effectLst/>
              </a:rPr>
              <a:t>Eles dependem um do outro? </a:t>
            </a:r>
            <a:r>
              <a:rPr lang="pt-BR" dirty="0">
                <a:solidFill>
                  <a:srgbClr val="FFFF00"/>
                </a:solidFill>
                <a:effectLst/>
              </a:rPr>
              <a:t>Sim</a:t>
            </a:r>
          </a:p>
          <a:p>
            <a:pPr lvl="1"/>
            <a:r>
              <a:rPr lang="pt-BR" dirty="0">
                <a:effectLst/>
              </a:rPr>
              <a:t>Há abstrações relacionando um ao outro? </a:t>
            </a:r>
            <a:r>
              <a:rPr lang="pt-BR" dirty="0">
                <a:solidFill>
                  <a:srgbClr val="FFFF00"/>
                </a:solidFill>
                <a:effectLst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3047977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C73AF3-8F85-482C-8F1A-B77859356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74"/>
          <a:stretch/>
        </p:blipFill>
        <p:spPr>
          <a:xfrm>
            <a:off x="763400" y="3153824"/>
            <a:ext cx="3884102" cy="211455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Apenas uma classe curta, coesa, com apenas uma responsabilidade, sem preocupação com herança.</a:t>
            </a:r>
          </a:p>
          <a:p>
            <a:pPr marL="0" indent="0" fontAlgn="base">
              <a:buNone/>
            </a:pPr>
            <a:r>
              <a:rPr lang="pt-BR" dirty="0"/>
              <a:t>Não tem como estar errado, certo? </a:t>
            </a:r>
            <a:r>
              <a:rPr lang="pt-BR" b="1" dirty="0">
                <a:solidFill>
                  <a:srgbClr val="FF9999"/>
                </a:solidFill>
              </a:rPr>
              <a:t>Não. O que fazer?</a:t>
            </a:r>
          </a:p>
          <a:p>
            <a:r>
              <a:rPr lang="pt-BR" dirty="0">
                <a:effectLst/>
              </a:rPr>
              <a:t>Possui mais de um componente?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1"/>
            <a:r>
              <a:rPr lang="pt-BR" dirty="0">
                <a:effectLst/>
              </a:rPr>
              <a:t>Algum deles é de nível maior que o outro?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2"/>
            <a:r>
              <a:rPr lang="pt-BR" dirty="0">
                <a:effectLst/>
              </a:rPr>
              <a:t>Qual o de alto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Lâmpada</a:t>
            </a:r>
          </a:p>
          <a:p>
            <a:pPr lvl="2"/>
            <a:r>
              <a:rPr lang="pt-BR" dirty="0">
                <a:effectLst/>
              </a:rPr>
              <a:t>Qual o de baixo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Botão</a:t>
            </a:r>
            <a:r>
              <a:rPr lang="pt-BR" dirty="0">
                <a:effectLst/>
              </a:rPr>
              <a:t> </a:t>
            </a:r>
          </a:p>
          <a:p>
            <a:pPr lvl="2"/>
            <a:r>
              <a:rPr lang="pt-BR" dirty="0">
                <a:effectLst/>
              </a:rPr>
              <a:t>Eles dependem um do outro? </a:t>
            </a:r>
            <a:r>
              <a:rPr lang="pt-BR" dirty="0">
                <a:solidFill>
                  <a:srgbClr val="FFFF99"/>
                </a:solidFill>
                <a:effectLst/>
              </a:rPr>
              <a:t>Sim</a:t>
            </a:r>
          </a:p>
          <a:p>
            <a:pPr lvl="1"/>
            <a:r>
              <a:rPr lang="pt-BR" dirty="0">
                <a:effectLst/>
              </a:rPr>
              <a:t>Há abstrações relacionando um ao outro? </a:t>
            </a:r>
            <a:r>
              <a:rPr lang="pt-BR" dirty="0">
                <a:solidFill>
                  <a:srgbClr val="FFFF99"/>
                </a:solidFill>
                <a:effectLst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2310630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Apenas uma classe curta, coesa, com apenas uma responsabilidade, sem preocupação com herança.</a:t>
            </a:r>
          </a:p>
          <a:p>
            <a:pPr marL="0" indent="0" fontAlgn="base">
              <a:buNone/>
            </a:pPr>
            <a:r>
              <a:rPr lang="pt-BR" dirty="0"/>
              <a:t>Não tem como estar errado, certo?</a:t>
            </a:r>
            <a:endParaRPr lang="pt-BR" b="1" dirty="0">
              <a:solidFill>
                <a:srgbClr val="FF9999"/>
              </a:solidFill>
            </a:endParaRPr>
          </a:p>
          <a:p>
            <a:r>
              <a:rPr lang="pt-BR" dirty="0">
                <a:effectLst/>
              </a:rPr>
              <a:t>Possui mais de um componente?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1"/>
            <a:r>
              <a:rPr lang="pt-BR" dirty="0">
                <a:effectLst/>
              </a:rPr>
              <a:t>Algum deles é de nível maior que o outro?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2"/>
            <a:r>
              <a:rPr lang="pt-BR" dirty="0">
                <a:effectLst/>
              </a:rPr>
              <a:t>Qual o de alto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Lâmpada</a:t>
            </a:r>
          </a:p>
          <a:p>
            <a:pPr lvl="2"/>
            <a:r>
              <a:rPr lang="pt-BR" dirty="0">
                <a:effectLst/>
              </a:rPr>
              <a:t>Qual o de baixo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Botão</a:t>
            </a:r>
            <a:r>
              <a:rPr lang="pt-BR" dirty="0">
                <a:effectLst/>
              </a:rPr>
              <a:t> </a:t>
            </a:r>
          </a:p>
          <a:p>
            <a:pPr lvl="2"/>
            <a:r>
              <a:rPr lang="pt-BR" dirty="0">
                <a:effectLst/>
              </a:rPr>
              <a:t>Eles dependem um do outro? </a:t>
            </a:r>
            <a:r>
              <a:rPr lang="pt-BR" dirty="0">
                <a:solidFill>
                  <a:srgbClr val="FFFF99"/>
                </a:solidFill>
                <a:effectLst/>
              </a:rPr>
              <a:t>Não</a:t>
            </a:r>
          </a:p>
          <a:p>
            <a:pPr lvl="1"/>
            <a:r>
              <a:rPr lang="pt-BR" dirty="0">
                <a:effectLst/>
              </a:rPr>
              <a:t>Há abstrações relacionando um ao outro? </a:t>
            </a:r>
            <a:r>
              <a:rPr lang="pt-BR" dirty="0">
                <a:solidFill>
                  <a:srgbClr val="FFFF99"/>
                </a:solidFill>
                <a:effectLst/>
              </a:rPr>
              <a:t>Sim, Dispositivo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F06029-EE46-4413-82EB-DC9BB1FF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3" y="2526823"/>
            <a:ext cx="3864529" cy="42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3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Apenas uma classe curta, coesa, com apenas uma responsabilidade, sem preocupação com herança.</a:t>
            </a:r>
          </a:p>
          <a:p>
            <a:pPr marL="0" indent="0" fontAlgn="base">
              <a:buNone/>
            </a:pPr>
            <a:r>
              <a:rPr lang="pt-BR" dirty="0"/>
              <a:t>Não tem como estar errado, certo? </a:t>
            </a:r>
            <a:r>
              <a:rPr lang="pt-BR" b="1" dirty="0">
                <a:solidFill>
                  <a:schemeClr val="accent1"/>
                </a:solidFill>
              </a:rPr>
              <a:t>Sim</a:t>
            </a:r>
          </a:p>
          <a:p>
            <a:r>
              <a:rPr lang="pt-BR" dirty="0">
                <a:effectLst/>
              </a:rPr>
              <a:t>Possui mais de um componente?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1"/>
            <a:r>
              <a:rPr lang="pt-BR" dirty="0">
                <a:effectLst/>
              </a:rPr>
              <a:t>Algum deles é de nível maior que o outro?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Sim</a:t>
            </a:r>
          </a:p>
          <a:p>
            <a:pPr lvl="2"/>
            <a:r>
              <a:rPr lang="pt-BR" dirty="0">
                <a:effectLst/>
              </a:rPr>
              <a:t>Qual o de alto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Lâmpada</a:t>
            </a:r>
          </a:p>
          <a:p>
            <a:pPr lvl="2"/>
            <a:r>
              <a:rPr lang="pt-BR" dirty="0">
                <a:effectLst/>
              </a:rPr>
              <a:t>Qual o de baixo nível?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Botão</a:t>
            </a:r>
            <a:r>
              <a:rPr lang="pt-BR" dirty="0">
                <a:effectLst/>
              </a:rPr>
              <a:t> </a:t>
            </a:r>
          </a:p>
          <a:p>
            <a:pPr lvl="2"/>
            <a:r>
              <a:rPr lang="pt-BR" dirty="0">
                <a:effectLst/>
              </a:rPr>
              <a:t>Eles dependem um do outro? </a:t>
            </a:r>
            <a:r>
              <a:rPr lang="pt-BR" dirty="0">
                <a:solidFill>
                  <a:srgbClr val="FFFF99"/>
                </a:solidFill>
                <a:effectLst/>
              </a:rPr>
              <a:t>Não</a:t>
            </a:r>
          </a:p>
          <a:p>
            <a:pPr lvl="1"/>
            <a:r>
              <a:rPr lang="pt-BR" dirty="0">
                <a:effectLst/>
              </a:rPr>
              <a:t>Há abstrações relacionando um ao outro? </a:t>
            </a:r>
            <a:r>
              <a:rPr lang="pt-BR" dirty="0">
                <a:solidFill>
                  <a:srgbClr val="FFFF99"/>
                </a:solidFill>
                <a:effectLst/>
              </a:rPr>
              <a:t>Sim, Dispositivo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F06029-EE46-4413-82EB-DC9BB1FF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3" y="2526823"/>
            <a:ext cx="3864529" cy="42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>
                <a:solidFill>
                  <a:schemeClr val="accent1"/>
                </a:solidFill>
                <a:effectLst/>
              </a:rPr>
              <a:t>Antes:</a:t>
            </a:r>
          </a:p>
          <a:p>
            <a:pPr marL="0" indent="0" fontAlgn="base">
              <a:buNone/>
            </a:pPr>
            <a:endParaRPr lang="pt-BR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endParaRPr lang="pt-BR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endParaRPr lang="pt-BR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r>
              <a:rPr lang="pt-BR" dirty="0">
                <a:solidFill>
                  <a:schemeClr val="accent1"/>
                </a:solidFill>
                <a:effectLst/>
              </a:rPr>
              <a:t>Agora: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F06029-EE46-4413-82EB-DC9BB1FF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3" y="2526823"/>
            <a:ext cx="3864529" cy="423802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4C89B50-BA88-455F-B8F5-A5A9A52BE7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07"/>
          <a:stretch/>
        </p:blipFill>
        <p:spPr>
          <a:xfrm>
            <a:off x="5527820" y="2965489"/>
            <a:ext cx="3619500" cy="1228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E1D6D4-E048-4D9B-A43D-149F274B4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819" y="4742719"/>
            <a:ext cx="3619500" cy="18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35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01 – Acender uma lâmpada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553673" y="2504114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>
                <a:solidFill>
                  <a:schemeClr val="accent1"/>
                </a:solidFill>
                <a:effectLst/>
              </a:rPr>
              <a:t>Antes:</a:t>
            </a:r>
          </a:p>
          <a:p>
            <a:pPr marL="0" indent="0" fontAlgn="base">
              <a:buNone/>
            </a:pPr>
            <a:endParaRPr lang="pt-BR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endParaRPr lang="pt-BR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endParaRPr lang="pt-BR" dirty="0">
              <a:solidFill>
                <a:schemeClr val="accent1"/>
              </a:solidFill>
              <a:effectLst/>
            </a:endParaRPr>
          </a:p>
          <a:p>
            <a:pPr marL="0" indent="0" fontAlgn="base">
              <a:buNone/>
            </a:pPr>
            <a:r>
              <a:rPr lang="pt-BR" dirty="0">
                <a:solidFill>
                  <a:schemeClr val="accent1"/>
                </a:solidFill>
                <a:effectLst/>
              </a:rPr>
              <a:t>Agora: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89B50-BA88-455F-B8F5-A5A9A52BE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7"/>
          <a:stretch/>
        </p:blipFill>
        <p:spPr>
          <a:xfrm>
            <a:off x="1459160" y="2955003"/>
            <a:ext cx="3619500" cy="12287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E1D6D4-E048-4D9B-A43D-149F274B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59" y="4732233"/>
            <a:ext cx="3619500" cy="1800307"/>
          </a:xfrm>
          <a:prstGeom prst="rect">
            <a:avLst/>
          </a:prstGeom>
        </p:spPr>
      </p:pic>
      <p:pic>
        <p:nvPicPr>
          <p:cNvPr id="4100" name="Picture 4" descr="separatedinterface-compseparado">
            <a:extLst>
              <a:ext uri="{FF2B5EF4-FFF2-40B4-BE49-F238E27FC236}">
                <a16:creationId xmlns:a16="http://schemas.microsoft.com/office/drawing/2014/main" id="{C9F5EB25-717B-4138-8425-AA2158313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4" y="3825740"/>
            <a:ext cx="4981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C2322F1-F226-45F1-961A-02BD2E0E4CB8}"/>
              </a:ext>
            </a:extLst>
          </p:cNvPr>
          <p:cNvSpPr/>
          <p:nvPr/>
        </p:nvSpPr>
        <p:spPr>
          <a:xfrm>
            <a:off x="5751265" y="3258989"/>
            <a:ext cx="4981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>
                <a:solidFill>
                  <a:schemeClr val="accent1"/>
                </a:solidFill>
              </a:rPr>
              <a:t>Reutilização futura em outro projeto:</a:t>
            </a:r>
          </a:p>
        </p:txBody>
      </p:sp>
    </p:spTree>
    <p:extLst>
      <p:ext uri="{BB962C8B-B14F-4D97-AF65-F5344CB8AC3E}">
        <p14:creationId xmlns:p14="http://schemas.microsoft.com/office/powerpoint/2010/main" val="70194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02 – Pagamento de funcionário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F53CA7-73C2-40D9-B0FD-E2799F9B0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69"/>
          <a:stretch/>
        </p:blipFill>
        <p:spPr>
          <a:xfrm>
            <a:off x="411060" y="2514600"/>
            <a:ext cx="4127384" cy="4232246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E4F5C01A-65B1-4784-BC91-393AE459D0A0}"/>
              </a:ext>
            </a:extLst>
          </p:cNvPr>
          <p:cNvSpPr txBox="1">
            <a:spLocks/>
          </p:cNvSpPr>
          <p:nvPr/>
        </p:nvSpPr>
        <p:spPr>
          <a:xfrm>
            <a:off x="4900568" y="26670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D2FC485-36CC-498C-8995-9E429ECC4351}"/>
              </a:ext>
            </a:extLst>
          </p:cNvPr>
          <p:cNvSpPr txBox="1">
            <a:spLocks/>
          </p:cNvSpPr>
          <p:nvPr/>
        </p:nvSpPr>
        <p:spPr>
          <a:xfrm>
            <a:off x="4638412" y="2481063"/>
            <a:ext cx="7467600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Neste exemplo um pouco mais complexo, também ocorre a violação do </a:t>
            </a:r>
            <a:r>
              <a:rPr lang="pt-BR" b="1" dirty="0"/>
              <a:t>DIP</a:t>
            </a:r>
          </a:p>
          <a:p>
            <a:r>
              <a:rPr lang="pt-BR" dirty="0">
                <a:effectLst/>
              </a:rPr>
              <a:t>o Pagamento depende diretamente de funcionário.</a:t>
            </a:r>
          </a:p>
          <a:p>
            <a:pPr lvl="1"/>
            <a:r>
              <a:rPr lang="pt-BR" dirty="0">
                <a:effectLst/>
              </a:rPr>
              <a:t>Gera dificuldade no reuso, uma vez que todo pagamento deverá ser a um funcionário e não para algo/alguém pagável</a:t>
            </a:r>
          </a:p>
          <a:p>
            <a:pPr marL="457200" lvl="1" indent="0">
              <a:buNone/>
            </a:pPr>
            <a:endParaRPr lang="pt-BR" dirty="0">
              <a:effectLst/>
            </a:endParaRPr>
          </a:p>
          <a:p>
            <a:r>
              <a:rPr lang="pt-BR" dirty="0">
                <a:effectLst/>
              </a:rPr>
              <a:t>Para corrigirmos isso, vamos reestruturar nossas camadas</a:t>
            </a:r>
          </a:p>
        </p:txBody>
      </p:sp>
    </p:spTree>
    <p:extLst>
      <p:ext uri="{BB962C8B-B14F-4D97-AF65-F5344CB8AC3E}">
        <p14:creationId xmlns:p14="http://schemas.microsoft.com/office/powerpoint/2010/main" val="1955419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02 – Pagamento de funcionário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4F5C01A-65B1-4784-BC91-393AE459D0A0}"/>
              </a:ext>
            </a:extLst>
          </p:cNvPr>
          <p:cNvSpPr txBox="1">
            <a:spLocks/>
          </p:cNvSpPr>
          <p:nvPr/>
        </p:nvSpPr>
        <p:spPr>
          <a:xfrm>
            <a:off x="4900568" y="26670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D2FC485-36CC-498C-8995-9E429ECC4351}"/>
              </a:ext>
            </a:extLst>
          </p:cNvPr>
          <p:cNvSpPr txBox="1">
            <a:spLocks/>
          </p:cNvSpPr>
          <p:nvPr/>
        </p:nvSpPr>
        <p:spPr>
          <a:xfrm>
            <a:off x="1979803" y="2641847"/>
            <a:ext cx="10906386" cy="3842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pt-BR" dirty="0"/>
              <a:t>Reformulação da estrutura de camadas de acordo com o </a:t>
            </a:r>
            <a:r>
              <a:rPr lang="pt-BR" b="1" dirty="0"/>
              <a:t>DIP:</a:t>
            </a:r>
            <a:endParaRPr lang="pt-BR" dirty="0">
              <a:effectLst/>
            </a:endParaRPr>
          </a:p>
        </p:txBody>
      </p:sp>
      <p:pic>
        <p:nvPicPr>
          <p:cNvPr id="2052" name="Picture 4" descr="http://ramonsilva.net/wp-content/uploads/2016/03/Inversao-de-Dependencias.png">
            <a:extLst>
              <a:ext uri="{FF2B5EF4-FFF2-40B4-BE49-F238E27FC236}">
                <a16:creationId xmlns:a16="http://schemas.microsoft.com/office/drawing/2014/main" id="{510114E2-AB56-44AA-A10C-99B6FAB5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39" y="3231416"/>
            <a:ext cx="7348756" cy="326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7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Soluções para a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09302"/>
          </a:xfrm>
        </p:spPr>
        <p:txBody>
          <a:bodyPr/>
          <a:lstStyle/>
          <a:p>
            <a:r>
              <a:rPr lang="pt-BR" dirty="0"/>
              <a:t>Processo de desenvolvimento bem estruturado</a:t>
            </a:r>
          </a:p>
          <a:p>
            <a:r>
              <a:rPr lang="pt-BR" dirty="0"/>
              <a:t>Divisão de responsabilidades entre a equipe</a:t>
            </a:r>
          </a:p>
          <a:p>
            <a:r>
              <a:rPr lang="pt-BR" dirty="0"/>
              <a:t>Controle de versões </a:t>
            </a:r>
          </a:p>
          <a:p>
            <a:r>
              <a:rPr lang="pt-BR" dirty="0"/>
              <a:t>Visão de futuro de produto (software)</a:t>
            </a:r>
          </a:p>
          <a:p>
            <a:r>
              <a:rPr lang="pt-BR" dirty="0"/>
              <a:t>Documentação </a:t>
            </a:r>
          </a:p>
          <a:p>
            <a:r>
              <a:rPr lang="pt-BR" dirty="0"/>
              <a:t>Fechamento de escopo</a:t>
            </a:r>
          </a:p>
          <a:p>
            <a:r>
              <a:rPr lang="pt-BR" dirty="0"/>
              <a:t>reutilização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285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02 – Pagamento de funcionário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4F5C01A-65B1-4784-BC91-393AE459D0A0}"/>
              </a:ext>
            </a:extLst>
          </p:cNvPr>
          <p:cNvSpPr txBox="1">
            <a:spLocks/>
          </p:cNvSpPr>
          <p:nvPr/>
        </p:nvSpPr>
        <p:spPr>
          <a:xfrm>
            <a:off x="4900568" y="26670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187014-7BA8-44D3-AB1F-F80B2DDA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9" y="2507176"/>
            <a:ext cx="4253219" cy="42681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7549AD-62C8-4682-9A38-8D8DD173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02" y="2507176"/>
            <a:ext cx="6106049" cy="42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4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DIP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6" y="2097248"/>
            <a:ext cx="10301681" cy="4378704"/>
          </a:xfrm>
        </p:spPr>
        <p:txBody>
          <a:bodyPr anchor="t">
            <a:normAutofit/>
          </a:bodyPr>
          <a:lstStyle/>
          <a:p>
            <a:pPr marL="0" indent="0" algn="ctr" fontAlgn="base">
              <a:buNone/>
            </a:pPr>
            <a:r>
              <a:rPr lang="pt-BR" dirty="0">
                <a:effectLst/>
              </a:rPr>
              <a:t>Exemplo 02 – Pagamento de funcionário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F1E934A-AEDD-4C7F-A782-F9C39F1B40A2}"/>
              </a:ext>
            </a:extLst>
          </p:cNvPr>
          <p:cNvSpPr txBox="1">
            <a:spLocks/>
          </p:cNvSpPr>
          <p:nvPr/>
        </p:nvSpPr>
        <p:spPr>
          <a:xfrm>
            <a:off x="4748168" y="25146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4F5C01A-65B1-4784-BC91-393AE459D0A0}"/>
              </a:ext>
            </a:extLst>
          </p:cNvPr>
          <p:cNvSpPr txBox="1">
            <a:spLocks/>
          </p:cNvSpPr>
          <p:nvPr/>
        </p:nvSpPr>
        <p:spPr>
          <a:xfrm>
            <a:off x="4900568" y="2667000"/>
            <a:ext cx="7248089" cy="402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pt-BR" dirty="0">
              <a:solidFill>
                <a:srgbClr val="FFFF99"/>
              </a:solidFill>
              <a:effectLst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187014-7BA8-44D3-AB1F-F80B2DDA8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9" y="2507177"/>
            <a:ext cx="4253219" cy="248427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7549AD-62C8-4682-9A38-8D8DD173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87" y="2507178"/>
            <a:ext cx="6106049" cy="2484272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8264CC3A-A404-49B1-BAF7-202C47C9514A}"/>
              </a:ext>
            </a:extLst>
          </p:cNvPr>
          <p:cNvSpPr txBox="1">
            <a:spLocks/>
          </p:cNvSpPr>
          <p:nvPr/>
        </p:nvSpPr>
        <p:spPr>
          <a:xfrm>
            <a:off x="154846" y="5160432"/>
            <a:ext cx="11787231" cy="1534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effectLst/>
              </a:rPr>
              <a:t>Agora, Pagável é uma abstração de funcionário ( o que é pago);</a:t>
            </a:r>
          </a:p>
          <a:p>
            <a:r>
              <a:rPr lang="pt-BR" dirty="0">
                <a:effectLst/>
              </a:rPr>
              <a:t>Pagador é uma abstração de pagamento ( o que paga);</a:t>
            </a:r>
          </a:p>
          <a:p>
            <a:pPr lvl="1"/>
            <a:r>
              <a:rPr lang="pt-BR" dirty="0">
                <a:effectLst/>
              </a:rPr>
              <a:t>PagamentoService apenas um intermediário entre ambos.</a:t>
            </a:r>
          </a:p>
          <a:p>
            <a:r>
              <a:rPr lang="pt-BR" dirty="0">
                <a:effectLst/>
              </a:rPr>
              <a:t>Para reutilizar o pagamento em outro projeto, basta implementar um novo pagável (</a:t>
            </a:r>
            <a:r>
              <a:rPr lang="pt-BR" b="1" dirty="0">
                <a:effectLst/>
              </a:rPr>
              <a:t>OCP</a:t>
            </a:r>
            <a:r>
              <a:rPr lang="pt-BR" dirty="0">
                <a:effectLst/>
              </a:rPr>
              <a:t>)</a:t>
            </a:r>
          </a:p>
          <a:p>
            <a:pPr lvl="1"/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574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Materiais de estudo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81" y="2346820"/>
            <a:ext cx="10401838" cy="4362275"/>
          </a:xfrm>
        </p:spPr>
        <p:txBody>
          <a:bodyPr>
            <a:normAutofit/>
          </a:bodyPr>
          <a:lstStyle/>
          <a:p>
            <a:pPr fontAlgn="base"/>
            <a:r>
              <a:rPr lang="pt-BR" dirty="0">
                <a:effectLst/>
              </a:rPr>
              <a:t>SOLID C# (EN):</a:t>
            </a:r>
          </a:p>
          <a:p>
            <a:pPr lvl="1" fontAlgn="base"/>
            <a:r>
              <a:rPr lang="pt-BR" dirty="0">
                <a:effectLst/>
                <a:hlinkClick r:id="rId2"/>
              </a:rPr>
              <a:t>https://www.c-sharpcorner.com/UploadFile/damubetha/solid-principles-in-C-Sharp/</a:t>
            </a:r>
            <a:endParaRPr lang="pt-BR" dirty="0">
              <a:effectLst/>
            </a:endParaRPr>
          </a:p>
          <a:p>
            <a:pPr fontAlgn="base"/>
            <a:r>
              <a:rPr lang="pt-BR" dirty="0">
                <a:effectLst/>
              </a:rPr>
              <a:t>SOLID C# (PT):</a:t>
            </a:r>
          </a:p>
          <a:p>
            <a:pPr lvl="1" fontAlgn="base"/>
            <a:r>
              <a:rPr lang="pt-BR" sz="1600" dirty="0">
                <a:effectLst/>
                <a:hlinkClick r:id="rId3"/>
              </a:rPr>
              <a:t>https://robsoncastilho.com.br/2013/02/06/principios-solid-principio-da-responsabilidade-unica-srp/</a:t>
            </a:r>
            <a:endParaRPr lang="pt-BR" sz="1600" dirty="0">
              <a:effectLst/>
            </a:endParaRPr>
          </a:p>
          <a:p>
            <a:pPr fontAlgn="base"/>
            <a:r>
              <a:rPr lang="pt-BR" sz="1800" dirty="0">
                <a:effectLst/>
              </a:rPr>
              <a:t>SOLID Java (PT):</a:t>
            </a:r>
          </a:p>
          <a:p>
            <a:pPr lvl="1" fontAlgn="base"/>
            <a:r>
              <a:rPr lang="pt-BR" sz="1600" dirty="0">
                <a:effectLst/>
                <a:hlinkClick r:id="rId4"/>
              </a:rPr>
              <a:t>http://ramonsilva.net/boas-praticas/solid/o-principio-da-substituicao-de-liskov/</a:t>
            </a:r>
            <a:endParaRPr lang="pt-BR" sz="1600" dirty="0">
              <a:effectLst/>
            </a:endParaRPr>
          </a:p>
          <a:p>
            <a:pPr fontAlgn="base"/>
            <a:r>
              <a:rPr lang="pt-BR" sz="1800" dirty="0">
                <a:effectLst/>
              </a:rPr>
              <a:t>SOLID Vídeo Aula C#:</a:t>
            </a:r>
          </a:p>
          <a:p>
            <a:pPr lvl="1" fontAlgn="base"/>
            <a:r>
              <a:rPr lang="pt-BR" dirty="0">
                <a:effectLst/>
                <a:hlinkClick r:id="rId5"/>
              </a:rPr>
              <a:t>https://mega.nz/#!MdQWFRBb!ucWMUSG314oqAaOtUS7aLWkjF3VqaDJGomcJ9iJ-iXM</a:t>
            </a:r>
            <a:endParaRPr lang="pt-BR" sz="1600" dirty="0">
              <a:effectLst/>
            </a:endParaRPr>
          </a:p>
          <a:p>
            <a:pPr lvl="1" fontAlgn="base"/>
            <a:endParaRPr lang="pt-BR" sz="1600" dirty="0">
              <a:effectLst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9105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76212"/>
          </a:xfrm>
        </p:spPr>
        <p:txBody>
          <a:bodyPr/>
          <a:lstStyle/>
          <a:p>
            <a:r>
              <a:rPr lang="pt-BR" sz="8000" dirty="0"/>
              <a:t>SOLID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28" y="2753686"/>
            <a:ext cx="9638950" cy="2732714"/>
          </a:xfrm>
        </p:spPr>
        <p:txBody>
          <a:bodyPr anchor="ctr">
            <a:normAutofit/>
          </a:bodyPr>
          <a:lstStyle/>
          <a:p>
            <a:r>
              <a:rPr lang="pt-BR" sz="3200" dirty="0"/>
              <a:t>Obrigado a todos pela participação e atenção! </a:t>
            </a:r>
          </a:p>
        </p:txBody>
      </p:sp>
    </p:spTree>
    <p:extLst>
      <p:ext uri="{BB962C8B-B14F-4D97-AF65-F5344CB8AC3E}">
        <p14:creationId xmlns:p14="http://schemas.microsoft.com/office/powerpoint/2010/main" val="1475422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76212"/>
          </a:xfrm>
        </p:spPr>
        <p:txBody>
          <a:bodyPr/>
          <a:lstStyle/>
          <a:p>
            <a:r>
              <a:rPr lang="pt-BR" sz="8000" dirty="0"/>
              <a:t>SOLID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766" y="2753686"/>
            <a:ext cx="8676222" cy="1905000"/>
          </a:xfrm>
        </p:spPr>
        <p:txBody>
          <a:bodyPr/>
          <a:lstStyle/>
          <a:p>
            <a:r>
              <a:rPr lang="pt-BR" dirty="0"/>
              <a:t>Introdução ao Design </a:t>
            </a:r>
            <a:r>
              <a:rPr lang="pt-BR" dirty="0" err="1"/>
              <a:t>Pattern</a:t>
            </a:r>
            <a:r>
              <a:rPr lang="pt-BR" dirty="0"/>
              <a:t> voltado ao C# </a:t>
            </a:r>
          </a:p>
        </p:txBody>
      </p:sp>
    </p:spTree>
    <p:extLst>
      <p:ext uri="{BB962C8B-B14F-4D97-AF65-F5344CB8AC3E}">
        <p14:creationId xmlns:p14="http://schemas.microsoft.com/office/powerpoint/2010/main" val="3049685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01C290D-2EAF-48C2-99FB-1E9FF94A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04" y="170995"/>
            <a:ext cx="5677692" cy="65160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A9CE174-73E7-43A6-944B-DBBF1E0BE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997" y="1360685"/>
            <a:ext cx="3965178" cy="39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09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1B7A1F-7697-49B9-A622-7338D402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53" y="3951722"/>
            <a:ext cx="3696216" cy="25721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F23075-85B7-4C65-9E51-40F93FFE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2" y="1276350"/>
            <a:ext cx="4933950" cy="21526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BDE7EB-F3B5-412A-AE26-321CC5B9B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50" y="1701073"/>
            <a:ext cx="7318278" cy="34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Soluções para a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51" y="2904338"/>
            <a:ext cx="9905998" cy="1049324"/>
          </a:xfrm>
        </p:spPr>
        <p:txBody>
          <a:bodyPr/>
          <a:lstStyle/>
          <a:p>
            <a:pPr lvl="0">
              <a:buClr>
                <a:srgbClr val="5AD0B8"/>
              </a:buClr>
            </a:pPr>
            <a:r>
              <a:rPr lang="pt-BR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 agora? Está tudo feito? Tudo perfeito?</a:t>
            </a:r>
            <a:endParaRPr lang="pt-BR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D86566-1830-42D2-A4AC-30F1ACCDA135}"/>
              </a:ext>
            </a:extLst>
          </p:cNvPr>
          <p:cNvSpPr txBox="1">
            <a:spLocks/>
          </p:cNvSpPr>
          <p:nvPr/>
        </p:nvSpPr>
        <p:spPr>
          <a:xfrm>
            <a:off x="1401510" y="3136783"/>
            <a:ext cx="640864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4800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84E708F-DCFC-4712-8884-BB2B9A0ECE64}"/>
              </a:ext>
            </a:extLst>
          </p:cNvPr>
          <p:cNvSpPr txBox="1">
            <a:spLocks/>
          </p:cNvSpPr>
          <p:nvPr/>
        </p:nvSpPr>
        <p:spPr>
          <a:xfrm>
            <a:off x="1028351" y="4343400"/>
            <a:ext cx="9905998" cy="104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AD0B8"/>
              </a:buClr>
            </a:pPr>
            <a:endParaRPr lang="pt-BR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3CFD4F-F03E-4BAC-AE29-4352C334D359}"/>
              </a:ext>
            </a:extLst>
          </p:cNvPr>
          <p:cNvSpPr txBox="1">
            <a:spLocks/>
          </p:cNvSpPr>
          <p:nvPr/>
        </p:nvSpPr>
        <p:spPr>
          <a:xfrm>
            <a:off x="1401509" y="4732090"/>
            <a:ext cx="836327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0754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Soluções para a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51" y="2904338"/>
            <a:ext cx="9905998" cy="1049324"/>
          </a:xfrm>
        </p:spPr>
        <p:txBody>
          <a:bodyPr/>
          <a:lstStyle/>
          <a:p>
            <a:pPr lvl="0">
              <a:buClr>
                <a:srgbClr val="5AD0B8"/>
              </a:buClr>
            </a:pPr>
            <a:r>
              <a:rPr lang="pt-BR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 agora? Está tudo feito? Tudo perfeito?</a:t>
            </a:r>
            <a:endParaRPr lang="pt-BR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D86566-1830-42D2-A4AC-30F1ACCDA135}"/>
              </a:ext>
            </a:extLst>
          </p:cNvPr>
          <p:cNvSpPr txBox="1">
            <a:spLocks/>
          </p:cNvSpPr>
          <p:nvPr/>
        </p:nvSpPr>
        <p:spPr>
          <a:xfrm>
            <a:off x="1401510" y="3136783"/>
            <a:ext cx="640864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/>
              <a:t>	Não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84E708F-DCFC-4712-8884-BB2B9A0ECE64}"/>
              </a:ext>
            </a:extLst>
          </p:cNvPr>
          <p:cNvSpPr txBox="1">
            <a:spLocks/>
          </p:cNvSpPr>
          <p:nvPr/>
        </p:nvSpPr>
        <p:spPr>
          <a:xfrm>
            <a:off x="1028351" y="4343400"/>
            <a:ext cx="9905998" cy="104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AD0B8"/>
              </a:buClr>
            </a:pPr>
            <a:endParaRPr lang="pt-BR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3CFD4F-F03E-4BAC-AE29-4352C334D359}"/>
              </a:ext>
            </a:extLst>
          </p:cNvPr>
          <p:cNvSpPr txBox="1">
            <a:spLocks/>
          </p:cNvSpPr>
          <p:nvPr/>
        </p:nvSpPr>
        <p:spPr>
          <a:xfrm>
            <a:off x="1401509" y="4732090"/>
            <a:ext cx="836327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42921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Soluções para a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51" y="2904338"/>
            <a:ext cx="9905998" cy="1049324"/>
          </a:xfrm>
        </p:spPr>
        <p:txBody>
          <a:bodyPr/>
          <a:lstStyle/>
          <a:p>
            <a:pPr lvl="0">
              <a:buClr>
                <a:srgbClr val="5AD0B8"/>
              </a:buClr>
            </a:pPr>
            <a:r>
              <a:rPr lang="pt-BR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 agora? Está tudo feito? Tudo perfeito?</a:t>
            </a:r>
            <a:endParaRPr lang="pt-BR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D86566-1830-42D2-A4AC-30F1ACCDA135}"/>
              </a:ext>
            </a:extLst>
          </p:cNvPr>
          <p:cNvSpPr txBox="1">
            <a:spLocks/>
          </p:cNvSpPr>
          <p:nvPr/>
        </p:nvSpPr>
        <p:spPr>
          <a:xfrm>
            <a:off x="1401510" y="3136783"/>
            <a:ext cx="640864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/>
              <a:t>	Não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84E708F-DCFC-4712-8884-BB2B9A0ECE64}"/>
              </a:ext>
            </a:extLst>
          </p:cNvPr>
          <p:cNvSpPr txBox="1">
            <a:spLocks/>
          </p:cNvSpPr>
          <p:nvPr/>
        </p:nvSpPr>
        <p:spPr>
          <a:xfrm>
            <a:off x="1028351" y="4343400"/>
            <a:ext cx="9905998" cy="104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AD0B8"/>
              </a:buClr>
            </a:pPr>
            <a:r>
              <a:rPr lang="pt-BR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 que mais falta para melhorar?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3CFD4F-F03E-4BAC-AE29-4352C334D359}"/>
              </a:ext>
            </a:extLst>
          </p:cNvPr>
          <p:cNvSpPr txBox="1">
            <a:spLocks/>
          </p:cNvSpPr>
          <p:nvPr/>
        </p:nvSpPr>
        <p:spPr>
          <a:xfrm>
            <a:off x="1401509" y="4732090"/>
            <a:ext cx="836327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6539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36CE-C14D-4FE1-B30C-9A91255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609600"/>
            <a:ext cx="10989578" cy="1905000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SOLID – Soluções para a crise dos softwares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834A0B-CFC9-4AE3-8F94-BEFC1A6C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351" y="2904338"/>
            <a:ext cx="9905998" cy="1049324"/>
          </a:xfrm>
        </p:spPr>
        <p:txBody>
          <a:bodyPr/>
          <a:lstStyle/>
          <a:p>
            <a:pPr lvl="0">
              <a:buClr>
                <a:srgbClr val="5AD0B8"/>
              </a:buClr>
            </a:pPr>
            <a:r>
              <a:rPr lang="pt-BR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 agora? Está tudo feito? Tudo perfeito?</a:t>
            </a:r>
            <a:endParaRPr lang="pt-BR" dirty="0">
              <a:solidFill>
                <a:prstClr val="white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D86566-1830-42D2-A4AC-30F1ACCDA135}"/>
              </a:ext>
            </a:extLst>
          </p:cNvPr>
          <p:cNvSpPr txBox="1">
            <a:spLocks/>
          </p:cNvSpPr>
          <p:nvPr/>
        </p:nvSpPr>
        <p:spPr>
          <a:xfrm>
            <a:off x="1401510" y="3136783"/>
            <a:ext cx="640864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/>
              <a:t>	Não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84E708F-DCFC-4712-8884-BB2B9A0ECE64}"/>
              </a:ext>
            </a:extLst>
          </p:cNvPr>
          <p:cNvSpPr txBox="1">
            <a:spLocks/>
          </p:cNvSpPr>
          <p:nvPr/>
        </p:nvSpPr>
        <p:spPr>
          <a:xfrm>
            <a:off x="1028351" y="4343400"/>
            <a:ext cx="9905998" cy="104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AD0B8"/>
              </a:buClr>
            </a:pPr>
            <a:r>
              <a:rPr lang="pt-BR" dirty="0">
                <a:solidFill>
                  <a:prstClr val="white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 que mais falta para melhorar?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3CFD4F-F03E-4BAC-AE29-4352C334D359}"/>
              </a:ext>
            </a:extLst>
          </p:cNvPr>
          <p:cNvSpPr txBox="1">
            <a:spLocks/>
          </p:cNvSpPr>
          <p:nvPr/>
        </p:nvSpPr>
        <p:spPr>
          <a:xfrm>
            <a:off x="1401509" y="4732090"/>
            <a:ext cx="836327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dirty="0"/>
              <a:t>	Organizar o código</a:t>
            </a:r>
          </a:p>
        </p:txBody>
      </p:sp>
    </p:spTree>
    <p:extLst>
      <p:ext uri="{BB962C8B-B14F-4D97-AF65-F5344CB8AC3E}">
        <p14:creationId xmlns:p14="http://schemas.microsoft.com/office/powerpoint/2010/main" val="205766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1621</TotalTime>
  <Words>2508</Words>
  <Application>Microsoft Office PowerPoint</Application>
  <PresentationFormat>Widescreen</PresentationFormat>
  <Paragraphs>365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9" baseType="lpstr">
      <vt:lpstr>Arial</vt:lpstr>
      <vt:lpstr>Century Gothic</vt:lpstr>
      <vt:lpstr>Malha</vt:lpstr>
      <vt:lpstr>SOLID</vt:lpstr>
      <vt:lpstr>SOLID – inicio do desenvolvimento de softwares</vt:lpstr>
      <vt:lpstr>SOLID – problemas e crise dos softwares</vt:lpstr>
      <vt:lpstr>SOLID – Soluções para a crise dos softwares</vt:lpstr>
      <vt:lpstr>SOLID – Soluções para a crise dos softwares</vt:lpstr>
      <vt:lpstr>SOLID – Soluções para a crise dos softwares</vt:lpstr>
      <vt:lpstr>SOLID – Soluções para a crise dos softwares</vt:lpstr>
      <vt:lpstr>SOLID – Soluções para a crise dos softwares</vt:lpstr>
      <vt:lpstr>SOLID – Soluções para a crise dos softwares</vt:lpstr>
      <vt:lpstr>SOLID – Padrões de projeto de software</vt:lpstr>
      <vt:lpstr>SOLID – Criacão</vt:lpstr>
      <vt:lpstr>SOLID – Benefícios</vt:lpstr>
      <vt:lpstr>SOLID – Benefícios</vt:lpstr>
      <vt:lpstr>SOLID – Significado</vt:lpstr>
      <vt:lpstr>SOLID – Significado</vt:lpstr>
      <vt:lpstr>SOLID – Resumo</vt:lpstr>
      <vt:lpstr>SOLID – SRP</vt:lpstr>
      <vt:lpstr>SOLID – SRP</vt:lpstr>
      <vt:lpstr>SOLID – SRP</vt:lpstr>
      <vt:lpstr>SOLID – SRP</vt:lpstr>
      <vt:lpstr>SOLID – SRP</vt:lpstr>
      <vt:lpstr>SOLID – SRP</vt:lpstr>
      <vt:lpstr>SOLID – OCP</vt:lpstr>
      <vt:lpstr>SOLID – OCP</vt:lpstr>
      <vt:lpstr>SOLID – OCP</vt:lpstr>
      <vt:lpstr>SOLID – OCP</vt:lpstr>
      <vt:lpstr>SOLID – LSP</vt:lpstr>
      <vt:lpstr>SOLID – LSP</vt:lpstr>
      <vt:lpstr>SOLID – LSP</vt:lpstr>
      <vt:lpstr>SOLID – LSP</vt:lpstr>
      <vt:lpstr>SOLID – LSP</vt:lpstr>
      <vt:lpstr>SOLID – LSP</vt:lpstr>
      <vt:lpstr>SOLID – LSP</vt:lpstr>
      <vt:lpstr>SOLID – LSP</vt:lpstr>
      <vt:lpstr>SOLID – ISP</vt:lpstr>
      <vt:lpstr>SOLID – ISP</vt:lpstr>
      <vt:lpstr>SOLID – ISP</vt:lpstr>
      <vt:lpstr>SOLID – ISP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DIP</vt:lpstr>
      <vt:lpstr>SOLID – Materiais de estudo</vt:lpstr>
      <vt:lpstr>SOLID</vt:lpstr>
      <vt:lpstr>SOLID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</dc:title>
  <dc:creator>Felipe ...</dc:creator>
  <cp:lastModifiedBy>Felipe</cp:lastModifiedBy>
  <cp:revision>46</cp:revision>
  <dcterms:created xsi:type="dcterms:W3CDTF">2018-04-04T18:41:52Z</dcterms:created>
  <dcterms:modified xsi:type="dcterms:W3CDTF">2018-07-13T05:15:55Z</dcterms:modified>
</cp:coreProperties>
</file>