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9"/>
  </p:notesMasterIdLst>
  <p:sldIdLst>
    <p:sldId id="332" r:id="rId2"/>
    <p:sldId id="364" r:id="rId3"/>
    <p:sldId id="333" r:id="rId4"/>
    <p:sldId id="340" r:id="rId5"/>
    <p:sldId id="341" r:id="rId6"/>
    <p:sldId id="342" r:id="rId7"/>
    <p:sldId id="348" r:id="rId8"/>
    <p:sldId id="351" r:id="rId9"/>
    <p:sldId id="350" r:id="rId10"/>
    <p:sldId id="349" r:id="rId11"/>
    <p:sldId id="346" r:id="rId12"/>
    <p:sldId id="344" r:id="rId13"/>
    <p:sldId id="345" r:id="rId14"/>
    <p:sldId id="334" r:id="rId15"/>
    <p:sldId id="338" r:id="rId16"/>
    <p:sldId id="359" r:id="rId17"/>
    <p:sldId id="353" r:id="rId18"/>
    <p:sldId id="352" r:id="rId19"/>
    <p:sldId id="354" r:id="rId20"/>
    <p:sldId id="355" r:id="rId21"/>
    <p:sldId id="360" r:id="rId22"/>
    <p:sldId id="356" r:id="rId23"/>
    <p:sldId id="357" r:id="rId24"/>
    <p:sldId id="361" r:id="rId25"/>
    <p:sldId id="362" r:id="rId26"/>
    <p:sldId id="358" r:id="rId27"/>
    <p:sldId id="363" r:id="rId28"/>
  </p:sldIdLst>
  <p:sldSz cx="18288000" cy="10287000"/>
  <p:notesSz cx="6858000" cy="9144000"/>
  <p:embeddedFontLst>
    <p:embeddedFont>
      <p:font typeface="Big Shoulders Display" panose="020B0604020202020204" charset="0"/>
      <p:regular r:id="rId30"/>
    </p:embeddedFont>
    <p:embeddedFont>
      <p:font typeface="Big Shoulders Display Bold" panose="020B0604020202020204" charset="0"/>
      <p:regular r:id="rId31"/>
      <p:bold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Lato" panose="020F0502020204030203" pitchFamily="34" charset="0"/>
      <p:regular r:id="rId37"/>
      <p:bold r:id="rId38"/>
      <p:italic r:id="rId39"/>
      <p:boldItalic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lipe Pimentel" initials="FP" lastIdx="8" clrIdx="0">
    <p:extLst>
      <p:ext uri="{19B8F6BF-5375-455C-9EA6-DF929625EA0E}">
        <p15:presenceInfo xmlns:p15="http://schemas.microsoft.com/office/powerpoint/2012/main" userId="5541f771e94123b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2D4D"/>
    <a:srgbClr val="FAFAFA"/>
    <a:srgbClr val="F4F4F4"/>
    <a:srgbClr val="13538A"/>
    <a:srgbClr val="FFC331"/>
    <a:srgbClr val="FFCE20"/>
    <a:srgbClr val="F39920"/>
    <a:srgbClr val="932C27"/>
    <a:srgbClr val="0000FF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21" autoAdjust="0"/>
    <p:restoredTop sz="91743" autoAdjust="0"/>
  </p:normalViewPr>
  <p:slideViewPr>
    <p:cSldViewPr>
      <p:cViewPr varScale="1">
        <p:scale>
          <a:sx n="68" d="100"/>
          <a:sy n="68" d="100"/>
        </p:scale>
        <p:origin x="95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5446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Pasta2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 err="1"/>
              <a:t>Temperatura</a:t>
            </a:r>
            <a:r>
              <a:rPr lang="en-US" sz="1800" b="1" dirty="0"/>
              <a:t> </a:t>
            </a:r>
            <a:r>
              <a:rPr lang="en-US" sz="1800" b="1" dirty="0" err="1"/>
              <a:t>Média</a:t>
            </a:r>
            <a:endParaRPr lang="en-US" sz="18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Cidade 1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Planilha1!$A$2:$A$14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Planilha1!$B$2:$B$14</c:f>
              <c:numCache>
                <c:formatCode>General</c:formatCode>
                <c:ptCount val="13"/>
                <c:pt idx="0">
                  <c:v>21.2</c:v>
                </c:pt>
                <c:pt idx="1">
                  <c:v>35.200000000000003</c:v>
                </c:pt>
                <c:pt idx="2">
                  <c:v>39.4</c:v>
                </c:pt>
                <c:pt idx="3">
                  <c:v>20.399999999999999</c:v>
                </c:pt>
                <c:pt idx="4">
                  <c:v>23</c:v>
                </c:pt>
                <c:pt idx="5">
                  <c:v>39.1</c:v>
                </c:pt>
                <c:pt idx="6">
                  <c:v>25.6</c:v>
                </c:pt>
                <c:pt idx="7">
                  <c:v>37.9</c:v>
                </c:pt>
                <c:pt idx="8">
                  <c:v>22.3</c:v>
                </c:pt>
                <c:pt idx="9">
                  <c:v>41.2</c:v>
                </c:pt>
                <c:pt idx="10">
                  <c:v>30.3</c:v>
                </c:pt>
                <c:pt idx="11">
                  <c:v>39.6</c:v>
                </c:pt>
                <c:pt idx="12" formatCode="0.0">
                  <c:v>31.266666666666669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3CF-4CDA-AA12-BEDB1DABEDC2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Cidade 2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strRef>
              <c:f>Planilha1!$A$2:$A$14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Planilha1!$C$2:$C$14</c:f>
              <c:numCache>
                <c:formatCode>General</c:formatCode>
                <c:ptCount val="13"/>
                <c:pt idx="0">
                  <c:v>29.4</c:v>
                </c:pt>
                <c:pt idx="1">
                  <c:v>29.9</c:v>
                </c:pt>
                <c:pt idx="2">
                  <c:v>32.299999999999997</c:v>
                </c:pt>
                <c:pt idx="3">
                  <c:v>29.3</c:v>
                </c:pt>
                <c:pt idx="4">
                  <c:v>31.9</c:v>
                </c:pt>
                <c:pt idx="5">
                  <c:v>30.3</c:v>
                </c:pt>
                <c:pt idx="6">
                  <c:v>29.1</c:v>
                </c:pt>
                <c:pt idx="7">
                  <c:v>31.2</c:v>
                </c:pt>
                <c:pt idx="8">
                  <c:v>31.2</c:v>
                </c:pt>
                <c:pt idx="9">
                  <c:v>29.6</c:v>
                </c:pt>
                <c:pt idx="10">
                  <c:v>29.5</c:v>
                </c:pt>
                <c:pt idx="11">
                  <c:v>32.6</c:v>
                </c:pt>
                <c:pt idx="12" formatCode="0.0">
                  <c:v>30.525000000000002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3CF-4CDA-AA12-BEDB1DABED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0777039"/>
        <c:axId val="428643727"/>
      </c:lineChart>
      <c:catAx>
        <c:axId val="4207770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28643727"/>
        <c:crosses val="autoZero"/>
        <c:auto val="1"/>
        <c:lblAlgn val="ctr"/>
        <c:lblOffset val="100"/>
        <c:noMultiLvlLbl val="0"/>
      </c:catAx>
      <c:valAx>
        <c:axId val="4286437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207770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A06AB7-22F7-4FE9-97DA-D7277530E6A8}" type="datetimeFigureOut">
              <a:rPr lang="pt-BR" smtClean="0"/>
              <a:t>22/04/2022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4BF896-9269-4A84-AA55-52043446AA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6056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309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20925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76690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53732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96208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43813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69690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40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8651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41887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3273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/>
              <a:t>Vamos</a:t>
            </a:r>
            <a:r>
              <a:rPr lang="en-US" dirty="0"/>
              <a:t> usar </a:t>
            </a:r>
            <a:r>
              <a:rPr lang="en-US" dirty="0" err="1"/>
              <a:t>os</a:t>
            </a:r>
            <a:r>
              <a:rPr lang="en-US" dirty="0"/>
              <a:t> dados de forma a </a:t>
            </a:r>
            <a:r>
              <a:rPr lang="en-US" dirty="0" err="1"/>
              <a:t>descobrir</a:t>
            </a:r>
            <a:r>
              <a:rPr lang="en-US" dirty="0"/>
              <a:t> </a:t>
            </a:r>
            <a:r>
              <a:rPr lang="en-US" dirty="0" err="1"/>
              <a:t>padroes</a:t>
            </a:r>
            <a:r>
              <a:rPr lang="en-US" dirty="0"/>
              <a:t> que antes a </a:t>
            </a:r>
            <a:r>
              <a:rPr lang="en-US" dirty="0" err="1"/>
              <a:t>gente</a:t>
            </a:r>
            <a:r>
              <a:rPr lang="en-US" dirty="0"/>
              <a:t> </a:t>
            </a:r>
            <a:r>
              <a:rPr lang="en-US" dirty="0" err="1"/>
              <a:t>nao</a:t>
            </a:r>
            <a:r>
              <a:rPr lang="en-US" dirty="0"/>
              <a:t> sabia, </a:t>
            </a:r>
            <a:r>
              <a:rPr lang="en-US" dirty="0" err="1"/>
              <a:t>padroes</a:t>
            </a:r>
            <a:r>
              <a:rPr lang="en-US" dirty="0"/>
              <a:t> que </a:t>
            </a:r>
            <a:r>
              <a:rPr lang="en-US" dirty="0" err="1"/>
              <a:t>estavam</a:t>
            </a:r>
            <a:r>
              <a:rPr lang="en-US" dirty="0"/>
              <a:t> </a:t>
            </a:r>
            <a:r>
              <a:rPr lang="en-US" dirty="0" err="1"/>
              <a:t>ocultos</a:t>
            </a:r>
            <a:r>
              <a:rPr lang="en-US" dirty="0"/>
              <a:t> </a:t>
            </a:r>
            <a:r>
              <a:rPr lang="en-US" dirty="0" err="1"/>
              <a:t>nos</a:t>
            </a:r>
            <a:r>
              <a:rPr lang="en-US" dirty="0"/>
              <a:t> dados. </a:t>
            </a:r>
            <a:r>
              <a:rPr lang="en-US" dirty="0" err="1"/>
              <a:t>Também</a:t>
            </a:r>
            <a:r>
              <a:rPr lang="en-US" dirty="0"/>
              <a:t> </a:t>
            </a:r>
            <a:r>
              <a:rPr lang="en-US" dirty="0" err="1"/>
              <a:t>vamos</a:t>
            </a:r>
            <a:r>
              <a:rPr lang="en-US" dirty="0"/>
              <a:t> usar dados </a:t>
            </a:r>
            <a:r>
              <a:rPr lang="en-US" dirty="0" err="1"/>
              <a:t>históricos</a:t>
            </a:r>
            <a:r>
              <a:rPr lang="en-US" dirty="0"/>
              <a:t> para </a:t>
            </a:r>
            <a:r>
              <a:rPr lang="en-US" dirty="0" err="1"/>
              <a:t>fazer</a:t>
            </a:r>
            <a:r>
              <a:rPr lang="en-US" dirty="0"/>
              <a:t> </a:t>
            </a:r>
            <a:r>
              <a:rPr lang="en-US" dirty="0" err="1"/>
              <a:t>previsoes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o future e </a:t>
            </a:r>
            <a:r>
              <a:rPr lang="en-US" dirty="0" err="1"/>
              <a:t>tentarmos</a:t>
            </a:r>
            <a:r>
              <a:rPr lang="en-US" dirty="0"/>
              <a:t> ser </a:t>
            </a:r>
            <a:r>
              <a:rPr lang="en-US" dirty="0" err="1"/>
              <a:t>cada</a:t>
            </a:r>
            <a:r>
              <a:rPr lang="en-US" dirty="0"/>
              <a:t> </a:t>
            </a:r>
            <a:r>
              <a:rPr lang="en-US" dirty="0" err="1"/>
              <a:t>vez</a:t>
            </a:r>
            <a:r>
              <a:rPr lang="en-US" dirty="0"/>
              <a:t> </a:t>
            </a:r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/>
              <a:t>acertivos</a:t>
            </a:r>
            <a:r>
              <a:rPr lang="en-US" dirty="0"/>
              <a:t> com a </a:t>
            </a:r>
            <a:r>
              <a:rPr lang="en-US" dirty="0" err="1"/>
              <a:t>estratégia</a:t>
            </a:r>
            <a:r>
              <a:rPr lang="en-US" dirty="0"/>
              <a:t> </a:t>
            </a:r>
            <a:r>
              <a:rPr lang="en-US" dirty="0" err="1"/>
              <a:t>futura</a:t>
            </a:r>
            <a:r>
              <a:rPr lang="en-US" dirty="0"/>
              <a:t> da </a:t>
            </a:r>
            <a:r>
              <a:rPr lang="en-US" dirty="0" err="1"/>
              <a:t>nossa</a:t>
            </a:r>
            <a:r>
              <a:rPr lang="en-US" dirty="0"/>
              <a:t> </a:t>
            </a:r>
            <a:r>
              <a:rPr lang="en-US" dirty="0" err="1"/>
              <a:t>empresa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 err="1"/>
              <a:t>Ciencia</a:t>
            </a:r>
            <a:r>
              <a:rPr lang="en-US" dirty="0"/>
              <a:t> de dados </a:t>
            </a:r>
            <a:r>
              <a:rPr lang="en-US" dirty="0" err="1"/>
              <a:t>também</a:t>
            </a:r>
            <a:r>
              <a:rPr lang="en-US" dirty="0"/>
              <a:t> </a:t>
            </a:r>
            <a:r>
              <a:rPr lang="en-US" dirty="0" err="1"/>
              <a:t>é</a:t>
            </a:r>
            <a:r>
              <a:rPr lang="en-US" dirty="0"/>
              <a:t> </a:t>
            </a:r>
            <a:r>
              <a:rPr lang="en-US" dirty="0" err="1"/>
              <a:t>capaz</a:t>
            </a:r>
            <a:r>
              <a:rPr lang="en-US" dirty="0"/>
              <a:t> de </a:t>
            </a:r>
            <a:r>
              <a:rPr lang="en-US" dirty="0" err="1"/>
              <a:t>encontrar</a:t>
            </a:r>
            <a:r>
              <a:rPr lang="en-US" dirty="0"/>
              <a:t> </a:t>
            </a:r>
            <a:r>
              <a:rPr lang="en-US" dirty="0" err="1"/>
              <a:t>oportunidades</a:t>
            </a:r>
            <a:r>
              <a:rPr lang="en-US" dirty="0"/>
              <a:t> </a:t>
            </a:r>
            <a:r>
              <a:rPr lang="en-US" dirty="0" err="1"/>
              <a:t>ocultas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94118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60669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33701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8447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37180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42764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07014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56256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8509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5232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13227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37754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74844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26453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87593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2033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2.png"/><Relationship Id="rId3" Type="http://schemas.openxmlformats.org/officeDocument/2006/relationships/image" Target="../media/image1.jpeg"/><Relationship Id="rId7" Type="http://schemas.openxmlformats.org/officeDocument/2006/relationships/image" Target="../media/image9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4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.jpe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chart" Target="../charts/char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2.png"/><Relationship Id="rId3" Type="http://schemas.openxmlformats.org/officeDocument/2006/relationships/image" Target="../media/image1.jpeg"/><Relationship Id="rId7" Type="http://schemas.openxmlformats.org/officeDocument/2006/relationships/image" Target="../media/image9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4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9939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INTRODUÇÃO A CIÊNCIA DE DADOS</a:t>
            </a: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5257CC16-739C-4FE1-AFBF-BBD12291BEDE}"/>
              </a:ext>
            </a:extLst>
          </p:cNvPr>
          <p:cNvSpPr txBox="1"/>
          <p:nvPr/>
        </p:nvSpPr>
        <p:spPr>
          <a:xfrm>
            <a:off x="1864275" y="2085368"/>
            <a:ext cx="14559450" cy="2499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596"/>
              </a:lnSpc>
            </a:pPr>
            <a:r>
              <a:rPr lang="en-US" sz="15425" spc="2313" dirty="0" err="1">
                <a:solidFill>
                  <a:srgbClr val="072D4D">
                    <a:alpha val="97647"/>
                  </a:srgbClr>
                </a:solidFill>
                <a:latin typeface="Big Shoulders Display Bold"/>
              </a:rPr>
              <a:t>Prazer</a:t>
            </a:r>
            <a:r>
              <a:rPr lang="en-US" sz="15425" spc="2313" dirty="0">
                <a:solidFill>
                  <a:srgbClr val="072D4D">
                    <a:alpha val="97647"/>
                  </a:srgbClr>
                </a:solidFill>
                <a:latin typeface="Big Shoulders Display Bold"/>
              </a:rPr>
              <a:t>!</a:t>
            </a:r>
          </a:p>
        </p:txBody>
      </p:sp>
      <p:sp>
        <p:nvSpPr>
          <p:cNvPr id="12" name="AutoShape 3">
            <a:extLst>
              <a:ext uri="{FF2B5EF4-FFF2-40B4-BE49-F238E27FC236}">
                <a16:creationId xmlns:a16="http://schemas.microsoft.com/office/drawing/2014/main" id="{B9327846-6979-4BE0-A49E-7A9F203E8474}"/>
              </a:ext>
            </a:extLst>
          </p:cNvPr>
          <p:cNvSpPr/>
          <p:nvPr/>
        </p:nvSpPr>
        <p:spPr>
          <a:xfrm>
            <a:off x="3429000" y="4893988"/>
            <a:ext cx="12842325" cy="1544912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E44E341B-3C39-45B6-805A-19D5605806E8}"/>
              </a:ext>
            </a:extLst>
          </p:cNvPr>
          <p:cNvSpPr txBox="1"/>
          <p:nvPr/>
        </p:nvSpPr>
        <p:spPr>
          <a:xfrm>
            <a:off x="1864275" y="4143039"/>
            <a:ext cx="14559450" cy="24307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596"/>
              </a:lnSpc>
            </a:pPr>
            <a:r>
              <a:rPr lang="en-US" sz="10800" b="1" spc="2313" dirty="0" err="1">
                <a:solidFill>
                  <a:srgbClr val="FFC331"/>
                </a:solidFill>
                <a:latin typeface="Big Shoulders Display Bold"/>
              </a:rPr>
              <a:t>Ciência</a:t>
            </a:r>
            <a:r>
              <a:rPr lang="en-US" sz="10800" b="1" spc="2313" dirty="0">
                <a:solidFill>
                  <a:srgbClr val="FFC331"/>
                </a:solidFill>
                <a:latin typeface="Big Shoulders Display Bold"/>
              </a:rPr>
              <a:t> de Dados</a:t>
            </a:r>
          </a:p>
        </p:txBody>
      </p:sp>
    </p:spTree>
    <p:extLst>
      <p:ext uri="{BB962C8B-B14F-4D97-AF65-F5344CB8AC3E}">
        <p14:creationId xmlns:p14="http://schemas.microsoft.com/office/powerpoint/2010/main" val="3006008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9939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INTRODUÇÃO A CIÊNCIA DE DADOS</a:t>
            </a:r>
          </a:p>
        </p:txBody>
      </p:sp>
      <p:sp>
        <p:nvSpPr>
          <p:cNvPr id="12" name="AutoShape 3">
            <a:extLst>
              <a:ext uri="{FF2B5EF4-FFF2-40B4-BE49-F238E27FC236}">
                <a16:creationId xmlns:a16="http://schemas.microsoft.com/office/drawing/2014/main" id="{B9327846-6979-4BE0-A49E-7A9F203E8474}"/>
              </a:ext>
            </a:extLst>
          </p:cNvPr>
          <p:cNvSpPr/>
          <p:nvPr/>
        </p:nvSpPr>
        <p:spPr>
          <a:xfrm>
            <a:off x="7202158" y="4178477"/>
            <a:ext cx="3883681" cy="193004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0A89A83D-6083-4A02-8E75-68CF9188D369}"/>
              </a:ext>
            </a:extLst>
          </p:cNvPr>
          <p:cNvSpPr txBox="1"/>
          <p:nvPr/>
        </p:nvSpPr>
        <p:spPr>
          <a:xfrm>
            <a:off x="2590800" y="2764790"/>
            <a:ext cx="4800600" cy="10833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862"/>
              </a:lnSpc>
            </a:pP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Existe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um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método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científico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! </a:t>
            </a:r>
          </a:p>
          <a:p>
            <a:pPr algn="r">
              <a:lnSpc>
                <a:spcPts val="2862"/>
              </a:lnSpc>
            </a:pP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Observação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,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hipóteses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, testes e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validação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,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análises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,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monitoramento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.</a:t>
            </a:r>
          </a:p>
        </p:txBody>
      </p:sp>
      <p:cxnSp>
        <p:nvCxnSpPr>
          <p:cNvPr id="20" name="Conector: Curvo 19">
            <a:extLst>
              <a:ext uri="{FF2B5EF4-FFF2-40B4-BE49-F238E27FC236}">
                <a16:creationId xmlns:a16="http://schemas.microsoft.com/office/drawing/2014/main" id="{89D85C12-BE4A-4991-9693-0B769A591FFA}"/>
              </a:ext>
            </a:extLst>
          </p:cNvPr>
          <p:cNvCxnSpPr>
            <a:cxnSpLocks/>
          </p:cNvCxnSpPr>
          <p:nvPr/>
        </p:nvCxnSpPr>
        <p:spPr>
          <a:xfrm rot="16200000" flipV="1">
            <a:off x="7502542" y="3355958"/>
            <a:ext cx="1073116" cy="990600"/>
          </a:xfrm>
          <a:prstGeom prst="curvedConnector2">
            <a:avLst/>
          </a:prstGeom>
          <a:ln w="38100">
            <a:solidFill>
              <a:srgbClr val="FFC3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5">
            <a:extLst>
              <a:ext uri="{FF2B5EF4-FFF2-40B4-BE49-F238E27FC236}">
                <a16:creationId xmlns:a16="http://schemas.microsoft.com/office/drawing/2014/main" id="{D1FF13EE-DC22-4340-9926-2C9687E847F4}"/>
              </a:ext>
            </a:extLst>
          </p:cNvPr>
          <p:cNvSpPr txBox="1"/>
          <p:nvPr/>
        </p:nvSpPr>
        <p:spPr>
          <a:xfrm>
            <a:off x="7317717" y="4404835"/>
            <a:ext cx="3652563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800" spc="600" dirty="0" err="1">
                <a:solidFill>
                  <a:srgbClr val="FFC331"/>
                </a:solidFill>
                <a:latin typeface="Big Shoulders Display Bold"/>
              </a:rPr>
              <a:t>Ciência</a:t>
            </a:r>
            <a:r>
              <a:rPr lang="en-US" sz="4800" spc="600" dirty="0">
                <a:solidFill>
                  <a:srgbClr val="FFC331"/>
                </a:solidFill>
                <a:latin typeface="Big Shoulders Display Bold"/>
              </a:rPr>
              <a:t> de </a:t>
            </a:r>
          </a:p>
          <a:p>
            <a:pPr algn="ctr"/>
            <a:r>
              <a:rPr lang="en-US" sz="4800" spc="600" dirty="0">
                <a:solidFill>
                  <a:srgbClr val="FFC331"/>
                </a:solidFill>
                <a:latin typeface="Big Shoulders Display Bold"/>
              </a:rPr>
              <a:t>Dados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03EC09A5-3308-47DE-9F83-90A2DC0284B4}"/>
              </a:ext>
            </a:extLst>
          </p:cNvPr>
          <p:cNvSpPr/>
          <p:nvPr/>
        </p:nvSpPr>
        <p:spPr>
          <a:xfrm>
            <a:off x="-76200" y="-38100"/>
            <a:ext cx="18464463" cy="10439400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riângulo isósceles 6">
            <a:extLst>
              <a:ext uri="{FF2B5EF4-FFF2-40B4-BE49-F238E27FC236}">
                <a16:creationId xmlns:a16="http://schemas.microsoft.com/office/drawing/2014/main" id="{0FE46838-50E3-41A4-9360-E4DF9A56EE8B}"/>
              </a:ext>
            </a:extLst>
          </p:cNvPr>
          <p:cNvSpPr/>
          <p:nvPr/>
        </p:nvSpPr>
        <p:spPr>
          <a:xfrm>
            <a:off x="189390" y="2977726"/>
            <a:ext cx="5454852" cy="6352096"/>
          </a:xfrm>
          <a:prstGeom prst="triangl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C5643D82-712D-4380-B8A7-1449499E5284}"/>
              </a:ext>
            </a:extLst>
          </p:cNvPr>
          <p:cNvCxnSpPr>
            <a:cxnSpLocks/>
          </p:cNvCxnSpPr>
          <p:nvPr/>
        </p:nvCxnSpPr>
        <p:spPr>
          <a:xfrm>
            <a:off x="1553103" y="6153774"/>
            <a:ext cx="2727426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D7A257D9-13E5-44B9-8B3C-C16DAF180635}"/>
              </a:ext>
            </a:extLst>
          </p:cNvPr>
          <p:cNvCxnSpPr>
            <a:cxnSpLocks/>
          </p:cNvCxnSpPr>
          <p:nvPr/>
        </p:nvCxnSpPr>
        <p:spPr>
          <a:xfrm>
            <a:off x="868089" y="7741798"/>
            <a:ext cx="4097454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id="{A520F710-558F-4601-979D-5899844077C4}"/>
              </a:ext>
            </a:extLst>
          </p:cNvPr>
          <p:cNvCxnSpPr>
            <a:cxnSpLocks/>
          </p:cNvCxnSpPr>
          <p:nvPr/>
        </p:nvCxnSpPr>
        <p:spPr>
          <a:xfrm>
            <a:off x="2231016" y="4565750"/>
            <a:ext cx="13716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2AF90246-BAAD-4D38-9403-95E8C5F3C96C}"/>
              </a:ext>
            </a:extLst>
          </p:cNvPr>
          <p:cNvSpPr txBox="1"/>
          <p:nvPr/>
        </p:nvSpPr>
        <p:spPr>
          <a:xfrm>
            <a:off x="4711551" y="8213085"/>
            <a:ext cx="115768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Big Shoulders Display Bold" panose="020B0604020202020204" charset="0"/>
              </a:rPr>
              <a:t>Dados</a:t>
            </a:r>
            <a:endParaRPr lang="en-US" b="1" dirty="0">
              <a:latin typeface="Big Shoulders Display Bold" panose="020B0604020202020204" charset="0"/>
            </a:endParaRP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F6BE1731-C6E8-4BC1-B0FC-95BAF263E36F}"/>
              </a:ext>
            </a:extLst>
          </p:cNvPr>
          <p:cNvSpPr txBox="1"/>
          <p:nvPr/>
        </p:nvSpPr>
        <p:spPr>
          <a:xfrm>
            <a:off x="3395386" y="6609111"/>
            <a:ext cx="251066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Big Shoulders Display Bold" panose="020B0604020202020204" charset="0"/>
              </a:rPr>
              <a:t>Informações</a:t>
            </a:r>
            <a:endParaRPr lang="en-US" b="1" dirty="0">
              <a:latin typeface="Big Shoulders Display Bold" panose="020B0604020202020204" charset="0"/>
            </a:endParaRP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B42FCB33-4E5C-462B-A15C-D1AC9864FDC2}"/>
              </a:ext>
            </a:extLst>
          </p:cNvPr>
          <p:cNvSpPr txBox="1"/>
          <p:nvPr/>
        </p:nvSpPr>
        <p:spPr>
          <a:xfrm>
            <a:off x="2663650" y="5013728"/>
            <a:ext cx="251066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Big Shoulders Display Bold" panose="020B0604020202020204" charset="0"/>
              </a:rPr>
              <a:t>Conhecimento</a:t>
            </a:r>
            <a:endParaRPr lang="en-US" b="1" dirty="0">
              <a:latin typeface="Big Shoulders Display Bold" panose="020B0604020202020204" charset="0"/>
            </a:endParaRP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580637E4-8A09-4615-8BE7-AD06794DD544}"/>
              </a:ext>
            </a:extLst>
          </p:cNvPr>
          <p:cNvSpPr txBox="1"/>
          <p:nvPr/>
        </p:nvSpPr>
        <p:spPr>
          <a:xfrm>
            <a:off x="2733222" y="3552468"/>
            <a:ext cx="251066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Big Shoulders Display Bold" panose="020B0604020202020204" charset="0"/>
              </a:rPr>
              <a:t>Inteligência</a:t>
            </a:r>
            <a:endParaRPr lang="en-US" b="1" dirty="0">
              <a:latin typeface="Big Shoulders Display Bold" panose="020B0604020202020204" charset="0"/>
            </a:endParaRPr>
          </a:p>
        </p:txBody>
      </p:sp>
      <p:sp>
        <p:nvSpPr>
          <p:cNvPr id="24" name="Triângulo isósceles 23">
            <a:extLst>
              <a:ext uri="{FF2B5EF4-FFF2-40B4-BE49-F238E27FC236}">
                <a16:creationId xmlns:a16="http://schemas.microsoft.com/office/drawing/2014/main" id="{0D701F3C-411D-471E-8281-0EB5BAB96C62}"/>
              </a:ext>
            </a:extLst>
          </p:cNvPr>
          <p:cNvSpPr/>
          <p:nvPr/>
        </p:nvSpPr>
        <p:spPr>
          <a:xfrm rot="5400000">
            <a:off x="5911691" y="8397136"/>
            <a:ext cx="808200" cy="278229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3">
            <a:extLst>
              <a:ext uri="{FF2B5EF4-FFF2-40B4-BE49-F238E27FC236}">
                <a16:creationId xmlns:a16="http://schemas.microsoft.com/office/drawing/2014/main" id="{C70B4B82-1AE0-46A4-BD75-78FEC45BE7C4}"/>
              </a:ext>
            </a:extLst>
          </p:cNvPr>
          <p:cNvSpPr txBox="1"/>
          <p:nvPr/>
        </p:nvSpPr>
        <p:spPr>
          <a:xfrm>
            <a:off x="6762342" y="8180544"/>
            <a:ext cx="3838511" cy="7114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62"/>
              </a:lnSpc>
            </a:pP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Barulho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de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apito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repetindo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por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3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vezes</a:t>
            </a:r>
            <a:endParaRPr lang="en-US" sz="2219" spc="77" dirty="0">
              <a:solidFill>
                <a:srgbClr val="072D4D"/>
              </a:solidFill>
              <a:latin typeface="Lato"/>
            </a:endParaRPr>
          </a:p>
        </p:txBody>
      </p:sp>
      <p:sp>
        <p:nvSpPr>
          <p:cNvPr id="28" name="Triângulo isósceles 27">
            <a:extLst>
              <a:ext uri="{FF2B5EF4-FFF2-40B4-BE49-F238E27FC236}">
                <a16:creationId xmlns:a16="http://schemas.microsoft.com/office/drawing/2014/main" id="{D9B3EA26-6E86-40D4-9219-920FF0990EE0}"/>
              </a:ext>
            </a:extLst>
          </p:cNvPr>
          <p:cNvSpPr/>
          <p:nvPr/>
        </p:nvSpPr>
        <p:spPr>
          <a:xfrm rot="5400000">
            <a:off x="5611283" y="6793162"/>
            <a:ext cx="808200" cy="278229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3">
            <a:extLst>
              <a:ext uri="{FF2B5EF4-FFF2-40B4-BE49-F238E27FC236}">
                <a16:creationId xmlns:a16="http://schemas.microsoft.com/office/drawing/2014/main" id="{D3E3BD11-E70D-40C7-B2F5-E0BBA615C8A6}"/>
              </a:ext>
            </a:extLst>
          </p:cNvPr>
          <p:cNvSpPr txBox="1"/>
          <p:nvPr/>
        </p:nvSpPr>
        <p:spPr>
          <a:xfrm>
            <a:off x="6454906" y="6576570"/>
            <a:ext cx="3838511" cy="7114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62"/>
              </a:lnSpc>
            </a:pPr>
            <a:r>
              <a:rPr lang="en-US" sz="2219" spc="77" dirty="0">
                <a:solidFill>
                  <a:srgbClr val="072D4D"/>
                </a:solidFill>
                <a:latin typeface="Lato"/>
              </a:rPr>
              <a:t>O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barulho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está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vindo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do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microondas</a:t>
            </a:r>
            <a:endParaRPr lang="en-US" sz="2219" spc="77" dirty="0">
              <a:solidFill>
                <a:srgbClr val="072D4D"/>
              </a:solidFill>
              <a:latin typeface="Lato"/>
            </a:endParaRPr>
          </a:p>
        </p:txBody>
      </p:sp>
      <p:sp>
        <p:nvSpPr>
          <p:cNvPr id="31" name="Triângulo isósceles 30">
            <a:extLst>
              <a:ext uri="{FF2B5EF4-FFF2-40B4-BE49-F238E27FC236}">
                <a16:creationId xmlns:a16="http://schemas.microsoft.com/office/drawing/2014/main" id="{43B47F40-4393-4A79-B658-6EC085106E03}"/>
              </a:ext>
            </a:extLst>
          </p:cNvPr>
          <p:cNvSpPr/>
          <p:nvPr/>
        </p:nvSpPr>
        <p:spPr>
          <a:xfrm rot="5400000">
            <a:off x="5043505" y="5197779"/>
            <a:ext cx="808200" cy="278229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">
            <a:extLst>
              <a:ext uri="{FF2B5EF4-FFF2-40B4-BE49-F238E27FC236}">
                <a16:creationId xmlns:a16="http://schemas.microsoft.com/office/drawing/2014/main" id="{8FAEF179-97A9-4745-8FA8-297601082FAB}"/>
              </a:ext>
            </a:extLst>
          </p:cNvPr>
          <p:cNvSpPr txBox="1"/>
          <p:nvPr/>
        </p:nvSpPr>
        <p:spPr>
          <a:xfrm>
            <a:off x="5887799" y="4981187"/>
            <a:ext cx="4454178" cy="7114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62"/>
              </a:lnSpc>
            </a:pP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Esse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barulho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indica que a comida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está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pronta</a:t>
            </a:r>
            <a:endParaRPr lang="en-US" sz="2219" spc="77" dirty="0">
              <a:solidFill>
                <a:srgbClr val="072D4D"/>
              </a:solidFill>
              <a:latin typeface="Lato"/>
            </a:endParaRPr>
          </a:p>
        </p:txBody>
      </p:sp>
      <p:sp>
        <p:nvSpPr>
          <p:cNvPr id="34" name="Triângulo isósceles 33">
            <a:extLst>
              <a:ext uri="{FF2B5EF4-FFF2-40B4-BE49-F238E27FC236}">
                <a16:creationId xmlns:a16="http://schemas.microsoft.com/office/drawing/2014/main" id="{B4EE588E-CAD0-4BC8-BA0B-442A69B0F44F}"/>
              </a:ext>
            </a:extLst>
          </p:cNvPr>
          <p:cNvSpPr/>
          <p:nvPr/>
        </p:nvSpPr>
        <p:spPr>
          <a:xfrm rot="5400000">
            <a:off x="4700674" y="3736519"/>
            <a:ext cx="808200" cy="278229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">
            <a:extLst>
              <a:ext uri="{FF2B5EF4-FFF2-40B4-BE49-F238E27FC236}">
                <a16:creationId xmlns:a16="http://schemas.microsoft.com/office/drawing/2014/main" id="{A4F4FCA9-4C3D-45F3-8154-4444CC194E11}"/>
              </a:ext>
            </a:extLst>
          </p:cNvPr>
          <p:cNvSpPr txBox="1"/>
          <p:nvPr/>
        </p:nvSpPr>
        <p:spPr>
          <a:xfrm>
            <a:off x="5526438" y="3519927"/>
            <a:ext cx="5238880" cy="7114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62"/>
              </a:lnSpc>
            </a:pPr>
            <a:r>
              <a:rPr lang="en-US" sz="2219" spc="77" dirty="0">
                <a:solidFill>
                  <a:srgbClr val="072D4D"/>
                </a:solidFill>
                <a:latin typeface="Lato"/>
              </a:rPr>
              <a:t>Eu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vou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retirar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a comida e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almoçar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para que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ela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não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fique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fria</a:t>
            </a:r>
            <a:endParaRPr lang="en-US" sz="2219" spc="77" dirty="0">
              <a:solidFill>
                <a:srgbClr val="072D4D"/>
              </a:solidFill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437168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9939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INTRODUÇÃO A CIÊNCIA DE DADOS</a:t>
            </a:r>
          </a:p>
        </p:txBody>
      </p:sp>
      <p:sp>
        <p:nvSpPr>
          <p:cNvPr id="12" name="AutoShape 3">
            <a:extLst>
              <a:ext uri="{FF2B5EF4-FFF2-40B4-BE49-F238E27FC236}">
                <a16:creationId xmlns:a16="http://schemas.microsoft.com/office/drawing/2014/main" id="{B9327846-6979-4BE0-A49E-7A9F203E8474}"/>
              </a:ext>
            </a:extLst>
          </p:cNvPr>
          <p:cNvSpPr/>
          <p:nvPr/>
        </p:nvSpPr>
        <p:spPr>
          <a:xfrm>
            <a:off x="7202158" y="4178477"/>
            <a:ext cx="3883681" cy="193004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0A89A83D-6083-4A02-8E75-68CF9188D369}"/>
              </a:ext>
            </a:extLst>
          </p:cNvPr>
          <p:cNvSpPr txBox="1"/>
          <p:nvPr/>
        </p:nvSpPr>
        <p:spPr>
          <a:xfrm>
            <a:off x="2590800" y="2764790"/>
            <a:ext cx="4800600" cy="10833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862"/>
              </a:lnSpc>
            </a:pP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Existe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um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método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científico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! </a:t>
            </a:r>
          </a:p>
          <a:p>
            <a:pPr algn="r">
              <a:lnSpc>
                <a:spcPts val="2862"/>
              </a:lnSpc>
            </a:pP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Observação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,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hipóteses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, testes e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validação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,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análises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,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monitoramento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.</a:t>
            </a:r>
          </a:p>
        </p:txBody>
      </p:sp>
      <p:cxnSp>
        <p:nvCxnSpPr>
          <p:cNvPr id="20" name="Conector: Curvo 19">
            <a:extLst>
              <a:ext uri="{FF2B5EF4-FFF2-40B4-BE49-F238E27FC236}">
                <a16:creationId xmlns:a16="http://schemas.microsoft.com/office/drawing/2014/main" id="{89D85C12-BE4A-4991-9693-0B769A591FFA}"/>
              </a:ext>
            </a:extLst>
          </p:cNvPr>
          <p:cNvCxnSpPr>
            <a:cxnSpLocks/>
          </p:cNvCxnSpPr>
          <p:nvPr/>
        </p:nvCxnSpPr>
        <p:spPr>
          <a:xfrm rot="16200000" flipV="1">
            <a:off x="7502542" y="3355958"/>
            <a:ext cx="1073116" cy="990600"/>
          </a:xfrm>
          <a:prstGeom prst="curvedConnector2">
            <a:avLst/>
          </a:prstGeom>
          <a:ln w="38100">
            <a:solidFill>
              <a:srgbClr val="FFC3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5">
            <a:extLst>
              <a:ext uri="{FF2B5EF4-FFF2-40B4-BE49-F238E27FC236}">
                <a16:creationId xmlns:a16="http://schemas.microsoft.com/office/drawing/2014/main" id="{D1FF13EE-DC22-4340-9926-2C9687E847F4}"/>
              </a:ext>
            </a:extLst>
          </p:cNvPr>
          <p:cNvSpPr txBox="1"/>
          <p:nvPr/>
        </p:nvSpPr>
        <p:spPr>
          <a:xfrm>
            <a:off x="7317717" y="4404835"/>
            <a:ext cx="3652563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800" spc="600" dirty="0" err="1">
                <a:solidFill>
                  <a:srgbClr val="FFC331"/>
                </a:solidFill>
                <a:latin typeface="Big Shoulders Display Bold"/>
              </a:rPr>
              <a:t>Ciência</a:t>
            </a:r>
            <a:r>
              <a:rPr lang="en-US" sz="4800" spc="600" dirty="0">
                <a:solidFill>
                  <a:srgbClr val="FFC331"/>
                </a:solidFill>
                <a:latin typeface="Big Shoulders Display Bold"/>
              </a:rPr>
              <a:t> de</a:t>
            </a:r>
          </a:p>
          <a:p>
            <a:pPr algn="ctr"/>
            <a:r>
              <a:rPr lang="en-US" sz="4800" spc="600" dirty="0">
                <a:solidFill>
                  <a:srgbClr val="FFC331"/>
                </a:solidFill>
                <a:latin typeface="Big Shoulders Display Bold"/>
              </a:rPr>
              <a:t>Dados 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03EC09A5-3308-47DE-9F83-90A2DC0284B4}"/>
              </a:ext>
            </a:extLst>
          </p:cNvPr>
          <p:cNvSpPr/>
          <p:nvPr/>
        </p:nvSpPr>
        <p:spPr>
          <a:xfrm>
            <a:off x="-24063" y="0"/>
            <a:ext cx="18616863" cy="10439400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riângulo isósceles 6">
            <a:extLst>
              <a:ext uri="{FF2B5EF4-FFF2-40B4-BE49-F238E27FC236}">
                <a16:creationId xmlns:a16="http://schemas.microsoft.com/office/drawing/2014/main" id="{0FE46838-50E3-41A4-9360-E4DF9A56EE8B}"/>
              </a:ext>
            </a:extLst>
          </p:cNvPr>
          <p:cNvSpPr/>
          <p:nvPr/>
        </p:nvSpPr>
        <p:spPr>
          <a:xfrm>
            <a:off x="189390" y="2977726"/>
            <a:ext cx="5454852" cy="6352096"/>
          </a:xfrm>
          <a:prstGeom prst="triangl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C5643D82-712D-4380-B8A7-1449499E5284}"/>
              </a:ext>
            </a:extLst>
          </p:cNvPr>
          <p:cNvCxnSpPr>
            <a:cxnSpLocks/>
          </p:cNvCxnSpPr>
          <p:nvPr/>
        </p:nvCxnSpPr>
        <p:spPr>
          <a:xfrm>
            <a:off x="1553103" y="6153774"/>
            <a:ext cx="2727426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D7A257D9-13E5-44B9-8B3C-C16DAF180635}"/>
              </a:ext>
            </a:extLst>
          </p:cNvPr>
          <p:cNvCxnSpPr>
            <a:cxnSpLocks/>
          </p:cNvCxnSpPr>
          <p:nvPr/>
        </p:nvCxnSpPr>
        <p:spPr>
          <a:xfrm>
            <a:off x="868089" y="7741798"/>
            <a:ext cx="4097454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id="{A520F710-558F-4601-979D-5899844077C4}"/>
              </a:ext>
            </a:extLst>
          </p:cNvPr>
          <p:cNvCxnSpPr>
            <a:cxnSpLocks/>
          </p:cNvCxnSpPr>
          <p:nvPr/>
        </p:nvCxnSpPr>
        <p:spPr>
          <a:xfrm>
            <a:off x="2231016" y="4565750"/>
            <a:ext cx="13716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2AF90246-BAAD-4D38-9403-95E8C5F3C96C}"/>
              </a:ext>
            </a:extLst>
          </p:cNvPr>
          <p:cNvSpPr txBox="1"/>
          <p:nvPr/>
        </p:nvSpPr>
        <p:spPr>
          <a:xfrm>
            <a:off x="4711551" y="8213085"/>
            <a:ext cx="115768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Big Shoulders Display Bold" panose="020B0604020202020204" charset="0"/>
              </a:rPr>
              <a:t>Dados</a:t>
            </a:r>
            <a:endParaRPr lang="en-US" b="1" dirty="0">
              <a:latin typeface="Big Shoulders Display Bold" panose="020B0604020202020204" charset="0"/>
            </a:endParaRP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F6BE1731-C6E8-4BC1-B0FC-95BAF263E36F}"/>
              </a:ext>
            </a:extLst>
          </p:cNvPr>
          <p:cNvSpPr txBox="1"/>
          <p:nvPr/>
        </p:nvSpPr>
        <p:spPr>
          <a:xfrm>
            <a:off x="3395386" y="6609111"/>
            <a:ext cx="251066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Big Shoulders Display Bold" panose="020B0604020202020204" charset="0"/>
              </a:rPr>
              <a:t>Informações</a:t>
            </a:r>
            <a:endParaRPr lang="en-US" b="1" dirty="0">
              <a:latin typeface="Big Shoulders Display Bold" panose="020B0604020202020204" charset="0"/>
            </a:endParaRP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B42FCB33-4E5C-462B-A15C-D1AC9864FDC2}"/>
              </a:ext>
            </a:extLst>
          </p:cNvPr>
          <p:cNvSpPr txBox="1"/>
          <p:nvPr/>
        </p:nvSpPr>
        <p:spPr>
          <a:xfrm>
            <a:off x="2663650" y="5013728"/>
            <a:ext cx="251066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Big Shoulders Display Bold" panose="020B0604020202020204" charset="0"/>
              </a:rPr>
              <a:t>Conhecimento</a:t>
            </a:r>
            <a:endParaRPr lang="en-US" b="1" dirty="0">
              <a:latin typeface="Big Shoulders Display Bold" panose="020B0604020202020204" charset="0"/>
            </a:endParaRP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580637E4-8A09-4615-8BE7-AD06794DD544}"/>
              </a:ext>
            </a:extLst>
          </p:cNvPr>
          <p:cNvSpPr txBox="1"/>
          <p:nvPr/>
        </p:nvSpPr>
        <p:spPr>
          <a:xfrm>
            <a:off x="2733222" y="3552468"/>
            <a:ext cx="251066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Big Shoulders Display Bold" panose="020B0604020202020204" charset="0"/>
              </a:rPr>
              <a:t>Inteligência</a:t>
            </a:r>
            <a:endParaRPr lang="en-US" b="1" dirty="0">
              <a:latin typeface="Big Shoulders Display Bold" panose="020B0604020202020204" charset="0"/>
            </a:endParaRPr>
          </a:p>
        </p:txBody>
      </p:sp>
      <p:sp>
        <p:nvSpPr>
          <p:cNvPr id="24" name="Triângulo isósceles 23">
            <a:extLst>
              <a:ext uri="{FF2B5EF4-FFF2-40B4-BE49-F238E27FC236}">
                <a16:creationId xmlns:a16="http://schemas.microsoft.com/office/drawing/2014/main" id="{0D701F3C-411D-471E-8281-0EB5BAB96C62}"/>
              </a:ext>
            </a:extLst>
          </p:cNvPr>
          <p:cNvSpPr/>
          <p:nvPr/>
        </p:nvSpPr>
        <p:spPr>
          <a:xfrm rot="5400000">
            <a:off x="5911691" y="8397136"/>
            <a:ext cx="808200" cy="278229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3">
            <a:extLst>
              <a:ext uri="{FF2B5EF4-FFF2-40B4-BE49-F238E27FC236}">
                <a16:creationId xmlns:a16="http://schemas.microsoft.com/office/drawing/2014/main" id="{C70B4B82-1AE0-46A4-BD75-78FEC45BE7C4}"/>
              </a:ext>
            </a:extLst>
          </p:cNvPr>
          <p:cNvSpPr txBox="1"/>
          <p:nvPr/>
        </p:nvSpPr>
        <p:spPr>
          <a:xfrm>
            <a:off x="6762342" y="8180544"/>
            <a:ext cx="3838511" cy="7114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62"/>
              </a:lnSpc>
            </a:pP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Barulho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de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apito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repetindo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por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3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vezes</a:t>
            </a:r>
            <a:endParaRPr lang="en-US" sz="2219" spc="77" dirty="0">
              <a:solidFill>
                <a:srgbClr val="072D4D"/>
              </a:solidFill>
              <a:latin typeface="Lato"/>
            </a:endParaRPr>
          </a:p>
        </p:txBody>
      </p:sp>
      <p:sp>
        <p:nvSpPr>
          <p:cNvPr id="28" name="Triângulo isósceles 27">
            <a:extLst>
              <a:ext uri="{FF2B5EF4-FFF2-40B4-BE49-F238E27FC236}">
                <a16:creationId xmlns:a16="http://schemas.microsoft.com/office/drawing/2014/main" id="{D9B3EA26-6E86-40D4-9219-920FF0990EE0}"/>
              </a:ext>
            </a:extLst>
          </p:cNvPr>
          <p:cNvSpPr/>
          <p:nvPr/>
        </p:nvSpPr>
        <p:spPr>
          <a:xfrm rot="5400000">
            <a:off x="5611283" y="6793162"/>
            <a:ext cx="808200" cy="278229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3">
            <a:extLst>
              <a:ext uri="{FF2B5EF4-FFF2-40B4-BE49-F238E27FC236}">
                <a16:creationId xmlns:a16="http://schemas.microsoft.com/office/drawing/2014/main" id="{D3E3BD11-E70D-40C7-B2F5-E0BBA615C8A6}"/>
              </a:ext>
            </a:extLst>
          </p:cNvPr>
          <p:cNvSpPr txBox="1"/>
          <p:nvPr/>
        </p:nvSpPr>
        <p:spPr>
          <a:xfrm>
            <a:off x="6454906" y="6576570"/>
            <a:ext cx="3838511" cy="7114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62"/>
              </a:lnSpc>
            </a:pPr>
            <a:r>
              <a:rPr lang="en-US" sz="2219" spc="77" dirty="0">
                <a:solidFill>
                  <a:srgbClr val="072D4D"/>
                </a:solidFill>
                <a:latin typeface="Lato"/>
              </a:rPr>
              <a:t>O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barulho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está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vindo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do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microondas</a:t>
            </a:r>
            <a:endParaRPr lang="en-US" sz="2219" spc="77" dirty="0">
              <a:solidFill>
                <a:srgbClr val="072D4D"/>
              </a:solidFill>
              <a:latin typeface="Lato"/>
            </a:endParaRPr>
          </a:p>
        </p:txBody>
      </p:sp>
      <p:sp>
        <p:nvSpPr>
          <p:cNvPr id="31" name="Triângulo isósceles 30">
            <a:extLst>
              <a:ext uri="{FF2B5EF4-FFF2-40B4-BE49-F238E27FC236}">
                <a16:creationId xmlns:a16="http://schemas.microsoft.com/office/drawing/2014/main" id="{43B47F40-4393-4A79-B658-6EC085106E03}"/>
              </a:ext>
            </a:extLst>
          </p:cNvPr>
          <p:cNvSpPr/>
          <p:nvPr/>
        </p:nvSpPr>
        <p:spPr>
          <a:xfrm rot="5400000">
            <a:off x="5043505" y="5197779"/>
            <a:ext cx="808200" cy="278229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">
            <a:extLst>
              <a:ext uri="{FF2B5EF4-FFF2-40B4-BE49-F238E27FC236}">
                <a16:creationId xmlns:a16="http://schemas.microsoft.com/office/drawing/2014/main" id="{8FAEF179-97A9-4745-8FA8-297601082FAB}"/>
              </a:ext>
            </a:extLst>
          </p:cNvPr>
          <p:cNvSpPr txBox="1"/>
          <p:nvPr/>
        </p:nvSpPr>
        <p:spPr>
          <a:xfrm>
            <a:off x="5887799" y="4981187"/>
            <a:ext cx="4454178" cy="7114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62"/>
              </a:lnSpc>
            </a:pP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Esse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barulho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indica que a comida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está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pronta</a:t>
            </a:r>
            <a:endParaRPr lang="en-US" sz="2219" spc="77" dirty="0">
              <a:solidFill>
                <a:srgbClr val="072D4D"/>
              </a:solidFill>
              <a:latin typeface="Lato"/>
            </a:endParaRPr>
          </a:p>
        </p:txBody>
      </p:sp>
      <p:sp>
        <p:nvSpPr>
          <p:cNvPr id="34" name="Triângulo isósceles 33">
            <a:extLst>
              <a:ext uri="{FF2B5EF4-FFF2-40B4-BE49-F238E27FC236}">
                <a16:creationId xmlns:a16="http://schemas.microsoft.com/office/drawing/2014/main" id="{B4EE588E-CAD0-4BC8-BA0B-442A69B0F44F}"/>
              </a:ext>
            </a:extLst>
          </p:cNvPr>
          <p:cNvSpPr/>
          <p:nvPr/>
        </p:nvSpPr>
        <p:spPr>
          <a:xfrm rot="5400000">
            <a:off x="4700674" y="3736519"/>
            <a:ext cx="808200" cy="278229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">
            <a:extLst>
              <a:ext uri="{FF2B5EF4-FFF2-40B4-BE49-F238E27FC236}">
                <a16:creationId xmlns:a16="http://schemas.microsoft.com/office/drawing/2014/main" id="{A4F4FCA9-4C3D-45F3-8154-4444CC194E11}"/>
              </a:ext>
            </a:extLst>
          </p:cNvPr>
          <p:cNvSpPr txBox="1"/>
          <p:nvPr/>
        </p:nvSpPr>
        <p:spPr>
          <a:xfrm>
            <a:off x="5526438" y="3519927"/>
            <a:ext cx="5238880" cy="7114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62"/>
              </a:lnSpc>
            </a:pPr>
            <a:r>
              <a:rPr lang="en-US" sz="2219" spc="77" dirty="0">
                <a:solidFill>
                  <a:srgbClr val="072D4D"/>
                </a:solidFill>
                <a:latin typeface="Lato"/>
              </a:rPr>
              <a:t>Eu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vou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retirar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a comida e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almoçar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para que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ela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não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fique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fria</a:t>
            </a:r>
            <a:endParaRPr lang="en-US" sz="2219" spc="77" dirty="0">
              <a:solidFill>
                <a:srgbClr val="072D4D"/>
              </a:solidFill>
              <a:latin typeface="Lato"/>
            </a:endParaRPr>
          </a:p>
        </p:txBody>
      </p:sp>
      <p:sp>
        <p:nvSpPr>
          <p:cNvPr id="39" name="Triângulo isósceles 38">
            <a:extLst>
              <a:ext uri="{FF2B5EF4-FFF2-40B4-BE49-F238E27FC236}">
                <a16:creationId xmlns:a16="http://schemas.microsoft.com/office/drawing/2014/main" id="{3BE52EC0-5030-41E6-A717-B68933748686}"/>
              </a:ext>
            </a:extLst>
          </p:cNvPr>
          <p:cNvSpPr/>
          <p:nvPr/>
        </p:nvSpPr>
        <p:spPr>
          <a:xfrm rot="5400000">
            <a:off x="10936415" y="8397136"/>
            <a:ext cx="808200" cy="278229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riângulo isósceles 39">
            <a:extLst>
              <a:ext uri="{FF2B5EF4-FFF2-40B4-BE49-F238E27FC236}">
                <a16:creationId xmlns:a16="http://schemas.microsoft.com/office/drawing/2014/main" id="{21E9244A-39D1-4EF3-8CBB-DB0B68D49434}"/>
              </a:ext>
            </a:extLst>
          </p:cNvPr>
          <p:cNvSpPr/>
          <p:nvPr/>
        </p:nvSpPr>
        <p:spPr>
          <a:xfrm rot="5400000">
            <a:off x="10936415" y="6793162"/>
            <a:ext cx="808200" cy="278229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riângulo isósceles 40">
            <a:extLst>
              <a:ext uri="{FF2B5EF4-FFF2-40B4-BE49-F238E27FC236}">
                <a16:creationId xmlns:a16="http://schemas.microsoft.com/office/drawing/2014/main" id="{838E5EFB-AC12-44B3-9E56-A142CE6A9D1E}"/>
              </a:ext>
            </a:extLst>
          </p:cNvPr>
          <p:cNvSpPr/>
          <p:nvPr/>
        </p:nvSpPr>
        <p:spPr>
          <a:xfrm rot="5400000">
            <a:off x="10936415" y="5197779"/>
            <a:ext cx="808200" cy="278229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riângulo isósceles 41">
            <a:extLst>
              <a:ext uri="{FF2B5EF4-FFF2-40B4-BE49-F238E27FC236}">
                <a16:creationId xmlns:a16="http://schemas.microsoft.com/office/drawing/2014/main" id="{6A1AB5AA-464A-435F-877F-908D9894B890}"/>
              </a:ext>
            </a:extLst>
          </p:cNvPr>
          <p:cNvSpPr/>
          <p:nvPr/>
        </p:nvSpPr>
        <p:spPr>
          <a:xfrm rot="5400000">
            <a:off x="10936415" y="3736519"/>
            <a:ext cx="808200" cy="278229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3">
            <a:extLst>
              <a:ext uri="{FF2B5EF4-FFF2-40B4-BE49-F238E27FC236}">
                <a16:creationId xmlns:a16="http://schemas.microsoft.com/office/drawing/2014/main" id="{6CCAA7A5-7C88-4136-8A15-7A83EB9A9DC0}"/>
              </a:ext>
            </a:extLst>
          </p:cNvPr>
          <p:cNvSpPr txBox="1"/>
          <p:nvPr/>
        </p:nvSpPr>
        <p:spPr>
          <a:xfrm>
            <a:off x="11794132" y="8180544"/>
            <a:ext cx="5960468" cy="7114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62"/>
              </a:lnSpc>
            </a:pP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Informações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brutas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,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registros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de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ocorrência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,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observações</a:t>
            </a:r>
            <a:endParaRPr lang="en-US" sz="2219" spc="77" dirty="0">
              <a:solidFill>
                <a:srgbClr val="072D4D"/>
              </a:solidFill>
              <a:latin typeface="Lato"/>
            </a:endParaRPr>
          </a:p>
        </p:txBody>
      </p:sp>
      <p:sp>
        <p:nvSpPr>
          <p:cNvPr id="44" name="TextBox 3">
            <a:extLst>
              <a:ext uri="{FF2B5EF4-FFF2-40B4-BE49-F238E27FC236}">
                <a16:creationId xmlns:a16="http://schemas.microsoft.com/office/drawing/2014/main" id="{95D12377-D359-4281-A053-CD468C7A0DD4}"/>
              </a:ext>
            </a:extLst>
          </p:cNvPr>
          <p:cNvSpPr txBox="1"/>
          <p:nvPr/>
        </p:nvSpPr>
        <p:spPr>
          <a:xfrm>
            <a:off x="11794132" y="6576570"/>
            <a:ext cx="5960468" cy="7114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62"/>
              </a:lnSpc>
            </a:pPr>
            <a:r>
              <a:rPr lang="en-US" sz="2219" spc="77" dirty="0">
                <a:solidFill>
                  <a:srgbClr val="072D4D"/>
                </a:solidFill>
                <a:latin typeface="Lato"/>
              </a:rPr>
              <a:t>Dados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processados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, com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contexto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e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significado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,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possuem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relevância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e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propósito</a:t>
            </a:r>
            <a:endParaRPr lang="en-US" sz="2219" spc="77" dirty="0">
              <a:solidFill>
                <a:srgbClr val="072D4D"/>
              </a:solidFill>
              <a:latin typeface="Lato"/>
            </a:endParaRPr>
          </a:p>
        </p:txBody>
      </p:sp>
      <p:sp>
        <p:nvSpPr>
          <p:cNvPr id="45" name="TextBox 3">
            <a:extLst>
              <a:ext uri="{FF2B5EF4-FFF2-40B4-BE49-F238E27FC236}">
                <a16:creationId xmlns:a16="http://schemas.microsoft.com/office/drawing/2014/main" id="{3FA5671E-3630-42B5-818F-A0FAFA04DE78}"/>
              </a:ext>
            </a:extLst>
          </p:cNvPr>
          <p:cNvSpPr txBox="1"/>
          <p:nvPr/>
        </p:nvSpPr>
        <p:spPr>
          <a:xfrm>
            <a:off x="11794132" y="4981187"/>
            <a:ext cx="5960468" cy="7114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62"/>
              </a:lnSpc>
            </a:pP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Informação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após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a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interpretação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,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requer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análise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,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entendimento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,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avaliação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e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contexto</a:t>
            </a:r>
            <a:endParaRPr lang="en-US" sz="2219" spc="77" dirty="0">
              <a:solidFill>
                <a:srgbClr val="072D4D"/>
              </a:solidFill>
              <a:latin typeface="Lato"/>
            </a:endParaRPr>
          </a:p>
        </p:txBody>
      </p:sp>
      <p:sp>
        <p:nvSpPr>
          <p:cNvPr id="46" name="TextBox 3">
            <a:extLst>
              <a:ext uri="{FF2B5EF4-FFF2-40B4-BE49-F238E27FC236}">
                <a16:creationId xmlns:a16="http://schemas.microsoft.com/office/drawing/2014/main" id="{596D33D4-4BCF-4151-AE56-C51CC39678D2}"/>
              </a:ext>
            </a:extLst>
          </p:cNvPr>
          <p:cNvSpPr txBox="1"/>
          <p:nvPr/>
        </p:nvSpPr>
        <p:spPr>
          <a:xfrm>
            <a:off x="11794132" y="3519927"/>
            <a:ext cx="5960468" cy="7114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62"/>
              </a:lnSpc>
            </a:pP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Conhecimento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aplicado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,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análise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para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tomada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de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decisão</a:t>
            </a:r>
            <a:endParaRPr lang="en-US" sz="2219" spc="77" dirty="0">
              <a:solidFill>
                <a:srgbClr val="072D4D"/>
              </a:solidFill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687725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9939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INTRODUÇÃO A CIÊNCIA DE DADOS</a:t>
            </a:r>
          </a:p>
        </p:txBody>
      </p:sp>
      <p:sp>
        <p:nvSpPr>
          <p:cNvPr id="12" name="AutoShape 3">
            <a:extLst>
              <a:ext uri="{FF2B5EF4-FFF2-40B4-BE49-F238E27FC236}">
                <a16:creationId xmlns:a16="http://schemas.microsoft.com/office/drawing/2014/main" id="{B9327846-6979-4BE0-A49E-7A9F203E8474}"/>
              </a:ext>
            </a:extLst>
          </p:cNvPr>
          <p:cNvSpPr/>
          <p:nvPr/>
        </p:nvSpPr>
        <p:spPr>
          <a:xfrm>
            <a:off x="7202158" y="4178477"/>
            <a:ext cx="3883681" cy="193004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0A89A83D-6083-4A02-8E75-68CF9188D369}"/>
              </a:ext>
            </a:extLst>
          </p:cNvPr>
          <p:cNvSpPr txBox="1"/>
          <p:nvPr/>
        </p:nvSpPr>
        <p:spPr>
          <a:xfrm>
            <a:off x="2590800" y="2764790"/>
            <a:ext cx="4800600" cy="10833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862"/>
              </a:lnSpc>
            </a:pP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Existe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um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método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científico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! </a:t>
            </a:r>
          </a:p>
          <a:p>
            <a:pPr algn="r">
              <a:lnSpc>
                <a:spcPts val="2862"/>
              </a:lnSpc>
            </a:pP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Observação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,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hipóteses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, testes e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validação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,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análises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,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monitoramento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.</a:t>
            </a:r>
          </a:p>
        </p:txBody>
      </p:sp>
      <p:cxnSp>
        <p:nvCxnSpPr>
          <p:cNvPr id="20" name="Conector: Curvo 19">
            <a:extLst>
              <a:ext uri="{FF2B5EF4-FFF2-40B4-BE49-F238E27FC236}">
                <a16:creationId xmlns:a16="http://schemas.microsoft.com/office/drawing/2014/main" id="{89D85C12-BE4A-4991-9693-0B769A591FFA}"/>
              </a:ext>
            </a:extLst>
          </p:cNvPr>
          <p:cNvCxnSpPr>
            <a:cxnSpLocks/>
          </p:cNvCxnSpPr>
          <p:nvPr/>
        </p:nvCxnSpPr>
        <p:spPr>
          <a:xfrm rot="16200000" flipV="1">
            <a:off x="7502542" y="3355958"/>
            <a:ext cx="1073116" cy="990600"/>
          </a:xfrm>
          <a:prstGeom prst="curvedConnector2">
            <a:avLst/>
          </a:prstGeom>
          <a:ln w="38100">
            <a:solidFill>
              <a:srgbClr val="FFC3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5">
            <a:extLst>
              <a:ext uri="{FF2B5EF4-FFF2-40B4-BE49-F238E27FC236}">
                <a16:creationId xmlns:a16="http://schemas.microsoft.com/office/drawing/2014/main" id="{D1FF13EE-DC22-4340-9926-2C9687E847F4}"/>
              </a:ext>
            </a:extLst>
          </p:cNvPr>
          <p:cNvSpPr txBox="1"/>
          <p:nvPr/>
        </p:nvSpPr>
        <p:spPr>
          <a:xfrm>
            <a:off x="7317717" y="4404835"/>
            <a:ext cx="3652563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800" spc="600" dirty="0" err="1">
                <a:solidFill>
                  <a:srgbClr val="FFC331"/>
                </a:solidFill>
                <a:latin typeface="Big Shoulders Display Bold"/>
              </a:rPr>
              <a:t>Ciência</a:t>
            </a:r>
            <a:r>
              <a:rPr lang="en-US" sz="4800" spc="600" dirty="0">
                <a:solidFill>
                  <a:srgbClr val="FFC331"/>
                </a:solidFill>
                <a:latin typeface="Big Shoulders Display Bold"/>
              </a:rPr>
              <a:t> de</a:t>
            </a:r>
          </a:p>
          <a:p>
            <a:pPr algn="ctr"/>
            <a:r>
              <a:rPr lang="en-US" sz="4800" spc="600" dirty="0">
                <a:solidFill>
                  <a:srgbClr val="FFC331"/>
                </a:solidFill>
                <a:latin typeface="Big Shoulders Display Bold"/>
              </a:rPr>
              <a:t>Dados 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03EC09A5-3308-47DE-9F83-90A2DC0284B4}"/>
              </a:ext>
            </a:extLst>
          </p:cNvPr>
          <p:cNvSpPr/>
          <p:nvPr/>
        </p:nvSpPr>
        <p:spPr>
          <a:xfrm>
            <a:off x="-24063" y="0"/>
            <a:ext cx="18322002" cy="10439400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riângulo isósceles 6">
            <a:extLst>
              <a:ext uri="{FF2B5EF4-FFF2-40B4-BE49-F238E27FC236}">
                <a16:creationId xmlns:a16="http://schemas.microsoft.com/office/drawing/2014/main" id="{0FE46838-50E3-41A4-9360-E4DF9A56EE8B}"/>
              </a:ext>
            </a:extLst>
          </p:cNvPr>
          <p:cNvSpPr/>
          <p:nvPr/>
        </p:nvSpPr>
        <p:spPr>
          <a:xfrm>
            <a:off x="189390" y="2977726"/>
            <a:ext cx="5454852" cy="6352096"/>
          </a:xfrm>
          <a:prstGeom prst="triangl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C5643D82-712D-4380-B8A7-1449499E5284}"/>
              </a:ext>
            </a:extLst>
          </p:cNvPr>
          <p:cNvCxnSpPr>
            <a:cxnSpLocks/>
          </p:cNvCxnSpPr>
          <p:nvPr/>
        </p:nvCxnSpPr>
        <p:spPr>
          <a:xfrm>
            <a:off x="1553103" y="6153774"/>
            <a:ext cx="2727426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D7A257D9-13E5-44B9-8B3C-C16DAF180635}"/>
              </a:ext>
            </a:extLst>
          </p:cNvPr>
          <p:cNvCxnSpPr>
            <a:cxnSpLocks/>
          </p:cNvCxnSpPr>
          <p:nvPr/>
        </p:nvCxnSpPr>
        <p:spPr>
          <a:xfrm>
            <a:off x="868089" y="7741798"/>
            <a:ext cx="4097454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id="{A520F710-558F-4601-979D-5899844077C4}"/>
              </a:ext>
            </a:extLst>
          </p:cNvPr>
          <p:cNvCxnSpPr>
            <a:cxnSpLocks/>
          </p:cNvCxnSpPr>
          <p:nvPr/>
        </p:nvCxnSpPr>
        <p:spPr>
          <a:xfrm>
            <a:off x="2231016" y="4565750"/>
            <a:ext cx="13716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2AF90246-BAAD-4D38-9403-95E8C5F3C96C}"/>
              </a:ext>
            </a:extLst>
          </p:cNvPr>
          <p:cNvSpPr txBox="1"/>
          <p:nvPr/>
        </p:nvSpPr>
        <p:spPr>
          <a:xfrm>
            <a:off x="4711551" y="8213085"/>
            <a:ext cx="115768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Big Shoulders Display Bold" panose="020B0604020202020204" charset="0"/>
              </a:rPr>
              <a:t>Dados</a:t>
            </a:r>
            <a:endParaRPr lang="en-US" b="1" dirty="0">
              <a:latin typeface="Big Shoulders Display Bold" panose="020B0604020202020204" charset="0"/>
            </a:endParaRP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F6BE1731-C6E8-4BC1-B0FC-95BAF263E36F}"/>
              </a:ext>
            </a:extLst>
          </p:cNvPr>
          <p:cNvSpPr txBox="1"/>
          <p:nvPr/>
        </p:nvSpPr>
        <p:spPr>
          <a:xfrm>
            <a:off x="3395386" y="6609111"/>
            <a:ext cx="251066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Big Shoulders Display Bold" panose="020B0604020202020204" charset="0"/>
              </a:rPr>
              <a:t>Informações</a:t>
            </a:r>
            <a:endParaRPr lang="en-US" b="1" dirty="0">
              <a:latin typeface="Big Shoulders Display Bold" panose="020B0604020202020204" charset="0"/>
            </a:endParaRP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B42FCB33-4E5C-462B-A15C-D1AC9864FDC2}"/>
              </a:ext>
            </a:extLst>
          </p:cNvPr>
          <p:cNvSpPr txBox="1"/>
          <p:nvPr/>
        </p:nvSpPr>
        <p:spPr>
          <a:xfrm>
            <a:off x="2663650" y="5013728"/>
            <a:ext cx="251066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Big Shoulders Display Bold" panose="020B0604020202020204" charset="0"/>
              </a:rPr>
              <a:t>Conhecimento</a:t>
            </a:r>
            <a:endParaRPr lang="en-US" b="1" dirty="0">
              <a:latin typeface="Big Shoulders Display Bold" panose="020B0604020202020204" charset="0"/>
            </a:endParaRP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580637E4-8A09-4615-8BE7-AD06794DD544}"/>
              </a:ext>
            </a:extLst>
          </p:cNvPr>
          <p:cNvSpPr txBox="1"/>
          <p:nvPr/>
        </p:nvSpPr>
        <p:spPr>
          <a:xfrm>
            <a:off x="2733222" y="3552468"/>
            <a:ext cx="251066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Big Shoulders Display Bold" panose="020B0604020202020204" charset="0"/>
              </a:rPr>
              <a:t>Inteligência</a:t>
            </a:r>
            <a:endParaRPr lang="en-US" b="1" dirty="0">
              <a:latin typeface="Big Shoulders Display Bold" panose="020B0604020202020204" charset="0"/>
            </a:endParaRPr>
          </a:p>
        </p:txBody>
      </p:sp>
      <p:sp>
        <p:nvSpPr>
          <p:cNvPr id="24" name="Triângulo isósceles 23">
            <a:extLst>
              <a:ext uri="{FF2B5EF4-FFF2-40B4-BE49-F238E27FC236}">
                <a16:creationId xmlns:a16="http://schemas.microsoft.com/office/drawing/2014/main" id="{0D701F3C-411D-471E-8281-0EB5BAB96C62}"/>
              </a:ext>
            </a:extLst>
          </p:cNvPr>
          <p:cNvSpPr/>
          <p:nvPr/>
        </p:nvSpPr>
        <p:spPr>
          <a:xfrm rot="5400000">
            <a:off x="5911691" y="8397136"/>
            <a:ext cx="808200" cy="278229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riângulo isósceles 27">
            <a:extLst>
              <a:ext uri="{FF2B5EF4-FFF2-40B4-BE49-F238E27FC236}">
                <a16:creationId xmlns:a16="http://schemas.microsoft.com/office/drawing/2014/main" id="{D9B3EA26-6E86-40D4-9219-920FF0990EE0}"/>
              </a:ext>
            </a:extLst>
          </p:cNvPr>
          <p:cNvSpPr/>
          <p:nvPr/>
        </p:nvSpPr>
        <p:spPr>
          <a:xfrm rot="5400000">
            <a:off x="5611283" y="6793162"/>
            <a:ext cx="808200" cy="278229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riângulo isósceles 30">
            <a:extLst>
              <a:ext uri="{FF2B5EF4-FFF2-40B4-BE49-F238E27FC236}">
                <a16:creationId xmlns:a16="http://schemas.microsoft.com/office/drawing/2014/main" id="{43B47F40-4393-4A79-B658-6EC085106E03}"/>
              </a:ext>
            </a:extLst>
          </p:cNvPr>
          <p:cNvSpPr/>
          <p:nvPr/>
        </p:nvSpPr>
        <p:spPr>
          <a:xfrm rot="5400000">
            <a:off x="5043505" y="5197779"/>
            <a:ext cx="808200" cy="278229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riângulo isósceles 33">
            <a:extLst>
              <a:ext uri="{FF2B5EF4-FFF2-40B4-BE49-F238E27FC236}">
                <a16:creationId xmlns:a16="http://schemas.microsoft.com/office/drawing/2014/main" id="{B4EE588E-CAD0-4BC8-BA0B-442A69B0F44F}"/>
              </a:ext>
            </a:extLst>
          </p:cNvPr>
          <p:cNvSpPr/>
          <p:nvPr/>
        </p:nvSpPr>
        <p:spPr>
          <a:xfrm rot="5400000">
            <a:off x="4700674" y="3736519"/>
            <a:ext cx="808200" cy="278229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riângulo isósceles 38">
            <a:extLst>
              <a:ext uri="{FF2B5EF4-FFF2-40B4-BE49-F238E27FC236}">
                <a16:creationId xmlns:a16="http://schemas.microsoft.com/office/drawing/2014/main" id="{3BE52EC0-5030-41E6-A717-B68933748686}"/>
              </a:ext>
            </a:extLst>
          </p:cNvPr>
          <p:cNvSpPr/>
          <p:nvPr/>
        </p:nvSpPr>
        <p:spPr>
          <a:xfrm rot="5400000">
            <a:off x="10936415" y="8397136"/>
            <a:ext cx="808200" cy="278229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riângulo isósceles 39">
            <a:extLst>
              <a:ext uri="{FF2B5EF4-FFF2-40B4-BE49-F238E27FC236}">
                <a16:creationId xmlns:a16="http://schemas.microsoft.com/office/drawing/2014/main" id="{21E9244A-39D1-4EF3-8CBB-DB0B68D49434}"/>
              </a:ext>
            </a:extLst>
          </p:cNvPr>
          <p:cNvSpPr/>
          <p:nvPr/>
        </p:nvSpPr>
        <p:spPr>
          <a:xfrm rot="5400000">
            <a:off x="10936415" y="6793162"/>
            <a:ext cx="808200" cy="278229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riângulo isósceles 40">
            <a:extLst>
              <a:ext uri="{FF2B5EF4-FFF2-40B4-BE49-F238E27FC236}">
                <a16:creationId xmlns:a16="http://schemas.microsoft.com/office/drawing/2014/main" id="{838E5EFB-AC12-44B3-9E56-A142CE6A9D1E}"/>
              </a:ext>
            </a:extLst>
          </p:cNvPr>
          <p:cNvSpPr/>
          <p:nvPr/>
        </p:nvSpPr>
        <p:spPr>
          <a:xfrm rot="5400000">
            <a:off x="10936415" y="5197779"/>
            <a:ext cx="808200" cy="278229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riângulo isósceles 41">
            <a:extLst>
              <a:ext uri="{FF2B5EF4-FFF2-40B4-BE49-F238E27FC236}">
                <a16:creationId xmlns:a16="http://schemas.microsoft.com/office/drawing/2014/main" id="{6A1AB5AA-464A-435F-877F-908D9894B890}"/>
              </a:ext>
            </a:extLst>
          </p:cNvPr>
          <p:cNvSpPr/>
          <p:nvPr/>
        </p:nvSpPr>
        <p:spPr>
          <a:xfrm rot="5400000">
            <a:off x="10936415" y="3736519"/>
            <a:ext cx="808200" cy="278229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3">
            <a:extLst>
              <a:ext uri="{FF2B5EF4-FFF2-40B4-BE49-F238E27FC236}">
                <a16:creationId xmlns:a16="http://schemas.microsoft.com/office/drawing/2014/main" id="{6CCAA7A5-7C88-4136-8A15-7A83EB9A9DC0}"/>
              </a:ext>
            </a:extLst>
          </p:cNvPr>
          <p:cNvSpPr txBox="1"/>
          <p:nvPr/>
        </p:nvSpPr>
        <p:spPr>
          <a:xfrm>
            <a:off x="11794132" y="8180544"/>
            <a:ext cx="5960468" cy="7114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62"/>
              </a:lnSpc>
            </a:pP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Informações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brutas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,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registros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de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ocorrência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,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observações</a:t>
            </a:r>
            <a:endParaRPr lang="en-US" sz="2219" spc="77" dirty="0">
              <a:solidFill>
                <a:srgbClr val="072D4D"/>
              </a:solidFill>
              <a:latin typeface="Lato"/>
            </a:endParaRPr>
          </a:p>
        </p:txBody>
      </p:sp>
      <p:sp>
        <p:nvSpPr>
          <p:cNvPr id="44" name="TextBox 3">
            <a:extLst>
              <a:ext uri="{FF2B5EF4-FFF2-40B4-BE49-F238E27FC236}">
                <a16:creationId xmlns:a16="http://schemas.microsoft.com/office/drawing/2014/main" id="{95D12377-D359-4281-A053-CD468C7A0DD4}"/>
              </a:ext>
            </a:extLst>
          </p:cNvPr>
          <p:cNvSpPr txBox="1"/>
          <p:nvPr/>
        </p:nvSpPr>
        <p:spPr>
          <a:xfrm>
            <a:off x="11794132" y="6576570"/>
            <a:ext cx="5960468" cy="7114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62"/>
              </a:lnSpc>
            </a:pPr>
            <a:r>
              <a:rPr lang="en-US" sz="2219" spc="77" dirty="0">
                <a:solidFill>
                  <a:srgbClr val="072D4D"/>
                </a:solidFill>
                <a:latin typeface="Lato"/>
              </a:rPr>
              <a:t>Dados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processados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, com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contexto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e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significado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,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possuem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relevância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e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propósito</a:t>
            </a:r>
            <a:endParaRPr lang="en-US" sz="2219" spc="77" dirty="0">
              <a:solidFill>
                <a:srgbClr val="072D4D"/>
              </a:solidFill>
              <a:latin typeface="Lato"/>
            </a:endParaRPr>
          </a:p>
        </p:txBody>
      </p:sp>
      <p:sp>
        <p:nvSpPr>
          <p:cNvPr id="45" name="TextBox 3">
            <a:extLst>
              <a:ext uri="{FF2B5EF4-FFF2-40B4-BE49-F238E27FC236}">
                <a16:creationId xmlns:a16="http://schemas.microsoft.com/office/drawing/2014/main" id="{3FA5671E-3630-42B5-818F-A0FAFA04DE78}"/>
              </a:ext>
            </a:extLst>
          </p:cNvPr>
          <p:cNvSpPr txBox="1"/>
          <p:nvPr/>
        </p:nvSpPr>
        <p:spPr>
          <a:xfrm>
            <a:off x="11794132" y="4981187"/>
            <a:ext cx="5960468" cy="7114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62"/>
              </a:lnSpc>
            </a:pP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Informação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após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a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interpretação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,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requer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análise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,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entendimento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,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avaliação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e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contexto</a:t>
            </a:r>
            <a:endParaRPr lang="en-US" sz="2219" spc="77" dirty="0">
              <a:solidFill>
                <a:srgbClr val="072D4D"/>
              </a:solidFill>
              <a:latin typeface="Lato"/>
            </a:endParaRPr>
          </a:p>
        </p:txBody>
      </p:sp>
      <p:sp>
        <p:nvSpPr>
          <p:cNvPr id="46" name="TextBox 3">
            <a:extLst>
              <a:ext uri="{FF2B5EF4-FFF2-40B4-BE49-F238E27FC236}">
                <a16:creationId xmlns:a16="http://schemas.microsoft.com/office/drawing/2014/main" id="{596D33D4-4BCF-4151-AE56-C51CC39678D2}"/>
              </a:ext>
            </a:extLst>
          </p:cNvPr>
          <p:cNvSpPr txBox="1"/>
          <p:nvPr/>
        </p:nvSpPr>
        <p:spPr>
          <a:xfrm>
            <a:off x="11794132" y="3519927"/>
            <a:ext cx="5960468" cy="7114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62"/>
              </a:lnSpc>
            </a:pP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Conhecimento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aplicado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,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análise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para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tomada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de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decisão</a:t>
            </a:r>
            <a:endParaRPr lang="en-US" sz="2219" spc="77" dirty="0">
              <a:solidFill>
                <a:srgbClr val="072D4D"/>
              </a:solidFill>
              <a:latin typeface="Lato"/>
            </a:endParaRP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1AEE8AA2-3A8D-41F0-8A91-36BAF7D1E3B4}"/>
              </a:ext>
            </a:extLst>
          </p:cNvPr>
          <p:cNvSpPr/>
          <p:nvPr/>
        </p:nvSpPr>
        <p:spPr>
          <a:xfrm>
            <a:off x="5359449" y="3314700"/>
            <a:ext cx="5726387" cy="1117386"/>
          </a:xfrm>
          <a:prstGeom prst="roundRect">
            <a:avLst>
              <a:gd name="adj" fmla="val 15231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tângulo: Cantos Arredondados 46">
            <a:extLst>
              <a:ext uri="{FF2B5EF4-FFF2-40B4-BE49-F238E27FC236}">
                <a16:creationId xmlns:a16="http://schemas.microsoft.com/office/drawing/2014/main" id="{DD1DF23C-A488-4AC0-A6E0-6F1134BD7C9C}"/>
              </a:ext>
            </a:extLst>
          </p:cNvPr>
          <p:cNvSpPr/>
          <p:nvPr/>
        </p:nvSpPr>
        <p:spPr>
          <a:xfrm>
            <a:off x="5702281" y="4751058"/>
            <a:ext cx="5383558" cy="1117386"/>
          </a:xfrm>
          <a:prstGeom prst="roundRect">
            <a:avLst>
              <a:gd name="adj" fmla="val 15231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tângulo: Cantos Arredondados 47">
            <a:extLst>
              <a:ext uri="{FF2B5EF4-FFF2-40B4-BE49-F238E27FC236}">
                <a16:creationId xmlns:a16="http://schemas.microsoft.com/office/drawing/2014/main" id="{B01A0D8E-76C3-4ED1-8640-0AC22D60679B}"/>
              </a:ext>
            </a:extLst>
          </p:cNvPr>
          <p:cNvSpPr/>
          <p:nvPr/>
        </p:nvSpPr>
        <p:spPr>
          <a:xfrm>
            <a:off x="6276807" y="6373583"/>
            <a:ext cx="4809031" cy="1117386"/>
          </a:xfrm>
          <a:prstGeom prst="roundRect">
            <a:avLst>
              <a:gd name="adj" fmla="val 15231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tângulo: Cantos Arredondados 48">
            <a:extLst>
              <a:ext uri="{FF2B5EF4-FFF2-40B4-BE49-F238E27FC236}">
                <a16:creationId xmlns:a16="http://schemas.microsoft.com/office/drawing/2014/main" id="{B72C8209-F8E2-4BC4-9041-113AEE7F26E7}"/>
              </a:ext>
            </a:extLst>
          </p:cNvPr>
          <p:cNvSpPr/>
          <p:nvPr/>
        </p:nvSpPr>
        <p:spPr>
          <a:xfrm>
            <a:off x="6588166" y="7977557"/>
            <a:ext cx="4497671" cy="1117386"/>
          </a:xfrm>
          <a:prstGeom prst="roundRect">
            <a:avLst>
              <a:gd name="adj" fmla="val 15231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3">
            <a:extLst>
              <a:ext uri="{FF2B5EF4-FFF2-40B4-BE49-F238E27FC236}">
                <a16:creationId xmlns:a16="http://schemas.microsoft.com/office/drawing/2014/main" id="{C70B4B82-1AE0-46A4-BD75-78FEC45BE7C4}"/>
              </a:ext>
            </a:extLst>
          </p:cNvPr>
          <p:cNvSpPr txBox="1"/>
          <p:nvPr/>
        </p:nvSpPr>
        <p:spPr>
          <a:xfrm>
            <a:off x="6762342" y="8180544"/>
            <a:ext cx="3838511" cy="7114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62"/>
              </a:lnSpc>
            </a:pP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Barulho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de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apito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repetindo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por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3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vezes</a:t>
            </a:r>
            <a:endParaRPr lang="en-US" sz="2219" spc="77" dirty="0">
              <a:solidFill>
                <a:srgbClr val="072D4D"/>
              </a:solidFill>
              <a:latin typeface="Lato"/>
            </a:endParaRPr>
          </a:p>
        </p:txBody>
      </p:sp>
      <p:sp>
        <p:nvSpPr>
          <p:cNvPr id="29" name="TextBox 3">
            <a:extLst>
              <a:ext uri="{FF2B5EF4-FFF2-40B4-BE49-F238E27FC236}">
                <a16:creationId xmlns:a16="http://schemas.microsoft.com/office/drawing/2014/main" id="{D3E3BD11-E70D-40C7-B2F5-E0BBA615C8A6}"/>
              </a:ext>
            </a:extLst>
          </p:cNvPr>
          <p:cNvSpPr txBox="1"/>
          <p:nvPr/>
        </p:nvSpPr>
        <p:spPr>
          <a:xfrm>
            <a:off x="6454906" y="6576570"/>
            <a:ext cx="3838511" cy="7114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62"/>
              </a:lnSpc>
            </a:pPr>
            <a:r>
              <a:rPr lang="en-US" sz="2219" spc="77" dirty="0">
                <a:solidFill>
                  <a:srgbClr val="072D4D"/>
                </a:solidFill>
                <a:latin typeface="Lato"/>
              </a:rPr>
              <a:t>O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barulho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está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vindo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do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microondas</a:t>
            </a:r>
            <a:endParaRPr lang="en-US" sz="2219" spc="77" dirty="0">
              <a:solidFill>
                <a:srgbClr val="072D4D"/>
              </a:solidFill>
              <a:latin typeface="Lato"/>
            </a:endParaRPr>
          </a:p>
        </p:txBody>
      </p:sp>
      <p:sp>
        <p:nvSpPr>
          <p:cNvPr id="32" name="TextBox 3">
            <a:extLst>
              <a:ext uri="{FF2B5EF4-FFF2-40B4-BE49-F238E27FC236}">
                <a16:creationId xmlns:a16="http://schemas.microsoft.com/office/drawing/2014/main" id="{8FAEF179-97A9-4745-8FA8-297601082FAB}"/>
              </a:ext>
            </a:extLst>
          </p:cNvPr>
          <p:cNvSpPr txBox="1"/>
          <p:nvPr/>
        </p:nvSpPr>
        <p:spPr>
          <a:xfrm>
            <a:off x="5887799" y="4981187"/>
            <a:ext cx="4454178" cy="7114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62"/>
              </a:lnSpc>
            </a:pP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Esse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barulho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indica que a comida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está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pronta</a:t>
            </a:r>
            <a:endParaRPr lang="en-US" sz="2219" spc="77" dirty="0">
              <a:solidFill>
                <a:srgbClr val="072D4D"/>
              </a:solidFill>
              <a:latin typeface="Lato"/>
            </a:endParaRPr>
          </a:p>
        </p:txBody>
      </p:sp>
      <p:sp>
        <p:nvSpPr>
          <p:cNvPr id="50" name="TextBox 3">
            <a:extLst>
              <a:ext uri="{FF2B5EF4-FFF2-40B4-BE49-F238E27FC236}">
                <a16:creationId xmlns:a16="http://schemas.microsoft.com/office/drawing/2014/main" id="{70EB997F-D20B-40B2-9917-BA731D47D03B}"/>
              </a:ext>
            </a:extLst>
          </p:cNvPr>
          <p:cNvSpPr txBox="1"/>
          <p:nvPr/>
        </p:nvSpPr>
        <p:spPr>
          <a:xfrm>
            <a:off x="5526438" y="3519927"/>
            <a:ext cx="5238880" cy="7114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62"/>
              </a:lnSpc>
            </a:pPr>
            <a:r>
              <a:rPr lang="en-US" sz="2219" spc="77" dirty="0">
                <a:solidFill>
                  <a:srgbClr val="072D4D"/>
                </a:solidFill>
                <a:latin typeface="Lato"/>
              </a:rPr>
              <a:t>Eu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vou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retirar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a comida e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almoçar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para que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ela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não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fique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fria</a:t>
            </a:r>
            <a:endParaRPr lang="en-US" sz="2219" spc="77" dirty="0">
              <a:solidFill>
                <a:srgbClr val="072D4D"/>
              </a:solidFill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40813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9939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INTRODUÇÃO A CIÊNCIA DE DADOS</a:t>
            </a:r>
          </a:p>
        </p:txBody>
      </p:sp>
      <p:sp>
        <p:nvSpPr>
          <p:cNvPr id="12" name="AutoShape 3">
            <a:extLst>
              <a:ext uri="{FF2B5EF4-FFF2-40B4-BE49-F238E27FC236}">
                <a16:creationId xmlns:a16="http://schemas.microsoft.com/office/drawing/2014/main" id="{B9327846-6979-4BE0-A49E-7A9F203E8474}"/>
              </a:ext>
            </a:extLst>
          </p:cNvPr>
          <p:cNvSpPr/>
          <p:nvPr/>
        </p:nvSpPr>
        <p:spPr>
          <a:xfrm>
            <a:off x="7202158" y="4178477"/>
            <a:ext cx="3883681" cy="193004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0A89A83D-6083-4A02-8E75-68CF9188D369}"/>
              </a:ext>
            </a:extLst>
          </p:cNvPr>
          <p:cNvSpPr txBox="1"/>
          <p:nvPr/>
        </p:nvSpPr>
        <p:spPr>
          <a:xfrm>
            <a:off x="2590800" y="2764790"/>
            <a:ext cx="4800600" cy="10833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862"/>
              </a:lnSpc>
            </a:pP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Existe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um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método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científico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! </a:t>
            </a:r>
          </a:p>
          <a:p>
            <a:pPr algn="r">
              <a:lnSpc>
                <a:spcPts val="2862"/>
              </a:lnSpc>
            </a:pP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Observação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,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hipóteses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, testes e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validação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,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análises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,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monitoramento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.</a:t>
            </a:r>
          </a:p>
        </p:txBody>
      </p:sp>
      <p:cxnSp>
        <p:nvCxnSpPr>
          <p:cNvPr id="20" name="Conector: Curvo 19">
            <a:extLst>
              <a:ext uri="{FF2B5EF4-FFF2-40B4-BE49-F238E27FC236}">
                <a16:creationId xmlns:a16="http://schemas.microsoft.com/office/drawing/2014/main" id="{89D85C12-BE4A-4991-9693-0B769A591FFA}"/>
              </a:ext>
            </a:extLst>
          </p:cNvPr>
          <p:cNvCxnSpPr>
            <a:cxnSpLocks/>
          </p:cNvCxnSpPr>
          <p:nvPr/>
        </p:nvCxnSpPr>
        <p:spPr>
          <a:xfrm rot="16200000" flipV="1">
            <a:off x="7502542" y="3355958"/>
            <a:ext cx="1073116" cy="990600"/>
          </a:xfrm>
          <a:prstGeom prst="curvedConnector2">
            <a:avLst/>
          </a:prstGeom>
          <a:ln w="38100">
            <a:solidFill>
              <a:srgbClr val="FFC3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5">
            <a:extLst>
              <a:ext uri="{FF2B5EF4-FFF2-40B4-BE49-F238E27FC236}">
                <a16:creationId xmlns:a16="http://schemas.microsoft.com/office/drawing/2014/main" id="{D1FF13EE-DC22-4340-9926-2C9687E847F4}"/>
              </a:ext>
            </a:extLst>
          </p:cNvPr>
          <p:cNvSpPr txBox="1"/>
          <p:nvPr/>
        </p:nvSpPr>
        <p:spPr>
          <a:xfrm>
            <a:off x="7317717" y="4404835"/>
            <a:ext cx="3652563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800" spc="600" dirty="0" err="1">
                <a:solidFill>
                  <a:srgbClr val="FFC331"/>
                </a:solidFill>
                <a:latin typeface="Big Shoulders Display Bold"/>
              </a:rPr>
              <a:t>Ciência</a:t>
            </a:r>
            <a:r>
              <a:rPr lang="en-US" sz="4800" spc="600" dirty="0">
                <a:solidFill>
                  <a:srgbClr val="FFC331"/>
                </a:solidFill>
                <a:latin typeface="Big Shoulders Display Bold"/>
              </a:rPr>
              <a:t> de</a:t>
            </a:r>
          </a:p>
          <a:p>
            <a:pPr algn="ctr"/>
            <a:r>
              <a:rPr lang="en-US" sz="4800" spc="600" dirty="0">
                <a:solidFill>
                  <a:srgbClr val="FFC331"/>
                </a:solidFill>
                <a:latin typeface="Big Shoulders Display Bold"/>
              </a:rPr>
              <a:t>Dados 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03EC09A5-3308-47DE-9F83-90A2DC0284B4}"/>
              </a:ext>
            </a:extLst>
          </p:cNvPr>
          <p:cNvSpPr/>
          <p:nvPr/>
        </p:nvSpPr>
        <p:spPr>
          <a:xfrm>
            <a:off x="-24063" y="0"/>
            <a:ext cx="19455063" cy="10439400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riângulo isósceles 6">
            <a:extLst>
              <a:ext uri="{FF2B5EF4-FFF2-40B4-BE49-F238E27FC236}">
                <a16:creationId xmlns:a16="http://schemas.microsoft.com/office/drawing/2014/main" id="{0FE46838-50E3-41A4-9360-E4DF9A56EE8B}"/>
              </a:ext>
            </a:extLst>
          </p:cNvPr>
          <p:cNvSpPr/>
          <p:nvPr/>
        </p:nvSpPr>
        <p:spPr>
          <a:xfrm>
            <a:off x="189390" y="2977726"/>
            <a:ext cx="5454852" cy="6352096"/>
          </a:xfrm>
          <a:prstGeom prst="triangl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C5643D82-712D-4380-B8A7-1449499E5284}"/>
              </a:ext>
            </a:extLst>
          </p:cNvPr>
          <p:cNvCxnSpPr>
            <a:cxnSpLocks/>
          </p:cNvCxnSpPr>
          <p:nvPr/>
        </p:nvCxnSpPr>
        <p:spPr>
          <a:xfrm>
            <a:off x="1553103" y="6153774"/>
            <a:ext cx="2727426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D7A257D9-13E5-44B9-8B3C-C16DAF180635}"/>
              </a:ext>
            </a:extLst>
          </p:cNvPr>
          <p:cNvCxnSpPr>
            <a:cxnSpLocks/>
          </p:cNvCxnSpPr>
          <p:nvPr/>
        </p:nvCxnSpPr>
        <p:spPr>
          <a:xfrm>
            <a:off x="868089" y="7741798"/>
            <a:ext cx="4097454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id="{A520F710-558F-4601-979D-5899844077C4}"/>
              </a:ext>
            </a:extLst>
          </p:cNvPr>
          <p:cNvCxnSpPr>
            <a:cxnSpLocks/>
          </p:cNvCxnSpPr>
          <p:nvPr/>
        </p:nvCxnSpPr>
        <p:spPr>
          <a:xfrm>
            <a:off x="2231016" y="4565750"/>
            <a:ext cx="13716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2AF90246-BAAD-4D38-9403-95E8C5F3C96C}"/>
              </a:ext>
            </a:extLst>
          </p:cNvPr>
          <p:cNvSpPr txBox="1"/>
          <p:nvPr/>
        </p:nvSpPr>
        <p:spPr>
          <a:xfrm>
            <a:off x="4711551" y="8213085"/>
            <a:ext cx="115768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Big Shoulders Display Bold" panose="020B0604020202020204" charset="0"/>
              </a:rPr>
              <a:t>Dados</a:t>
            </a:r>
            <a:endParaRPr lang="en-US" b="1" dirty="0">
              <a:latin typeface="Big Shoulders Display Bold" panose="020B0604020202020204" charset="0"/>
            </a:endParaRP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F6BE1731-C6E8-4BC1-B0FC-95BAF263E36F}"/>
              </a:ext>
            </a:extLst>
          </p:cNvPr>
          <p:cNvSpPr txBox="1"/>
          <p:nvPr/>
        </p:nvSpPr>
        <p:spPr>
          <a:xfrm>
            <a:off x="3395386" y="6609111"/>
            <a:ext cx="251066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Big Shoulders Display Bold" panose="020B0604020202020204" charset="0"/>
              </a:rPr>
              <a:t>Informações</a:t>
            </a:r>
            <a:endParaRPr lang="en-US" b="1" dirty="0">
              <a:latin typeface="Big Shoulders Display Bold" panose="020B0604020202020204" charset="0"/>
            </a:endParaRP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B42FCB33-4E5C-462B-A15C-D1AC9864FDC2}"/>
              </a:ext>
            </a:extLst>
          </p:cNvPr>
          <p:cNvSpPr txBox="1"/>
          <p:nvPr/>
        </p:nvSpPr>
        <p:spPr>
          <a:xfrm>
            <a:off x="2663650" y="5013728"/>
            <a:ext cx="251066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Big Shoulders Display Bold" panose="020B0604020202020204" charset="0"/>
              </a:rPr>
              <a:t>Conhecimento</a:t>
            </a:r>
            <a:endParaRPr lang="en-US" b="1" dirty="0">
              <a:latin typeface="Big Shoulders Display Bold" panose="020B0604020202020204" charset="0"/>
            </a:endParaRP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580637E4-8A09-4615-8BE7-AD06794DD544}"/>
              </a:ext>
            </a:extLst>
          </p:cNvPr>
          <p:cNvSpPr txBox="1"/>
          <p:nvPr/>
        </p:nvSpPr>
        <p:spPr>
          <a:xfrm>
            <a:off x="2733222" y="3552468"/>
            <a:ext cx="251066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Big Shoulders Display Bold" panose="020B0604020202020204" charset="0"/>
              </a:rPr>
              <a:t>Inteligência</a:t>
            </a:r>
            <a:endParaRPr lang="en-US" b="1" dirty="0">
              <a:latin typeface="Big Shoulders Display Bold" panose="020B0604020202020204" charset="0"/>
            </a:endParaRPr>
          </a:p>
        </p:txBody>
      </p:sp>
      <p:sp>
        <p:nvSpPr>
          <p:cNvPr id="24" name="Triângulo isósceles 23">
            <a:extLst>
              <a:ext uri="{FF2B5EF4-FFF2-40B4-BE49-F238E27FC236}">
                <a16:creationId xmlns:a16="http://schemas.microsoft.com/office/drawing/2014/main" id="{0D701F3C-411D-471E-8281-0EB5BAB96C62}"/>
              </a:ext>
            </a:extLst>
          </p:cNvPr>
          <p:cNvSpPr/>
          <p:nvPr/>
        </p:nvSpPr>
        <p:spPr>
          <a:xfrm rot="5400000">
            <a:off x="5911691" y="8397136"/>
            <a:ext cx="808200" cy="278229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riângulo isósceles 27">
            <a:extLst>
              <a:ext uri="{FF2B5EF4-FFF2-40B4-BE49-F238E27FC236}">
                <a16:creationId xmlns:a16="http://schemas.microsoft.com/office/drawing/2014/main" id="{D9B3EA26-6E86-40D4-9219-920FF0990EE0}"/>
              </a:ext>
            </a:extLst>
          </p:cNvPr>
          <p:cNvSpPr/>
          <p:nvPr/>
        </p:nvSpPr>
        <p:spPr>
          <a:xfrm rot="5400000">
            <a:off x="5611283" y="6793162"/>
            <a:ext cx="808200" cy="278229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riângulo isósceles 30">
            <a:extLst>
              <a:ext uri="{FF2B5EF4-FFF2-40B4-BE49-F238E27FC236}">
                <a16:creationId xmlns:a16="http://schemas.microsoft.com/office/drawing/2014/main" id="{43B47F40-4393-4A79-B658-6EC085106E03}"/>
              </a:ext>
            </a:extLst>
          </p:cNvPr>
          <p:cNvSpPr/>
          <p:nvPr/>
        </p:nvSpPr>
        <p:spPr>
          <a:xfrm rot="5400000">
            <a:off x="5043505" y="5197779"/>
            <a:ext cx="808200" cy="278229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riângulo isósceles 33">
            <a:extLst>
              <a:ext uri="{FF2B5EF4-FFF2-40B4-BE49-F238E27FC236}">
                <a16:creationId xmlns:a16="http://schemas.microsoft.com/office/drawing/2014/main" id="{B4EE588E-CAD0-4BC8-BA0B-442A69B0F44F}"/>
              </a:ext>
            </a:extLst>
          </p:cNvPr>
          <p:cNvSpPr/>
          <p:nvPr/>
        </p:nvSpPr>
        <p:spPr>
          <a:xfrm rot="5400000">
            <a:off x="4700674" y="3736519"/>
            <a:ext cx="808200" cy="278229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riângulo isósceles 38">
            <a:extLst>
              <a:ext uri="{FF2B5EF4-FFF2-40B4-BE49-F238E27FC236}">
                <a16:creationId xmlns:a16="http://schemas.microsoft.com/office/drawing/2014/main" id="{3BE52EC0-5030-41E6-A717-B68933748686}"/>
              </a:ext>
            </a:extLst>
          </p:cNvPr>
          <p:cNvSpPr/>
          <p:nvPr/>
        </p:nvSpPr>
        <p:spPr>
          <a:xfrm rot="5400000">
            <a:off x="10936415" y="8397136"/>
            <a:ext cx="808200" cy="278229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riângulo isósceles 39">
            <a:extLst>
              <a:ext uri="{FF2B5EF4-FFF2-40B4-BE49-F238E27FC236}">
                <a16:creationId xmlns:a16="http://schemas.microsoft.com/office/drawing/2014/main" id="{21E9244A-39D1-4EF3-8CBB-DB0B68D49434}"/>
              </a:ext>
            </a:extLst>
          </p:cNvPr>
          <p:cNvSpPr/>
          <p:nvPr/>
        </p:nvSpPr>
        <p:spPr>
          <a:xfrm rot="5400000">
            <a:off x="10936415" y="6793162"/>
            <a:ext cx="808200" cy="278229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riângulo isósceles 40">
            <a:extLst>
              <a:ext uri="{FF2B5EF4-FFF2-40B4-BE49-F238E27FC236}">
                <a16:creationId xmlns:a16="http://schemas.microsoft.com/office/drawing/2014/main" id="{838E5EFB-AC12-44B3-9E56-A142CE6A9D1E}"/>
              </a:ext>
            </a:extLst>
          </p:cNvPr>
          <p:cNvSpPr/>
          <p:nvPr/>
        </p:nvSpPr>
        <p:spPr>
          <a:xfrm rot="5400000">
            <a:off x="10936415" y="5197779"/>
            <a:ext cx="808200" cy="278229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riângulo isósceles 41">
            <a:extLst>
              <a:ext uri="{FF2B5EF4-FFF2-40B4-BE49-F238E27FC236}">
                <a16:creationId xmlns:a16="http://schemas.microsoft.com/office/drawing/2014/main" id="{6A1AB5AA-464A-435F-877F-908D9894B890}"/>
              </a:ext>
            </a:extLst>
          </p:cNvPr>
          <p:cNvSpPr/>
          <p:nvPr/>
        </p:nvSpPr>
        <p:spPr>
          <a:xfrm rot="5400000">
            <a:off x="10936415" y="3736519"/>
            <a:ext cx="808200" cy="278229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3">
            <a:extLst>
              <a:ext uri="{FF2B5EF4-FFF2-40B4-BE49-F238E27FC236}">
                <a16:creationId xmlns:a16="http://schemas.microsoft.com/office/drawing/2014/main" id="{6CCAA7A5-7C88-4136-8A15-7A83EB9A9DC0}"/>
              </a:ext>
            </a:extLst>
          </p:cNvPr>
          <p:cNvSpPr txBox="1"/>
          <p:nvPr/>
        </p:nvSpPr>
        <p:spPr>
          <a:xfrm>
            <a:off x="11794132" y="8180544"/>
            <a:ext cx="5960468" cy="7114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62"/>
              </a:lnSpc>
            </a:pP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Informações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brutas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,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registros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de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ocorrência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,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observações</a:t>
            </a:r>
            <a:endParaRPr lang="en-US" sz="2219" spc="77" dirty="0">
              <a:solidFill>
                <a:srgbClr val="072D4D"/>
              </a:solidFill>
              <a:latin typeface="Lato"/>
            </a:endParaRPr>
          </a:p>
        </p:txBody>
      </p:sp>
      <p:sp>
        <p:nvSpPr>
          <p:cNvPr id="44" name="TextBox 3">
            <a:extLst>
              <a:ext uri="{FF2B5EF4-FFF2-40B4-BE49-F238E27FC236}">
                <a16:creationId xmlns:a16="http://schemas.microsoft.com/office/drawing/2014/main" id="{95D12377-D359-4281-A053-CD468C7A0DD4}"/>
              </a:ext>
            </a:extLst>
          </p:cNvPr>
          <p:cNvSpPr txBox="1"/>
          <p:nvPr/>
        </p:nvSpPr>
        <p:spPr>
          <a:xfrm>
            <a:off x="11794132" y="6576570"/>
            <a:ext cx="5960468" cy="7114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62"/>
              </a:lnSpc>
            </a:pPr>
            <a:r>
              <a:rPr lang="en-US" sz="2219" spc="77" dirty="0">
                <a:solidFill>
                  <a:srgbClr val="072D4D"/>
                </a:solidFill>
                <a:latin typeface="Lato"/>
              </a:rPr>
              <a:t>Dados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processados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, com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contexto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e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significado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,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possuem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relevância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e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propósito</a:t>
            </a:r>
            <a:endParaRPr lang="en-US" sz="2219" spc="77" dirty="0">
              <a:solidFill>
                <a:srgbClr val="072D4D"/>
              </a:solidFill>
              <a:latin typeface="Lato"/>
            </a:endParaRPr>
          </a:p>
        </p:txBody>
      </p:sp>
      <p:sp>
        <p:nvSpPr>
          <p:cNvPr id="45" name="TextBox 3">
            <a:extLst>
              <a:ext uri="{FF2B5EF4-FFF2-40B4-BE49-F238E27FC236}">
                <a16:creationId xmlns:a16="http://schemas.microsoft.com/office/drawing/2014/main" id="{3FA5671E-3630-42B5-818F-A0FAFA04DE78}"/>
              </a:ext>
            </a:extLst>
          </p:cNvPr>
          <p:cNvSpPr txBox="1"/>
          <p:nvPr/>
        </p:nvSpPr>
        <p:spPr>
          <a:xfrm>
            <a:off x="11794132" y="4981187"/>
            <a:ext cx="5960468" cy="7114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62"/>
              </a:lnSpc>
            </a:pP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Informação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após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a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interpretação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,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requer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análise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,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entendimento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,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avaliação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e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contexto</a:t>
            </a:r>
            <a:endParaRPr lang="en-US" sz="2219" spc="77" dirty="0">
              <a:solidFill>
                <a:srgbClr val="072D4D"/>
              </a:solidFill>
              <a:latin typeface="Lato"/>
            </a:endParaRPr>
          </a:p>
        </p:txBody>
      </p:sp>
      <p:sp>
        <p:nvSpPr>
          <p:cNvPr id="46" name="TextBox 3">
            <a:extLst>
              <a:ext uri="{FF2B5EF4-FFF2-40B4-BE49-F238E27FC236}">
                <a16:creationId xmlns:a16="http://schemas.microsoft.com/office/drawing/2014/main" id="{596D33D4-4BCF-4151-AE56-C51CC39678D2}"/>
              </a:ext>
            </a:extLst>
          </p:cNvPr>
          <p:cNvSpPr txBox="1"/>
          <p:nvPr/>
        </p:nvSpPr>
        <p:spPr>
          <a:xfrm>
            <a:off x="11794132" y="3519927"/>
            <a:ext cx="5960468" cy="7114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62"/>
              </a:lnSpc>
            </a:pP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Conhecimento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aplicado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,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análise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para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tomada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de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decisão</a:t>
            </a:r>
            <a:endParaRPr lang="en-US" sz="2219" spc="77" dirty="0">
              <a:solidFill>
                <a:srgbClr val="072D4D"/>
              </a:solidFill>
              <a:latin typeface="Lato"/>
            </a:endParaRP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1AEE8AA2-3A8D-41F0-8A91-36BAF7D1E3B4}"/>
              </a:ext>
            </a:extLst>
          </p:cNvPr>
          <p:cNvSpPr/>
          <p:nvPr/>
        </p:nvSpPr>
        <p:spPr>
          <a:xfrm>
            <a:off x="5359449" y="3314700"/>
            <a:ext cx="5726387" cy="1117386"/>
          </a:xfrm>
          <a:prstGeom prst="roundRect">
            <a:avLst>
              <a:gd name="adj" fmla="val 15231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tângulo: Cantos Arredondados 46">
            <a:extLst>
              <a:ext uri="{FF2B5EF4-FFF2-40B4-BE49-F238E27FC236}">
                <a16:creationId xmlns:a16="http://schemas.microsoft.com/office/drawing/2014/main" id="{DD1DF23C-A488-4AC0-A6E0-6F1134BD7C9C}"/>
              </a:ext>
            </a:extLst>
          </p:cNvPr>
          <p:cNvSpPr/>
          <p:nvPr/>
        </p:nvSpPr>
        <p:spPr>
          <a:xfrm>
            <a:off x="5702281" y="4751058"/>
            <a:ext cx="5383558" cy="1117386"/>
          </a:xfrm>
          <a:prstGeom prst="roundRect">
            <a:avLst>
              <a:gd name="adj" fmla="val 15231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tângulo: Cantos Arredondados 47">
            <a:extLst>
              <a:ext uri="{FF2B5EF4-FFF2-40B4-BE49-F238E27FC236}">
                <a16:creationId xmlns:a16="http://schemas.microsoft.com/office/drawing/2014/main" id="{B01A0D8E-76C3-4ED1-8640-0AC22D60679B}"/>
              </a:ext>
            </a:extLst>
          </p:cNvPr>
          <p:cNvSpPr/>
          <p:nvPr/>
        </p:nvSpPr>
        <p:spPr>
          <a:xfrm>
            <a:off x="6276807" y="6373583"/>
            <a:ext cx="4809031" cy="1117386"/>
          </a:xfrm>
          <a:prstGeom prst="roundRect">
            <a:avLst>
              <a:gd name="adj" fmla="val 15231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tângulo: Cantos Arredondados 48">
            <a:extLst>
              <a:ext uri="{FF2B5EF4-FFF2-40B4-BE49-F238E27FC236}">
                <a16:creationId xmlns:a16="http://schemas.microsoft.com/office/drawing/2014/main" id="{B72C8209-F8E2-4BC4-9041-113AEE7F26E7}"/>
              </a:ext>
            </a:extLst>
          </p:cNvPr>
          <p:cNvSpPr/>
          <p:nvPr/>
        </p:nvSpPr>
        <p:spPr>
          <a:xfrm>
            <a:off x="6588166" y="7977557"/>
            <a:ext cx="4497671" cy="1117386"/>
          </a:xfrm>
          <a:prstGeom prst="roundRect">
            <a:avLst>
              <a:gd name="adj" fmla="val 15231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3">
            <a:extLst>
              <a:ext uri="{FF2B5EF4-FFF2-40B4-BE49-F238E27FC236}">
                <a16:creationId xmlns:a16="http://schemas.microsoft.com/office/drawing/2014/main" id="{D3E3BD11-E70D-40C7-B2F5-E0BBA615C8A6}"/>
              </a:ext>
            </a:extLst>
          </p:cNvPr>
          <p:cNvSpPr txBox="1"/>
          <p:nvPr/>
        </p:nvSpPr>
        <p:spPr>
          <a:xfrm>
            <a:off x="6406032" y="6576570"/>
            <a:ext cx="4818970" cy="7114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62"/>
              </a:lnSpc>
            </a:pP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Produto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: Chocolate X, Estoque: 2000, Venda Mensal: 10000</a:t>
            </a:r>
          </a:p>
        </p:txBody>
      </p:sp>
      <p:sp>
        <p:nvSpPr>
          <p:cNvPr id="32" name="TextBox 3">
            <a:extLst>
              <a:ext uri="{FF2B5EF4-FFF2-40B4-BE49-F238E27FC236}">
                <a16:creationId xmlns:a16="http://schemas.microsoft.com/office/drawing/2014/main" id="{8FAEF179-97A9-4745-8FA8-297601082FAB}"/>
              </a:ext>
            </a:extLst>
          </p:cNvPr>
          <p:cNvSpPr txBox="1"/>
          <p:nvPr/>
        </p:nvSpPr>
        <p:spPr>
          <a:xfrm>
            <a:off x="5956288" y="4949021"/>
            <a:ext cx="4875543" cy="7114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62"/>
              </a:lnSpc>
            </a:pP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Existe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o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risco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de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falta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de estoque (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ruptura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)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desse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chocolate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na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loja</a:t>
            </a:r>
            <a:endParaRPr lang="en-US" sz="2219" spc="77" dirty="0">
              <a:solidFill>
                <a:srgbClr val="072D4D"/>
              </a:solidFill>
              <a:latin typeface="Lato"/>
            </a:endParaRPr>
          </a:p>
        </p:txBody>
      </p:sp>
      <p:sp>
        <p:nvSpPr>
          <p:cNvPr id="38" name="TextBox 3">
            <a:extLst>
              <a:ext uri="{FF2B5EF4-FFF2-40B4-BE49-F238E27FC236}">
                <a16:creationId xmlns:a16="http://schemas.microsoft.com/office/drawing/2014/main" id="{A4F4FCA9-4C3D-45F3-8154-4444CC194E11}"/>
              </a:ext>
            </a:extLst>
          </p:cNvPr>
          <p:cNvSpPr txBox="1"/>
          <p:nvPr/>
        </p:nvSpPr>
        <p:spPr>
          <a:xfrm>
            <a:off x="5428112" y="3518750"/>
            <a:ext cx="5569337" cy="7114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62"/>
              </a:lnSpc>
            </a:pP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Vamos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fazer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um novo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pedido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maior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ainda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desse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produto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pois a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Páscoa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está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próxima</a:t>
            </a:r>
            <a:endParaRPr lang="en-US" sz="2219" spc="77" dirty="0">
              <a:solidFill>
                <a:srgbClr val="072D4D"/>
              </a:solidFill>
              <a:latin typeface="Lato"/>
            </a:endParaRPr>
          </a:p>
        </p:txBody>
      </p:sp>
      <p:sp>
        <p:nvSpPr>
          <p:cNvPr id="50" name="TextBox 3">
            <a:extLst>
              <a:ext uri="{FF2B5EF4-FFF2-40B4-BE49-F238E27FC236}">
                <a16:creationId xmlns:a16="http://schemas.microsoft.com/office/drawing/2014/main" id="{E192EB90-9FC8-4317-8F03-6CEEFF303A05}"/>
              </a:ext>
            </a:extLst>
          </p:cNvPr>
          <p:cNvSpPr txBox="1"/>
          <p:nvPr/>
        </p:nvSpPr>
        <p:spPr>
          <a:xfrm>
            <a:off x="6762342" y="8366491"/>
            <a:ext cx="3838511" cy="3395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62"/>
              </a:lnSpc>
            </a:pPr>
            <a:r>
              <a:rPr lang="en-US" sz="2219" spc="77" dirty="0">
                <a:solidFill>
                  <a:srgbClr val="072D4D"/>
                </a:solidFill>
                <a:latin typeface="Lato"/>
              </a:rPr>
              <a:t>Chocolate X;2000;10000</a:t>
            </a:r>
          </a:p>
        </p:txBody>
      </p:sp>
    </p:spTree>
    <p:extLst>
      <p:ext uri="{BB962C8B-B14F-4D97-AF65-F5344CB8AC3E}">
        <p14:creationId xmlns:p14="http://schemas.microsoft.com/office/powerpoint/2010/main" val="1835245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 rot="-10800000">
            <a:off x="16904050" y="792840"/>
            <a:ext cx="890161" cy="637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77"/>
              </a:lnSpc>
            </a:pPr>
            <a:r>
              <a:rPr lang="en-US" sz="4433">
                <a:solidFill>
                  <a:srgbClr val="13538A"/>
                </a:solidFill>
                <a:latin typeface="Big Shoulders Display"/>
              </a:rPr>
              <a:t>000</a:t>
            </a:r>
          </a:p>
        </p:txBody>
      </p:sp>
      <p:sp>
        <p:nvSpPr>
          <p:cNvPr id="12" name="AutoShape 3">
            <a:extLst>
              <a:ext uri="{FF2B5EF4-FFF2-40B4-BE49-F238E27FC236}">
                <a16:creationId xmlns:a16="http://schemas.microsoft.com/office/drawing/2014/main" id="{B9327846-6979-4BE0-A49E-7A9F203E8474}"/>
              </a:ext>
            </a:extLst>
          </p:cNvPr>
          <p:cNvSpPr/>
          <p:nvPr/>
        </p:nvSpPr>
        <p:spPr>
          <a:xfrm>
            <a:off x="7202158" y="4178477"/>
            <a:ext cx="3883681" cy="193004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E44E341B-3C39-45B6-805A-19D5605806E8}"/>
              </a:ext>
            </a:extLst>
          </p:cNvPr>
          <p:cNvSpPr txBox="1"/>
          <p:nvPr/>
        </p:nvSpPr>
        <p:spPr>
          <a:xfrm>
            <a:off x="7317717" y="4404835"/>
            <a:ext cx="3652563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800" spc="600" dirty="0" err="1">
                <a:solidFill>
                  <a:srgbClr val="FFC331"/>
                </a:solidFill>
                <a:latin typeface="Big Shoulders Display Bold"/>
              </a:rPr>
              <a:t>Ciência</a:t>
            </a:r>
            <a:r>
              <a:rPr lang="en-US" sz="4800" spc="600" dirty="0">
                <a:solidFill>
                  <a:srgbClr val="FFC331"/>
                </a:solidFill>
                <a:latin typeface="Big Shoulders Display Bold"/>
              </a:rPr>
              <a:t> de </a:t>
            </a:r>
          </a:p>
          <a:p>
            <a:pPr algn="ctr"/>
            <a:r>
              <a:rPr lang="en-US" sz="4800" spc="600" dirty="0">
                <a:solidFill>
                  <a:srgbClr val="FFC331"/>
                </a:solidFill>
                <a:latin typeface="Big Shoulders Display Bold"/>
              </a:rPr>
              <a:t>Dados</a:t>
            </a:r>
          </a:p>
        </p:txBody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0A89A83D-6083-4A02-8E75-68CF9188D369}"/>
              </a:ext>
            </a:extLst>
          </p:cNvPr>
          <p:cNvSpPr txBox="1"/>
          <p:nvPr/>
        </p:nvSpPr>
        <p:spPr>
          <a:xfrm>
            <a:off x="2590800" y="2764790"/>
            <a:ext cx="4800600" cy="10833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862"/>
              </a:lnSpc>
            </a:pP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Existe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um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método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científico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! </a:t>
            </a:r>
          </a:p>
          <a:p>
            <a:pPr algn="r">
              <a:lnSpc>
                <a:spcPts val="2862"/>
              </a:lnSpc>
            </a:pP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Observação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,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hipóteses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, testes e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validação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,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análises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,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monitoramento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.</a:t>
            </a:r>
          </a:p>
        </p:txBody>
      </p:sp>
      <p:cxnSp>
        <p:nvCxnSpPr>
          <p:cNvPr id="20" name="Conector: Curvo 19">
            <a:extLst>
              <a:ext uri="{FF2B5EF4-FFF2-40B4-BE49-F238E27FC236}">
                <a16:creationId xmlns:a16="http://schemas.microsoft.com/office/drawing/2014/main" id="{89D85C12-BE4A-4991-9693-0B769A591FFA}"/>
              </a:ext>
            </a:extLst>
          </p:cNvPr>
          <p:cNvCxnSpPr>
            <a:cxnSpLocks/>
          </p:cNvCxnSpPr>
          <p:nvPr/>
        </p:nvCxnSpPr>
        <p:spPr>
          <a:xfrm rot="16200000" flipV="1">
            <a:off x="7502542" y="3355958"/>
            <a:ext cx="1073116" cy="990600"/>
          </a:xfrm>
          <a:prstGeom prst="curvedConnector2">
            <a:avLst/>
          </a:prstGeom>
          <a:ln w="38100">
            <a:solidFill>
              <a:srgbClr val="FFC3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: Curvo 20">
            <a:extLst>
              <a:ext uri="{FF2B5EF4-FFF2-40B4-BE49-F238E27FC236}">
                <a16:creationId xmlns:a16="http://schemas.microsoft.com/office/drawing/2014/main" id="{6E3CA483-7232-4575-87CC-720EA21A91BC}"/>
              </a:ext>
            </a:extLst>
          </p:cNvPr>
          <p:cNvCxnSpPr>
            <a:cxnSpLocks/>
          </p:cNvCxnSpPr>
          <p:nvPr/>
        </p:nvCxnSpPr>
        <p:spPr>
          <a:xfrm rot="16200000" flipH="1">
            <a:off x="9407542" y="5870558"/>
            <a:ext cx="1073116" cy="990600"/>
          </a:xfrm>
          <a:prstGeom prst="curvedConnector2">
            <a:avLst/>
          </a:prstGeom>
          <a:ln w="38100">
            <a:solidFill>
              <a:srgbClr val="FFC3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INTRODUÇÃO A CIÊNCIA DE DADOS</a:t>
            </a:r>
          </a:p>
        </p:txBody>
      </p:sp>
      <p:sp>
        <p:nvSpPr>
          <p:cNvPr id="26" name="TextBox 3">
            <a:extLst>
              <a:ext uri="{FF2B5EF4-FFF2-40B4-BE49-F238E27FC236}">
                <a16:creationId xmlns:a16="http://schemas.microsoft.com/office/drawing/2014/main" id="{933570CF-CF8A-43F6-B47B-0F93C5BC26CE}"/>
              </a:ext>
            </a:extLst>
          </p:cNvPr>
          <p:cNvSpPr txBox="1"/>
          <p:nvPr/>
        </p:nvSpPr>
        <p:spPr>
          <a:xfrm>
            <a:off x="10591800" y="6418471"/>
            <a:ext cx="6629400" cy="10833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62"/>
              </a:lnSpc>
            </a:pP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Precisamos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que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existam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dados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armazenados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(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ou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pelo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menos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começar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esse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armazenamento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).</a:t>
            </a:r>
          </a:p>
          <a:p>
            <a:pPr>
              <a:lnSpc>
                <a:spcPts val="2862"/>
              </a:lnSpc>
            </a:pP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Armazenamento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,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processamento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,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visualização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.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FEFC31F5-6009-4667-B01D-91290BE05FB9}"/>
              </a:ext>
            </a:extLst>
          </p:cNvPr>
          <p:cNvSpPr/>
          <p:nvPr/>
        </p:nvSpPr>
        <p:spPr>
          <a:xfrm>
            <a:off x="-76200" y="-114300"/>
            <a:ext cx="18516600" cy="10439400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Imagem 16" descr="Ícone&#10;&#10;Descrição gerada automaticamente">
            <a:extLst>
              <a:ext uri="{FF2B5EF4-FFF2-40B4-BE49-F238E27FC236}">
                <a16:creationId xmlns:a16="http://schemas.microsoft.com/office/drawing/2014/main" id="{2D304225-3FA8-47DC-A1DE-8E6550A294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766" y="3856266"/>
            <a:ext cx="2574469" cy="2574469"/>
          </a:xfrm>
          <a:prstGeom prst="rect">
            <a:avLst/>
          </a:prstGeom>
        </p:spPr>
      </p:pic>
      <p:sp>
        <p:nvSpPr>
          <p:cNvPr id="23" name="TextBox 31">
            <a:extLst>
              <a:ext uri="{FF2B5EF4-FFF2-40B4-BE49-F238E27FC236}">
                <a16:creationId xmlns:a16="http://schemas.microsoft.com/office/drawing/2014/main" id="{E51DF324-A7D2-40DE-853B-83D9EC1D992C}"/>
              </a:ext>
            </a:extLst>
          </p:cNvPr>
          <p:cNvSpPr txBox="1"/>
          <p:nvPr/>
        </p:nvSpPr>
        <p:spPr>
          <a:xfrm>
            <a:off x="7729780" y="3007955"/>
            <a:ext cx="2828435" cy="6481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 dirty="0">
                <a:solidFill>
                  <a:srgbClr val="072D4D"/>
                </a:solidFill>
                <a:latin typeface="Big Shoulders Display Bold"/>
              </a:rPr>
              <a:t>O QUE EU QUERO</a:t>
            </a:r>
          </a:p>
        </p:txBody>
      </p:sp>
      <p:sp>
        <p:nvSpPr>
          <p:cNvPr id="25" name="TextBox 31">
            <a:extLst>
              <a:ext uri="{FF2B5EF4-FFF2-40B4-BE49-F238E27FC236}">
                <a16:creationId xmlns:a16="http://schemas.microsoft.com/office/drawing/2014/main" id="{76581F93-1341-4EA5-9EE7-CA3DB7AF73BB}"/>
              </a:ext>
            </a:extLst>
          </p:cNvPr>
          <p:cNvSpPr txBox="1"/>
          <p:nvPr/>
        </p:nvSpPr>
        <p:spPr>
          <a:xfrm>
            <a:off x="7739721" y="6634636"/>
            <a:ext cx="2828435" cy="6481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 dirty="0">
                <a:solidFill>
                  <a:srgbClr val="072D4D"/>
                </a:solidFill>
                <a:latin typeface="Big Shoulders Display Bold"/>
              </a:rPr>
              <a:t>RESPONDER?</a:t>
            </a:r>
          </a:p>
        </p:txBody>
      </p:sp>
    </p:spTree>
    <p:extLst>
      <p:ext uri="{BB962C8B-B14F-4D97-AF65-F5344CB8AC3E}">
        <p14:creationId xmlns:p14="http://schemas.microsoft.com/office/powerpoint/2010/main" val="3283822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 rot="-10800000">
            <a:off x="16904050" y="792840"/>
            <a:ext cx="890161" cy="637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77"/>
              </a:lnSpc>
            </a:pPr>
            <a:r>
              <a:rPr lang="en-US" sz="4433">
                <a:solidFill>
                  <a:srgbClr val="13538A"/>
                </a:solidFill>
                <a:latin typeface="Big Shoulders Display"/>
              </a:rPr>
              <a:t>000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3274586" y="9495568"/>
            <a:ext cx="4128962" cy="326886"/>
            <a:chOff x="0" y="0"/>
            <a:chExt cx="5505283" cy="435847"/>
          </a:xfrm>
        </p:grpSpPr>
        <p:sp>
          <p:nvSpPr>
            <p:cNvPr id="8" name="TextBox 8"/>
            <p:cNvSpPr txBox="1"/>
            <p:nvPr/>
          </p:nvSpPr>
          <p:spPr>
            <a:xfrm>
              <a:off x="518397" y="87775"/>
              <a:ext cx="4986886" cy="2317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400"/>
                </a:lnSpc>
              </a:pPr>
              <a:r>
                <a:rPr lang="en-US" sz="999" spc="34">
                  <a:solidFill>
                    <a:srgbClr val="646363">
                      <a:alpha val="49804"/>
                    </a:srgbClr>
                  </a:solidFill>
                  <a:latin typeface="Lato"/>
                </a:rPr>
                <a:t>PYTHON</a:t>
              </a:r>
              <a:r>
                <a:rPr lang="en-US" sz="1000" spc="35">
                  <a:solidFill>
                    <a:srgbClr val="646363">
                      <a:alpha val="49804"/>
                    </a:srgbClr>
                  </a:solidFill>
                  <a:latin typeface="Lato"/>
                </a:rPr>
                <a:t> IMPRESSIONADOR  I  HASHTAG PROGRAMAÇÃO </a:t>
              </a:r>
            </a:p>
          </p:txBody>
        </p:sp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0"/>
              <a:ext cx="435847" cy="435847"/>
            </a:xfrm>
            <a:prstGeom prst="rect">
              <a:avLst/>
            </a:prstGeom>
          </p:spPr>
        </p:pic>
      </p:grpSp>
      <p:sp>
        <p:nvSpPr>
          <p:cNvPr id="12" name="AutoShape 3">
            <a:extLst>
              <a:ext uri="{FF2B5EF4-FFF2-40B4-BE49-F238E27FC236}">
                <a16:creationId xmlns:a16="http://schemas.microsoft.com/office/drawing/2014/main" id="{B9327846-6979-4BE0-A49E-7A9F203E8474}"/>
              </a:ext>
            </a:extLst>
          </p:cNvPr>
          <p:cNvSpPr/>
          <p:nvPr/>
        </p:nvSpPr>
        <p:spPr>
          <a:xfrm>
            <a:off x="7202158" y="4178477"/>
            <a:ext cx="3883681" cy="193004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E44E341B-3C39-45B6-805A-19D5605806E8}"/>
              </a:ext>
            </a:extLst>
          </p:cNvPr>
          <p:cNvSpPr txBox="1"/>
          <p:nvPr/>
        </p:nvSpPr>
        <p:spPr>
          <a:xfrm>
            <a:off x="7317717" y="4404835"/>
            <a:ext cx="3652563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800" spc="600" dirty="0" err="1">
                <a:solidFill>
                  <a:srgbClr val="FFC331"/>
                </a:solidFill>
                <a:latin typeface="Big Shoulders Display Bold"/>
              </a:rPr>
              <a:t>Ciência</a:t>
            </a:r>
            <a:r>
              <a:rPr lang="en-US" sz="4800" spc="600" dirty="0">
                <a:solidFill>
                  <a:srgbClr val="FFC331"/>
                </a:solidFill>
                <a:latin typeface="Big Shoulders Display Bold"/>
              </a:rPr>
              <a:t> de </a:t>
            </a:r>
          </a:p>
          <a:p>
            <a:pPr algn="ctr"/>
            <a:r>
              <a:rPr lang="en-US" sz="4800" spc="600" dirty="0">
                <a:solidFill>
                  <a:srgbClr val="FFC331"/>
                </a:solidFill>
                <a:latin typeface="Big Shoulders Display Bold"/>
              </a:rPr>
              <a:t>Dados</a:t>
            </a:r>
          </a:p>
        </p:txBody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0A89A83D-6083-4A02-8E75-68CF9188D369}"/>
              </a:ext>
            </a:extLst>
          </p:cNvPr>
          <p:cNvSpPr txBox="1"/>
          <p:nvPr/>
        </p:nvSpPr>
        <p:spPr>
          <a:xfrm>
            <a:off x="2590800" y="2764790"/>
            <a:ext cx="4800600" cy="10833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862"/>
              </a:lnSpc>
            </a:pP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Existe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um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método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científico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! </a:t>
            </a:r>
          </a:p>
          <a:p>
            <a:pPr algn="r">
              <a:lnSpc>
                <a:spcPts val="2862"/>
              </a:lnSpc>
            </a:pP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Observação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,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hipóteses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, testes e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validação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,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análises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,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monitoramento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.</a:t>
            </a:r>
          </a:p>
        </p:txBody>
      </p:sp>
      <p:cxnSp>
        <p:nvCxnSpPr>
          <p:cNvPr id="20" name="Conector: Curvo 19">
            <a:extLst>
              <a:ext uri="{FF2B5EF4-FFF2-40B4-BE49-F238E27FC236}">
                <a16:creationId xmlns:a16="http://schemas.microsoft.com/office/drawing/2014/main" id="{89D85C12-BE4A-4991-9693-0B769A591FFA}"/>
              </a:ext>
            </a:extLst>
          </p:cNvPr>
          <p:cNvCxnSpPr>
            <a:cxnSpLocks/>
          </p:cNvCxnSpPr>
          <p:nvPr/>
        </p:nvCxnSpPr>
        <p:spPr>
          <a:xfrm rot="16200000" flipV="1">
            <a:off x="7502542" y="3355958"/>
            <a:ext cx="1073116" cy="990600"/>
          </a:xfrm>
          <a:prstGeom prst="curvedConnector2">
            <a:avLst/>
          </a:prstGeom>
          <a:ln w="38100">
            <a:solidFill>
              <a:srgbClr val="FFC3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: Curvo 20">
            <a:extLst>
              <a:ext uri="{FF2B5EF4-FFF2-40B4-BE49-F238E27FC236}">
                <a16:creationId xmlns:a16="http://schemas.microsoft.com/office/drawing/2014/main" id="{6E3CA483-7232-4575-87CC-720EA21A91BC}"/>
              </a:ext>
            </a:extLst>
          </p:cNvPr>
          <p:cNvCxnSpPr>
            <a:cxnSpLocks/>
          </p:cNvCxnSpPr>
          <p:nvPr/>
        </p:nvCxnSpPr>
        <p:spPr>
          <a:xfrm rot="16200000" flipH="1">
            <a:off x="9407542" y="5870558"/>
            <a:ext cx="1073116" cy="990600"/>
          </a:xfrm>
          <a:prstGeom prst="curvedConnector2">
            <a:avLst/>
          </a:prstGeom>
          <a:ln w="38100">
            <a:solidFill>
              <a:srgbClr val="FFC3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INTRODUÇÃO A CIÊNCIA DE DADOS</a:t>
            </a:r>
          </a:p>
        </p:txBody>
      </p:sp>
      <p:sp>
        <p:nvSpPr>
          <p:cNvPr id="26" name="TextBox 3">
            <a:extLst>
              <a:ext uri="{FF2B5EF4-FFF2-40B4-BE49-F238E27FC236}">
                <a16:creationId xmlns:a16="http://schemas.microsoft.com/office/drawing/2014/main" id="{933570CF-CF8A-43F6-B47B-0F93C5BC26CE}"/>
              </a:ext>
            </a:extLst>
          </p:cNvPr>
          <p:cNvSpPr txBox="1"/>
          <p:nvPr/>
        </p:nvSpPr>
        <p:spPr>
          <a:xfrm>
            <a:off x="10591800" y="6418471"/>
            <a:ext cx="6629400" cy="10833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62"/>
              </a:lnSpc>
            </a:pP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Precisamos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que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existam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dados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armazenados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(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ou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pelo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menos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começar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esse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armazenamento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).</a:t>
            </a:r>
          </a:p>
          <a:p>
            <a:pPr>
              <a:lnSpc>
                <a:spcPts val="2862"/>
              </a:lnSpc>
            </a:pP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Armazenamento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,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processamento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,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visualização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.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FEFC31F5-6009-4667-B01D-91290BE05FB9}"/>
              </a:ext>
            </a:extLst>
          </p:cNvPr>
          <p:cNvSpPr/>
          <p:nvPr/>
        </p:nvSpPr>
        <p:spPr>
          <a:xfrm>
            <a:off x="-76200" y="-114300"/>
            <a:ext cx="18364200" cy="10439400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Imagem 16" descr="Ícone&#10;&#10;Descrição gerada automaticamente">
            <a:extLst>
              <a:ext uri="{FF2B5EF4-FFF2-40B4-BE49-F238E27FC236}">
                <a16:creationId xmlns:a16="http://schemas.microsoft.com/office/drawing/2014/main" id="{2D304225-3FA8-47DC-A1DE-8E6550A294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766" y="3856266"/>
            <a:ext cx="2574469" cy="2574469"/>
          </a:xfrm>
          <a:prstGeom prst="rect">
            <a:avLst/>
          </a:prstGeom>
        </p:spPr>
      </p:pic>
      <p:sp>
        <p:nvSpPr>
          <p:cNvPr id="23" name="TextBox 31">
            <a:extLst>
              <a:ext uri="{FF2B5EF4-FFF2-40B4-BE49-F238E27FC236}">
                <a16:creationId xmlns:a16="http://schemas.microsoft.com/office/drawing/2014/main" id="{E51DF324-A7D2-40DE-853B-83D9EC1D992C}"/>
              </a:ext>
            </a:extLst>
          </p:cNvPr>
          <p:cNvSpPr txBox="1"/>
          <p:nvPr/>
        </p:nvSpPr>
        <p:spPr>
          <a:xfrm>
            <a:off x="7729780" y="3007955"/>
            <a:ext cx="2828435" cy="6481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 dirty="0">
                <a:solidFill>
                  <a:srgbClr val="072D4D"/>
                </a:solidFill>
                <a:latin typeface="Big Shoulders Display Bold"/>
              </a:rPr>
              <a:t>O QUE EU QUERO</a:t>
            </a:r>
          </a:p>
        </p:txBody>
      </p:sp>
      <p:sp>
        <p:nvSpPr>
          <p:cNvPr id="25" name="TextBox 31">
            <a:extLst>
              <a:ext uri="{FF2B5EF4-FFF2-40B4-BE49-F238E27FC236}">
                <a16:creationId xmlns:a16="http://schemas.microsoft.com/office/drawing/2014/main" id="{76581F93-1341-4EA5-9EE7-CA3DB7AF73BB}"/>
              </a:ext>
            </a:extLst>
          </p:cNvPr>
          <p:cNvSpPr txBox="1"/>
          <p:nvPr/>
        </p:nvSpPr>
        <p:spPr>
          <a:xfrm>
            <a:off x="7739721" y="6634636"/>
            <a:ext cx="2828435" cy="6481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 dirty="0">
                <a:solidFill>
                  <a:srgbClr val="072D4D"/>
                </a:solidFill>
                <a:latin typeface="Big Shoulders Display Bold"/>
              </a:rPr>
              <a:t>RESPONDER?</a:t>
            </a:r>
          </a:p>
        </p:txBody>
      </p:sp>
      <p:pic>
        <p:nvPicPr>
          <p:cNvPr id="19" name="Picture 2" descr="O guia do mochileiro das galáxias (O mochileiro das galáxias – Livro 1) |  Amazon.com.br">
            <a:extLst>
              <a:ext uri="{FF2B5EF4-FFF2-40B4-BE49-F238E27FC236}">
                <a16:creationId xmlns:a16="http://schemas.microsoft.com/office/drawing/2014/main" id="{87DE842E-7A71-484D-AF61-FEFD29EF3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2715" y="1896104"/>
            <a:ext cx="2813305" cy="420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3">
            <a:extLst>
              <a:ext uri="{FF2B5EF4-FFF2-40B4-BE49-F238E27FC236}">
                <a16:creationId xmlns:a16="http://schemas.microsoft.com/office/drawing/2014/main" id="{9E7F179E-9C5D-4C36-B02D-718F34E57DDD}"/>
              </a:ext>
            </a:extLst>
          </p:cNvPr>
          <p:cNvSpPr txBox="1"/>
          <p:nvPr/>
        </p:nvSpPr>
        <p:spPr>
          <a:xfrm>
            <a:off x="12633284" y="6196598"/>
            <a:ext cx="4072166" cy="7114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62"/>
              </a:lnSpc>
            </a:pPr>
            <a:r>
              <a:rPr lang="pt-BR" sz="2219" spc="77" dirty="0">
                <a:solidFill>
                  <a:srgbClr val="072D4D"/>
                </a:solidFill>
                <a:latin typeface="Lato"/>
              </a:rPr>
              <a:t>Qual a resposta da vida, do universo e tudo mais?</a:t>
            </a:r>
          </a:p>
        </p:txBody>
      </p:sp>
      <p:sp>
        <p:nvSpPr>
          <p:cNvPr id="24" name="Triângulo isósceles 23">
            <a:extLst>
              <a:ext uri="{FF2B5EF4-FFF2-40B4-BE49-F238E27FC236}">
                <a16:creationId xmlns:a16="http://schemas.microsoft.com/office/drawing/2014/main" id="{38E5737E-4D55-4502-9911-A28AF8971576}"/>
              </a:ext>
            </a:extLst>
          </p:cNvPr>
          <p:cNvSpPr/>
          <p:nvPr/>
        </p:nvSpPr>
        <p:spPr>
          <a:xfrm rot="5400000">
            <a:off x="10986132" y="4968577"/>
            <a:ext cx="1734916" cy="351912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7194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 rot="-10800000">
            <a:off x="16904050" y="792840"/>
            <a:ext cx="890161" cy="637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77"/>
              </a:lnSpc>
            </a:pPr>
            <a:r>
              <a:rPr lang="en-US" sz="4433">
                <a:solidFill>
                  <a:srgbClr val="13538A"/>
                </a:solidFill>
                <a:latin typeface="Big Shoulders Display"/>
              </a:rPr>
              <a:t>000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3274586" y="9495568"/>
            <a:ext cx="4128962" cy="326886"/>
            <a:chOff x="0" y="0"/>
            <a:chExt cx="5505283" cy="435847"/>
          </a:xfrm>
        </p:grpSpPr>
        <p:sp>
          <p:nvSpPr>
            <p:cNvPr id="8" name="TextBox 8"/>
            <p:cNvSpPr txBox="1"/>
            <p:nvPr/>
          </p:nvSpPr>
          <p:spPr>
            <a:xfrm>
              <a:off x="518397" y="87775"/>
              <a:ext cx="4986886" cy="2317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400"/>
                </a:lnSpc>
              </a:pPr>
              <a:r>
                <a:rPr lang="en-US" sz="999" spc="34">
                  <a:solidFill>
                    <a:srgbClr val="646363">
                      <a:alpha val="49804"/>
                    </a:srgbClr>
                  </a:solidFill>
                  <a:latin typeface="Lato"/>
                </a:rPr>
                <a:t>PYTHON</a:t>
              </a:r>
              <a:r>
                <a:rPr lang="en-US" sz="1000" spc="35">
                  <a:solidFill>
                    <a:srgbClr val="646363">
                      <a:alpha val="49804"/>
                    </a:srgbClr>
                  </a:solidFill>
                  <a:latin typeface="Lato"/>
                </a:rPr>
                <a:t> IMPRESSIONADOR  I  HASHTAG PROGRAMAÇÃO </a:t>
              </a:r>
            </a:p>
          </p:txBody>
        </p:sp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0"/>
              <a:ext cx="435847" cy="435847"/>
            </a:xfrm>
            <a:prstGeom prst="rect">
              <a:avLst/>
            </a:prstGeom>
          </p:spPr>
        </p:pic>
      </p:grpSp>
      <p:sp>
        <p:nvSpPr>
          <p:cNvPr id="12" name="AutoShape 3">
            <a:extLst>
              <a:ext uri="{FF2B5EF4-FFF2-40B4-BE49-F238E27FC236}">
                <a16:creationId xmlns:a16="http://schemas.microsoft.com/office/drawing/2014/main" id="{B9327846-6979-4BE0-A49E-7A9F203E8474}"/>
              </a:ext>
            </a:extLst>
          </p:cNvPr>
          <p:cNvSpPr/>
          <p:nvPr/>
        </p:nvSpPr>
        <p:spPr>
          <a:xfrm>
            <a:off x="7202158" y="4178477"/>
            <a:ext cx="3883681" cy="193004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E44E341B-3C39-45B6-805A-19D5605806E8}"/>
              </a:ext>
            </a:extLst>
          </p:cNvPr>
          <p:cNvSpPr txBox="1"/>
          <p:nvPr/>
        </p:nvSpPr>
        <p:spPr>
          <a:xfrm>
            <a:off x="7317717" y="4404835"/>
            <a:ext cx="3652563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800" spc="600" dirty="0" err="1">
                <a:solidFill>
                  <a:srgbClr val="FFC331"/>
                </a:solidFill>
                <a:latin typeface="Big Shoulders Display Bold"/>
              </a:rPr>
              <a:t>Ciência</a:t>
            </a:r>
            <a:r>
              <a:rPr lang="en-US" sz="4800" spc="600" dirty="0">
                <a:solidFill>
                  <a:srgbClr val="FFC331"/>
                </a:solidFill>
                <a:latin typeface="Big Shoulders Display Bold"/>
              </a:rPr>
              <a:t> de </a:t>
            </a:r>
          </a:p>
          <a:p>
            <a:pPr algn="ctr"/>
            <a:r>
              <a:rPr lang="en-US" sz="4800" spc="600" dirty="0">
                <a:solidFill>
                  <a:srgbClr val="FFC331"/>
                </a:solidFill>
                <a:latin typeface="Big Shoulders Display Bold"/>
              </a:rPr>
              <a:t>Dados</a:t>
            </a:r>
          </a:p>
        </p:txBody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0A89A83D-6083-4A02-8E75-68CF9188D369}"/>
              </a:ext>
            </a:extLst>
          </p:cNvPr>
          <p:cNvSpPr txBox="1"/>
          <p:nvPr/>
        </p:nvSpPr>
        <p:spPr>
          <a:xfrm>
            <a:off x="2590800" y="2764790"/>
            <a:ext cx="4800600" cy="10833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862"/>
              </a:lnSpc>
            </a:pP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Existe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um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método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científico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! </a:t>
            </a:r>
          </a:p>
          <a:p>
            <a:pPr algn="r">
              <a:lnSpc>
                <a:spcPts val="2862"/>
              </a:lnSpc>
            </a:pP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Observação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,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hipóteses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, testes e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validação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,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análises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,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monitoramento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.</a:t>
            </a:r>
          </a:p>
        </p:txBody>
      </p:sp>
      <p:cxnSp>
        <p:nvCxnSpPr>
          <p:cNvPr id="20" name="Conector: Curvo 19">
            <a:extLst>
              <a:ext uri="{FF2B5EF4-FFF2-40B4-BE49-F238E27FC236}">
                <a16:creationId xmlns:a16="http://schemas.microsoft.com/office/drawing/2014/main" id="{89D85C12-BE4A-4991-9693-0B769A591FFA}"/>
              </a:ext>
            </a:extLst>
          </p:cNvPr>
          <p:cNvCxnSpPr>
            <a:cxnSpLocks/>
          </p:cNvCxnSpPr>
          <p:nvPr/>
        </p:nvCxnSpPr>
        <p:spPr>
          <a:xfrm rot="16200000" flipV="1">
            <a:off x="7502542" y="3355958"/>
            <a:ext cx="1073116" cy="990600"/>
          </a:xfrm>
          <a:prstGeom prst="curvedConnector2">
            <a:avLst/>
          </a:prstGeom>
          <a:ln w="38100">
            <a:solidFill>
              <a:srgbClr val="FFC3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: Curvo 20">
            <a:extLst>
              <a:ext uri="{FF2B5EF4-FFF2-40B4-BE49-F238E27FC236}">
                <a16:creationId xmlns:a16="http://schemas.microsoft.com/office/drawing/2014/main" id="{6E3CA483-7232-4575-87CC-720EA21A91BC}"/>
              </a:ext>
            </a:extLst>
          </p:cNvPr>
          <p:cNvCxnSpPr>
            <a:cxnSpLocks/>
          </p:cNvCxnSpPr>
          <p:nvPr/>
        </p:nvCxnSpPr>
        <p:spPr>
          <a:xfrm rot="16200000" flipH="1">
            <a:off x="9407542" y="5870558"/>
            <a:ext cx="1073116" cy="990600"/>
          </a:xfrm>
          <a:prstGeom prst="curvedConnector2">
            <a:avLst/>
          </a:prstGeom>
          <a:ln w="38100">
            <a:solidFill>
              <a:srgbClr val="FFC3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INTRODUÇÃO A CIÊNCIA DE DADOS</a:t>
            </a:r>
          </a:p>
        </p:txBody>
      </p:sp>
      <p:sp>
        <p:nvSpPr>
          <p:cNvPr id="26" name="TextBox 3">
            <a:extLst>
              <a:ext uri="{FF2B5EF4-FFF2-40B4-BE49-F238E27FC236}">
                <a16:creationId xmlns:a16="http://schemas.microsoft.com/office/drawing/2014/main" id="{933570CF-CF8A-43F6-B47B-0F93C5BC26CE}"/>
              </a:ext>
            </a:extLst>
          </p:cNvPr>
          <p:cNvSpPr txBox="1"/>
          <p:nvPr/>
        </p:nvSpPr>
        <p:spPr>
          <a:xfrm>
            <a:off x="10591800" y="6418471"/>
            <a:ext cx="6629400" cy="10833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62"/>
              </a:lnSpc>
            </a:pP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Precisamos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que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existam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dados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armazenados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(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ou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pelo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menos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começar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esse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armazenamento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).</a:t>
            </a:r>
          </a:p>
          <a:p>
            <a:pPr>
              <a:lnSpc>
                <a:spcPts val="2862"/>
              </a:lnSpc>
            </a:pP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Armazenamento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,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processamento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,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visualização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.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FEFC31F5-6009-4667-B01D-91290BE05FB9}"/>
              </a:ext>
            </a:extLst>
          </p:cNvPr>
          <p:cNvSpPr/>
          <p:nvPr/>
        </p:nvSpPr>
        <p:spPr>
          <a:xfrm>
            <a:off x="-76200" y="-114300"/>
            <a:ext cx="18364200" cy="10439400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Imagem 16" descr="Ícone&#10;&#10;Descrição gerada automaticamente">
            <a:extLst>
              <a:ext uri="{FF2B5EF4-FFF2-40B4-BE49-F238E27FC236}">
                <a16:creationId xmlns:a16="http://schemas.microsoft.com/office/drawing/2014/main" id="{2D304225-3FA8-47DC-A1DE-8E6550A294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766" y="3856266"/>
            <a:ext cx="2574469" cy="2574469"/>
          </a:xfrm>
          <a:prstGeom prst="rect">
            <a:avLst/>
          </a:prstGeom>
        </p:spPr>
      </p:pic>
      <p:sp>
        <p:nvSpPr>
          <p:cNvPr id="23" name="TextBox 31">
            <a:extLst>
              <a:ext uri="{FF2B5EF4-FFF2-40B4-BE49-F238E27FC236}">
                <a16:creationId xmlns:a16="http://schemas.microsoft.com/office/drawing/2014/main" id="{E51DF324-A7D2-40DE-853B-83D9EC1D992C}"/>
              </a:ext>
            </a:extLst>
          </p:cNvPr>
          <p:cNvSpPr txBox="1"/>
          <p:nvPr/>
        </p:nvSpPr>
        <p:spPr>
          <a:xfrm>
            <a:off x="7729780" y="3007955"/>
            <a:ext cx="2828435" cy="6481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 dirty="0">
                <a:solidFill>
                  <a:srgbClr val="072D4D"/>
                </a:solidFill>
                <a:latin typeface="Big Shoulders Display Bold"/>
              </a:rPr>
              <a:t>O QUE EU QUERO</a:t>
            </a:r>
          </a:p>
        </p:txBody>
      </p:sp>
      <p:sp>
        <p:nvSpPr>
          <p:cNvPr id="25" name="TextBox 31">
            <a:extLst>
              <a:ext uri="{FF2B5EF4-FFF2-40B4-BE49-F238E27FC236}">
                <a16:creationId xmlns:a16="http://schemas.microsoft.com/office/drawing/2014/main" id="{76581F93-1341-4EA5-9EE7-CA3DB7AF73BB}"/>
              </a:ext>
            </a:extLst>
          </p:cNvPr>
          <p:cNvSpPr txBox="1"/>
          <p:nvPr/>
        </p:nvSpPr>
        <p:spPr>
          <a:xfrm>
            <a:off x="7739721" y="6634636"/>
            <a:ext cx="2828435" cy="6481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 dirty="0">
                <a:solidFill>
                  <a:srgbClr val="072D4D"/>
                </a:solidFill>
                <a:latin typeface="Big Shoulders Display Bold"/>
              </a:rPr>
              <a:t>RESPONDER?</a:t>
            </a:r>
          </a:p>
        </p:txBody>
      </p:sp>
      <p:pic>
        <p:nvPicPr>
          <p:cNvPr id="19" name="Picture 2" descr="O guia do mochileiro das galáxias (O mochileiro das galáxias – Livro 1) |  Amazon.com.br">
            <a:extLst>
              <a:ext uri="{FF2B5EF4-FFF2-40B4-BE49-F238E27FC236}">
                <a16:creationId xmlns:a16="http://schemas.microsoft.com/office/drawing/2014/main" id="{87DE842E-7A71-484D-AF61-FEFD29EF3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2715" y="1896104"/>
            <a:ext cx="2813305" cy="420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3">
            <a:extLst>
              <a:ext uri="{FF2B5EF4-FFF2-40B4-BE49-F238E27FC236}">
                <a16:creationId xmlns:a16="http://schemas.microsoft.com/office/drawing/2014/main" id="{9E7F179E-9C5D-4C36-B02D-718F34E57DDD}"/>
              </a:ext>
            </a:extLst>
          </p:cNvPr>
          <p:cNvSpPr txBox="1"/>
          <p:nvPr/>
        </p:nvSpPr>
        <p:spPr>
          <a:xfrm>
            <a:off x="12633284" y="6196598"/>
            <a:ext cx="4072166" cy="7114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62"/>
              </a:lnSpc>
            </a:pPr>
            <a:r>
              <a:rPr lang="pt-BR" sz="2219" spc="77" dirty="0">
                <a:solidFill>
                  <a:srgbClr val="072D4D"/>
                </a:solidFill>
                <a:latin typeface="Lato"/>
              </a:rPr>
              <a:t>Qual a resposta da vida, do universo e tudo mais?</a:t>
            </a:r>
          </a:p>
        </p:txBody>
      </p:sp>
      <p:sp>
        <p:nvSpPr>
          <p:cNvPr id="24" name="Triângulo isósceles 23">
            <a:extLst>
              <a:ext uri="{FF2B5EF4-FFF2-40B4-BE49-F238E27FC236}">
                <a16:creationId xmlns:a16="http://schemas.microsoft.com/office/drawing/2014/main" id="{38E5737E-4D55-4502-9911-A28AF8971576}"/>
              </a:ext>
            </a:extLst>
          </p:cNvPr>
          <p:cNvSpPr/>
          <p:nvPr/>
        </p:nvSpPr>
        <p:spPr>
          <a:xfrm rot="5400000">
            <a:off x="10986132" y="4968577"/>
            <a:ext cx="1734916" cy="351912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riângulo isósceles 26">
            <a:extLst>
              <a:ext uri="{FF2B5EF4-FFF2-40B4-BE49-F238E27FC236}">
                <a16:creationId xmlns:a16="http://schemas.microsoft.com/office/drawing/2014/main" id="{37850E7C-5CE1-46B6-A0FD-FDA76A44CB8D}"/>
              </a:ext>
            </a:extLst>
          </p:cNvPr>
          <p:cNvSpPr/>
          <p:nvPr/>
        </p:nvSpPr>
        <p:spPr>
          <a:xfrm rot="10800000">
            <a:off x="13906500" y="7106806"/>
            <a:ext cx="1734916" cy="351912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31">
            <a:extLst>
              <a:ext uri="{FF2B5EF4-FFF2-40B4-BE49-F238E27FC236}">
                <a16:creationId xmlns:a16="http://schemas.microsoft.com/office/drawing/2014/main" id="{7465CC9A-065D-48C6-9DF9-31E0C6568866}"/>
              </a:ext>
            </a:extLst>
          </p:cNvPr>
          <p:cNvSpPr txBox="1"/>
          <p:nvPr/>
        </p:nvSpPr>
        <p:spPr>
          <a:xfrm>
            <a:off x="13359740" y="9190175"/>
            <a:ext cx="2828435" cy="10835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19900" dirty="0">
                <a:solidFill>
                  <a:srgbClr val="072D4D"/>
                </a:solidFill>
                <a:latin typeface="Big Shoulders Display Bold"/>
              </a:rPr>
              <a:t>42</a:t>
            </a:r>
            <a:endParaRPr lang="en-US" sz="4000" dirty="0">
              <a:solidFill>
                <a:srgbClr val="072D4D"/>
              </a:solidFill>
              <a:latin typeface="Big Shoulders Display Bold"/>
            </a:endParaRPr>
          </a:p>
        </p:txBody>
      </p:sp>
    </p:spTree>
    <p:extLst>
      <p:ext uri="{BB962C8B-B14F-4D97-AF65-F5344CB8AC3E}">
        <p14:creationId xmlns:p14="http://schemas.microsoft.com/office/powerpoint/2010/main" val="12003655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>
            <a:extLst>
              <a:ext uri="{FF2B5EF4-FFF2-40B4-BE49-F238E27FC236}">
                <a16:creationId xmlns:a16="http://schemas.microsoft.com/office/drawing/2014/main" id="{33C4986A-5E81-485C-941A-434E728EDF2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-5591"/>
            <a:ext cx="18297939" cy="10292591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INTRODUÇÃO A CIÊNCIA DE DADOS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D96940EA-E664-49A8-8C7B-84748514170A}"/>
              </a:ext>
            </a:extLst>
          </p:cNvPr>
          <p:cNvSpPr txBox="1"/>
          <p:nvPr/>
        </p:nvSpPr>
        <p:spPr>
          <a:xfrm>
            <a:off x="6437664" y="3905380"/>
            <a:ext cx="1778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Tecnologia </a:t>
            </a:r>
            <a:r>
              <a:rPr lang="en-US" sz="2400" b="1" dirty="0"/>
              <a:t>/</a:t>
            </a:r>
          </a:p>
          <a:p>
            <a:r>
              <a:rPr lang="en-US" sz="2400" b="1" dirty="0" err="1"/>
              <a:t>Automações</a:t>
            </a:r>
            <a:endParaRPr lang="pt-BR" sz="2400" b="1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4F9148D8-30B4-42C1-9E68-2D720A8F311B}"/>
              </a:ext>
            </a:extLst>
          </p:cNvPr>
          <p:cNvSpPr txBox="1"/>
          <p:nvPr/>
        </p:nvSpPr>
        <p:spPr>
          <a:xfrm>
            <a:off x="8454469" y="7491896"/>
            <a:ext cx="1925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Matemática</a:t>
            </a:r>
            <a:r>
              <a:rPr lang="en-US" sz="2400" b="1" dirty="0"/>
              <a:t> /</a:t>
            </a:r>
          </a:p>
          <a:p>
            <a:r>
              <a:rPr lang="en-US" sz="2400" b="1" dirty="0" err="1"/>
              <a:t>Estatística</a:t>
            </a:r>
            <a:endParaRPr lang="pt-BR" sz="2400" b="1" dirty="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348DB1BF-80FB-4DCA-AF6D-3F48A4101D02}"/>
              </a:ext>
            </a:extLst>
          </p:cNvPr>
          <p:cNvSpPr txBox="1"/>
          <p:nvPr/>
        </p:nvSpPr>
        <p:spPr>
          <a:xfrm>
            <a:off x="10955857" y="4090045"/>
            <a:ext cx="1342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Negócios</a:t>
            </a:r>
            <a:endParaRPr lang="pt-BR" sz="2400" b="1" dirty="0"/>
          </a:p>
        </p:txBody>
      </p:sp>
      <p:pic>
        <p:nvPicPr>
          <p:cNvPr id="18" name="Imagem 17" descr="Forma&#10;&#10;Descrição gerada automaticamente com confiança baixa">
            <a:extLst>
              <a:ext uri="{FF2B5EF4-FFF2-40B4-BE49-F238E27FC236}">
                <a16:creationId xmlns:a16="http://schemas.microsoft.com/office/drawing/2014/main" id="{5EFA0788-9673-48BE-A2ED-4F6C3E82D1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4094" y="2703419"/>
            <a:ext cx="1023666" cy="1023666"/>
          </a:xfrm>
          <a:prstGeom prst="rect">
            <a:avLst/>
          </a:prstGeom>
        </p:spPr>
      </p:pic>
      <p:pic>
        <p:nvPicPr>
          <p:cNvPr id="19" name="Imagem 18" descr="Forma&#10;&#10;Descrição gerada automaticamente com confiança baixa">
            <a:extLst>
              <a:ext uri="{FF2B5EF4-FFF2-40B4-BE49-F238E27FC236}">
                <a16:creationId xmlns:a16="http://schemas.microsoft.com/office/drawing/2014/main" id="{0890652B-04F8-407A-812E-8F4B7F51B1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6199" y="8023048"/>
            <a:ext cx="1023667" cy="1023667"/>
          </a:xfrm>
          <a:prstGeom prst="rect">
            <a:avLst/>
          </a:prstGeom>
        </p:spPr>
      </p:pic>
      <p:pic>
        <p:nvPicPr>
          <p:cNvPr id="23" name="Imagem 22" descr="Forma&#10;&#10;Descrição gerada automaticamente com confiança baixa">
            <a:extLst>
              <a:ext uri="{FF2B5EF4-FFF2-40B4-BE49-F238E27FC236}">
                <a16:creationId xmlns:a16="http://schemas.microsoft.com/office/drawing/2014/main" id="{F5824803-ABF5-47B3-B07C-B656096152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081" y="2703417"/>
            <a:ext cx="1023668" cy="1023668"/>
          </a:xfrm>
          <a:prstGeom prst="rect">
            <a:avLst/>
          </a:prstGeom>
        </p:spPr>
      </p:pic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1AF04D5C-E6C5-4F8E-82B4-B3178EBFE581}"/>
              </a:ext>
            </a:extLst>
          </p:cNvPr>
          <p:cNvCxnSpPr>
            <a:stCxn id="14" idx="3"/>
            <a:endCxn id="17" idx="1"/>
          </p:cNvCxnSpPr>
          <p:nvPr/>
        </p:nvCxnSpPr>
        <p:spPr>
          <a:xfrm flipV="1">
            <a:off x="8216036" y="4320878"/>
            <a:ext cx="2739821" cy="1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>
            <a:extLst>
              <a:ext uri="{FF2B5EF4-FFF2-40B4-BE49-F238E27FC236}">
                <a16:creationId xmlns:a16="http://schemas.microsoft.com/office/drawing/2014/main" id="{678BA52F-E28B-496C-9B06-7702AFD23C5C}"/>
              </a:ext>
            </a:extLst>
          </p:cNvPr>
          <p:cNvCxnSpPr>
            <a:cxnSpLocks/>
            <a:stCxn id="14" idx="2"/>
          </p:cNvCxnSpPr>
          <p:nvPr/>
        </p:nvCxnSpPr>
        <p:spPr>
          <a:xfrm>
            <a:off x="7326850" y="4736377"/>
            <a:ext cx="1588550" cy="2725594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id="{5DBECEC3-EF83-49DC-BC14-502F7039DF36}"/>
              </a:ext>
            </a:extLst>
          </p:cNvPr>
          <p:cNvCxnSpPr>
            <a:cxnSpLocks/>
            <a:stCxn id="17" idx="2"/>
          </p:cNvCxnSpPr>
          <p:nvPr/>
        </p:nvCxnSpPr>
        <p:spPr>
          <a:xfrm flipH="1">
            <a:off x="9904109" y="4551710"/>
            <a:ext cx="1722862" cy="2940186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utoShape 3">
            <a:extLst>
              <a:ext uri="{FF2B5EF4-FFF2-40B4-BE49-F238E27FC236}">
                <a16:creationId xmlns:a16="http://schemas.microsoft.com/office/drawing/2014/main" id="{B9327846-6979-4BE0-A49E-7A9F203E8474}"/>
              </a:ext>
            </a:extLst>
          </p:cNvPr>
          <p:cNvSpPr/>
          <p:nvPr/>
        </p:nvSpPr>
        <p:spPr>
          <a:xfrm>
            <a:off x="7467914" y="4832480"/>
            <a:ext cx="3883681" cy="193004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E44E341B-3C39-45B6-805A-19D5605806E8}"/>
              </a:ext>
            </a:extLst>
          </p:cNvPr>
          <p:cNvSpPr txBox="1"/>
          <p:nvPr/>
        </p:nvSpPr>
        <p:spPr>
          <a:xfrm>
            <a:off x="7583473" y="5058838"/>
            <a:ext cx="3638140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800" spc="600" dirty="0" err="1">
                <a:solidFill>
                  <a:srgbClr val="FFC331"/>
                </a:solidFill>
                <a:latin typeface="Big Shoulders Display Bold"/>
              </a:rPr>
              <a:t>Ciência</a:t>
            </a:r>
            <a:r>
              <a:rPr lang="en-US" sz="4800" spc="600" dirty="0">
                <a:solidFill>
                  <a:srgbClr val="FFC331"/>
                </a:solidFill>
                <a:latin typeface="Big Shoulders Display Bold"/>
              </a:rPr>
              <a:t> de </a:t>
            </a:r>
          </a:p>
          <a:p>
            <a:pPr algn="ctr"/>
            <a:r>
              <a:rPr lang="en-US" sz="4800" spc="600" dirty="0">
                <a:solidFill>
                  <a:srgbClr val="FFC331"/>
                </a:solidFill>
                <a:latin typeface="Big Shoulders Display Bold"/>
              </a:rPr>
              <a:t>Dados</a:t>
            </a:r>
          </a:p>
        </p:txBody>
      </p:sp>
    </p:spTree>
    <p:extLst>
      <p:ext uri="{BB962C8B-B14F-4D97-AF65-F5344CB8AC3E}">
        <p14:creationId xmlns:p14="http://schemas.microsoft.com/office/powerpoint/2010/main" val="1977559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-5591"/>
            <a:ext cx="18297939" cy="10292591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INTRODUÇÃO A CIÊNCIA DE DADOS</a:t>
            </a:r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CBF81082-8348-4B47-A153-689814F67CC0}"/>
              </a:ext>
            </a:extLst>
          </p:cNvPr>
          <p:cNvSpPr/>
          <p:nvPr/>
        </p:nvSpPr>
        <p:spPr>
          <a:xfrm>
            <a:off x="6055743" y="2703419"/>
            <a:ext cx="4408099" cy="4408099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F3BA2B1E-46CC-4B0B-AF4E-3F41E49116F1}"/>
              </a:ext>
            </a:extLst>
          </p:cNvPr>
          <p:cNvSpPr/>
          <p:nvPr/>
        </p:nvSpPr>
        <p:spPr>
          <a:xfrm>
            <a:off x="8382000" y="2703419"/>
            <a:ext cx="4408099" cy="4408099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4C4B3AED-0D94-43DE-ADB0-50993F048A9E}"/>
              </a:ext>
            </a:extLst>
          </p:cNvPr>
          <p:cNvSpPr/>
          <p:nvPr/>
        </p:nvSpPr>
        <p:spPr>
          <a:xfrm>
            <a:off x="7195868" y="4736378"/>
            <a:ext cx="4408099" cy="4408099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2" name="Imagem 31" descr="Forma&#10;&#10;Descrição gerada automaticamente com confiança baixa">
            <a:extLst>
              <a:ext uri="{FF2B5EF4-FFF2-40B4-BE49-F238E27FC236}">
                <a16:creationId xmlns:a16="http://schemas.microsoft.com/office/drawing/2014/main" id="{9D1B5058-D124-4ECF-A818-FBFD9467F5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4094" y="2703419"/>
            <a:ext cx="1023666" cy="1023666"/>
          </a:xfrm>
          <a:prstGeom prst="rect">
            <a:avLst/>
          </a:prstGeom>
        </p:spPr>
      </p:pic>
      <p:pic>
        <p:nvPicPr>
          <p:cNvPr id="33" name="Imagem 32" descr="Forma&#10;&#10;Descrição gerada automaticamente com confiança baixa">
            <a:extLst>
              <a:ext uri="{FF2B5EF4-FFF2-40B4-BE49-F238E27FC236}">
                <a16:creationId xmlns:a16="http://schemas.microsoft.com/office/drawing/2014/main" id="{7A59B1A2-7BCC-4787-8A43-B6E67606B9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6199" y="8023048"/>
            <a:ext cx="1023667" cy="1023667"/>
          </a:xfrm>
          <a:prstGeom prst="rect">
            <a:avLst/>
          </a:prstGeom>
        </p:spPr>
      </p:pic>
      <p:pic>
        <p:nvPicPr>
          <p:cNvPr id="34" name="Imagem 33" descr="Forma&#10;&#10;Descrição gerada automaticamente com confiança baixa">
            <a:extLst>
              <a:ext uri="{FF2B5EF4-FFF2-40B4-BE49-F238E27FC236}">
                <a16:creationId xmlns:a16="http://schemas.microsoft.com/office/drawing/2014/main" id="{0A955DA0-26B3-47E0-A5EB-AA47E4E7E26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081" y="2703417"/>
            <a:ext cx="1023668" cy="1023668"/>
          </a:xfrm>
          <a:prstGeom prst="rect">
            <a:avLst/>
          </a:prstGeom>
        </p:spPr>
      </p:pic>
      <p:sp>
        <p:nvSpPr>
          <p:cNvPr id="35" name="CaixaDeTexto 34">
            <a:extLst>
              <a:ext uri="{FF2B5EF4-FFF2-40B4-BE49-F238E27FC236}">
                <a16:creationId xmlns:a16="http://schemas.microsoft.com/office/drawing/2014/main" id="{DC04F672-E17A-4DCF-A36F-B08E5BB2A0BD}"/>
              </a:ext>
            </a:extLst>
          </p:cNvPr>
          <p:cNvSpPr txBox="1"/>
          <p:nvPr/>
        </p:nvSpPr>
        <p:spPr>
          <a:xfrm>
            <a:off x="6437664" y="3905380"/>
            <a:ext cx="1778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Tecnologia </a:t>
            </a:r>
            <a:r>
              <a:rPr lang="en-US" sz="2400" b="1" dirty="0"/>
              <a:t>/</a:t>
            </a:r>
          </a:p>
          <a:p>
            <a:r>
              <a:rPr lang="en-US" sz="2400" b="1" dirty="0" err="1"/>
              <a:t>Automações</a:t>
            </a:r>
            <a:endParaRPr lang="pt-BR" sz="2400" b="1" dirty="0"/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2CF27790-C00A-4DC0-ACE0-27649C06CD2D}"/>
              </a:ext>
            </a:extLst>
          </p:cNvPr>
          <p:cNvSpPr txBox="1"/>
          <p:nvPr/>
        </p:nvSpPr>
        <p:spPr>
          <a:xfrm>
            <a:off x="8454469" y="7491896"/>
            <a:ext cx="1925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Matemática</a:t>
            </a:r>
            <a:r>
              <a:rPr lang="en-US" sz="2400" b="1" dirty="0"/>
              <a:t> /</a:t>
            </a:r>
          </a:p>
          <a:p>
            <a:r>
              <a:rPr lang="en-US" sz="2400" b="1" dirty="0" err="1"/>
              <a:t>Estatística</a:t>
            </a:r>
            <a:endParaRPr lang="pt-BR" sz="2400" b="1" dirty="0"/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2C00D571-8DC7-4BA9-A011-7295BA480E56}"/>
              </a:ext>
            </a:extLst>
          </p:cNvPr>
          <p:cNvSpPr txBox="1"/>
          <p:nvPr/>
        </p:nvSpPr>
        <p:spPr>
          <a:xfrm>
            <a:off x="10955857" y="4090045"/>
            <a:ext cx="1342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Negócios</a:t>
            </a:r>
            <a:endParaRPr lang="pt-BR" sz="2400" b="1" dirty="0"/>
          </a:p>
        </p:txBody>
      </p:sp>
      <p:pic>
        <p:nvPicPr>
          <p:cNvPr id="38" name="Imagem 37" descr="Ícone&#10;&#10;Descrição gerada automaticamente">
            <a:extLst>
              <a:ext uri="{FF2B5EF4-FFF2-40B4-BE49-F238E27FC236}">
                <a16:creationId xmlns:a16="http://schemas.microsoft.com/office/drawing/2014/main" id="{210FFE9C-C71C-4E4D-8393-E121E2E856E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254" y="6933957"/>
            <a:ext cx="633326" cy="633326"/>
          </a:xfrm>
          <a:prstGeom prst="rect">
            <a:avLst/>
          </a:prstGeom>
        </p:spPr>
      </p:pic>
      <p:pic>
        <p:nvPicPr>
          <p:cNvPr id="39" name="Imagem 38" descr="Ícone&#10;&#10;Descrição gerada automaticamente">
            <a:extLst>
              <a:ext uri="{FF2B5EF4-FFF2-40B4-BE49-F238E27FC236}">
                <a16:creationId xmlns:a16="http://schemas.microsoft.com/office/drawing/2014/main" id="{1F2293A0-6065-4D4E-86D3-EBF5C5810F2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3967" y="4736377"/>
            <a:ext cx="633326" cy="633326"/>
          </a:xfrm>
          <a:prstGeom prst="rect">
            <a:avLst/>
          </a:prstGeom>
        </p:spPr>
      </p:pic>
      <p:pic>
        <p:nvPicPr>
          <p:cNvPr id="42" name="Imagem 41" descr="Texto&#10;&#10;Descrição gerada automaticamente">
            <a:extLst>
              <a:ext uri="{FF2B5EF4-FFF2-40B4-BE49-F238E27FC236}">
                <a16:creationId xmlns:a16="http://schemas.microsoft.com/office/drawing/2014/main" id="{E6B028D1-759B-4916-958A-442F607E4E3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664" y="4736377"/>
            <a:ext cx="633326" cy="633326"/>
          </a:xfrm>
          <a:prstGeom prst="rect">
            <a:avLst/>
          </a:prstGeom>
        </p:spPr>
      </p:pic>
      <p:pic>
        <p:nvPicPr>
          <p:cNvPr id="47" name="Imagem 46" descr="Desenho com traços pretos em fundo branco&#10;&#10;Descrição gerada automaticamente com confiança baixa">
            <a:extLst>
              <a:ext uri="{FF2B5EF4-FFF2-40B4-BE49-F238E27FC236}">
                <a16:creationId xmlns:a16="http://schemas.microsoft.com/office/drawing/2014/main" id="{421C2FFC-52A8-4CC2-B42F-FF1D96C26A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972" y="4998691"/>
            <a:ext cx="948550" cy="948550"/>
          </a:xfrm>
          <a:prstGeom prst="rect">
            <a:avLst/>
          </a:prstGeom>
        </p:spPr>
      </p:pic>
      <p:sp>
        <p:nvSpPr>
          <p:cNvPr id="48" name="CaixaDeTexto 47">
            <a:extLst>
              <a:ext uri="{FF2B5EF4-FFF2-40B4-BE49-F238E27FC236}">
                <a16:creationId xmlns:a16="http://schemas.microsoft.com/office/drawing/2014/main" id="{A69AA705-0188-4388-8DEC-AB12884C92BD}"/>
              </a:ext>
            </a:extLst>
          </p:cNvPr>
          <p:cNvSpPr txBox="1"/>
          <p:nvPr/>
        </p:nvSpPr>
        <p:spPr>
          <a:xfrm>
            <a:off x="8479603" y="5941340"/>
            <a:ext cx="18691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Data Science</a:t>
            </a:r>
            <a:endParaRPr lang="pt-BR" sz="1400" b="1" dirty="0"/>
          </a:p>
        </p:txBody>
      </p:sp>
    </p:spTree>
    <p:extLst>
      <p:ext uri="{BB962C8B-B14F-4D97-AF65-F5344CB8AC3E}">
        <p14:creationId xmlns:p14="http://schemas.microsoft.com/office/powerpoint/2010/main" val="19556260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-5591"/>
            <a:ext cx="18297939" cy="10292591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INTRODUÇÃO A CIÊNCIA DE DADOS</a:t>
            </a:r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CBF81082-8348-4B47-A153-689814F67CC0}"/>
              </a:ext>
            </a:extLst>
          </p:cNvPr>
          <p:cNvSpPr/>
          <p:nvPr/>
        </p:nvSpPr>
        <p:spPr>
          <a:xfrm>
            <a:off x="6055743" y="2703419"/>
            <a:ext cx="4408099" cy="4408099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F3BA2B1E-46CC-4B0B-AF4E-3F41E49116F1}"/>
              </a:ext>
            </a:extLst>
          </p:cNvPr>
          <p:cNvSpPr/>
          <p:nvPr/>
        </p:nvSpPr>
        <p:spPr>
          <a:xfrm>
            <a:off x="8382000" y="2703419"/>
            <a:ext cx="4408099" cy="4408099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4C4B3AED-0D94-43DE-ADB0-50993F048A9E}"/>
              </a:ext>
            </a:extLst>
          </p:cNvPr>
          <p:cNvSpPr/>
          <p:nvPr/>
        </p:nvSpPr>
        <p:spPr>
          <a:xfrm>
            <a:off x="7195868" y="4736378"/>
            <a:ext cx="4408099" cy="4408099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2" name="Imagem 31" descr="Forma&#10;&#10;Descrição gerada automaticamente com confiança baixa">
            <a:extLst>
              <a:ext uri="{FF2B5EF4-FFF2-40B4-BE49-F238E27FC236}">
                <a16:creationId xmlns:a16="http://schemas.microsoft.com/office/drawing/2014/main" id="{9D1B5058-D124-4ECF-A818-FBFD9467F5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4094" y="2703419"/>
            <a:ext cx="1023666" cy="1023666"/>
          </a:xfrm>
          <a:prstGeom prst="rect">
            <a:avLst/>
          </a:prstGeom>
        </p:spPr>
      </p:pic>
      <p:pic>
        <p:nvPicPr>
          <p:cNvPr id="33" name="Imagem 32" descr="Forma&#10;&#10;Descrição gerada automaticamente com confiança baixa">
            <a:extLst>
              <a:ext uri="{FF2B5EF4-FFF2-40B4-BE49-F238E27FC236}">
                <a16:creationId xmlns:a16="http://schemas.microsoft.com/office/drawing/2014/main" id="{7A59B1A2-7BCC-4787-8A43-B6E67606B9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6199" y="8023048"/>
            <a:ext cx="1023667" cy="1023667"/>
          </a:xfrm>
          <a:prstGeom prst="rect">
            <a:avLst/>
          </a:prstGeom>
        </p:spPr>
      </p:pic>
      <p:pic>
        <p:nvPicPr>
          <p:cNvPr id="34" name="Imagem 33" descr="Forma&#10;&#10;Descrição gerada automaticamente com confiança baixa">
            <a:extLst>
              <a:ext uri="{FF2B5EF4-FFF2-40B4-BE49-F238E27FC236}">
                <a16:creationId xmlns:a16="http://schemas.microsoft.com/office/drawing/2014/main" id="{0A955DA0-26B3-47E0-A5EB-AA47E4E7E26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081" y="2703417"/>
            <a:ext cx="1023668" cy="1023668"/>
          </a:xfrm>
          <a:prstGeom prst="rect">
            <a:avLst/>
          </a:prstGeom>
        </p:spPr>
      </p:pic>
      <p:sp>
        <p:nvSpPr>
          <p:cNvPr id="35" name="CaixaDeTexto 34">
            <a:extLst>
              <a:ext uri="{FF2B5EF4-FFF2-40B4-BE49-F238E27FC236}">
                <a16:creationId xmlns:a16="http://schemas.microsoft.com/office/drawing/2014/main" id="{DC04F672-E17A-4DCF-A36F-B08E5BB2A0BD}"/>
              </a:ext>
            </a:extLst>
          </p:cNvPr>
          <p:cNvSpPr txBox="1"/>
          <p:nvPr/>
        </p:nvSpPr>
        <p:spPr>
          <a:xfrm>
            <a:off x="6437664" y="3905380"/>
            <a:ext cx="1778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Tecnologia </a:t>
            </a:r>
            <a:r>
              <a:rPr lang="en-US" sz="2400" b="1" dirty="0"/>
              <a:t>/</a:t>
            </a:r>
          </a:p>
          <a:p>
            <a:r>
              <a:rPr lang="en-US" sz="2400" b="1" dirty="0" err="1"/>
              <a:t>Automações</a:t>
            </a:r>
            <a:endParaRPr lang="pt-BR" sz="2400" b="1" dirty="0"/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2CF27790-C00A-4DC0-ACE0-27649C06CD2D}"/>
              </a:ext>
            </a:extLst>
          </p:cNvPr>
          <p:cNvSpPr txBox="1"/>
          <p:nvPr/>
        </p:nvSpPr>
        <p:spPr>
          <a:xfrm>
            <a:off x="8454469" y="7491896"/>
            <a:ext cx="1925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Matemática</a:t>
            </a:r>
            <a:r>
              <a:rPr lang="en-US" sz="2400" b="1" dirty="0"/>
              <a:t> /</a:t>
            </a:r>
          </a:p>
          <a:p>
            <a:r>
              <a:rPr lang="en-US" sz="2400" b="1" dirty="0" err="1"/>
              <a:t>Estatística</a:t>
            </a:r>
            <a:endParaRPr lang="pt-BR" sz="2400" b="1" dirty="0"/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2C00D571-8DC7-4BA9-A011-7295BA480E56}"/>
              </a:ext>
            </a:extLst>
          </p:cNvPr>
          <p:cNvSpPr txBox="1"/>
          <p:nvPr/>
        </p:nvSpPr>
        <p:spPr>
          <a:xfrm>
            <a:off x="10955857" y="4090045"/>
            <a:ext cx="1342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Negócios</a:t>
            </a:r>
            <a:endParaRPr lang="pt-BR" sz="2400" b="1" dirty="0"/>
          </a:p>
        </p:txBody>
      </p:sp>
      <p:pic>
        <p:nvPicPr>
          <p:cNvPr id="38" name="Imagem 37" descr="Ícone&#10;&#10;Descrição gerada automaticamente">
            <a:extLst>
              <a:ext uri="{FF2B5EF4-FFF2-40B4-BE49-F238E27FC236}">
                <a16:creationId xmlns:a16="http://schemas.microsoft.com/office/drawing/2014/main" id="{210FFE9C-C71C-4E4D-8393-E121E2E856E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254" y="6933957"/>
            <a:ext cx="633326" cy="633326"/>
          </a:xfrm>
          <a:prstGeom prst="rect">
            <a:avLst/>
          </a:prstGeom>
        </p:spPr>
      </p:pic>
      <p:pic>
        <p:nvPicPr>
          <p:cNvPr id="39" name="Imagem 38" descr="Ícone&#10;&#10;Descrição gerada automaticamente">
            <a:extLst>
              <a:ext uri="{FF2B5EF4-FFF2-40B4-BE49-F238E27FC236}">
                <a16:creationId xmlns:a16="http://schemas.microsoft.com/office/drawing/2014/main" id="{1F2293A0-6065-4D4E-86D3-EBF5C5810F2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3967" y="4736377"/>
            <a:ext cx="633326" cy="633326"/>
          </a:xfrm>
          <a:prstGeom prst="rect">
            <a:avLst/>
          </a:prstGeom>
        </p:spPr>
      </p:pic>
      <p:pic>
        <p:nvPicPr>
          <p:cNvPr id="40" name="Imagem 39" descr="Uma imagem contendo Forma&#10;&#10;Descrição gerada automaticamente">
            <a:extLst>
              <a:ext uri="{FF2B5EF4-FFF2-40B4-BE49-F238E27FC236}">
                <a16:creationId xmlns:a16="http://schemas.microsoft.com/office/drawing/2014/main" id="{074D5265-6CAB-49DE-A2D2-58F976D52C5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236" y="5732610"/>
            <a:ext cx="601567" cy="601567"/>
          </a:xfrm>
          <a:prstGeom prst="rect">
            <a:avLst/>
          </a:prstGeom>
        </p:spPr>
      </p:pic>
      <p:sp>
        <p:nvSpPr>
          <p:cNvPr id="41" name="CaixaDeTexto 40">
            <a:extLst>
              <a:ext uri="{FF2B5EF4-FFF2-40B4-BE49-F238E27FC236}">
                <a16:creationId xmlns:a16="http://schemas.microsoft.com/office/drawing/2014/main" id="{6748A1AA-2E02-412F-985C-41DE3B6C2EB3}"/>
              </a:ext>
            </a:extLst>
          </p:cNvPr>
          <p:cNvSpPr txBox="1"/>
          <p:nvPr/>
        </p:nvSpPr>
        <p:spPr>
          <a:xfrm>
            <a:off x="9780452" y="6310846"/>
            <a:ext cx="1869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Soma, media, </a:t>
            </a:r>
            <a:r>
              <a:rPr lang="en-US" sz="1400" b="1" dirty="0" err="1"/>
              <a:t>estatística</a:t>
            </a:r>
            <a:r>
              <a:rPr lang="en-US" sz="1400" b="1" dirty="0"/>
              <a:t> </a:t>
            </a:r>
            <a:r>
              <a:rPr lang="en-US" sz="1400" b="1" dirty="0" err="1"/>
              <a:t>tradicional</a:t>
            </a:r>
            <a:endParaRPr lang="pt-BR" sz="1400" b="1" dirty="0"/>
          </a:p>
        </p:txBody>
      </p:sp>
      <p:pic>
        <p:nvPicPr>
          <p:cNvPr id="42" name="Imagem 41" descr="Texto&#10;&#10;Descrição gerada automaticamente">
            <a:extLst>
              <a:ext uri="{FF2B5EF4-FFF2-40B4-BE49-F238E27FC236}">
                <a16:creationId xmlns:a16="http://schemas.microsoft.com/office/drawing/2014/main" id="{E6B028D1-759B-4916-958A-442F607E4E3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664" y="4736377"/>
            <a:ext cx="633326" cy="633326"/>
          </a:xfrm>
          <a:prstGeom prst="rect">
            <a:avLst/>
          </a:prstGeom>
        </p:spPr>
      </p:pic>
      <p:pic>
        <p:nvPicPr>
          <p:cNvPr id="43" name="Imagem 42" descr="Uma imagem contendo placa, comida, luz, rua&#10;&#10;Descrição gerada automaticamente">
            <a:extLst>
              <a:ext uri="{FF2B5EF4-FFF2-40B4-BE49-F238E27FC236}">
                <a16:creationId xmlns:a16="http://schemas.microsoft.com/office/drawing/2014/main" id="{7AC19ECB-0281-4D51-BB32-E919368832B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073" y="3470817"/>
            <a:ext cx="585688" cy="585688"/>
          </a:xfrm>
          <a:prstGeom prst="rect">
            <a:avLst/>
          </a:prstGeom>
        </p:spPr>
      </p:pic>
      <p:sp>
        <p:nvSpPr>
          <p:cNvPr id="44" name="CaixaDeTexto 43">
            <a:extLst>
              <a:ext uri="{FF2B5EF4-FFF2-40B4-BE49-F238E27FC236}">
                <a16:creationId xmlns:a16="http://schemas.microsoft.com/office/drawing/2014/main" id="{FDEA40D8-FCD7-4893-A8C7-EC09FD8F4BAC}"/>
              </a:ext>
            </a:extLst>
          </p:cNvPr>
          <p:cNvSpPr txBox="1"/>
          <p:nvPr/>
        </p:nvSpPr>
        <p:spPr>
          <a:xfrm>
            <a:off x="8465348" y="4048455"/>
            <a:ext cx="1869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/>
              <a:t>Softwares</a:t>
            </a:r>
            <a:r>
              <a:rPr lang="en-US" sz="1400" b="1" dirty="0"/>
              <a:t> </a:t>
            </a:r>
            <a:r>
              <a:rPr lang="en-US" sz="1400" b="1" dirty="0" err="1"/>
              <a:t>tradicionais</a:t>
            </a:r>
            <a:endParaRPr lang="en-US" sz="1400" b="1" dirty="0"/>
          </a:p>
          <a:p>
            <a:pPr algn="ctr"/>
            <a:r>
              <a:rPr lang="en-US" sz="1400" b="1" dirty="0"/>
              <a:t>(excel, SAS, </a:t>
            </a:r>
            <a:r>
              <a:rPr lang="en-US" sz="1400" b="1" dirty="0" err="1"/>
              <a:t>etc</a:t>
            </a:r>
            <a:r>
              <a:rPr lang="en-US" sz="1400" b="1" dirty="0"/>
              <a:t>)</a:t>
            </a:r>
            <a:endParaRPr lang="pt-BR" sz="1400" b="1" dirty="0"/>
          </a:p>
        </p:txBody>
      </p:sp>
      <p:pic>
        <p:nvPicPr>
          <p:cNvPr id="45" name="Imagem 44" descr="Uma imagem contendo Ícone&#10;&#10;Descrição gerada automaticamente">
            <a:extLst>
              <a:ext uri="{FF2B5EF4-FFF2-40B4-BE49-F238E27FC236}">
                <a16:creationId xmlns:a16="http://schemas.microsoft.com/office/drawing/2014/main" id="{3434EA04-508E-40C9-A1E7-A6C370FD8655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1734"/>
          <a:stretch/>
        </p:blipFill>
        <p:spPr>
          <a:xfrm>
            <a:off x="7939407" y="5746355"/>
            <a:ext cx="460976" cy="588986"/>
          </a:xfrm>
          <a:prstGeom prst="rect">
            <a:avLst/>
          </a:prstGeom>
        </p:spPr>
      </p:pic>
      <p:sp>
        <p:nvSpPr>
          <p:cNvPr id="46" name="CaixaDeTexto 45">
            <a:extLst>
              <a:ext uri="{FF2B5EF4-FFF2-40B4-BE49-F238E27FC236}">
                <a16:creationId xmlns:a16="http://schemas.microsoft.com/office/drawing/2014/main" id="{B7E97AA8-A16B-4E5E-B5C4-4E7C710289F5}"/>
              </a:ext>
            </a:extLst>
          </p:cNvPr>
          <p:cNvSpPr txBox="1"/>
          <p:nvPr/>
        </p:nvSpPr>
        <p:spPr>
          <a:xfrm>
            <a:off x="7235327" y="6335342"/>
            <a:ext cx="18691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Machine Learning</a:t>
            </a:r>
            <a:endParaRPr lang="pt-BR" sz="1400" b="1" dirty="0"/>
          </a:p>
        </p:txBody>
      </p:sp>
      <p:pic>
        <p:nvPicPr>
          <p:cNvPr id="47" name="Imagem 46" descr="Desenho com traços pretos em fundo branco&#10;&#10;Descrição gerada automaticamente com confiança baixa">
            <a:extLst>
              <a:ext uri="{FF2B5EF4-FFF2-40B4-BE49-F238E27FC236}">
                <a16:creationId xmlns:a16="http://schemas.microsoft.com/office/drawing/2014/main" id="{421C2FFC-52A8-4CC2-B42F-FF1D96C26A0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972" y="4998691"/>
            <a:ext cx="948550" cy="948550"/>
          </a:xfrm>
          <a:prstGeom prst="rect">
            <a:avLst/>
          </a:prstGeom>
        </p:spPr>
      </p:pic>
      <p:sp>
        <p:nvSpPr>
          <p:cNvPr id="48" name="CaixaDeTexto 47">
            <a:extLst>
              <a:ext uri="{FF2B5EF4-FFF2-40B4-BE49-F238E27FC236}">
                <a16:creationId xmlns:a16="http://schemas.microsoft.com/office/drawing/2014/main" id="{A69AA705-0188-4388-8DEC-AB12884C92BD}"/>
              </a:ext>
            </a:extLst>
          </p:cNvPr>
          <p:cNvSpPr txBox="1"/>
          <p:nvPr/>
        </p:nvSpPr>
        <p:spPr>
          <a:xfrm>
            <a:off x="8479603" y="5941340"/>
            <a:ext cx="18691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Data Science</a:t>
            </a:r>
            <a:endParaRPr lang="pt-BR" sz="1400" b="1" dirty="0"/>
          </a:p>
        </p:txBody>
      </p:sp>
    </p:spTree>
    <p:extLst>
      <p:ext uri="{BB962C8B-B14F-4D97-AF65-F5344CB8AC3E}">
        <p14:creationId xmlns:p14="http://schemas.microsoft.com/office/powerpoint/2010/main" val="2515168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9939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INTRODUÇÃO A CIÊNCIA DE DADOS</a:t>
            </a:r>
          </a:p>
        </p:txBody>
      </p:sp>
      <p:sp>
        <p:nvSpPr>
          <p:cNvPr id="12" name="AutoShape 3">
            <a:extLst>
              <a:ext uri="{FF2B5EF4-FFF2-40B4-BE49-F238E27FC236}">
                <a16:creationId xmlns:a16="http://schemas.microsoft.com/office/drawing/2014/main" id="{B9327846-6979-4BE0-A49E-7A9F203E8474}"/>
              </a:ext>
            </a:extLst>
          </p:cNvPr>
          <p:cNvSpPr/>
          <p:nvPr/>
        </p:nvSpPr>
        <p:spPr>
          <a:xfrm>
            <a:off x="878925" y="2770249"/>
            <a:ext cx="12842325" cy="1544912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E44E341B-3C39-45B6-805A-19D5605806E8}"/>
              </a:ext>
            </a:extLst>
          </p:cNvPr>
          <p:cNvSpPr txBox="1"/>
          <p:nvPr/>
        </p:nvSpPr>
        <p:spPr>
          <a:xfrm>
            <a:off x="-685800" y="2019300"/>
            <a:ext cx="14559450" cy="24307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596"/>
              </a:lnSpc>
            </a:pPr>
            <a:r>
              <a:rPr lang="en-US" sz="10800" b="1" spc="2313" dirty="0" err="1">
                <a:solidFill>
                  <a:srgbClr val="FFC331"/>
                </a:solidFill>
                <a:latin typeface="Big Shoulders Display Bold"/>
              </a:rPr>
              <a:t>Ciência</a:t>
            </a:r>
            <a:r>
              <a:rPr lang="en-US" sz="10800" b="1" spc="2313" dirty="0">
                <a:solidFill>
                  <a:srgbClr val="FFC331"/>
                </a:solidFill>
                <a:latin typeface="Big Shoulders Display Bold"/>
              </a:rPr>
              <a:t> de Dados</a:t>
            </a:r>
          </a:p>
        </p:txBody>
      </p:sp>
      <p:sp>
        <p:nvSpPr>
          <p:cNvPr id="14" name="TextBox 3">
            <a:extLst>
              <a:ext uri="{FF2B5EF4-FFF2-40B4-BE49-F238E27FC236}">
                <a16:creationId xmlns:a16="http://schemas.microsoft.com/office/drawing/2014/main" id="{68234E3B-F46B-6D5E-E8F5-5881C76F0EDA}"/>
              </a:ext>
            </a:extLst>
          </p:cNvPr>
          <p:cNvSpPr txBox="1"/>
          <p:nvPr/>
        </p:nvSpPr>
        <p:spPr>
          <a:xfrm>
            <a:off x="1447800" y="5045427"/>
            <a:ext cx="13944600" cy="39395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200" spc="77" dirty="0">
                <a:solidFill>
                  <a:srgbClr val="072D4D"/>
                </a:solidFill>
                <a:latin typeface="Lato"/>
              </a:rPr>
              <a:t>	</a:t>
            </a:r>
            <a:r>
              <a:rPr lang="en-US" sz="3200" spc="77" dirty="0" err="1">
                <a:solidFill>
                  <a:srgbClr val="072D4D"/>
                </a:solidFill>
                <a:latin typeface="Lato"/>
              </a:rPr>
              <a:t>É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 o </a:t>
            </a:r>
            <a:r>
              <a:rPr lang="en-US" sz="3200" b="1" spc="77" dirty="0" err="1">
                <a:solidFill>
                  <a:srgbClr val="072D4D"/>
                </a:solidFill>
                <a:latin typeface="Lato"/>
              </a:rPr>
              <a:t>processo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 de </a:t>
            </a:r>
            <a:r>
              <a:rPr lang="en-US" sz="3200" b="1" spc="77" dirty="0" err="1">
                <a:solidFill>
                  <a:srgbClr val="072D4D"/>
                </a:solidFill>
                <a:latin typeface="Lato"/>
              </a:rPr>
              <a:t>exploração</a:t>
            </a:r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, </a:t>
            </a:r>
            <a:r>
              <a:rPr lang="en-US" sz="3200" b="1" spc="77" dirty="0" err="1">
                <a:solidFill>
                  <a:srgbClr val="072D4D"/>
                </a:solidFill>
                <a:latin typeface="Lato"/>
              </a:rPr>
              <a:t>manipulação</a:t>
            </a:r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 e </a:t>
            </a:r>
            <a:r>
              <a:rPr lang="en-US" sz="3200" b="1" spc="77" dirty="0" err="1">
                <a:solidFill>
                  <a:srgbClr val="072D4D"/>
                </a:solidFill>
                <a:latin typeface="Lato"/>
              </a:rPr>
              <a:t>análise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 dos dados para a </a:t>
            </a:r>
            <a:r>
              <a:rPr lang="en-US" sz="3200" b="1" spc="77" dirty="0" err="1">
                <a:solidFill>
                  <a:srgbClr val="072D4D"/>
                </a:solidFill>
                <a:latin typeface="Lato"/>
              </a:rPr>
              <a:t>descoberta</a:t>
            </a:r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 e </a:t>
            </a:r>
            <a:r>
              <a:rPr lang="en-US" sz="3200" b="1" spc="77" dirty="0" err="1">
                <a:solidFill>
                  <a:srgbClr val="072D4D"/>
                </a:solidFill>
                <a:latin typeface="Lato"/>
              </a:rPr>
              <a:t>previsão</a:t>
            </a:r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3200" spc="77" dirty="0" err="1">
                <a:solidFill>
                  <a:srgbClr val="072D4D"/>
                </a:solidFill>
                <a:latin typeface="Lato"/>
              </a:rPr>
              <a:t>através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 da </a:t>
            </a:r>
            <a:r>
              <a:rPr lang="en-US" sz="3200" spc="77" dirty="0" err="1">
                <a:solidFill>
                  <a:srgbClr val="072D4D"/>
                </a:solidFill>
                <a:latin typeface="Lato"/>
              </a:rPr>
              <a:t>criação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 de </a:t>
            </a:r>
            <a:r>
              <a:rPr lang="en-US" sz="3200" b="1" spc="77" dirty="0" err="1">
                <a:solidFill>
                  <a:srgbClr val="072D4D"/>
                </a:solidFill>
                <a:latin typeface="Lato"/>
              </a:rPr>
              <a:t>hipóteses</a:t>
            </a:r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, testes e </a:t>
            </a:r>
            <a:r>
              <a:rPr lang="en-US" sz="3200" b="1" spc="77" dirty="0" err="1">
                <a:solidFill>
                  <a:srgbClr val="072D4D"/>
                </a:solidFill>
                <a:latin typeface="Lato"/>
              </a:rPr>
              <a:t>validação</a:t>
            </a:r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com o </a:t>
            </a:r>
            <a:r>
              <a:rPr lang="en-US" sz="3200" spc="77" dirty="0" err="1">
                <a:solidFill>
                  <a:srgbClr val="072D4D"/>
                </a:solidFill>
                <a:latin typeface="Lato"/>
              </a:rPr>
              <a:t>objetivo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 de </a:t>
            </a:r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responder </a:t>
            </a:r>
            <a:r>
              <a:rPr lang="en-US" sz="3200" b="1" spc="77" dirty="0" err="1">
                <a:solidFill>
                  <a:srgbClr val="072D4D"/>
                </a:solidFill>
                <a:latin typeface="Lato"/>
              </a:rPr>
              <a:t>perguntas</a:t>
            </a:r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 do </a:t>
            </a:r>
            <a:r>
              <a:rPr lang="en-US" sz="3200" b="1" spc="77" dirty="0" err="1">
                <a:solidFill>
                  <a:srgbClr val="072D4D"/>
                </a:solidFill>
                <a:latin typeface="Lato"/>
              </a:rPr>
              <a:t>negócio</a:t>
            </a:r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 e / </a:t>
            </a:r>
            <a:r>
              <a:rPr lang="en-US" sz="3200" b="1" spc="77" dirty="0" err="1">
                <a:solidFill>
                  <a:srgbClr val="072D4D"/>
                </a:solidFill>
                <a:latin typeface="Lato"/>
              </a:rPr>
              <a:t>ou</a:t>
            </a:r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3200" b="1" spc="77" dirty="0" err="1">
                <a:solidFill>
                  <a:srgbClr val="072D4D"/>
                </a:solidFill>
                <a:latin typeface="Lato"/>
              </a:rPr>
              <a:t>fazer</a:t>
            </a:r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3200" b="1" spc="77" dirty="0" err="1">
                <a:solidFill>
                  <a:srgbClr val="072D4D"/>
                </a:solidFill>
                <a:latin typeface="Lato"/>
              </a:rPr>
              <a:t>recomendações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3200" spc="77" dirty="0" err="1">
                <a:solidFill>
                  <a:srgbClr val="072D4D"/>
                </a:solidFill>
                <a:latin typeface="Lato"/>
              </a:rPr>
              <a:t>capazes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 de </a:t>
            </a:r>
            <a:r>
              <a:rPr lang="en-US" sz="3200" spc="77" dirty="0" err="1">
                <a:solidFill>
                  <a:srgbClr val="072D4D"/>
                </a:solidFill>
                <a:latin typeface="Lato"/>
              </a:rPr>
              <a:t>serem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3200" spc="77" dirty="0" err="1">
                <a:solidFill>
                  <a:srgbClr val="072D4D"/>
                </a:solidFill>
                <a:latin typeface="Lato"/>
              </a:rPr>
              <a:t>diferenciais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 de </a:t>
            </a:r>
            <a:r>
              <a:rPr lang="en-US" sz="3200" spc="77" dirty="0" err="1">
                <a:solidFill>
                  <a:srgbClr val="072D4D"/>
                </a:solidFill>
                <a:latin typeface="Lato"/>
              </a:rPr>
              <a:t>negócio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.</a:t>
            </a:r>
          </a:p>
          <a:p>
            <a:r>
              <a:rPr lang="en-US" sz="3200" spc="77" dirty="0">
                <a:solidFill>
                  <a:srgbClr val="072D4D"/>
                </a:solidFill>
                <a:latin typeface="Lato"/>
              </a:rPr>
              <a:t>	</a:t>
            </a:r>
          </a:p>
          <a:p>
            <a:r>
              <a:rPr lang="en-US" sz="3200" spc="77" dirty="0">
                <a:solidFill>
                  <a:srgbClr val="072D4D"/>
                </a:solidFill>
                <a:latin typeface="Lato"/>
              </a:rPr>
              <a:t>	</a:t>
            </a:r>
            <a:r>
              <a:rPr lang="en-US" sz="3200" spc="77" dirty="0" err="1">
                <a:solidFill>
                  <a:srgbClr val="072D4D"/>
                </a:solidFill>
                <a:latin typeface="Lato"/>
              </a:rPr>
              <a:t>Todo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3200" spc="77" dirty="0" err="1">
                <a:solidFill>
                  <a:srgbClr val="072D4D"/>
                </a:solidFill>
                <a:latin typeface="Lato"/>
              </a:rPr>
              <a:t>esse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3200" spc="77" dirty="0" err="1">
                <a:solidFill>
                  <a:srgbClr val="072D4D"/>
                </a:solidFill>
                <a:latin typeface="Lato"/>
              </a:rPr>
              <a:t>processo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3200" spc="77" dirty="0" err="1">
                <a:solidFill>
                  <a:srgbClr val="072D4D"/>
                </a:solidFill>
                <a:latin typeface="Lato"/>
              </a:rPr>
              <a:t>precisa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3200" spc="77" dirty="0" err="1">
                <a:solidFill>
                  <a:srgbClr val="072D4D"/>
                </a:solidFill>
                <a:latin typeface="Lato"/>
              </a:rPr>
              <a:t>ter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 um forte </a:t>
            </a:r>
            <a:r>
              <a:rPr lang="en-US" sz="3200" b="1" spc="77" dirty="0" err="1">
                <a:solidFill>
                  <a:srgbClr val="072D4D"/>
                </a:solidFill>
                <a:latin typeface="Lato"/>
              </a:rPr>
              <a:t>embasamento</a:t>
            </a:r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3200" b="1" spc="77" dirty="0" err="1">
                <a:solidFill>
                  <a:srgbClr val="072D4D"/>
                </a:solidFill>
                <a:latin typeface="Lato"/>
              </a:rPr>
              <a:t>estatístico</a:t>
            </a:r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 e </a:t>
            </a:r>
            <a:r>
              <a:rPr lang="en-US" sz="3200" b="1" spc="77" dirty="0" err="1">
                <a:solidFill>
                  <a:srgbClr val="072D4D"/>
                </a:solidFill>
                <a:latin typeface="Lato"/>
              </a:rPr>
              <a:t>matemático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 e ser </a:t>
            </a:r>
            <a:r>
              <a:rPr lang="en-US" sz="3200" b="1" spc="77" dirty="0" err="1">
                <a:solidFill>
                  <a:srgbClr val="072D4D"/>
                </a:solidFill>
                <a:latin typeface="Lato"/>
              </a:rPr>
              <a:t>diretamento</a:t>
            </a:r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3200" b="1" spc="77" dirty="0" err="1">
                <a:solidFill>
                  <a:srgbClr val="072D4D"/>
                </a:solidFill>
                <a:latin typeface="Lato"/>
              </a:rPr>
              <a:t>ligado</a:t>
            </a:r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3200" b="1" spc="77" dirty="0" err="1">
                <a:solidFill>
                  <a:srgbClr val="072D4D"/>
                </a:solidFill>
                <a:latin typeface="Lato"/>
              </a:rPr>
              <a:t>ao</a:t>
            </a:r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3200" b="1" spc="77" dirty="0" err="1">
                <a:solidFill>
                  <a:srgbClr val="072D4D"/>
                </a:solidFill>
                <a:latin typeface="Lato"/>
              </a:rPr>
              <a:t>negócio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, </a:t>
            </a:r>
            <a:r>
              <a:rPr lang="en-US" sz="3200" spc="77" dirty="0" err="1">
                <a:solidFill>
                  <a:srgbClr val="072D4D"/>
                </a:solidFill>
                <a:latin typeface="Lato"/>
              </a:rPr>
              <a:t>além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 de </a:t>
            </a:r>
            <a:r>
              <a:rPr lang="en-US" sz="3200" spc="77" dirty="0" err="1">
                <a:solidFill>
                  <a:srgbClr val="072D4D"/>
                </a:solidFill>
                <a:latin typeface="Lato"/>
              </a:rPr>
              <a:t>poder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 ser </a:t>
            </a:r>
            <a:r>
              <a:rPr lang="en-US" sz="3200" spc="77" dirty="0" err="1">
                <a:solidFill>
                  <a:srgbClr val="072D4D"/>
                </a:solidFill>
                <a:latin typeface="Lato"/>
              </a:rPr>
              <a:t>feito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 de forma</a:t>
            </a:r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3200" b="1" spc="77" dirty="0" err="1">
                <a:solidFill>
                  <a:srgbClr val="072D4D"/>
                </a:solidFill>
                <a:latin typeface="Lato"/>
              </a:rPr>
              <a:t>escalável</a:t>
            </a:r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 e </a:t>
            </a:r>
            <a:r>
              <a:rPr lang="en-US" sz="3200" b="1" spc="77" dirty="0" err="1">
                <a:solidFill>
                  <a:srgbClr val="072D4D"/>
                </a:solidFill>
                <a:latin typeface="Lato"/>
              </a:rPr>
              <a:t>replicável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691428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-5591"/>
            <a:ext cx="18297939" cy="10292591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INTRODUÇÃO A CIÊNCIA DE DADOS</a:t>
            </a:r>
          </a:p>
        </p:txBody>
      </p:sp>
      <p:sp>
        <p:nvSpPr>
          <p:cNvPr id="51" name="Elipse 50">
            <a:extLst>
              <a:ext uri="{FF2B5EF4-FFF2-40B4-BE49-F238E27FC236}">
                <a16:creationId xmlns:a16="http://schemas.microsoft.com/office/drawing/2014/main" id="{18D05AEF-471A-4DD5-A1EF-276002F2F83E}"/>
              </a:ext>
            </a:extLst>
          </p:cNvPr>
          <p:cNvSpPr/>
          <p:nvPr/>
        </p:nvSpPr>
        <p:spPr>
          <a:xfrm>
            <a:off x="6055743" y="2703419"/>
            <a:ext cx="4408099" cy="4408099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Elipse 51">
            <a:extLst>
              <a:ext uri="{FF2B5EF4-FFF2-40B4-BE49-F238E27FC236}">
                <a16:creationId xmlns:a16="http://schemas.microsoft.com/office/drawing/2014/main" id="{5941B801-7C47-4F32-81D2-DF7C4B3B358C}"/>
              </a:ext>
            </a:extLst>
          </p:cNvPr>
          <p:cNvSpPr/>
          <p:nvPr/>
        </p:nvSpPr>
        <p:spPr>
          <a:xfrm>
            <a:off x="8382000" y="2703419"/>
            <a:ext cx="4408099" cy="4408099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Elipse 52">
            <a:extLst>
              <a:ext uri="{FF2B5EF4-FFF2-40B4-BE49-F238E27FC236}">
                <a16:creationId xmlns:a16="http://schemas.microsoft.com/office/drawing/2014/main" id="{67A20BB0-CCED-45E2-B4EA-BA9FA61F47F0}"/>
              </a:ext>
            </a:extLst>
          </p:cNvPr>
          <p:cNvSpPr/>
          <p:nvPr/>
        </p:nvSpPr>
        <p:spPr>
          <a:xfrm>
            <a:off x="7195868" y="4736378"/>
            <a:ext cx="4408099" cy="4408099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097E6ADF-1752-4BCC-94A7-CC5E7F6DE554}"/>
              </a:ext>
            </a:extLst>
          </p:cNvPr>
          <p:cNvSpPr/>
          <p:nvPr/>
        </p:nvSpPr>
        <p:spPr>
          <a:xfrm>
            <a:off x="-218364" y="-409918"/>
            <a:ext cx="18811164" cy="11344618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Imagem 39" descr="Uma imagem contendo Forma&#10;&#10;Descrição gerada automaticamente">
            <a:extLst>
              <a:ext uri="{FF2B5EF4-FFF2-40B4-BE49-F238E27FC236}">
                <a16:creationId xmlns:a16="http://schemas.microsoft.com/office/drawing/2014/main" id="{074D5265-6CAB-49DE-A2D2-58F976D52C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236" y="5732610"/>
            <a:ext cx="601567" cy="601567"/>
          </a:xfrm>
          <a:prstGeom prst="rect">
            <a:avLst/>
          </a:prstGeom>
        </p:spPr>
      </p:pic>
      <p:sp>
        <p:nvSpPr>
          <p:cNvPr id="41" name="CaixaDeTexto 40">
            <a:extLst>
              <a:ext uri="{FF2B5EF4-FFF2-40B4-BE49-F238E27FC236}">
                <a16:creationId xmlns:a16="http://schemas.microsoft.com/office/drawing/2014/main" id="{6748A1AA-2E02-412F-985C-41DE3B6C2EB3}"/>
              </a:ext>
            </a:extLst>
          </p:cNvPr>
          <p:cNvSpPr txBox="1"/>
          <p:nvPr/>
        </p:nvSpPr>
        <p:spPr>
          <a:xfrm>
            <a:off x="9780452" y="6310846"/>
            <a:ext cx="1869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Soma, media, </a:t>
            </a:r>
            <a:r>
              <a:rPr lang="en-US" sz="1400" b="1" dirty="0" err="1"/>
              <a:t>estatística</a:t>
            </a:r>
            <a:r>
              <a:rPr lang="en-US" sz="1400" b="1" dirty="0"/>
              <a:t> </a:t>
            </a:r>
            <a:r>
              <a:rPr lang="en-US" sz="1400" b="1" dirty="0" err="1"/>
              <a:t>tradicional</a:t>
            </a:r>
            <a:endParaRPr lang="pt-BR" sz="1400" b="1" dirty="0"/>
          </a:p>
        </p:txBody>
      </p:sp>
      <p:pic>
        <p:nvPicPr>
          <p:cNvPr id="43" name="Imagem 42" descr="Uma imagem contendo placa, comida, luz, rua&#10;&#10;Descrição gerada automaticamente">
            <a:extLst>
              <a:ext uri="{FF2B5EF4-FFF2-40B4-BE49-F238E27FC236}">
                <a16:creationId xmlns:a16="http://schemas.microsoft.com/office/drawing/2014/main" id="{7AC19ECB-0281-4D51-BB32-E919368832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073" y="3470817"/>
            <a:ext cx="585688" cy="585688"/>
          </a:xfrm>
          <a:prstGeom prst="rect">
            <a:avLst/>
          </a:prstGeom>
        </p:spPr>
      </p:pic>
      <p:sp>
        <p:nvSpPr>
          <p:cNvPr id="44" name="CaixaDeTexto 43">
            <a:extLst>
              <a:ext uri="{FF2B5EF4-FFF2-40B4-BE49-F238E27FC236}">
                <a16:creationId xmlns:a16="http://schemas.microsoft.com/office/drawing/2014/main" id="{FDEA40D8-FCD7-4893-A8C7-EC09FD8F4BAC}"/>
              </a:ext>
            </a:extLst>
          </p:cNvPr>
          <p:cNvSpPr txBox="1"/>
          <p:nvPr/>
        </p:nvSpPr>
        <p:spPr>
          <a:xfrm>
            <a:off x="8465348" y="4048455"/>
            <a:ext cx="1869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/>
              <a:t>Softwares</a:t>
            </a:r>
            <a:r>
              <a:rPr lang="en-US" sz="1400" b="1" dirty="0"/>
              <a:t> </a:t>
            </a:r>
            <a:r>
              <a:rPr lang="en-US" sz="1400" b="1" dirty="0" err="1"/>
              <a:t>tradicionais</a:t>
            </a:r>
            <a:endParaRPr lang="en-US" sz="1400" b="1" dirty="0"/>
          </a:p>
          <a:p>
            <a:pPr algn="ctr"/>
            <a:r>
              <a:rPr lang="en-US" sz="1400" b="1" dirty="0"/>
              <a:t>(excel, SAS, </a:t>
            </a:r>
            <a:r>
              <a:rPr lang="en-US" sz="1400" b="1" dirty="0" err="1"/>
              <a:t>etc</a:t>
            </a:r>
            <a:r>
              <a:rPr lang="en-US" sz="1400" b="1" dirty="0"/>
              <a:t>)</a:t>
            </a:r>
            <a:endParaRPr lang="pt-BR" sz="1400" b="1" dirty="0"/>
          </a:p>
        </p:txBody>
      </p:sp>
      <p:pic>
        <p:nvPicPr>
          <p:cNvPr id="45" name="Imagem 44" descr="Uma imagem contendo Ícone&#10;&#10;Descrição gerada automaticamente">
            <a:extLst>
              <a:ext uri="{FF2B5EF4-FFF2-40B4-BE49-F238E27FC236}">
                <a16:creationId xmlns:a16="http://schemas.microsoft.com/office/drawing/2014/main" id="{3434EA04-508E-40C9-A1E7-A6C370FD865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1734"/>
          <a:stretch/>
        </p:blipFill>
        <p:spPr>
          <a:xfrm>
            <a:off x="7939407" y="5746355"/>
            <a:ext cx="460976" cy="588986"/>
          </a:xfrm>
          <a:prstGeom prst="rect">
            <a:avLst/>
          </a:prstGeom>
        </p:spPr>
      </p:pic>
      <p:sp>
        <p:nvSpPr>
          <p:cNvPr id="46" name="CaixaDeTexto 45">
            <a:extLst>
              <a:ext uri="{FF2B5EF4-FFF2-40B4-BE49-F238E27FC236}">
                <a16:creationId xmlns:a16="http://schemas.microsoft.com/office/drawing/2014/main" id="{B7E97AA8-A16B-4E5E-B5C4-4E7C710289F5}"/>
              </a:ext>
            </a:extLst>
          </p:cNvPr>
          <p:cNvSpPr txBox="1"/>
          <p:nvPr/>
        </p:nvSpPr>
        <p:spPr>
          <a:xfrm>
            <a:off x="7235327" y="6335342"/>
            <a:ext cx="18691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Machine Learning</a:t>
            </a:r>
            <a:endParaRPr lang="pt-BR" sz="1400" b="1" dirty="0"/>
          </a:p>
        </p:txBody>
      </p:sp>
      <p:pic>
        <p:nvPicPr>
          <p:cNvPr id="56" name="Imagem 55" descr="Ícone&#10;&#10;Descrição gerada automaticamente">
            <a:extLst>
              <a:ext uri="{FF2B5EF4-FFF2-40B4-BE49-F238E27FC236}">
                <a16:creationId xmlns:a16="http://schemas.microsoft.com/office/drawing/2014/main" id="{036F3CE1-F2A6-4EB1-926E-6AFE8632A77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917" y="6129560"/>
            <a:ext cx="468713" cy="468713"/>
          </a:xfrm>
          <a:prstGeom prst="rect">
            <a:avLst/>
          </a:prstGeom>
        </p:spPr>
      </p:pic>
      <p:pic>
        <p:nvPicPr>
          <p:cNvPr id="57" name="Imagem 56" descr="Ícone&#10;&#10;Descrição gerada automaticamente">
            <a:extLst>
              <a:ext uri="{FF2B5EF4-FFF2-40B4-BE49-F238E27FC236}">
                <a16:creationId xmlns:a16="http://schemas.microsoft.com/office/drawing/2014/main" id="{ED1E9861-FC29-4C02-9F2C-85F77CD6C7E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916" y="3854321"/>
            <a:ext cx="468713" cy="468713"/>
          </a:xfrm>
          <a:prstGeom prst="rect">
            <a:avLst/>
          </a:prstGeom>
        </p:spPr>
      </p:pic>
      <p:pic>
        <p:nvPicPr>
          <p:cNvPr id="58" name="Imagem 57" descr="Ícone&#10;&#10;Descrição gerada automaticamente">
            <a:extLst>
              <a:ext uri="{FF2B5EF4-FFF2-40B4-BE49-F238E27FC236}">
                <a16:creationId xmlns:a16="http://schemas.microsoft.com/office/drawing/2014/main" id="{D400D476-8AA8-427C-8526-89D235ACE69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6129560"/>
            <a:ext cx="468713" cy="46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433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-5591"/>
            <a:ext cx="18297939" cy="10292591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INTRODUÇÃO A CIÊNCIA DE DADOS</a:t>
            </a:r>
          </a:p>
        </p:txBody>
      </p:sp>
      <p:sp>
        <p:nvSpPr>
          <p:cNvPr id="51" name="Elipse 50">
            <a:extLst>
              <a:ext uri="{FF2B5EF4-FFF2-40B4-BE49-F238E27FC236}">
                <a16:creationId xmlns:a16="http://schemas.microsoft.com/office/drawing/2014/main" id="{18D05AEF-471A-4DD5-A1EF-276002F2F83E}"/>
              </a:ext>
            </a:extLst>
          </p:cNvPr>
          <p:cNvSpPr/>
          <p:nvPr/>
        </p:nvSpPr>
        <p:spPr>
          <a:xfrm>
            <a:off x="6055743" y="2703419"/>
            <a:ext cx="4408099" cy="4408099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Elipse 51">
            <a:extLst>
              <a:ext uri="{FF2B5EF4-FFF2-40B4-BE49-F238E27FC236}">
                <a16:creationId xmlns:a16="http://schemas.microsoft.com/office/drawing/2014/main" id="{5941B801-7C47-4F32-81D2-DF7C4B3B358C}"/>
              </a:ext>
            </a:extLst>
          </p:cNvPr>
          <p:cNvSpPr/>
          <p:nvPr/>
        </p:nvSpPr>
        <p:spPr>
          <a:xfrm>
            <a:off x="8382000" y="2703419"/>
            <a:ext cx="4408099" cy="4408099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Elipse 52">
            <a:extLst>
              <a:ext uri="{FF2B5EF4-FFF2-40B4-BE49-F238E27FC236}">
                <a16:creationId xmlns:a16="http://schemas.microsoft.com/office/drawing/2014/main" id="{67A20BB0-CCED-45E2-B4EA-BA9FA61F47F0}"/>
              </a:ext>
            </a:extLst>
          </p:cNvPr>
          <p:cNvSpPr/>
          <p:nvPr/>
        </p:nvSpPr>
        <p:spPr>
          <a:xfrm>
            <a:off x="7195868" y="4736378"/>
            <a:ext cx="4408099" cy="4408099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097E6ADF-1752-4BCC-94A7-CC5E7F6DE554}"/>
              </a:ext>
            </a:extLst>
          </p:cNvPr>
          <p:cNvSpPr/>
          <p:nvPr/>
        </p:nvSpPr>
        <p:spPr>
          <a:xfrm>
            <a:off x="-218364" y="-409918"/>
            <a:ext cx="18811164" cy="11344618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Imagem 39" descr="Uma imagem contendo Forma&#10;&#10;Descrição gerada automaticamente">
            <a:extLst>
              <a:ext uri="{FF2B5EF4-FFF2-40B4-BE49-F238E27FC236}">
                <a16:creationId xmlns:a16="http://schemas.microsoft.com/office/drawing/2014/main" id="{074D5265-6CAB-49DE-A2D2-58F976D52C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236" y="5732610"/>
            <a:ext cx="601567" cy="601567"/>
          </a:xfrm>
          <a:prstGeom prst="rect">
            <a:avLst/>
          </a:prstGeom>
        </p:spPr>
      </p:pic>
      <p:sp>
        <p:nvSpPr>
          <p:cNvPr id="41" name="CaixaDeTexto 40">
            <a:extLst>
              <a:ext uri="{FF2B5EF4-FFF2-40B4-BE49-F238E27FC236}">
                <a16:creationId xmlns:a16="http://schemas.microsoft.com/office/drawing/2014/main" id="{6748A1AA-2E02-412F-985C-41DE3B6C2EB3}"/>
              </a:ext>
            </a:extLst>
          </p:cNvPr>
          <p:cNvSpPr txBox="1"/>
          <p:nvPr/>
        </p:nvSpPr>
        <p:spPr>
          <a:xfrm>
            <a:off x="9780452" y="6310846"/>
            <a:ext cx="1869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Soma, media, </a:t>
            </a:r>
            <a:r>
              <a:rPr lang="en-US" sz="1400" b="1" dirty="0" err="1"/>
              <a:t>estatística</a:t>
            </a:r>
            <a:r>
              <a:rPr lang="en-US" sz="1400" b="1" dirty="0"/>
              <a:t> </a:t>
            </a:r>
            <a:r>
              <a:rPr lang="en-US" sz="1400" b="1" dirty="0" err="1"/>
              <a:t>tradicional</a:t>
            </a:r>
            <a:endParaRPr lang="pt-BR" sz="1400" b="1" dirty="0"/>
          </a:p>
        </p:txBody>
      </p:sp>
      <p:pic>
        <p:nvPicPr>
          <p:cNvPr id="43" name="Imagem 42" descr="Uma imagem contendo placa, comida, luz, rua&#10;&#10;Descrição gerada automaticamente">
            <a:extLst>
              <a:ext uri="{FF2B5EF4-FFF2-40B4-BE49-F238E27FC236}">
                <a16:creationId xmlns:a16="http://schemas.microsoft.com/office/drawing/2014/main" id="{7AC19ECB-0281-4D51-BB32-E919368832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073" y="3470817"/>
            <a:ext cx="585688" cy="585688"/>
          </a:xfrm>
          <a:prstGeom prst="rect">
            <a:avLst/>
          </a:prstGeom>
        </p:spPr>
      </p:pic>
      <p:sp>
        <p:nvSpPr>
          <p:cNvPr id="44" name="CaixaDeTexto 43">
            <a:extLst>
              <a:ext uri="{FF2B5EF4-FFF2-40B4-BE49-F238E27FC236}">
                <a16:creationId xmlns:a16="http://schemas.microsoft.com/office/drawing/2014/main" id="{FDEA40D8-FCD7-4893-A8C7-EC09FD8F4BAC}"/>
              </a:ext>
            </a:extLst>
          </p:cNvPr>
          <p:cNvSpPr txBox="1"/>
          <p:nvPr/>
        </p:nvSpPr>
        <p:spPr>
          <a:xfrm>
            <a:off x="8465348" y="4048455"/>
            <a:ext cx="1869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/>
              <a:t>Softwares</a:t>
            </a:r>
            <a:r>
              <a:rPr lang="en-US" sz="1400" b="1" dirty="0"/>
              <a:t> </a:t>
            </a:r>
            <a:r>
              <a:rPr lang="en-US" sz="1400" b="1" dirty="0" err="1"/>
              <a:t>tradicionais</a:t>
            </a:r>
            <a:endParaRPr lang="en-US" sz="1400" b="1" dirty="0"/>
          </a:p>
          <a:p>
            <a:pPr algn="ctr"/>
            <a:r>
              <a:rPr lang="en-US" sz="1400" b="1" dirty="0"/>
              <a:t>(excel, SAS, </a:t>
            </a:r>
            <a:r>
              <a:rPr lang="en-US" sz="1400" b="1" dirty="0" err="1"/>
              <a:t>etc</a:t>
            </a:r>
            <a:r>
              <a:rPr lang="en-US" sz="1400" b="1" dirty="0"/>
              <a:t>)</a:t>
            </a:r>
            <a:endParaRPr lang="pt-BR" sz="1400" b="1" dirty="0"/>
          </a:p>
        </p:txBody>
      </p:sp>
      <p:pic>
        <p:nvPicPr>
          <p:cNvPr id="45" name="Imagem 44" descr="Uma imagem contendo Ícone&#10;&#10;Descrição gerada automaticamente">
            <a:extLst>
              <a:ext uri="{FF2B5EF4-FFF2-40B4-BE49-F238E27FC236}">
                <a16:creationId xmlns:a16="http://schemas.microsoft.com/office/drawing/2014/main" id="{3434EA04-508E-40C9-A1E7-A6C370FD865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1734"/>
          <a:stretch/>
        </p:blipFill>
        <p:spPr>
          <a:xfrm>
            <a:off x="7939407" y="5746355"/>
            <a:ext cx="460976" cy="588986"/>
          </a:xfrm>
          <a:prstGeom prst="rect">
            <a:avLst/>
          </a:prstGeom>
        </p:spPr>
      </p:pic>
      <p:sp>
        <p:nvSpPr>
          <p:cNvPr id="46" name="CaixaDeTexto 45">
            <a:extLst>
              <a:ext uri="{FF2B5EF4-FFF2-40B4-BE49-F238E27FC236}">
                <a16:creationId xmlns:a16="http://schemas.microsoft.com/office/drawing/2014/main" id="{B7E97AA8-A16B-4E5E-B5C4-4E7C710289F5}"/>
              </a:ext>
            </a:extLst>
          </p:cNvPr>
          <p:cNvSpPr txBox="1"/>
          <p:nvPr/>
        </p:nvSpPr>
        <p:spPr>
          <a:xfrm>
            <a:off x="7235327" y="6335342"/>
            <a:ext cx="18691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Machine Learning</a:t>
            </a:r>
            <a:endParaRPr lang="pt-BR" sz="1400" b="1" dirty="0"/>
          </a:p>
        </p:txBody>
      </p:sp>
      <p:sp>
        <p:nvSpPr>
          <p:cNvPr id="55" name="Triângulo isósceles 54">
            <a:extLst>
              <a:ext uri="{FF2B5EF4-FFF2-40B4-BE49-F238E27FC236}">
                <a16:creationId xmlns:a16="http://schemas.microsoft.com/office/drawing/2014/main" id="{18B11531-4FFD-41E6-9534-8DA73793EB1C}"/>
              </a:ext>
            </a:extLst>
          </p:cNvPr>
          <p:cNvSpPr/>
          <p:nvPr/>
        </p:nvSpPr>
        <p:spPr>
          <a:xfrm rot="5400000">
            <a:off x="11245873" y="5896453"/>
            <a:ext cx="808200" cy="278229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Imagem 55" descr="Ícone&#10;&#10;Descrição gerada automaticamente">
            <a:extLst>
              <a:ext uri="{FF2B5EF4-FFF2-40B4-BE49-F238E27FC236}">
                <a16:creationId xmlns:a16="http://schemas.microsoft.com/office/drawing/2014/main" id="{036F3CE1-F2A6-4EB1-926E-6AFE8632A77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917" y="6129560"/>
            <a:ext cx="468713" cy="468713"/>
          </a:xfrm>
          <a:prstGeom prst="rect">
            <a:avLst/>
          </a:prstGeom>
        </p:spPr>
      </p:pic>
      <p:pic>
        <p:nvPicPr>
          <p:cNvPr id="57" name="Imagem 56" descr="Ícone&#10;&#10;Descrição gerada automaticamente">
            <a:extLst>
              <a:ext uri="{FF2B5EF4-FFF2-40B4-BE49-F238E27FC236}">
                <a16:creationId xmlns:a16="http://schemas.microsoft.com/office/drawing/2014/main" id="{ED1E9861-FC29-4C02-9F2C-85F77CD6C7E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916" y="3854321"/>
            <a:ext cx="468713" cy="468713"/>
          </a:xfrm>
          <a:prstGeom prst="rect">
            <a:avLst/>
          </a:prstGeom>
        </p:spPr>
      </p:pic>
      <p:pic>
        <p:nvPicPr>
          <p:cNvPr id="58" name="Imagem 57" descr="Ícone&#10;&#10;Descrição gerada automaticamente">
            <a:extLst>
              <a:ext uri="{FF2B5EF4-FFF2-40B4-BE49-F238E27FC236}">
                <a16:creationId xmlns:a16="http://schemas.microsoft.com/office/drawing/2014/main" id="{D400D476-8AA8-427C-8526-89D235ACE69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6129560"/>
            <a:ext cx="468713" cy="468713"/>
          </a:xfrm>
          <a:prstGeom prst="rect">
            <a:avLst/>
          </a:prstGeom>
        </p:spPr>
      </p:pic>
      <p:sp>
        <p:nvSpPr>
          <p:cNvPr id="59" name="CaixaDeTexto 58">
            <a:extLst>
              <a:ext uri="{FF2B5EF4-FFF2-40B4-BE49-F238E27FC236}">
                <a16:creationId xmlns:a16="http://schemas.microsoft.com/office/drawing/2014/main" id="{C6B5CA11-811D-408E-BE96-64DE18D69697}"/>
              </a:ext>
            </a:extLst>
          </p:cNvPr>
          <p:cNvSpPr txBox="1"/>
          <p:nvPr/>
        </p:nvSpPr>
        <p:spPr>
          <a:xfrm>
            <a:off x="11884325" y="5710227"/>
            <a:ext cx="3154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O </a:t>
            </a:r>
            <a:r>
              <a:rPr lang="en-US" b="1" dirty="0" err="1">
                <a:solidFill>
                  <a:srgbClr val="C00000"/>
                </a:solidFill>
              </a:rPr>
              <a:t>tamanho</a:t>
            </a:r>
            <a:r>
              <a:rPr lang="en-US" b="1" dirty="0">
                <a:solidFill>
                  <a:srgbClr val="C00000"/>
                </a:solidFill>
              </a:rPr>
              <a:t> da base </a:t>
            </a:r>
            <a:r>
              <a:rPr lang="en-US" b="1" dirty="0" err="1">
                <a:solidFill>
                  <a:srgbClr val="C00000"/>
                </a:solidFill>
              </a:rPr>
              <a:t>pode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tornar</a:t>
            </a:r>
            <a:r>
              <a:rPr lang="en-US" b="1" dirty="0">
                <a:solidFill>
                  <a:srgbClr val="C00000"/>
                </a:solidFill>
              </a:rPr>
              <a:t> a </a:t>
            </a:r>
            <a:r>
              <a:rPr lang="en-US" b="1" dirty="0" err="1">
                <a:solidFill>
                  <a:srgbClr val="C00000"/>
                </a:solidFill>
              </a:rPr>
              <a:t>análise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inviável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Passo a Passo da Organização de Arquivos Físicos | London Arquivos e  Sistemas">
            <a:extLst>
              <a:ext uri="{FF2B5EF4-FFF2-40B4-BE49-F238E27FC236}">
                <a16:creationId xmlns:a16="http://schemas.microsoft.com/office/drawing/2014/main" id="{16D85F2F-74B4-48B5-9658-BB41721DC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641" y="7317300"/>
            <a:ext cx="2556717" cy="2556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riângulo isósceles 59">
            <a:extLst>
              <a:ext uri="{FF2B5EF4-FFF2-40B4-BE49-F238E27FC236}">
                <a16:creationId xmlns:a16="http://schemas.microsoft.com/office/drawing/2014/main" id="{876D9B86-C84C-4730-9A11-691FD5BF6A3C}"/>
              </a:ext>
            </a:extLst>
          </p:cNvPr>
          <p:cNvSpPr/>
          <p:nvPr/>
        </p:nvSpPr>
        <p:spPr>
          <a:xfrm rot="5400000">
            <a:off x="9814363" y="8456544"/>
            <a:ext cx="808200" cy="278229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4379EAEA-EA80-42C0-9BBA-35E97C67C43C}"/>
              </a:ext>
            </a:extLst>
          </p:cNvPr>
          <p:cNvGrpSpPr/>
          <p:nvPr/>
        </p:nvGrpSpPr>
        <p:grpSpPr>
          <a:xfrm>
            <a:off x="10776567" y="7613968"/>
            <a:ext cx="1519372" cy="2022472"/>
            <a:chOff x="11430109" y="7625835"/>
            <a:chExt cx="1519372" cy="2022472"/>
          </a:xfrm>
        </p:grpSpPr>
        <p:pic>
          <p:nvPicPr>
            <p:cNvPr id="61" name="Imagem 60" descr="Uma imagem contendo placa, comida, luz, rua&#10;&#10;Descrição gerada automaticamente">
              <a:extLst>
                <a:ext uri="{FF2B5EF4-FFF2-40B4-BE49-F238E27FC236}">
                  <a16:creationId xmlns:a16="http://schemas.microsoft.com/office/drawing/2014/main" id="{BE3AF9C9-74FC-4493-8E17-62DA172DF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60929" y="7625835"/>
              <a:ext cx="846792" cy="846792"/>
            </a:xfrm>
            <a:prstGeom prst="rect">
              <a:avLst/>
            </a:prstGeom>
          </p:spPr>
        </p:pic>
        <p:pic>
          <p:nvPicPr>
            <p:cNvPr id="62" name="Imagem 61" descr="Uma imagem contendo placa, comida, luz, rua&#10;&#10;Descrição gerada automaticamente">
              <a:extLst>
                <a:ext uri="{FF2B5EF4-FFF2-40B4-BE49-F238E27FC236}">
                  <a16:creationId xmlns:a16="http://schemas.microsoft.com/office/drawing/2014/main" id="{E5878E23-80E0-4779-B9DC-590B401F0A0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02689" y="8184129"/>
              <a:ext cx="846792" cy="846792"/>
            </a:xfrm>
            <a:prstGeom prst="rect">
              <a:avLst/>
            </a:prstGeom>
          </p:spPr>
        </p:pic>
        <p:pic>
          <p:nvPicPr>
            <p:cNvPr id="63" name="Imagem 62" descr="Uma imagem contendo placa, comida, luz, rua&#10;&#10;Descrição gerada automaticamente">
              <a:extLst>
                <a:ext uri="{FF2B5EF4-FFF2-40B4-BE49-F238E27FC236}">
                  <a16:creationId xmlns:a16="http://schemas.microsoft.com/office/drawing/2014/main" id="{C4C1D4A2-5776-48B1-8297-CD3FA6CCFC8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109" y="8801515"/>
              <a:ext cx="846792" cy="846792"/>
            </a:xfrm>
            <a:prstGeom prst="rect">
              <a:avLst/>
            </a:prstGeom>
          </p:spPr>
        </p:pic>
      </p:grpSp>
      <p:sp>
        <p:nvSpPr>
          <p:cNvPr id="64" name="Triângulo isósceles 63">
            <a:extLst>
              <a:ext uri="{FF2B5EF4-FFF2-40B4-BE49-F238E27FC236}">
                <a16:creationId xmlns:a16="http://schemas.microsoft.com/office/drawing/2014/main" id="{B8B3F104-5440-4CCF-8400-DC0EA69A5403}"/>
              </a:ext>
            </a:extLst>
          </p:cNvPr>
          <p:cNvSpPr/>
          <p:nvPr/>
        </p:nvSpPr>
        <p:spPr>
          <a:xfrm rot="5400000">
            <a:off x="12449944" y="8451575"/>
            <a:ext cx="808200" cy="278229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m 7" descr="Ícone&#10;&#10;Descrição gerada automaticamente">
            <a:extLst>
              <a:ext uri="{FF2B5EF4-FFF2-40B4-BE49-F238E27FC236}">
                <a16:creationId xmlns:a16="http://schemas.microsoft.com/office/drawing/2014/main" id="{69C08765-66EA-49EF-840A-CF5508CC5F4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2148" y="8069181"/>
            <a:ext cx="1105955" cy="1105955"/>
          </a:xfrm>
          <a:prstGeom prst="rect">
            <a:avLst/>
          </a:prstGeom>
        </p:spPr>
      </p:pic>
      <p:sp>
        <p:nvSpPr>
          <p:cNvPr id="65" name="Triângulo isósceles 64">
            <a:extLst>
              <a:ext uri="{FF2B5EF4-FFF2-40B4-BE49-F238E27FC236}">
                <a16:creationId xmlns:a16="http://schemas.microsoft.com/office/drawing/2014/main" id="{AA2C25F3-2F24-443C-B621-AEC0BA75A0E9}"/>
              </a:ext>
            </a:extLst>
          </p:cNvPr>
          <p:cNvSpPr/>
          <p:nvPr/>
        </p:nvSpPr>
        <p:spPr>
          <a:xfrm rot="5400000">
            <a:off x="14672108" y="8483044"/>
            <a:ext cx="808200" cy="278229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76661AE2-6533-4B53-B727-453E81AB4FF5}"/>
              </a:ext>
            </a:extLst>
          </p:cNvPr>
          <p:cNvGrpSpPr/>
          <p:nvPr/>
        </p:nvGrpSpPr>
        <p:grpSpPr>
          <a:xfrm>
            <a:off x="15634310" y="7314348"/>
            <a:ext cx="2034336" cy="2604837"/>
            <a:chOff x="16470076" y="7326215"/>
            <a:chExt cx="2034336" cy="2604837"/>
          </a:xfrm>
        </p:grpSpPr>
        <p:pic>
          <p:nvPicPr>
            <p:cNvPr id="66" name="Imagem 65" descr="Ícone&#10;&#10;Descrição gerada automaticamente">
              <a:extLst>
                <a:ext uri="{FF2B5EF4-FFF2-40B4-BE49-F238E27FC236}">
                  <a16:creationId xmlns:a16="http://schemas.microsoft.com/office/drawing/2014/main" id="{7F514B71-82DB-46DD-8674-323711081F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70076" y="8114360"/>
              <a:ext cx="1105955" cy="1105955"/>
            </a:xfrm>
            <a:prstGeom prst="rect">
              <a:avLst/>
            </a:prstGeom>
          </p:spPr>
        </p:pic>
        <p:pic>
          <p:nvPicPr>
            <p:cNvPr id="11" name="Imagem 10" descr="Logotipo, Ícone&#10;&#10;Descrição gerada automaticamente">
              <a:extLst>
                <a:ext uri="{FF2B5EF4-FFF2-40B4-BE49-F238E27FC236}">
                  <a16:creationId xmlns:a16="http://schemas.microsoft.com/office/drawing/2014/main" id="{71219E74-2ABF-4FB8-855B-7630E49EDA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88242" y="7326215"/>
              <a:ext cx="754833" cy="754833"/>
            </a:xfrm>
            <a:prstGeom prst="rect">
              <a:avLst/>
            </a:prstGeom>
          </p:spPr>
        </p:pic>
        <p:pic>
          <p:nvPicPr>
            <p:cNvPr id="13" name="Imagem 12" descr="Logotipo, Ícone&#10;&#10;Descrição gerada automaticamente">
              <a:extLst>
                <a:ext uri="{FF2B5EF4-FFF2-40B4-BE49-F238E27FC236}">
                  <a16:creationId xmlns:a16="http://schemas.microsoft.com/office/drawing/2014/main" id="{34B890D0-5B92-42A4-8C21-CCB3BCF7E3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49579" y="8289920"/>
              <a:ext cx="754833" cy="754833"/>
            </a:xfrm>
            <a:prstGeom prst="rect">
              <a:avLst/>
            </a:prstGeom>
          </p:spPr>
        </p:pic>
        <p:pic>
          <p:nvPicPr>
            <p:cNvPr id="15" name="Imagem 14" descr="Logotipo&#10;&#10;Descrição gerada automaticamente">
              <a:extLst>
                <a:ext uri="{FF2B5EF4-FFF2-40B4-BE49-F238E27FC236}">
                  <a16:creationId xmlns:a16="http://schemas.microsoft.com/office/drawing/2014/main" id="{5D9FB745-3417-439A-B23E-7770459D8D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08854" y="9157279"/>
              <a:ext cx="773773" cy="773773"/>
            </a:xfrm>
            <a:prstGeom prst="rect">
              <a:avLst/>
            </a:prstGeom>
          </p:spPr>
        </p:pic>
      </p:grpSp>
      <p:sp>
        <p:nvSpPr>
          <p:cNvPr id="67" name="Triângulo isósceles 66">
            <a:extLst>
              <a:ext uri="{FF2B5EF4-FFF2-40B4-BE49-F238E27FC236}">
                <a16:creationId xmlns:a16="http://schemas.microsoft.com/office/drawing/2014/main" id="{70725F07-622F-40A6-BE67-266B23A2FB8F}"/>
              </a:ext>
            </a:extLst>
          </p:cNvPr>
          <p:cNvSpPr/>
          <p:nvPr/>
        </p:nvSpPr>
        <p:spPr>
          <a:xfrm rot="10800000">
            <a:off x="13155868" y="6594923"/>
            <a:ext cx="808200" cy="278229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1773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-5591"/>
            <a:ext cx="18297939" cy="10292591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INTRODUÇÃO A CIÊNCIA DE DADOS</a:t>
            </a:r>
          </a:p>
        </p:txBody>
      </p:sp>
      <p:sp>
        <p:nvSpPr>
          <p:cNvPr id="51" name="Elipse 50">
            <a:extLst>
              <a:ext uri="{FF2B5EF4-FFF2-40B4-BE49-F238E27FC236}">
                <a16:creationId xmlns:a16="http://schemas.microsoft.com/office/drawing/2014/main" id="{18D05AEF-471A-4DD5-A1EF-276002F2F83E}"/>
              </a:ext>
            </a:extLst>
          </p:cNvPr>
          <p:cNvSpPr/>
          <p:nvPr/>
        </p:nvSpPr>
        <p:spPr>
          <a:xfrm>
            <a:off x="6055743" y="2703419"/>
            <a:ext cx="4408099" cy="4408099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Elipse 51">
            <a:extLst>
              <a:ext uri="{FF2B5EF4-FFF2-40B4-BE49-F238E27FC236}">
                <a16:creationId xmlns:a16="http://schemas.microsoft.com/office/drawing/2014/main" id="{5941B801-7C47-4F32-81D2-DF7C4B3B358C}"/>
              </a:ext>
            </a:extLst>
          </p:cNvPr>
          <p:cNvSpPr/>
          <p:nvPr/>
        </p:nvSpPr>
        <p:spPr>
          <a:xfrm>
            <a:off x="8382000" y="2703419"/>
            <a:ext cx="4408099" cy="4408099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Elipse 52">
            <a:extLst>
              <a:ext uri="{FF2B5EF4-FFF2-40B4-BE49-F238E27FC236}">
                <a16:creationId xmlns:a16="http://schemas.microsoft.com/office/drawing/2014/main" id="{67A20BB0-CCED-45E2-B4EA-BA9FA61F47F0}"/>
              </a:ext>
            </a:extLst>
          </p:cNvPr>
          <p:cNvSpPr/>
          <p:nvPr/>
        </p:nvSpPr>
        <p:spPr>
          <a:xfrm>
            <a:off x="7195868" y="4736378"/>
            <a:ext cx="4408099" cy="4408099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097E6ADF-1752-4BCC-94A7-CC5E7F6DE554}"/>
              </a:ext>
            </a:extLst>
          </p:cNvPr>
          <p:cNvSpPr/>
          <p:nvPr/>
        </p:nvSpPr>
        <p:spPr>
          <a:xfrm>
            <a:off x="-218364" y="-409918"/>
            <a:ext cx="18811164" cy="11344618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Imagem 39" descr="Uma imagem contendo Forma&#10;&#10;Descrição gerada automaticamente">
            <a:extLst>
              <a:ext uri="{FF2B5EF4-FFF2-40B4-BE49-F238E27FC236}">
                <a16:creationId xmlns:a16="http://schemas.microsoft.com/office/drawing/2014/main" id="{074D5265-6CAB-49DE-A2D2-58F976D52C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236" y="5732610"/>
            <a:ext cx="601567" cy="601567"/>
          </a:xfrm>
          <a:prstGeom prst="rect">
            <a:avLst/>
          </a:prstGeom>
        </p:spPr>
      </p:pic>
      <p:sp>
        <p:nvSpPr>
          <p:cNvPr id="41" name="CaixaDeTexto 40">
            <a:extLst>
              <a:ext uri="{FF2B5EF4-FFF2-40B4-BE49-F238E27FC236}">
                <a16:creationId xmlns:a16="http://schemas.microsoft.com/office/drawing/2014/main" id="{6748A1AA-2E02-412F-985C-41DE3B6C2EB3}"/>
              </a:ext>
            </a:extLst>
          </p:cNvPr>
          <p:cNvSpPr txBox="1"/>
          <p:nvPr/>
        </p:nvSpPr>
        <p:spPr>
          <a:xfrm>
            <a:off x="9780452" y="6310846"/>
            <a:ext cx="1869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Soma, media, </a:t>
            </a:r>
            <a:r>
              <a:rPr lang="en-US" sz="1400" b="1" dirty="0" err="1"/>
              <a:t>estatística</a:t>
            </a:r>
            <a:r>
              <a:rPr lang="en-US" sz="1400" b="1" dirty="0"/>
              <a:t> </a:t>
            </a:r>
            <a:r>
              <a:rPr lang="en-US" sz="1400" b="1" dirty="0" err="1"/>
              <a:t>tradicional</a:t>
            </a:r>
            <a:endParaRPr lang="pt-BR" sz="1400" b="1" dirty="0"/>
          </a:p>
        </p:txBody>
      </p:sp>
      <p:pic>
        <p:nvPicPr>
          <p:cNvPr id="43" name="Imagem 42" descr="Uma imagem contendo placa, comida, luz, rua&#10;&#10;Descrição gerada automaticamente">
            <a:extLst>
              <a:ext uri="{FF2B5EF4-FFF2-40B4-BE49-F238E27FC236}">
                <a16:creationId xmlns:a16="http://schemas.microsoft.com/office/drawing/2014/main" id="{7AC19ECB-0281-4D51-BB32-E919368832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073" y="3470817"/>
            <a:ext cx="585688" cy="585688"/>
          </a:xfrm>
          <a:prstGeom prst="rect">
            <a:avLst/>
          </a:prstGeom>
        </p:spPr>
      </p:pic>
      <p:sp>
        <p:nvSpPr>
          <p:cNvPr id="44" name="CaixaDeTexto 43">
            <a:extLst>
              <a:ext uri="{FF2B5EF4-FFF2-40B4-BE49-F238E27FC236}">
                <a16:creationId xmlns:a16="http://schemas.microsoft.com/office/drawing/2014/main" id="{FDEA40D8-FCD7-4893-A8C7-EC09FD8F4BAC}"/>
              </a:ext>
            </a:extLst>
          </p:cNvPr>
          <p:cNvSpPr txBox="1"/>
          <p:nvPr/>
        </p:nvSpPr>
        <p:spPr>
          <a:xfrm>
            <a:off x="8465348" y="4048455"/>
            <a:ext cx="1869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/>
              <a:t>Softwares</a:t>
            </a:r>
            <a:r>
              <a:rPr lang="en-US" sz="1400" b="1" dirty="0"/>
              <a:t> </a:t>
            </a:r>
            <a:r>
              <a:rPr lang="en-US" sz="1400" b="1" dirty="0" err="1"/>
              <a:t>tradicionais</a:t>
            </a:r>
            <a:endParaRPr lang="en-US" sz="1400" b="1" dirty="0"/>
          </a:p>
          <a:p>
            <a:pPr algn="ctr"/>
            <a:r>
              <a:rPr lang="en-US" sz="1400" b="1" dirty="0"/>
              <a:t>(excel, SAS, </a:t>
            </a:r>
            <a:r>
              <a:rPr lang="en-US" sz="1400" b="1" dirty="0" err="1"/>
              <a:t>etc</a:t>
            </a:r>
            <a:r>
              <a:rPr lang="en-US" sz="1400" b="1" dirty="0"/>
              <a:t>)</a:t>
            </a:r>
            <a:endParaRPr lang="pt-BR" sz="1400" b="1" dirty="0"/>
          </a:p>
        </p:txBody>
      </p:sp>
      <p:pic>
        <p:nvPicPr>
          <p:cNvPr id="45" name="Imagem 44" descr="Uma imagem contendo Ícone&#10;&#10;Descrição gerada automaticamente">
            <a:extLst>
              <a:ext uri="{FF2B5EF4-FFF2-40B4-BE49-F238E27FC236}">
                <a16:creationId xmlns:a16="http://schemas.microsoft.com/office/drawing/2014/main" id="{3434EA04-508E-40C9-A1E7-A6C370FD865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1734"/>
          <a:stretch/>
        </p:blipFill>
        <p:spPr>
          <a:xfrm>
            <a:off x="7939407" y="5746355"/>
            <a:ext cx="460976" cy="588986"/>
          </a:xfrm>
          <a:prstGeom prst="rect">
            <a:avLst/>
          </a:prstGeom>
        </p:spPr>
      </p:pic>
      <p:sp>
        <p:nvSpPr>
          <p:cNvPr id="46" name="CaixaDeTexto 45">
            <a:extLst>
              <a:ext uri="{FF2B5EF4-FFF2-40B4-BE49-F238E27FC236}">
                <a16:creationId xmlns:a16="http://schemas.microsoft.com/office/drawing/2014/main" id="{B7E97AA8-A16B-4E5E-B5C4-4E7C710289F5}"/>
              </a:ext>
            </a:extLst>
          </p:cNvPr>
          <p:cNvSpPr txBox="1"/>
          <p:nvPr/>
        </p:nvSpPr>
        <p:spPr>
          <a:xfrm>
            <a:off x="7235327" y="6335342"/>
            <a:ext cx="18691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Machine Learning</a:t>
            </a:r>
            <a:endParaRPr lang="pt-BR" sz="1400" b="1" dirty="0"/>
          </a:p>
        </p:txBody>
      </p:sp>
      <p:sp>
        <p:nvSpPr>
          <p:cNvPr id="55" name="Triângulo isósceles 54">
            <a:extLst>
              <a:ext uri="{FF2B5EF4-FFF2-40B4-BE49-F238E27FC236}">
                <a16:creationId xmlns:a16="http://schemas.microsoft.com/office/drawing/2014/main" id="{18B11531-4FFD-41E6-9534-8DA73793EB1C}"/>
              </a:ext>
            </a:extLst>
          </p:cNvPr>
          <p:cNvSpPr/>
          <p:nvPr/>
        </p:nvSpPr>
        <p:spPr>
          <a:xfrm rot="5400000">
            <a:off x="10143089" y="3664373"/>
            <a:ext cx="808200" cy="278229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Imagem 55" descr="Ícone&#10;&#10;Descrição gerada automaticamente">
            <a:extLst>
              <a:ext uri="{FF2B5EF4-FFF2-40B4-BE49-F238E27FC236}">
                <a16:creationId xmlns:a16="http://schemas.microsoft.com/office/drawing/2014/main" id="{036F3CE1-F2A6-4EB1-926E-6AFE8632A77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917" y="6129560"/>
            <a:ext cx="468713" cy="468713"/>
          </a:xfrm>
          <a:prstGeom prst="rect">
            <a:avLst/>
          </a:prstGeom>
        </p:spPr>
      </p:pic>
      <p:pic>
        <p:nvPicPr>
          <p:cNvPr id="57" name="Imagem 56" descr="Ícone&#10;&#10;Descrição gerada automaticamente">
            <a:extLst>
              <a:ext uri="{FF2B5EF4-FFF2-40B4-BE49-F238E27FC236}">
                <a16:creationId xmlns:a16="http://schemas.microsoft.com/office/drawing/2014/main" id="{ED1E9861-FC29-4C02-9F2C-85F77CD6C7E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916" y="3854321"/>
            <a:ext cx="468713" cy="468713"/>
          </a:xfrm>
          <a:prstGeom prst="rect">
            <a:avLst/>
          </a:prstGeom>
        </p:spPr>
      </p:pic>
      <p:pic>
        <p:nvPicPr>
          <p:cNvPr id="58" name="Imagem 57" descr="Ícone&#10;&#10;Descrição gerada automaticamente">
            <a:extLst>
              <a:ext uri="{FF2B5EF4-FFF2-40B4-BE49-F238E27FC236}">
                <a16:creationId xmlns:a16="http://schemas.microsoft.com/office/drawing/2014/main" id="{D400D476-8AA8-427C-8526-89D235ACE69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6129560"/>
            <a:ext cx="468713" cy="468713"/>
          </a:xfrm>
          <a:prstGeom prst="rect">
            <a:avLst/>
          </a:prstGeom>
        </p:spPr>
      </p:pic>
      <p:sp>
        <p:nvSpPr>
          <p:cNvPr id="59" name="CaixaDeTexto 58">
            <a:extLst>
              <a:ext uri="{FF2B5EF4-FFF2-40B4-BE49-F238E27FC236}">
                <a16:creationId xmlns:a16="http://schemas.microsoft.com/office/drawing/2014/main" id="{C6B5CA11-811D-408E-BE96-64DE18D69697}"/>
              </a:ext>
            </a:extLst>
          </p:cNvPr>
          <p:cNvSpPr txBox="1"/>
          <p:nvPr/>
        </p:nvSpPr>
        <p:spPr>
          <a:xfrm>
            <a:off x="10629755" y="3480321"/>
            <a:ext cx="4071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C00000"/>
                </a:solidFill>
              </a:rPr>
              <a:t>Conclusões</a:t>
            </a:r>
            <a:r>
              <a:rPr lang="en-US" b="1" dirty="0">
                <a:solidFill>
                  <a:srgbClr val="C00000"/>
                </a:solidFill>
              </a:rPr>
              <a:t> que </a:t>
            </a:r>
            <a:r>
              <a:rPr lang="en-US" b="1" dirty="0" err="1">
                <a:solidFill>
                  <a:srgbClr val="C00000"/>
                </a:solidFill>
              </a:rPr>
              <a:t>estão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corretas</a:t>
            </a:r>
            <a:r>
              <a:rPr lang="en-US" b="1" dirty="0">
                <a:solidFill>
                  <a:srgbClr val="C00000"/>
                </a:solidFill>
              </a:rPr>
              <a:t> mas </a:t>
            </a:r>
            <a:r>
              <a:rPr lang="en-US" b="1" dirty="0" err="1">
                <a:solidFill>
                  <a:srgbClr val="C00000"/>
                </a:solidFill>
              </a:rPr>
              <a:t>estatisticamente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tem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pouca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validade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6" name="Triângulo isósceles 35">
            <a:extLst>
              <a:ext uri="{FF2B5EF4-FFF2-40B4-BE49-F238E27FC236}">
                <a16:creationId xmlns:a16="http://schemas.microsoft.com/office/drawing/2014/main" id="{E9B0EA3E-A362-435C-975D-DA681024E292}"/>
              </a:ext>
            </a:extLst>
          </p:cNvPr>
          <p:cNvSpPr/>
          <p:nvPr/>
        </p:nvSpPr>
        <p:spPr>
          <a:xfrm rot="10800000">
            <a:off x="12200263" y="4252750"/>
            <a:ext cx="808200" cy="278229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DB496DC2-AD5F-425D-B07A-2858F1D1A81E}"/>
              </a:ext>
            </a:extLst>
          </p:cNvPr>
          <p:cNvSpPr/>
          <p:nvPr/>
        </p:nvSpPr>
        <p:spPr>
          <a:xfrm>
            <a:off x="9887619" y="4695682"/>
            <a:ext cx="5428581" cy="3111803"/>
          </a:xfrm>
          <a:prstGeom prst="roundRect">
            <a:avLst>
              <a:gd name="adj" fmla="val 714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3338CA08-87D4-476D-AEE0-C233887309C9}"/>
              </a:ext>
            </a:extLst>
          </p:cNvPr>
          <p:cNvSpPr txBox="1"/>
          <p:nvPr/>
        </p:nvSpPr>
        <p:spPr>
          <a:xfrm>
            <a:off x="10264589" y="4762500"/>
            <a:ext cx="4781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 filial que </a:t>
            </a:r>
            <a:r>
              <a:rPr lang="en-US" b="1" dirty="0" err="1"/>
              <a:t>tem</a:t>
            </a:r>
            <a:r>
              <a:rPr lang="en-US" b="1" dirty="0"/>
              <a:t> a MAIOR </a:t>
            </a:r>
            <a:r>
              <a:rPr lang="en-US" b="1" dirty="0" err="1"/>
              <a:t>média</a:t>
            </a:r>
            <a:r>
              <a:rPr lang="en-US" b="1" dirty="0"/>
              <a:t> </a:t>
            </a:r>
            <a:r>
              <a:rPr lang="en-US" b="1" dirty="0" err="1"/>
              <a:t>salarial</a:t>
            </a:r>
            <a:r>
              <a:rPr lang="en-US" b="1" dirty="0"/>
              <a:t> é a que </a:t>
            </a:r>
            <a:r>
              <a:rPr lang="en-US" b="1" dirty="0" err="1"/>
              <a:t>tem</a:t>
            </a:r>
            <a:r>
              <a:rPr lang="en-US" b="1" dirty="0"/>
              <a:t> a PIOR </a:t>
            </a:r>
            <a:r>
              <a:rPr lang="en-US" b="1" dirty="0" err="1"/>
              <a:t>satisfação</a:t>
            </a:r>
            <a:r>
              <a:rPr lang="en-US" b="1" dirty="0"/>
              <a:t> entre </a:t>
            </a:r>
            <a:r>
              <a:rPr lang="en-US" b="1" dirty="0" err="1"/>
              <a:t>os</a:t>
            </a:r>
            <a:r>
              <a:rPr lang="en-US" b="1" dirty="0"/>
              <a:t> </a:t>
            </a:r>
            <a:r>
              <a:rPr lang="en-US" b="1" dirty="0" err="1"/>
              <a:t>colaboradores</a:t>
            </a:r>
            <a:r>
              <a:rPr lang="en-US" b="1" dirty="0"/>
              <a:t> 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C8A5685E-8C0C-4B9C-9B54-59BC4978ECAC}"/>
              </a:ext>
            </a:extLst>
          </p:cNvPr>
          <p:cNvSpPr txBox="1"/>
          <p:nvPr/>
        </p:nvSpPr>
        <p:spPr>
          <a:xfrm>
            <a:off x="10264589" y="6028550"/>
            <a:ext cx="4781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O </a:t>
            </a:r>
            <a:r>
              <a:rPr lang="en-US" b="1" dirty="0" err="1"/>
              <a:t>salário</a:t>
            </a:r>
            <a:r>
              <a:rPr lang="en-US" b="1" dirty="0"/>
              <a:t> </a:t>
            </a:r>
            <a:r>
              <a:rPr lang="en-US" b="1" dirty="0" err="1"/>
              <a:t>não</a:t>
            </a:r>
            <a:r>
              <a:rPr lang="en-US" b="1" dirty="0"/>
              <a:t> interfere tanto </a:t>
            </a:r>
            <a:r>
              <a:rPr lang="en-US" b="1" dirty="0" err="1"/>
              <a:t>assim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satisfação</a:t>
            </a:r>
            <a:endParaRPr lang="en-US" b="1" dirty="0"/>
          </a:p>
        </p:txBody>
      </p:sp>
      <p:sp>
        <p:nvSpPr>
          <p:cNvPr id="39" name="Triângulo isósceles 38">
            <a:extLst>
              <a:ext uri="{FF2B5EF4-FFF2-40B4-BE49-F238E27FC236}">
                <a16:creationId xmlns:a16="http://schemas.microsoft.com/office/drawing/2014/main" id="{18D5BE6A-8F47-47D1-9250-F79CB6269D80}"/>
              </a:ext>
            </a:extLst>
          </p:cNvPr>
          <p:cNvSpPr/>
          <p:nvPr/>
        </p:nvSpPr>
        <p:spPr>
          <a:xfrm rot="10800000">
            <a:off x="12251345" y="5579576"/>
            <a:ext cx="808200" cy="278229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riângulo isósceles 41">
            <a:extLst>
              <a:ext uri="{FF2B5EF4-FFF2-40B4-BE49-F238E27FC236}">
                <a16:creationId xmlns:a16="http://schemas.microsoft.com/office/drawing/2014/main" id="{647C2844-D88D-4209-ADB7-9F6580D0C3B4}"/>
              </a:ext>
            </a:extLst>
          </p:cNvPr>
          <p:cNvSpPr/>
          <p:nvPr/>
        </p:nvSpPr>
        <p:spPr>
          <a:xfrm rot="10800000">
            <a:off x="12251345" y="6568627"/>
            <a:ext cx="808200" cy="278229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06386067-2CB5-4322-80D8-F8CDDC4A9A21}"/>
              </a:ext>
            </a:extLst>
          </p:cNvPr>
          <p:cNvSpPr txBox="1"/>
          <p:nvPr/>
        </p:nvSpPr>
        <p:spPr>
          <a:xfrm>
            <a:off x="10264589" y="7017601"/>
            <a:ext cx="4781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Vamos</a:t>
            </a:r>
            <a:r>
              <a:rPr lang="en-US" b="1" dirty="0"/>
              <a:t> </a:t>
            </a:r>
            <a:r>
              <a:rPr lang="en-US" b="1" dirty="0" err="1"/>
              <a:t>adiar</a:t>
            </a:r>
            <a:r>
              <a:rPr lang="en-US" b="1" dirty="0"/>
              <a:t> o </a:t>
            </a:r>
            <a:r>
              <a:rPr lang="en-US" b="1" dirty="0" err="1"/>
              <a:t>evento</a:t>
            </a:r>
            <a:r>
              <a:rPr lang="en-US" b="1" dirty="0"/>
              <a:t> de </a:t>
            </a:r>
            <a:r>
              <a:rPr lang="en-US" b="1" dirty="0" err="1"/>
              <a:t>promoções</a:t>
            </a:r>
            <a:r>
              <a:rPr lang="en-US" b="1" dirty="0"/>
              <a:t> e bonus para o </a:t>
            </a:r>
            <a:r>
              <a:rPr lang="en-US" b="1" dirty="0" err="1"/>
              <a:t>próximo</a:t>
            </a:r>
            <a:r>
              <a:rPr lang="en-US" b="1" dirty="0"/>
              <a:t> </a:t>
            </a:r>
            <a:r>
              <a:rPr lang="en-US" b="1" dirty="0" err="1"/>
              <a:t>semestre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751977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-5591"/>
            <a:ext cx="18297939" cy="10292591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INTRODUÇÃO A CIÊNCIA DE DADOS</a:t>
            </a:r>
          </a:p>
        </p:txBody>
      </p:sp>
      <p:sp>
        <p:nvSpPr>
          <p:cNvPr id="51" name="Elipse 50">
            <a:extLst>
              <a:ext uri="{FF2B5EF4-FFF2-40B4-BE49-F238E27FC236}">
                <a16:creationId xmlns:a16="http://schemas.microsoft.com/office/drawing/2014/main" id="{18D05AEF-471A-4DD5-A1EF-276002F2F83E}"/>
              </a:ext>
            </a:extLst>
          </p:cNvPr>
          <p:cNvSpPr/>
          <p:nvPr/>
        </p:nvSpPr>
        <p:spPr>
          <a:xfrm>
            <a:off x="6055743" y="2703419"/>
            <a:ext cx="4408099" cy="4408099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Elipse 51">
            <a:extLst>
              <a:ext uri="{FF2B5EF4-FFF2-40B4-BE49-F238E27FC236}">
                <a16:creationId xmlns:a16="http://schemas.microsoft.com/office/drawing/2014/main" id="{5941B801-7C47-4F32-81D2-DF7C4B3B358C}"/>
              </a:ext>
            </a:extLst>
          </p:cNvPr>
          <p:cNvSpPr/>
          <p:nvPr/>
        </p:nvSpPr>
        <p:spPr>
          <a:xfrm>
            <a:off x="8382000" y="2703419"/>
            <a:ext cx="4408099" cy="4408099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Elipse 52">
            <a:extLst>
              <a:ext uri="{FF2B5EF4-FFF2-40B4-BE49-F238E27FC236}">
                <a16:creationId xmlns:a16="http://schemas.microsoft.com/office/drawing/2014/main" id="{67A20BB0-CCED-45E2-B4EA-BA9FA61F47F0}"/>
              </a:ext>
            </a:extLst>
          </p:cNvPr>
          <p:cNvSpPr/>
          <p:nvPr/>
        </p:nvSpPr>
        <p:spPr>
          <a:xfrm>
            <a:off x="7195868" y="4736378"/>
            <a:ext cx="4408099" cy="4408099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097E6ADF-1752-4BCC-94A7-CC5E7F6DE554}"/>
              </a:ext>
            </a:extLst>
          </p:cNvPr>
          <p:cNvSpPr/>
          <p:nvPr/>
        </p:nvSpPr>
        <p:spPr>
          <a:xfrm>
            <a:off x="-218364" y="-409918"/>
            <a:ext cx="18811164" cy="11344618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Imagem 39" descr="Uma imagem contendo Forma&#10;&#10;Descrição gerada automaticamente">
            <a:extLst>
              <a:ext uri="{FF2B5EF4-FFF2-40B4-BE49-F238E27FC236}">
                <a16:creationId xmlns:a16="http://schemas.microsoft.com/office/drawing/2014/main" id="{074D5265-6CAB-49DE-A2D2-58F976D52C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236" y="5732610"/>
            <a:ext cx="601567" cy="601567"/>
          </a:xfrm>
          <a:prstGeom prst="rect">
            <a:avLst/>
          </a:prstGeom>
        </p:spPr>
      </p:pic>
      <p:sp>
        <p:nvSpPr>
          <p:cNvPr id="41" name="CaixaDeTexto 40">
            <a:extLst>
              <a:ext uri="{FF2B5EF4-FFF2-40B4-BE49-F238E27FC236}">
                <a16:creationId xmlns:a16="http://schemas.microsoft.com/office/drawing/2014/main" id="{6748A1AA-2E02-412F-985C-41DE3B6C2EB3}"/>
              </a:ext>
            </a:extLst>
          </p:cNvPr>
          <p:cNvSpPr txBox="1"/>
          <p:nvPr/>
        </p:nvSpPr>
        <p:spPr>
          <a:xfrm>
            <a:off x="9780452" y="6310846"/>
            <a:ext cx="1869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Soma, media, </a:t>
            </a:r>
            <a:r>
              <a:rPr lang="en-US" sz="1400" b="1" dirty="0" err="1"/>
              <a:t>estatística</a:t>
            </a:r>
            <a:r>
              <a:rPr lang="en-US" sz="1400" b="1" dirty="0"/>
              <a:t> </a:t>
            </a:r>
            <a:r>
              <a:rPr lang="en-US" sz="1400" b="1" dirty="0" err="1"/>
              <a:t>tradicional</a:t>
            </a:r>
            <a:endParaRPr lang="pt-BR" sz="1400" b="1" dirty="0"/>
          </a:p>
        </p:txBody>
      </p:sp>
      <p:pic>
        <p:nvPicPr>
          <p:cNvPr id="43" name="Imagem 42" descr="Uma imagem contendo placa, comida, luz, rua&#10;&#10;Descrição gerada automaticamente">
            <a:extLst>
              <a:ext uri="{FF2B5EF4-FFF2-40B4-BE49-F238E27FC236}">
                <a16:creationId xmlns:a16="http://schemas.microsoft.com/office/drawing/2014/main" id="{7AC19ECB-0281-4D51-BB32-E919368832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073" y="3470817"/>
            <a:ext cx="585688" cy="585688"/>
          </a:xfrm>
          <a:prstGeom prst="rect">
            <a:avLst/>
          </a:prstGeom>
        </p:spPr>
      </p:pic>
      <p:sp>
        <p:nvSpPr>
          <p:cNvPr id="44" name="CaixaDeTexto 43">
            <a:extLst>
              <a:ext uri="{FF2B5EF4-FFF2-40B4-BE49-F238E27FC236}">
                <a16:creationId xmlns:a16="http://schemas.microsoft.com/office/drawing/2014/main" id="{FDEA40D8-FCD7-4893-A8C7-EC09FD8F4BAC}"/>
              </a:ext>
            </a:extLst>
          </p:cNvPr>
          <p:cNvSpPr txBox="1"/>
          <p:nvPr/>
        </p:nvSpPr>
        <p:spPr>
          <a:xfrm>
            <a:off x="8465348" y="4048455"/>
            <a:ext cx="1869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/>
              <a:t>Softwares</a:t>
            </a:r>
            <a:r>
              <a:rPr lang="en-US" sz="1400" b="1" dirty="0"/>
              <a:t> </a:t>
            </a:r>
            <a:r>
              <a:rPr lang="en-US" sz="1400" b="1" dirty="0" err="1"/>
              <a:t>tradicionais</a:t>
            </a:r>
            <a:endParaRPr lang="en-US" sz="1400" b="1" dirty="0"/>
          </a:p>
          <a:p>
            <a:pPr algn="ctr"/>
            <a:r>
              <a:rPr lang="en-US" sz="1400" b="1" dirty="0"/>
              <a:t>(excel, SAS, </a:t>
            </a:r>
            <a:r>
              <a:rPr lang="en-US" sz="1400" b="1" dirty="0" err="1"/>
              <a:t>etc</a:t>
            </a:r>
            <a:r>
              <a:rPr lang="en-US" sz="1400" b="1" dirty="0"/>
              <a:t>)</a:t>
            </a:r>
            <a:endParaRPr lang="pt-BR" sz="1400" b="1" dirty="0"/>
          </a:p>
        </p:txBody>
      </p:sp>
      <p:pic>
        <p:nvPicPr>
          <p:cNvPr id="45" name="Imagem 44" descr="Uma imagem contendo Ícone&#10;&#10;Descrição gerada automaticamente">
            <a:extLst>
              <a:ext uri="{FF2B5EF4-FFF2-40B4-BE49-F238E27FC236}">
                <a16:creationId xmlns:a16="http://schemas.microsoft.com/office/drawing/2014/main" id="{3434EA04-508E-40C9-A1E7-A6C370FD865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1734"/>
          <a:stretch/>
        </p:blipFill>
        <p:spPr>
          <a:xfrm>
            <a:off x="7939407" y="5746355"/>
            <a:ext cx="460976" cy="588986"/>
          </a:xfrm>
          <a:prstGeom prst="rect">
            <a:avLst/>
          </a:prstGeom>
        </p:spPr>
      </p:pic>
      <p:sp>
        <p:nvSpPr>
          <p:cNvPr id="46" name="CaixaDeTexto 45">
            <a:extLst>
              <a:ext uri="{FF2B5EF4-FFF2-40B4-BE49-F238E27FC236}">
                <a16:creationId xmlns:a16="http://schemas.microsoft.com/office/drawing/2014/main" id="{B7E97AA8-A16B-4E5E-B5C4-4E7C710289F5}"/>
              </a:ext>
            </a:extLst>
          </p:cNvPr>
          <p:cNvSpPr txBox="1"/>
          <p:nvPr/>
        </p:nvSpPr>
        <p:spPr>
          <a:xfrm>
            <a:off x="7235327" y="6335342"/>
            <a:ext cx="18691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Machine Learning</a:t>
            </a:r>
            <a:endParaRPr lang="pt-BR" sz="1400" b="1" dirty="0"/>
          </a:p>
        </p:txBody>
      </p:sp>
      <p:sp>
        <p:nvSpPr>
          <p:cNvPr id="55" name="Triângulo isósceles 54">
            <a:extLst>
              <a:ext uri="{FF2B5EF4-FFF2-40B4-BE49-F238E27FC236}">
                <a16:creationId xmlns:a16="http://schemas.microsoft.com/office/drawing/2014/main" id="{18B11531-4FFD-41E6-9534-8DA73793EB1C}"/>
              </a:ext>
            </a:extLst>
          </p:cNvPr>
          <p:cNvSpPr/>
          <p:nvPr/>
        </p:nvSpPr>
        <p:spPr>
          <a:xfrm rot="5400000">
            <a:off x="10143089" y="3664373"/>
            <a:ext cx="808200" cy="278229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Imagem 55" descr="Ícone&#10;&#10;Descrição gerada automaticamente">
            <a:extLst>
              <a:ext uri="{FF2B5EF4-FFF2-40B4-BE49-F238E27FC236}">
                <a16:creationId xmlns:a16="http://schemas.microsoft.com/office/drawing/2014/main" id="{036F3CE1-F2A6-4EB1-926E-6AFE8632A77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917" y="6129560"/>
            <a:ext cx="468713" cy="468713"/>
          </a:xfrm>
          <a:prstGeom prst="rect">
            <a:avLst/>
          </a:prstGeom>
        </p:spPr>
      </p:pic>
      <p:pic>
        <p:nvPicPr>
          <p:cNvPr id="57" name="Imagem 56" descr="Ícone&#10;&#10;Descrição gerada automaticamente">
            <a:extLst>
              <a:ext uri="{FF2B5EF4-FFF2-40B4-BE49-F238E27FC236}">
                <a16:creationId xmlns:a16="http://schemas.microsoft.com/office/drawing/2014/main" id="{ED1E9861-FC29-4C02-9F2C-85F77CD6C7E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916" y="3854321"/>
            <a:ext cx="468713" cy="468713"/>
          </a:xfrm>
          <a:prstGeom prst="rect">
            <a:avLst/>
          </a:prstGeom>
        </p:spPr>
      </p:pic>
      <p:pic>
        <p:nvPicPr>
          <p:cNvPr id="58" name="Imagem 57" descr="Ícone&#10;&#10;Descrição gerada automaticamente">
            <a:extLst>
              <a:ext uri="{FF2B5EF4-FFF2-40B4-BE49-F238E27FC236}">
                <a16:creationId xmlns:a16="http://schemas.microsoft.com/office/drawing/2014/main" id="{D400D476-8AA8-427C-8526-89D235ACE69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6129560"/>
            <a:ext cx="468713" cy="468713"/>
          </a:xfrm>
          <a:prstGeom prst="rect">
            <a:avLst/>
          </a:prstGeom>
        </p:spPr>
      </p:pic>
      <p:sp>
        <p:nvSpPr>
          <p:cNvPr id="59" name="CaixaDeTexto 58">
            <a:extLst>
              <a:ext uri="{FF2B5EF4-FFF2-40B4-BE49-F238E27FC236}">
                <a16:creationId xmlns:a16="http://schemas.microsoft.com/office/drawing/2014/main" id="{C6B5CA11-811D-408E-BE96-64DE18D69697}"/>
              </a:ext>
            </a:extLst>
          </p:cNvPr>
          <p:cNvSpPr txBox="1"/>
          <p:nvPr/>
        </p:nvSpPr>
        <p:spPr>
          <a:xfrm>
            <a:off x="10629755" y="3480321"/>
            <a:ext cx="4071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C00000"/>
                </a:solidFill>
              </a:rPr>
              <a:t>Conclusões</a:t>
            </a:r>
            <a:r>
              <a:rPr lang="en-US" b="1" dirty="0">
                <a:solidFill>
                  <a:srgbClr val="C00000"/>
                </a:solidFill>
              </a:rPr>
              <a:t> que </a:t>
            </a:r>
            <a:r>
              <a:rPr lang="en-US" b="1" dirty="0" err="1">
                <a:solidFill>
                  <a:srgbClr val="C00000"/>
                </a:solidFill>
              </a:rPr>
              <a:t>estão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corretas</a:t>
            </a:r>
            <a:r>
              <a:rPr lang="en-US" b="1" dirty="0">
                <a:solidFill>
                  <a:srgbClr val="C00000"/>
                </a:solidFill>
              </a:rPr>
              <a:t> mas </a:t>
            </a:r>
            <a:r>
              <a:rPr lang="en-US" b="1" dirty="0" err="1">
                <a:solidFill>
                  <a:srgbClr val="C00000"/>
                </a:solidFill>
              </a:rPr>
              <a:t>estatisticamente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tem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pouca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validade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6" name="Triângulo isósceles 35">
            <a:extLst>
              <a:ext uri="{FF2B5EF4-FFF2-40B4-BE49-F238E27FC236}">
                <a16:creationId xmlns:a16="http://schemas.microsoft.com/office/drawing/2014/main" id="{E9B0EA3E-A362-435C-975D-DA681024E292}"/>
              </a:ext>
            </a:extLst>
          </p:cNvPr>
          <p:cNvSpPr/>
          <p:nvPr/>
        </p:nvSpPr>
        <p:spPr>
          <a:xfrm rot="10800000">
            <a:off x="12200263" y="4252750"/>
            <a:ext cx="808200" cy="278229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DB496DC2-AD5F-425D-B07A-2858F1D1A81E}"/>
              </a:ext>
            </a:extLst>
          </p:cNvPr>
          <p:cNvSpPr/>
          <p:nvPr/>
        </p:nvSpPr>
        <p:spPr>
          <a:xfrm>
            <a:off x="9887619" y="4695682"/>
            <a:ext cx="5428581" cy="3111803"/>
          </a:xfrm>
          <a:prstGeom prst="roundRect">
            <a:avLst>
              <a:gd name="adj" fmla="val 714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3338CA08-87D4-476D-AEE0-C233887309C9}"/>
              </a:ext>
            </a:extLst>
          </p:cNvPr>
          <p:cNvSpPr txBox="1"/>
          <p:nvPr/>
        </p:nvSpPr>
        <p:spPr>
          <a:xfrm>
            <a:off x="10264589" y="4762500"/>
            <a:ext cx="4781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 filial que </a:t>
            </a:r>
            <a:r>
              <a:rPr lang="en-US" b="1" dirty="0" err="1"/>
              <a:t>tem</a:t>
            </a:r>
            <a:r>
              <a:rPr lang="en-US" b="1" dirty="0"/>
              <a:t> a MAIOR </a:t>
            </a:r>
            <a:r>
              <a:rPr lang="en-US" b="1" dirty="0" err="1"/>
              <a:t>média</a:t>
            </a:r>
            <a:r>
              <a:rPr lang="en-US" b="1" dirty="0"/>
              <a:t> </a:t>
            </a:r>
            <a:r>
              <a:rPr lang="en-US" b="1" dirty="0" err="1"/>
              <a:t>salarial</a:t>
            </a:r>
            <a:r>
              <a:rPr lang="en-US" b="1" dirty="0"/>
              <a:t> é a que </a:t>
            </a:r>
            <a:r>
              <a:rPr lang="en-US" b="1" dirty="0" err="1"/>
              <a:t>tem</a:t>
            </a:r>
            <a:r>
              <a:rPr lang="en-US" b="1" dirty="0"/>
              <a:t> a PIOR </a:t>
            </a:r>
            <a:r>
              <a:rPr lang="en-US" b="1" dirty="0" err="1"/>
              <a:t>satisfação</a:t>
            </a:r>
            <a:r>
              <a:rPr lang="en-US" b="1" dirty="0"/>
              <a:t> entre </a:t>
            </a:r>
            <a:r>
              <a:rPr lang="en-US" b="1" dirty="0" err="1"/>
              <a:t>os</a:t>
            </a:r>
            <a:r>
              <a:rPr lang="en-US" b="1" dirty="0"/>
              <a:t> </a:t>
            </a:r>
            <a:r>
              <a:rPr lang="en-US" b="1" dirty="0" err="1"/>
              <a:t>colaboradores</a:t>
            </a:r>
            <a:r>
              <a:rPr lang="en-US" b="1" dirty="0"/>
              <a:t> 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C8A5685E-8C0C-4B9C-9B54-59BC4978ECAC}"/>
              </a:ext>
            </a:extLst>
          </p:cNvPr>
          <p:cNvSpPr txBox="1"/>
          <p:nvPr/>
        </p:nvSpPr>
        <p:spPr>
          <a:xfrm>
            <a:off x="10264589" y="6028550"/>
            <a:ext cx="4781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O </a:t>
            </a:r>
            <a:r>
              <a:rPr lang="en-US" b="1" dirty="0" err="1"/>
              <a:t>salário</a:t>
            </a:r>
            <a:r>
              <a:rPr lang="en-US" b="1" dirty="0"/>
              <a:t> </a:t>
            </a:r>
            <a:r>
              <a:rPr lang="en-US" b="1" dirty="0" err="1"/>
              <a:t>não</a:t>
            </a:r>
            <a:r>
              <a:rPr lang="en-US" b="1" dirty="0"/>
              <a:t> interfere tanto </a:t>
            </a:r>
            <a:r>
              <a:rPr lang="en-US" b="1" dirty="0" err="1"/>
              <a:t>assim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satisfação</a:t>
            </a:r>
            <a:endParaRPr lang="en-US" b="1" dirty="0"/>
          </a:p>
        </p:txBody>
      </p:sp>
      <p:sp>
        <p:nvSpPr>
          <p:cNvPr id="39" name="Triângulo isósceles 38">
            <a:extLst>
              <a:ext uri="{FF2B5EF4-FFF2-40B4-BE49-F238E27FC236}">
                <a16:creationId xmlns:a16="http://schemas.microsoft.com/office/drawing/2014/main" id="{18D5BE6A-8F47-47D1-9250-F79CB6269D80}"/>
              </a:ext>
            </a:extLst>
          </p:cNvPr>
          <p:cNvSpPr/>
          <p:nvPr/>
        </p:nvSpPr>
        <p:spPr>
          <a:xfrm rot="10800000">
            <a:off x="12251345" y="5579576"/>
            <a:ext cx="808200" cy="278229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riângulo isósceles 41">
            <a:extLst>
              <a:ext uri="{FF2B5EF4-FFF2-40B4-BE49-F238E27FC236}">
                <a16:creationId xmlns:a16="http://schemas.microsoft.com/office/drawing/2014/main" id="{647C2844-D88D-4209-ADB7-9F6580D0C3B4}"/>
              </a:ext>
            </a:extLst>
          </p:cNvPr>
          <p:cNvSpPr/>
          <p:nvPr/>
        </p:nvSpPr>
        <p:spPr>
          <a:xfrm rot="10800000">
            <a:off x="12251345" y="6568627"/>
            <a:ext cx="808200" cy="278229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06386067-2CB5-4322-80D8-F8CDDC4A9A21}"/>
              </a:ext>
            </a:extLst>
          </p:cNvPr>
          <p:cNvSpPr txBox="1"/>
          <p:nvPr/>
        </p:nvSpPr>
        <p:spPr>
          <a:xfrm>
            <a:off x="10264589" y="7017601"/>
            <a:ext cx="4781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Vamos</a:t>
            </a:r>
            <a:r>
              <a:rPr lang="en-US" b="1" dirty="0"/>
              <a:t> </a:t>
            </a:r>
            <a:r>
              <a:rPr lang="en-US" b="1" dirty="0" err="1"/>
              <a:t>adiar</a:t>
            </a:r>
            <a:r>
              <a:rPr lang="en-US" b="1" dirty="0"/>
              <a:t> o </a:t>
            </a:r>
            <a:r>
              <a:rPr lang="en-US" b="1" dirty="0" err="1"/>
              <a:t>evento</a:t>
            </a:r>
            <a:r>
              <a:rPr lang="en-US" b="1" dirty="0"/>
              <a:t> de </a:t>
            </a:r>
            <a:r>
              <a:rPr lang="en-US" b="1" dirty="0" err="1"/>
              <a:t>promoções</a:t>
            </a:r>
            <a:r>
              <a:rPr lang="en-US" b="1" dirty="0"/>
              <a:t> e </a:t>
            </a:r>
            <a:r>
              <a:rPr lang="en-US" b="1" dirty="0" err="1"/>
              <a:t>bônus</a:t>
            </a:r>
            <a:r>
              <a:rPr lang="en-US" b="1" dirty="0"/>
              <a:t> para o </a:t>
            </a:r>
            <a:r>
              <a:rPr lang="en-US" b="1" dirty="0" err="1"/>
              <a:t>próximo</a:t>
            </a:r>
            <a:r>
              <a:rPr lang="en-US" b="1" dirty="0"/>
              <a:t> </a:t>
            </a:r>
            <a:r>
              <a:rPr lang="en-US" b="1" dirty="0" err="1"/>
              <a:t>semestre</a:t>
            </a:r>
            <a:endParaRPr lang="en-US" b="1" dirty="0"/>
          </a:p>
        </p:txBody>
      </p:sp>
      <p:sp>
        <p:nvSpPr>
          <p:cNvPr id="28" name="Triângulo isósceles 27">
            <a:extLst>
              <a:ext uri="{FF2B5EF4-FFF2-40B4-BE49-F238E27FC236}">
                <a16:creationId xmlns:a16="http://schemas.microsoft.com/office/drawing/2014/main" id="{E3E0D4FB-5C92-4B61-8CA1-156C14ADE0A3}"/>
              </a:ext>
            </a:extLst>
          </p:cNvPr>
          <p:cNvSpPr/>
          <p:nvPr/>
        </p:nvSpPr>
        <p:spPr>
          <a:xfrm rot="16200000">
            <a:off x="8980722" y="6099904"/>
            <a:ext cx="808200" cy="278229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tângulo: Cantos Arredondados 28">
            <a:extLst>
              <a:ext uri="{FF2B5EF4-FFF2-40B4-BE49-F238E27FC236}">
                <a16:creationId xmlns:a16="http://schemas.microsoft.com/office/drawing/2014/main" id="{DB97EE96-1135-4CD6-B5EA-FF98ECA64E89}"/>
              </a:ext>
            </a:extLst>
          </p:cNvPr>
          <p:cNvSpPr/>
          <p:nvPr/>
        </p:nvSpPr>
        <p:spPr>
          <a:xfrm>
            <a:off x="3351270" y="4149681"/>
            <a:ext cx="5428581" cy="4203804"/>
          </a:xfrm>
          <a:prstGeom prst="roundRect">
            <a:avLst>
              <a:gd name="adj" fmla="val 714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7E82BBDC-0C74-4954-955B-CE77F82B837C}"/>
              </a:ext>
            </a:extLst>
          </p:cNvPr>
          <p:cNvSpPr txBox="1"/>
          <p:nvPr/>
        </p:nvSpPr>
        <p:spPr>
          <a:xfrm>
            <a:off x="3610047" y="4497169"/>
            <a:ext cx="4781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Nessa filial o </a:t>
            </a:r>
            <a:r>
              <a:rPr lang="en-US" b="1" dirty="0" err="1"/>
              <a:t>salário</a:t>
            </a:r>
            <a:r>
              <a:rPr lang="en-US" b="1" dirty="0"/>
              <a:t> do </a:t>
            </a:r>
            <a:r>
              <a:rPr lang="en-US" b="1" dirty="0" err="1"/>
              <a:t>gerente</a:t>
            </a:r>
            <a:r>
              <a:rPr lang="en-US" b="1" dirty="0"/>
              <a:t> é </a:t>
            </a:r>
            <a:r>
              <a:rPr lang="en-US" b="1" dirty="0" err="1"/>
              <a:t>muito</a:t>
            </a:r>
            <a:r>
              <a:rPr lang="en-US" b="1" dirty="0"/>
              <a:t> </a:t>
            </a:r>
            <a:r>
              <a:rPr lang="en-US" b="1" dirty="0" err="1"/>
              <a:t>maior</a:t>
            </a:r>
            <a:r>
              <a:rPr lang="en-US" b="1" dirty="0"/>
              <a:t> que do </a:t>
            </a:r>
            <a:r>
              <a:rPr lang="en-US" b="1" dirty="0" err="1"/>
              <a:t>gerente</a:t>
            </a:r>
            <a:r>
              <a:rPr lang="en-US" b="1" dirty="0"/>
              <a:t> de </a:t>
            </a:r>
            <a:r>
              <a:rPr lang="en-US" b="1" dirty="0" err="1"/>
              <a:t>todas</a:t>
            </a:r>
            <a:r>
              <a:rPr lang="en-US" b="1" dirty="0"/>
              <a:t> as </a:t>
            </a:r>
            <a:r>
              <a:rPr lang="en-US" b="1" dirty="0" err="1"/>
              <a:t>outras</a:t>
            </a:r>
            <a:r>
              <a:rPr lang="en-US" b="1" dirty="0"/>
              <a:t> </a:t>
            </a:r>
            <a:r>
              <a:rPr lang="en-US" b="1" dirty="0" err="1"/>
              <a:t>filiais</a:t>
            </a:r>
            <a:endParaRPr lang="en-US" b="1" dirty="0"/>
          </a:p>
        </p:txBody>
      </p:sp>
      <p:sp>
        <p:nvSpPr>
          <p:cNvPr id="31" name="Triângulo isósceles 30">
            <a:extLst>
              <a:ext uri="{FF2B5EF4-FFF2-40B4-BE49-F238E27FC236}">
                <a16:creationId xmlns:a16="http://schemas.microsoft.com/office/drawing/2014/main" id="{59FB53ED-1C2A-4F55-9ED2-BC5AB121F3FB}"/>
              </a:ext>
            </a:extLst>
          </p:cNvPr>
          <p:cNvSpPr/>
          <p:nvPr/>
        </p:nvSpPr>
        <p:spPr>
          <a:xfrm rot="10800000">
            <a:off x="5663783" y="5299559"/>
            <a:ext cx="808200" cy="278229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54CD2943-FC4D-4717-996D-384FA90DBF3B}"/>
              </a:ext>
            </a:extLst>
          </p:cNvPr>
          <p:cNvSpPr txBox="1"/>
          <p:nvPr/>
        </p:nvSpPr>
        <p:spPr>
          <a:xfrm>
            <a:off x="3683027" y="5733847"/>
            <a:ext cx="4781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Tirando</a:t>
            </a:r>
            <a:r>
              <a:rPr lang="en-US" b="1" dirty="0"/>
              <a:t> o </a:t>
            </a:r>
            <a:r>
              <a:rPr lang="en-US" b="1" dirty="0" err="1"/>
              <a:t>gerente</a:t>
            </a:r>
            <a:r>
              <a:rPr lang="en-US" b="1" dirty="0"/>
              <a:t>, o restante dos </a:t>
            </a:r>
            <a:r>
              <a:rPr lang="en-US" b="1" dirty="0" err="1"/>
              <a:t>funcionários</a:t>
            </a:r>
            <a:r>
              <a:rPr lang="en-US" b="1" dirty="0"/>
              <a:t> </a:t>
            </a:r>
            <a:r>
              <a:rPr lang="en-US" b="1" dirty="0" err="1"/>
              <a:t>possui</a:t>
            </a:r>
            <a:r>
              <a:rPr lang="en-US" b="1" dirty="0"/>
              <a:t> </a:t>
            </a:r>
            <a:r>
              <a:rPr lang="en-US" b="1" dirty="0" err="1"/>
              <a:t>uma</a:t>
            </a:r>
            <a:r>
              <a:rPr lang="en-US" b="1" dirty="0"/>
              <a:t> media </a:t>
            </a:r>
            <a:r>
              <a:rPr lang="en-US" b="1" dirty="0" err="1"/>
              <a:t>salarial</a:t>
            </a:r>
            <a:r>
              <a:rPr lang="en-US" b="1" dirty="0"/>
              <a:t> MUITO MENOR que </a:t>
            </a:r>
            <a:r>
              <a:rPr lang="en-US" b="1" dirty="0" err="1"/>
              <a:t>os</a:t>
            </a:r>
            <a:r>
              <a:rPr lang="en-US" b="1" dirty="0"/>
              <a:t> </a:t>
            </a:r>
            <a:r>
              <a:rPr lang="en-US" b="1" dirty="0" err="1"/>
              <a:t>funcionários</a:t>
            </a:r>
            <a:r>
              <a:rPr lang="en-US" b="1" dirty="0"/>
              <a:t> das </a:t>
            </a:r>
            <a:r>
              <a:rPr lang="en-US" b="1" dirty="0" err="1"/>
              <a:t>outras</a:t>
            </a:r>
            <a:r>
              <a:rPr lang="en-US" b="1" dirty="0"/>
              <a:t> </a:t>
            </a:r>
            <a:r>
              <a:rPr lang="en-US" b="1" dirty="0" err="1"/>
              <a:t>filiais</a:t>
            </a:r>
            <a:endParaRPr lang="en-US" b="1" dirty="0"/>
          </a:p>
        </p:txBody>
      </p:sp>
      <p:sp>
        <p:nvSpPr>
          <p:cNvPr id="33" name="Triângulo isósceles 32">
            <a:extLst>
              <a:ext uri="{FF2B5EF4-FFF2-40B4-BE49-F238E27FC236}">
                <a16:creationId xmlns:a16="http://schemas.microsoft.com/office/drawing/2014/main" id="{8BB17A57-AD2F-4793-AE2B-45B8B885BC04}"/>
              </a:ext>
            </a:extLst>
          </p:cNvPr>
          <p:cNvSpPr/>
          <p:nvPr/>
        </p:nvSpPr>
        <p:spPr>
          <a:xfrm rot="10800000">
            <a:off x="5663667" y="6813236"/>
            <a:ext cx="808200" cy="278229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699B07A7-54BA-4500-9442-2B021A179762}"/>
              </a:ext>
            </a:extLst>
          </p:cNvPr>
          <p:cNvSpPr txBox="1"/>
          <p:nvPr/>
        </p:nvSpPr>
        <p:spPr>
          <a:xfrm>
            <a:off x="3515777" y="7247525"/>
            <a:ext cx="5022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Com o </a:t>
            </a:r>
            <a:r>
              <a:rPr lang="en-US" b="1" dirty="0" err="1"/>
              <a:t>adiamento</a:t>
            </a:r>
            <a:r>
              <a:rPr lang="en-US" b="1" dirty="0"/>
              <a:t> das </a:t>
            </a:r>
            <a:r>
              <a:rPr lang="en-US" b="1" dirty="0" err="1"/>
              <a:t>promoções</a:t>
            </a:r>
            <a:r>
              <a:rPr lang="en-US" b="1" dirty="0"/>
              <a:t> e bonus, </a:t>
            </a:r>
            <a:r>
              <a:rPr lang="en-US" b="1" dirty="0" err="1"/>
              <a:t>vários</a:t>
            </a:r>
            <a:r>
              <a:rPr lang="en-US" b="1" dirty="0"/>
              <a:t> </a:t>
            </a:r>
            <a:r>
              <a:rPr lang="en-US" b="1" dirty="0" err="1"/>
              <a:t>funcionários</a:t>
            </a:r>
            <a:r>
              <a:rPr lang="en-US" b="1" dirty="0"/>
              <a:t> dessa filial </a:t>
            </a:r>
            <a:r>
              <a:rPr lang="en-US" b="1" dirty="0" err="1"/>
              <a:t>pediram</a:t>
            </a:r>
            <a:r>
              <a:rPr lang="en-US" b="1" dirty="0"/>
              <a:t> </a:t>
            </a:r>
            <a:r>
              <a:rPr lang="en-US" b="1" dirty="0" err="1"/>
              <a:t>demissão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087418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-5591"/>
            <a:ext cx="18297939" cy="10292591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INTRODUÇÃO A CIÊNCIA DE DADOS</a:t>
            </a:r>
          </a:p>
        </p:txBody>
      </p:sp>
      <p:sp>
        <p:nvSpPr>
          <p:cNvPr id="51" name="Elipse 50">
            <a:extLst>
              <a:ext uri="{FF2B5EF4-FFF2-40B4-BE49-F238E27FC236}">
                <a16:creationId xmlns:a16="http://schemas.microsoft.com/office/drawing/2014/main" id="{18D05AEF-471A-4DD5-A1EF-276002F2F83E}"/>
              </a:ext>
            </a:extLst>
          </p:cNvPr>
          <p:cNvSpPr/>
          <p:nvPr/>
        </p:nvSpPr>
        <p:spPr>
          <a:xfrm>
            <a:off x="6055743" y="2703419"/>
            <a:ext cx="4408099" cy="4408099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Elipse 51">
            <a:extLst>
              <a:ext uri="{FF2B5EF4-FFF2-40B4-BE49-F238E27FC236}">
                <a16:creationId xmlns:a16="http://schemas.microsoft.com/office/drawing/2014/main" id="{5941B801-7C47-4F32-81D2-DF7C4B3B358C}"/>
              </a:ext>
            </a:extLst>
          </p:cNvPr>
          <p:cNvSpPr/>
          <p:nvPr/>
        </p:nvSpPr>
        <p:spPr>
          <a:xfrm>
            <a:off x="8382000" y="2703419"/>
            <a:ext cx="4408099" cy="4408099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Elipse 52">
            <a:extLst>
              <a:ext uri="{FF2B5EF4-FFF2-40B4-BE49-F238E27FC236}">
                <a16:creationId xmlns:a16="http://schemas.microsoft.com/office/drawing/2014/main" id="{67A20BB0-CCED-45E2-B4EA-BA9FA61F47F0}"/>
              </a:ext>
            </a:extLst>
          </p:cNvPr>
          <p:cNvSpPr/>
          <p:nvPr/>
        </p:nvSpPr>
        <p:spPr>
          <a:xfrm>
            <a:off x="7195868" y="4736378"/>
            <a:ext cx="4408099" cy="4408099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097E6ADF-1752-4BCC-94A7-CC5E7F6DE554}"/>
              </a:ext>
            </a:extLst>
          </p:cNvPr>
          <p:cNvSpPr/>
          <p:nvPr/>
        </p:nvSpPr>
        <p:spPr>
          <a:xfrm>
            <a:off x="-218364" y="-409918"/>
            <a:ext cx="18811164" cy="11344618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Imagem 39" descr="Uma imagem contendo Forma&#10;&#10;Descrição gerada automaticamente">
            <a:extLst>
              <a:ext uri="{FF2B5EF4-FFF2-40B4-BE49-F238E27FC236}">
                <a16:creationId xmlns:a16="http://schemas.microsoft.com/office/drawing/2014/main" id="{074D5265-6CAB-49DE-A2D2-58F976D52C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236" y="5732610"/>
            <a:ext cx="601567" cy="601567"/>
          </a:xfrm>
          <a:prstGeom prst="rect">
            <a:avLst/>
          </a:prstGeom>
        </p:spPr>
      </p:pic>
      <p:sp>
        <p:nvSpPr>
          <p:cNvPr id="41" name="CaixaDeTexto 40">
            <a:extLst>
              <a:ext uri="{FF2B5EF4-FFF2-40B4-BE49-F238E27FC236}">
                <a16:creationId xmlns:a16="http://schemas.microsoft.com/office/drawing/2014/main" id="{6748A1AA-2E02-412F-985C-41DE3B6C2EB3}"/>
              </a:ext>
            </a:extLst>
          </p:cNvPr>
          <p:cNvSpPr txBox="1"/>
          <p:nvPr/>
        </p:nvSpPr>
        <p:spPr>
          <a:xfrm>
            <a:off x="9780452" y="6310846"/>
            <a:ext cx="1869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Soma, media, </a:t>
            </a:r>
            <a:r>
              <a:rPr lang="en-US" sz="1400" b="1" dirty="0" err="1"/>
              <a:t>estatística</a:t>
            </a:r>
            <a:r>
              <a:rPr lang="en-US" sz="1400" b="1" dirty="0"/>
              <a:t> </a:t>
            </a:r>
            <a:r>
              <a:rPr lang="en-US" sz="1400" b="1" dirty="0" err="1"/>
              <a:t>tradicional</a:t>
            </a:r>
            <a:endParaRPr lang="pt-BR" sz="1400" b="1" dirty="0"/>
          </a:p>
        </p:txBody>
      </p:sp>
      <p:pic>
        <p:nvPicPr>
          <p:cNvPr id="43" name="Imagem 42" descr="Uma imagem contendo placa, comida, luz, rua&#10;&#10;Descrição gerada automaticamente">
            <a:extLst>
              <a:ext uri="{FF2B5EF4-FFF2-40B4-BE49-F238E27FC236}">
                <a16:creationId xmlns:a16="http://schemas.microsoft.com/office/drawing/2014/main" id="{7AC19ECB-0281-4D51-BB32-E919368832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073" y="3470817"/>
            <a:ext cx="585688" cy="585688"/>
          </a:xfrm>
          <a:prstGeom prst="rect">
            <a:avLst/>
          </a:prstGeom>
        </p:spPr>
      </p:pic>
      <p:sp>
        <p:nvSpPr>
          <p:cNvPr id="44" name="CaixaDeTexto 43">
            <a:extLst>
              <a:ext uri="{FF2B5EF4-FFF2-40B4-BE49-F238E27FC236}">
                <a16:creationId xmlns:a16="http://schemas.microsoft.com/office/drawing/2014/main" id="{FDEA40D8-FCD7-4893-A8C7-EC09FD8F4BAC}"/>
              </a:ext>
            </a:extLst>
          </p:cNvPr>
          <p:cNvSpPr txBox="1"/>
          <p:nvPr/>
        </p:nvSpPr>
        <p:spPr>
          <a:xfrm>
            <a:off x="8465348" y="4048455"/>
            <a:ext cx="1869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/>
              <a:t>Softwares</a:t>
            </a:r>
            <a:r>
              <a:rPr lang="en-US" sz="1400" b="1" dirty="0"/>
              <a:t> </a:t>
            </a:r>
            <a:r>
              <a:rPr lang="en-US" sz="1400" b="1" dirty="0" err="1"/>
              <a:t>tradicionais</a:t>
            </a:r>
            <a:endParaRPr lang="en-US" sz="1400" b="1" dirty="0"/>
          </a:p>
          <a:p>
            <a:pPr algn="ctr"/>
            <a:r>
              <a:rPr lang="en-US" sz="1400" b="1" dirty="0"/>
              <a:t>(excel, SAS, </a:t>
            </a:r>
            <a:r>
              <a:rPr lang="en-US" sz="1400" b="1" dirty="0" err="1"/>
              <a:t>etc</a:t>
            </a:r>
            <a:r>
              <a:rPr lang="en-US" sz="1400" b="1" dirty="0"/>
              <a:t>)</a:t>
            </a:r>
            <a:endParaRPr lang="pt-BR" sz="1400" b="1" dirty="0"/>
          </a:p>
        </p:txBody>
      </p:sp>
      <p:pic>
        <p:nvPicPr>
          <p:cNvPr id="45" name="Imagem 44" descr="Uma imagem contendo Ícone&#10;&#10;Descrição gerada automaticamente">
            <a:extLst>
              <a:ext uri="{FF2B5EF4-FFF2-40B4-BE49-F238E27FC236}">
                <a16:creationId xmlns:a16="http://schemas.microsoft.com/office/drawing/2014/main" id="{3434EA04-508E-40C9-A1E7-A6C370FD865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1734"/>
          <a:stretch/>
        </p:blipFill>
        <p:spPr>
          <a:xfrm>
            <a:off x="7939407" y="5746355"/>
            <a:ext cx="460976" cy="588986"/>
          </a:xfrm>
          <a:prstGeom prst="rect">
            <a:avLst/>
          </a:prstGeom>
        </p:spPr>
      </p:pic>
      <p:sp>
        <p:nvSpPr>
          <p:cNvPr id="46" name="CaixaDeTexto 45">
            <a:extLst>
              <a:ext uri="{FF2B5EF4-FFF2-40B4-BE49-F238E27FC236}">
                <a16:creationId xmlns:a16="http://schemas.microsoft.com/office/drawing/2014/main" id="{B7E97AA8-A16B-4E5E-B5C4-4E7C710289F5}"/>
              </a:ext>
            </a:extLst>
          </p:cNvPr>
          <p:cNvSpPr txBox="1"/>
          <p:nvPr/>
        </p:nvSpPr>
        <p:spPr>
          <a:xfrm>
            <a:off x="7235327" y="6335342"/>
            <a:ext cx="18691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Machine Learning</a:t>
            </a:r>
            <a:endParaRPr lang="pt-BR" sz="1400" b="1" dirty="0"/>
          </a:p>
        </p:txBody>
      </p:sp>
      <p:sp>
        <p:nvSpPr>
          <p:cNvPr id="55" name="Triângulo isósceles 54">
            <a:extLst>
              <a:ext uri="{FF2B5EF4-FFF2-40B4-BE49-F238E27FC236}">
                <a16:creationId xmlns:a16="http://schemas.microsoft.com/office/drawing/2014/main" id="{18B11531-4FFD-41E6-9534-8DA73793EB1C}"/>
              </a:ext>
            </a:extLst>
          </p:cNvPr>
          <p:cNvSpPr/>
          <p:nvPr/>
        </p:nvSpPr>
        <p:spPr>
          <a:xfrm rot="5400000">
            <a:off x="10143089" y="3664373"/>
            <a:ext cx="808200" cy="278229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Imagem 55" descr="Ícone&#10;&#10;Descrição gerada automaticamente">
            <a:extLst>
              <a:ext uri="{FF2B5EF4-FFF2-40B4-BE49-F238E27FC236}">
                <a16:creationId xmlns:a16="http://schemas.microsoft.com/office/drawing/2014/main" id="{036F3CE1-F2A6-4EB1-926E-6AFE8632A77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917" y="6129560"/>
            <a:ext cx="468713" cy="468713"/>
          </a:xfrm>
          <a:prstGeom prst="rect">
            <a:avLst/>
          </a:prstGeom>
        </p:spPr>
      </p:pic>
      <p:pic>
        <p:nvPicPr>
          <p:cNvPr id="57" name="Imagem 56" descr="Ícone&#10;&#10;Descrição gerada automaticamente">
            <a:extLst>
              <a:ext uri="{FF2B5EF4-FFF2-40B4-BE49-F238E27FC236}">
                <a16:creationId xmlns:a16="http://schemas.microsoft.com/office/drawing/2014/main" id="{ED1E9861-FC29-4C02-9F2C-85F77CD6C7E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916" y="3854321"/>
            <a:ext cx="468713" cy="468713"/>
          </a:xfrm>
          <a:prstGeom prst="rect">
            <a:avLst/>
          </a:prstGeom>
        </p:spPr>
      </p:pic>
      <p:pic>
        <p:nvPicPr>
          <p:cNvPr id="58" name="Imagem 57" descr="Ícone&#10;&#10;Descrição gerada automaticamente">
            <a:extLst>
              <a:ext uri="{FF2B5EF4-FFF2-40B4-BE49-F238E27FC236}">
                <a16:creationId xmlns:a16="http://schemas.microsoft.com/office/drawing/2014/main" id="{D400D476-8AA8-427C-8526-89D235ACE69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6129560"/>
            <a:ext cx="468713" cy="468713"/>
          </a:xfrm>
          <a:prstGeom prst="rect">
            <a:avLst/>
          </a:prstGeom>
        </p:spPr>
      </p:pic>
      <p:sp>
        <p:nvSpPr>
          <p:cNvPr id="59" name="CaixaDeTexto 58">
            <a:extLst>
              <a:ext uri="{FF2B5EF4-FFF2-40B4-BE49-F238E27FC236}">
                <a16:creationId xmlns:a16="http://schemas.microsoft.com/office/drawing/2014/main" id="{C6B5CA11-811D-408E-BE96-64DE18D69697}"/>
              </a:ext>
            </a:extLst>
          </p:cNvPr>
          <p:cNvSpPr txBox="1"/>
          <p:nvPr/>
        </p:nvSpPr>
        <p:spPr>
          <a:xfrm>
            <a:off x="10629755" y="3480321"/>
            <a:ext cx="4071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C00000"/>
                </a:solidFill>
              </a:rPr>
              <a:t>Conclusões</a:t>
            </a:r>
            <a:r>
              <a:rPr lang="en-US" b="1" dirty="0">
                <a:solidFill>
                  <a:srgbClr val="C00000"/>
                </a:solidFill>
              </a:rPr>
              <a:t> que </a:t>
            </a:r>
            <a:r>
              <a:rPr lang="en-US" b="1" dirty="0" err="1">
                <a:solidFill>
                  <a:srgbClr val="C00000"/>
                </a:solidFill>
              </a:rPr>
              <a:t>estão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corretas</a:t>
            </a:r>
            <a:r>
              <a:rPr lang="en-US" b="1" dirty="0">
                <a:solidFill>
                  <a:srgbClr val="C00000"/>
                </a:solidFill>
              </a:rPr>
              <a:t> mas </a:t>
            </a:r>
            <a:r>
              <a:rPr lang="en-US" b="1" dirty="0" err="1">
                <a:solidFill>
                  <a:srgbClr val="C00000"/>
                </a:solidFill>
              </a:rPr>
              <a:t>estatisticamente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tem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pouca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validade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6" name="Triângulo isósceles 35">
            <a:extLst>
              <a:ext uri="{FF2B5EF4-FFF2-40B4-BE49-F238E27FC236}">
                <a16:creationId xmlns:a16="http://schemas.microsoft.com/office/drawing/2014/main" id="{E9B0EA3E-A362-435C-975D-DA681024E292}"/>
              </a:ext>
            </a:extLst>
          </p:cNvPr>
          <p:cNvSpPr/>
          <p:nvPr/>
        </p:nvSpPr>
        <p:spPr>
          <a:xfrm rot="10800000">
            <a:off x="12200263" y="4252750"/>
            <a:ext cx="808200" cy="278229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tângulo: Cantos Arredondados 34">
            <a:extLst>
              <a:ext uri="{FF2B5EF4-FFF2-40B4-BE49-F238E27FC236}">
                <a16:creationId xmlns:a16="http://schemas.microsoft.com/office/drawing/2014/main" id="{7FB233CE-CAA0-4448-91F7-D5CFE0F7210B}"/>
              </a:ext>
            </a:extLst>
          </p:cNvPr>
          <p:cNvSpPr/>
          <p:nvPr/>
        </p:nvSpPr>
        <p:spPr>
          <a:xfrm>
            <a:off x="2374896" y="4679704"/>
            <a:ext cx="14405844" cy="5025496"/>
          </a:xfrm>
          <a:prstGeom prst="roundRect">
            <a:avLst>
              <a:gd name="adj" fmla="val 714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m 8" descr="Montanha com pedras e água ao fundo&#10;&#10;Descrição gerada automaticamente">
            <a:extLst>
              <a:ext uri="{FF2B5EF4-FFF2-40B4-BE49-F238E27FC236}">
                <a16:creationId xmlns:a16="http://schemas.microsoft.com/office/drawing/2014/main" id="{3150E8BD-0807-44DE-A593-77AA143B4E8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535" y="4974896"/>
            <a:ext cx="5985737" cy="448930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graphicFrame>
        <p:nvGraphicFramePr>
          <p:cNvPr id="13" name="Tabela 12">
            <a:extLst>
              <a:ext uri="{FF2B5EF4-FFF2-40B4-BE49-F238E27FC236}">
                <a16:creationId xmlns:a16="http://schemas.microsoft.com/office/drawing/2014/main" id="{57E3A534-7637-4E03-B06D-60C9127085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9608200"/>
              </p:ext>
            </p:extLst>
          </p:nvPr>
        </p:nvGraphicFramePr>
        <p:xfrm>
          <a:off x="4587582" y="4966444"/>
          <a:ext cx="3765578" cy="1224357"/>
        </p:xfrm>
        <a:graphic>
          <a:graphicData uri="http://schemas.openxmlformats.org/drawingml/2006/table">
            <a:tbl>
              <a:tblPr/>
              <a:tblGrid>
                <a:gridCol w="1871906">
                  <a:extLst>
                    <a:ext uri="{9D8B030D-6E8A-4147-A177-3AD203B41FA5}">
                      <a16:colId xmlns:a16="http://schemas.microsoft.com/office/drawing/2014/main" val="3527101457"/>
                    </a:ext>
                  </a:extLst>
                </a:gridCol>
                <a:gridCol w="1893672">
                  <a:extLst>
                    <a:ext uri="{9D8B030D-6E8A-4147-A177-3AD203B41FA5}">
                      <a16:colId xmlns:a16="http://schemas.microsoft.com/office/drawing/2014/main" val="612162418"/>
                    </a:ext>
                  </a:extLst>
                </a:gridCol>
              </a:tblGrid>
              <a:tr h="4081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Cidade</a:t>
                      </a:r>
                    </a:p>
                  </a:txBody>
                  <a:tcPr marL="16325" marR="16325" marT="163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Temp </a:t>
                      </a:r>
                      <a:r>
                        <a:rPr lang="en-US" sz="2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Média</a:t>
                      </a:r>
                      <a:endParaRPr lang="en-US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325" marR="16325" marT="163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7407980"/>
                  </a:ext>
                </a:extLst>
              </a:tr>
              <a:tr h="40811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Cidade 1</a:t>
                      </a:r>
                    </a:p>
                  </a:txBody>
                  <a:tcPr marL="16325" marR="16325" marT="163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30,5</a:t>
                      </a:r>
                    </a:p>
                  </a:txBody>
                  <a:tcPr marL="16325" marR="16325" marT="163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5116976"/>
                  </a:ext>
                </a:extLst>
              </a:tr>
              <a:tr h="40811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Cidade 2</a:t>
                      </a:r>
                    </a:p>
                  </a:txBody>
                  <a:tcPr marL="16325" marR="16325" marT="163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31,3</a:t>
                      </a:r>
                    </a:p>
                  </a:txBody>
                  <a:tcPr marL="16325" marR="16325" marT="163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362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66933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-5591"/>
            <a:ext cx="18297939" cy="10292591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INTRODUÇÃO A CIÊNCIA DE DADOS</a:t>
            </a:r>
          </a:p>
        </p:txBody>
      </p:sp>
      <p:sp>
        <p:nvSpPr>
          <p:cNvPr id="51" name="Elipse 50">
            <a:extLst>
              <a:ext uri="{FF2B5EF4-FFF2-40B4-BE49-F238E27FC236}">
                <a16:creationId xmlns:a16="http://schemas.microsoft.com/office/drawing/2014/main" id="{18D05AEF-471A-4DD5-A1EF-276002F2F83E}"/>
              </a:ext>
            </a:extLst>
          </p:cNvPr>
          <p:cNvSpPr/>
          <p:nvPr/>
        </p:nvSpPr>
        <p:spPr>
          <a:xfrm>
            <a:off x="6055743" y="2703419"/>
            <a:ext cx="4408099" cy="4408099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Elipse 51">
            <a:extLst>
              <a:ext uri="{FF2B5EF4-FFF2-40B4-BE49-F238E27FC236}">
                <a16:creationId xmlns:a16="http://schemas.microsoft.com/office/drawing/2014/main" id="{5941B801-7C47-4F32-81D2-DF7C4B3B358C}"/>
              </a:ext>
            </a:extLst>
          </p:cNvPr>
          <p:cNvSpPr/>
          <p:nvPr/>
        </p:nvSpPr>
        <p:spPr>
          <a:xfrm>
            <a:off x="8382000" y="2703419"/>
            <a:ext cx="4408099" cy="4408099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Elipse 52">
            <a:extLst>
              <a:ext uri="{FF2B5EF4-FFF2-40B4-BE49-F238E27FC236}">
                <a16:creationId xmlns:a16="http://schemas.microsoft.com/office/drawing/2014/main" id="{67A20BB0-CCED-45E2-B4EA-BA9FA61F47F0}"/>
              </a:ext>
            </a:extLst>
          </p:cNvPr>
          <p:cNvSpPr/>
          <p:nvPr/>
        </p:nvSpPr>
        <p:spPr>
          <a:xfrm>
            <a:off x="7195868" y="4736378"/>
            <a:ext cx="4408099" cy="4408099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097E6ADF-1752-4BCC-94A7-CC5E7F6DE554}"/>
              </a:ext>
            </a:extLst>
          </p:cNvPr>
          <p:cNvSpPr/>
          <p:nvPr/>
        </p:nvSpPr>
        <p:spPr>
          <a:xfrm>
            <a:off x="-218364" y="-409918"/>
            <a:ext cx="18811164" cy="11344618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Imagem 39" descr="Uma imagem contendo Forma&#10;&#10;Descrição gerada automaticamente">
            <a:extLst>
              <a:ext uri="{FF2B5EF4-FFF2-40B4-BE49-F238E27FC236}">
                <a16:creationId xmlns:a16="http://schemas.microsoft.com/office/drawing/2014/main" id="{074D5265-6CAB-49DE-A2D2-58F976D52C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236" y="5732610"/>
            <a:ext cx="601567" cy="601567"/>
          </a:xfrm>
          <a:prstGeom prst="rect">
            <a:avLst/>
          </a:prstGeom>
        </p:spPr>
      </p:pic>
      <p:sp>
        <p:nvSpPr>
          <p:cNvPr id="41" name="CaixaDeTexto 40">
            <a:extLst>
              <a:ext uri="{FF2B5EF4-FFF2-40B4-BE49-F238E27FC236}">
                <a16:creationId xmlns:a16="http://schemas.microsoft.com/office/drawing/2014/main" id="{6748A1AA-2E02-412F-985C-41DE3B6C2EB3}"/>
              </a:ext>
            </a:extLst>
          </p:cNvPr>
          <p:cNvSpPr txBox="1"/>
          <p:nvPr/>
        </p:nvSpPr>
        <p:spPr>
          <a:xfrm>
            <a:off x="9780452" y="6310846"/>
            <a:ext cx="1869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Soma, media, </a:t>
            </a:r>
            <a:r>
              <a:rPr lang="en-US" sz="1400" b="1" dirty="0" err="1"/>
              <a:t>estatística</a:t>
            </a:r>
            <a:r>
              <a:rPr lang="en-US" sz="1400" b="1" dirty="0"/>
              <a:t> </a:t>
            </a:r>
            <a:r>
              <a:rPr lang="en-US" sz="1400" b="1" dirty="0" err="1"/>
              <a:t>tradicional</a:t>
            </a:r>
            <a:endParaRPr lang="pt-BR" sz="1400" b="1" dirty="0"/>
          </a:p>
        </p:txBody>
      </p:sp>
      <p:pic>
        <p:nvPicPr>
          <p:cNvPr id="43" name="Imagem 42" descr="Uma imagem contendo placa, comida, luz, rua&#10;&#10;Descrição gerada automaticamente">
            <a:extLst>
              <a:ext uri="{FF2B5EF4-FFF2-40B4-BE49-F238E27FC236}">
                <a16:creationId xmlns:a16="http://schemas.microsoft.com/office/drawing/2014/main" id="{7AC19ECB-0281-4D51-BB32-E919368832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073" y="3470817"/>
            <a:ext cx="585688" cy="585688"/>
          </a:xfrm>
          <a:prstGeom prst="rect">
            <a:avLst/>
          </a:prstGeom>
        </p:spPr>
      </p:pic>
      <p:sp>
        <p:nvSpPr>
          <p:cNvPr id="44" name="CaixaDeTexto 43">
            <a:extLst>
              <a:ext uri="{FF2B5EF4-FFF2-40B4-BE49-F238E27FC236}">
                <a16:creationId xmlns:a16="http://schemas.microsoft.com/office/drawing/2014/main" id="{FDEA40D8-FCD7-4893-A8C7-EC09FD8F4BAC}"/>
              </a:ext>
            </a:extLst>
          </p:cNvPr>
          <p:cNvSpPr txBox="1"/>
          <p:nvPr/>
        </p:nvSpPr>
        <p:spPr>
          <a:xfrm>
            <a:off x="8465348" y="4048455"/>
            <a:ext cx="1869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/>
              <a:t>Softwares</a:t>
            </a:r>
            <a:r>
              <a:rPr lang="en-US" sz="1400" b="1" dirty="0"/>
              <a:t> </a:t>
            </a:r>
            <a:r>
              <a:rPr lang="en-US" sz="1400" b="1" dirty="0" err="1"/>
              <a:t>tradicionais</a:t>
            </a:r>
            <a:endParaRPr lang="en-US" sz="1400" b="1" dirty="0"/>
          </a:p>
          <a:p>
            <a:pPr algn="ctr"/>
            <a:r>
              <a:rPr lang="en-US" sz="1400" b="1" dirty="0"/>
              <a:t>(excel, SAS, </a:t>
            </a:r>
            <a:r>
              <a:rPr lang="en-US" sz="1400" b="1" dirty="0" err="1"/>
              <a:t>etc</a:t>
            </a:r>
            <a:r>
              <a:rPr lang="en-US" sz="1400" b="1" dirty="0"/>
              <a:t>)</a:t>
            </a:r>
            <a:endParaRPr lang="pt-BR" sz="1400" b="1" dirty="0"/>
          </a:p>
        </p:txBody>
      </p:sp>
      <p:pic>
        <p:nvPicPr>
          <p:cNvPr id="45" name="Imagem 44" descr="Uma imagem contendo Ícone&#10;&#10;Descrição gerada automaticamente">
            <a:extLst>
              <a:ext uri="{FF2B5EF4-FFF2-40B4-BE49-F238E27FC236}">
                <a16:creationId xmlns:a16="http://schemas.microsoft.com/office/drawing/2014/main" id="{3434EA04-508E-40C9-A1E7-A6C370FD865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1734"/>
          <a:stretch/>
        </p:blipFill>
        <p:spPr>
          <a:xfrm>
            <a:off x="7939407" y="5746355"/>
            <a:ext cx="460976" cy="588986"/>
          </a:xfrm>
          <a:prstGeom prst="rect">
            <a:avLst/>
          </a:prstGeom>
        </p:spPr>
      </p:pic>
      <p:sp>
        <p:nvSpPr>
          <p:cNvPr id="46" name="CaixaDeTexto 45">
            <a:extLst>
              <a:ext uri="{FF2B5EF4-FFF2-40B4-BE49-F238E27FC236}">
                <a16:creationId xmlns:a16="http://schemas.microsoft.com/office/drawing/2014/main" id="{B7E97AA8-A16B-4E5E-B5C4-4E7C710289F5}"/>
              </a:ext>
            </a:extLst>
          </p:cNvPr>
          <p:cNvSpPr txBox="1"/>
          <p:nvPr/>
        </p:nvSpPr>
        <p:spPr>
          <a:xfrm>
            <a:off x="7235327" y="6335342"/>
            <a:ext cx="18691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Machine Learning</a:t>
            </a:r>
            <a:endParaRPr lang="pt-BR" sz="1400" b="1" dirty="0"/>
          </a:p>
        </p:txBody>
      </p:sp>
      <p:sp>
        <p:nvSpPr>
          <p:cNvPr id="55" name="Triângulo isósceles 54">
            <a:extLst>
              <a:ext uri="{FF2B5EF4-FFF2-40B4-BE49-F238E27FC236}">
                <a16:creationId xmlns:a16="http://schemas.microsoft.com/office/drawing/2014/main" id="{18B11531-4FFD-41E6-9534-8DA73793EB1C}"/>
              </a:ext>
            </a:extLst>
          </p:cNvPr>
          <p:cNvSpPr/>
          <p:nvPr/>
        </p:nvSpPr>
        <p:spPr>
          <a:xfrm rot="5400000">
            <a:off x="10143089" y="3664373"/>
            <a:ext cx="808200" cy="278229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Imagem 55" descr="Ícone&#10;&#10;Descrição gerada automaticamente">
            <a:extLst>
              <a:ext uri="{FF2B5EF4-FFF2-40B4-BE49-F238E27FC236}">
                <a16:creationId xmlns:a16="http://schemas.microsoft.com/office/drawing/2014/main" id="{036F3CE1-F2A6-4EB1-926E-6AFE8632A77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917" y="6129560"/>
            <a:ext cx="468713" cy="468713"/>
          </a:xfrm>
          <a:prstGeom prst="rect">
            <a:avLst/>
          </a:prstGeom>
        </p:spPr>
      </p:pic>
      <p:pic>
        <p:nvPicPr>
          <p:cNvPr id="57" name="Imagem 56" descr="Ícone&#10;&#10;Descrição gerada automaticamente">
            <a:extLst>
              <a:ext uri="{FF2B5EF4-FFF2-40B4-BE49-F238E27FC236}">
                <a16:creationId xmlns:a16="http://schemas.microsoft.com/office/drawing/2014/main" id="{ED1E9861-FC29-4C02-9F2C-85F77CD6C7E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916" y="3854321"/>
            <a:ext cx="468713" cy="468713"/>
          </a:xfrm>
          <a:prstGeom prst="rect">
            <a:avLst/>
          </a:prstGeom>
        </p:spPr>
      </p:pic>
      <p:pic>
        <p:nvPicPr>
          <p:cNvPr id="58" name="Imagem 57" descr="Ícone&#10;&#10;Descrição gerada automaticamente">
            <a:extLst>
              <a:ext uri="{FF2B5EF4-FFF2-40B4-BE49-F238E27FC236}">
                <a16:creationId xmlns:a16="http://schemas.microsoft.com/office/drawing/2014/main" id="{D400D476-8AA8-427C-8526-89D235ACE69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6129560"/>
            <a:ext cx="468713" cy="468713"/>
          </a:xfrm>
          <a:prstGeom prst="rect">
            <a:avLst/>
          </a:prstGeom>
        </p:spPr>
      </p:pic>
      <p:sp>
        <p:nvSpPr>
          <p:cNvPr id="59" name="CaixaDeTexto 58">
            <a:extLst>
              <a:ext uri="{FF2B5EF4-FFF2-40B4-BE49-F238E27FC236}">
                <a16:creationId xmlns:a16="http://schemas.microsoft.com/office/drawing/2014/main" id="{C6B5CA11-811D-408E-BE96-64DE18D69697}"/>
              </a:ext>
            </a:extLst>
          </p:cNvPr>
          <p:cNvSpPr txBox="1"/>
          <p:nvPr/>
        </p:nvSpPr>
        <p:spPr>
          <a:xfrm>
            <a:off x="10629755" y="3480321"/>
            <a:ext cx="4071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C00000"/>
                </a:solidFill>
              </a:rPr>
              <a:t>Conclusões</a:t>
            </a:r>
            <a:r>
              <a:rPr lang="en-US" b="1" dirty="0">
                <a:solidFill>
                  <a:srgbClr val="C00000"/>
                </a:solidFill>
              </a:rPr>
              <a:t> que </a:t>
            </a:r>
            <a:r>
              <a:rPr lang="en-US" b="1" dirty="0" err="1">
                <a:solidFill>
                  <a:srgbClr val="C00000"/>
                </a:solidFill>
              </a:rPr>
              <a:t>estão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corretas</a:t>
            </a:r>
            <a:r>
              <a:rPr lang="en-US" b="1" dirty="0">
                <a:solidFill>
                  <a:srgbClr val="C00000"/>
                </a:solidFill>
              </a:rPr>
              <a:t> mas </a:t>
            </a:r>
            <a:r>
              <a:rPr lang="en-US" b="1" dirty="0" err="1">
                <a:solidFill>
                  <a:srgbClr val="C00000"/>
                </a:solidFill>
              </a:rPr>
              <a:t>estatisticamente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tem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pouca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validade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6" name="Triângulo isósceles 35">
            <a:extLst>
              <a:ext uri="{FF2B5EF4-FFF2-40B4-BE49-F238E27FC236}">
                <a16:creationId xmlns:a16="http://schemas.microsoft.com/office/drawing/2014/main" id="{E9B0EA3E-A362-435C-975D-DA681024E292}"/>
              </a:ext>
            </a:extLst>
          </p:cNvPr>
          <p:cNvSpPr/>
          <p:nvPr/>
        </p:nvSpPr>
        <p:spPr>
          <a:xfrm rot="10800000">
            <a:off x="12200263" y="4252750"/>
            <a:ext cx="808200" cy="278229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tângulo: Cantos Arredondados 34">
            <a:extLst>
              <a:ext uri="{FF2B5EF4-FFF2-40B4-BE49-F238E27FC236}">
                <a16:creationId xmlns:a16="http://schemas.microsoft.com/office/drawing/2014/main" id="{7FB233CE-CAA0-4448-91F7-D5CFE0F7210B}"/>
              </a:ext>
            </a:extLst>
          </p:cNvPr>
          <p:cNvSpPr/>
          <p:nvPr/>
        </p:nvSpPr>
        <p:spPr>
          <a:xfrm>
            <a:off x="2374896" y="4679704"/>
            <a:ext cx="14405844" cy="5025496"/>
          </a:xfrm>
          <a:prstGeom prst="roundRect">
            <a:avLst>
              <a:gd name="adj" fmla="val 714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m 8" descr="Montanha com pedras e água ao fundo&#10;&#10;Descrição gerada automaticamente">
            <a:extLst>
              <a:ext uri="{FF2B5EF4-FFF2-40B4-BE49-F238E27FC236}">
                <a16:creationId xmlns:a16="http://schemas.microsoft.com/office/drawing/2014/main" id="{3150E8BD-0807-44DE-A593-77AA143B4E8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535" y="4974896"/>
            <a:ext cx="5985737" cy="448930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graphicFrame>
        <p:nvGraphicFramePr>
          <p:cNvPr id="13" name="Tabela 12">
            <a:extLst>
              <a:ext uri="{FF2B5EF4-FFF2-40B4-BE49-F238E27FC236}">
                <a16:creationId xmlns:a16="http://schemas.microsoft.com/office/drawing/2014/main" id="{57E3A534-7637-4E03-B06D-60C91270852B}"/>
              </a:ext>
            </a:extLst>
          </p:cNvPr>
          <p:cNvGraphicFramePr>
            <a:graphicFrameLocks noGrp="1"/>
          </p:cNvGraphicFramePr>
          <p:nvPr/>
        </p:nvGraphicFramePr>
        <p:xfrm>
          <a:off x="4587582" y="4966444"/>
          <a:ext cx="3765578" cy="1224357"/>
        </p:xfrm>
        <a:graphic>
          <a:graphicData uri="http://schemas.openxmlformats.org/drawingml/2006/table">
            <a:tbl>
              <a:tblPr/>
              <a:tblGrid>
                <a:gridCol w="1871906">
                  <a:extLst>
                    <a:ext uri="{9D8B030D-6E8A-4147-A177-3AD203B41FA5}">
                      <a16:colId xmlns:a16="http://schemas.microsoft.com/office/drawing/2014/main" val="3527101457"/>
                    </a:ext>
                  </a:extLst>
                </a:gridCol>
                <a:gridCol w="1893672">
                  <a:extLst>
                    <a:ext uri="{9D8B030D-6E8A-4147-A177-3AD203B41FA5}">
                      <a16:colId xmlns:a16="http://schemas.microsoft.com/office/drawing/2014/main" val="612162418"/>
                    </a:ext>
                  </a:extLst>
                </a:gridCol>
              </a:tblGrid>
              <a:tr h="4081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Cidade</a:t>
                      </a:r>
                    </a:p>
                  </a:txBody>
                  <a:tcPr marL="16325" marR="16325" marT="163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Temp </a:t>
                      </a:r>
                      <a:r>
                        <a:rPr lang="en-US" sz="2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Média</a:t>
                      </a:r>
                      <a:endParaRPr lang="en-US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325" marR="16325" marT="163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7407980"/>
                  </a:ext>
                </a:extLst>
              </a:tr>
              <a:tr h="40811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Cidade 1</a:t>
                      </a:r>
                    </a:p>
                  </a:txBody>
                  <a:tcPr marL="16325" marR="16325" marT="163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30,5</a:t>
                      </a:r>
                    </a:p>
                  </a:txBody>
                  <a:tcPr marL="16325" marR="16325" marT="163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5116976"/>
                  </a:ext>
                </a:extLst>
              </a:tr>
              <a:tr h="40811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Cidade 2</a:t>
                      </a:r>
                    </a:p>
                  </a:txBody>
                  <a:tcPr marL="16325" marR="16325" marT="163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31,3</a:t>
                      </a:r>
                    </a:p>
                  </a:txBody>
                  <a:tcPr marL="16325" marR="16325" marT="163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3620012"/>
                  </a:ext>
                </a:extLst>
              </a:tr>
            </a:tbl>
          </a:graphicData>
        </a:graphic>
      </p:graphicFrame>
      <p:graphicFrame>
        <p:nvGraphicFramePr>
          <p:cNvPr id="25" name="Gráfico 24">
            <a:extLst>
              <a:ext uri="{FF2B5EF4-FFF2-40B4-BE49-F238E27FC236}">
                <a16:creationId xmlns:a16="http://schemas.microsoft.com/office/drawing/2014/main" id="{E1306138-6270-4A01-ACDD-5FB0C6FFC8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7035389"/>
              </p:ext>
            </p:extLst>
          </p:nvPr>
        </p:nvGraphicFramePr>
        <p:xfrm>
          <a:off x="3048000" y="6426300"/>
          <a:ext cx="6732452" cy="3009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5904608B-5E8D-44CF-8A24-6C3093A83B88}"/>
              </a:ext>
            </a:extLst>
          </p:cNvPr>
          <p:cNvSpPr txBox="1"/>
          <p:nvPr/>
        </p:nvSpPr>
        <p:spPr>
          <a:xfrm>
            <a:off x="9110380" y="7007786"/>
            <a:ext cx="1000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C00000"/>
                </a:solidFill>
              </a:rPr>
              <a:t>Cidade</a:t>
            </a:r>
            <a:r>
              <a:rPr lang="en-US" b="1" dirty="0">
                <a:solidFill>
                  <a:srgbClr val="C00000"/>
                </a:solidFill>
              </a:rPr>
              <a:t> 2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F4908C4A-EFF9-4E38-809F-B1AA1E239721}"/>
              </a:ext>
            </a:extLst>
          </p:cNvPr>
          <p:cNvSpPr txBox="1"/>
          <p:nvPr/>
        </p:nvSpPr>
        <p:spPr>
          <a:xfrm>
            <a:off x="9133974" y="7564247"/>
            <a:ext cx="1000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002060"/>
                </a:solidFill>
              </a:rPr>
              <a:t>Cidade</a:t>
            </a:r>
            <a:r>
              <a:rPr lang="en-US" b="1" dirty="0">
                <a:solidFill>
                  <a:srgbClr val="002060"/>
                </a:solidFill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6270916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-5591"/>
            <a:ext cx="18297939" cy="10292591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INTRODUÇÃO A CIÊNCIA DE DADOS</a:t>
            </a:r>
          </a:p>
        </p:txBody>
      </p:sp>
      <p:sp>
        <p:nvSpPr>
          <p:cNvPr id="51" name="Elipse 50">
            <a:extLst>
              <a:ext uri="{FF2B5EF4-FFF2-40B4-BE49-F238E27FC236}">
                <a16:creationId xmlns:a16="http://schemas.microsoft.com/office/drawing/2014/main" id="{18D05AEF-471A-4DD5-A1EF-276002F2F83E}"/>
              </a:ext>
            </a:extLst>
          </p:cNvPr>
          <p:cNvSpPr/>
          <p:nvPr/>
        </p:nvSpPr>
        <p:spPr>
          <a:xfrm>
            <a:off x="6055743" y="2703419"/>
            <a:ext cx="4408099" cy="4408099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Elipse 51">
            <a:extLst>
              <a:ext uri="{FF2B5EF4-FFF2-40B4-BE49-F238E27FC236}">
                <a16:creationId xmlns:a16="http://schemas.microsoft.com/office/drawing/2014/main" id="{5941B801-7C47-4F32-81D2-DF7C4B3B358C}"/>
              </a:ext>
            </a:extLst>
          </p:cNvPr>
          <p:cNvSpPr/>
          <p:nvPr/>
        </p:nvSpPr>
        <p:spPr>
          <a:xfrm>
            <a:off x="8382000" y="2703419"/>
            <a:ext cx="4408099" cy="4408099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Elipse 52">
            <a:extLst>
              <a:ext uri="{FF2B5EF4-FFF2-40B4-BE49-F238E27FC236}">
                <a16:creationId xmlns:a16="http://schemas.microsoft.com/office/drawing/2014/main" id="{67A20BB0-CCED-45E2-B4EA-BA9FA61F47F0}"/>
              </a:ext>
            </a:extLst>
          </p:cNvPr>
          <p:cNvSpPr/>
          <p:nvPr/>
        </p:nvSpPr>
        <p:spPr>
          <a:xfrm>
            <a:off x="7195868" y="4736378"/>
            <a:ext cx="4408099" cy="4408099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097E6ADF-1752-4BCC-94A7-CC5E7F6DE554}"/>
              </a:ext>
            </a:extLst>
          </p:cNvPr>
          <p:cNvSpPr/>
          <p:nvPr/>
        </p:nvSpPr>
        <p:spPr>
          <a:xfrm>
            <a:off x="-218364" y="-409918"/>
            <a:ext cx="18811164" cy="11344618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Imagem 39" descr="Uma imagem contendo Forma&#10;&#10;Descrição gerada automaticamente">
            <a:extLst>
              <a:ext uri="{FF2B5EF4-FFF2-40B4-BE49-F238E27FC236}">
                <a16:creationId xmlns:a16="http://schemas.microsoft.com/office/drawing/2014/main" id="{074D5265-6CAB-49DE-A2D2-58F976D52C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236" y="5732610"/>
            <a:ext cx="601567" cy="601567"/>
          </a:xfrm>
          <a:prstGeom prst="rect">
            <a:avLst/>
          </a:prstGeom>
        </p:spPr>
      </p:pic>
      <p:sp>
        <p:nvSpPr>
          <p:cNvPr id="41" name="CaixaDeTexto 40">
            <a:extLst>
              <a:ext uri="{FF2B5EF4-FFF2-40B4-BE49-F238E27FC236}">
                <a16:creationId xmlns:a16="http://schemas.microsoft.com/office/drawing/2014/main" id="{6748A1AA-2E02-412F-985C-41DE3B6C2EB3}"/>
              </a:ext>
            </a:extLst>
          </p:cNvPr>
          <p:cNvSpPr txBox="1"/>
          <p:nvPr/>
        </p:nvSpPr>
        <p:spPr>
          <a:xfrm>
            <a:off x="9780452" y="6310846"/>
            <a:ext cx="1869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Soma, media, </a:t>
            </a:r>
            <a:r>
              <a:rPr lang="en-US" sz="1400" b="1" dirty="0" err="1"/>
              <a:t>estatística</a:t>
            </a:r>
            <a:r>
              <a:rPr lang="en-US" sz="1400" b="1" dirty="0"/>
              <a:t> </a:t>
            </a:r>
            <a:r>
              <a:rPr lang="en-US" sz="1400" b="1" dirty="0" err="1"/>
              <a:t>tradicional</a:t>
            </a:r>
            <a:endParaRPr lang="pt-BR" sz="1400" b="1" dirty="0"/>
          </a:p>
        </p:txBody>
      </p:sp>
      <p:pic>
        <p:nvPicPr>
          <p:cNvPr id="43" name="Imagem 42" descr="Uma imagem contendo placa, comida, luz, rua&#10;&#10;Descrição gerada automaticamente">
            <a:extLst>
              <a:ext uri="{FF2B5EF4-FFF2-40B4-BE49-F238E27FC236}">
                <a16:creationId xmlns:a16="http://schemas.microsoft.com/office/drawing/2014/main" id="{7AC19ECB-0281-4D51-BB32-E919368832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073" y="3470817"/>
            <a:ext cx="585688" cy="585688"/>
          </a:xfrm>
          <a:prstGeom prst="rect">
            <a:avLst/>
          </a:prstGeom>
        </p:spPr>
      </p:pic>
      <p:sp>
        <p:nvSpPr>
          <p:cNvPr id="44" name="CaixaDeTexto 43">
            <a:extLst>
              <a:ext uri="{FF2B5EF4-FFF2-40B4-BE49-F238E27FC236}">
                <a16:creationId xmlns:a16="http://schemas.microsoft.com/office/drawing/2014/main" id="{FDEA40D8-FCD7-4893-A8C7-EC09FD8F4BAC}"/>
              </a:ext>
            </a:extLst>
          </p:cNvPr>
          <p:cNvSpPr txBox="1"/>
          <p:nvPr/>
        </p:nvSpPr>
        <p:spPr>
          <a:xfrm>
            <a:off x="8465348" y="4048455"/>
            <a:ext cx="1869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/>
              <a:t>Softwares</a:t>
            </a:r>
            <a:r>
              <a:rPr lang="en-US" sz="1400" b="1" dirty="0"/>
              <a:t> </a:t>
            </a:r>
            <a:r>
              <a:rPr lang="en-US" sz="1400" b="1" dirty="0" err="1"/>
              <a:t>tradicionais</a:t>
            </a:r>
            <a:endParaRPr lang="en-US" sz="1400" b="1" dirty="0"/>
          </a:p>
          <a:p>
            <a:pPr algn="ctr"/>
            <a:r>
              <a:rPr lang="en-US" sz="1400" b="1" dirty="0"/>
              <a:t>(excel, SAS, </a:t>
            </a:r>
            <a:r>
              <a:rPr lang="en-US" sz="1400" b="1" dirty="0" err="1"/>
              <a:t>etc</a:t>
            </a:r>
            <a:r>
              <a:rPr lang="en-US" sz="1400" b="1" dirty="0"/>
              <a:t>)</a:t>
            </a:r>
            <a:endParaRPr lang="pt-BR" sz="1400" b="1" dirty="0"/>
          </a:p>
        </p:txBody>
      </p:sp>
      <p:pic>
        <p:nvPicPr>
          <p:cNvPr id="45" name="Imagem 44" descr="Uma imagem contendo Ícone&#10;&#10;Descrição gerada automaticamente">
            <a:extLst>
              <a:ext uri="{FF2B5EF4-FFF2-40B4-BE49-F238E27FC236}">
                <a16:creationId xmlns:a16="http://schemas.microsoft.com/office/drawing/2014/main" id="{3434EA04-508E-40C9-A1E7-A6C370FD865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1734"/>
          <a:stretch/>
        </p:blipFill>
        <p:spPr>
          <a:xfrm>
            <a:off x="7939407" y="5746355"/>
            <a:ext cx="460976" cy="588986"/>
          </a:xfrm>
          <a:prstGeom prst="rect">
            <a:avLst/>
          </a:prstGeom>
        </p:spPr>
      </p:pic>
      <p:sp>
        <p:nvSpPr>
          <p:cNvPr id="46" name="CaixaDeTexto 45">
            <a:extLst>
              <a:ext uri="{FF2B5EF4-FFF2-40B4-BE49-F238E27FC236}">
                <a16:creationId xmlns:a16="http://schemas.microsoft.com/office/drawing/2014/main" id="{B7E97AA8-A16B-4E5E-B5C4-4E7C710289F5}"/>
              </a:ext>
            </a:extLst>
          </p:cNvPr>
          <p:cNvSpPr txBox="1"/>
          <p:nvPr/>
        </p:nvSpPr>
        <p:spPr>
          <a:xfrm>
            <a:off x="7235327" y="6335342"/>
            <a:ext cx="18691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Machine Learning</a:t>
            </a:r>
            <a:endParaRPr lang="pt-BR" sz="1400" b="1" dirty="0"/>
          </a:p>
        </p:txBody>
      </p:sp>
      <p:sp>
        <p:nvSpPr>
          <p:cNvPr id="55" name="Triângulo isósceles 54">
            <a:extLst>
              <a:ext uri="{FF2B5EF4-FFF2-40B4-BE49-F238E27FC236}">
                <a16:creationId xmlns:a16="http://schemas.microsoft.com/office/drawing/2014/main" id="{18B11531-4FFD-41E6-9534-8DA73793EB1C}"/>
              </a:ext>
            </a:extLst>
          </p:cNvPr>
          <p:cNvSpPr/>
          <p:nvPr/>
        </p:nvSpPr>
        <p:spPr>
          <a:xfrm rot="16200000">
            <a:off x="6689984" y="5985997"/>
            <a:ext cx="808200" cy="278229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Imagem 55" descr="Ícone&#10;&#10;Descrição gerada automaticamente">
            <a:extLst>
              <a:ext uri="{FF2B5EF4-FFF2-40B4-BE49-F238E27FC236}">
                <a16:creationId xmlns:a16="http://schemas.microsoft.com/office/drawing/2014/main" id="{036F3CE1-F2A6-4EB1-926E-6AFE8632A77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917" y="6129560"/>
            <a:ext cx="468713" cy="468713"/>
          </a:xfrm>
          <a:prstGeom prst="rect">
            <a:avLst/>
          </a:prstGeom>
        </p:spPr>
      </p:pic>
      <p:pic>
        <p:nvPicPr>
          <p:cNvPr id="57" name="Imagem 56" descr="Ícone&#10;&#10;Descrição gerada automaticamente">
            <a:extLst>
              <a:ext uri="{FF2B5EF4-FFF2-40B4-BE49-F238E27FC236}">
                <a16:creationId xmlns:a16="http://schemas.microsoft.com/office/drawing/2014/main" id="{ED1E9861-FC29-4C02-9F2C-85F77CD6C7E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916" y="3854321"/>
            <a:ext cx="468713" cy="468713"/>
          </a:xfrm>
          <a:prstGeom prst="rect">
            <a:avLst/>
          </a:prstGeom>
        </p:spPr>
      </p:pic>
      <p:pic>
        <p:nvPicPr>
          <p:cNvPr id="58" name="Imagem 57" descr="Ícone&#10;&#10;Descrição gerada automaticamente">
            <a:extLst>
              <a:ext uri="{FF2B5EF4-FFF2-40B4-BE49-F238E27FC236}">
                <a16:creationId xmlns:a16="http://schemas.microsoft.com/office/drawing/2014/main" id="{D400D476-8AA8-427C-8526-89D235ACE69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6129560"/>
            <a:ext cx="468713" cy="468713"/>
          </a:xfrm>
          <a:prstGeom prst="rect">
            <a:avLst/>
          </a:prstGeom>
        </p:spPr>
      </p:pic>
      <p:sp>
        <p:nvSpPr>
          <p:cNvPr id="28" name="CaixaDeTexto 27">
            <a:extLst>
              <a:ext uri="{FF2B5EF4-FFF2-40B4-BE49-F238E27FC236}">
                <a16:creationId xmlns:a16="http://schemas.microsoft.com/office/drawing/2014/main" id="{835D7F41-06E9-4946-A1FC-047A94A29089}"/>
              </a:ext>
            </a:extLst>
          </p:cNvPr>
          <p:cNvSpPr txBox="1"/>
          <p:nvPr/>
        </p:nvSpPr>
        <p:spPr>
          <a:xfrm>
            <a:off x="3936446" y="5801945"/>
            <a:ext cx="3069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C00000"/>
                </a:solidFill>
              </a:rPr>
              <a:t>Decisões</a:t>
            </a:r>
            <a:r>
              <a:rPr lang="en-US" b="1" dirty="0">
                <a:solidFill>
                  <a:srgbClr val="C00000"/>
                </a:solidFill>
              </a:rPr>
              <a:t> que </a:t>
            </a:r>
            <a:r>
              <a:rPr lang="en-US" b="1" dirty="0" err="1">
                <a:solidFill>
                  <a:srgbClr val="C00000"/>
                </a:solidFill>
              </a:rPr>
              <a:t>não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fazem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sentido</a:t>
            </a:r>
            <a:r>
              <a:rPr lang="en-US" b="1" dirty="0">
                <a:solidFill>
                  <a:srgbClr val="C00000"/>
                </a:solidFill>
              </a:rPr>
              <a:t> para o </a:t>
            </a:r>
            <a:r>
              <a:rPr lang="en-US" b="1" dirty="0" err="1">
                <a:solidFill>
                  <a:srgbClr val="C00000"/>
                </a:solidFill>
              </a:rPr>
              <a:t>negócio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0" name="Retângulo: Cantos Arredondados 29">
            <a:extLst>
              <a:ext uri="{FF2B5EF4-FFF2-40B4-BE49-F238E27FC236}">
                <a16:creationId xmlns:a16="http://schemas.microsoft.com/office/drawing/2014/main" id="{102A39C1-0F4C-4D42-B850-FC4BD73A56F7}"/>
              </a:ext>
            </a:extLst>
          </p:cNvPr>
          <p:cNvSpPr/>
          <p:nvPr/>
        </p:nvSpPr>
        <p:spPr>
          <a:xfrm>
            <a:off x="883644" y="6643119"/>
            <a:ext cx="5428581" cy="3287185"/>
          </a:xfrm>
          <a:prstGeom prst="roundRect">
            <a:avLst>
              <a:gd name="adj" fmla="val 714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abela 8">
            <a:extLst>
              <a:ext uri="{FF2B5EF4-FFF2-40B4-BE49-F238E27FC236}">
                <a16:creationId xmlns:a16="http://schemas.microsoft.com/office/drawing/2014/main" id="{57000A88-1566-4448-BE0D-2B1EBA2149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0326670"/>
              </p:ext>
            </p:extLst>
          </p:nvPr>
        </p:nvGraphicFramePr>
        <p:xfrm>
          <a:off x="1453602" y="6765321"/>
          <a:ext cx="431768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3238">
                  <a:extLst>
                    <a:ext uri="{9D8B030D-6E8A-4147-A177-3AD203B41FA5}">
                      <a16:colId xmlns:a16="http://schemas.microsoft.com/office/drawing/2014/main" val="4046577574"/>
                    </a:ext>
                  </a:extLst>
                </a:gridCol>
                <a:gridCol w="2754444">
                  <a:extLst>
                    <a:ext uri="{9D8B030D-6E8A-4147-A177-3AD203B41FA5}">
                      <a16:colId xmlns:a16="http://schemas.microsoft.com/office/drawing/2014/main" val="13439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Canal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Retorno</a:t>
                      </a:r>
                      <a:r>
                        <a:rPr lang="en-US" dirty="0"/>
                        <a:t> do </a:t>
                      </a:r>
                      <a:r>
                        <a:rPr lang="en-US" dirty="0" err="1"/>
                        <a:t>Investimento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421955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0,8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97905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Jornal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046685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Blogs / Sites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2,7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41692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Orkut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5,3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09864285"/>
                  </a:ext>
                </a:extLst>
              </a:tr>
            </a:tbl>
          </a:graphicData>
        </a:graphic>
      </p:graphicFrame>
      <p:sp>
        <p:nvSpPr>
          <p:cNvPr id="31" name="Triângulo isósceles 30">
            <a:extLst>
              <a:ext uri="{FF2B5EF4-FFF2-40B4-BE49-F238E27FC236}">
                <a16:creationId xmlns:a16="http://schemas.microsoft.com/office/drawing/2014/main" id="{C26CC9E9-F3F6-4C64-B9CB-61E7AE2A2869}"/>
              </a:ext>
            </a:extLst>
          </p:cNvPr>
          <p:cNvSpPr/>
          <p:nvPr/>
        </p:nvSpPr>
        <p:spPr>
          <a:xfrm rot="10800000">
            <a:off x="3208343" y="8782460"/>
            <a:ext cx="808200" cy="278229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9B0080D6-06DE-4981-AF42-8743E950FA43}"/>
              </a:ext>
            </a:extLst>
          </p:cNvPr>
          <p:cNvSpPr txBox="1"/>
          <p:nvPr/>
        </p:nvSpPr>
        <p:spPr>
          <a:xfrm>
            <a:off x="1221587" y="9139156"/>
            <a:ext cx="4781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 </a:t>
            </a:r>
            <a:r>
              <a:rPr lang="en-US" b="1" dirty="0" err="1"/>
              <a:t>empresa</a:t>
            </a:r>
            <a:r>
              <a:rPr lang="en-US" b="1" dirty="0"/>
              <a:t> </a:t>
            </a:r>
            <a:r>
              <a:rPr lang="en-US" b="1" dirty="0" err="1"/>
              <a:t>deve</a:t>
            </a:r>
            <a:r>
              <a:rPr lang="en-US" b="1" dirty="0"/>
              <a:t> usar o Orkut </a:t>
            </a:r>
            <a:r>
              <a:rPr lang="en-US" b="1" dirty="0" err="1"/>
              <a:t>como</a:t>
            </a:r>
            <a:r>
              <a:rPr lang="en-US" b="1" dirty="0"/>
              <a:t> principal </a:t>
            </a:r>
            <a:r>
              <a:rPr lang="en-US" b="1" dirty="0" err="1"/>
              <a:t>investimento</a:t>
            </a:r>
            <a:r>
              <a:rPr lang="en-US" b="1" dirty="0"/>
              <a:t> para </a:t>
            </a:r>
            <a:r>
              <a:rPr lang="en-US" b="1" dirty="0" err="1"/>
              <a:t>ações</a:t>
            </a:r>
            <a:r>
              <a:rPr lang="en-US" b="1" dirty="0"/>
              <a:t> de marketing </a:t>
            </a:r>
            <a:r>
              <a:rPr lang="en-US" b="1" dirty="0" err="1"/>
              <a:t>em</a:t>
            </a:r>
            <a:r>
              <a:rPr lang="en-US" b="1" dirty="0"/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39947619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-5591"/>
            <a:ext cx="18297939" cy="10292591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INTRODUÇÃO A CIÊNCIA DE DADOS</a:t>
            </a:r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CBF81082-8348-4B47-A153-689814F67CC0}"/>
              </a:ext>
            </a:extLst>
          </p:cNvPr>
          <p:cNvSpPr/>
          <p:nvPr/>
        </p:nvSpPr>
        <p:spPr>
          <a:xfrm>
            <a:off x="6055743" y="2703419"/>
            <a:ext cx="4408099" cy="4408099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F3BA2B1E-46CC-4B0B-AF4E-3F41E49116F1}"/>
              </a:ext>
            </a:extLst>
          </p:cNvPr>
          <p:cNvSpPr/>
          <p:nvPr/>
        </p:nvSpPr>
        <p:spPr>
          <a:xfrm>
            <a:off x="8382000" y="2703419"/>
            <a:ext cx="4408099" cy="4408099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4C4B3AED-0D94-43DE-ADB0-50993F048A9E}"/>
              </a:ext>
            </a:extLst>
          </p:cNvPr>
          <p:cNvSpPr/>
          <p:nvPr/>
        </p:nvSpPr>
        <p:spPr>
          <a:xfrm>
            <a:off x="7195868" y="4736378"/>
            <a:ext cx="4408099" cy="4408099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2" name="Imagem 31" descr="Forma&#10;&#10;Descrição gerada automaticamente com confiança baixa">
            <a:extLst>
              <a:ext uri="{FF2B5EF4-FFF2-40B4-BE49-F238E27FC236}">
                <a16:creationId xmlns:a16="http://schemas.microsoft.com/office/drawing/2014/main" id="{9D1B5058-D124-4ECF-A818-FBFD9467F5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4094" y="2703419"/>
            <a:ext cx="1023666" cy="1023666"/>
          </a:xfrm>
          <a:prstGeom prst="rect">
            <a:avLst/>
          </a:prstGeom>
        </p:spPr>
      </p:pic>
      <p:pic>
        <p:nvPicPr>
          <p:cNvPr id="33" name="Imagem 32" descr="Forma&#10;&#10;Descrição gerada automaticamente com confiança baixa">
            <a:extLst>
              <a:ext uri="{FF2B5EF4-FFF2-40B4-BE49-F238E27FC236}">
                <a16:creationId xmlns:a16="http://schemas.microsoft.com/office/drawing/2014/main" id="{7A59B1A2-7BCC-4787-8A43-B6E67606B9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6199" y="8023048"/>
            <a:ext cx="1023667" cy="1023667"/>
          </a:xfrm>
          <a:prstGeom prst="rect">
            <a:avLst/>
          </a:prstGeom>
        </p:spPr>
      </p:pic>
      <p:pic>
        <p:nvPicPr>
          <p:cNvPr id="34" name="Imagem 33" descr="Forma&#10;&#10;Descrição gerada automaticamente com confiança baixa">
            <a:extLst>
              <a:ext uri="{FF2B5EF4-FFF2-40B4-BE49-F238E27FC236}">
                <a16:creationId xmlns:a16="http://schemas.microsoft.com/office/drawing/2014/main" id="{0A955DA0-26B3-47E0-A5EB-AA47E4E7E26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081" y="2703417"/>
            <a:ext cx="1023668" cy="1023668"/>
          </a:xfrm>
          <a:prstGeom prst="rect">
            <a:avLst/>
          </a:prstGeom>
        </p:spPr>
      </p:pic>
      <p:sp>
        <p:nvSpPr>
          <p:cNvPr id="35" name="CaixaDeTexto 34">
            <a:extLst>
              <a:ext uri="{FF2B5EF4-FFF2-40B4-BE49-F238E27FC236}">
                <a16:creationId xmlns:a16="http://schemas.microsoft.com/office/drawing/2014/main" id="{DC04F672-E17A-4DCF-A36F-B08E5BB2A0BD}"/>
              </a:ext>
            </a:extLst>
          </p:cNvPr>
          <p:cNvSpPr txBox="1"/>
          <p:nvPr/>
        </p:nvSpPr>
        <p:spPr>
          <a:xfrm>
            <a:off x="6437664" y="3905380"/>
            <a:ext cx="1778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Tecnologia </a:t>
            </a:r>
            <a:r>
              <a:rPr lang="en-US" sz="2400" b="1" dirty="0"/>
              <a:t>/</a:t>
            </a:r>
          </a:p>
          <a:p>
            <a:r>
              <a:rPr lang="en-US" sz="2400" b="1" dirty="0" err="1"/>
              <a:t>Automações</a:t>
            </a:r>
            <a:endParaRPr lang="pt-BR" sz="2400" b="1" dirty="0"/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2CF27790-C00A-4DC0-ACE0-27649C06CD2D}"/>
              </a:ext>
            </a:extLst>
          </p:cNvPr>
          <p:cNvSpPr txBox="1"/>
          <p:nvPr/>
        </p:nvSpPr>
        <p:spPr>
          <a:xfrm>
            <a:off x="8454469" y="7491896"/>
            <a:ext cx="1925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Matemática</a:t>
            </a:r>
            <a:r>
              <a:rPr lang="en-US" sz="2400" b="1" dirty="0"/>
              <a:t> /</a:t>
            </a:r>
          </a:p>
          <a:p>
            <a:r>
              <a:rPr lang="en-US" sz="2400" b="1" dirty="0" err="1"/>
              <a:t>Estatística</a:t>
            </a:r>
            <a:endParaRPr lang="pt-BR" sz="2400" b="1" dirty="0"/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2C00D571-8DC7-4BA9-A011-7295BA480E56}"/>
              </a:ext>
            </a:extLst>
          </p:cNvPr>
          <p:cNvSpPr txBox="1"/>
          <p:nvPr/>
        </p:nvSpPr>
        <p:spPr>
          <a:xfrm>
            <a:off x="10955857" y="4090045"/>
            <a:ext cx="1342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Negócios</a:t>
            </a:r>
            <a:endParaRPr lang="pt-BR" sz="2400" b="1" dirty="0"/>
          </a:p>
        </p:txBody>
      </p:sp>
      <p:pic>
        <p:nvPicPr>
          <p:cNvPr id="38" name="Imagem 37" descr="Ícone&#10;&#10;Descrição gerada automaticamente">
            <a:extLst>
              <a:ext uri="{FF2B5EF4-FFF2-40B4-BE49-F238E27FC236}">
                <a16:creationId xmlns:a16="http://schemas.microsoft.com/office/drawing/2014/main" id="{210FFE9C-C71C-4E4D-8393-E121E2E856E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254" y="6933957"/>
            <a:ext cx="633326" cy="633326"/>
          </a:xfrm>
          <a:prstGeom prst="rect">
            <a:avLst/>
          </a:prstGeom>
        </p:spPr>
      </p:pic>
      <p:pic>
        <p:nvPicPr>
          <p:cNvPr id="39" name="Imagem 38" descr="Ícone&#10;&#10;Descrição gerada automaticamente">
            <a:extLst>
              <a:ext uri="{FF2B5EF4-FFF2-40B4-BE49-F238E27FC236}">
                <a16:creationId xmlns:a16="http://schemas.microsoft.com/office/drawing/2014/main" id="{1F2293A0-6065-4D4E-86D3-EBF5C5810F2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3967" y="4736377"/>
            <a:ext cx="633326" cy="633326"/>
          </a:xfrm>
          <a:prstGeom prst="rect">
            <a:avLst/>
          </a:prstGeom>
        </p:spPr>
      </p:pic>
      <p:pic>
        <p:nvPicPr>
          <p:cNvPr id="40" name="Imagem 39" descr="Uma imagem contendo Forma&#10;&#10;Descrição gerada automaticamente">
            <a:extLst>
              <a:ext uri="{FF2B5EF4-FFF2-40B4-BE49-F238E27FC236}">
                <a16:creationId xmlns:a16="http://schemas.microsoft.com/office/drawing/2014/main" id="{074D5265-6CAB-49DE-A2D2-58F976D52C5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236" y="5732610"/>
            <a:ext cx="601567" cy="601567"/>
          </a:xfrm>
          <a:prstGeom prst="rect">
            <a:avLst/>
          </a:prstGeom>
        </p:spPr>
      </p:pic>
      <p:sp>
        <p:nvSpPr>
          <p:cNvPr id="41" name="CaixaDeTexto 40">
            <a:extLst>
              <a:ext uri="{FF2B5EF4-FFF2-40B4-BE49-F238E27FC236}">
                <a16:creationId xmlns:a16="http://schemas.microsoft.com/office/drawing/2014/main" id="{6748A1AA-2E02-412F-985C-41DE3B6C2EB3}"/>
              </a:ext>
            </a:extLst>
          </p:cNvPr>
          <p:cNvSpPr txBox="1"/>
          <p:nvPr/>
        </p:nvSpPr>
        <p:spPr>
          <a:xfrm>
            <a:off x="9780452" y="6310846"/>
            <a:ext cx="1869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Soma, media, </a:t>
            </a:r>
            <a:r>
              <a:rPr lang="en-US" sz="1400" b="1" dirty="0" err="1"/>
              <a:t>estatística</a:t>
            </a:r>
            <a:r>
              <a:rPr lang="en-US" sz="1400" b="1" dirty="0"/>
              <a:t> </a:t>
            </a:r>
            <a:r>
              <a:rPr lang="en-US" sz="1400" b="1" dirty="0" err="1"/>
              <a:t>tradicional</a:t>
            </a:r>
            <a:endParaRPr lang="pt-BR" sz="1400" b="1" dirty="0"/>
          </a:p>
        </p:txBody>
      </p:sp>
      <p:pic>
        <p:nvPicPr>
          <p:cNvPr id="42" name="Imagem 41" descr="Texto&#10;&#10;Descrição gerada automaticamente">
            <a:extLst>
              <a:ext uri="{FF2B5EF4-FFF2-40B4-BE49-F238E27FC236}">
                <a16:creationId xmlns:a16="http://schemas.microsoft.com/office/drawing/2014/main" id="{E6B028D1-759B-4916-958A-442F607E4E3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664" y="4736377"/>
            <a:ext cx="633326" cy="633326"/>
          </a:xfrm>
          <a:prstGeom prst="rect">
            <a:avLst/>
          </a:prstGeom>
        </p:spPr>
      </p:pic>
      <p:pic>
        <p:nvPicPr>
          <p:cNvPr id="43" name="Imagem 42" descr="Uma imagem contendo placa, comida, luz, rua&#10;&#10;Descrição gerada automaticamente">
            <a:extLst>
              <a:ext uri="{FF2B5EF4-FFF2-40B4-BE49-F238E27FC236}">
                <a16:creationId xmlns:a16="http://schemas.microsoft.com/office/drawing/2014/main" id="{7AC19ECB-0281-4D51-BB32-E919368832B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073" y="3470817"/>
            <a:ext cx="585688" cy="585688"/>
          </a:xfrm>
          <a:prstGeom prst="rect">
            <a:avLst/>
          </a:prstGeom>
        </p:spPr>
      </p:pic>
      <p:sp>
        <p:nvSpPr>
          <p:cNvPr id="44" name="CaixaDeTexto 43">
            <a:extLst>
              <a:ext uri="{FF2B5EF4-FFF2-40B4-BE49-F238E27FC236}">
                <a16:creationId xmlns:a16="http://schemas.microsoft.com/office/drawing/2014/main" id="{FDEA40D8-FCD7-4893-A8C7-EC09FD8F4BAC}"/>
              </a:ext>
            </a:extLst>
          </p:cNvPr>
          <p:cNvSpPr txBox="1"/>
          <p:nvPr/>
        </p:nvSpPr>
        <p:spPr>
          <a:xfrm>
            <a:off x="8465348" y="4048455"/>
            <a:ext cx="1869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/>
              <a:t>Softwares</a:t>
            </a:r>
            <a:r>
              <a:rPr lang="en-US" sz="1400" b="1" dirty="0"/>
              <a:t> </a:t>
            </a:r>
            <a:r>
              <a:rPr lang="en-US" sz="1400" b="1" dirty="0" err="1"/>
              <a:t>tradicionais</a:t>
            </a:r>
            <a:endParaRPr lang="en-US" sz="1400" b="1" dirty="0"/>
          </a:p>
          <a:p>
            <a:pPr algn="ctr"/>
            <a:r>
              <a:rPr lang="en-US" sz="1400" b="1" dirty="0"/>
              <a:t>(excel, SAS, </a:t>
            </a:r>
            <a:r>
              <a:rPr lang="en-US" sz="1400" b="1" dirty="0" err="1"/>
              <a:t>etc</a:t>
            </a:r>
            <a:r>
              <a:rPr lang="en-US" sz="1400" b="1" dirty="0"/>
              <a:t>)</a:t>
            </a:r>
            <a:endParaRPr lang="pt-BR" sz="1400" b="1" dirty="0"/>
          </a:p>
        </p:txBody>
      </p:sp>
      <p:pic>
        <p:nvPicPr>
          <p:cNvPr id="45" name="Imagem 44" descr="Uma imagem contendo Ícone&#10;&#10;Descrição gerada automaticamente">
            <a:extLst>
              <a:ext uri="{FF2B5EF4-FFF2-40B4-BE49-F238E27FC236}">
                <a16:creationId xmlns:a16="http://schemas.microsoft.com/office/drawing/2014/main" id="{3434EA04-508E-40C9-A1E7-A6C370FD8655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1734"/>
          <a:stretch/>
        </p:blipFill>
        <p:spPr>
          <a:xfrm>
            <a:off x="7939407" y="5746355"/>
            <a:ext cx="460976" cy="588986"/>
          </a:xfrm>
          <a:prstGeom prst="rect">
            <a:avLst/>
          </a:prstGeom>
        </p:spPr>
      </p:pic>
      <p:sp>
        <p:nvSpPr>
          <p:cNvPr id="46" name="CaixaDeTexto 45">
            <a:extLst>
              <a:ext uri="{FF2B5EF4-FFF2-40B4-BE49-F238E27FC236}">
                <a16:creationId xmlns:a16="http://schemas.microsoft.com/office/drawing/2014/main" id="{B7E97AA8-A16B-4E5E-B5C4-4E7C710289F5}"/>
              </a:ext>
            </a:extLst>
          </p:cNvPr>
          <p:cNvSpPr txBox="1"/>
          <p:nvPr/>
        </p:nvSpPr>
        <p:spPr>
          <a:xfrm>
            <a:off x="7235327" y="6335342"/>
            <a:ext cx="18691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Machine Learning</a:t>
            </a:r>
            <a:endParaRPr lang="pt-BR" sz="1400" b="1" dirty="0"/>
          </a:p>
        </p:txBody>
      </p:sp>
      <p:pic>
        <p:nvPicPr>
          <p:cNvPr id="47" name="Imagem 46" descr="Desenho com traços pretos em fundo branco&#10;&#10;Descrição gerada automaticamente com confiança baixa">
            <a:extLst>
              <a:ext uri="{FF2B5EF4-FFF2-40B4-BE49-F238E27FC236}">
                <a16:creationId xmlns:a16="http://schemas.microsoft.com/office/drawing/2014/main" id="{421C2FFC-52A8-4CC2-B42F-FF1D96C26A0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972" y="4998691"/>
            <a:ext cx="948550" cy="948550"/>
          </a:xfrm>
          <a:prstGeom prst="rect">
            <a:avLst/>
          </a:prstGeom>
        </p:spPr>
      </p:pic>
      <p:sp>
        <p:nvSpPr>
          <p:cNvPr id="48" name="CaixaDeTexto 47">
            <a:extLst>
              <a:ext uri="{FF2B5EF4-FFF2-40B4-BE49-F238E27FC236}">
                <a16:creationId xmlns:a16="http://schemas.microsoft.com/office/drawing/2014/main" id="{A69AA705-0188-4388-8DEC-AB12884C92BD}"/>
              </a:ext>
            </a:extLst>
          </p:cNvPr>
          <p:cNvSpPr txBox="1"/>
          <p:nvPr/>
        </p:nvSpPr>
        <p:spPr>
          <a:xfrm>
            <a:off x="8479603" y="5941340"/>
            <a:ext cx="18691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Data Science</a:t>
            </a:r>
            <a:endParaRPr lang="pt-BR" sz="1400" b="1" dirty="0"/>
          </a:p>
        </p:txBody>
      </p:sp>
    </p:spTree>
    <p:extLst>
      <p:ext uri="{BB962C8B-B14F-4D97-AF65-F5344CB8AC3E}">
        <p14:creationId xmlns:p14="http://schemas.microsoft.com/office/powerpoint/2010/main" val="1707237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9939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INTRODUÇÃO A CIÊNCIA DE DADOS</a:t>
            </a:r>
          </a:p>
        </p:txBody>
      </p:sp>
      <p:sp>
        <p:nvSpPr>
          <p:cNvPr id="12" name="AutoShape 3">
            <a:extLst>
              <a:ext uri="{FF2B5EF4-FFF2-40B4-BE49-F238E27FC236}">
                <a16:creationId xmlns:a16="http://schemas.microsoft.com/office/drawing/2014/main" id="{B9327846-6979-4BE0-A49E-7A9F203E8474}"/>
              </a:ext>
            </a:extLst>
          </p:cNvPr>
          <p:cNvSpPr/>
          <p:nvPr/>
        </p:nvSpPr>
        <p:spPr>
          <a:xfrm>
            <a:off x="7202158" y="4178477"/>
            <a:ext cx="3883681" cy="193004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E44E341B-3C39-45B6-805A-19D5605806E8}"/>
              </a:ext>
            </a:extLst>
          </p:cNvPr>
          <p:cNvSpPr txBox="1"/>
          <p:nvPr/>
        </p:nvSpPr>
        <p:spPr>
          <a:xfrm>
            <a:off x="7317717" y="4404835"/>
            <a:ext cx="3652563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800" spc="600" dirty="0" err="1">
                <a:solidFill>
                  <a:srgbClr val="FFC331"/>
                </a:solidFill>
                <a:latin typeface="Big Shoulders Display Bold"/>
              </a:rPr>
              <a:t>Ciência</a:t>
            </a:r>
            <a:r>
              <a:rPr lang="en-US" sz="4800" spc="600" dirty="0">
                <a:solidFill>
                  <a:srgbClr val="FFC331"/>
                </a:solidFill>
                <a:latin typeface="Big Shoulders Display Bold"/>
              </a:rPr>
              <a:t> de </a:t>
            </a:r>
          </a:p>
          <a:p>
            <a:pPr algn="ctr"/>
            <a:r>
              <a:rPr lang="en-US" sz="4800" spc="600" dirty="0">
                <a:solidFill>
                  <a:srgbClr val="FFC331"/>
                </a:solidFill>
                <a:latin typeface="Big Shoulders Display Bold"/>
              </a:rPr>
              <a:t>Dados</a:t>
            </a:r>
          </a:p>
        </p:txBody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0A89A83D-6083-4A02-8E75-68CF9188D369}"/>
              </a:ext>
            </a:extLst>
          </p:cNvPr>
          <p:cNvSpPr txBox="1"/>
          <p:nvPr/>
        </p:nvSpPr>
        <p:spPr>
          <a:xfrm>
            <a:off x="2590800" y="2764790"/>
            <a:ext cx="4800600" cy="10833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862"/>
              </a:lnSpc>
            </a:pP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Existe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um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método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científico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! </a:t>
            </a:r>
          </a:p>
          <a:p>
            <a:pPr algn="r">
              <a:lnSpc>
                <a:spcPts val="2862"/>
              </a:lnSpc>
            </a:pP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Observação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,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hipóteses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, testes e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validação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,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análises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,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monitoramento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.</a:t>
            </a:r>
          </a:p>
        </p:txBody>
      </p:sp>
      <p:cxnSp>
        <p:nvCxnSpPr>
          <p:cNvPr id="20" name="Conector: Curvo 19">
            <a:extLst>
              <a:ext uri="{FF2B5EF4-FFF2-40B4-BE49-F238E27FC236}">
                <a16:creationId xmlns:a16="http://schemas.microsoft.com/office/drawing/2014/main" id="{89D85C12-BE4A-4991-9693-0B769A591FFA}"/>
              </a:ext>
            </a:extLst>
          </p:cNvPr>
          <p:cNvCxnSpPr>
            <a:cxnSpLocks/>
          </p:cNvCxnSpPr>
          <p:nvPr/>
        </p:nvCxnSpPr>
        <p:spPr>
          <a:xfrm rot="16200000" flipV="1">
            <a:off x="7502542" y="3355958"/>
            <a:ext cx="1073116" cy="990600"/>
          </a:xfrm>
          <a:prstGeom prst="curvedConnector2">
            <a:avLst/>
          </a:prstGeom>
          <a:ln w="38100">
            <a:solidFill>
              <a:srgbClr val="FFC3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: Curvo 20">
            <a:extLst>
              <a:ext uri="{FF2B5EF4-FFF2-40B4-BE49-F238E27FC236}">
                <a16:creationId xmlns:a16="http://schemas.microsoft.com/office/drawing/2014/main" id="{6E3CA483-7232-4575-87CC-720EA21A91BC}"/>
              </a:ext>
            </a:extLst>
          </p:cNvPr>
          <p:cNvCxnSpPr>
            <a:cxnSpLocks/>
          </p:cNvCxnSpPr>
          <p:nvPr/>
        </p:nvCxnSpPr>
        <p:spPr>
          <a:xfrm rot="16200000" flipH="1">
            <a:off x="9407542" y="5870558"/>
            <a:ext cx="1073116" cy="990600"/>
          </a:xfrm>
          <a:prstGeom prst="curvedConnector2">
            <a:avLst/>
          </a:prstGeom>
          <a:ln w="38100">
            <a:solidFill>
              <a:srgbClr val="FFC3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3">
            <a:extLst>
              <a:ext uri="{FF2B5EF4-FFF2-40B4-BE49-F238E27FC236}">
                <a16:creationId xmlns:a16="http://schemas.microsoft.com/office/drawing/2014/main" id="{5B8FAB2A-8698-49C9-BF9C-800CFF17A4F9}"/>
              </a:ext>
            </a:extLst>
          </p:cNvPr>
          <p:cNvSpPr txBox="1"/>
          <p:nvPr/>
        </p:nvSpPr>
        <p:spPr>
          <a:xfrm>
            <a:off x="10591800" y="6418471"/>
            <a:ext cx="6629400" cy="10833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62"/>
              </a:lnSpc>
            </a:pP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Precisamos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que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existam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dados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armazenados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(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ou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pelo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menos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começar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esse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armazenamento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).</a:t>
            </a:r>
          </a:p>
          <a:p>
            <a:pPr>
              <a:lnSpc>
                <a:spcPts val="2862"/>
              </a:lnSpc>
            </a:pP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Armazenamento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,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processamento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,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visualização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.</a:t>
            </a:r>
          </a:p>
        </p:txBody>
      </p:sp>
      <p:sp>
        <p:nvSpPr>
          <p:cNvPr id="16" name="TextBox 5">
            <a:extLst>
              <a:ext uri="{FF2B5EF4-FFF2-40B4-BE49-F238E27FC236}">
                <a16:creationId xmlns:a16="http://schemas.microsoft.com/office/drawing/2014/main" id="{962A3EA7-B88E-4237-95C9-89913BAB3EB6}"/>
              </a:ext>
            </a:extLst>
          </p:cNvPr>
          <p:cNvSpPr txBox="1"/>
          <p:nvPr/>
        </p:nvSpPr>
        <p:spPr>
          <a:xfrm>
            <a:off x="7310460" y="4387816"/>
            <a:ext cx="3652563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endParaRPr lang="en-US" sz="4800" spc="600" dirty="0">
              <a:solidFill>
                <a:srgbClr val="FFC331"/>
              </a:solidFill>
              <a:latin typeface="Big Shoulders Display Bold"/>
            </a:endParaRPr>
          </a:p>
          <a:p>
            <a:pPr algn="ctr"/>
            <a:r>
              <a:rPr lang="en-US" sz="4800" spc="600" dirty="0">
                <a:solidFill>
                  <a:srgbClr val="FFC331"/>
                </a:solidFill>
                <a:latin typeface="Big Shoulders Display Bold"/>
              </a:rPr>
              <a:t>Dados</a:t>
            </a:r>
          </a:p>
        </p:txBody>
      </p:sp>
    </p:spTree>
    <p:extLst>
      <p:ext uri="{BB962C8B-B14F-4D97-AF65-F5344CB8AC3E}">
        <p14:creationId xmlns:p14="http://schemas.microsoft.com/office/powerpoint/2010/main" val="2560557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9939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INTRODUÇÃO A CIÊNCIA DE DADOS</a:t>
            </a:r>
          </a:p>
        </p:txBody>
      </p:sp>
      <p:sp>
        <p:nvSpPr>
          <p:cNvPr id="12" name="AutoShape 3">
            <a:extLst>
              <a:ext uri="{FF2B5EF4-FFF2-40B4-BE49-F238E27FC236}">
                <a16:creationId xmlns:a16="http://schemas.microsoft.com/office/drawing/2014/main" id="{B9327846-6979-4BE0-A49E-7A9F203E8474}"/>
              </a:ext>
            </a:extLst>
          </p:cNvPr>
          <p:cNvSpPr/>
          <p:nvPr/>
        </p:nvSpPr>
        <p:spPr>
          <a:xfrm>
            <a:off x="7202158" y="4178477"/>
            <a:ext cx="3883681" cy="193004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0A89A83D-6083-4A02-8E75-68CF9188D369}"/>
              </a:ext>
            </a:extLst>
          </p:cNvPr>
          <p:cNvSpPr txBox="1"/>
          <p:nvPr/>
        </p:nvSpPr>
        <p:spPr>
          <a:xfrm>
            <a:off x="2590800" y="2764790"/>
            <a:ext cx="4800600" cy="10833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862"/>
              </a:lnSpc>
            </a:pP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Existe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um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método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científico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! </a:t>
            </a:r>
          </a:p>
          <a:p>
            <a:pPr algn="r">
              <a:lnSpc>
                <a:spcPts val="2862"/>
              </a:lnSpc>
            </a:pP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Observação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,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hipóteses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, testes e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validação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,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análises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,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monitoramento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.</a:t>
            </a:r>
          </a:p>
        </p:txBody>
      </p:sp>
      <p:cxnSp>
        <p:nvCxnSpPr>
          <p:cNvPr id="20" name="Conector: Curvo 19">
            <a:extLst>
              <a:ext uri="{FF2B5EF4-FFF2-40B4-BE49-F238E27FC236}">
                <a16:creationId xmlns:a16="http://schemas.microsoft.com/office/drawing/2014/main" id="{89D85C12-BE4A-4991-9693-0B769A591FFA}"/>
              </a:ext>
            </a:extLst>
          </p:cNvPr>
          <p:cNvCxnSpPr>
            <a:cxnSpLocks/>
          </p:cNvCxnSpPr>
          <p:nvPr/>
        </p:nvCxnSpPr>
        <p:spPr>
          <a:xfrm rot="16200000" flipV="1">
            <a:off x="7502542" y="3355958"/>
            <a:ext cx="1073116" cy="990600"/>
          </a:xfrm>
          <a:prstGeom prst="curvedConnector2">
            <a:avLst/>
          </a:prstGeom>
          <a:ln w="38100">
            <a:solidFill>
              <a:srgbClr val="FFC3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5">
            <a:extLst>
              <a:ext uri="{FF2B5EF4-FFF2-40B4-BE49-F238E27FC236}">
                <a16:creationId xmlns:a16="http://schemas.microsoft.com/office/drawing/2014/main" id="{D1FF13EE-DC22-4340-9926-2C9687E847F4}"/>
              </a:ext>
            </a:extLst>
          </p:cNvPr>
          <p:cNvSpPr txBox="1"/>
          <p:nvPr/>
        </p:nvSpPr>
        <p:spPr>
          <a:xfrm>
            <a:off x="7317717" y="4404835"/>
            <a:ext cx="3652563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800" spc="600" dirty="0" err="1">
                <a:solidFill>
                  <a:srgbClr val="FFC331"/>
                </a:solidFill>
                <a:latin typeface="Big Shoulders Display Bold"/>
              </a:rPr>
              <a:t>Ciência</a:t>
            </a:r>
            <a:r>
              <a:rPr lang="en-US" sz="4800" spc="600" dirty="0">
                <a:solidFill>
                  <a:srgbClr val="FFC331"/>
                </a:solidFill>
                <a:latin typeface="Big Shoulders Display Bold"/>
              </a:rPr>
              <a:t> de 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03EC09A5-3308-47DE-9F83-90A2DC0284B4}"/>
              </a:ext>
            </a:extLst>
          </p:cNvPr>
          <p:cNvSpPr/>
          <p:nvPr/>
        </p:nvSpPr>
        <p:spPr>
          <a:xfrm>
            <a:off x="-76200" y="-114300"/>
            <a:ext cx="18592800" cy="10439400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AE8ED708-4110-41DB-8381-C6C2CD2FB76A}"/>
              </a:ext>
            </a:extLst>
          </p:cNvPr>
          <p:cNvSpPr/>
          <p:nvPr/>
        </p:nvSpPr>
        <p:spPr>
          <a:xfrm>
            <a:off x="7848600" y="5067301"/>
            <a:ext cx="9525000" cy="2743200"/>
          </a:xfrm>
          <a:prstGeom prst="roundRect">
            <a:avLst>
              <a:gd name="adj" fmla="val 741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5">
            <a:extLst>
              <a:ext uri="{FF2B5EF4-FFF2-40B4-BE49-F238E27FC236}">
                <a16:creationId xmlns:a16="http://schemas.microsoft.com/office/drawing/2014/main" id="{FBCAF7C7-CECA-4A3A-B3A8-C9BCFFF0D131}"/>
              </a:ext>
            </a:extLst>
          </p:cNvPr>
          <p:cNvSpPr txBox="1"/>
          <p:nvPr/>
        </p:nvSpPr>
        <p:spPr>
          <a:xfrm>
            <a:off x="7310460" y="4387816"/>
            <a:ext cx="3652563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endParaRPr lang="en-US" sz="4800" spc="600" dirty="0">
              <a:solidFill>
                <a:srgbClr val="FFC331"/>
              </a:solidFill>
              <a:latin typeface="Big Shoulders Display Bold"/>
            </a:endParaRPr>
          </a:p>
          <a:p>
            <a:pPr algn="ctr"/>
            <a:r>
              <a:rPr lang="en-US" sz="4800" spc="600" dirty="0">
                <a:solidFill>
                  <a:srgbClr val="FFC331"/>
                </a:solidFill>
                <a:latin typeface="Big Shoulders Display Bold"/>
              </a:rPr>
              <a:t>Dados</a:t>
            </a:r>
          </a:p>
        </p:txBody>
      </p:sp>
      <p:cxnSp>
        <p:nvCxnSpPr>
          <p:cNvPr id="21" name="Conector: Curvo 20">
            <a:extLst>
              <a:ext uri="{FF2B5EF4-FFF2-40B4-BE49-F238E27FC236}">
                <a16:creationId xmlns:a16="http://schemas.microsoft.com/office/drawing/2014/main" id="{6E3CA483-7232-4575-87CC-720EA21A91BC}"/>
              </a:ext>
            </a:extLst>
          </p:cNvPr>
          <p:cNvCxnSpPr>
            <a:cxnSpLocks/>
          </p:cNvCxnSpPr>
          <p:nvPr/>
        </p:nvCxnSpPr>
        <p:spPr>
          <a:xfrm rot="16200000" flipH="1">
            <a:off x="9407542" y="5870558"/>
            <a:ext cx="1073116" cy="990600"/>
          </a:xfrm>
          <a:prstGeom prst="curvedConnector2">
            <a:avLst/>
          </a:prstGeom>
          <a:ln w="38100">
            <a:solidFill>
              <a:srgbClr val="FFC3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3">
            <a:extLst>
              <a:ext uri="{FF2B5EF4-FFF2-40B4-BE49-F238E27FC236}">
                <a16:creationId xmlns:a16="http://schemas.microsoft.com/office/drawing/2014/main" id="{5B8FAB2A-8698-49C9-BF9C-800CFF17A4F9}"/>
              </a:ext>
            </a:extLst>
          </p:cNvPr>
          <p:cNvSpPr txBox="1"/>
          <p:nvPr/>
        </p:nvSpPr>
        <p:spPr>
          <a:xfrm>
            <a:off x="10591800" y="6418471"/>
            <a:ext cx="6629400" cy="10833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62"/>
              </a:lnSpc>
            </a:pP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Precisamos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que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existam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dados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armazenados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(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ou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pelo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menos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começar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esse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armazenamento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).</a:t>
            </a:r>
          </a:p>
          <a:p>
            <a:pPr>
              <a:lnSpc>
                <a:spcPts val="2862"/>
              </a:lnSpc>
            </a:pP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Armazenamento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,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processamento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,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visualização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5626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9939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INTRODUÇÃO A CIÊNCIA DE DADOS</a:t>
            </a:r>
          </a:p>
        </p:txBody>
      </p:sp>
      <p:sp>
        <p:nvSpPr>
          <p:cNvPr id="12" name="AutoShape 3">
            <a:extLst>
              <a:ext uri="{FF2B5EF4-FFF2-40B4-BE49-F238E27FC236}">
                <a16:creationId xmlns:a16="http://schemas.microsoft.com/office/drawing/2014/main" id="{B9327846-6979-4BE0-A49E-7A9F203E8474}"/>
              </a:ext>
            </a:extLst>
          </p:cNvPr>
          <p:cNvSpPr/>
          <p:nvPr/>
        </p:nvSpPr>
        <p:spPr>
          <a:xfrm>
            <a:off x="7202158" y="4178477"/>
            <a:ext cx="3883681" cy="193004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0A89A83D-6083-4A02-8E75-68CF9188D369}"/>
              </a:ext>
            </a:extLst>
          </p:cNvPr>
          <p:cNvSpPr txBox="1"/>
          <p:nvPr/>
        </p:nvSpPr>
        <p:spPr>
          <a:xfrm>
            <a:off x="2590800" y="2764790"/>
            <a:ext cx="4800600" cy="10833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862"/>
              </a:lnSpc>
            </a:pP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Existe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um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método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científico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! </a:t>
            </a:r>
          </a:p>
          <a:p>
            <a:pPr algn="r">
              <a:lnSpc>
                <a:spcPts val="2862"/>
              </a:lnSpc>
            </a:pP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Observação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,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hipóteses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, testes e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validação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,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análises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,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monitoramento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.</a:t>
            </a:r>
          </a:p>
        </p:txBody>
      </p:sp>
      <p:cxnSp>
        <p:nvCxnSpPr>
          <p:cNvPr id="20" name="Conector: Curvo 19">
            <a:extLst>
              <a:ext uri="{FF2B5EF4-FFF2-40B4-BE49-F238E27FC236}">
                <a16:creationId xmlns:a16="http://schemas.microsoft.com/office/drawing/2014/main" id="{89D85C12-BE4A-4991-9693-0B769A591FFA}"/>
              </a:ext>
            </a:extLst>
          </p:cNvPr>
          <p:cNvCxnSpPr>
            <a:cxnSpLocks/>
          </p:cNvCxnSpPr>
          <p:nvPr/>
        </p:nvCxnSpPr>
        <p:spPr>
          <a:xfrm rot="16200000" flipV="1">
            <a:off x="7502542" y="3355958"/>
            <a:ext cx="1073116" cy="990600"/>
          </a:xfrm>
          <a:prstGeom prst="curvedConnector2">
            <a:avLst/>
          </a:prstGeom>
          <a:ln w="38100">
            <a:solidFill>
              <a:srgbClr val="FFC3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5">
            <a:extLst>
              <a:ext uri="{FF2B5EF4-FFF2-40B4-BE49-F238E27FC236}">
                <a16:creationId xmlns:a16="http://schemas.microsoft.com/office/drawing/2014/main" id="{D1FF13EE-DC22-4340-9926-2C9687E847F4}"/>
              </a:ext>
            </a:extLst>
          </p:cNvPr>
          <p:cNvSpPr txBox="1"/>
          <p:nvPr/>
        </p:nvSpPr>
        <p:spPr>
          <a:xfrm>
            <a:off x="7317717" y="4404835"/>
            <a:ext cx="3652563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800" spc="600" dirty="0" err="1">
                <a:solidFill>
                  <a:srgbClr val="FFC331"/>
                </a:solidFill>
                <a:latin typeface="Big Shoulders Display Bold"/>
              </a:rPr>
              <a:t>Ciência</a:t>
            </a:r>
            <a:r>
              <a:rPr lang="en-US" sz="4800" spc="600" dirty="0">
                <a:solidFill>
                  <a:srgbClr val="FFC331"/>
                </a:solidFill>
                <a:latin typeface="Big Shoulders Display Bold"/>
              </a:rPr>
              <a:t> de 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03EC09A5-3308-47DE-9F83-90A2DC0284B4}"/>
              </a:ext>
            </a:extLst>
          </p:cNvPr>
          <p:cNvSpPr/>
          <p:nvPr/>
        </p:nvSpPr>
        <p:spPr>
          <a:xfrm>
            <a:off x="-76200" y="-114300"/>
            <a:ext cx="18592800" cy="10439400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AE8ED708-4110-41DB-8381-C6C2CD2FB76A}"/>
              </a:ext>
            </a:extLst>
          </p:cNvPr>
          <p:cNvSpPr/>
          <p:nvPr/>
        </p:nvSpPr>
        <p:spPr>
          <a:xfrm>
            <a:off x="7848600" y="5067301"/>
            <a:ext cx="9525000" cy="2743200"/>
          </a:xfrm>
          <a:prstGeom prst="roundRect">
            <a:avLst>
              <a:gd name="adj" fmla="val 741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5">
            <a:extLst>
              <a:ext uri="{FF2B5EF4-FFF2-40B4-BE49-F238E27FC236}">
                <a16:creationId xmlns:a16="http://schemas.microsoft.com/office/drawing/2014/main" id="{FBCAF7C7-CECA-4A3A-B3A8-C9BCFFF0D131}"/>
              </a:ext>
            </a:extLst>
          </p:cNvPr>
          <p:cNvSpPr txBox="1"/>
          <p:nvPr/>
        </p:nvSpPr>
        <p:spPr>
          <a:xfrm>
            <a:off x="7310460" y="4387816"/>
            <a:ext cx="3652563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endParaRPr lang="en-US" sz="4800" spc="600" dirty="0">
              <a:solidFill>
                <a:srgbClr val="FFC331"/>
              </a:solidFill>
              <a:latin typeface="Big Shoulders Display Bold"/>
            </a:endParaRPr>
          </a:p>
          <a:p>
            <a:pPr algn="ctr"/>
            <a:r>
              <a:rPr lang="en-US" sz="4800" spc="600" dirty="0">
                <a:solidFill>
                  <a:srgbClr val="FFC331"/>
                </a:solidFill>
                <a:latin typeface="Big Shoulders Display Bold"/>
              </a:rPr>
              <a:t>Dados</a:t>
            </a:r>
          </a:p>
        </p:txBody>
      </p:sp>
      <p:cxnSp>
        <p:nvCxnSpPr>
          <p:cNvPr id="21" name="Conector: Curvo 20">
            <a:extLst>
              <a:ext uri="{FF2B5EF4-FFF2-40B4-BE49-F238E27FC236}">
                <a16:creationId xmlns:a16="http://schemas.microsoft.com/office/drawing/2014/main" id="{6E3CA483-7232-4575-87CC-720EA21A91BC}"/>
              </a:ext>
            </a:extLst>
          </p:cNvPr>
          <p:cNvCxnSpPr>
            <a:cxnSpLocks/>
          </p:cNvCxnSpPr>
          <p:nvPr/>
        </p:nvCxnSpPr>
        <p:spPr>
          <a:xfrm rot="16200000" flipH="1">
            <a:off x="9407542" y="5870558"/>
            <a:ext cx="1073116" cy="990600"/>
          </a:xfrm>
          <a:prstGeom prst="curvedConnector2">
            <a:avLst/>
          </a:prstGeom>
          <a:ln w="38100">
            <a:solidFill>
              <a:srgbClr val="FFC3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3">
            <a:extLst>
              <a:ext uri="{FF2B5EF4-FFF2-40B4-BE49-F238E27FC236}">
                <a16:creationId xmlns:a16="http://schemas.microsoft.com/office/drawing/2014/main" id="{5B8FAB2A-8698-49C9-BF9C-800CFF17A4F9}"/>
              </a:ext>
            </a:extLst>
          </p:cNvPr>
          <p:cNvSpPr txBox="1"/>
          <p:nvPr/>
        </p:nvSpPr>
        <p:spPr>
          <a:xfrm>
            <a:off x="10591800" y="6418471"/>
            <a:ext cx="6629400" cy="10833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62"/>
              </a:lnSpc>
            </a:pP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Precisamos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que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existam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dados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armazenados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(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ou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pelo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menos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começar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esse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armazenamento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).</a:t>
            </a:r>
          </a:p>
          <a:p>
            <a:pPr>
              <a:lnSpc>
                <a:spcPts val="2862"/>
              </a:lnSpc>
            </a:pP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Armazenamento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,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processamento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,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visualização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.</a:t>
            </a:r>
          </a:p>
        </p:txBody>
      </p:sp>
      <p:pic>
        <p:nvPicPr>
          <p:cNvPr id="1026" name="Picture 2" descr="🤨 “Data is The New Oil.”. And other bromides that hold us all… | by Clark  Boyd | Medium">
            <a:extLst>
              <a:ext uri="{FF2B5EF4-FFF2-40B4-BE49-F238E27FC236}">
                <a16:creationId xmlns:a16="http://schemas.microsoft.com/office/drawing/2014/main" id="{549FA682-AB60-4C35-8331-DD6059C3B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95" y="4805687"/>
            <a:ext cx="6100683" cy="342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riângulo isósceles 16">
            <a:extLst>
              <a:ext uri="{FF2B5EF4-FFF2-40B4-BE49-F238E27FC236}">
                <a16:creationId xmlns:a16="http://schemas.microsoft.com/office/drawing/2014/main" id="{53E3A51A-A735-471F-91DC-FB594806B824}"/>
              </a:ext>
            </a:extLst>
          </p:cNvPr>
          <p:cNvSpPr/>
          <p:nvPr/>
        </p:nvSpPr>
        <p:spPr>
          <a:xfrm rot="16200000">
            <a:off x="6410819" y="6262546"/>
            <a:ext cx="1734916" cy="351912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744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9939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INTRODUÇÃO A CIÊNCIA DE DADOS</a:t>
            </a:r>
          </a:p>
        </p:txBody>
      </p:sp>
      <p:sp>
        <p:nvSpPr>
          <p:cNvPr id="12" name="AutoShape 3">
            <a:extLst>
              <a:ext uri="{FF2B5EF4-FFF2-40B4-BE49-F238E27FC236}">
                <a16:creationId xmlns:a16="http://schemas.microsoft.com/office/drawing/2014/main" id="{B9327846-6979-4BE0-A49E-7A9F203E8474}"/>
              </a:ext>
            </a:extLst>
          </p:cNvPr>
          <p:cNvSpPr/>
          <p:nvPr/>
        </p:nvSpPr>
        <p:spPr>
          <a:xfrm>
            <a:off x="7202158" y="4178477"/>
            <a:ext cx="3883681" cy="193004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0A89A83D-6083-4A02-8E75-68CF9188D369}"/>
              </a:ext>
            </a:extLst>
          </p:cNvPr>
          <p:cNvSpPr txBox="1"/>
          <p:nvPr/>
        </p:nvSpPr>
        <p:spPr>
          <a:xfrm>
            <a:off x="2590800" y="2764790"/>
            <a:ext cx="4800600" cy="10833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862"/>
              </a:lnSpc>
            </a:pP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Existe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um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método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científico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! </a:t>
            </a:r>
          </a:p>
          <a:p>
            <a:pPr algn="r">
              <a:lnSpc>
                <a:spcPts val="2862"/>
              </a:lnSpc>
            </a:pP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Observação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,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hipóteses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, testes e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validação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,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análises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,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monitoramento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.</a:t>
            </a:r>
          </a:p>
        </p:txBody>
      </p:sp>
      <p:cxnSp>
        <p:nvCxnSpPr>
          <p:cNvPr id="20" name="Conector: Curvo 19">
            <a:extLst>
              <a:ext uri="{FF2B5EF4-FFF2-40B4-BE49-F238E27FC236}">
                <a16:creationId xmlns:a16="http://schemas.microsoft.com/office/drawing/2014/main" id="{89D85C12-BE4A-4991-9693-0B769A591FFA}"/>
              </a:ext>
            </a:extLst>
          </p:cNvPr>
          <p:cNvCxnSpPr>
            <a:cxnSpLocks/>
          </p:cNvCxnSpPr>
          <p:nvPr/>
        </p:nvCxnSpPr>
        <p:spPr>
          <a:xfrm rot="16200000" flipV="1">
            <a:off x="7502542" y="3355958"/>
            <a:ext cx="1073116" cy="990600"/>
          </a:xfrm>
          <a:prstGeom prst="curvedConnector2">
            <a:avLst/>
          </a:prstGeom>
          <a:ln w="38100">
            <a:solidFill>
              <a:srgbClr val="FFC3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5">
            <a:extLst>
              <a:ext uri="{FF2B5EF4-FFF2-40B4-BE49-F238E27FC236}">
                <a16:creationId xmlns:a16="http://schemas.microsoft.com/office/drawing/2014/main" id="{D1FF13EE-DC22-4340-9926-2C9687E847F4}"/>
              </a:ext>
            </a:extLst>
          </p:cNvPr>
          <p:cNvSpPr txBox="1"/>
          <p:nvPr/>
        </p:nvSpPr>
        <p:spPr>
          <a:xfrm>
            <a:off x="7317717" y="4404835"/>
            <a:ext cx="3652563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800" spc="600" dirty="0" err="1">
                <a:solidFill>
                  <a:srgbClr val="FFC331"/>
                </a:solidFill>
                <a:latin typeface="Big Shoulders Display Bold"/>
              </a:rPr>
              <a:t>Ciência</a:t>
            </a:r>
            <a:r>
              <a:rPr lang="en-US" sz="4800" spc="600" dirty="0">
                <a:solidFill>
                  <a:srgbClr val="FFC331"/>
                </a:solidFill>
                <a:latin typeface="Big Shoulders Display Bold"/>
              </a:rPr>
              <a:t> de 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03EC09A5-3308-47DE-9F83-90A2DC0284B4}"/>
              </a:ext>
            </a:extLst>
          </p:cNvPr>
          <p:cNvSpPr/>
          <p:nvPr/>
        </p:nvSpPr>
        <p:spPr>
          <a:xfrm>
            <a:off x="-76200" y="-126590"/>
            <a:ext cx="18592800" cy="10439400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AE8ED708-4110-41DB-8381-C6C2CD2FB76A}"/>
              </a:ext>
            </a:extLst>
          </p:cNvPr>
          <p:cNvSpPr/>
          <p:nvPr/>
        </p:nvSpPr>
        <p:spPr>
          <a:xfrm>
            <a:off x="7848600" y="5067301"/>
            <a:ext cx="9525000" cy="2743200"/>
          </a:xfrm>
          <a:prstGeom prst="roundRect">
            <a:avLst>
              <a:gd name="adj" fmla="val 741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5">
            <a:extLst>
              <a:ext uri="{FF2B5EF4-FFF2-40B4-BE49-F238E27FC236}">
                <a16:creationId xmlns:a16="http://schemas.microsoft.com/office/drawing/2014/main" id="{FBCAF7C7-CECA-4A3A-B3A8-C9BCFFF0D131}"/>
              </a:ext>
            </a:extLst>
          </p:cNvPr>
          <p:cNvSpPr txBox="1"/>
          <p:nvPr/>
        </p:nvSpPr>
        <p:spPr>
          <a:xfrm>
            <a:off x="7310460" y="4387816"/>
            <a:ext cx="3652563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endParaRPr lang="en-US" sz="4800" spc="600" dirty="0">
              <a:solidFill>
                <a:srgbClr val="FFC331"/>
              </a:solidFill>
              <a:latin typeface="Big Shoulders Display Bold"/>
            </a:endParaRPr>
          </a:p>
          <a:p>
            <a:pPr algn="ctr"/>
            <a:r>
              <a:rPr lang="en-US" sz="4800" spc="600" dirty="0">
                <a:solidFill>
                  <a:srgbClr val="FFC331"/>
                </a:solidFill>
                <a:latin typeface="Big Shoulders Display Bold"/>
              </a:rPr>
              <a:t>Dados</a:t>
            </a:r>
          </a:p>
        </p:txBody>
      </p:sp>
      <p:cxnSp>
        <p:nvCxnSpPr>
          <p:cNvPr id="21" name="Conector: Curvo 20">
            <a:extLst>
              <a:ext uri="{FF2B5EF4-FFF2-40B4-BE49-F238E27FC236}">
                <a16:creationId xmlns:a16="http://schemas.microsoft.com/office/drawing/2014/main" id="{6E3CA483-7232-4575-87CC-720EA21A91BC}"/>
              </a:ext>
            </a:extLst>
          </p:cNvPr>
          <p:cNvCxnSpPr>
            <a:cxnSpLocks/>
          </p:cNvCxnSpPr>
          <p:nvPr/>
        </p:nvCxnSpPr>
        <p:spPr>
          <a:xfrm rot="16200000" flipH="1">
            <a:off x="9407542" y="5870558"/>
            <a:ext cx="1073116" cy="990600"/>
          </a:xfrm>
          <a:prstGeom prst="curvedConnector2">
            <a:avLst/>
          </a:prstGeom>
          <a:ln w="38100">
            <a:solidFill>
              <a:srgbClr val="FFC3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3">
            <a:extLst>
              <a:ext uri="{FF2B5EF4-FFF2-40B4-BE49-F238E27FC236}">
                <a16:creationId xmlns:a16="http://schemas.microsoft.com/office/drawing/2014/main" id="{5B8FAB2A-8698-49C9-BF9C-800CFF17A4F9}"/>
              </a:ext>
            </a:extLst>
          </p:cNvPr>
          <p:cNvSpPr txBox="1"/>
          <p:nvPr/>
        </p:nvSpPr>
        <p:spPr>
          <a:xfrm>
            <a:off x="10591800" y="6418471"/>
            <a:ext cx="6629400" cy="10833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62"/>
              </a:lnSpc>
            </a:pP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Precisamos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que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existam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dados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armazenados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(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ou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pelo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menos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começar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esse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armazenamento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).</a:t>
            </a:r>
          </a:p>
          <a:p>
            <a:pPr>
              <a:lnSpc>
                <a:spcPts val="2862"/>
              </a:lnSpc>
            </a:pP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Armazenamento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,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processamento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,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visualização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.</a:t>
            </a:r>
          </a:p>
        </p:txBody>
      </p:sp>
      <p:sp>
        <p:nvSpPr>
          <p:cNvPr id="17" name="Triângulo isósceles 16">
            <a:extLst>
              <a:ext uri="{FF2B5EF4-FFF2-40B4-BE49-F238E27FC236}">
                <a16:creationId xmlns:a16="http://schemas.microsoft.com/office/drawing/2014/main" id="{53E3A51A-A735-471F-91DC-FB594806B824}"/>
              </a:ext>
            </a:extLst>
          </p:cNvPr>
          <p:cNvSpPr/>
          <p:nvPr/>
        </p:nvSpPr>
        <p:spPr>
          <a:xfrm rot="16200000">
            <a:off x="6410819" y="6262546"/>
            <a:ext cx="1734916" cy="351912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riângulo isósceles 6">
            <a:extLst>
              <a:ext uri="{FF2B5EF4-FFF2-40B4-BE49-F238E27FC236}">
                <a16:creationId xmlns:a16="http://schemas.microsoft.com/office/drawing/2014/main" id="{0FE46838-50E3-41A4-9360-E4DF9A56EE8B}"/>
              </a:ext>
            </a:extLst>
          </p:cNvPr>
          <p:cNvSpPr/>
          <p:nvPr/>
        </p:nvSpPr>
        <p:spPr>
          <a:xfrm>
            <a:off x="189390" y="2977726"/>
            <a:ext cx="5454852" cy="6352096"/>
          </a:xfrm>
          <a:prstGeom prst="triangl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C5643D82-712D-4380-B8A7-1449499E5284}"/>
              </a:ext>
            </a:extLst>
          </p:cNvPr>
          <p:cNvCxnSpPr>
            <a:cxnSpLocks/>
          </p:cNvCxnSpPr>
          <p:nvPr/>
        </p:nvCxnSpPr>
        <p:spPr>
          <a:xfrm>
            <a:off x="1553103" y="6153774"/>
            <a:ext cx="2727426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D7A257D9-13E5-44B9-8B3C-C16DAF180635}"/>
              </a:ext>
            </a:extLst>
          </p:cNvPr>
          <p:cNvCxnSpPr>
            <a:cxnSpLocks/>
          </p:cNvCxnSpPr>
          <p:nvPr/>
        </p:nvCxnSpPr>
        <p:spPr>
          <a:xfrm>
            <a:off x="868089" y="7741798"/>
            <a:ext cx="4097454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id="{A520F710-558F-4601-979D-5899844077C4}"/>
              </a:ext>
            </a:extLst>
          </p:cNvPr>
          <p:cNvCxnSpPr>
            <a:cxnSpLocks/>
          </p:cNvCxnSpPr>
          <p:nvPr/>
        </p:nvCxnSpPr>
        <p:spPr>
          <a:xfrm>
            <a:off x="2231016" y="4565750"/>
            <a:ext cx="13716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2AF90246-BAAD-4D38-9403-95E8C5F3C96C}"/>
              </a:ext>
            </a:extLst>
          </p:cNvPr>
          <p:cNvSpPr txBox="1"/>
          <p:nvPr/>
        </p:nvSpPr>
        <p:spPr>
          <a:xfrm>
            <a:off x="4711551" y="8212645"/>
            <a:ext cx="115768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Big Shoulders Display Bold" panose="020B0604020202020204" charset="0"/>
              </a:rPr>
              <a:t>Dados</a:t>
            </a:r>
            <a:endParaRPr lang="en-US" b="1" dirty="0">
              <a:latin typeface="Big Shoulders Display Bold" panose="020B0604020202020204" charset="0"/>
            </a:endParaRP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F6BE1731-C6E8-4BC1-B0FC-95BAF263E36F}"/>
              </a:ext>
            </a:extLst>
          </p:cNvPr>
          <p:cNvSpPr txBox="1"/>
          <p:nvPr/>
        </p:nvSpPr>
        <p:spPr>
          <a:xfrm>
            <a:off x="3395386" y="6615265"/>
            <a:ext cx="251066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Big Shoulders Display Bold" panose="020B0604020202020204" charset="0"/>
              </a:rPr>
              <a:t>Informações</a:t>
            </a:r>
            <a:endParaRPr lang="en-US" b="1" dirty="0">
              <a:latin typeface="Big Shoulders Display Bold" panose="020B0604020202020204" charset="0"/>
            </a:endParaRP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B42FCB33-4E5C-462B-A15C-D1AC9864FDC2}"/>
              </a:ext>
            </a:extLst>
          </p:cNvPr>
          <p:cNvSpPr txBox="1"/>
          <p:nvPr/>
        </p:nvSpPr>
        <p:spPr>
          <a:xfrm>
            <a:off x="2663650" y="5011967"/>
            <a:ext cx="251066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Big Shoulders Display Bold" panose="020B0604020202020204" charset="0"/>
              </a:rPr>
              <a:t>Conhecimento</a:t>
            </a:r>
            <a:endParaRPr lang="en-US" b="1" dirty="0">
              <a:latin typeface="Big Shoulders Display Bold" panose="020B0604020202020204" charset="0"/>
            </a:endParaRP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6A784EB6-96F7-41D0-8017-3BA199F6E087}"/>
              </a:ext>
            </a:extLst>
          </p:cNvPr>
          <p:cNvSpPr txBox="1"/>
          <p:nvPr/>
        </p:nvSpPr>
        <p:spPr>
          <a:xfrm>
            <a:off x="2733222" y="3552468"/>
            <a:ext cx="251066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Big Shoulders Display Bold" panose="020B0604020202020204" charset="0"/>
              </a:rPr>
              <a:t>Inteligência</a:t>
            </a:r>
            <a:endParaRPr lang="en-US" b="1" dirty="0">
              <a:latin typeface="Big Shoulders Display Bol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09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9939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INTRODUÇÃO A CIÊNCIA DE DADOS</a:t>
            </a:r>
          </a:p>
        </p:txBody>
      </p:sp>
      <p:sp>
        <p:nvSpPr>
          <p:cNvPr id="12" name="AutoShape 3">
            <a:extLst>
              <a:ext uri="{FF2B5EF4-FFF2-40B4-BE49-F238E27FC236}">
                <a16:creationId xmlns:a16="http://schemas.microsoft.com/office/drawing/2014/main" id="{B9327846-6979-4BE0-A49E-7A9F203E8474}"/>
              </a:ext>
            </a:extLst>
          </p:cNvPr>
          <p:cNvSpPr/>
          <p:nvPr/>
        </p:nvSpPr>
        <p:spPr>
          <a:xfrm>
            <a:off x="7202158" y="4178477"/>
            <a:ext cx="3883681" cy="193004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0A89A83D-6083-4A02-8E75-68CF9188D369}"/>
              </a:ext>
            </a:extLst>
          </p:cNvPr>
          <p:cNvSpPr txBox="1"/>
          <p:nvPr/>
        </p:nvSpPr>
        <p:spPr>
          <a:xfrm>
            <a:off x="2590800" y="2764790"/>
            <a:ext cx="4800600" cy="10833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862"/>
              </a:lnSpc>
            </a:pP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Existe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um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método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científico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! </a:t>
            </a:r>
          </a:p>
          <a:p>
            <a:pPr algn="r">
              <a:lnSpc>
                <a:spcPts val="2862"/>
              </a:lnSpc>
            </a:pP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Observação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,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hipóteses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, testes e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validação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,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análises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,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monitoramento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.</a:t>
            </a:r>
          </a:p>
        </p:txBody>
      </p:sp>
      <p:cxnSp>
        <p:nvCxnSpPr>
          <p:cNvPr id="20" name="Conector: Curvo 19">
            <a:extLst>
              <a:ext uri="{FF2B5EF4-FFF2-40B4-BE49-F238E27FC236}">
                <a16:creationId xmlns:a16="http://schemas.microsoft.com/office/drawing/2014/main" id="{89D85C12-BE4A-4991-9693-0B769A591FFA}"/>
              </a:ext>
            </a:extLst>
          </p:cNvPr>
          <p:cNvCxnSpPr>
            <a:cxnSpLocks/>
          </p:cNvCxnSpPr>
          <p:nvPr/>
        </p:nvCxnSpPr>
        <p:spPr>
          <a:xfrm rot="16200000" flipV="1">
            <a:off x="7502542" y="3355958"/>
            <a:ext cx="1073116" cy="990600"/>
          </a:xfrm>
          <a:prstGeom prst="curvedConnector2">
            <a:avLst/>
          </a:prstGeom>
          <a:ln w="38100">
            <a:solidFill>
              <a:srgbClr val="FFC3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5">
            <a:extLst>
              <a:ext uri="{FF2B5EF4-FFF2-40B4-BE49-F238E27FC236}">
                <a16:creationId xmlns:a16="http://schemas.microsoft.com/office/drawing/2014/main" id="{D1FF13EE-DC22-4340-9926-2C9687E847F4}"/>
              </a:ext>
            </a:extLst>
          </p:cNvPr>
          <p:cNvSpPr txBox="1"/>
          <p:nvPr/>
        </p:nvSpPr>
        <p:spPr>
          <a:xfrm>
            <a:off x="7317717" y="4404835"/>
            <a:ext cx="3652563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800" spc="600" dirty="0" err="1">
                <a:solidFill>
                  <a:srgbClr val="FFC331"/>
                </a:solidFill>
                <a:latin typeface="Big Shoulders Display Bold"/>
              </a:rPr>
              <a:t>Ciência</a:t>
            </a:r>
            <a:r>
              <a:rPr lang="en-US" sz="4800" spc="600" dirty="0">
                <a:solidFill>
                  <a:srgbClr val="FFC331"/>
                </a:solidFill>
                <a:latin typeface="Big Shoulders Display Bold"/>
              </a:rPr>
              <a:t> de</a:t>
            </a:r>
          </a:p>
          <a:p>
            <a:pPr algn="ctr"/>
            <a:r>
              <a:rPr lang="en-US" sz="4800" spc="600" dirty="0">
                <a:solidFill>
                  <a:srgbClr val="FFC331"/>
                </a:solidFill>
                <a:latin typeface="Big Shoulders Display Bold"/>
              </a:rPr>
              <a:t>Dados 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03EC09A5-3308-47DE-9F83-90A2DC0284B4}"/>
              </a:ext>
            </a:extLst>
          </p:cNvPr>
          <p:cNvSpPr/>
          <p:nvPr/>
        </p:nvSpPr>
        <p:spPr>
          <a:xfrm>
            <a:off x="-24063" y="0"/>
            <a:ext cx="18616863" cy="10439400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riângulo isósceles 6">
            <a:extLst>
              <a:ext uri="{FF2B5EF4-FFF2-40B4-BE49-F238E27FC236}">
                <a16:creationId xmlns:a16="http://schemas.microsoft.com/office/drawing/2014/main" id="{0FE46838-50E3-41A4-9360-E4DF9A56EE8B}"/>
              </a:ext>
            </a:extLst>
          </p:cNvPr>
          <p:cNvSpPr/>
          <p:nvPr/>
        </p:nvSpPr>
        <p:spPr>
          <a:xfrm>
            <a:off x="189390" y="2977726"/>
            <a:ext cx="5454852" cy="6352096"/>
          </a:xfrm>
          <a:prstGeom prst="triangl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C5643D82-712D-4380-B8A7-1449499E5284}"/>
              </a:ext>
            </a:extLst>
          </p:cNvPr>
          <p:cNvCxnSpPr>
            <a:cxnSpLocks/>
          </p:cNvCxnSpPr>
          <p:nvPr/>
        </p:nvCxnSpPr>
        <p:spPr>
          <a:xfrm>
            <a:off x="1553103" y="6153774"/>
            <a:ext cx="2727426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D7A257D9-13E5-44B9-8B3C-C16DAF180635}"/>
              </a:ext>
            </a:extLst>
          </p:cNvPr>
          <p:cNvCxnSpPr>
            <a:cxnSpLocks/>
          </p:cNvCxnSpPr>
          <p:nvPr/>
        </p:nvCxnSpPr>
        <p:spPr>
          <a:xfrm>
            <a:off x="868089" y="7741798"/>
            <a:ext cx="4097454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id="{A520F710-558F-4601-979D-5899844077C4}"/>
              </a:ext>
            </a:extLst>
          </p:cNvPr>
          <p:cNvCxnSpPr>
            <a:cxnSpLocks/>
          </p:cNvCxnSpPr>
          <p:nvPr/>
        </p:nvCxnSpPr>
        <p:spPr>
          <a:xfrm>
            <a:off x="2231016" y="4565750"/>
            <a:ext cx="13716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2AF90246-BAAD-4D38-9403-95E8C5F3C96C}"/>
              </a:ext>
            </a:extLst>
          </p:cNvPr>
          <p:cNvSpPr txBox="1"/>
          <p:nvPr/>
        </p:nvSpPr>
        <p:spPr>
          <a:xfrm>
            <a:off x="4711551" y="8213085"/>
            <a:ext cx="115768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Big Shoulders Display Bold" panose="020B0604020202020204" charset="0"/>
              </a:rPr>
              <a:t>Dados</a:t>
            </a:r>
            <a:endParaRPr lang="en-US" b="1" dirty="0">
              <a:latin typeface="Big Shoulders Display Bold" panose="020B0604020202020204" charset="0"/>
            </a:endParaRP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F6BE1731-C6E8-4BC1-B0FC-95BAF263E36F}"/>
              </a:ext>
            </a:extLst>
          </p:cNvPr>
          <p:cNvSpPr txBox="1"/>
          <p:nvPr/>
        </p:nvSpPr>
        <p:spPr>
          <a:xfrm>
            <a:off x="3395386" y="6609111"/>
            <a:ext cx="251066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Big Shoulders Display Bold" panose="020B0604020202020204" charset="0"/>
              </a:rPr>
              <a:t>Informações</a:t>
            </a:r>
            <a:endParaRPr lang="en-US" b="1" dirty="0">
              <a:latin typeface="Big Shoulders Display Bold" panose="020B0604020202020204" charset="0"/>
            </a:endParaRP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B42FCB33-4E5C-462B-A15C-D1AC9864FDC2}"/>
              </a:ext>
            </a:extLst>
          </p:cNvPr>
          <p:cNvSpPr txBox="1"/>
          <p:nvPr/>
        </p:nvSpPr>
        <p:spPr>
          <a:xfrm>
            <a:off x="2663650" y="5013728"/>
            <a:ext cx="251066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Big Shoulders Display Bold" panose="020B0604020202020204" charset="0"/>
              </a:rPr>
              <a:t>Conhecimento</a:t>
            </a:r>
            <a:endParaRPr lang="en-US" b="1" dirty="0">
              <a:latin typeface="Big Shoulders Display Bold" panose="020B0604020202020204" charset="0"/>
            </a:endParaRP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580637E4-8A09-4615-8BE7-AD06794DD544}"/>
              </a:ext>
            </a:extLst>
          </p:cNvPr>
          <p:cNvSpPr txBox="1"/>
          <p:nvPr/>
        </p:nvSpPr>
        <p:spPr>
          <a:xfrm>
            <a:off x="2733222" y="3552468"/>
            <a:ext cx="251066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Big Shoulders Display Bold" panose="020B0604020202020204" charset="0"/>
              </a:rPr>
              <a:t>Inteligência</a:t>
            </a:r>
            <a:endParaRPr lang="en-US" b="1" dirty="0">
              <a:latin typeface="Big Shoulders Display Bold" panose="020B0604020202020204" charset="0"/>
            </a:endParaRPr>
          </a:p>
        </p:txBody>
      </p:sp>
      <p:sp>
        <p:nvSpPr>
          <p:cNvPr id="24" name="Triângulo isósceles 23">
            <a:extLst>
              <a:ext uri="{FF2B5EF4-FFF2-40B4-BE49-F238E27FC236}">
                <a16:creationId xmlns:a16="http://schemas.microsoft.com/office/drawing/2014/main" id="{0D701F3C-411D-471E-8281-0EB5BAB96C62}"/>
              </a:ext>
            </a:extLst>
          </p:cNvPr>
          <p:cNvSpPr/>
          <p:nvPr/>
        </p:nvSpPr>
        <p:spPr>
          <a:xfrm rot="5400000">
            <a:off x="5911691" y="8397136"/>
            <a:ext cx="808200" cy="278229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3">
            <a:extLst>
              <a:ext uri="{FF2B5EF4-FFF2-40B4-BE49-F238E27FC236}">
                <a16:creationId xmlns:a16="http://schemas.microsoft.com/office/drawing/2014/main" id="{C70B4B82-1AE0-46A4-BD75-78FEC45BE7C4}"/>
              </a:ext>
            </a:extLst>
          </p:cNvPr>
          <p:cNvSpPr txBox="1"/>
          <p:nvPr/>
        </p:nvSpPr>
        <p:spPr>
          <a:xfrm>
            <a:off x="6762342" y="8180544"/>
            <a:ext cx="3838511" cy="7114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62"/>
              </a:lnSpc>
            </a:pP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Barulho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de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apito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repetindo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por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3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vezes</a:t>
            </a:r>
            <a:endParaRPr lang="en-US" sz="2219" spc="77" dirty="0">
              <a:solidFill>
                <a:srgbClr val="072D4D"/>
              </a:solidFill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155438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9939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INTRODUÇÃO A CIÊNCIA DE DADOS</a:t>
            </a:r>
          </a:p>
        </p:txBody>
      </p:sp>
      <p:sp>
        <p:nvSpPr>
          <p:cNvPr id="12" name="AutoShape 3">
            <a:extLst>
              <a:ext uri="{FF2B5EF4-FFF2-40B4-BE49-F238E27FC236}">
                <a16:creationId xmlns:a16="http://schemas.microsoft.com/office/drawing/2014/main" id="{B9327846-6979-4BE0-A49E-7A9F203E8474}"/>
              </a:ext>
            </a:extLst>
          </p:cNvPr>
          <p:cNvSpPr/>
          <p:nvPr/>
        </p:nvSpPr>
        <p:spPr>
          <a:xfrm>
            <a:off x="7202158" y="4178477"/>
            <a:ext cx="3883681" cy="193004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0A89A83D-6083-4A02-8E75-68CF9188D369}"/>
              </a:ext>
            </a:extLst>
          </p:cNvPr>
          <p:cNvSpPr txBox="1"/>
          <p:nvPr/>
        </p:nvSpPr>
        <p:spPr>
          <a:xfrm>
            <a:off x="2590800" y="2764790"/>
            <a:ext cx="4800600" cy="10833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862"/>
              </a:lnSpc>
            </a:pP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Existe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um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método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científico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! </a:t>
            </a:r>
          </a:p>
          <a:p>
            <a:pPr algn="r">
              <a:lnSpc>
                <a:spcPts val="2862"/>
              </a:lnSpc>
            </a:pP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Observação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,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hipóteses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, testes e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validação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,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análises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,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monitoramento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.</a:t>
            </a:r>
          </a:p>
        </p:txBody>
      </p:sp>
      <p:cxnSp>
        <p:nvCxnSpPr>
          <p:cNvPr id="20" name="Conector: Curvo 19">
            <a:extLst>
              <a:ext uri="{FF2B5EF4-FFF2-40B4-BE49-F238E27FC236}">
                <a16:creationId xmlns:a16="http://schemas.microsoft.com/office/drawing/2014/main" id="{89D85C12-BE4A-4991-9693-0B769A591FFA}"/>
              </a:ext>
            </a:extLst>
          </p:cNvPr>
          <p:cNvCxnSpPr>
            <a:cxnSpLocks/>
          </p:cNvCxnSpPr>
          <p:nvPr/>
        </p:nvCxnSpPr>
        <p:spPr>
          <a:xfrm rot="16200000" flipV="1">
            <a:off x="7502542" y="3355958"/>
            <a:ext cx="1073116" cy="990600"/>
          </a:xfrm>
          <a:prstGeom prst="curvedConnector2">
            <a:avLst/>
          </a:prstGeom>
          <a:ln w="38100">
            <a:solidFill>
              <a:srgbClr val="FFC3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5">
            <a:extLst>
              <a:ext uri="{FF2B5EF4-FFF2-40B4-BE49-F238E27FC236}">
                <a16:creationId xmlns:a16="http://schemas.microsoft.com/office/drawing/2014/main" id="{D1FF13EE-DC22-4340-9926-2C9687E847F4}"/>
              </a:ext>
            </a:extLst>
          </p:cNvPr>
          <p:cNvSpPr txBox="1"/>
          <p:nvPr/>
        </p:nvSpPr>
        <p:spPr>
          <a:xfrm>
            <a:off x="7317717" y="4404835"/>
            <a:ext cx="3652563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800" spc="600" dirty="0" err="1">
                <a:solidFill>
                  <a:srgbClr val="FFC331"/>
                </a:solidFill>
                <a:latin typeface="Big Shoulders Display Bold"/>
              </a:rPr>
              <a:t>Ciência</a:t>
            </a:r>
            <a:r>
              <a:rPr lang="en-US" sz="4800" spc="600" dirty="0">
                <a:solidFill>
                  <a:srgbClr val="FFC331"/>
                </a:solidFill>
                <a:latin typeface="Big Shoulders Display Bold"/>
              </a:rPr>
              <a:t> de</a:t>
            </a:r>
          </a:p>
          <a:p>
            <a:pPr algn="ctr"/>
            <a:r>
              <a:rPr lang="en-US" sz="4800" spc="600" dirty="0">
                <a:solidFill>
                  <a:srgbClr val="FFC331"/>
                </a:solidFill>
                <a:latin typeface="Big Shoulders Display Bold"/>
              </a:rPr>
              <a:t>Dados 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03EC09A5-3308-47DE-9F83-90A2DC0284B4}"/>
              </a:ext>
            </a:extLst>
          </p:cNvPr>
          <p:cNvSpPr/>
          <p:nvPr/>
        </p:nvSpPr>
        <p:spPr>
          <a:xfrm>
            <a:off x="-24064" y="0"/>
            <a:ext cx="18540663" cy="10439400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riângulo isósceles 6">
            <a:extLst>
              <a:ext uri="{FF2B5EF4-FFF2-40B4-BE49-F238E27FC236}">
                <a16:creationId xmlns:a16="http://schemas.microsoft.com/office/drawing/2014/main" id="{0FE46838-50E3-41A4-9360-E4DF9A56EE8B}"/>
              </a:ext>
            </a:extLst>
          </p:cNvPr>
          <p:cNvSpPr/>
          <p:nvPr/>
        </p:nvSpPr>
        <p:spPr>
          <a:xfrm>
            <a:off x="189390" y="2977726"/>
            <a:ext cx="5454852" cy="6352096"/>
          </a:xfrm>
          <a:prstGeom prst="triangl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C5643D82-712D-4380-B8A7-1449499E5284}"/>
              </a:ext>
            </a:extLst>
          </p:cNvPr>
          <p:cNvCxnSpPr>
            <a:cxnSpLocks/>
          </p:cNvCxnSpPr>
          <p:nvPr/>
        </p:nvCxnSpPr>
        <p:spPr>
          <a:xfrm>
            <a:off x="1553103" y="6153774"/>
            <a:ext cx="2727426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D7A257D9-13E5-44B9-8B3C-C16DAF180635}"/>
              </a:ext>
            </a:extLst>
          </p:cNvPr>
          <p:cNvCxnSpPr>
            <a:cxnSpLocks/>
          </p:cNvCxnSpPr>
          <p:nvPr/>
        </p:nvCxnSpPr>
        <p:spPr>
          <a:xfrm>
            <a:off x="868089" y="7741798"/>
            <a:ext cx="4097454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id="{A520F710-558F-4601-979D-5899844077C4}"/>
              </a:ext>
            </a:extLst>
          </p:cNvPr>
          <p:cNvCxnSpPr>
            <a:cxnSpLocks/>
          </p:cNvCxnSpPr>
          <p:nvPr/>
        </p:nvCxnSpPr>
        <p:spPr>
          <a:xfrm>
            <a:off x="2231016" y="4565750"/>
            <a:ext cx="13716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2AF90246-BAAD-4D38-9403-95E8C5F3C96C}"/>
              </a:ext>
            </a:extLst>
          </p:cNvPr>
          <p:cNvSpPr txBox="1"/>
          <p:nvPr/>
        </p:nvSpPr>
        <p:spPr>
          <a:xfrm>
            <a:off x="4711551" y="8213085"/>
            <a:ext cx="115768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Big Shoulders Display Bold" panose="020B0604020202020204" charset="0"/>
              </a:rPr>
              <a:t>Dados</a:t>
            </a:r>
            <a:endParaRPr lang="en-US" b="1" dirty="0">
              <a:latin typeface="Big Shoulders Display Bold" panose="020B0604020202020204" charset="0"/>
            </a:endParaRP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F6BE1731-C6E8-4BC1-B0FC-95BAF263E36F}"/>
              </a:ext>
            </a:extLst>
          </p:cNvPr>
          <p:cNvSpPr txBox="1"/>
          <p:nvPr/>
        </p:nvSpPr>
        <p:spPr>
          <a:xfrm>
            <a:off x="3395386" y="6609111"/>
            <a:ext cx="251066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Big Shoulders Display Bold" panose="020B0604020202020204" charset="0"/>
              </a:rPr>
              <a:t>Informações</a:t>
            </a:r>
            <a:endParaRPr lang="en-US" b="1" dirty="0">
              <a:latin typeface="Big Shoulders Display Bold" panose="020B0604020202020204" charset="0"/>
            </a:endParaRP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B42FCB33-4E5C-462B-A15C-D1AC9864FDC2}"/>
              </a:ext>
            </a:extLst>
          </p:cNvPr>
          <p:cNvSpPr txBox="1"/>
          <p:nvPr/>
        </p:nvSpPr>
        <p:spPr>
          <a:xfrm>
            <a:off x="2663650" y="5013728"/>
            <a:ext cx="251066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Big Shoulders Display Bold" panose="020B0604020202020204" charset="0"/>
              </a:rPr>
              <a:t>Conhecimento</a:t>
            </a:r>
            <a:endParaRPr lang="en-US" b="1" dirty="0">
              <a:latin typeface="Big Shoulders Display Bold" panose="020B0604020202020204" charset="0"/>
            </a:endParaRP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580637E4-8A09-4615-8BE7-AD06794DD544}"/>
              </a:ext>
            </a:extLst>
          </p:cNvPr>
          <p:cNvSpPr txBox="1"/>
          <p:nvPr/>
        </p:nvSpPr>
        <p:spPr>
          <a:xfrm>
            <a:off x="2733222" y="3552468"/>
            <a:ext cx="251066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Big Shoulders Display Bold" panose="020B0604020202020204" charset="0"/>
              </a:rPr>
              <a:t>Inteligência</a:t>
            </a:r>
            <a:endParaRPr lang="en-US" b="1" dirty="0">
              <a:latin typeface="Big Shoulders Display Bold" panose="020B0604020202020204" charset="0"/>
            </a:endParaRPr>
          </a:p>
        </p:txBody>
      </p:sp>
      <p:sp>
        <p:nvSpPr>
          <p:cNvPr id="24" name="Triângulo isósceles 23">
            <a:extLst>
              <a:ext uri="{FF2B5EF4-FFF2-40B4-BE49-F238E27FC236}">
                <a16:creationId xmlns:a16="http://schemas.microsoft.com/office/drawing/2014/main" id="{0D701F3C-411D-471E-8281-0EB5BAB96C62}"/>
              </a:ext>
            </a:extLst>
          </p:cNvPr>
          <p:cNvSpPr/>
          <p:nvPr/>
        </p:nvSpPr>
        <p:spPr>
          <a:xfrm rot="5400000">
            <a:off x="5911691" y="8397136"/>
            <a:ext cx="808200" cy="278229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3">
            <a:extLst>
              <a:ext uri="{FF2B5EF4-FFF2-40B4-BE49-F238E27FC236}">
                <a16:creationId xmlns:a16="http://schemas.microsoft.com/office/drawing/2014/main" id="{C70B4B82-1AE0-46A4-BD75-78FEC45BE7C4}"/>
              </a:ext>
            </a:extLst>
          </p:cNvPr>
          <p:cNvSpPr txBox="1"/>
          <p:nvPr/>
        </p:nvSpPr>
        <p:spPr>
          <a:xfrm>
            <a:off x="6762342" y="8180544"/>
            <a:ext cx="3838511" cy="7114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62"/>
              </a:lnSpc>
            </a:pP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Barulho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de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apito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repetindo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por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3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vezes</a:t>
            </a:r>
            <a:endParaRPr lang="en-US" sz="2219" spc="77" dirty="0">
              <a:solidFill>
                <a:srgbClr val="072D4D"/>
              </a:solidFill>
              <a:latin typeface="Lato"/>
            </a:endParaRPr>
          </a:p>
        </p:txBody>
      </p:sp>
      <p:sp>
        <p:nvSpPr>
          <p:cNvPr id="28" name="Triângulo isósceles 27">
            <a:extLst>
              <a:ext uri="{FF2B5EF4-FFF2-40B4-BE49-F238E27FC236}">
                <a16:creationId xmlns:a16="http://schemas.microsoft.com/office/drawing/2014/main" id="{D9B3EA26-6E86-40D4-9219-920FF0990EE0}"/>
              </a:ext>
            </a:extLst>
          </p:cNvPr>
          <p:cNvSpPr/>
          <p:nvPr/>
        </p:nvSpPr>
        <p:spPr>
          <a:xfrm rot="5400000">
            <a:off x="5611283" y="6793162"/>
            <a:ext cx="808200" cy="278229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3">
            <a:extLst>
              <a:ext uri="{FF2B5EF4-FFF2-40B4-BE49-F238E27FC236}">
                <a16:creationId xmlns:a16="http://schemas.microsoft.com/office/drawing/2014/main" id="{D3E3BD11-E70D-40C7-B2F5-E0BBA615C8A6}"/>
              </a:ext>
            </a:extLst>
          </p:cNvPr>
          <p:cNvSpPr txBox="1"/>
          <p:nvPr/>
        </p:nvSpPr>
        <p:spPr>
          <a:xfrm>
            <a:off x="6454906" y="6576570"/>
            <a:ext cx="3838511" cy="7114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62"/>
              </a:lnSpc>
            </a:pPr>
            <a:r>
              <a:rPr lang="en-US" sz="2219" spc="77" dirty="0">
                <a:solidFill>
                  <a:srgbClr val="072D4D"/>
                </a:solidFill>
                <a:latin typeface="Lato"/>
              </a:rPr>
              <a:t>O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barulho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está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vindo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do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microondas</a:t>
            </a:r>
            <a:endParaRPr lang="en-US" sz="2219" spc="77" dirty="0">
              <a:solidFill>
                <a:srgbClr val="072D4D"/>
              </a:solidFill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962636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9939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INTRODUÇÃO A CIÊNCIA DE DADOS</a:t>
            </a:r>
          </a:p>
        </p:txBody>
      </p:sp>
      <p:sp>
        <p:nvSpPr>
          <p:cNvPr id="12" name="AutoShape 3">
            <a:extLst>
              <a:ext uri="{FF2B5EF4-FFF2-40B4-BE49-F238E27FC236}">
                <a16:creationId xmlns:a16="http://schemas.microsoft.com/office/drawing/2014/main" id="{B9327846-6979-4BE0-A49E-7A9F203E8474}"/>
              </a:ext>
            </a:extLst>
          </p:cNvPr>
          <p:cNvSpPr/>
          <p:nvPr/>
        </p:nvSpPr>
        <p:spPr>
          <a:xfrm>
            <a:off x="7202158" y="4178477"/>
            <a:ext cx="3883681" cy="193004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0A89A83D-6083-4A02-8E75-68CF9188D369}"/>
              </a:ext>
            </a:extLst>
          </p:cNvPr>
          <p:cNvSpPr txBox="1"/>
          <p:nvPr/>
        </p:nvSpPr>
        <p:spPr>
          <a:xfrm>
            <a:off x="2590800" y="2764790"/>
            <a:ext cx="4800600" cy="10833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862"/>
              </a:lnSpc>
            </a:pP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Existe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um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método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científico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! </a:t>
            </a:r>
          </a:p>
          <a:p>
            <a:pPr algn="r">
              <a:lnSpc>
                <a:spcPts val="2862"/>
              </a:lnSpc>
            </a:pP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Observação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,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hipóteses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, testes e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validação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,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análises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,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monitoramento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.</a:t>
            </a:r>
          </a:p>
        </p:txBody>
      </p:sp>
      <p:cxnSp>
        <p:nvCxnSpPr>
          <p:cNvPr id="20" name="Conector: Curvo 19">
            <a:extLst>
              <a:ext uri="{FF2B5EF4-FFF2-40B4-BE49-F238E27FC236}">
                <a16:creationId xmlns:a16="http://schemas.microsoft.com/office/drawing/2014/main" id="{89D85C12-BE4A-4991-9693-0B769A591FFA}"/>
              </a:ext>
            </a:extLst>
          </p:cNvPr>
          <p:cNvCxnSpPr>
            <a:cxnSpLocks/>
          </p:cNvCxnSpPr>
          <p:nvPr/>
        </p:nvCxnSpPr>
        <p:spPr>
          <a:xfrm rot="16200000" flipV="1">
            <a:off x="7502542" y="3355958"/>
            <a:ext cx="1073116" cy="990600"/>
          </a:xfrm>
          <a:prstGeom prst="curvedConnector2">
            <a:avLst/>
          </a:prstGeom>
          <a:ln w="38100">
            <a:solidFill>
              <a:srgbClr val="FFC3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5">
            <a:extLst>
              <a:ext uri="{FF2B5EF4-FFF2-40B4-BE49-F238E27FC236}">
                <a16:creationId xmlns:a16="http://schemas.microsoft.com/office/drawing/2014/main" id="{D1FF13EE-DC22-4340-9926-2C9687E847F4}"/>
              </a:ext>
            </a:extLst>
          </p:cNvPr>
          <p:cNvSpPr txBox="1"/>
          <p:nvPr/>
        </p:nvSpPr>
        <p:spPr>
          <a:xfrm>
            <a:off x="7317717" y="4404835"/>
            <a:ext cx="3652563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800" spc="600" dirty="0" err="1">
                <a:solidFill>
                  <a:srgbClr val="FFC331"/>
                </a:solidFill>
                <a:latin typeface="Big Shoulders Display Bold"/>
              </a:rPr>
              <a:t>Ciência</a:t>
            </a:r>
            <a:r>
              <a:rPr lang="en-US" sz="4800" spc="600" dirty="0">
                <a:solidFill>
                  <a:srgbClr val="FFC331"/>
                </a:solidFill>
                <a:latin typeface="Big Shoulders Display Bold"/>
              </a:rPr>
              <a:t> de</a:t>
            </a:r>
          </a:p>
          <a:p>
            <a:pPr algn="ctr"/>
            <a:r>
              <a:rPr lang="en-US" sz="4800" spc="600" dirty="0">
                <a:solidFill>
                  <a:srgbClr val="FFC331"/>
                </a:solidFill>
                <a:latin typeface="Big Shoulders Display Bold"/>
              </a:rPr>
              <a:t>Dados 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03EC09A5-3308-47DE-9F83-90A2DC0284B4}"/>
              </a:ext>
            </a:extLst>
          </p:cNvPr>
          <p:cNvSpPr/>
          <p:nvPr/>
        </p:nvSpPr>
        <p:spPr>
          <a:xfrm>
            <a:off x="-24063" y="0"/>
            <a:ext cx="18921663" cy="10439400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riângulo isósceles 6">
            <a:extLst>
              <a:ext uri="{FF2B5EF4-FFF2-40B4-BE49-F238E27FC236}">
                <a16:creationId xmlns:a16="http://schemas.microsoft.com/office/drawing/2014/main" id="{0FE46838-50E3-41A4-9360-E4DF9A56EE8B}"/>
              </a:ext>
            </a:extLst>
          </p:cNvPr>
          <p:cNvSpPr/>
          <p:nvPr/>
        </p:nvSpPr>
        <p:spPr>
          <a:xfrm>
            <a:off x="189390" y="2977726"/>
            <a:ext cx="5454852" cy="6352096"/>
          </a:xfrm>
          <a:prstGeom prst="triangl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C5643D82-712D-4380-B8A7-1449499E5284}"/>
              </a:ext>
            </a:extLst>
          </p:cNvPr>
          <p:cNvCxnSpPr>
            <a:cxnSpLocks/>
          </p:cNvCxnSpPr>
          <p:nvPr/>
        </p:nvCxnSpPr>
        <p:spPr>
          <a:xfrm>
            <a:off x="1553103" y="6153774"/>
            <a:ext cx="2727426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D7A257D9-13E5-44B9-8B3C-C16DAF180635}"/>
              </a:ext>
            </a:extLst>
          </p:cNvPr>
          <p:cNvCxnSpPr>
            <a:cxnSpLocks/>
          </p:cNvCxnSpPr>
          <p:nvPr/>
        </p:nvCxnSpPr>
        <p:spPr>
          <a:xfrm>
            <a:off x="868089" y="7741798"/>
            <a:ext cx="4097454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id="{A520F710-558F-4601-979D-5899844077C4}"/>
              </a:ext>
            </a:extLst>
          </p:cNvPr>
          <p:cNvCxnSpPr>
            <a:cxnSpLocks/>
          </p:cNvCxnSpPr>
          <p:nvPr/>
        </p:nvCxnSpPr>
        <p:spPr>
          <a:xfrm>
            <a:off x="2231016" y="4565750"/>
            <a:ext cx="13716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2AF90246-BAAD-4D38-9403-95E8C5F3C96C}"/>
              </a:ext>
            </a:extLst>
          </p:cNvPr>
          <p:cNvSpPr txBox="1"/>
          <p:nvPr/>
        </p:nvSpPr>
        <p:spPr>
          <a:xfrm>
            <a:off x="4711551" y="8213085"/>
            <a:ext cx="115768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Big Shoulders Display Bold" panose="020B0604020202020204" charset="0"/>
              </a:rPr>
              <a:t>Dados</a:t>
            </a:r>
            <a:endParaRPr lang="en-US" b="1" dirty="0">
              <a:latin typeface="Big Shoulders Display Bold" panose="020B0604020202020204" charset="0"/>
            </a:endParaRP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F6BE1731-C6E8-4BC1-B0FC-95BAF263E36F}"/>
              </a:ext>
            </a:extLst>
          </p:cNvPr>
          <p:cNvSpPr txBox="1"/>
          <p:nvPr/>
        </p:nvSpPr>
        <p:spPr>
          <a:xfrm>
            <a:off x="3395386" y="6609111"/>
            <a:ext cx="251066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Big Shoulders Display Bold" panose="020B0604020202020204" charset="0"/>
              </a:rPr>
              <a:t>Informações</a:t>
            </a:r>
            <a:endParaRPr lang="en-US" b="1" dirty="0">
              <a:latin typeface="Big Shoulders Display Bold" panose="020B0604020202020204" charset="0"/>
            </a:endParaRP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B42FCB33-4E5C-462B-A15C-D1AC9864FDC2}"/>
              </a:ext>
            </a:extLst>
          </p:cNvPr>
          <p:cNvSpPr txBox="1"/>
          <p:nvPr/>
        </p:nvSpPr>
        <p:spPr>
          <a:xfrm>
            <a:off x="2663650" y="5013728"/>
            <a:ext cx="251066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Big Shoulders Display Bold" panose="020B0604020202020204" charset="0"/>
              </a:rPr>
              <a:t>Conhecimento</a:t>
            </a:r>
            <a:endParaRPr lang="en-US" b="1" dirty="0">
              <a:latin typeface="Big Shoulders Display Bold" panose="020B0604020202020204" charset="0"/>
            </a:endParaRP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580637E4-8A09-4615-8BE7-AD06794DD544}"/>
              </a:ext>
            </a:extLst>
          </p:cNvPr>
          <p:cNvSpPr txBox="1"/>
          <p:nvPr/>
        </p:nvSpPr>
        <p:spPr>
          <a:xfrm>
            <a:off x="2733222" y="3552468"/>
            <a:ext cx="251066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Big Shoulders Display Bold" panose="020B0604020202020204" charset="0"/>
              </a:rPr>
              <a:t>Inteligência</a:t>
            </a:r>
            <a:endParaRPr lang="en-US" b="1" dirty="0">
              <a:latin typeface="Big Shoulders Display Bold" panose="020B0604020202020204" charset="0"/>
            </a:endParaRPr>
          </a:p>
        </p:txBody>
      </p:sp>
      <p:sp>
        <p:nvSpPr>
          <p:cNvPr id="24" name="Triângulo isósceles 23">
            <a:extLst>
              <a:ext uri="{FF2B5EF4-FFF2-40B4-BE49-F238E27FC236}">
                <a16:creationId xmlns:a16="http://schemas.microsoft.com/office/drawing/2014/main" id="{0D701F3C-411D-471E-8281-0EB5BAB96C62}"/>
              </a:ext>
            </a:extLst>
          </p:cNvPr>
          <p:cNvSpPr/>
          <p:nvPr/>
        </p:nvSpPr>
        <p:spPr>
          <a:xfrm rot="5400000">
            <a:off x="5911691" y="8397136"/>
            <a:ext cx="808200" cy="278229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3">
            <a:extLst>
              <a:ext uri="{FF2B5EF4-FFF2-40B4-BE49-F238E27FC236}">
                <a16:creationId xmlns:a16="http://schemas.microsoft.com/office/drawing/2014/main" id="{C70B4B82-1AE0-46A4-BD75-78FEC45BE7C4}"/>
              </a:ext>
            </a:extLst>
          </p:cNvPr>
          <p:cNvSpPr txBox="1"/>
          <p:nvPr/>
        </p:nvSpPr>
        <p:spPr>
          <a:xfrm>
            <a:off x="6762342" y="8180544"/>
            <a:ext cx="3838511" cy="7114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62"/>
              </a:lnSpc>
            </a:pP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Barulho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de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apito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repetindo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por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3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vezes</a:t>
            </a:r>
            <a:endParaRPr lang="en-US" sz="2219" spc="77" dirty="0">
              <a:solidFill>
                <a:srgbClr val="072D4D"/>
              </a:solidFill>
              <a:latin typeface="Lato"/>
            </a:endParaRPr>
          </a:p>
        </p:txBody>
      </p:sp>
      <p:sp>
        <p:nvSpPr>
          <p:cNvPr id="28" name="Triângulo isósceles 27">
            <a:extLst>
              <a:ext uri="{FF2B5EF4-FFF2-40B4-BE49-F238E27FC236}">
                <a16:creationId xmlns:a16="http://schemas.microsoft.com/office/drawing/2014/main" id="{D9B3EA26-6E86-40D4-9219-920FF0990EE0}"/>
              </a:ext>
            </a:extLst>
          </p:cNvPr>
          <p:cNvSpPr/>
          <p:nvPr/>
        </p:nvSpPr>
        <p:spPr>
          <a:xfrm rot="5400000">
            <a:off x="5611283" y="6793162"/>
            <a:ext cx="808200" cy="278229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3">
            <a:extLst>
              <a:ext uri="{FF2B5EF4-FFF2-40B4-BE49-F238E27FC236}">
                <a16:creationId xmlns:a16="http://schemas.microsoft.com/office/drawing/2014/main" id="{D3E3BD11-E70D-40C7-B2F5-E0BBA615C8A6}"/>
              </a:ext>
            </a:extLst>
          </p:cNvPr>
          <p:cNvSpPr txBox="1"/>
          <p:nvPr/>
        </p:nvSpPr>
        <p:spPr>
          <a:xfrm>
            <a:off x="6454906" y="6576570"/>
            <a:ext cx="3838511" cy="7114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62"/>
              </a:lnSpc>
            </a:pPr>
            <a:r>
              <a:rPr lang="en-US" sz="2219" spc="77" dirty="0">
                <a:solidFill>
                  <a:srgbClr val="072D4D"/>
                </a:solidFill>
                <a:latin typeface="Lato"/>
              </a:rPr>
              <a:t>O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barulho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está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vindo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do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microondas</a:t>
            </a:r>
            <a:endParaRPr lang="en-US" sz="2219" spc="77" dirty="0">
              <a:solidFill>
                <a:srgbClr val="072D4D"/>
              </a:solidFill>
              <a:latin typeface="Lato"/>
            </a:endParaRPr>
          </a:p>
        </p:txBody>
      </p:sp>
      <p:sp>
        <p:nvSpPr>
          <p:cNvPr id="31" name="Triângulo isósceles 30">
            <a:extLst>
              <a:ext uri="{FF2B5EF4-FFF2-40B4-BE49-F238E27FC236}">
                <a16:creationId xmlns:a16="http://schemas.microsoft.com/office/drawing/2014/main" id="{43B47F40-4393-4A79-B658-6EC085106E03}"/>
              </a:ext>
            </a:extLst>
          </p:cNvPr>
          <p:cNvSpPr/>
          <p:nvPr/>
        </p:nvSpPr>
        <p:spPr>
          <a:xfrm rot="5400000">
            <a:off x="5043505" y="5197779"/>
            <a:ext cx="808200" cy="278229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">
            <a:extLst>
              <a:ext uri="{FF2B5EF4-FFF2-40B4-BE49-F238E27FC236}">
                <a16:creationId xmlns:a16="http://schemas.microsoft.com/office/drawing/2014/main" id="{8FAEF179-97A9-4745-8FA8-297601082FAB}"/>
              </a:ext>
            </a:extLst>
          </p:cNvPr>
          <p:cNvSpPr txBox="1"/>
          <p:nvPr/>
        </p:nvSpPr>
        <p:spPr>
          <a:xfrm>
            <a:off x="5887799" y="4981187"/>
            <a:ext cx="4454178" cy="7114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62"/>
              </a:lnSpc>
            </a:pP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Esse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barulho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indica que a comida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está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pronta</a:t>
            </a:r>
            <a:endParaRPr lang="en-US" sz="2219" spc="77" dirty="0">
              <a:solidFill>
                <a:srgbClr val="072D4D"/>
              </a:solidFill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4674663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29002</TotalTime>
  <Words>1541</Words>
  <Application>Microsoft Office PowerPoint</Application>
  <PresentationFormat>Personalizar</PresentationFormat>
  <Paragraphs>319</Paragraphs>
  <Slides>27</Slides>
  <Notes>27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3" baseType="lpstr">
      <vt:lpstr>Lato</vt:lpstr>
      <vt:lpstr>Big Shoulders Display</vt:lpstr>
      <vt:lpstr>Big Shoulders Display Bold</vt:lpstr>
      <vt:lpstr>Arial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 - Pyhton Impresisonador (1920 x 1080 px)</dc:title>
  <dc:creator>Felipe</dc:creator>
  <cp:lastModifiedBy>Lucas Leal</cp:lastModifiedBy>
  <cp:revision>731</cp:revision>
  <dcterms:created xsi:type="dcterms:W3CDTF">2006-08-16T00:00:00Z</dcterms:created>
  <dcterms:modified xsi:type="dcterms:W3CDTF">2022-04-22T14:53:43Z</dcterms:modified>
  <dc:identifier>DAExEKVsRbk</dc:identifier>
</cp:coreProperties>
</file>