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61" r:id="rId3"/>
    <p:sldId id="263" r:id="rId4"/>
    <p:sldId id="265" r:id="rId5"/>
    <p:sldId id="266" r:id="rId6"/>
    <p:sldId id="278" r:id="rId7"/>
    <p:sldId id="277" r:id="rId8"/>
  </p:sldIdLst>
  <p:sldSz cx="18288000" cy="10287000"/>
  <p:notesSz cx="6858000" cy="9144000"/>
  <p:embeddedFontLst>
    <p:embeddedFont>
      <p:font typeface="Calibri" pitchFamily="34" charset="0"/>
      <p:regular r:id="rId10"/>
      <p:bold r:id="rId11"/>
      <p:italic r:id="rId12"/>
      <p:boldItalic r:id="rId13"/>
    </p:embeddedFont>
    <p:embeddedFont>
      <p:font typeface="Ruda" charset="0"/>
      <p:regular r:id="rId14"/>
      <p:bold r:id="rId15"/>
    </p:embeddedFont>
    <p:embeddedFont>
      <p:font typeface="Ruda Regular" charset="0"/>
      <p:bold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hAbnZRxXn+e0cVTCgwHAs4PGvu0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44917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"/>
          <p:cNvSpPr txBox="1"/>
          <p:nvPr/>
        </p:nvSpPr>
        <p:spPr>
          <a:xfrm>
            <a:off x="9171000" y="3727400"/>
            <a:ext cx="8016900" cy="49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just">
              <a:lnSpc>
                <a:spcPct val="140048"/>
              </a:lnSpc>
              <a:buClr>
                <a:schemeClr val="bg1"/>
              </a:buClr>
              <a:buFont typeface="Arial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Foz do Iguaçu - PR</a:t>
            </a:r>
          </a:p>
          <a:p>
            <a:pPr marL="342900" lvl="0" indent="-342900" algn="just">
              <a:lnSpc>
                <a:spcPct val="140048"/>
              </a:lnSpc>
              <a:buClr>
                <a:schemeClr val="bg1"/>
              </a:buClr>
              <a:buFont typeface="Arial" pitchFamily="34" charset="0"/>
              <a:buChar char="•"/>
            </a:pPr>
            <a:r>
              <a:rPr lang="pt-BR" sz="2400" dirty="0" err="1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OutSystems</a:t>
            </a:r>
            <a:r>
              <a:rPr lang="pt-BR" sz="240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 desde 2020</a:t>
            </a:r>
          </a:p>
          <a:p>
            <a:pPr marL="342900" lvl="0" indent="-342900" algn="just">
              <a:lnSpc>
                <a:spcPct val="140048"/>
              </a:lnSpc>
              <a:buClr>
                <a:schemeClr val="bg1"/>
              </a:buClr>
              <a:buFont typeface="Arial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Certificado </a:t>
            </a:r>
            <a:r>
              <a:rPr lang="pt-BR" sz="2400" dirty="0" err="1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Associate</a:t>
            </a:r>
            <a:r>
              <a:rPr lang="pt-BR" sz="240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 </a:t>
            </a:r>
            <a:r>
              <a:rPr lang="pt-BR" sz="2400" dirty="0" err="1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Traditional</a:t>
            </a:r>
            <a:r>
              <a:rPr lang="pt-BR" sz="240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 Web</a:t>
            </a:r>
          </a:p>
          <a:p>
            <a:pPr marL="342900" lvl="0" indent="-342900" algn="just">
              <a:lnSpc>
                <a:spcPct val="140048"/>
              </a:lnSpc>
              <a:buClr>
                <a:schemeClr val="bg1"/>
              </a:buClr>
              <a:buFont typeface="Arial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Certificado </a:t>
            </a:r>
            <a:r>
              <a:rPr lang="pt-BR" sz="2400" dirty="0" err="1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Reactive</a:t>
            </a:r>
            <a:r>
              <a:rPr lang="pt-BR" sz="240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 Web </a:t>
            </a:r>
            <a:r>
              <a:rPr lang="pt-BR" sz="2400" dirty="0" err="1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App</a:t>
            </a:r>
            <a:endParaRPr lang="pt-BR" sz="2400" dirty="0">
              <a:solidFill>
                <a:srgbClr val="FFFFFF"/>
              </a:solidFill>
              <a:latin typeface="Ruda"/>
              <a:ea typeface="Ruda"/>
              <a:cs typeface="Ruda"/>
              <a:sym typeface="Ruda"/>
            </a:endParaRPr>
          </a:p>
          <a:p>
            <a:pPr marL="342900" lvl="0" indent="-342900" algn="just">
              <a:lnSpc>
                <a:spcPct val="140048"/>
              </a:lnSpc>
              <a:buClr>
                <a:schemeClr val="bg1"/>
              </a:buClr>
              <a:buFont typeface="Arial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Projetos:</a:t>
            </a:r>
          </a:p>
          <a:p>
            <a:pPr lvl="0" algn="just">
              <a:lnSpc>
                <a:spcPct val="140048"/>
              </a:lnSpc>
            </a:pPr>
            <a:r>
              <a:rPr lang="pt-BR" sz="240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	Estágio em uma seguradora (</a:t>
            </a:r>
            <a:r>
              <a:rPr lang="pt-BR" sz="2400" dirty="0" err="1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Traditional</a:t>
            </a:r>
            <a:r>
              <a:rPr lang="pt-BR" sz="240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 e Mobile);</a:t>
            </a:r>
          </a:p>
          <a:p>
            <a:pPr lvl="0" algn="just">
              <a:lnSpc>
                <a:spcPct val="140048"/>
              </a:lnSpc>
            </a:pPr>
            <a:r>
              <a:rPr lang="pt-BR" sz="240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	Aplicação de gestão de garantias (</a:t>
            </a:r>
            <a:r>
              <a:rPr lang="pt-BR" sz="2400" dirty="0" err="1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Traditional</a:t>
            </a:r>
            <a:r>
              <a:rPr lang="pt-BR" sz="2400" dirty="0" smtClean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).</a:t>
            </a:r>
            <a:endParaRPr lang="pt-BR" sz="2400" dirty="0">
              <a:solidFill>
                <a:srgbClr val="FFFFFF"/>
              </a:solidFill>
              <a:latin typeface="Ruda"/>
              <a:ea typeface="Ruda"/>
              <a:cs typeface="Ruda"/>
              <a:sym typeface="Ruda"/>
            </a:endParaRPr>
          </a:p>
        </p:txBody>
      </p:sp>
      <p:sp>
        <p:nvSpPr>
          <p:cNvPr id="113" name="Google Shape;113;p6"/>
          <p:cNvSpPr txBox="1"/>
          <p:nvPr/>
        </p:nvSpPr>
        <p:spPr>
          <a:xfrm>
            <a:off x="9171000" y="2577449"/>
            <a:ext cx="8016900" cy="15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just">
              <a:lnSpc>
                <a:spcPct val="140000"/>
              </a:lnSpc>
            </a:pPr>
            <a:r>
              <a:rPr lang="en-US" sz="6800" dirty="0" err="1">
                <a:solidFill>
                  <a:srgbClr val="FFFFFF"/>
                </a:solidFill>
                <a:latin typeface="Ruda Regular"/>
                <a:ea typeface="Ruda Regular"/>
                <a:cs typeface="Ruda Regular"/>
                <a:sym typeface="Ruda Regular"/>
              </a:rPr>
              <a:t>Dairon</a:t>
            </a:r>
            <a:r>
              <a:rPr lang="en-US" sz="6800" dirty="0">
                <a:solidFill>
                  <a:srgbClr val="FFFFFF"/>
                </a:solidFill>
                <a:latin typeface="Ruda Regular"/>
                <a:ea typeface="Ruda Regular"/>
                <a:cs typeface="Ruda Regular"/>
                <a:sym typeface="Ruda Regular"/>
              </a:rPr>
              <a:t> </a:t>
            </a:r>
            <a:r>
              <a:rPr lang="en-US" sz="6800" dirty="0" err="1">
                <a:solidFill>
                  <a:srgbClr val="FFFFFF"/>
                </a:solidFill>
                <a:latin typeface="Ruda Regular"/>
                <a:ea typeface="Ruda Regular"/>
                <a:cs typeface="Ruda Regular"/>
                <a:sym typeface="Ruda Regular"/>
              </a:rPr>
              <a:t>Balensiefer</a:t>
            </a:r>
            <a:endParaRPr lang="en-US" sz="6800" dirty="0"/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4" y="740283"/>
            <a:ext cx="862148" cy="108705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296" y="740282"/>
            <a:ext cx="862148" cy="1087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"/>
          <p:cNvSpPr txBox="1"/>
          <p:nvPr/>
        </p:nvSpPr>
        <p:spPr>
          <a:xfrm>
            <a:off x="2891030" y="5550729"/>
            <a:ext cx="12505940" cy="312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47" dirty="0" err="1" smtClean="0">
                <a:solidFill>
                  <a:srgbClr val="E4E4E4"/>
                </a:solidFill>
                <a:latin typeface="Ruda"/>
                <a:sym typeface="Ruda"/>
              </a:rPr>
              <a:t>Desenvolvimento</a:t>
            </a:r>
            <a:r>
              <a:rPr lang="en-US" sz="7247" dirty="0" smtClean="0">
                <a:solidFill>
                  <a:srgbClr val="E4E4E4"/>
                </a:solidFill>
                <a:latin typeface="Ruda"/>
                <a:sym typeface="Ruda"/>
              </a:rPr>
              <a:t> </a:t>
            </a:r>
            <a:r>
              <a:rPr lang="en-US" sz="7247" dirty="0" err="1" smtClean="0">
                <a:solidFill>
                  <a:srgbClr val="E4E4E4"/>
                </a:solidFill>
                <a:latin typeface="Ruda"/>
                <a:sym typeface="Ruda"/>
              </a:rPr>
              <a:t>Básico</a:t>
            </a:r>
            <a:endParaRPr lang="en-US" sz="7247" dirty="0" smtClean="0">
              <a:solidFill>
                <a:srgbClr val="E4E4E4"/>
              </a:solidFill>
              <a:latin typeface="Ruda"/>
              <a:sym typeface="Ruda"/>
            </a:endParaRPr>
          </a:p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47" dirty="0" smtClean="0">
                <a:solidFill>
                  <a:srgbClr val="E4E4E4"/>
                </a:solidFill>
                <a:latin typeface="Ruda"/>
                <a:sym typeface="Ruda"/>
              </a:rPr>
              <a:t>Aula </a:t>
            </a:r>
            <a:r>
              <a:rPr lang="en-US" sz="7247" dirty="0" smtClean="0">
                <a:solidFill>
                  <a:srgbClr val="E4E4E4"/>
                </a:solidFill>
                <a:latin typeface="Ruda"/>
                <a:sym typeface="Ruda"/>
              </a:rPr>
              <a:t>02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0"/>
          <p:cNvPicPr preferRelativeResize="0"/>
          <p:nvPr/>
        </p:nvPicPr>
        <p:blipFill rotWithShape="1">
          <a:blip r:embed="rId3">
            <a:alphaModFix/>
          </a:blip>
          <a:srcRect l="22583" r="22583"/>
          <a:stretch/>
        </p:blipFill>
        <p:spPr>
          <a:xfrm>
            <a:off x="9837565" y="0"/>
            <a:ext cx="8450435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0"/>
          <p:cNvPicPr preferRelativeResize="0"/>
          <p:nvPr/>
        </p:nvPicPr>
        <p:blipFill rotWithShape="1">
          <a:blip r:embed="rId4">
            <a:alphaModFix/>
          </a:blip>
          <a:srcRect r="45302"/>
          <a:stretch/>
        </p:blipFill>
        <p:spPr>
          <a:xfrm>
            <a:off x="0" y="0"/>
            <a:ext cx="10002874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0"/>
          <p:cNvPicPr preferRelativeResize="0"/>
          <p:nvPr/>
        </p:nvPicPr>
        <p:blipFill rotWithShape="1">
          <a:blip r:embed="rId5">
            <a:alphaModFix/>
          </a:blip>
          <a:srcRect l="83727" r="2309"/>
          <a:stretch/>
        </p:blipFill>
        <p:spPr>
          <a:xfrm>
            <a:off x="15312155" y="0"/>
            <a:ext cx="255347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0"/>
          <p:cNvSpPr txBox="1"/>
          <p:nvPr/>
        </p:nvSpPr>
        <p:spPr>
          <a:xfrm>
            <a:off x="1028700" y="4457672"/>
            <a:ext cx="7951800" cy="311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 algn="just">
              <a:lnSpc>
                <a:spcPct val="140016"/>
              </a:lnSpc>
              <a:buClr>
                <a:schemeClr val="bg1"/>
              </a:buClr>
              <a:buFont typeface="Arial" pitchFamily="34" charset="0"/>
              <a:buChar char="•"/>
            </a:pPr>
            <a:r>
              <a:rPr lang="pt-BR" sz="2409" dirty="0">
                <a:solidFill>
                  <a:srgbClr val="FFFFFF"/>
                </a:solidFill>
                <a:latin typeface="Ruda"/>
                <a:sym typeface="Ruda"/>
              </a:rPr>
              <a:t>Diagramas</a:t>
            </a:r>
          </a:p>
          <a:p>
            <a:pPr marL="342900" indent="-342900" algn="just">
              <a:lnSpc>
                <a:spcPct val="140016"/>
              </a:lnSpc>
              <a:buClr>
                <a:schemeClr val="bg1"/>
              </a:buClr>
              <a:buFont typeface="Arial" pitchFamily="34" charset="0"/>
              <a:buChar char="•"/>
            </a:pPr>
            <a:r>
              <a:rPr lang="pt-BR" sz="2409" dirty="0">
                <a:solidFill>
                  <a:srgbClr val="FFFFFF"/>
                </a:solidFill>
                <a:latin typeface="Ruda"/>
                <a:sym typeface="Ruda"/>
              </a:rPr>
              <a:t>O que são e para que servem as tabelas</a:t>
            </a:r>
          </a:p>
          <a:p>
            <a:pPr marL="342900" lvl="0" indent="-342900" algn="just">
              <a:lnSpc>
                <a:spcPct val="140016"/>
              </a:lnSpc>
              <a:buClr>
                <a:schemeClr val="bg1"/>
              </a:buClr>
              <a:buFont typeface="Arial" pitchFamily="34" charset="0"/>
              <a:buChar char="•"/>
            </a:pPr>
            <a:r>
              <a:rPr lang="pt-BR" sz="2409" dirty="0">
                <a:solidFill>
                  <a:srgbClr val="FFFFFF"/>
                </a:solidFill>
                <a:latin typeface="Ruda"/>
                <a:sym typeface="Ruda"/>
              </a:rPr>
              <a:t>Propriedades detalhadas</a:t>
            </a:r>
          </a:p>
          <a:p>
            <a:pPr marL="342900" lvl="0" indent="-342900" algn="just">
              <a:lnSpc>
                <a:spcPct val="140016"/>
              </a:lnSpc>
              <a:buClr>
                <a:schemeClr val="bg1"/>
              </a:buClr>
              <a:buFont typeface="Arial" pitchFamily="34" charset="0"/>
              <a:buChar char="•"/>
            </a:pPr>
            <a:r>
              <a:rPr lang="pt-BR" sz="2409" dirty="0">
                <a:solidFill>
                  <a:srgbClr val="FFFFFF"/>
                </a:solidFill>
                <a:latin typeface="Ruda"/>
                <a:sym typeface="Ruda"/>
              </a:rPr>
              <a:t>Overview de Ações de tabelas</a:t>
            </a:r>
          </a:p>
          <a:p>
            <a:pPr marL="342900" lvl="0" indent="-342900" algn="just">
              <a:lnSpc>
                <a:spcPct val="140016"/>
              </a:lnSpc>
              <a:buClr>
                <a:schemeClr val="bg1"/>
              </a:buClr>
              <a:buFont typeface="Arial" pitchFamily="34" charset="0"/>
              <a:buChar char="•"/>
            </a:pPr>
            <a:endParaRPr lang="pt-BR" sz="2409" dirty="0">
              <a:solidFill>
                <a:srgbClr val="FFFFFF"/>
              </a:solidFill>
              <a:latin typeface="Ruda"/>
              <a:sym typeface="Ruda"/>
            </a:endParaRPr>
          </a:p>
          <a:p>
            <a:pPr marL="342900" lvl="0" indent="-342900" algn="just">
              <a:lnSpc>
                <a:spcPct val="140016"/>
              </a:lnSpc>
              <a:buClr>
                <a:schemeClr val="bg1"/>
              </a:buClr>
              <a:buFont typeface="Arial" pitchFamily="34" charset="0"/>
              <a:buChar char="•"/>
            </a:pPr>
            <a:r>
              <a:rPr lang="pt-BR" sz="2409" dirty="0">
                <a:solidFill>
                  <a:srgbClr val="FFFFFF"/>
                </a:solidFill>
                <a:latin typeface="Ruda"/>
                <a:sym typeface="Ruda"/>
              </a:rPr>
              <a:t>Introdução aos Atributos</a:t>
            </a:r>
            <a:endParaRPr lang="pt-BR" sz="2800" dirty="0"/>
          </a:p>
        </p:txBody>
      </p:sp>
      <p:sp>
        <p:nvSpPr>
          <p:cNvPr id="140" name="Google Shape;140;p10"/>
          <p:cNvSpPr txBox="1"/>
          <p:nvPr/>
        </p:nvSpPr>
        <p:spPr>
          <a:xfrm>
            <a:off x="1028700" y="3092942"/>
            <a:ext cx="7951800" cy="1097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96" b="0" i="0" u="none" strike="noStrike" cap="none" dirty="0" smtClean="0">
                <a:solidFill>
                  <a:srgbClr val="CCD42F"/>
                </a:solidFill>
                <a:latin typeface="Ruda Regular"/>
                <a:ea typeface="Ruda Regular"/>
                <a:cs typeface="Ruda Regular"/>
                <a:sym typeface="Ruda Regular"/>
              </a:rPr>
              <a:t>Aula </a:t>
            </a:r>
            <a:r>
              <a:rPr lang="en-US" sz="5096" b="0" i="0" u="none" strike="noStrike" cap="none" dirty="0" err="1" smtClean="0">
                <a:solidFill>
                  <a:srgbClr val="CCD42F"/>
                </a:solidFill>
                <a:latin typeface="Ruda Regular"/>
                <a:ea typeface="Ruda Regular"/>
                <a:cs typeface="Ruda Regular"/>
                <a:sym typeface="Ruda Regular"/>
              </a:rPr>
              <a:t>passada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1"/>
          <p:cNvPicPr preferRelativeResize="0"/>
          <p:nvPr/>
        </p:nvPicPr>
        <p:blipFill rotWithShape="1">
          <a:blip r:embed="rId3">
            <a:alphaModFix/>
          </a:blip>
          <a:srcRect l="12066" r="12066"/>
          <a:stretch/>
        </p:blipFill>
        <p:spPr>
          <a:xfrm>
            <a:off x="6581393" y="0"/>
            <a:ext cx="11706607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1"/>
          <p:cNvPicPr preferRelativeResize="0"/>
          <p:nvPr/>
        </p:nvPicPr>
        <p:blipFill rotWithShape="1">
          <a:blip r:embed="rId4">
            <a:alphaModFix/>
          </a:blip>
          <a:srcRect r="63105"/>
          <a:stretch/>
        </p:blipFill>
        <p:spPr>
          <a:xfrm>
            <a:off x="0" y="0"/>
            <a:ext cx="6747257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1"/>
          <p:cNvPicPr preferRelativeResize="0"/>
          <p:nvPr/>
        </p:nvPicPr>
        <p:blipFill rotWithShape="1">
          <a:blip r:embed="rId5">
            <a:alphaModFix/>
          </a:blip>
          <a:srcRect l="83727" r="2309"/>
          <a:stretch/>
        </p:blipFill>
        <p:spPr>
          <a:xfrm>
            <a:off x="15312155" y="0"/>
            <a:ext cx="255347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1"/>
          <p:cNvSpPr txBox="1"/>
          <p:nvPr/>
        </p:nvSpPr>
        <p:spPr>
          <a:xfrm>
            <a:off x="444137" y="4482397"/>
            <a:ext cx="5630091" cy="2076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2409" dirty="0" smtClean="0">
              <a:solidFill>
                <a:srgbClr val="FFFFFF"/>
              </a:solidFill>
              <a:latin typeface="Ruda"/>
              <a:sym typeface="Ruda"/>
            </a:endParaRPr>
          </a:p>
          <a:p>
            <a:pPr marL="342900" indent="-342900" algn="just">
              <a:lnSpc>
                <a:spcPct val="140016"/>
              </a:lnSpc>
              <a:buClr>
                <a:schemeClr val="bg1"/>
              </a:buClr>
              <a:buFont typeface="Arial" pitchFamily="34" charset="0"/>
              <a:buChar char="•"/>
            </a:pPr>
            <a:r>
              <a:rPr lang="pt-BR" sz="2409" dirty="0" smtClean="0">
                <a:solidFill>
                  <a:srgbClr val="FFFFFF"/>
                </a:solidFill>
                <a:latin typeface="Ruda"/>
                <a:sym typeface="Ruda"/>
              </a:rPr>
              <a:t>Detalhamento dos atributos</a:t>
            </a:r>
            <a:endParaRPr lang="pt-BR" sz="2409" dirty="0" smtClean="0">
              <a:solidFill>
                <a:srgbClr val="FFFFFF"/>
              </a:solidFill>
              <a:latin typeface="Ruda"/>
              <a:sym typeface="Ruda"/>
            </a:endParaRPr>
          </a:p>
          <a:p>
            <a:pPr marL="342900" indent="-342900" algn="just">
              <a:lnSpc>
                <a:spcPct val="140016"/>
              </a:lnSpc>
              <a:buClr>
                <a:schemeClr val="bg1"/>
              </a:buClr>
              <a:buFont typeface="Arial" pitchFamily="34" charset="0"/>
              <a:buChar char="•"/>
            </a:pPr>
            <a:r>
              <a:rPr lang="pt-BR" sz="2409" dirty="0" smtClean="0">
                <a:solidFill>
                  <a:srgbClr val="FFFFFF"/>
                </a:solidFill>
                <a:latin typeface="Ruda"/>
                <a:sym typeface="Ruda"/>
              </a:rPr>
              <a:t>Todos os tipos de dados</a:t>
            </a:r>
            <a:endParaRPr lang="pt-BR" sz="2409" dirty="0" smtClean="0">
              <a:solidFill>
                <a:srgbClr val="FFFFFF"/>
              </a:solidFill>
              <a:latin typeface="Ruda"/>
              <a:sym typeface="Ruda"/>
            </a:endParaRPr>
          </a:p>
          <a:p>
            <a:pPr marL="342900" marR="0" lvl="0" indent="-342900" algn="just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pt-BR" sz="2409" dirty="0" smtClean="0">
                <a:solidFill>
                  <a:srgbClr val="FFFFFF"/>
                </a:solidFill>
                <a:latin typeface="Ruda"/>
                <a:sym typeface="Ruda"/>
              </a:rPr>
              <a:t>Para que serve cada propriedade</a:t>
            </a:r>
            <a:endParaRPr dirty="0"/>
          </a:p>
        </p:txBody>
      </p:sp>
      <p:sp>
        <p:nvSpPr>
          <p:cNvPr id="151" name="Google Shape;151;p11"/>
          <p:cNvSpPr txBox="1"/>
          <p:nvPr/>
        </p:nvSpPr>
        <p:spPr>
          <a:xfrm>
            <a:off x="640079" y="3644484"/>
            <a:ext cx="5016137" cy="1097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96" b="0" i="0" u="none" strike="noStrike" cap="none" dirty="0" err="1" smtClean="0">
                <a:solidFill>
                  <a:srgbClr val="CCD42F"/>
                </a:solidFill>
                <a:latin typeface="Ruda Regular"/>
                <a:ea typeface="Ruda Regular"/>
                <a:cs typeface="Ruda Regular"/>
                <a:sym typeface="Ruda Regular"/>
              </a:rPr>
              <a:t>Nesta</a:t>
            </a:r>
            <a:r>
              <a:rPr lang="en-US" sz="5096" b="0" i="0" u="none" strike="noStrike" cap="none" dirty="0" smtClean="0">
                <a:solidFill>
                  <a:srgbClr val="CCD42F"/>
                </a:solidFill>
                <a:latin typeface="Ruda Regular"/>
                <a:ea typeface="Ruda Regular"/>
                <a:cs typeface="Ruda Regular"/>
                <a:sym typeface="Ruda Regular"/>
              </a:rPr>
              <a:t> aula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0"/>
          <p:cNvSpPr txBox="1"/>
          <p:nvPr/>
        </p:nvSpPr>
        <p:spPr>
          <a:xfrm>
            <a:off x="1070150" y="4060647"/>
            <a:ext cx="16153500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 algn="just">
              <a:lnSpc>
                <a:spcPct val="140016"/>
              </a:lnSpc>
              <a:buClr>
                <a:schemeClr val="bg1"/>
              </a:buClr>
              <a:buFont typeface="Arial" pitchFamily="34" charset="0"/>
              <a:buChar char="•"/>
            </a:pPr>
            <a:r>
              <a:rPr lang="pt-BR" sz="2000" dirty="0" smtClean="0">
                <a:solidFill>
                  <a:srgbClr val="FFFFFF"/>
                </a:solidFill>
                <a:latin typeface="Ruda"/>
                <a:sym typeface="Ruda"/>
              </a:rPr>
              <a:t>Detalhamento </a:t>
            </a:r>
            <a:r>
              <a:rPr lang="pt-BR" sz="2000" dirty="0">
                <a:solidFill>
                  <a:srgbClr val="FFFFFF"/>
                </a:solidFill>
                <a:latin typeface="Ruda"/>
                <a:sym typeface="Ruda"/>
              </a:rPr>
              <a:t>dos atributos</a:t>
            </a:r>
          </a:p>
          <a:p>
            <a:pPr marL="342900" indent="-342900" algn="just">
              <a:lnSpc>
                <a:spcPct val="140016"/>
              </a:lnSpc>
              <a:buClr>
                <a:schemeClr val="bg1"/>
              </a:buClr>
              <a:buFont typeface="Arial" pitchFamily="34" charset="0"/>
              <a:buChar char="•"/>
            </a:pPr>
            <a:endParaRPr lang="pt-BR" sz="2000" dirty="0" smtClean="0">
              <a:solidFill>
                <a:srgbClr val="FFFFFF"/>
              </a:solidFill>
              <a:latin typeface="Ruda"/>
              <a:sym typeface="Ruda"/>
            </a:endParaRPr>
          </a:p>
          <a:p>
            <a:pPr marL="342900" indent="-342900" algn="just">
              <a:lnSpc>
                <a:spcPct val="140016"/>
              </a:lnSpc>
              <a:buClr>
                <a:schemeClr val="bg1"/>
              </a:buClr>
              <a:buFont typeface="Arial" pitchFamily="34" charset="0"/>
              <a:buChar char="•"/>
            </a:pPr>
            <a:r>
              <a:rPr lang="pt-BR" sz="2000" dirty="0" smtClean="0">
                <a:solidFill>
                  <a:srgbClr val="FFFFFF"/>
                </a:solidFill>
                <a:latin typeface="Ruda"/>
                <a:sym typeface="Ruda"/>
              </a:rPr>
              <a:t>Todos </a:t>
            </a:r>
            <a:r>
              <a:rPr lang="pt-BR" sz="2000" dirty="0">
                <a:solidFill>
                  <a:srgbClr val="FFFFFF"/>
                </a:solidFill>
                <a:latin typeface="Ruda"/>
                <a:sym typeface="Ruda"/>
              </a:rPr>
              <a:t>os tipos de </a:t>
            </a:r>
            <a:r>
              <a:rPr lang="pt-BR" sz="2000" dirty="0" smtClean="0">
                <a:solidFill>
                  <a:srgbClr val="FFFFFF"/>
                </a:solidFill>
                <a:latin typeface="Ruda"/>
                <a:sym typeface="Ruda"/>
              </a:rPr>
              <a:t>dados básicos (comuns)</a:t>
            </a:r>
            <a:endParaRPr lang="pt-BR" sz="2000" dirty="0">
              <a:solidFill>
                <a:srgbClr val="FFFFFF"/>
              </a:solidFill>
              <a:latin typeface="Ruda"/>
              <a:sym typeface="Ruda"/>
            </a:endParaRPr>
          </a:p>
          <a:p>
            <a:pPr marL="342900" indent="-342900" algn="just">
              <a:lnSpc>
                <a:spcPct val="140016"/>
              </a:lnSpc>
              <a:buClr>
                <a:schemeClr val="bg1"/>
              </a:buClr>
              <a:buFont typeface="Arial" pitchFamily="34" charset="0"/>
              <a:buChar char="•"/>
            </a:pPr>
            <a:endParaRPr lang="pt-BR" sz="2000" dirty="0">
              <a:solidFill>
                <a:srgbClr val="FFFFFF"/>
              </a:solidFill>
              <a:latin typeface="Ruda"/>
              <a:sym typeface="Ruda"/>
            </a:endParaRPr>
          </a:p>
          <a:p>
            <a:pPr marL="342900" lvl="0" indent="-342900" algn="just">
              <a:lnSpc>
                <a:spcPct val="140016"/>
              </a:lnSpc>
              <a:buClr>
                <a:schemeClr val="bg1"/>
              </a:buClr>
              <a:buFont typeface="Arial" pitchFamily="34" charset="0"/>
              <a:buChar char="•"/>
            </a:pPr>
            <a:r>
              <a:rPr lang="pt-BR" sz="2000" dirty="0">
                <a:solidFill>
                  <a:srgbClr val="FFFFFF"/>
                </a:solidFill>
                <a:latin typeface="Ruda"/>
                <a:sym typeface="Ruda"/>
              </a:rPr>
              <a:t>Para que serve cada </a:t>
            </a:r>
            <a:r>
              <a:rPr lang="pt-BR" sz="2000" dirty="0" smtClean="0">
                <a:solidFill>
                  <a:srgbClr val="FFFFFF"/>
                </a:solidFill>
                <a:latin typeface="Ruda"/>
                <a:sym typeface="Ruda"/>
              </a:rPr>
              <a:t>propriedade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98336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78</Words>
  <Application>Microsoft Office PowerPoint</Application>
  <PresentationFormat>Personalizar</PresentationFormat>
  <Paragraphs>27</Paragraphs>
  <Slides>7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12" baseType="lpstr">
      <vt:lpstr>Arial</vt:lpstr>
      <vt:lpstr>Calibri</vt:lpstr>
      <vt:lpstr>Ruda</vt:lpstr>
      <vt:lpstr>Ruda Regular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Dairon</cp:lastModifiedBy>
  <cp:revision>36</cp:revision>
  <dcterms:created xsi:type="dcterms:W3CDTF">2006-08-16T00:00:00Z</dcterms:created>
  <dcterms:modified xsi:type="dcterms:W3CDTF">2022-07-19T01:50:22Z</dcterms:modified>
</cp:coreProperties>
</file>