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4"/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10287000" cx="18288000"/>
  <p:notesSz cx="6858000" cy="9144000"/>
  <p:embeddedFontLst>
    <p:embeddedFont>
      <p:font typeface="Red Hat Display Black"/>
      <p:bold r:id="rId27"/>
      <p:boldItalic r:id="rId28"/>
    </p:embeddedFont>
    <p:embeddedFont>
      <p:font typeface="Red Hat Display"/>
      <p:regular r:id="rId29"/>
      <p:bold r:id="rId30"/>
      <p:italic r:id="rId31"/>
      <p:boldItalic r:id="rId32"/>
    </p:embeddedFont>
    <p:embeddedFont>
      <p:font typeface="Lexend Deca"/>
      <p:regular r:id="rId33"/>
      <p:bold r:id="rId34"/>
    </p:embeddedFont>
    <p:embeddedFont>
      <p:font typeface="Red Hat Display ExtraBold"/>
      <p:bold r:id="rId35"/>
      <p:boldItalic r:id="rId36"/>
    </p:embeddedFont>
    <p:embeddedFont>
      <p:font typeface="Open Sans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RedHatDisplayBlack-boldItalic.fntdata"/><Relationship Id="rId27" Type="http://schemas.openxmlformats.org/officeDocument/2006/relationships/font" Target="fonts/RedHatDisplayBlack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edHatDisplay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edHatDisplay-italic.fntdata"/><Relationship Id="rId30" Type="http://schemas.openxmlformats.org/officeDocument/2006/relationships/font" Target="fonts/RedHatDisplay-bold.fntdata"/><Relationship Id="rId11" Type="http://schemas.openxmlformats.org/officeDocument/2006/relationships/slide" Target="slides/slide5.xml"/><Relationship Id="rId33" Type="http://schemas.openxmlformats.org/officeDocument/2006/relationships/font" Target="fonts/LexendDeca-regular.fntdata"/><Relationship Id="rId10" Type="http://schemas.openxmlformats.org/officeDocument/2006/relationships/slide" Target="slides/slide4.xml"/><Relationship Id="rId32" Type="http://schemas.openxmlformats.org/officeDocument/2006/relationships/font" Target="fonts/RedHatDisplay-boldItalic.fntdata"/><Relationship Id="rId13" Type="http://schemas.openxmlformats.org/officeDocument/2006/relationships/slide" Target="slides/slide7.xml"/><Relationship Id="rId35" Type="http://schemas.openxmlformats.org/officeDocument/2006/relationships/font" Target="fonts/RedHatDisplayExtraBold-bold.fntdata"/><Relationship Id="rId12" Type="http://schemas.openxmlformats.org/officeDocument/2006/relationships/slide" Target="slides/slide6.xml"/><Relationship Id="rId34" Type="http://schemas.openxmlformats.org/officeDocument/2006/relationships/font" Target="fonts/LexendDeca-bold.fntdata"/><Relationship Id="rId15" Type="http://schemas.openxmlformats.org/officeDocument/2006/relationships/slide" Target="slides/slide9.xml"/><Relationship Id="rId37" Type="http://schemas.openxmlformats.org/officeDocument/2006/relationships/font" Target="fonts/OpenSans-regular.fntdata"/><Relationship Id="rId14" Type="http://schemas.openxmlformats.org/officeDocument/2006/relationships/slide" Target="slides/slide8.xml"/><Relationship Id="rId36" Type="http://schemas.openxmlformats.org/officeDocument/2006/relationships/font" Target="fonts/RedHatDisplayExtraBold-boldItalic.fntdata"/><Relationship Id="rId17" Type="http://schemas.openxmlformats.org/officeDocument/2006/relationships/slide" Target="slides/slide11.xml"/><Relationship Id="rId39" Type="http://schemas.openxmlformats.org/officeDocument/2006/relationships/font" Target="fonts/OpenSans-italic.fntdata"/><Relationship Id="rId16" Type="http://schemas.openxmlformats.org/officeDocument/2006/relationships/slide" Target="slides/slide10.xml"/><Relationship Id="rId38" Type="http://schemas.openxmlformats.org/officeDocument/2006/relationships/font" Target="fonts/OpenSans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648ba1d256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1648ba1d256_0_1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a2266bbca5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1a2266bbca5_0_4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a2266bbca5_0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1a2266bbca5_0_4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a6c3d0785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1a6c3d07858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a6c3d0785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1a6c3d07858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a2266bbca5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1a2266bbca5_0_4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a6c3d078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1a6c3d0785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a2266bbca5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1a2266bbca5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a6c3d07858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1a6c3d07858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a6c3d07858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g1a6c3d07858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a6c3d07858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1a6c3d07858_0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a2266bbca5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1a2266bbca5_0_3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a2266bbca5_0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1a2266bbca5_0_4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a2266bbca5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1a2266bbca5_0_3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a2266bbca5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1a2266bbca5_0_5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a2266bbca5_0_7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1a2266bbca5_0_7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a2266bbca5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1a2266bbca5_0_3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a2266bbca5_0_7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1a2266bbca5_0_7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a2266bbca5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1a2266bbca5_0_3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a2266bbca5_0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1a2266bbca5_0_5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p1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p1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1" name="Google Shape;111;p18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2" name="Google Shape;112;p1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19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9" name="Google Shape;119;p19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19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1" name="Google Shape;121;p1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2" name="Google Shape;132;p21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3" name="Google Shape;133;p2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0" name="Google Shape;140;p2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3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2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4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2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custGeom>
            <a:rect b="b" l="l" r="r" t="t"/>
            <a:pathLst>
              <a:path extrusionOk="0"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6"/>
          <p:cNvPicPr preferRelativeResize="0"/>
          <p:nvPr/>
        </p:nvPicPr>
        <p:blipFill rotWithShape="1">
          <a:blip r:embed="rId2">
            <a:alphaModFix/>
          </a:blip>
          <a:srcRect b="17215" l="21154" r="15203" t="19045"/>
          <a:stretch/>
        </p:blipFill>
        <p:spPr>
          <a:xfrm>
            <a:off x="1132115" y="4323078"/>
            <a:ext cx="3406269" cy="4695519"/>
          </a:xfrm>
          <a:custGeom>
            <a:rect b="b" l="l" r="r" t="t"/>
            <a:pathLst>
              <a:path extrusionOk="0" h="3130346" w="2270846">
                <a:moveTo>
                  <a:pt x="0" y="0"/>
                </a:moveTo>
                <a:lnTo>
                  <a:pt x="2270846" y="0"/>
                </a:lnTo>
                <a:lnTo>
                  <a:pt x="2270846" y="3130346"/>
                </a:lnTo>
                <a:lnTo>
                  <a:pt x="0" y="313034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 rotWithShape="1">
          <a:blip r:embed="rId2">
            <a:alphaModFix/>
          </a:blip>
          <a:srcRect b="22620" l="15210" r="21148" t="13640"/>
          <a:stretch/>
        </p:blipFill>
        <p:spPr>
          <a:xfrm>
            <a:off x="5352464" y="4323078"/>
            <a:ext cx="3406269" cy="4695519"/>
          </a:xfrm>
          <a:custGeom>
            <a:rect b="b" l="l" r="r" t="t"/>
            <a:pathLst>
              <a:path extrusionOk="0" h="3130346" w="2270846">
                <a:moveTo>
                  <a:pt x="0" y="0"/>
                </a:moveTo>
                <a:lnTo>
                  <a:pt x="2270846" y="0"/>
                </a:lnTo>
                <a:lnTo>
                  <a:pt x="2270846" y="3130346"/>
                </a:lnTo>
                <a:lnTo>
                  <a:pt x="0" y="313034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 rotWithShape="1">
          <a:blip r:embed="rId2">
            <a:alphaModFix/>
          </a:blip>
          <a:srcRect b="18127" l="21592" r="14770" t="18133"/>
          <a:stretch/>
        </p:blipFill>
        <p:spPr>
          <a:xfrm>
            <a:off x="9572811" y="4323078"/>
            <a:ext cx="3406269" cy="4695519"/>
          </a:xfrm>
          <a:custGeom>
            <a:rect b="b" l="l" r="r" t="t"/>
            <a:pathLst>
              <a:path extrusionOk="0" h="3130346" w="2270846">
                <a:moveTo>
                  <a:pt x="0" y="0"/>
                </a:moveTo>
                <a:lnTo>
                  <a:pt x="2270846" y="0"/>
                </a:lnTo>
                <a:lnTo>
                  <a:pt x="2270846" y="3130346"/>
                </a:lnTo>
                <a:lnTo>
                  <a:pt x="0" y="313034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 rotWithShape="1">
          <a:blip r:embed="rId2">
            <a:alphaModFix/>
          </a:blip>
          <a:srcRect b="18127" l="17684" r="18677" t="18133"/>
          <a:stretch/>
        </p:blipFill>
        <p:spPr>
          <a:xfrm>
            <a:off x="13793160" y="4323078"/>
            <a:ext cx="3406269" cy="4695519"/>
          </a:xfrm>
          <a:custGeom>
            <a:rect b="b" l="l" r="r" t="t"/>
            <a:pathLst>
              <a:path extrusionOk="0" h="3130346" w="2270846">
                <a:moveTo>
                  <a:pt x="0" y="0"/>
                </a:moveTo>
                <a:lnTo>
                  <a:pt x="2270846" y="0"/>
                </a:lnTo>
                <a:lnTo>
                  <a:pt x="2270846" y="3130346"/>
                </a:lnTo>
                <a:lnTo>
                  <a:pt x="0" y="3130346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7"/>
          <p:cNvPicPr preferRelativeResize="0"/>
          <p:nvPr/>
        </p:nvPicPr>
        <p:blipFill rotWithShape="1">
          <a:blip r:embed="rId2">
            <a:alphaModFix/>
          </a:blip>
          <a:srcRect b="35793" l="0" r="0" t="28502"/>
          <a:stretch/>
        </p:blipFill>
        <p:spPr>
          <a:xfrm>
            <a:off x="0" y="2932140"/>
            <a:ext cx="18288000" cy="3672822"/>
          </a:xfrm>
          <a:custGeom>
            <a:rect b="b" l="l" r="r" t="t"/>
            <a:pathLst>
              <a:path extrusionOk="0" h="2448548" w="12192000">
                <a:moveTo>
                  <a:pt x="0" y="0"/>
                </a:moveTo>
                <a:lnTo>
                  <a:pt x="12192000" y="0"/>
                </a:lnTo>
                <a:lnTo>
                  <a:pt x="12192000" y="2448548"/>
                </a:lnTo>
                <a:lnTo>
                  <a:pt x="0" y="2448548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8"/>
          <p:cNvPicPr preferRelativeResize="0"/>
          <p:nvPr/>
        </p:nvPicPr>
        <p:blipFill rotWithShape="1">
          <a:blip r:embed="rId2">
            <a:alphaModFix/>
          </a:blip>
          <a:srcRect b="7510" l="4760" r="53811" t="7621"/>
          <a:stretch/>
        </p:blipFill>
        <p:spPr>
          <a:xfrm>
            <a:off x="870860" y="783771"/>
            <a:ext cx="7576457" cy="8730345"/>
          </a:xfrm>
          <a:custGeom>
            <a:rect b="b" l="l" r="r" t="t"/>
            <a:pathLst>
              <a:path extrusionOk="0" h="5820230" w="5050971">
                <a:moveTo>
                  <a:pt x="0" y="0"/>
                </a:moveTo>
                <a:lnTo>
                  <a:pt x="5050971" y="0"/>
                </a:lnTo>
                <a:lnTo>
                  <a:pt x="5050971" y="5820230"/>
                </a:lnTo>
                <a:lnTo>
                  <a:pt x="0" y="582023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9"/>
          <p:cNvPicPr preferRelativeResize="0"/>
          <p:nvPr/>
        </p:nvPicPr>
        <p:blipFill rotWithShape="1">
          <a:blip r:embed="rId2">
            <a:alphaModFix/>
          </a:blip>
          <a:srcRect b="0" l="50157" r="0" t="0"/>
          <a:stretch/>
        </p:blipFill>
        <p:spPr>
          <a:xfrm>
            <a:off x="9172575" y="0"/>
            <a:ext cx="9115425" cy="10287000"/>
          </a:xfrm>
          <a:custGeom>
            <a:rect b="b" l="l" r="r" t="t"/>
            <a:pathLst>
              <a:path extrusionOk="0" h="6858000" w="6076950">
                <a:moveTo>
                  <a:pt x="0" y="0"/>
                </a:moveTo>
                <a:lnTo>
                  <a:pt x="6076950" y="0"/>
                </a:lnTo>
                <a:lnTo>
                  <a:pt x="607695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/>
          <p:cNvPicPr preferRelativeResize="0"/>
          <p:nvPr/>
        </p:nvPicPr>
        <p:blipFill rotWithShape="1">
          <a:blip r:embed="rId2">
            <a:alphaModFix/>
          </a:blip>
          <a:srcRect b="12445" l="19562" r="0" t="12445"/>
          <a:stretch/>
        </p:blipFill>
        <p:spPr>
          <a:xfrm>
            <a:off x="228601" y="3057525"/>
            <a:ext cx="5712088" cy="3771900"/>
          </a:xfrm>
          <a:custGeom>
            <a:rect b="b" l="l" r="r" t="t"/>
            <a:pathLst>
              <a:path extrusionOk="0" h="2514600" w="3808059">
                <a:moveTo>
                  <a:pt x="0" y="0"/>
                </a:moveTo>
                <a:lnTo>
                  <a:pt x="3808059" y="0"/>
                </a:lnTo>
                <a:lnTo>
                  <a:pt x="3808059" y="2514600"/>
                </a:lnTo>
                <a:lnTo>
                  <a:pt x="0" y="25146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70" name="Google Shape;170;p30"/>
          <p:cNvPicPr preferRelativeResize="0"/>
          <p:nvPr/>
        </p:nvPicPr>
        <p:blipFill rotWithShape="1">
          <a:blip r:embed="rId2">
            <a:alphaModFix/>
          </a:blip>
          <a:srcRect b="14081" l="8172" r="8172" t="0"/>
          <a:stretch/>
        </p:blipFill>
        <p:spPr>
          <a:xfrm>
            <a:off x="6173657" y="3057525"/>
            <a:ext cx="5940688" cy="4314825"/>
          </a:xfrm>
          <a:custGeom>
            <a:rect b="b" l="l" r="r" t="t"/>
            <a:pathLst>
              <a:path extrusionOk="0" h="2876550" w="3960459">
                <a:moveTo>
                  <a:pt x="0" y="0"/>
                </a:moveTo>
                <a:lnTo>
                  <a:pt x="3960459" y="0"/>
                </a:lnTo>
                <a:lnTo>
                  <a:pt x="3960459" y="2876550"/>
                </a:lnTo>
                <a:lnTo>
                  <a:pt x="0" y="287655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71" name="Google Shape;171;p30"/>
          <p:cNvPicPr preferRelativeResize="0"/>
          <p:nvPr/>
        </p:nvPicPr>
        <p:blipFill rotWithShape="1">
          <a:blip r:embed="rId2">
            <a:alphaModFix/>
          </a:blip>
          <a:srcRect b="2403" l="9781" r="9781" t="22487"/>
          <a:stretch/>
        </p:blipFill>
        <p:spPr>
          <a:xfrm>
            <a:off x="12347311" y="3057525"/>
            <a:ext cx="5712088" cy="3771900"/>
          </a:xfrm>
          <a:custGeom>
            <a:rect b="b" l="l" r="r" t="t"/>
            <a:pathLst>
              <a:path extrusionOk="0" h="2514600" w="3808059">
                <a:moveTo>
                  <a:pt x="0" y="0"/>
                </a:moveTo>
                <a:lnTo>
                  <a:pt x="3808059" y="0"/>
                </a:lnTo>
                <a:lnTo>
                  <a:pt x="3808059" y="2514600"/>
                </a:lnTo>
                <a:lnTo>
                  <a:pt x="0" y="25146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4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mc:AlternateContent>
    <mc:Choice Requires="p14">
      <p:transition spd="slow" p14:dur="14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7.png"/><Relationship Id="rId8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6.png"/><Relationship Id="rId8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32.png"/><Relationship Id="rId8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8.png"/><Relationship Id="rId8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1DFC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/>
          <p:nvPr/>
        </p:nvSpPr>
        <p:spPr>
          <a:xfrm>
            <a:off x="7045799" y="7276100"/>
            <a:ext cx="4196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www.bbmarketing.com.br</a:t>
            </a:r>
            <a:endParaRPr sz="1800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77" name="Google Shape;17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1688" y="2733700"/>
            <a:ext cx="1924625" cy="49050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1"/>
          <p:cNvSpPr txBox="1"/>
          <p:nvPr/>
        </p:nvSpPr>
        <p:spPr>
          <a:xfrm>
            <a:off x="2760175" y="4405050"/>
            <a:ext cx="12767700" cy="16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lt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Consultoria Blueberry</a:t>
            </a:r>
            <a:endParaRPr sz="7200">
              <a:solidFill>
                <a:schemeClr val="lt1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Google Ads</a:t>
            </a:r>
            <a:endParaRPr sz="5000"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0"/>
          <p:cNvSpPr txBox="1"/>
          <p:nvPr/>
        </p:nvSpPr>
        <p:spPr>
          <a:xfrm>
            <a:off x="884199" y="9426175"/>
            <a:ext cx="4196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888888"/>
                </a:solidFill>
                <a:latin typeface="Lexend Deca"/>
                <a:ea typeface="Lexend Deca"/>
                <a:cs typeface="Lexend Deca"/>
                <a:sym typeface="Lexend Deca"/>
              </a:rPr>
              <a:t>www.bbmarketing.com.br</a:t>
            </a:r>
            <a:endParaRPr sz="1800">
              <a:solidFill>
                <a:srgbClr val="88888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321" name="Google Shape;32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200" y="614603"/>
            <a:ext cx="1924618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0"/>
          <p:cNvPicPr preferRelativeResize="0"/>
          <p:nvPr/>
        </p:nvPicPr>
        <p:blipFill rotWithShape="1">
          <a:blip r:embed="rId4">
            <a:alphaModFix/>
          </a:blip>
          <a:srcRect b="0" l="0" r="46143" t="0"/>
          <a:stretch/>
        </p:blipFill>
        <p:spPr>
          <a:xfrm>
            <a:off x="16791947" y="-1"/>
            <a:ext cx="774515" cy="11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0"/>
          <p:cNvPicPr preferRelativeResize="0"/>
          <p:nvPr/>
        </p:nvPicPr>
        <p:blipFill rotWithShape="1">
          <a:blip r:embed="rId5">
            <a:alphaModFix/>
          </a:blip>
          <a:srcRect b="0" l="2419" r="1932" t="2229"/>
          <a:stretch/>
        </p:blipFill>
        <p:spPr>
          <a:xfrm>
            <a:off x="15855538" y="84275"/>
            <a:ext cx="774600" cy="75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24" name="Google Shape;324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56750" y="165169"/>
            <a:ext cx="1036964" cy="593312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0"/>
          <p:cNvSpPr txBox="1"/>
          <p:nvPr/>
        </p:nvSpPr>
        <p:spPr>
          <a:xfrm>
            <a:off x="9475138" y="4388463"/>
            <a:ext cx="7155000" cy="37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Passe um tempo definindo</a:t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as palavras-chave ideais:</a:t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Red Hat Display"/>
              <a:buChar char="●"/>
            </a:pPr>
            <a:r>
              <a:rPr lang="en-US" sz="2100">
                <a:latin typeface="Red Hat Display"/>
                <a:ea typeface="Red Hat Display"/>
                <a:cs typeface="Red Hat Display"/>
                <a:sym typeface="Red Hat Display"/>
              </a:rPr>
              <a:t>Trabalhe com negativação de termos semanalmente;</a:t>
            </a:r>
            <a:endParaRPr sz="21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Red Hat Display"/>
              <a:buChar char="●"/>
            </a:pPr>
            <a:r>
              <a:rPr lang="en-US" sz="2100">
                <a:latin typeface="Red Hat Display"/>
                <a:ea typeface="Red Hat Display"/>
                <a:cs typeface="Red Hat Display"/>
                <a:sym typeface="Red Hat Display"/>
              </a:rPr>
              <a:t>Pense no copy ideal para os títulos e descrições;</a:t>
            </a:r>
            <a:endParaRPr sz="21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Red Hat Display"/>
              <a:buChar char="●"/>
            </a:pPr>
            <a:r>
              <a:rPr lang="en-US" sz="2100">
                <a:latin typeface="Red Hat Display"/>
                <a:ea typeface="Red Hat Display"/>
                <a:cs typeface="Red Hat Display"/>
                <a:sym typeface="Red Hat Display"/>
              </a:rPr>
              <a:t>Utilize as palavras-chave no anúncio;</a:t>
            </a:r>
            <a:endParaRPr sz="21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Red Hat Display"/>
              <a:buChar char="●"/>
            </a:pPr>
            <a:r>
              <a:rPr lang="en-US" sz="2100">
                <a:latin typeface="Red Hat Display"/>
                <a:ea typeface="Red Hat Display"/>
                <a:cs typeface="Red Hat Display"/>
                <a:sym typeface="Red Hat Display"/>
              </a:rPr>
              <a:t>Utilize extensões de anúncios;</a:t>
            </a:r>
            <a:endParaRPr sz="21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Red Hat Display"/>
              <a:buChar char="●"/>
            </a:pPr>
            <a:r>
              <a:rPr lang="en-US" sz="2100">
                <a:latin typeface="Red Hat Display"/>
                <a:ea typeface="Red Hat Display"/>
                <a:cs typeface="Red Hat Display"/>
                <a:sym typeface="Red Hat Display"/>
              </a:rPr>
              <a:t>Utilize anúncios responsivos;</a:t>
            </a:r>
            <a:endParaRPr sz="21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Red Hat Display"/>
              <a:buChar char="●"/>
            </a:pPr>
            <a:r>
              <a:rPr lang="en-US" sz="2100">
                <a:latin typeface="Red Hat Display"/>
                <a:ea typeface="Red Hat Display"/>
                <a:cs typeface="Red Hat Display"/>
                <a:sym typeface="Red Hat Display"/>
              </a:rPr>
              <a:t>Siga as Politicas de Privacidade do Google Ads.</a:t>
            </a:r>
            <a:endParaRPr sz="21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26" name="Google Shape;326;p40"/>
          <p:cNvSpPr txBox="1"/>
          <p:nvPr/>
        </p:nvSpPr>
        <p:spPr>
          <a:xfrm>
            <a:off x="9475120" y="3210263"/>
            <a:ext cx="4610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Pesquisa</a:t>
            </a:r>
            <a:endParaRPr sz="22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327" name="Google Shape;327;p40"/>
          <p:cNvSpPr/>
          <p:nvPr/>
        </p:nvSpPr>
        <p:spPr>
          <a:xfrm>
            <a:off x="9475137" y="2523813"/>
            <a:ext cx="694925" cy="686450"/>
          </a:xfrm>
          <a:custGeom>
            <a:rect b="b" l="l" r="r" t="t"/>
            <a:pathLst>
              <a:path extrusionOk="0" h="103" w="104">
                <a:moveTo>
                  <a:pt x="96" y="103"/>
                </a:moveTo>
                <a:cubicBezTo>
                  <a:pt x="94" y="103"/>
                  <a:pt x="92" y="103"/>
                  <a:pt x="90" y="101"/>
                </a:cubicBezTo>
                <a:cubicBezTo>
                  <a:pt x="69" y="80"/>
                  <a:pt x="69" y="80"/>
                  <a:pt x="69" y="80"/>
                </a:cubicBezTo>
                <a:cubicBezTo>
                  <a:pt x="61" y="85"/>
                  <a:pt x="53" y="87"/>
                  <a:pt x="44" y="87"/>
                </a:cubicBezTo>
                <a:cubicBezTo>
                  <a:pt x="20" y="87"/>
                  <a:pt x="0" y="68"/>
                  <a:pt x="0" y="44"/>
                </a:cubicBezTo>
                <a:cubicBezTo>
                  <a:pt x="0" y="19"/>
                  <a:pt x="20" y="0"/>
                  <a:pt x="44" y="0"/>
                </a:cubicBezTo>
                <a:cubicBezTo>
                  <a:pt x="68" y="0"/>
                  <a:pt x="88" y="19"/>
                  <a:pt x="88" y="44"/>
                </a:cubicBezTo>
                <a:cubicBezTo>
                  <a:pt x="88" y="52"/>
                  <a:pt x="85" y="61"/>
                  <a:pt x="80" y="68"/>
                </a:cubicBezTo>
                <a:cubicBezTo>
                  <a:pt x="101" y="90"/>
                  <a:pt x="101" y="90"/>
                  <a:pt x="101" y="90"/>
                </a:cubicBezTo>
                <a:cubicBezTo>
                  <a:pt x="103" y="91"/>
                  <a:pt x="104" y="93"/>
                  <a:pt x="104" y="95"/>
                </a:cubicBezTo>
                <a:cubicBezTo>
                  <a:pt x="104" y="100"/>
                  <a:pt x="100" y="103"/>
                  <a:pt x="96" y="103"/>
                </a:cubicBezTo>
                <a:close/>
                <a:moveTo>
                  <a:pt x="44" y="16"/>
                </a:moveTo>
                <a:cubicBezTo>
                  <a:pt x="28" y="16"/>
                  <a:pt x="16" y="28"/>
                  <a:pt x="16" y="44"/>
                </a:cubicBezTo>
                <a:cubicBezTo>
                  <a:pt x="16" y="59"/>
                  <a:pt x="28" y="71"/>
                  <a:pt x="44" y="71"/>
                </a:cubicBezTo>
                <a:cubicBezTo>
                  <a:pt x="59" y="71"/>
                  <a:pt x="72" y="59"/>
                  <a:pt x="72" y="44"/>
                </a:cubicBezTo>
                <a:cubicBezTo>
                  <a:pt x="72" y="28"/>
                  <a:pt x="59" y="16"/>
                  <a:pt x="44" y="16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8" name="Google Shape;328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99879" y="609162"/>
            <a:ext cx="4881738" cy="9068673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1260000" dist="419100">
              <a:srgbClr val="000000">
                <a:alpha val="21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1"/>
          <p:cNvSpPr txBox="1"/>
          <p:nvPr/>
        </p:nvSpPr>
        <p:spPr>
          <a:xfrm>
            <a:off x="884199" y="9426175"/>
            <a:ext cx="4196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888888"/>
                </a:solidFill>
                <a:latin typeface="Lexend Deca"/>
                <a:ea typeface="Lexend Deca"/>
                <a:cs typeface="Lexend Deca"/>
                <a:sym typeface="Lexend Deca"/>
              </a:rPr>
              <a:t>www.bbmarketing.com.br</a:t>
            </a:r>
            <a:endParaRPr sz="1800">
              <a:solidFill>
                <a:srgbClr val="88888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334" name="Google Shape;33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200" y="614603"/>
            <a:ext cx="1924618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1"/>
          <p:cNvPicPr preferRelativeResize="0"/>
          <p:nvPr/>
        </p:nvPicPr>
        <p:blipFill rotWithShape="1">
          <a:blip r:embed="rId4">
            <a:alphaModFix/>
          </a:blip>
          <a:srcRect b="0" l="0" r="46143" t="0"/>
          <a:stretch/>
        </p:blipFill>
        <p:spPr>
          <a:xfrm>
            <a:off x="16791947" y="-1"/>
            <a:ext cx="774515" cy="11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1"/>
          <p:cNvPicPr preferRelativeResize="0"/>
          <p:nvPr/>
        </p:nvPicPr>
        <p:blipFill rotWithShape="1">
          <a:blip r:embed="rId5">
            <a:alphaModFix/>
          </a:blip>
          <a:srcRect b="0" l="2419" r="1932" t="2229"/>
          <a:stretch/>
        </p:blipFill>
        <p:spPr>
          <a:xfrm>
            <a:off x="15855538" y="84275"/>
            <a:ext cx="774600" cy="75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37" name="Google Shape;337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56750" y="165169"/>
            <a:ext cx="1036964" cy="593312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1"/>
          <p:cNvSpPr txBox="1"/>
          <p:nvPr/>
        </p:nvSpPr>
        <p:spPr>
          <a:xfrm>
            <a:off x="3153788" y="5406975"/>
            <a:ext cx="6275100" cy="23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Bons criativos</a:t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Utilize anúncios responsivos</a:t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Defina uma boa segmentação de público</a:t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Negative canais inapropriados</a:t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Alinhe as expectativas</a:t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39" name="Google Shape;339;p41"/>
          <p:cNvSpPr txBox="1"/>
          <p:nvPr/>
        </p:nvSpPr>
        <p:spPr>
          <a:xfrm>
            <a:off x="4381638" y="3255513"/>
            <a:ext cx="4942500" cy="18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Display e Remarketing</a:t>
            </a:r>
            <a:endParaRPr sz="22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pic>
        <p:nvPicPr>
          <p:cNvPr id="340" name="Google Shape;340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23062" y="614593"/>
            <a:ext cx="4881749" cy="9068718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1260000" dist="419100">
              <a:srgbClr val="000000">
                <a:alpha val="21000"/>
              </a:srgbClr>
            </a:outerShdw>
          </a:effectLst>
        </p:spPr>
      </p:pic>
      <p:sp>
        <p:nvSpPr>
          <p:cNvPr id="341" name="Google Shape;341;p41"/>
          <p:cNvSpPr/>
          <p:nvPr/>
        </p:nvSpPr>
        <p:spPr>
          <a:xfrm>
            <a:off x="8356559" y="2500412"/>
            <a:ext cx="967552" cy="755100"/>
          </a:xfrm>
          <a:custGeom>
            <a:rect b="b" l="l" r="r" t="t"/>
            <a:pathLst>
              <a:path extrusionOk="0" h="88" w="111">
                <a:moveTo>
                  <a:pt x="111" y="78"/>
                </a:moveTo>
                <a:cubicBezTo>
                  <a:pt x="111" y="84"/>
                  <a:pt x="107" y="88"/>
                  <a:pt x="101" y="88"/>
                </a:cubicBezTo>
                <a:cubicBezTo>
                  <a:pt x="10" y="88"/>
                  <a:pt x="10" y="88"/>
                  <a:pt x="10" y="88"/>
                </a:cubicBezTo>
                <a:cubicBezTo>
                  <a:pt x="4" y="88"/>
                  <a:pt x="0" y="84"/>
                  <a:pt x="0" y="78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07" y="0"/>
                  <a:pt x="111" y="5"/>
                  <a:pt x="111" y="10"/>
                </a:cubicBezTo>
                <a:lnTo>
                  <a:pt x="111" y="78"/>
                </a:lnTo>
                <a:close/>
                <a:moveTo>
                  <a:pt x="103" y="26"/>
                </a:moveTo>
                <a:cubicBezTo>
                  <a:pt x="103" y="25"/>
                  <a:pt x="103" y="24"/>
                  <a:pt x="101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8" y="24"/>
                  <a:pt x="8" y="25"/>
                  <a:pt x="8" y="26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9"/>
                  <a:pt x="8" y="80"/>
                  <a:pt x="10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3" y="80"/>
                  <a:pt x="103" y="79"/>
                  <a:pt x="103" y="78"/>
                </a:cubicBezTo>
                <a:lnTo>
                  <a:pt x="103" y="26"/>
                </a:lnTo>
                <a:close/>
                <a:moveTo>
                  <a:pt x="24" y="38"/>
                </a:moveTo>
                <a:cubicBezTo>
                  <a:pt x="24" y="39"/>
                  <a:pt x="23" y="40"/>
                  <a:pt x="22" y="40"/>
                </a:cubicBezTo>
                <a:cubicBezTo>
                  <a:pt x="18" y="40"/>
                  <a:pt x="18" y="40"/>
                  <a:pt x="18" y="40"/>
                </a:cubicBezTo>
                <a:cubicBezTo>
                  <a:pt x="16" y="40"/>
                  <a:pt x="16" y="39"/>
                  <a:pt x="16" y="38"/>
                </a:cubicBezTo>
                <a:cubicBezTo>
                  <a:pt x="16" y="34"/>
                  <a:pt x="16" y="34"/>
                  <a:pt x="16" y="34"/>
                </a:cubicBezTo>
                <a:cubicBezTo>
                  <a:pt x="16" y="33"/>
                  <a:pt x="16" y="32"/>
                  <a:pt x="18" y="32"/>
                </a:cubicBezTo>
                <a:cubicBezTo>
                  <a:pt x="22" y="32"/>
                  <a:pt x="22" y="32"/>
                  <a:pt x="22" y="32"/>
                </a:cubicBezTo>
                <a:cubicBezTo>
                  <a:pt x="23" y="32"/>
                  <a:pt x="24" y="33"/>
                  <a:pt x="24" y="34"/>
                </a:cubicBezTo>
                <a:lnTo>
                  <a:pt x="24" y="38"/>
                </a:lnTo>
                <a:close/>
                <a:moveTo>
                  <a:pt x="24" y="54"/>
                </a:moveTo>
                <a:cubicBezTo>
                  <a:pt x="24" y="55"/>
                  <a:pt x="23" y="56"/>
                  <a:pt x="22" y="56"/>
                </a:cubicBezTo>
                <a:cubicBezTo>
                  <a:pt x="18" y="56"/>
                  <a:pt x="18" y="56"/>
                  <a:pt x="18" y="56"/>
                </a:cubicBezTo>
                <a:cubicBezTo>
                  <a:pt x="16" y="56"/>
                  <a:pt x="16" y="55"/>
                  <a:pt x="16" y="54"/>
                </a:cubicBezTo>
                <a:cubicBezTo>
                  <a:pt x="16" y="50"/>
                  <a:pt x="16" y="50"/>
                  <a:pt x="16" y="50"/>
                </a:cubicBezTo>
                <a:cubicBezTo>
                  <a:pt x="16" y="49"/>
                  <a:pt x="16" y="48"/>
                  <a:pt x="18" y="48"/>
                </a:cubicBezTo>
                <a:cubicBezTo>
                  <a:pt x="22" y="48"/>
                  <a:pt x="22" y="48"/>
                  <a:pt x="22" y="48"/>
                </a:cubicBezTo>
                <a:cubicBezTo>
                  <a:pt x="23" y="48"/>
                  <a:pt x="24" y="49"/>
                  <a:pt x="24" y="50"/>
                </a:cubicBezTo>
                <a:lnTo>
                  <a:pt x="24" y="54"/>
                </a:lnTo>
                <a:close/>
                <a:moveTo>
                  <a:pt x="24" y="70"/>
                </a:moveTo>
                <a:cubicBezTo>
                  <a:pt x="24" y="71"/>
                  <a:pt x="23" y="72"/>
                  <a:pt x="22" y="72"/>
                </a:cubicBezTo>
                <a:cubicBezTo>
                  <a:pt x="18" y="72"/>
                  <a:pt x="18" y="72"/>
                  <a:pt x="18" y="72"/>
                </a:cubicBezTo>
                <a:cubicBezTo>
                  <a:pt x="16" y="72"/>
                  <a:pt x="16" y="71"/>
                  <a:pt x="16" y="70"/>
                </a:cubicBezTo>
                <a:cubicBezTo>
                  <a:pt x="16" y="66"/>
                  <a:pt x="16" y="66"/>
                  <a:pt x="16" y="66"/>
                </a:cubicBezTo>
                <a:cubicBezTo>
                  <a:pt x="16" y="65"/>
                  <a:pt x="16" y="64"/>
                  <a:pt x="18" y="64"/>
                </a:cubicBezTo>
                <a:cubicBezTo>
                  <a:pt x="22" y="64"/>
                  <a:pt x="22" y="64"/>
                  <a:pt x="22" y="64"/>
                </a:cubicBezTo>
                <a:cubicBezTo>
                  <a:pt x="23" y="64"/>
                  <a:pt x="24" y="65"/>
                  <a:pt x="24" y="66"/>
                </a:cubicBezTo>
                <a:lnTo>
                  <a:pt x="24" y="70"/>
                </a:lnTo>
                <a:close/>
                <a:moveTo>
                  <a:pt x="95" y="38"/>
                </a:moveTo>
                <a:cubicBezTo>
                  <a:pt x="95" y="39"/>
                  <a:pt x="95" y="40"/>
                  <a:pt x="93" y="40"/>
                </a:cubicBezTo>
                <a:cubicBezTo>
                  <a:pt x="34" y="40"/>
                  <a:pt x="34" y="40"/>
                  <a:pt x="34" y="40"/>
                </a:cubicBezTo>
                <a:cubicBezTo>
                  <a:pt x="32" y="40"/>
                  <a:pt x="32" y="39"/>
                  <a:pt x="32" y="38"/>
                </a:cubicBezTo>
                <a:cubicBezTo>
                  <a:pt x="32" y="34"/>
                  <a:pt x="32" y="34"/>
                  <a:pt x="32" y="34"/>
                </a:cubicBezTo>
                <a:cubicBezTo>
                  <a:pt x="32" y="33"/>
                  <a:pt x="32" y="32"/>
                  <a:pt x="34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5" y="32"/>
                  <a:pt x="95" y="33"/>
                  <a:pt x="95" y="34"/>
                </a:cubicBezTo>
                <a:lnTo>
                  <a:pt x="95" y="38"/>
                </a:lnTo>
                <a:close/>
                <a:moveTo>
                  <a:pt x="95" y="54"/>
                </a:moveTo>
                <a:cubicBezTo>
                  <a:pt x="95" y="55"/>
                  <a:pt x="95" y="56"/>
                  <a:pt x="93" y="56"/>
                </a:cubicBezTo>
                <a:cubicBezTo>
                  <a:pt x="34" y="56"/>
                  <a:pt x="34" y="56"/>
                  <a:pt x="34" y="56"/>
                </a:cubicBezTo>
                <a:cubicBezTo>
                  <a:pt x="32" y="56"/>
                  <a:pt x="32" y="55"/>
                  <a:pt x="32" y="54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49"/>
                  <a:pt x="32" y="48"/>
                  <a:pt x="34" y="48"/>
                </a:cubicBezTo>
                <a:cubicBezTo>
                  <a:pt x="93" y="48"/>
                  <a:pt x="93" y="48"/>
                  <a:pt x="93" y="48"/>
                </a:cubicBezTo>
                <a:cubicBezTo>
                  <a:pt x="95" y="48"/>
                  <a:pt x="95" y="49"/>
                  <a:pt x="95" y="50"/>
                </a:cubicBezTo>
                <a:lnTo>
                  <a:pt x="95" y="54"/>
                </a:lnTo>
                <a:close/>
                <a:moveTo>
                  <a:pt x="95" y="70"/>
                </a:moveTo>
                <a:cubicBezTo>
                  <a:pt x="95" y="71"/>
                  <a:pt x="95" y="72"/>
                  <a:pt x="93" y="72"/>
                </a:cubicBezTo>
                <a:cubicBezTo>
                  <a:pt x="34" y="72"/>
                  <a:pt x="34" y="72"/>
                  <a:pt x="34" y="72"/>
                </a:cubicBezTo>
                <a:cubicBezTo>
                  <a:pt x="32" y="72"/>
                  <a:pt x="32" y="71"/>
                  <a:pt x="32" y="70"/>
                </a:cubicBezTo>
                <a:cubicBezTo>
                  <a:pt x="32" y="66"/>
                  <a:pt x="32" y="66"/>
                  <a:pt x="32" y="66"/>
                </a:cubicBezTo>
                <a:cubicBezTo>
                  <a:pt x="32" y="65"/>
                  <a:pt x="32" y="64"/>
                  <a:pt x="34" y="64"/>
                </a:cubicBezTo>
                <a:cubicBezTo>
                  <a:pt x="93" y="64"/>
                  <a:pt x="93" y="64"/>
                  <a:pt x="93" y="64"/>
                </a:cubicBezTo>
                <a:cubicBezTo>
                  <a:pt x="95" y="64"/>
                  <a:pt x="95" y="65"/>
                  <a:pt x="95" y="66"/>
                </a:cubicBezTo>
                <a:lnTo>
                  <a:pt x="95" y="7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2"/>
          <p:cNvSpPr txBox="1"/>
          <p:nvPr/>
        </p:nvSpPr>
        <p:spPr>
          <a:xfrm>
            <a:off x="884199" y="9426175"/>
            <a:ext cx="4196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888888"/>
                </a:solidFill>
                <a:latin typeface="Lexend Deca"/>
                <a:ea typeface="Lexend Deca"/>
                <a:cs typeface="Lexend Deca"/>
                <a:sym typeface="Lexend Deca"/>
              </a:rPr>
              <a:t>www.bbmarketing.com.br</a:t>
            </a:r>
            <a:endParaRPr sz="1800">
              <a:solidFill>
                <a:srgbClr val="88888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347" name="Google Shape;34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200" y="614603"/>
            <a:ext cx="1924618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2"/>
          <p:cNvPicPr preferRelativeResize="0"/>
          <p:nvPr/>
        </p:nvPicPr>
        <p:blipFill rotWithShape="1">
          <a:blip r:embed="rId4">
            <a:alphaModFix/>
          </a:blip>
          <a:srcRect b="0" l="0" r="46143" t="0"/>
          <a:stretch/>
        </p:blipFill>
        <p:spPr>
          <a:xfrm>
            <a:off x="16791947" y="-1"/>
            <a:ext cx="774515" cy="11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2"/>
          <p:cNvPicPr preferRelativeResize="0"/>
          <p:nvPr/>
        </p:nvPicPr>
        <p:blipFill rotWithShape="1">
          <a:blip r:embed="rId5">
            <a:alphaModFix/>
          </a:blip>
          <a:srcRect b="0" l="2419" r="1932" t="2229"/>
          <a:stretch/>
        </p:blipFill>
        <p:spPr>
          <a:xfrm>
            <a:off x="15855538" y="84275"/>
            <a:ext cx="774600" cy="75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50" name="Google Shape;350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56750" y="165169"/>
            <a:ext cx="1036964" cy="593312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2"/>
          <p:cNvSpPr txBox="1"/>
          <p:nvPr/>
        </p:nvSpPr>
        <p:spPr>
          <a:xfrm>
            <a:off x="3153788" y="4908763"/>
            <a:ext cx="6275100" cy="28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Receba mais ligações para sua empresa</a:t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● Explique o que é o seu serviço;</a:t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● Utilize palavra-chave comuns;</a:t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● Liste alguns de seus serviços;</a:t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● Configure os horários de veiculação.</a:t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52" name="Google Shape;352;p42"/>
          <p:cNvSpPr txBox="1"/>
          <p:nvPr/>
        </p:nvSpPr>
        <p:spPr>
          <a:xfrm>
            <a:off x="4381638" y="3506000"/>
            <a:ext cx="4942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Chamada</a:t>
            </a:r>
            <a:endParaRPr sz="22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pic>
        <p:nvPicPr>
          <p:cNvPr id="353" name="Google Shape;353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23062" y="614593"/>
            <a:ext cx="4881749" cy="9068718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1260000" dist="419100">
              <a:srgbClr val="000000">
                <a:alpha val="21000"/>
              </a:srgbClr>
            </a:outerShdw>
          </a:effectLst>
        </p:spPr>
      </p:pic>
      <p:pic>
        <p:nvPicPr>
          <p:cNvPr id="354" name="Google Shape;354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56556" y="2538437"/>
            <a:ext cx="967550" cy="96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3"/>
          <p:cNvSpPr txBox="1"/>
          <p:nvPr/>
        </p:nvSpPr>
        <p:spPr>
          <a:xfrm>
            <a:off x="884199" y="9426175"/>
            <a:ext cx="4196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888888"/>
                </a:solidFill>
                <a:latin typeface="Lexend Deca"/>
                <a:ea typeface="Lexend Deca"/>
                <a:cs typeface="Lexend Deca"/>
                <a:sym typeface="Lexend Deca"/>
              </a:rPr>
              <a:t>www.bbmarketing.com.br</a:t>
            </a:r>
            <a:endParaRPr sz="1800">
              <a:solidFill>
                <a:srgbClr val="88888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360" name="Google Shape;36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200" y="614603"/>
            <a:ext cx="1924618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3"/>
          <p:cNvPicPr preferRelativeResize="0"/>
          <p:nvPr/>
        </p:nvPicPr>
        <p:blipFill rotWithShape="1">
          <a:blip r:embed="rId4">
            <a:alphaModFix/>
          </a:blip>
          <a:srcRect b="0" l="0" r="46143" t="0"/>
          <a:stretch/>
        </p:blipFill>
        <p:spPr>
          <a:xfrm>
            <a:off x="16791947" y="-1"/>
            <a:ext cx="774515" cy="11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3"/>
          <p:cNvPicPr preferRelativeResize="0"/>
          <p:nvPr/>
        </p:nvPicPr>
        <p:blipFill rotWithShape="1">
          <a:blip r:embed="rId5">
            <a:alphaModFix/>
          </a:blip>
          <a:srcRect b="0" l="2419" r="1932" t="2229"/>
          <a:stretch/>
        </p:blipFill>
        <p:spPr>
          <a:xfrm>
            <a:off x="15855538" y="84275"/>
            <a:ext cx="774600" cy="75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63" name="Google Shape;36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56750" y="165169"/>
            <a:ext cx="1036964" cy="593312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3"/>
          <p:cNvSpPr txBox="1"/>
          <p:nvPr/>
        </p:nvSpPr>
        <p:spPr>
          <a:xfrm>
            <a:off x="9055875" y="5286725"/>
            <a:ext cx="6637800" cy="19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Feed de produtos bem configurado;</a:t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● Defina uma atualização semanal do feed;</a:t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● Boas imagens de produtos</a:t>
            </a:r>
            <a:endParaRPr sz="22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65" name="Google Shape;365;p43"/>
          <p:cNvSpPr txBox="1"/>
          <p:nvPr/>
        </p:nvSpPr>
        <p:spPr>
          <a:xfrm>
            <a:off x="9055845" y="4108500"/>
            <a:ext cx="4610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Shopping</a:t>
            </a:r>
            <a:endParaRPr sz="22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pic>
        <p:nvPicPr>
          <p:cNvPr id="366" name="Google Shape;366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91487" y="614593"/>
            <a:ext cx="4881749" cy="9068718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1260000" dist="419100">
              <a:srgbClr val="000000">
                <a:alpha val="21000"/>
              </a:srgbClr>
            </a:outerShdw>
          </a:effectLst>
        </p:spPr>
      </p:pic>
      <p:pic>
        <p:nvPicPr>
          <p:cNvPr id="367" name="Google Shape;367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55881" y="3091794"/>
            <a:ext cx="980500" cy="1008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4"/>
          <p:cNvSpPr txBox="1"/>
          <p:nvPr/>
        </p:nvSpPr>
        <p:spPr>
          <a:xfrm>
            <a:off x="884199" y="9426175"/>
            <a:ext cx="4196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888888"/>
                </a:solidFill>
                <a:latin typeface="Lexend Deca"/>
                <a:ea typeface="Lexend Deca"/>
                <a:cs typeface="Lexend Deca"/>
                <a:sym typeface="Lexend Deca"/>
              </a:rPr>
              <a:t>www.bbmarketing.com.br</a:t>
            </a:r>
            <a:endParaRPr sz="1800">
              <a:solidFill>
                <a:srgbClr val="88888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373" name="Google Shape;37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200" y="614603"/>
            <a:ext cx="1924618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4"/>
          <p:cNvPicPr preferRelativeResize="0"/>
          <p:nvPr/>
        </p:nvPicPr>
        <p:blipFill rotWithShape="1">
          <a:blip r:embed="rId4">
            <a:alphaModFix/>
          </a:blip>
          <a:srcRect b="0" l="0" r="46143" t="0"/>
          <a:stretch/>
        </p:blipFill>
        <p:spPr>
          <a:xfrm>
            <a:off x="16791947" y="-1"/>
            <a:ext cx="774515" cy="11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4"/>
          <p:cNvPicPr preferRelativeResize="0"/>
          <p:nvPr/>
        </p:nvPicPr>
        <p:blipFill rotWithShape="1">
          <a:blip r:embed="rId5">
            <a:alphaModFix/>
          </a:blip>
          <a:srcRect b="0" l="2419" r="1932" t="2229"/>
          <a:stretch/>
        </p:blipFill>
        <p:spPr>
          <a:xfrm>
            <a:off x="15855538" y="84275"/>
            <a:ext cx="774600" cy="75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76" name="Google Shape;3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56750" y="165169"/>
            <a:ext cx="1036964" cy="593312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4"/>
          <p:cNvSpPr txBox="1"/>
          <p:nvPr/>
        </p:nvSpPr>
        <p:spPr>
          <a:xfrm>
            <a:off x="9055875" y="3953900"/>
            <a:ext cx="8373600" cy="43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Enquanto a Rede de Display possui mais de 2 milhões de sites, o Discovery permite a divulgação de anúncios concentrada no YouTube e no Gmail. Ou seja, temos uma rede bem mais “enxuta” para exibição.</a:t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ed Hat Display"/>
              <a:buChar char="●"/>
            </a:pPr>
            <a:r>
              <a:rPr lang="en-US" sz="2200">
                <a:latin typeface="Red Hat Display"/>
                <a:ea typeface="Red Hat Display"/>
                <a:cs typeface="Red Hat Display"/>
                <a:sym typeface="Red Hat Display"/>
              </a:rPr>
              <a:t>Anúncios responsivos com até 5 títulos e 5 descrições;</a:t>
            </a:r>
            <a:endParaRPr sz="22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ed Hat Display"/>
              <a:buChar char="●"/>
            </a:pPr>
            <a:r>
              <a:rPr lang="en-US" sz="2200">
                <a:latin typeface="Red Hat Display"/>
                <a:ea typeface="Red Hat Display"/>
                <a:cs typeface="Red Hat Display"/>
                <a:sym typeface="Red Hat Display"/>
              </a:rPr>
              <a:t>Fique atento a qualidade e formato das imagens;</a:t>
            </a:r>
            <a:endParaRPr sz="22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ed Hat Display"/>
              <a:buChar char="●"/>
            </a:pPr>
            <a:r>
              <a:rPr lang="en-US" sz="2200">
                <a:latin typeface="Red Hat Display"/>
                <a:ea typeface="Red Hat Display"/>
                <a:cs typeface="Red Hat Display"/>
                <a:sym typeface="Red Hat Display"/>
              </a:rPr>
              <a:t>O seu anúncio irá direcionar tráfego para o site;</a:t>
            </a:r>
            <a:endParaRPr sz="22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Red Hat Display"/>
              <a:buChar char="●"/>
            </a:pPr>
            <a:r>
              <a:rPr lang="en-US" sz="2200">
                <a:latin typeface="Red Hat Display"/>
                <a:ea typeface="Red Hat Display"/>
                <a:cs typeface="Red Hat Display"/>
                <a:sym typeface="Red Hat Display"/>
              </a:rPr>
              <a:t>Botão de CTA (Chamada para ação)  como “Comprar Agora” ou “Saiba Mais”.</a:t>
            </a:r>
            <a:endParaRPr sz="22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78" name="Google Shape;378;p44"/>
          <p:cNvSpPr txBox="1"/>
          <p:nvPr/>
        </p:nvSpPr>
        <p:spPr>
          <a:xfrm>
            <a:off x="9055845" y="2775688"/>
            <a:ext cx="4610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Discovery</a:t>
            </a:r>
            <a:endParaRPr sz="22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grpSp>
        <p:nvGrpSpPr>
          <p:cNvPr id="379" name="Google Shape;379;p44"/>
          <p:cNvGrpSpPr/>
          <p:nvPr/>
        </p:nvGrpSpPr>
        <p:grpSpPr>
          <a:xfrm>
            <a:off x="9055687" y="1790436"/>
            <a:ext cx="980498" cy="985196"/>
            <a:chOff x="5978526" y="4030663"/>
            <a:chExt cx="239713" cy="239713"/>
          </a:xfrm>
        </p:grpSpPr>
        <p:sp>
          <p:nvSpPr>
            <p:cNvPr id="380" name="Google Shape;380;p44"/>
            <p:cNvSpPr/>
            <p:nvPr/>
          </p:nvSpPr>
          <p:spPr>
            <a:xfrm>
              <a:off x="6015038" y="4056063"/>
              <a:ext cx="26988" cy="26988"/>
            </a:xfrm>
            <a:custGeom>
              <a:rect b="b" l="l" r="r" t="t"/>
              <a:pathLst>
                <a:path extrusionOk="0" h="7" w="7">
                  <a:moveTo>
                    <a:pt x="6" y="4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6"/>
                    <a:pt x="7" y="5"/>
                    <a:pt x="6" y="4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t" bIns="68550" lIns="137150" spcFirstLastPara="1" rIns="137150" wrap="square" tIns="685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1" name="Google Shape;381;p44"/>
            <p:cNvSpPr/>
            <p:nvPr/>
          </p:nvSpPr>
          <p:spPr>
            <a:xfrm>
              <a:off x="5978526" y="4135438"/>
              <a:ext cx="28575" cy="14288"/>
            </a:xfrm>
            <a:custGeom>
              <a:rect b="b" l="l" r="r" t="t"/>
              <a:pathLst>
                <a:path extrusionOk="0" h="4" w="8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t" bIns="68550" lIns="137150" spcFirstLastPara="1" rIns="137150" wrap="square" tIns="685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2" name="Google Shape;382;p44"/>
            <p:cNvSpPr/>
            <p:nvPr/>
          </p:nvSpPr>
          <p:spPr>
            <a:xfrm>
              <a:off x="6188076" y="4149725"/>
              <a:ext cx="30163" cy="15875"/>
            </a:xfrm>
            <a:custGeom>
              <a:rect b="b" l="l" r="r" t="t"/>
              <a:pathLst>
                <a:path extrusionOk="0" h="4" w="8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t" bIns="68550" lIns="137150" spcFirstLastPara="1" rIns="137150" wrap="square" tIns="685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3" name="Google Shape;383;p44"/>
            <p:cNvSpPr/>
            <p:nvPr/>
          </p:nvSpPr>
          <p:spPr>
            <a:xfrm>
              <a:off x="6165851" y="4067175"/>
              <a:ext cx="25400" cy="26988"/>
            </a:xfrm>
            <a:custGeom>
              <a:rect b="b" l="l" r="r" t="t"/>
              <a:pathLst>
                <a:path extrusionOk="0" h="7" w="7">
                  <a:moveTo>
                    <a:pt x="6" y="1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6"/>
                    <a:pt x="0" y="6"/>
                  </a:cubicBezTo>
                  <a:cubicBezTo>
                    <a:pt x="1" y="7"/>
                    <a:pt x="2" y="7"/>
                    <a:pt x="3" y="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7" y="2"/>
                    <a:pt x="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t" bIns="68550" lIns="137150" spcFirstLastPara="1" rIns="137150" wrap="square" tIns="685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4" name="Google Shape;384;p44"/>
            <p:cNvSpPr/>
            <p:nvPr/>
          </p:nvSpPr>
          <p:spPr>
            <a:xfrm>
              <a:off x="6097588" y="4030663"/>
              <a:ext cx="15875" cy="28575"/>
            </a:xfrm>
            <a:custGeom>
              <a:rect b="b" l="l" r="r" t="t"/>
              <a:pathLst>
                <a:path extrusionOk="0" h="8" w="4">
                  <a:moveTo>
                    <a:pt x="2" y="8"/>
                  </a:moveTo>
                  <a:cubicBezTo>
                    <a:pt x="3" y="8"/>
                    <a:pt x="3" y="8"/>
                    <a:pt x="3" y="7"/>
                  </a:cubicBezTo>
                  <a:cubicBezTo>
                    <a:pt x="4" y="7"/>
                    <a:pt x="4" y="7"/>
                    <a:pt x="4" y="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8"/>
                    <a:pt x="2" y="8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t" bIns="68550" lIns="137150" spcFirstLastPara="1" rIns="137150" wrap="square" tIns="685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5" name="Google Shape;385;p44"/>
            <p:cNvSpPr/>
            <p:nvPr/>
          </p:nvSpPr>
          <p:spPr>
            <a:xfrm>
              <a:off x="6037263" y="4089400"/>
              <a:ext cx="120650" cy="136525"/>
            </a:xfrm>
            <a:custGeom>
              <a:rect b="b" l="l" r="r" t="t"/>
              <a:pathLst>
                <a:path extrusionOk="0" h="36" w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2"/>
                    <a:pt x="3" y="27"/>
                    <a:pt x="8" y="30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9" y="27"/>
                    <a:pt x="32" y="22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22" y="26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6" y="24"/>
                    <a:pt x="4" y="20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0"/>
                    <a:pt x="26" y="24"/>
                    <a:pt x="22" y="26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t" bIns="68550" lIns="137150" spcFirstLastPara="1" rIns="137150" wrap="square" tIns="685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6" name="Google Shape;386;p44"/>
            <p:cNvSpPr/>
            <p:nvPr/>
          </p:nvSpPr>
          <p:spPr>
            <a:xfrm>
              <a:off x="6067426" y="4240213"/>
              <a:ext cx="60325" cy="30163"/>
            </a:xfrm>
            <a:custGeom>
              <a:rect b="b" l="l" r="r" t="t"/>
              <a:pathLst>
                <a:path extrusionOk="0" h="8" w="16">
                  <a:moveTo>
                    <a:pt x="0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6" y="8"/>
                    <a:pt x="8" y="8"/>
                  </a:cubicBezTo>
                  <a:cubicBezTo>
                    <a:pt x="10" y="8"/>
                    <a:pt x="12" y="6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t" bIns="68550" lIns="137150" spcFirstLastPara="1" rIns="137150" wrap="square" tIns="685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387" name="Google Shape;387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46525" y="1169788"/>
            <a:ext cx="4298313" cy="7984876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1260000" dist="419100">
              <a:srgbClr val="000000">
                <a:alpha val="21000"/>
              </a:srgbClr>
            </a:outerShdw>
          </a:effectLst>
        </p:spPr>
      </p:pic>
      <p:pic>
        <p:nvPicPr>
          <p:cNvPr id="388" name="Google Shape;388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91812" y="1376589"/>
            <a:ext cx="4298313" cy="7984876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1260000" dist="419100">
              <a:srgbClr val="000000">
                <a:alpha val="21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5"/>
          <p:cNvSpPr txBox="1"/>
          <p:nvPr/>
        </p:nvSpPr>
        <p:spPr>
          <a:xfrm>
            <a:off x="884199" y="9426175"/>
            <a:ext cx="4196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888888"/>
                </a:solidFill>
                <a:latin typeface="Lexend Deca"/>
                <a:ea typeface="Lexend Deca"/>
                <a:cs typeface="Lexend Deca"/>
                <a:sym typeface="Lexend Deca"/>
              </a:rPr>
              <a:t>www.bbmarketing.com.br</a:t>
            </a:r>
            <a:endParaRPr sz="1800">
              <a:solidFill>
                <a:srgbClr val="88888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394" name="Google Shape;39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200" y="614603"/>
            <a:ext cx="1924618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5"/>
          <p:cNvPicPr preferRelativeResize="0"/>
          <p:nvPr/>
        </p:nvPicPr>
        <p:blipFill rotWithShape="1">
          <a:blip r:embed="rId4">
            <a:alphaModFix/>
          </a:blip>
          <a:srcRect b="0" l="0" r="46143" t="0"/>
          <a:stretch/>
        </p:blipFill>
        <p:spPr>
          <a:xfrm>
            <a:off x="16791947" y="-1"/>
            <a:ext cx="774515" cy="11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5"/>
          <p:cNvPicPr preferRelativeResize="0"/>
          <p:nvPr/>
        </p:nvPicPr>
        <p:blipFill rotWithShape="1">
          <a:blip r:embed="rId5">
            <a:alphaModFix/>
          </a:blip>
          <a:srcRect b="0" l="2419" r="1932" t="2229"/>
          <a:stretch/>
        </p:blipFill>
        <p:spPr>
          <a:xfrm>
            <a:off x="15855538" y="84275"/>
            <a:ext cx="774600" cy="75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97" name="Google Shape;397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56750" y="165169"/>
            <a:ext cx="1036964" cy="593312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5"/>
          <p:cNvSpPr txBox="1"/>
          <p:nvPr/>
        </p:nvSpPr>
        <p:spPr>
          <a:xfrm>
            <a:off x="685825" y="5331950"/>
            <a:ext cx="9122700" cy="20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-368300" lvl="0" marL="45720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Red Hat Display"/>
              <a:buChar char="●"/>
            </a:pPr>
            <a:r>
              <a:rPr lang="en-US" sz="2200">
                <a:latin typeface="Red Hat Display"/>
                <a:ea typeface="Red Hat Display"/>
                <a:cs typeface="Red Hat Display"/>
                <a:sym typeface="Red Hat Display"/>
              </a:rPr>
              <a:t>Campanha que engloba todo o aprendizado do Google;</a:t>
            </a:r>
            <a:endParaRPr sz="22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68300" lvl="0" marL="45720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Red Hat Display"/>
              <a:buChar char="●"/>
            </a:pPr>
            <a:r>
              <a:rPr lang="en-US" sz="2200">
                <a:latin typeface="Red Hat Display"/>
                <a:ea typeface="Red Hat Display"/>
                <a:cs typeface="Red Hat Display"/>
                <a:sym typeface="Red Hat Display"/>
              </a:rPr>
              <a:t>Campanha pensada na jornada de compra do usuário;</a:t>
            </a:r>
            <a:endParaRPr sz="22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68300" lvl="0" marL="45720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Red Hat Display"/>
              <a:buChar char="●"/>
            </a:pPr>
            <a:r>
              <a:rPr lang="en-US" sz="2200">
                <a:latin typeface="Red Hat Display"/>
                <a:ea typeface="Red Hat Display"/>
                <a:cs typeface="Red Hat Display"/>
                <a:sym typeface="Red Hat Display"/>
              </a:rPr>
              <a:t>Todos os assets do Google em apenas uma campanha;</a:t>
            </a:r>
            <a:endParaRPr sz="22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68300" lvl="0" marL="45720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Red Hat Display"/>
              <a:buChar char="●"/>
            </a:pPr>
            <a:r>
              <a:rPr lang="en-US" sz="2200">
                <a:latin typeface="Red Hat Display"/>
                <a:ea typeface="Red Hat Display"/>
                <a:cs typeface="Red Hat Display"/>
                <a:sym typeface="Red Hat Display"/>
              </a:rPr>
              <a:t>Utiliza os recursos de criação de campanhas específicas;</a:t>
            </a:r>
            <a:endParaRPr sz="22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-368300" lvl="0" marL="45720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Red Hat Display"/>
              <a:buChar char="●"/>
            </a:pPr>
            <a:r>
              <a:rPr lang="en-US" sz="2200">
                <a:latin typeface="Red Hat Display"/>
                <a:ea typeface="Red Hat Display"/>
                <a:cs typeface="Red Hat Display"/>
                <a:sym typeface="Red Hat Display"/>
              </a:rPr>
              <a:t>Uma das campanhas mais inteligentes do Google Ads atualmente.</a:t>
            </a:r>
            <a:endParaRPr sz="22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99" name="Google Shape;399;p45"/>
          <p:cNvSpPr txBox="1"/>
          <p:nvPr/>
        </p:nvSpPr>
        <p:spPr>
          <a:xfrm>
            <a:off x="4761038" y="3974113"/>
            <a:ext cx="4942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PMax</a:t>
            </a:r>
            <a:endParaRPr sz="22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pic>
        <p:nvPicPr>
          <p:cNvPr id="400" name="Google Shape;400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331637" y="614593"/>
            <a:ext cx="4881749" cy="9068718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1260000" dist="419100">
              <a:srgbClr val="000000">
                <a:alpha val="21000"/>
              </a:srgbClr>
            </a:outerShdw>
          </a:effectLst>
        </p:spPr>
      </p:pic>
      <p:grpSp>
        <p:nvGrpSpPr>
          <p:cNvPr id="401" name="Google Shape;401;p45"/>
          <p:cNvGrpSpPr/>
          <p:nvPr/>
        </p:nvGrpSpPr>
        <p:grpSpPr>
          <a:xfrm>
            <a:off x="8630079" y="2931052"/>
            <a:ext cx="1073425" cy="1043079"/>
            <a:chOff x="1172100" y="238125"/>
            <a:chExt cx="5238775" cy="5090675"/>
          </a:xfrm>
        </p:grpSpPr>
        <p:sp>
          <p:nvSpPr>
            <p:cNvPr id="402" name="Google Shape;402;p45"/>
            <p:cNvSpPr/>
            <p:nvPr/>
          </p:nvSpPr>
          <p:spPr>
            <a:xfrm>
              <a:off x="1517650" y="238125"/>
              <a:ext cx="4893225" cy="4757475"/>
            </a:xfrm>
            <a:custGeom>
              <a:rect b="b" l="l" r="r" t="t"/>
              <a:pathLst>
                <a:path extrusionOk="0" h="190299" w="195729">
                  <a:moveTo>
                    <a:pt x="83672" y="50598"/>
                  </a:moveTo>
                  <a:lnTo>
                    <a:pt x="44428" y="89842"/>
                  </a:lnTo>
                  <a:cubicBezTo>
                    <a:pt x="43934" y="90336"/>
                    <a:pt x="43441" y="91077"/>
                    <a:pt x="42947" y="91817"/>
                  </a:cubicBezTo>
                  <a:lnTo>
                    <a:pt x="11848" y="92804"/>
                  </a:lnTo>
                  <a:lnTo>
                    <a:pt x="36036" y="53807"/>
                  </a:lnTo>
                  <a:lnTo>
                    <a:pt x="83672" y="50598"/>
                  </a:lnTo>
                  <a:close/>
                  <a:moveTo>
                    <a:pt x="163395" y="11354"/>
                  </a:moveTo>
                  <a:cubicBezTo>
                    <a:pt x="168332" y="11354"/>
                    <a:pt x="172774" y="12094"/>
                    <a:pt x="176970" y="13575"/>
                  </a:cubicBezTo>
                  <a:cubicBezTo>
                    <a:pt x="183388" y="30359"/>
                    <a:pt x="175243" y="55534"/>
                    <a:pt x="164136" y="66641"/>
                  </a:cubicBezTo>
                  <a:lnTo>
                    <a:pt x="144884" y="85893"/>
                  </a:lnTo>
                  <a:cubicBezTo>
                    <a:pt x="143650" y="85400"/>
                    <a:pt x="142415" y="85153"/>
                    <a:pt x="141181" y="85153"/>
                  </a:cubicBezTo>
                  <a:cubicBezTo>
                    <a:pt x="137973" y="85153"/>
                    <a:pt x="135011" y="86634"/>
                    <a:pt x="132790" y="88855"/>
                  </a:cubicBezTo>
                  <a:lnTo>
                    <a:pt x="91077" y="135010"/>
                  </a:lnTo>
                  <a:cubicBezTo>
                    <a:pt x="90830" y="135257"/>
                    <a:pt x="90583" y="135504"/>
                    <a:pt x="90336" y="135751"/>
                  </a:cubicBezTo>
                  <a:lnTo>
                    <a:pt x="55041" y="100456"/>
                  </a:lnTo>
                  <a:cubicBezTo>
                    <a:pt x="55288" y="100209"/>
                    <a:pt x="55535" y="100209"/>
                    <a:pt x="55782" y="99962"/>
                  </a:cubicBezTo>
                  <a:lnTo>
                    <a:pt x="101937" y="58249"/>
                  </a:lnTo>
                  <a:cubicBezTo>
                    <a:pt x="105393" y="55041"/>
                    <a:pt x="106627" y="49858"/>
                    <a:pt x="104899" y="45415"/>
                  </a:cubicBezTo>
                  <a:lnTo>
                    <a:pt x="123904" y="26410"/>
                  </a:lnTo>
                  <a:cubicBezTo>
                    <a:pt x="132296" y="18018"/>
                    <a:pt x="148833" y="11354"/>
                    <a:pt x="163395" y="11354"/>
                  </a:cubicBezTo>
                  <a:close/>
                  <a:moveTo>
                    <a:pt x="140441" y="106626"/>
                  </a:moveTo>
                  <a:lnTo>
                    <a:pt x="136985" y="154756"/>
                  </a:lnTo>
                  <a:lnTo>
                    <a:pt x="98235" y="178944"/>
                  </a:lnTo>
                  <a:lnTo>
                    <a:pt x="99222" y="147598"/>
                  </a:lnTo>
                  <a:cubicBezTo>
                    <a:pt x="99716" y="147105"/>
                    <a:pt x="100209" y="146611"/>
                    <a:pt x="100703" y="146117"/>
                  </a:cubicBezTo>
                  <a:lnTo>
                    <a:pt x="140441" y="106626"/>
                  </a:lnTo>
                  <a:close/>
                  <a:moveTo>
                    <a:pt x="163395" y="0"/>
                  </a:moveTo>
                  <a:cubicBezTo>
                    <a:pt x="146365" y="0"/>
                    <a:pt x="126619" y="7651"/>
                    <a:pt x="115759" y="18511"/>
                  </a:cubicBezTo>
                  <a:lnTo>
                    <a:pt x="95767" y="38504"/>
                  </a:lnTo>
                  <a:lnTo>
                    <a:pt x="93545" y="38504"/>
                  </a:lnTo>
                  <a:lnTo>
                    <a:pt x="35296" y="42700"/>
                  </a:lnTo>
                  <a:cubicBezTo>
                    <a:pt x="31593" y="42947"/>
                    <a:pt x="28385" y="44921"/>
                    <a:pt x="26410" y="47883"/>
                  </a:cubicBezTo>
                  <a:lnTo>
                    <a:pt x="2469" y="86881"/>
                  </a:lnTo>
                  <a:cubicBezTo>
                    <a:pt x="247" y="90336"/>
                    <a:pt x="0" y="94779"/>
                    <a:pt x="2222" y="98481"/>
                  </a:cubicBezTo>
                  <a:cubicBezTo>
                    <a:pt x="4196" y="101937"/>
                    <a:pt x="7899" y="104158"/>
                    <a:pt x="11848" y="104158"/>
                  </a:cubicBezTo>
                  <a:lnTo>
                    <a:pt x="12341" y="104158"/>
                  </a:lnTo>
                  <a:lnTo>
                    <a:pt x="42453" y="103171"/>
                  </a:lnTo>
                  <a:cubicBezTo>
                    <a:pt x="42947" y="104158"/>
                    <a:pt x="43688" y="105145"/>
                    <a:pt x="44428" y="105886"/>
                  </a:cubicBezTo>
                  <a:lnTo>
                    <a:pt x="84660" y="146117"/>
                  </a:lnTo>
                  <a:cubicBezTo>
                    <a:pt x="85647" y="147105"/>
                    <a:pt x="86634" y="147845"/>
                    <a:pt x="87868" y="148339"/>
                  </a:cubicBezTo>
                  <a:lnTo>
                    <a:pt x="86881" y="178698"/>
                  </a:lnTo>
                  <a:cubicBezTo>
                    <a:pt x="86634" y="182647"/>
                    <a:pt x="88856" y="186596"/>
                    <a:pt x="92558" y="188817"/>
                  </a:cubicBezTo>
                  <a:cubicBezTo>
                    <a:pt x="94286" y="189804"/>
                    <a:pt x="96260" y="190298"/>
                    <a:pt x="98235" y="190298"/>
                  </a:cubicBezTo>
                  <a:cubicBezTo>
                    <a:pt x="100209" y="190298"/>
                    <a:pt x="102431" y="189804"/>
                    <a:pt x="104158" y="188570"/>
                  </a:cubicBezTo>
                  <a:lnTo>
                    <a:pt x="142909" y="164382"/>
                  </a:lnTo>
                  <a:cubicBezTo>
                    <a:pt x="146118" y="162407"/>
                    <a:pt x="148092" y="159199"/>
                    <a:pt x="148339" y="155496"/>
                  </a:cubicBezTo>
                  <a:lnTo>
                    <a:pt x="152288" y="97494"/>
                  </a:lnTo>
                  <a:cubicBezTo>
                    <a:pt x="152535" y="96507"/>
                    <a:pt x="152288" y="95519"/>
                    <a:pt x="152288" y="94779"/>
                  </a:cubicBezTo>
                  <a:lnTo>
                    <a:pt x="172034" y="74786"/>
                  </a:lnTo>
                  <a:cubicBezTo>
                    <a:pt x="186103" y="60718"/>
                    <a:pt x="195729" y="31593"/>
                    <a:pt x="187830" y="10120"/>
                  </a:cubicBezTo>
                  <a:cubicBezTo>
                    <a:pt x="187337" y="8886"/>
                    <a:pt x="186596" y="7651"/>
                    <a:pt x="185856" y="6417"/>
                  </a:cubicBezTo>
                  <a:cubicBezTo>
                    <a:pt x="184375" y="4690"/>
                    <a:pt x="182400" y="3455"/>
                    <a:pt x="180179" y="2715"/>
                  </a:cubicBezTo>
                  <a:cubicBezTo>
                    <a:pt x="175243" y="987"/>
                    <a:pt x="169566" y="0"/>
                    <a:pt x="163395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45"/>
            <p:cNvSpPr/>
            <p:nvPr/>
          </p:nvSpPr>
          <p:spPr>
            <a:xfrm>
              <a:off x="4695450" y="978575"/>
              <a:ext cx="845375" cy="808350"/>
            </a:xfrm>
            <a:custGeom>
              <a:rect b="b" l="l" r="r" t="t"/>
              <a:pathLst>
                <a:path extrusionOk="0" h="32334" w="33815">
                  <a:moveTo>
                    <a:pt x="17772" y="0"/>
                  </a:moveTo>
                  <a:cubicBezTo>
                    <a:pt x="13329" y="0"/>
                    <a:pt x="9380" y="1728"/>
                    <a:pt x="6418" y="4690"/>
                  </a:cubicBezTo>
                  <a:cubicBezTo>
                    <a:pt x="1" y="11107"/>
                    <a:pt x="1" y="21227"/>
                    <a:pt x="6418" y="27644"/>
                  </a:cubicBezTo>
                  <a:cubicBezTo>
                    <a:pt x="9380" y="30606"/>
                    <a:pt x="13576" y="32334"/>
                    <a:pt x="17772" y="32334"/>
                  </a:cubicBezTo>
                  <a:cubicBezTo>
                    <a:pt x="21721" y="32334"/>
                    <a:pt x="25917" y="30606"/>
                    <a:pt x="29125" y="27644"/>
                  </a:cubicBezTo>
                  <a:cubicBezTo>
                    <a:pt x="32087" y="24436"/>
                    <a:pt x="33815" y="20486"/>
                    <a:pt x="33815" y="16290"/>
                  </a:cubicBezTo>
                  <a:lnTo>
                    <a:pt x="33815" y="16044"/>
                  </a:lnTo>
                  <a:cubicBezTo>
                    <a:pt x="33815" y="11848"/>
                    <a:pt x="32087" y="7899"/>
                    <a:pt x="29125" y="4690"/>
                  </a:cubicBezTo>
                  <a:cubicBezTo>
                    <a:pt x="25917" y="1728"/>
                    <a:pt x="21968" y="0"/>
                    <a:pt x="1777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45"/>
            <p:cNvSpPr/>
            <p:nvPr/>
          </p:nvSpPr>
          <p:spPr>
            <a:xfrm>
              <a:off x="1406575" y="3543950"/>
              <a:ext cx="1592025" cy="1556525"/>
            </a:xfrm>
            <a:custGeom>
              <a:rect b="b" l="l" r="r" t="t"/>
              <a:pathLst>
                <a:path extrusionOk="0" h="62261" w="63681">
                  <a:moveTo>
                    <a:pt x="56029" y="1"/>
                  </a:moveTo>
                  <a:cubicBezTo>
                    <a:pt x="54239" y="1"/>
                    <a:pt x="52450" y="679"/>
                    <a:pt x="51092" y="2037"/>
                  </a:cubicBezTo>
                  <a:lnTo>
                    <a:pt x="2963" y="50167"/>
                  </a:lnTo>
                  <a:cubicBezTo>
                    <a:pt x="1" y="53129"/>
                    <a:pt x="1" y="57571"/>
                    <a:pt x="2963" y="60286"/>
                  </a:cubicBezTo>
                  <a:cubicBezTo>
                    <a:pt x="4197" y="61767"/>
                    <a:pt x="6171" y="62261"/>
                    <a:pt x="7899" y="62261"/>
                  </a:cubicBezTo>
                  <a:cubicBezTo>
                    <a:pt x="9627" y="62261"/>
                    <a:pt x="11601" y="61767"/>
                    <a:pt x="12835" y="60286"/>
                  </a:cubicBezTo>
                  <a:lnTo>
                    <a:pt x="60965" y="12157"/>
                  </a:lnTo>
                  <a:cubicBezTo>
                    <a:pt x="63680" y="9442"/>
                    <a:pt x="63680" y="4999"/>
                    <a:pt x="60965" y="2037"/>
                  </a:cubicBezTo>
                  <a:cubicBezTo>
                    <a:pt x="59608" y="679"/>
                    <a:pt x="57818" y="1"/>
                    <a:pt x="56029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45"/>
            <p:cNvSpPr/>
            <p:nvPr/>
          </p:nvSpPr>
          <p:spPr>
            <a:xfrm>
              <a:off x="1172100" y="3007125"/>
              <a:ext cx="1289650" cy="1248000"/>
            </a:xfrm>
            <a:custGeom>
              <a:rect b="b" l="l" r="r" t="t"/>
              <a:pathLst>
                <a:path extrusionOk="0" h="49920" w="51586">
                  <a:moveTo>
                    <a:pt x="43718" y="0"/>
                  </a:moveTo>
                  <a:cubicBezTo>
                    <a:pt x="41898" y="0"/>
                    <a:pt x="40109" y="679"/>
                    <a:pt x="38751" y="2037"/>
                  </a:cubicBezTo>
                  <a:lnTo>
                    <a:pt x="2716" y="37826"/>
                  </a:lnTo>
                  <a:cubicBezTo>
                    <a:pt x="1" y="40787"/>
                    <a:pt x="1" y="45230"/>
                    <a:pt x="2716" y="47945"/>
                  </a:cubicBezTo>
                  <a:cubicBezTo>
                    <a:pt x="4196" y="49426"/>
                    <a:pt x="5924" y="49920"/>
                    <a:pt x="7899" y="49920"/>
                  </a:cubicBezTo>
                  <a:cubicBezTo>
                    <a:pt x="9627" y="49920"/>
                    <a:pt x="11601" y="49426"/>
                    <a:pt x="12835" y="47945"/>
                  </a:cubicBezTo>
                  <a:lnTo>
                    <a:pt x="48871" y="11909"/>
                  </a:lnTo>
                  <a:cubicBezTo>
                    <a:pt x="51586" y="9194"/>
                    <a:pt x="51586" y="4752"/>
                    <a:pt x="48871" y="2037"/>
                  </a:cubicBezTo>
                  <a:cubicBezTo>
                    <a:pt x="47390" y="679"/>
                    <a:pt x="45539" y="0"/>
                    <a:pt x="43718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45"/>
            <p:cNvSpPr/>
            <p:nvPr/>
          </p:nvSpPr>
          <p:spPr>
            <a:xfrm>
              <a:off x="2245775" y="4076150"/>
              <a:ext cx="1289650" cy="1252650"/>
            </a:xfrm>
            <a:custGeom>
              <a:rect b="b" l="l" r="r" t="t"/>
              <a:pathLst>
                <a:path extrusionOk="0" h="50106" w="51586">
                  <a:moveTo>
                    <a:pt x="43718" y="1"/>
                  </a:moveTo>
                  <a:cubicBezTo>
                    <a:pt x="41898" y="1"/>
                    <a:pt x="40108" y="741"/>
                    <a:pt x="38751" y="2222"/>
                  </a:cubicBezTo>
                  <a:lnTo>
                    <a:pt x="2715" y="38011"/>
                  </a:lnTo>
                  <a:cubicBezTo>
                    <a:pt x="0" y="40726"/>
                    <a:pt x="0" y="45416"/>
                    <a:pt x="2715" y="48131"/>
                  </a:cubicBezTo>
                  <a:cubicBezTo>
                    <a:pt x="4196" y="49612"/>
                    <a:pt x="5924" y="50105"/>
                    <a:pt x="7898" y="50105"/>
                  </a:cubicBezTo>
                  <a:cubicBezTo>
                    <a:pt x="9626" y="50105"/>
                    <a:pt x="11354" y="49612"/>
                    <a:pt x="12835" y="48131"/>
                  </a:cubicBezTo>
                  <a:lnTo>
                    <a:pt x="48871" y="12095"/>
                  </a:lnTo>
                  <a:cubicBezTo>
                    <a:pt x="51586" y="9380"/>
                    <a:pt x="51586" y="4937"/>
                    <a:pt x="48871" y="2222"/>
                  </a:cubicBezTo>
                  <a:cubicBezTo>
                    <a:pt x="47390" y="741"/>
                    <a:pt x="45538" y="1"/>
                    <a:pt x="4371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6"/>
          <p:cNvSpPr txBox="1"/>
          <p:nvPr/>
        </p:nvSpPr>
        <p:spPr>
          <a:xfrm>
            <a:off x="884199" y="9426175"/>
            <a:ext cx="4196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888888"/>
                </a:solidFill>
                <a:latin typeface="Lexend Deca"/>
                <a:ea typeface="Lexend Deca"/>
                <a:cs typeface="Lexend Deca"/>
                <a:sym typeface="Lexend Deca"/>
              </a:rPr>
              <a:t>www.bbmarketing.com.br</a:t>
            </a:r>
            <a:endParaRPr sz="1800">
              <a:solidFill>
                <a:srgbClr val="88888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412" name="Google Shape;41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200" y="614603"/>
            <a:ext cx="1924618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6"/>
          <p:cNvPicPr preferRelativeResize="0"/>
          <p:nvPr/>
        </p:nvPicPr>
        <p:blipFill rotWithShape="1">
          <a:blip r:embed="rId4">
            <a:alphaModFix/>
          </a:blip>
          <a:srcRect b="0" l="0" r="46143" t="0"/>
          <a:stretch/>
        </p:blipFill>
        <p:spPr>
          <a:xfrm>
            <a:off x="16791947" y="-1"/>
            <a:ext cx="774515" cy="11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6"/>
          <p:cNvPicPr preferRelativeResize="0"/>
          <p:nvPr/>
        </p:nvPicPr>
        <p:blipFill rotWithShape="1">
          <a:blip r:embed="rId5">
            <a:alphaModFix/>
          </a:blip>
          <a:srcRect b="0" l="2419" r="1932" t="2229"/>
          <a:stretch/>
        </p:blipFill>
        <p:spPr>
          <a:xfrm>
            <a:off x="15855538" y="84275"/>
            <a:ext cx="774600" cy="75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15" name="Google Shape;415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56750" y="165169"/>
            <a:ext cx="1036964" cy="593312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6"/>
          <p:cNvSpPr txBox="1"/>
          <p:nvPr/>
        </p:nvSpPr>
        <p:spPr>
          <a:xfrm>
            <a:off x="2432400" y="7154225"/>
            <a:ext cx="13423200" cy="1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Red Hat Display"/>
                <a:ea typeface="Red Hat Display"/>
                <a:cs typeface="Red Hat Display"/>
                <a:sym typeface="Red Hat Display"/>
              </a:rPr>
              <a:t>Assim como na Rede de Display, as campanhas de Vídeo são segmentadas através do público-alvo definido em seu grupo de anúncios. As mesmas segmentações estão disponíveis, exceto os sites (uma vez que agora os anúncios aparecem no YouTube). </a:t>
            </a:r>
            <a:r>
              <a:rPr b="1" lang="en-US" sz="2400">
                <a:solidFill>
                  <a:srgbClr val="1F1DFC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É permitido, inclusive, definir uma lista de canais do YouTube específicos para sua divulgação.</a:t>
            </a:r>
            <a:endParaRPr b="1" sz="2400">
              <a:solidFill>
                <a:srgbClr val="1F1DFC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17" name="Google Shape;417;p46"/>
          <p:cNvSpPr txBox="1"/>
          <p:nvPr/>
        </p:nvSpPr>
        <p:spPr>
          <a:xfrm>
            <a:off x="6838645" y="5976013"/>
            <a:ext cx="4610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YouTube</a:t>
            </a:r>
            <a:endParaRPr sz="22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418" name="Google Shape;418;p46"/>
          <p:cNvSpPr/>
          <p:nvPr/>
        </p:nvSpPr>
        <p:spPr>
          <a:xfrm>
            <a:off x="8779022" y="5341975"/>
            <a:ext cx="729949" cy="441052"/>
          </a:xfrm>
          <a:custGeom>
            <a:rect b="b" l="l" r="r" t="t"/>
            <a:pathLst>
              <a:path extrusionOk="0" h="80" w="112">
                <a:moveTo>
                  <a:pt x="112" y="74"/>
                </a:moveTo>
                <a:cubicBezTo>
                  <a:pt x="112" y="76"/>
                  <a:pt x="111" y="77"/>
                  <a:pt x="109" y="78"/>
                </a:cubicBezTo>
                <a:cubicBezTo>
                  <a:pt x="109" y="78"/>
                  <a:pt x="108" y="78"/>
                  <a:pt x="108" y="78"/>
                </a:cubicBezTo>
                <a:cubicBezTo>
                  <a:pt x="106" y="78"/>
                  <a:pt x="105" y="78"/>
                  <a:pt x="105" y="77"/>
                </a:cubicBezTo>
                <a:cubicBezTo>
                  <a:pt x="80" y="52"/>
                  <a:pt x="80" y="52"/>
                  <a:pt x="80" y="52"/>
                </a:cubicBezTo>
                <a:cubicBezTo>
                  <a:pt x="80" y="62"/>
                  <a:pt x="80" y="62"/>
                  <a:pt x="80" y="62"/>
                </a:cubicBezTo>
                <a:cubicBezTo>
                  <a:pt x="80" y="72"/>
                  <a:pt x="72" y="80"/>
                  <a:pt x="62" y="80"/>
                </a:cubicBezTo>
                <a:cubicBezTo>
                  <a:pt x="18" y="80"/>
                  <a:pt x="18" y="80"/>
                  <a:pt x="18" y="80"/>
                </a:cubicBezTo>
                <a:cubicBezTo>
                  <a:pt x="8" y="80"/>
                  <a:pt x="0" y="72"/>
                  <a:pt x="0" y="62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72" y="0"/>
                  <a:pt x="80" y="8"/>
                  <a:pt x="80" y="18"/>
                </a:cubicBezTo>
                <a:cubicBezTo>
                  <a:pt x="80" y="29"/>
                  <a:pt x="80" y="29"/>
                  <a:pt x="80" y="29"/>
                </a:cubicBezTo>
                <a:cubicBezTo>
                  <a:pt x="105" y="3"/>
                  <a:pt x="105" y="3"/>
                  <a:pt x="105" y="3"/>
                </a:cubicBezTo>
                <a:cubicBezTo>
                  <a:pt x="105" y="3"/>
                  <a:pt x="106" y="2"/>
                  <a:pt x="108" y="2"/>
                </a:cubicBezTo>
                <a:cubicBezTo>
                  <a:pt x="108" y="2"/>
                  <a:pt x="109" y="2"/>
                  <a:pt x="109" y="3"/>
                </a:cubicBezTo>
                <a:cubicBezTo>
                  <a:pt x="111" y="3"/>
                  <a:pt x="112" y="5"/>
                  <a:pt x="112" y="6"/>
                </a:cubicBezTo>
                <a:lnTo>
                  <a:pt x="112" y="74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9" name="Google Shape;419;p46"/>
          <p:cNvPicPr preferRelativeResize="0"/>
          <p:nvPr/>
        </p:nvPicPr>
        <p:blipFill rotWithShape="1">
          <a:blip r:embed="rId7">
            <a:alphaModFix/>
          </a:blip>
          <a:srcRect b="-50" l="0" r="0" t="50"/>
          <a:stretch/>
        </p:blipFill>
        <p:spPr>
          <a:xfrm>
            <a:off x="5066126" y="758477"/>
            <a:ext cx="8155751" cy="4390510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1260000" dist="419100">
              <a:srgbClr val="000000">
                <a:alpha val="21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7"/>
          <p:cNvSpPr txBox="1"/>
          <p:nvPr/>
        </p:nvSpPr>
        <p:spPr>
          <a:xfrm>
            <a:off x="884199" y="9426175"/>
            <a:ext cx="4196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888888"/>
                </a:solidFill>
                <a:latin typeface="Lexend Deca"/>
                <a:ea typeface="Lexend Deca"/>
                <a:cs typeface="Lexend Deca"/>
                <a:sym typeface="Lexend Deca"/>
              </a:rPr>
              <a:t>www.bbmarketing.com.br</a:t>
            </a:r>
            <a:endParaRPr sz="1800">
              <a:solidFill>
                <a:srgbClr val="88888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425" name="Google Shape;42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200" y="614603"/>
            <a:ext cx="1924618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7"/>
          <p:cNvPicPr preferRelativeResize="0"/>
          <p:nvPr/>
        </p:nvPicPr>
        <p:blipFill rotWithShape="1">
          <a:blip r:embed="rId4">
            <a:alphaModFix/>
          </a:blip>
          <a:srcRect b="0" l="0" r="46143" t="0"/>
          <a:stretch/>
        </p:blipFill>
        <p:spPr>
          <a:xfrm>
            <a:off x="16791947" y="-1"/>
            <a:ext cx="774515" cy="11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7"/>
          <p:cNvPicPr preferRelativeResize="0"/>
          <p:nvPr/>
        </p:nvPicPr>
        <p:blipFill rotWithShape="1">
          <a:blip r:embed="rId5">
            <a:alphaModFix/>
          </a:blip>
          <a:srcRect b="0" l="2419" r="1932" t="2229"/>
          <a:stretch/>
        </p:blipFill>
        <p:spPr>
          <a:xfrm>
            <a:off x="15855538" y="84275"/>
            <a:ext cx="774600" cy="75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28" name="Google Shape;428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56750" y="165169"/>
            <a:ext cx="1036964" cy="59331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7"/>
          <p:cNvSpPr txBox="1"/>
          <p:nvPr/>
        </p:nvSpPr>
        <p:spPr>
          <a:xfrm>
            <a:off x="1294875" y="3144425"/>
            <a:ext cx="74349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 caso do Trueview In-Stream pulável, o usuário tem a opção de </a:t>
            </a:r>
            <a:r>
              <a:rPr b="1"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pular após 5 segundos de exibição</a:t>
            </a: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Nesse caso, o anunciante só será cobrado pela exibição do anúncio quando a pessoa assistir a pelo menos 30 segundos dele. 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30" name="Google Shape;430;p47"/>
          <p:cNvSpPr txBox="1"/>
          <p:nvPr/>
        </p:nvSpPr>
        <p:spPr>
          <a:xfrm>
            <a:off x="1294877" y="2282513"/>
            <a:ext cx="6207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TrueView</a:t>
            </a:r>
            <a:r>
              <a:rPr lang="en-US" sz="4700">
                <a:solidFill>
                  <a:srgbClr val="8180FF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 in-stream</a:t>
            </a:r>
            <a:endParaRPr>
              <a:solidFill>
                <a:srgbClr val="8180FF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431" name="Google Shape;431;p47"/>
          <p:cNvSpPr txBox="1"/>
          <p:nvPr/>
        </p:nvSpPr>
        <p:spPr>
          <a:xfrm>
            <a:off x="1294875" y="6393738"/>
            <a:ext cx="72165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Os anúncios video discovery </a:t>
            </a:r>
            <a:r>
              <a:rPr b="1"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só são exibidos no YouTube e alcançam as pessoas nos locais onde elas descobrem</a:t>
            </a: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conteúdo. Este anúncio de vídeo é interessante para auxiliar as pessoas a descobrirem a sua marca.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32" name="Google Shape;432;p47"/>
          <p:cNvSpPr txBox="1"/>
          <p:nvPr/>
        </p:nvSpPr>
        <p:spPr>
          <a:xfrm>
            <a:off x="1294883" y="5531825"/>
            <a:ext cx="8064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TrueView </a:t>
            </a:r>
            <a:r>
              <a:rPr lang="en-US" sz="4700">
                <a:solidFill>
                  <a:srgbClr val="8180FF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Video Discovery</a:t>
            </a:r>
            <a:endParaRPr>
              <a:solidFill>
                <a:srgbClr val="8180FF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433" name="Google Shape;433;p47"/>
          <p:cNvSpPr txBox="1"/>
          <p:nvPr/>
        </p:nvSpPr>
        <p:spPr>
          <a:xfrm>
            <a:off x="10136475" y="2967400"/>
            <a:ext cx="69315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Esses anúncios são similares ao Trueview In-Stream apresentado. </a:t>
            </a:r>
            <a:r>
              <a:rPr b="1"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Mas com a diferença de que são exibidos nos sites parceiros</a:t>
            </a: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 só estão disponíveis para dispositivos móveis (smartphones e tablets).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34" name="Google Shape;434;p47"/>
          <p:cNvSpPr txBox="1"/>
          <p:nvPr/>
        </p:nvSpPr>
        <p:spPr>
          <a:xfrm>
            <a:off x="10136479" y="2105500"/>
            <a:ext cx="4095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Out-stream</a:t>
            </a:r>
            <a:endParaRPr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435" name="Google Shape;435;p47"/>
          <p:cNvSpPr txBox="1"/>
          <p:nvPr/>
        </p:nvSpPr>
        <p:spPr>
          <a:xfrm>
            <a:off x="10136475" y="6216725"/>
            <a:ext cx="69315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São um formato de anúncio em vídeo de curta duração, desenvolvidos para </a:t>
            </a:r>
            <a:r>
              <a:rPr b="1"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alcançar os clientes de forma rápida através de uma mensagem curta e marcante.</a:t>
            </a: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Esses anúncios têm no máximo seis segundos de duração e o</a:t>
            </a:r>
            <a:r>
              <a:rPr b="1"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 espectadores não podem pulá-los.</a:t>
            </a: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0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36" name="Google Shape;436;p47"/>
          <p:cNvSpPr txBox="1"/>
          <p:nvPr/>
        </p:nvSpPr>
        <p:spPr>
          <a:xfrm>
            <a:off x="10136479" y="5354825"/>
            <a:ext cx="3406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Bumper</a:t>
            </a:r>
            <a:endParaRPr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8"/>
          <p:cNvSpPr txBox="1"/>
          <p:nvPr/>
        </p:nvSpPr>
        <p:spPr>
          <a:xfrm>
            <a:off x="884199" y="9426175"/>
            <a:ext cx="4196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888888"/>
                </a:solidFill>
                <a:latin typeface="Lexend Deca"/>
                <a:ea typeface="Lexend Deca"/>
                <a:cs typeface="Lexend Deca"/>
                <a:sym typeface="Lexend Deca"/>
              </a:rPr>
              <a:t>www.bbmarketing.com.br</a:t>
            </a:r>
            <a:endParaRPr sz="1800">
              <a:solidFill>
                <a:srgbClr val="88888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442" name="Google Shape;44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200" y="614603"/>
            <a:ext cx="1924618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8"/>
          <p:cNvPicPr preferRelativeResize="0"/>
          <p:nvPr/>
        </p:nvPicPr>
        <p:blipFill rotWithShape="1">
          <a:blip r:embed="rId4">
            <a:alphaModFix/>
          </a:blip>
          <a:srcRect b="0" l="0" r="46143" t="0"/>
          <a:stretch/>
        </p:blipFill>
        <p:spPr>
          <a:xfrm>
            <a:off x="16791947" y="-1"/>
            <a:ext cx="774515" cy="11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8"/>
          <p:cNvPicPr preferRelativeResize="0"/>
          <p:nvPr/>
        </p:nvPicPr>
        <p:blipFill rotWithShape="1">
          <a:blip r:embed="rId5">
            <a:alphaModFix/>
          </a:blip>
          <a:srcRect b="0" l="2419" r="1932" t="2229"/>
          <a:stretch/>
        </p:blipFill>
        <p:spPr>
          <a:xfrm>
            <a:off x="15855538" y="84275"/>
            <a:ext cx="774600" cy="75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45" name="Google Shape;445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56750" y="165169"/>
            <a:ext cx="1036964" cy="593312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8"/>
          <p:cNvSpPr txBox="1"/>
          <p:nvPr/>
        </p:nvSpPr>
        <p:spPr>
          <a:xfrm>
            <a:off x="2605450" y="4727538"/>
            <a:ext cx="6823800" cy="37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Red Hat Display"/>
                <a:ea typeface="Red Hat Display"/>
                <a:cs typeface="Red Hat Display"/>
                <a:sym typeface="Red Hat Display"/>
              </a:rPr>
              <a:t>Se sua empresa possui um aplicativo, é importante disponibilizá-los para mais usuários pagantes. </a:t>
            </a:r>
            <a:r>
              <a:rPr b="1" lang="en-US" sz="2300">
                <a:latin typeface="Red Hat Display"/>
                <a:ea typeface="Red Hat Display"/>
                <a:cs typeface="Red Hat Display"/>
                <a:sym typeface="Red Hat Display"/>
              </a:rPr>
              <a:t>Mas como alcançar essas pessoas?</a:t>
            </a:r>
            <a:endParaRPr b="1" sz="23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Red Hat Display"/>
                <a:ea typeface="Red Hat Display"/>
                <a:cs typeface="Red Hat Display"/>
                <a:sym typeface="Red Hat Display"/>
              </a:rPr>
              <a:t>As campanhas para apps simplificam o processo de divulgação, facilitando a promoção dos seus aplicativos nas maiores propriedades do Google, incluindo a Pesquisa, o Google Play, o YouTube, o Discovery e a Rede de Display</a:t>
            </a:r>
            <a:endParaRPr sz="2300"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447" name="Google Shape;447;p48"/>
          <p:cNvSpPr txBox="1"/>
          <p:nvPr/>
        </p:nvSpPr>
        <p:spPr>
          <a:xfrm>
            <a:off x="4381638" y="2576063"/>
            <a:ext cx="4942500" cy="18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Campanha para Apps</a:t>
            </a:r>
            <a:endParaRPr sz="22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pic>
        <p:nvPicPr>
          <p:cNvPr id="448" name="Google Shape;448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23062" y="614593"/>
            <a:ext cx="4881749" cy="9068718"/>
          </a:xfrm>
          <a:prstGeom prst="rect">
            <a:avLst/>
          </a:prstGeom>
          <a:noFill/>
          <a:ln>
            <a:noFill/>
          </a:ln>
          <a:effectLst>
            <a:outerShdw blurRad="400050" rotWithShape="0" algn="bl" dir="1260000" dist="419100">
              <a:srgbClr val="000000">
                <a:alpha val="21000"/>
              </a:srgbClr>
            </a:outerShdw>
          </a:effectLst>
        </p:spPr>
      </p:pic>
      <p:sp>
        <p:nvSpPr>
          <p:cNvPr id="449" name="Google Shape;449;p48"/>
          <p:cNvSpPr/>
          <p:nvPr/>
        </p:nvSpPr>
        <p:spPr>
          <a:xfrm>
            <a:off x="8356425" y="1608525"/>
            <a:ext cx="967796" cy="967796"/>
          </a:xfrm>
          <a:custGeom>
            <a:rect b="b" l="l" r="r" t="t"/>
            <a:pathLst>
              <a:path extrusionOk="0" h="198726" w="198726">
                <a:moveTo>
                  <a:pt x="116016" y="24424"/>
                </a:moveTo>
                <a:cubicBezTo>
                  <a:pt x="150432" y="32196"/>
                  <a:pt x="175966" y="62726"/>
                  <a:pt x="175966" y="99363"/>
                </a:cubicBezTo>
                <a:cubicBezTo>
                  <a:pt x="175966" y="141550"/>
                  <a:pt x="141550" y="175966"/>
                  <a:pt x="99363" y="175966"/>
                </a:cubicBezTo>
                <a:cubicBezTo>
                  <a:pt x="56898" y="175966"/>
                  <a:pt x="22482" y="141550"/>
                  <a:pt x="22482" y="99363"/>
                </a:cubicBezTo>
                <a:cubicBezTo>
                  <a:pt x="22482" y="62726"/>
                  <a:pt x="48294" y="32196"/>
                  <a:pt x="82432" y="24424"/>
                </a:cubicBezTo>
                <a:cubicBezTo>
                  <a:pt x="82432" y="24702"/>
                  <a:pt x="82432" y="24702"/>
                  <a:pt x="82432" y="24979"/>
                </a:cubicBezTo>
                <a:lnTo>
                  <a:pt x="82432" y="78824"/>
                </a:lnTo>
                <a:cubicBezTo>
                  <a:pt x="82432" y="85208"/>
                  <a:pt x="77436" y="90204"/>
                  <a:pt x="71330" y="90204"/>
                </a:cubicBezTo>
                <a:cubicBezTo>
                  <a:pt x="64669" y="90204"/>
                  <a:pt x="59951" y="95477"/>
                  <a:pt x="59951" y="101306"/>
                </a:cubicBezTo>
                <a:cubicBezTo>
                  <a:pt x="59951" y="103526"/>
                  <a:pt x="60783" y="106024"/>
                  <a:pt x="62171" y="107967"/>
                </a:cubicBezTo>
                <a:lnTo>
                  <a:pt x="90204" y="145436"/>
                </a:lnTo>
                <a:cubicBezTo>
                  <a:pt x="92563" y="148489"/>
                  <a:pt x="95963" y="150016"/>
                  <a:pt x="99328" y="150016"/>
                </a:cubicBezTo>
                <a:cubicBezTo>
                  <a:pt x="102693" y="150016"/>
                  <a:pt x="106024" y="148489"/>
                  <a:pt x="108244" y="145436"/>
                </a:cubicBezTo>
                <a:lnTo>
                  <a:pt x="136277" y="107967"/>
                </a:lnTo>
                <a:cubicBezTo>
                  <a:pt x="141828" y="100751"/>
                  <a:pt x="136554" y="90204"/>
                  <a:pt x="127395" y="90204"/>
                </a:cubicBezTo>
                <a:cubicBezTo>
                  <a:pt x="124342" y="90204"/>
                  <a:pt x="121567" y="88816"/>
                  <a:pt x="119346" y="86873"/>
                </a:cubicBezTo>
                <a:cubicBezTo>
                  <a:pt x="117404" y="84930"/>
                  <a:pt x="116016" y="81877"/>
                  <a:pt x="116016" y="78824"/>
                </a:cubicBezTo>
                <a:lnTo>
                  <a:pt x="116016" y="24979"/>
                </a:lnTo>
                <a:cubicBezTo>
                  <a:pt x="116016" y="24702"/>
                  <a:pt x="116016" y="24702"/>
                  <a:pt x="116016" y="24424"/>
                </a:cubicBezTo>
                <a:close/>
                <a:moveTo>
                  <a:pt x="99363" y="0"/>
                </a:moveTo>
                <a:cubicBezTo>
                  <a:pt x="44686" y="0"/>
                  <a:pt x="0" y="44685"/>
                  <a:pt x="0" y="99363"/>
                </a:cubicBezTo>
                <a:cubicBezTo>
                  <a:pt x="0" y="154040"/>
                  <a:pt x="44686" y="198726"/>
                  <a:pt x="99363" y="198726"/>
                </a:cubicBezTo>
                <a:cubicBezTo>
                  <a:pt x="154040" y="198726"/>
                  <a:pt x="198726" y="154040"/>
                  <a:pt x="198726" y="99363"/>
                </a:cubicBezTo>
                <a:cubicBezTo>
                  <a:pt x="198726" y="44408"/>
                  <a:pt x="154040" y="0"/>
                  <a:pt x="99363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9"/>
          <p:cNvSpPr txBox="1"/>
          <p:nvPr/>
        </p:nvSpPr>
        <p:spPr>
          <a:xfrm>
            <a:off x="884199" y="9426175"/>
            <a:ext cx="4196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888888"/>
                </a:solidFill>
                <a:latin typeface="Lexend Deca"/>
                <a:ea typeface="Lexend Deca"/>
                <a:cs typeface="Lexend Deca"/>
                <a:sym typeface="Lexend Deca"/>
              </a:rPr>
              <a:t>www.bbmarketing.com.br</a:t>
            </a:r>
            <a:endParaRPr sz="1800">
              <a:solidFill>
                <a:srgbClr val="88888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455" name="Google Shape;45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200" y="614603"/>
            <a:ext cx="1924618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9"/>
          <p:cNvPicPr preferRelativeResize="0"/>
          <p:nvPr/>
        </p:nvPicPr>
        <p:blipFill rotWithShape="1">
          <a:blip r:embed="rId4">
            <a:alphaModFix/>
          </a:blip>
          <a:srcRect b="0" l="0" r="46143" t="0"/>
          <a:stretch/>
        </p:blipFill>
        <p:spPr>
          <a:xfrm>
            <a:off x="16791947" y="-1"/>
            <a:ext cx="774515" cy="11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9"/>
          <p:cNvPicPr preferRelativeResize="0"/>
          <p:nvPr/>
        </p:nvPicPr>
        <p:blipFill rotWithShape="1">
          <a:blip r:embed="rId5">
            <a:alphaModFix/>
          </a:blip>
          <a:srcRect b="0" l="2419" r="1932" t="2229"/>
          <a:stretch/>
        </p:blipFill>
        <p:spPr>
          <a:xfrm>
            <a:off x="15855538" y="84275"/>
            <a:ext cx="774600" cy="75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58" name="Google Shape;458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56750" y="165169"/>
            <a:ext cx="1036964" cy="593312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49"/>
          <p:cNvSpPr txBox="1"/>
          <p:nvPr/>
        </p:nvSpPr>
        <p:spPr>
          <a:xfrm>
            <a:off x="6672738" y="614600"/>
            <a:ext cx="4942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Google </a:t>
            </a:r>
            <a:r>
              <a:rPr lang="en-US" sz="5500">
                <a:solidFill>
                  <a:srgbClr val="7776FF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Ads</a:t>
            </a:r>
            <a:endParaRPr sz="2200">
              <a:solidFill>
                <a:srgbClr val="7776FF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460" name="Google Shape;460;p49"/>
          <p:cNvSpPr/>
          <p:nvPr/>
        </p:nvSpPr>
        <p:spPr>
          <a:xfrm>
            <a:off x="8574975" y="1677075"/>
            <a:ext cx="209700" cy="2097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9"/>
          <p:cNvSpPr/>
          <p:nvPr/>
        </p:nvSpPr>
        <p:spPr>
          <a:xfrm>
            <a:off x="9039150" y="1677075"/>
            <a:ext cx="209700" cy="2097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9"/>
          <p:cNvSpPr/>
          <p:nvPr/>
        </p:nvSpPr>
        <p:spPr>
          <a:xfrm>
            <a:off x="9503325" y="1677075"/>
            <a:ext cx="209700" cy="209700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49"/>
          <p:cNvSpPr txBox="1"/>
          <p:nvPr/>
        </p:nvSpPr>
        <p:spPr>
          <a:xfrm>
            <a:off x="1848675" y="3120563"/>
            <a:ext cx="4080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Mais de 70 Especialistas</a:t>
            </a:r>
            <a:endParaRPr sz="1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464" name="Google Shape;464;p49"/>
          <p:cNvSpPr txBox="1"/>
          <p:nvPr/>
        </p:nvSpPr>
        <p:spPr>
          <a:xfrm>
            <a:off x="7461638" y="3120563"/>
            <a:ext cx="4874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Suporte em horário comercial</a:t>
            </a:r>
            <a:endParaRPr sz="1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465" name="Google Shape;465;p49"/>
          <p:cNvSpPr txBox="1"/>
          <p:nvPr/>
        </p:nvSpPr>
        <p:spPr>
          <a:xfrm>
            <a:off x="14131225" y="3120563"/>
            <a:ext cx="206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Relatórios</a:t>
            </a:r>
            <a:endParaRPr sz="1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pic>
        <p:nvPicPr>
          <p:cNvPr id="466" name="Google Shape;466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87150" y="3204200"/>
            <a:ext cx="461525" cy="3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0113" y="3204200"/>
            <a:ext cx="461525" cy="3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69700" y="3204200"/>
            <a:ext cx="461525" cy="35592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9"/>
          <p:cNvSpPr txBox="1"/>
          <p:nvPr/>
        </p:nvSpPr>
        <p:spPr>
          <a:xfrm>
            <a:off x="1848688" y="4206875"/>
            <a:ext cx="4196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Google Premiere Partner</a:t>
            </a:r>
            <a:endParaRPr sz="1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470" name="Google Shape;470;p49"/>
          <p:cNvSpPr txBox="1"/>
          <p:nvPr/>
        </p:nvSpPr>
        <p:spPr>
          <a:xfrm>
            <a:off x="7461638" y="4123225"/>
            <a:ext cx="4874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Avaliação de Concorrência</a:t>
            </a:r>
            <a:endParaRPr sz="1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471" name="Google Shape;471;p49"/>
          <p:cNvSpPr txBox="1"/>
          <p:nvPr/>
        </p:nvSpPr>
        <p:spPr>
          <a:xfrm>
            <a:off x="14131238" y="4123225"/>
            <a:ext cx="276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Mão na massa</a:t>
            </a:r>
            <a:endParaRPr sz="1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pic>
        <p:nvPicPr>
          <p:cNvPr id="472" name="Google Shape;472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87150" y="4290513"/>
            <a:ext cx="461525" cy="3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0113" y="4206863"/>
            <a:ext cx="461525" cy="3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69700" y="4206863"/>
            <a:ext cx="461525" cy="35592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9"/>
          <p:cNvSpPr txBox="1"/>
          <p:nvPr/>
        </p:nvSpPr>
        <p:spPr>
          <a:xfrm>
            <a:off x="1848675" y="5209563"/>
            <a:ext cx="4080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Anúncios Gráficos</a:t>
            </a:r>
            <a:endParaRPr sz="1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476" name="Google Shape;476;p49"/>
          <p:cNvSpPr txBox="1"/>
          <p:nvPr/>
        </p:nvSpPr>
        <p:spPr>
          <a:xfrm>
            <a:off x="7461638" y="5125913"/>
            <a:ext cx="4874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+ </a:t>
            </a:r>
            <a:r>
              <a:rPr lang="en-US" sz="2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de 5 mil clientes atendidos</a:t>
            </a:r>
            <a:endParaRPr sz="1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477" name="Google Shape;477;p49"/>
          <p:cNvSpPr txBox="1"/>
          <p:nvPr/>
        </p:nvSpPr>
        <p:spPr>
          <a:xfrm>
            <a:off x="14131225" y="5125913"/>
            <a:ext cx="206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Horários</a:t>
            </a:r>
            <a:endParaRPr sz="1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pic>
        <p:nvPicPr>
          <p:cNvPr id="478" name="Google Shape;478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87150" y="5293200"/>
            <a:ext cx="461525" cy="3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0113" y="5209550"/>
            <a:ext cx="461525" cy="3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69700" y="5209550"/>
            <a:ext cx="461525" cy="355925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9"/>
          <p:cNvSpPr txBox="1"/>
          <p:nvPr/>
        </p:nvSpPr>
        <p:spPr>
          <a:xfrm>
            <a:off x="1848675" y="6295888"/>
            <a:ext cx="4080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Anúncios por grupo</a:t>
            </a:r>
            <a:endParaRPr sz="1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482" name="Google Shape;482;p49"/>
          <p:cNvSpPr txBox="1"/>
          <p:nvPr/>
        </p:nvSpPr>
        <p:spPr>
          <a:xfrm>
            <a:off x="7461638" y="6212238"/>
            <a:ext cx="4874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Campanhas de Remarketing</a:t>
            </a:r>
            <a:endParaRPr sz="1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483" name="Google Shape;483;p49"/>
          <p:cNvSpPr txBox="1"/>
          <p:nvPr/>
        </p:nvSpPr>
        <p:spPr>
          <a:xfrm>
            <a:off x="14131242" y="6212238"/>
            <a:ext cx="276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Ciclo de Vendas</a:t>
            </a:r>
            <a:endParaRPr sz="1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pic>
        <p:nvPicPr>
          <p:cNvPr id="484" name="Google Shape;484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87150" y="6379525"/>
            <a:ext cx="461525" cy="3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0113" y="6295875"/>
            <a:ext cx="461525" cy="3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69700" y="6295875"/>
            <a:ext cx="461525" cy="35592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9"/>
          <p:cNvSpPr txBox="1"/>
          <p:nvPr/>
        </p:nvSpPr>
        <p:spPr>
          <a:xfrm>
            <a:off x="1848675" y="7382213"/>
            <a:ext cx="4080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Negativação por termos</a:t>
            </a:r>
            <a:endParaRPr sz="1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488" name="Google Shape;488;p49"/>
          <p:cNvSpPr txBox="1"/>
          <p:nvPr/>
        </p:nvSpPr>
        <p:spPr>
          <a:xfrm>
            <a:off x="7461638" y="7298563"/>
            <a:ext cx="4874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Especialistas na área</a:t>
            </a:r>
            <a:endParaRPr sz="1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489" name="Google Shape;489;p49"/>
          <p:cNvSpPr txBox="1"/>
          <p:nvPr/>
        </p:nvSpPr>
        <p:spPr>
          <a:xfrm>
            <a:off x="14131242" y="7298563"/>
            <a:ext cx="276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Palavras-chave</a:t>
            </a:r>
            <a:endParaRPr sz="1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pic>
        <p:nvPicPr>
          <p:cNvPr id="490" name="Google Shape;490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87150" y="7465850"/>
            <a:ext cx="461525" cy="3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0113" y="7382200"/>
            <a:ext cx="461525" cy="3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69700" y="7382200"/>
            <a:ext cx="461525" cy="35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/>
          <p:nvPr/>
        </p:nvSpPr>
        <p:spPr>
          <a:xfrm>
            <a:off x="884199" y="9426175"/>
            <a:ext cx="4196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888888"/>
                </a:solidFill>
                <a:latin typeface="Lexend Deca"/>
                <a:ea typeface="Lexend Deca"/>
                <a:cs typeface="Lexend Deca"/>
                <a:sym typeface="Lexend Deca"/>
              </a:rPr>
              <a:t>www.bbmarketing.com.br</a:t>
            </a:r>
            <a:endParaRPr sz="1800">
              <a:solidFill>
                <a:srgbClr val="88888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184" name="Google Shape;1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200" y="614603"/>
            <a:ext cx="1924618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2"/>
          <p:cNvPicPr preferRelativeResize="0"/>
          <p:nvPr/>
        </p:nvPicPr>
        <p:blipFill rotWithShape="1">
          <a:blip r:embed="rId4">
            <a:alphaModFix/>
          </a:blip>
          <a:srcRect b="0" l="0" r="46143" t="0"/>
          <a:stretch/>
        </p:blipFill>
        <p:spPr>
          <a:xfrm>
            <a:off x="16791947" y="-1"/>
            <a:ext cx="774515" cy="11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2"/>
          <p:cNvPicPr preferRelativeResize="0"/>
          <p:nvPr/>
        </p:nvPicPr>
        <p:blipFill rotWithShape="1">
          <a:blip r:embed="rId5">
            <a:alphaModFix/>
          </a:blip>
          <a:srcRect b="0" l="2419" r="1932" t="2229"/>
          <a:stretch/>
        </p:blipFill>
        <p:spPr>
          <a:xfrm>
            <a:off x="15855538" y="84275"/>
            <a:ext cx="774600" cy="75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87" name="Google Shape;18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56750" y="165169"/>
            <a:ext cx="1036964" cy="59331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2"/>
          <p:cNvSpPr txBox="1"/>
          <p:nvPr/>
        </p:nvSpPr>
        <p:spPr>
          <a:xfrm>
            <a:off x="5395550" y="3037025"/>
            <a:ext cx="74970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1F1DFC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OS </a:t>
            </a:r>
            <a:r>
              <a:rPr lang="en-US" sz="50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TRÊS PILARES</a:t>
            </a:r>
            <a:r>
              <a:rPr lang="en-US" sz="5000">
                <a:solidFill>
                  <a:srgbClr val="1F1DFC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DO </a:t>
            </a:r>
            <a:r>
              <a:rPr lang="en-US" sz="50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MARKETING DIGITA</a:t>
            </a:r>
            <a:r>
              <a:rPr lang="en-US" sz="5000">
                <a:solidFill>
                  <a:srgbClr val="1F1DFC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</a:t>
            </a:r>
            <a:endParaRPr>
              <a:solidFill>
                <a:srgbClr val="1F1DFC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89" name="Google Shape;189;p32"/>
          <p:cNvSpPr txBox="1"/>
          <p:nvPr/>
        </p:nvSpPr>
        <p:spPr>
          <a:xfrm>
            <a:off x="5219563" y="6537175"/>
            <a:ext cx="217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434343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Estrutura</a:t>
            </a:r>
            <a:endParaRPr b="1" sz="2100">
              <a:solidFill>
                <a:srgbClr val="4343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90" name="Google Shape;190;p32"/>
          <p:cNvSpPr txBox="1"/>
          <p:nvPr/>
        </p:nvSpPr>
        <p:spPr>
          <a:xfrm>
            <a:off x="8055900" y="6537175"/>
            <a:ext cx="217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434343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Conteúdo</a:t>
            </a:r>
            <a:endParaRPr b="1" sz="2100">
              <a:solidFill>
                <a:srgbClr val="4343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91" name="Google Shape;191;p32"/>
          <p:cNvSpPr txBox="1"/>
          <p:nvPr/>
        </p:nvSpPr>
        <p:spPr>
          <a:xfrm>
            <a:off x="10892213" y="6537175"/>
            <a:ext cx="217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434343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Tráfego</a:t>
            </a:r>
            <a:endParaRPr b="1" sz="2100">
              <a:solidFill>
                <a:srgbClr val="4343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94836" y="5210175"/>
            <a:ext cx="1498315" cy="128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54543" y="5210174"/>
            <a:ext cx="1651561" cy="128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81867" y="5259458"/>
            <a:ext cx="1651550" cy="1135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1DFC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4370" y="2026312"/>
            <a:ext cx="2899260" cy="7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0"/>
          <p:cNvSpPr txBox="1"/>
          <p:nvPr/>
        </p:nvSpPr>
        <p:spPr>
          <a:xfrm>
            <a:off x="3748450" y="3867150"/>
            <a:ext cx="107910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FAFAFA"/>
                </a:solidFill>
                <a:latin typeface="Lexend Deca"/>
                <a:ea typeface="Lexend Deca"/>
                <a:cs typeface="Lexend Deca"/>
                <a:sym typeface="Lexend Deca"/>
              </a:rPr>
              <a:t>Obrigado!</a:t>
            </a:r>
            <a:endParaRPr b="1" sz="9600">
              <a:solidFill>
                <a:srgbClr val="7776FF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499" name="Google Shape;499;p50"/>
          <p:cNvSpPr txBox="1"/>
          <p:nvPr/>
        </p:nvSpPr>
        <p:spPr>
          <a:xfrm>
            <a:off x="5094439" y="8134838"/>
            <a:ext cx="8099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Consultor Especialista Sênior</a:t>
            </a:r>
            <a:endParaRPr sz="3000"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500" name="Google Shape;500;p50"/>
          <p:cNvSpPr txBox="1"/>
          <p:nvPr/>
        </p:nvSpPr>
        <p:spPr>
          <a:xfrm>
            <a:off x="5094439" y="7528288"/>
            <a:ext cx="8099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500">
                <a:solidFill>
                  <a:schemeClr val="lt1"/>
                </a:solidFill>
                <a:latin typeface="Red Hat Display ExtraBold"/>
                <a:ea typeface="Red Hat Display ExtraBold"/>
                <a:cs typeface="Red Hat Display ExtraBold"/>
                <a:sym typeface="Red Hat Display ExtraBold"/>
              </a:rPr>
              <a:t>Nome do consultor e foto</a:t>
            </a:r>
            <a:endParaRPr sz="4500">
              <a:solidFill>
                <a:schemeClr val="lt1"/>
              </a:solidFill>
              <a:latin typeface="Red Hat Display ExtraBold"/>
              <a:ea typeface="Red Hat Display ExtraBold"/>
              <a:cs typeface="Red Hat Display ExtraBold"/>
              <a:sym typeface="Red Hat Display ExtraBold"/>
            </a:endParaRPr>
          </a:p>
        </p:txBody>
      </p:sp>
      <p:sp>
        <p:nvSpPr>
          <p:cNvPr id="501" name="Google Shape;501;p50"/>
          <p:cNvSpPr txBox="1"/>
          <p:nvPr/>
        </p:nvSpPr>
        <p:spPr>
          <a:xfrm>
            <a:off x="7934825" y="8852700"/>
            <a:ext cx="3011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000">
                <a:solidFill>
                  <a:schemeClr val="lt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(48) </a:t>
            </a:r>
            <a:endParaRPr sz="3000">
              <a:solidFill>
                <a:schemeClr val="lt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grpSp>
        <p:nvGrpSpPr>
          <p:cNvPr id="502" name="Google Shape;502;p50"/>
          <p:cNvGrpSpPr/>
          <p:nvPr/>
        </p:nvGrpSpPr>
        <p:grpSpPr>
          <a:xfrm>
            <a:off x="7506515" y="8938975"/>
            <a:ext cx="428321" cy="427810"/>
            <a:chOff x="1186675" y="238125"/>
            <a:chExt cx="5223425" cy="5217200"/>
          </a:xfrm>
        </p:grpSpPr>
        <p:sp>
          <p:nvSpPr>
            <p:cNvPr id="503" name="Google Shape;503;p50"/>
            <p:cNvSpPr/>
            <p:nvPr/>
          </p:nvSpPr>
          <p:spPr>
            <a:xfrm>
              <a:off x="1186675" y="238125"/>
              <a:ext cx="5223425" cy="5217200"/>
            </a:xfrm>
            <a:custGeom>
              <a:rect b="b" l="l" r="r" t="t"/>
              <a:pathLst>
                <a:path extrusionOk="0" h="208688" w="208937">
                  <a:moveTo>
                    <a:pt x="106670" y="19103"/>
                  </a:moveTo>
                  <a:cubicBezTo>
                    <a:pt x="149506" y="19103"/>
                    <a:pt x="185974" y="52484"/>
                    <a:pt x="189448" y="95127"/>
                  </a:cubicBezTo>
                  <a:cubicBezTo>
                    <a:pt x="189641" y="97636"/>
                    <a:pt x="189641" y="99565"/>
                    <a:pt x="189641" y="101495"/>
                  </a:cubicBezTo>
                  <a:cubicBezTo>
                    <a:pt x="189641" y="147032"/>
                    <a:pt x="152400" y="183887"/>
                    <a:pt x="106477" y="183887"/>
                  </a:cubicBezTo>
                  <a:cubicBezTo>
                    <a:pt x="94320" y="183887"/>
                    <a:pt x="82357" y="181378"/>
                    <a:pt x="71552" y="176169"/>
                  </a:cubicBezTo>
                  <a:cubicBezTo>
                    <a:pt x="68464" y="174818"/>
                    <a:pt x="62676" y="171345"/>
                    <a:pt x="60746" y="170187"/>
                  </a:cubicBezTo>
                  <a:cubicBezTo>
                    <a:pt x="60553" y="170091"/>
                    <a:pt x="60360" y="170042"/>
                    <a:pt x="60167" y="170042"/>
                  </a:cubicBezTo>
                  <a:cubicBezTo>
                    <a:pt x="59974" y="170042"/>
                    <a:pt x="59781" y="170091"/>
                    <a:pt x="59588" y="170187"/>
                  </a:cubicBezTo>
                  <a:lnTo>
                    <a:pt x="31610" y="179063"/>
                  </a:lnTo>
                  <a:cubicBezTo>
                    <a:pt x="31508" y="179088"/>
                    <a:pt x="31410" y="179100"/>
                    <a:pt x="31317" y="179100"/>
                  </a:cubicBezTo>
                  <a:cubicBezTo>
                    <a:pt x="30699" y="179100"/>
                    <a:pt x="30284" y="178576"/>
                    <a:pt x="30452" y="177905"/>
                  </a:cubicBezTo>
                  <a:lnTo>
                    <a:pt x="39521" y="151277"/>
                  </a:lnTo>
                  <a:cubicBezTo>
                    <a:pt x="39714" y="150891"/>
                    <a:pt x="39714" y="150313"/>
                    <a:pt x="39328" y="149927"/>
                  </a:cubicBezTo>
                  <a:cubicBezTo>
                    <a:pt x="38749" y="149155"/>
                    <a:pt x="37977" y="147804"/>
                    <a:pt x="37591" y="147225"/>
                  </a:cubicBezTo>
                  <a:cubicBezTo>
                    <a:pt x="28330" y="133718"/>
                    <a:pt x="23506" y="117896"/>
                    <a:pt x="23506" y="101495"/>
                  </a:cubicBezTo>
                  <a:cubicBezTo>
                    <a:pt x="23506" y="98793"/>
                    <a:pt x="23699" y="96285"/>
                    <a:pt x="23892" y="93584"/>
                  </a:cubicBezTo>
                  <a:cubicBezTo>
                    <a:pt x="27944" y="51133"/>
                    <a:pt x="63640" y="19103"/>
                    <a:pt x="106670" y="19103"/>
                  </a:cubicBezTo>
                  <a:close/>
                  <a:moveTo>
                    <a:pt x="106670" y="0"/>
                  </a:moveTo>
                  <a:cubicBezTo>
                    <a:pt x="50712" y="0"/>
                    <a:pt x="6718" y="42643"/>
                    <a:pt x="4403" y="97057"/>
                  </a:cubicBezTo>
                  <a:cubicBezTo>
                    <a:pt x="4403" y="98600"/>
                    <a:pt x="4210" y="99951"/>
                    <a:pt x="4210" y="101495"/>
                  </a:cubicBezTo>
                  <a:cubicBezTo>
                    <a:pt x="4210" y="119633"/>
                    <a:pt x="9034" y="137192"/>
                    <a:pt x="18296" y="152628"/>
                  </a:cubicBezTo>
                  <a:cubicBezTo>
                    <a:pt x="18489" y="153014"/>
                    <a:pt x="18489" y="153593"/>
                    <a:pt x="18296" y="153979"/>
                  </a:cubicBezTo>
                  <a:lnTo>
                    <a:pt x="158" y="207427"/>
                  </a:lnTo>
                  <a:cubicBezTo>
                    <a:pt x="0" y="208058"/>
                    <a:pt x="486" y="208688"/>
                    <a:pt x="985" y="208688"/>
                  </a:cubicBezTo>
                  <a:cubicBezTo>
                    <a:pt x="1097" y="208688"/>
                    <a:pt x="1210" y="208656"/>
                    <a:pt x="1316" y="208585"/>
                  </a:cubicBezTo>
                  <a:lnTo>
                    <a:pt x="57080" y="191026"/>
                  </a:lnTo>
                  <a:cubicBezTo>
                    <a:pt x="57273" y="190930"/>
                    <a:pt x="57466" y="190882"/>
                    <a:pt x="57659" y="190882"/>
                  </a:cubicBezTo>
                  <a:cubicBezTo>
                    <a:pt x="57852" y="190882"/>
                    <a:pt x="58045" y="190930"/>
                    <a:pt x="58238" y="191026"/>
                  </a:cubicBezTo>
                  <a:cubicBezTo>
                    <a:pt x="73095" y="198937"/>
                    <a:pt x="89689" y="202990"/>
                    <a:pt x="106477" y="202990"/>
                  </a:cubicBezTo>
                  <a:cubicBezTo>
                    <a:pt x="163013" y="202990"/>
                    <a:pt x="208936" y="157452"/>
                    <a:pt x="208936" y="101495"/>
                  </a:cubicBezTo>
                  <a:cubicBezTo>
                    <a:pt x="208936" y="100723"/>
                    <a:pt x="208743" y="98986"/>
                    <a:pt x="208743" y="98986"/>
                  </a:cubicBezTo>
                  <a:cubicBezTo>
                    <a:pt x="207393" y="43415"/>
                    <a:pt x="162434" y="0"/>
                    <a:pt x="1066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50"/>
            <p:cNvSpPr/>
            <p:nvPr/>
          </p:nvSpPr>
          <p:spPr>
            <a:xfrm>
              <a:off x="2531650" y="1621400"/>
              <a:ext cx="2556700" cy="2355250"/>
            </a:xfrm>
            <a:custGeom>
              <a:rect b="b" l="l" r="r" t="t"/>
              <a:pathLst>
                <a:path extrusionOk="0" h="94210" w="102268">
                  <a:moveTo>
                    <a:pt x="22053" y="0"/>
                  </a:moveTo>
                  <a:cubicBezTo>
                    <a:pt x="21777" y="0"/>
                    <a:pt x="21502" y="20"/>
                    <a:pt x="21226" y="47"/>
                  </a:cubicBezTo>
                  <a:cubicBezTo>
                    <a:pt x="20261" y="47"/>
                    <a:pt x="11578" y="240"/>
                    <a:pt x="8877" y="3135"/>
                  </a:cubicBezTo>
                  <a:lnTo>
                    <a:pt x="8298" y="3713"/>
                  </a:lnTo>
                  <a:cubicBezTo>
                    <a:pt x="5596" y="6608"/>
                    <a:pt x="1" y="12589"/>
                    <a:pt x="1" y="24167"/>
                  </a:cubicBezTo>
                  <a:cubicBezTo>
                    <a:pt x="1" y="26675"/>
                    <a:pt x="387" y="29570"/>
                    <a:pt x="1158" y="32657"/>
                  </a:cubicBezTo>
                  <a:cubicBezTo>
                    <a:pt x="2895" y="38253"/>
                    <a:pt x="5982" y="44427"/>
                    <a:pt x="10227" y="49830"/>
                  </a:cubicBezTo>
                  <a:cubicBezTo>
                    <a:pt x="10227" y="50023"/>
                    <a:pt x="16595" y="58899"/>
                    <a:pt x="19875" y="62565"/>
                  </a:cubicBezTo>
                  <a:cubicBezTo>
                    <a:pt x="29909" y="74142"/>
                    <a:pt x="41293" y="82632"/>
                    <a:pt x="52678" y="87070"/>
                  </a:cubicBezTo>
                  <a:cubicBezTo>
                    <a:pt x="67342" y="92859"/>
                    <a:pt x="73710" y="94210"/>
                    <a:pt x="77183" y="94210"/>
                  </a:cubicBezTo>
                  <a:cubicBezTo>
                    <a:pt x="78727" y="94210"/>
                    <a:pt x="82007" y="93438"/>
                    <a:pt x="82779" y="93245"/>
                  </a:cubicBezTo>
                  <a:cubicBezTo>
                    <a:pt x="87217" y="92859"/>
                    <a:pt x="97829" y="87456"/>
                    <a:pt x="99952" y="81089"/>
                  </a:cubicBezTo>
                  <a:cubicBezTo>
                    <a:pt x="102074" y="75300"/>
                    <a:pt x="102267" y="70090"/>
                    <a:pt x="101495" y="68740"/>
                  </a:cubicBezTo>
                  <a:cubicBezTo>
                    <a:pt x="100724" y="67775"/>
                    <a:pt x="96286" y="65652"/>
                    <a:pt x="96286" y="65652"/>
                  </a:cubicBezTo>
                  <a:cubicBezTo>
                    <a:pt x="94549" y="64880"/>
                    <a:pt x="81814" y="58513"/>
                    <a:pt x="79499" y="57741"/>
                  </a:cubicBezTo>
                  <a:cubicBezTo>
                    <a:pt x="78516" y="57384"/>
                    <a:pt x="77493" y="56985"/>
                    <a:pt x="76466" y="56985"/>
                  </a:cubicBezTo>
                  <a:cubicBezTo>
                    <a:pt x="75274" y="56985"/>
                    <a:pt x="74078" y="57522"/>
                    <a:pt x="72938" y="59285"/>
                  </a:cubicBezTo>
                  <a:cubicBezTo>
                    <a:pt x="71394" y="61600"/>
                    <a:pt x="66763" y="67003"/>
                    <a:pt x="65220" y="68740"/>
                  </a:cubicBezTo>
                  <a:cubicBezTo>
                    <a:pt x="64547" y="69412"/>
                    <a:pt x="63939" y="69825"/>
                    <a:pt x="63094" y="69825"/>
                  </a:cubicBezTo>
                  <a:cubicBezTo>
                    <a:pt x="62485" y="69825"/>
                    <a:pt x="61752" y="69610"/>
                    <a:pt x="60782" y="69125"/>
                  </a:cubicBezTo>
                  <a:cubicBezTo>
                    <a:pt x="60396" y="68933"/>
                    <a:pt x="49011" y="64109"/>
                    <a:pt x="41100" y="57162"/>
                  </a:cubicBezTo>
                  <a:cubicBezTo>
                    <a:pt x="34154" y="50988"/>
                    <a:pt x="29330" y="43269"/>
                    <a:pt x="27400" y="40375"/>
                  </a:cubicBezTo>
                  <a:cubicBezTo>
                    <a:pt x="26436" y="38446"/>
                    <a:pt x="27015" y="37674"/>
                    <a:pt x="28365" y="36323"/>
                  </a:cubicBezTo>
                  <a:cubicBezTo>
                    <a:pt x="29330" y="35551"/>
                    <a:pt x="32803" y="31113"/>
                    <a:pt x="33189" y="30727"/>
                  </a:cubicBezTo>
                  <a:cubicBezTo>
                    <a:pt x="33768" y="29763"/>
                    <a:pt x="34733" y="27640"/>
                    <a:pt x="34733" y="27640"/>
                  </a:cubicBezTo>
                  <a:cubicBezTo>
                    <a:pt x="35890" y="25710"/>
                    <a:pt x="35119" y="23781"/>
                    <a:pt x="34540" y="22623"/>
                  </a:cubicBezTo>
                  <a:cubicBezTo>
                    <a:pt x="34154" y="21851"/>
                    <a:pt x="27593" y="6029"/>
                    <a:pt x="27015" y="4678"/>
                  </a:cubicBezTo>
                  <a:cubicBezTo>
                    <a:pt x="25361" y="709"/>
                    <a:pt x="23707" y="0"/>
                    <a:pt x="220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1DFC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/>
          <p:nvPr/>
        </p:nvSpPr>
        <p:spPr>
          <a:xfrm>
            <a:off x="884199" y="9426175"/>
            <a:ext cx="4196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www.bbmarketing.com.br</a:t>
            </a:r>
            <a:endParaRPr sz="1800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200" y="614600"/>
            <a:ext cx="1924625" cy="49050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/>
          <p:nvPr/>
        </p:nvSpPr>
        <p:spPr>
          <a:xfrm>
            <a:off x="2808825" y="4478550"/>
            <a:ext cx="81969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Estrutura</a:t>
            </a:r>
            <a:endParaRPr b="1" sz="9600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4"/>
          <p:cNvSpPr txBox="1"/>
          <p:nvPr/>
        </p:nvSpPr>
        <p:spPr>
          <a:xfrm>
            <a:off x="884199" y="9426175"/>
            <a:ext cx="4196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888888"/>
                </a:solidFill>
                <a:latin typeface="Lexend Deca"/>
                <a:ea typeface="Lexend Deca"/>
                <a:cs typeface="Lexend Deca"/>
                <a:sym typeface="Lexend Deca"/>
              </a:rPr>
              <a:t>www.bbmarketing.com.br</a:t>
            </a:r>
            <a:endParaRPr sz="1800">
              <a:solidFill>
                <a:srgbClr val="88888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207" name="Google Shape;2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200" y="614603"/>
            <a:ext cx="1924618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4"/>
          <p:cNvPicPr preferRelativeResize="0"/>
          <p:nvPr/>
        </p:nvPicPr>
        <p:blipFill rotWithShape="1">
          <a:blip r:embed="rId4">
            <a:alphaModFix/>
          </a:blip>
          <a:srcRect b="0" l="0" r="46143" t="0"/>
          <a:stretch/>
        </p:blipFill>
        <p:spPr>
          <a:xfrm>
            <a:off x="16791947" y="-1"/>
            <a:ext cx="774515" cy="11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4"/>
          <p:cNvPicPr preferRelativeResize="0"/>
          <p:nvPr/>
        </p:nvPicPr>
        <p:blipFill rotWithShape="1">
          <a:blip r:embed="rId5">
            <a:alphaModFix/>
          </a:blip>
          <a:srcRect b="0" l="2419" r="1932" t="2229"/>
          <a:stretch/>
        </p:blipFill>
        <p:spPr>
          <a:xfrm>
            <a:off x="15855538" y="84275"/>
            <a:ext cx="774600" cy="75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10" name="Google Shape;21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56750" y="165169"/>
            <a:ext cx="1036964" cy="59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43781" y="959175"/>
            <a:ext cx="1440044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4"/>
          <p:cNvSpPr txBox="1"/>
          <p:nvPr/>
        </p:nvSpPr>
        <p:spPr>
          <a:xfrm>
            <a:off x="4584899" y="1105100"/>
            <a:ext cx="91182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ESTRUTURA</a:t>
            </a:r>
            <a:endParaRPr sz="22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213" name="Google Shape;213;p34"/>
          <p:cNvSpPr txBox="1"/>
          <p:nvPr/>
        </p:nvSpPr>
        <p:spPr>
          <a:xfrm>
            <a:off x="5275775" y="3111075"/>
            <a:ext cx="3603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8180FF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Site Institucional</a:t>
            </a:r>
            <a:endParaRPr sz="2500">
              <a:solidFill>
                <a:srgbClr val="8180FF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214" name="Google Shape;214;p34"/>
          <p:cNvSpPr txBox="1"/>
          <p:nvPr/>
        </p:nvSpPr>
        <p:spPr>
          <a:xfrm>
            <a:off x="10531575" y="2353925"/>
            <a:ext cx="3603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8180FF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Landing Page</a:t>
            </a:r>
            <a:endParaRPr sz="2500">
              <a:solidFill>
                <a:srgbClr val="8180FF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215" name="Google Shape;215;p34"/>
          <p:cNvSpPr txBox="1"/>
          <p:nvPr/>
        </p:nvSpPr>
        <p:spPr>
          <a:xfrm>
            <a:off x="12701050" y="9372325"/>
            <a:ext cx="3154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8180FF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Redes Sociais</a:t>
            </a:r>
            <a:endParaRPr sz="2500">
              <a:solidFill>
                <a:srgbClr val="8180FF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1DFC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 txBox="1"/>
          <p:nvPr/>
        </p:nvSpPr>
        <p:spPr>
          <a:xfrm>
            <a:off x="884199" y="9426175"/>
            <a:ext cx="4196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www.bbmarketing.com.br</a:t>
            </a:r>
            <a:endParaRPr sz="1800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221" name="Google Shape;22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200" y="614600"/>
            <a:ext cx="1924625" cy="49050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5"/>
          <p:cNvSpPr txBox="1"/>
          <p:nvPr/>
        </p:nvSpPr>
        <p:spPr>
          <a:xfrm>
            <a:off x="2808825" y="4478550"/>
            <a:ext cx="81969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Conteúdo</a:t>
            </a:r>
            <a:endParaRPr b="1" sz="9600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6"/>
          <p:cNvSpPr txBox="1"/>
          <p:nvPr/>
        </p:nvSpPr>
        <p:spPr>
          <a:xfrm>
            <a:off x="884199" y="9426175"/>
            <a:ext cx="4196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888888"/>
                </a:solidFill>
                <a:latin typeface="Lexend Deca"/>
                <a:ea typeface="Lexend Deca"/>
                <a:cs typeface="Lexend Deca"/>
                <a:sym typeface="Lexend Deca"/>
              </a:rPr>
              <a:t>www.bbmarketing.com.br</a:t>
            </a:r>
            <a:endParaRPr sz="1800">
              <a:solidFill>
                <a:srgbClr val="88888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228" name="Google Shape;2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200" y="614603"/>
            <a:ext cx="1924618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6"/>
          <p:cNvPicPr preferRelativeResize="0"/>
          <p:nvPr/>
        </p:nvPicPr>
        <p:blipFill rotWithShape="1">
          <a:blip r:embed="rId4">
            <a:alphaModFix/>
          </a:blip>
          <a:srcRect b="0" l="0" r="46143" t="0"/>
          <a:stretch/>
        </p:blipFill>
        <p:spPr>
          <a:xfrm>
            <a:off x="16791947" y="-1"/>
            <a:ext cx="774515" cy="11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6"/>
          <p:cNvPicPr preferRelativeResize="0"/>
          <p:nvPr/>
        </p:nvPicPr>
        <p:blipFill rotWithShape="1">
          <a:blip r:embed="rId5">
            <a:alphaModFix/>
          </a:blip>
          <a:srcRect b="0" l="2419" r="1932" t="2229"/>
          <a:stretch/>
        </p:blipFill>
        <p:spPr>
          <a:xfrm>
            <a:off x="15855538" y="84275"/>
            <a:ext cx="774600" cy="75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31" name="Google Shape;23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56750" y="165169"/>
            <a:ext cx="1036964" cy="59331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6"/>
          <p:cNvSpPr txBox="1"/>
          <p:nvPr/>
        </p:nvSpPr>
        <p:spPr>
          <a:xfrm>
            <a:off x="9488275" y="4021700"/>
            <a:ext cx="6273000" cy="3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Fotos, vídeos e informações em geral que </a:t>
            </a:r>
            <a:r>
              <a:rPr b="1" lang="en-US" sz="2600">
                <a:latin typeface="Red Hat Display"/>
                <a:ea typeface="Red Hat Display"/>
                <a:cs typeface="Red Hat Display"/>
                <a:sym typeface="Red Hat Display"/>
              </a:rPr>
              <a:t>comunicam os serviços</a:t>
            </a: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 que você presta ou os produtos que você vende.</a:t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Normalmente são entregues ao consumidor </a:t>
            </a:r>
            <a:r>
              <a:rPr b="1" lang="en-US" sz="2600">
                <a:latin typeface="Red Hat Display"/>
                <a:ea typeface="Red Hat Display"/>
                <a:cs typeface="Red Hat Display"/>
                <a:sym typeface="Red Hat Display"/>
              </a:rPr>
              <a:t>por meio de postagens</a:t>
            </a:r>
            <a:r>
              <a:rPr lang="en-US" sz="2600">
                <a:latin typeface="Red Hat Display"/>
                <a:ea typeface="Red Hat Display"/>
                <a:cs typeface="Red Hat Display"/>
                <a:sym typeface="Red Hat Display"/>
              </a:rPr>
              <a:t> nas redes sociais (Instagram e Facebook).</a:t>
            </a:r>
            <a:endParaRPr sz="26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33" name="Google Shape;233;p36"/>
          <p:cNvSpPr txBox="1"/>
          <p:nvPr/>
        </p:nvSpPr>
        <p:spPr>
          <a:xfrm>
            <a:off x="9488270" y="2843500"/>
            <a:ext cx="4610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Conteúdo</a:t>
            </a:r>
            <a:endParaRPr sz="22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pic>
        <p:nvPicPr>
          <p:cNvPr id="234" name="Google Shape;234;p36"/>
          <p:cNvPicPr preferRelativeResize="0"/>
          <p:nvPr/>
        </p:nvPicPr>
        <p:blipFill rotWithShape="1">
          <a:blip r:embed="rId7">
            <a:alphaModFix/>
          </a:blip>
          <a:srcRect b="7164" l="0" r="7390" t="3724"/>
          <a:stretch/>
        </p:blipFill>
        <p:spPr>
          <a:xfrm>
            <a:off x="3696712" y="758475"/>
            <a:ext cx="5541378" cy="9528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36"/>
          <p:cNvGrpSpPr/>
          <p:nvPr/>
        </p:nvGrpSpPr>
        <p:grpSpPr>
          <a:xfrm>
            <a:off x="9488288" y="1990730"/>
            <a:ext cx="774644" cy="659762"/>
            <a:chOff x="4392500" y="3027974"/>
            <a:chExt cx="950250" cy="809325"/>
          </a:xfrm>
        </p:grpSpPr>
        <p:sp>
          <p:nvSpPr>
            <p:cNvPr id="236" name="Google Shape;236;p36"/>
            <p:cNvSpPr/>
            <p:nvPr/>
          </p:nvSpPr>
          <p:spPr>
            <a:xfrm>
              <a:off x="4695412" y="3344208"/>
              <a:ext cx="344439" cy="332293"/>
            </a:xfrm>
            <a:custGeom>
              <a:rect b="b" l="l" r="r" t="t"/>
              <a:pathLst>
                <a:path extrusionOk="0" h="26" w="26">
                  <a:moveTo>
                    <a:pt x="4" y="2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6" y="14"/>
                    <a:pt x="26" y="12"/>
                    <a:pt x="24" y="1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6"/>
                    <a:pt x="4" y="25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37" name="Google Shape;237;p36"/>
            <p:cNvSpPr/>
            <p:nvPr/>
          </p:nvSpPr>
          <p:spPr>
            <a:xfrm>
              <a:off x="4392500" y="3027974"/>
              <a:ext cx="950250" cy="809325"/>
            </a:xfrm>
            <a:custGeom>
              <a:rect b="b" l="l" r="r" t="t"/>
              <a:pathLst>
                <a:path extrusionOk="0" h="64" w="64">
                  <a:moveTo>
                    <a:pt x="58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3" y="64"/>
                    <a:pt x="6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61" y="64"/>
                    <a:pt x="64" y="61"/>
                    <a:pt x="64" y="58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3"/>
                    <a:pt x="61" y="0"/>
                    <a:pt x="58" y="0"/>
                  </a:cubicBezTo>
                  <a:close/>
                  <a:moveTo>
                    <a:pt x="40" y="4"/>
                  </a:moveTo>
                  <a:cubicBezTo>
                    <a:pt x="44" y="12"/>
                    <a:pt x="44" y="12"/>
                    <a:pt x="44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2" y="4"/>
                    <a:pt x="32" y="4"/>
                    <a:pt x="32" y="4"/>
                  </a:cubicBezTo>
                  <a:lnTo>
                    <a:pt x="40" y="4"/>
                  </a:lnTo>
                  <a:close/>
                  <a:moveTo>
                    <a:pt x="24" y="4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24" y="4"/>
                  </a:lnTo>
                  <a:close/>
                  <a:moveTo>
                    <a:pt x="4" y="6"/>
                  </a:moveTo>
                  <a:cubicBezTo>
                    <a:pt x="4" y="5"/>
                    <a:pt x="5" y="4"/>
                    <a:pt x="6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4" y="12"/>
                    <a:pt x="4" y="12"/>
                    <a:pt x="4" y="12"/>
                  </a:cubicBezTo>
                  <a:lnTo>
                    <a:pt x="4" y="6"/>
                  </a:lnTo>
                  <a:close/>
                  <a:moveTo>
                    <a:pt x="60" y="58"/>
                  </a:moveTo>
                  <a:cubicBezTo>
                    <a:pt x="60" y="59"/>
                    <a:pt x="59" y="60"/>
                    <a:pt x="58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60"/>
                    <a:pt x="4" y="59"/>
                    <a:pt x="4" y="5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0" y="16"/>
                    <a:pt x="60" y="16"/>
                    <a:pt x="60" y="16"/>
                  </a:cubicBezTo>
                  <a:lnTo>
                    <a:pt x="60" y="58"/>
                  </a:lnTo>
                  <a:close/>
                  <a:moveTo>
                    <a:pt x="52" y="12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60" y="12"/>
                    <a:pt x="60" y="12"/>
                    <a:pt x="60" y="12"/>
                  </a:cubicBezTo>
                  <a:lnTo>
                    <a:pt x="52" y="12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68550" lIns="137150" spcFirstLastPara="1" rIns="137150" wrap="square" tIns="685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1DFC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7"/>
          <p:cNvSpPr txBox="1"/>
          <p:nvPr/>
        </p:nvSpPr>
        <p:spPr>
          <a:xfrm>
            <a:off x="884199" y="9426175"/>
            <a:ext cx="4196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www.bbmarketing.com.br</a:t>
            </a:r>
            <a:endParaRPr sz="1800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243" name="Google Shape;24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200" y="614600"/>
            <a:ext cx="1924625" cy="490503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7"/>
          <p:cNvSpPr txBox="1"/>
          <p:nvPr/>
        </p:nvSpPr>
        <p:spPr>
          <a:xfrm>
            <a:off x="2808825" y="4478550"/>
            <a:ext cx="81969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rPr>
              <a:t>Tráfego</a:t>
            </a:r>
            <a:endParaRPr b="1" sz="9600">
              <a:solidFill>
                <a:schemeClr val="lt1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8"/>
          <p:cNvSpPr txBox="1"/>
          <p:nvPr/>
        </p:nvSpPr>
        <p:spPr>
          <a:xfrm>
            <a:off x="884199" y="9426175"/>
            <a:ext cx="4196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888888"/>
                </a:solidFill>
                <a:latin typeface="Lexend Deca"/>
                <a:ea typeface="Lexend Deca"/>
                <a:cs typeface="Lexend Deca"/>
                <a:sym typeface="Lexend Deca"/>
              </a:rPr>
              <a:t>www.bbmarketing.com.br</a:t>
            </a:r>
            <a:endParaRPr sz="1800">
              <a:solidFill>
                <a:srgbClr val="88888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250" name="Google Shape;25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200" y="614603"/>
            <a:ext cx="1924618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8"/>
          <p:cNvPicPr preferRelativeResize="0"/>
          <p:nvPr/>
        </p:nvPicPr>
        <p:blipFill rotWithShape="1">
          <a:blip r:embed="rId4">
            <a:alphaModFix/>
          </a:blip>
          <a:srcRect b="0" l="0" r="46143" t="0"/>
          <a:stretch/>
        </p:blipFill>
        <p:spPr>
          <a:xfrm>
            <a:off x="16791947" y="-1"/>
            <a:ext cx="774515" cy="11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8"/>
          <p:cNvPicPr preferRelativeResize="0"/>
          <p:nvPr/>
        </p:nvPicPr>
        <p:blipFill rotWithShape="1">
          <a:blip r:embed="rId5">
            <a:alphaModFix/>
          </a:blip>
          <a:srcRect b="0" l="2419" r="1932" t="2229"/>
          <a:stretch/>
        </p:blipFill>
        <p:spPr>
          <a:xfrm>
            <a:off x="15855538" y="84275"/>
            <a:ext cx="774600" cy="75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53" name="Google Shape;253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56750" y="165169"/>
            <a:ext cx="1036964" cy="59331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8"/>
          <p:cNvSpPr/>
          <p:nvPr/>
        </p:nvSpPr>
        <p:spPr>
          <a:xfrm rot="10800000">
            <a:off x="4078875" y="2485850"/>
            <a:ext cx="7621500" cy="1212900"/>
          </a:xfrm>
          <a:prstGeom prst="trapezoid">
            <a:avLst>
              <a:gd fmla="val 25000" name="adj"/>
            </a:avLst>
          </a:prstGeom>
          <a:solidFill>
            <a:srgbClr val="1F1D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8"/>
          <p:cNvSpPr txBox="1"/>
          <p:nvPr/>
        </p:nvSpPr>
        <p:spPr>
          <a:xfrm>
            <a:off x="6570063" y="2722838"/>
            <a:ext cx="263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2600">
                <a:solidFill>
                  <a:srgbClr val="FAFAFA"/>
                </a:solidFill>
                <a:latin typeface="Lexend Deca"/>
                <a:ea typeface="Lexend Deca"/>
                <a:cs typeface="Lexend Deca"/>
                <a:sym typeface="Lexend Deca"/>
              </a:rPr>
              <a:t>Visitantes</a:t>
            </a:r>
            <a:endParaRPr b="1" sz="2600">
              <a:solidFill>
                <a:srgbClr val="FAFAFA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56" name="Google Shape;256;p38"/>
          <p:cNvSpPr txBox="1"/>
          <p:nvPr/>
        </p:nvSpPr>
        <p:spPr>
          <a:xfrm>
            <a:off x="5710950" y="3123038"/>
            <a:ext cx="4357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200">
                <a:solidFill>
                  <a:srgbClr val="FAFAFA"/>
                </a:solidFill>
                <a:latin typeface="Lexend Deca"/>
                <a:ea typeface="Lexend Deca"/>
                <a:cs typeface="Lexend Deca"/>
                <a:sym typeface="Lexend Deca"/>
              </a:rPr>
              <a:t>Aprendizado e descoberta.</a:t>
            </a:r>
            <a:endParaRPr sz="2200">
              <a:solidFill>
                <a:srgbClr val="FAFAFA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57" name="Google Shape;257;p38"/>
          <p:cNvSpPr/>
          <p:nvPr/>
        </p:nvSpPr>
        <p:spPr>
          <a:xfrm rot="10800000">
            <a:off x="4423000" y="3893400"/>
            <a:ext cx="6933000" cy="1212900"/>
          </a:xfrm>
          <a:prstGeom prst="trapezoid">
            <a:avLst>
              <a:gd fmla="val 25000" name="adj"/>
            </a:avLst>
          </a:prstGeom>
          <a:solidFill>
            <a:srgbClr val="3A38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8"/>
          <p:cNvSpPr txBox="1"/>
          <p:nvPr/>
        </p:nvSpPr>
        <p:spPr>
          <a:xfrm>
            <a:off x="6570063" y="4130388"/>
            <a:ext cx="263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2600">
                <a:solidFill>
                  <a:srgbClr val="FAFAFA"/>
                </a:solidFill>
                <a:latin typeface="Lexend Deca"/>
                <a:ea typeface="Lexend Deca"/>
                <a:cs typeface="Lexend Deca"/>
                <a:sym typeface="Lexend Deca"/>
              </a:rPr>
              <a:t>Leads</a:t>
            </a:r>
            <a:endParaRPr b="1" sz="2600">
              <a:solidFill>
                <a:srgbClr val="FAFAFA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59" name="Google Shape;259;p38"/>
          <p:cNvSpPr txBox="1"/>
          <p:nvPr/>
        </p:nvSpPr>
        <p:spPr>
          <a:xfrm>
            <a:off x="5710950" y="4530588"/>
            <a:ext cx="4357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200">
                <a:solidFill>
                  <a:srgbClr val="FAFAFA"/>
                </a:solidFill>
                <a:latin typeface="Lexend Deca"/>
                <a:ea typeface="Lexend Deca"/>
                <a:cs typeface="Lexend Deca"/>
                <a:sym typeface="Lexend Deca"/>
              </a:rPr>
              <a:t>Reconhecimento do problema.</a:t>
            </a:r>
            <a:endParaRPr sz="2200">
              <a:solidFill>
                <a:srgbClr val="FAFAFA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60" name="Google Shape;260;p38"/>
          <p:cNvSpPr/>
          <p:nvPr/>
        </p:nvSpPr>
        <p:spPr>
          <a:xfrm rot="10800000">
            <a:off x="4797450" y="5350950"/>
            <a:ext cx="6184200" cy="1212900"/>
          </a:xfrm>
          <a:prstGeom prst="trapezoid">
            <a:avLst>
              <a:gd fmla="val 25000" name="adj"/>
            </a:avLst>
          </a:prstGeom>
          <a:solidFill>
            <a:srgbClr val="716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8"/>
          <p:cNvSpPr txBox="1"/>
          <p:nvPr/>
        </p:nvSpPr>
        <p:spPr>
          <a:xfrm>
            <a:off x="6570063" y="5587950"/>
            <a:ext cx="263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2600">
                <a:solidFill>
                  <a:srgbClr val="FAFAFA"/>
                </a:solidFill>
                <a:latin typeface="Lexend Deca"/>
                <a:ea typeface="Lexend Deca"/>
                <a:cs typeface="Lexend Deca"/>
                <a:sym typeface="Lexend Deca"/>
              </a:rPr>
              <a:t>Oportunidades</a:t>
            </a:r>
            <a:endParaRPr b="1" sz="2600">
              <a:solidFill>
                <a:srgbClr val="FAFAFA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62" name="Google Shape;262;p38"/>
          <p:cNvSpPr txBox="1"/>
          <p:nvPr/>
        </p:nvSpPr>
        <p:spPr>
          <a:xfrm>
            <a:off x="5710950" y="5988150"/>
            <a:ext cx="4357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200">
                <a:solidFill>
                  <a:srgbClr val="FAFAFA"/>
                </a:solidFill>
                <a:latin typeface="Lexend Deca"/>
                <a:ea typeface="Lexend Deca"/>
                <a:cs typeface="Lexend Deca"/>
                <a:sym typeface="Lexend Deca"/>
              </a:rPr>
              <a:t>Consideração da solução.</a:t>
            </a:r>
            <a:endParaRPr sz="2200">
              <a:solidFill>
                <a:srgbClr val="FAFAFA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63" name="Google Shape;263;p38"/>
          <p:cNvSpPr/>
          <p:nvPr/>
        </p:nvSpPr>
        <p:spPr>
          <a:xfrm rot="10800000">
            <a:off x="5141850" y="6808525"/>
            <a:ext cx="5495400" cy="1212900"/>
          </a:xfrm>
          <a:prstGeom prst="trapezoid">
            <a:avLst>
              <a:gd fmla="val 25000" name="adj"/>
            </a:avLst>
          </a:prstGeom>
          <a:solidFill>
            <a:srgbClr val="A5A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8"/>
          <p:cNvSpPr txBox="1"/>
          <p:nvPr/>
        </p:nvSpPr>
        <p:spPr>
          <a:xfrm>
            <a:off x="6570063" y="7045525"/>
            <a:ext cx="263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2600">
                <a:solidFill>
                  <a:srgbClr val="FAFAFA"/>
                </a:solidFill>
                <a:latin typeface="Lexend Deca"/>
                <a:ea typeface="Lexend Deca"/>
                <a:cs typeface="Lexend Deca"/>
                <a:sym typeface="Lexend Deca"/>
              </a:rPr>
              <a:t>Clientes</a:t>
            </a:r>
            <a:endParaRPr b="1" sz="2600">
              <a:solidFill>
                <a:srgbClr val="FAFAFA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65" name="Google Shape;265;p38"/>
          <p:cNvSpPr txBox="1"/>
          <p:nvPr/>
        </p:nvSpPr>
        <p:spPr>
          <a:xfrm>
            <a:off x="5710950" y="7445725"/>
            <a:ext cx="4357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200">
                <a:solidFill>
                  <a:srgbClr val="FAFAFA"/>
                </a:solidFill>
                <a:latin typeface="Lexend Deca"/>
                <a:ea typeface="Lexend Deca"/>
                <a:cs typeface="Lexend Deca"/>
                <a:sym typeface="Lexend Deca"/>
              </a:rPr>
              <a:t>Decisão de compra.</a:t>
            </a:r>
            <a:endParaRPr sz="2200">
              <a:solidFill>
                <a:srgbClr val="FAFAFA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66" name="Google Shape;266;p38"/>
          <p:cNvSpPr txBox="1"/>
          <p:nvPr/>
        </p:nvSpPr>
        <p:spPr>
          <a:xfrm>
            <a:off x="12759013" y="3145850"/>
            <a:ext cx="3517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5000">
                <a:solidFill>
                  <a:srgbClr val="1F1DFC"/>
                </a:solidFill>
                <a:latin typeface="Lexend Deca"/>
                <a:ea typeface="Lexend Deca"/>
                <a:cs typeface="Lexend Deca"/>
                <a:sym typeface="Lexend Deca"/>
              </a:rPr>
              <a:t>Demanda Potencial</a:t>
            </a:r>
            <a:endParaRPr b="1" sz="5000">
              <a:solidFill>
                <a:srgbClr val="1F1DFC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cxnSp>
        <p:nvCxnSpPr>
          <p:cNvPr id="267" name="Google Shape;267;p38"/>
          <p:cNvCxnSpPr/>
          <p:nvPr/>
        </p:nvCxnSpPr>
        <p:spPr>
          <a:xfrm>
            <a:off x="4763438" y="5228675"/>
            <a:ext cx="12287700" cy="0"/>
          </a:xfrm>
          <a:prstGeom prst="straightConnector1">
            <a:avLst/>
          </a:prstGeom>
          <a:noFill/>
          <a:ln cap="flat" cmpd="sng" w="28575">
            <a:solidFill>
              <a:srgbClr val="8180FF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68" name="Google Shape;268;p38"/>
          <p:cNvSpPr/>
          <p:nvPr/>
        </p:nvSpPr>
        <p:spPr>
          <a:xfrm>
            <a:off x="7000350" y="1774663"/>
            <a:ext cx="1924500" cy="490500"/>
          </a:xfrm>
          <a:prstGeom prst="roundRect">
            <a:avLst>
              <a:gd fmla="val 16667" name="adj"/>
            </a:avLst>
          </a:prstGeom>
          <a:solidFill>
            <a:srgbClr val="A5A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FAFAFA"/>
                </a:solidFill>
              </a:rPr>
              <a:t>6. ATRAIR</a:t>
            </a:r>
            <a:endParaRPr b="1" sz="1700">
              <a:solidFill>
                <a:srgbClr val="FAFAFA"/>
              </a:solidFill>
            </a:endParaRPr>
          </a:p>
        </p:txBody>
      </p:sp>
      <p:sp>
        <p:nvSpPr>
          <p:cNvPr id="269" name="Google Shape;269;p38"/>
          <p:cNvSpPr/>
          <p:nvPr/>
        </p:nvSpPr>
        <p:spPr>
          <a:xfrm>
            <a:off x="7000350" y="8266088"/>
            <a:ext cx="1924500" cy="490500"/>
          </a:xfrm>
          <a:prstGeom prst="roundRect">
            <a:avLst>
              <a:gd fmla="val 16667" name="adj"/>
            </a:avLst>
          </a:prstGeom>
          <a:solidFill>
            <a:srgbClr val="A5A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FAFAFA"/>
                </a:solidFill>
              </a:rPr>
              <a:t>5. ANALISAR</a:t>
            </a:r>
            <a:endParaRPr b="1" sz="1700">
              <a:solidFill>
                <a:srgbClr val="FAFAFA"/>
              </a:solidFill>
            </a:endParaRPr>
          </a:p>
        </p:txBody>
      </p:sp>
      <p:sp>
        <p:nvSpPr>
          <p:cNvPr id="270" name="Google Shape;270;p38"/>
          <p:cNvSpPr/>
          <p:nvPr/>
        </p:nvSpPr>
        <p:spPr>
          <a:xfrm>
            <a:off x="3227475" y="3361544"/>
            <a:ext cx="774600" cy="11079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776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8"/>
          <p:cNvSpPr/>
          <p:nvPr/>
        </p:nvSpPr>
        <p:spPr>
          <a:xfrm>
            <a:off x="3648400" y="4869294"/>
            <a:ext cx="774600" cy="11079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776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8"/>
          <p:cNvSpPr/>
          <p:nvPr/>
        </p:nvSpPr>
        <p:spPr>
          <a:xfrm>
            <a:off x="4002075" y="6386557"/>
            <a:ext cx="774600" cy="11079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776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8"/>
          <p:cNvSpPr/>
          <p:nvPr/>
        </p:nvSpPr>
        <p:spPr>
          <a:xfrm>
            <a:off x="1844475" y="6695238"/>
            <a:ext cx="1924500" cy="490500"/>
          </a:xfrm>
          <a:prstGeom prst="roundRect">
            <a:avLst>
              <a:gd fmla="val 16667" name="adj"/>
            </a:avLst>
          </a:prstGeom>
          <a:solidFill>
            <a:srgbClr val="A5A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FAFAFA"/>
                </a:solidFill>
              </a:rPr>
              <a:t>4. VENDER</a:t>
            </a:r>
            <a:endParaRPr b="1" sz="1700">
              <a:solidFill>
                <a:srgbClr val="FAFAFA"/>
              </a:solidFill>
            </a:endParaRPr>
          </a:p>
        </p:txBody>
      </p:sp>
      <p:sp>
        <p:nvSpPr>
          <p:cNvPr id="274" name="Google Shape;274;p38"/>
          <p:cNvSpPr/>
          <p:nvPr/>
        </p:nvSpPr>
        <p:spPr>
          <a:xfrm>
            <a:off x="1206788" y="5182775"/>
            <a:ext cx="2234400" cy="490500"/>
          </a:xfrm>
          <a:prstGeom prst="roundRect">
            <a:avLst>
              <a:gd fmla="val 16667" name="adj"/>
            </a:avLst>
          </a:prstGeom>
          <a:solidFill>
            <a:srgbClr val="A5A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FAFAFA"/>
                </a:solidFill>
              </a:rPr>
              <a:t>3. RELACIONAR</a:t>
            </a:r>
            <a:endParaRPr b="1" sz="1700">
              <a:solidFill>
                <a:srgbClr val="FAFAFA"/>
              </a:solidFill>
            </a:endParaRPr>
          </a:p>
        </p:txBody>
      </p:sp>
      <p:sp>
        <p:nvSpPr>
          <p:cNvPr id="275" name="Google Shape;275;p38"/>
          <p:cNvSpPr/>
          <p:nvPr/>
        </p:nvSpPr>
        <p:spPr>
          <a:xfrm>
            <a:off x="1095763" y="3670250"/>
            <a:ext cx="1924500" cy="490500"/>
          </a:xfrm>
          <a:prstGeom prst="roundRect">
            <a:avLst>
              <a:gd fmla="val 16667" name="adj"/>
            </a:avLst>
          </a:prstGeom>
          <a:solidFill>
            <a:srgbClr val="A5A4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FAFAFA"/>
                </a:solidFill>
              </a:rPr>
              <a:t>2. CONVERTER</a:t>
            </a:r>
            <a:endParaRPr b="1" sz="1700">
              <a:solidFill>
                <a:srgbClr val="FAFAFA"/>
              </a:solidFill>
            </a:endParaRPr>
          </a:p>
        </p:txBody>
      </p:sp>
      <p:sp>
        <p:nvSpPr>
          <p:cNvPr id="276" name="Google Shape;276;p38"/>
          <p:cNvSpPr/>
          <p:nvPr/>
        </p:nvSpPr>
        <p:spPr>
          <a:xfrm>
            <a:off x="17054538" y="5159775"/>
            <a:ext cx="137700" cy="137700"/>
          </a:xfrm>
          <a:prstGeom prst="ellipse">
            <a:avLst/>
          </a:prstGeom>
          <a:solidFill>
            <a:srgbClr val="818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8"/>
          <p:cNvSpPr txBox="1"/>
          <p:nvPr/>
        </p:nvSpPr>
        <p:spPr>
          <a:xfrm>
            <a:off x="12759013" y="5906425"/>
            <a:ext cx="3517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5000">
                <a:solidFill>
                  <a:srgbClr val="6B6AE6"/>
                </a:solidFill>
                <a:latin typeface="Lexend Deca"/>
                <a:ea typeface="Lexend Deca"/>
                <a:cs typeface="Lexend Deca"/>
                <a:sym typeface="Lexend Deca"/>
              </a:rPr>
              <a:t>Demanda Real</a:t>
            </a:r>
            <a:endParaRPr b="1" sz="5000">
              <a:solidFill>
                <a:srgbClr val="6B6AE6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AFAFA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/>
          <p:nvPr/>
        </p:nvSpPr>
        <p:spPr>
          <a:xfrm>
            <a:off x="884199" y="9426175"/>
            <a:ext cx="4196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888888"/>
                </a:solidFill>
                <a:latin typeface="Lexend Deca"/>
                <a:ea typeface="Lexend Deca"/>
                <a:cs typeface="Lexend Deca"/>
                <a:sym typeface="Lexend Deca"/>
              </a:rPr>
              <a:t>www.bbmarketing.com.br</a:t>
            </a:r>
            <a:endParaRPr sz="1800">
              <a:solidFill>
                <a:srgbClr val="88888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pic>
        <p:nvPicPr>
          <p:cNvPr id="283" name="Google Shape;28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200" y="614603"/>
            <a:ext cx="1924618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9"/>
          <p:cNvPicPr preferRelativeResize="0"/>
          <p:nvPr/>
        </p:nvPicPr>
        <p:blipFill rotWithShape="1">
          <a:blip r:embed="rId4">
            <a:alphaModFix/>
          </a:blip>
          <a:srcRect b="0" l="0" r="46143" t="0"/>
          <a:stretch/>
        </p:blipFill>
        <p:spPr>
          <a:xfrm>
            <a:off x="16791947" y="-1"/>
            <a:ext cx="774515" cy="11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9"/>
          <p:cNvPicPr preferRelativeResize="0"/>
          <p:nvPr/>
        </p:nvPicPr>
        <p:blipFill rotWithShape="1">
          <a:blip r:embed="rId5">
            <a:alphaModFix/>
          </a:blip>
          <a:srcRect b="0" l="2419" r="1932" t="2229"/>
          <a:stretch/>
        </p:blipFill>
        <p:spPr>
          <a:xfrm>
            <a:off x="15855538" y="84275"/>
            <a:ext cx="774600" cy="755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86" name="Google Shape;28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56750" y="165169"/>
            <a:ext cx="1036964" cy="593312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9"/>
          <p:cNvSpPr txBox="1"/>
          <p:nvPr/>
        </p:nvSpPr>
        <p:spPr>
          <a:xfrm>
            <a:off x="5350650" y="1138563"/>
            <a:ext cx="7586700" cy="23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5500">
                <a:solidFill>
                  <a:srgbClr val="1F1DFC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PRINCIPAIS </a:t>
            </a:r>
            <a:r>
              <a:rPr lang="en-US" sz="5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TIPOS</a:t>
            </a:r>
            <a:endParaRPr sz="55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500">
                <a:solidFill>
                  <a:srgbClr val="1F1DF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DE CAMPANHA</a:t>
            </a:r>
            <a:endParaRPr sz="5500">
              <a:solidFill>
                <a:srgbClr val="1F1DF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600">
                <a:solidFill>
                  <a:srgbClr val="CCCCCC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rPr>
              <a:t>Google Ads</a:t>
            </a:r>
            <a:endParaRPr sz="3600">
              <a:solidFill>
                <a:srgbClr val="CCCCCC"/>
              </a:solidFill>
              <a:latin typeface="Red Hat Display Black"/>
              <a:ea typeface="Red Hat Display Black"/>
              <a:cs typeface="Red Hat Display Black"/>
              <a:sym typeface="Red Hat Display Black"/>
            </a:endParaRPr>
          </a:p>
        </p:txBody>
      </p:sp>
      <p:sp>
        <p:nvSpPr>
          <p:cNvPr id="288" name="Google Shape;288;p39"/>
          <p:cNvSpPr/>
          <p:nvPr/>
        </p:nvSpPr>
        <p:spPr>
          <a:xfrm>
            <a:off x="4869433" y="4120687"/>
            <a:ext cx="1163170" cy="1148987"/>
          </a:xfrm>
          <a:custGeom>
            <a:rect b="b" l="l" r="r" t="t"/>
            <a:pathLst>
              <a:path extrusionOk="0" h="103" w="104">
                <a:moveTo>
                  <a:pt x="96" y="103"/>
                </a:moveTo>
                <a:cubicBezTo>
                  <a:pt x="94" y="103"/>
                  <a:pt x="92" y="103"/>
                  <a:pt x="90" y="101"/>
                </a:cubicBezTo>
                <a:cubicBezTo>
                  <a:pt x="69" y="80"/>
                  <a:pt x="69" y="80"/>
                  <a:pt x="69" y="80"/>
                </a:cubicBezTo>
                <a:cubicBezTo>
                  <a:pt x="61" y="85"/>
                  <a:pt x="53" y="87"/>
                  <a:pt x="44" y="87"/>
                </a:cubicBezTo>
                <a:cubicBezTo>
                  <a:pt x="20" y="87"/>
                  <a:pt x="0" y="68"/>
                  <a:pt x="0" y="44"/>
                </a:cubicBezTo>
                <a:cubicBezTo>
                  <a:pt x="0" y="19"/>
                  <a:pt x="20" y="0"/>
                  <a:pt x="44" y="0"/>
                </a:cubicBezTo>
                <a:cubicBezTo>
                  <a:pt x="68" y="0"/>
                  <a:pt x="88" y="19"/>
                  <a:pt x="88" y="44"/>
                </a:cubicBezTo>
                <a:cubicBezTo>
                  <a:pt x="88" y="52"/>
                  <a:pt x="85" y="61"/>
                  <a:pt x="80" y="68"/>
                </a:cubicBezTo>
                <a:cubicBezTo>
                  <a:pt x="101" y="90"/>
                  <a:pt x="101" y="90"/>
                  <a:pt x="101" y="90"/>
                </a:cubicBezTo>
                <a:cubicBezTo>
                  <a:pt x="103" y="91"/>
                  <a:pt x="104" y="93"/>
                  <a:pt x="104" y="95"/>
                </a:cubicBezTo>
                <a:cubicBezTo>
                  <a:pt x="104" y="100"/>
                  <a:pt x="100" y="103"/>
                  <a:pt x="96" y="103"/>
                </a:cubicBezTo>
                <a:close/>
                <a:moveTo>
                  <a:pt x="44" y="16"/>
                </a:moveTo>
                <a:cubicBezTo>
                  <a:pt x="28" y="16"/>
                  <a:pt x="16" y="28"/>
                  <a:pt x="16" y="44"/>
                </a:cubicBezTo>
                <a:cubicBezTo>
                  <a:pt x="16" y="59"/>
                  <a:pt x="28" y="71"/>
                  <a:pt x="44" y="71"/>
                </a:cubicBezTo>
                <a:cubicBezTo>
                  <a:pt x="59" y="71"/>
                  <a:pt x="72" y="59"/>
                  <a:pt x="72" y="44"/>
                </a:cubicBezTo>
                <a:cubicBezTo>
                  <a:pt x="72" y="28"/>
                  <a:pt x="59" y="16"/>
                  <a:pt x="44" y="16"/>
                </a:cubicBezTo>
                <a:close/>
              </a:path>
            </a:pathLst>
          </a:custGeom>
          <a:solidFill>
            <a:srgbClr val="8180F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39"/>
          <p:cNvSpPr/>
          <p:nvPr/>
        </p:nvSpPr>
        <p:spPr>
          <a:xfrm>
            <a:off x="9973932" y="6879903"/>
            <a:ext cx="1073334" cy="1073333"/>
          </a:xfrm>
          <a:custGeom>
            <a:rect b="b" l="l" r="r" t="t"/>
            <a:pathLst>
              <a:path extrusionOk="0" h="96" w="96">
                <a:moveTo>
                  <a:pt x="48" y="96"/>
                </a:moveTo>
                <a:cubicBezTo>
                  <a:pt x="22" y="96"/>
                  <a:pt x="0" y="75"/>
                  <a:pt x="0" y="48"/>
                </a:cubicBezTo>
                <a:cubicBezTo>
                  <a:pt x="0" y="22"/>
                  <a:pt x="22" y="0"/>
                  <a:pt x="48" y="0"/>
                </a:cubicBezTo>
                <a:cubicBezTo>
                  <a:pt x="75" y="0"/>
                  <a:pt x="96" y="22"/>
                  <a:pt x="96" y="48"/>
                </a:cubicBezTo>
                <a:cubicBezTo>
                  <a:pt x="96" y="75"/>
                  <a:pt x="75" y="96"/>
                  <a:pt x="48" y="96"/>
                </a:cubicBezTo>
                <a:close/>
                <a:moveTo>
                  <a:pt x="14" y="48"/>
                </a:moveTo>
                <a:cubicBezTo>
                  <a:pt x="14" y="67"/>
                  <a:pt x="29" y="82"/>
                  <a:pt x="48" y="82"/>
                </a:cubicBezTo>
                <a:cubicBezTo>
                  <a:pt x="67" y="82"/>
                  <a:pt x="82" y="67"/>
                  <a:pt x="82" y="48"/>
                </a:cubicBezTo>
                <a:cubicBezTo>
                  <a:pt x="82" y="30"/>
                  <a:pt x="67" y="14"/>
                  <a:pt x="48" y="14"/>
                </a:cubicBezTo>
                <a:cubicBezTo>
                  <a:pt x="29" y="14"/>
                  <a:pt x="14" y="30"/>
                  <a:pt x="14" y="48"/>
                </a:cubicBezTo>
                <a:close/>
                <a:moveTo>
                  <a:pt x="70" y="52"/>
                </a:moveTo>
                <a:cubicBezTo>
                  <a:pt x="50" y="72"/>
                  <a:pt x="50" y="72"/>
                  <a:pt x="50" y="72"/>
                </a:cubicBezTo>
                <a:cubicBezTo>
                  <a:pt x="49" y="72"/>
                  <a:pt x="49" y="72"/>
                  <a:pt x="48" y="72"/>
                </a:cubicBezTo>
                <a:cubicBezTo>
                  <a:pt x="48" y="72"/>
                  <a:pt x="47" y="72"/>
                  <a:pt x="47" y="72"/>
                </a:cubicBezTo>
                <a:cubicBezTo>
                  <a:pt x="27" y="52"/>
                  <a:pt x="27" y="52"/>
                  <a:pt x="27" y="52"/>
                </a:cubicBezTo>
                <a:cubicBezTo>
                  <a:pt x="26" y="51"/>
                  <a:pt x="26" y="50"/>
                  <a:pt x="26" y="50"/>
                </a:cubicBezTo>
                <a:cubicBezTo>
                  <a:pt x="27" y="49"/>
                  <a:pt x="27" y="48"/>
                  <a:pt x="28" y="48"/>
                </a:cubicBezTo>
                <a:cubicBezTo>
                  <a:pt x="40" y="48"/>
                  <a:pt x="40" y="48"/>
                  <a:pt x="40" y="48"/>
                </a:cubicBezTo>
                <a:cubicBezTo>
                  <a:pt x="40" y="26"/>
                  <a:pt x="40" y="26"/>
                  <a:pt x="40" y="26"/>
                </a:cubicBezTo>
                <a:cubicBezTo>
                  <a:pt x="40" y="25"/>
                  <a:pt x="41" y="24"/>
                  <a:pt x="42" y="24"/>
                </a:cubicBezTo>
                <a:cubicBezTo>
                  <a:pt x="54" y="24"/>
                  <a:pt x="54" y="24"/>
                  <a:pt x="54" y="24"/>
                </a:cubicBezTo>
                <a:cubicBezTo>
                  <a:pt x="55" y="24"/>
                  <a:pt x="56" y="25"/>
                  <a:pt x="56" y="26"/>
                </a:cubicBezTo>
                <a:cubicBezTo>
                  <a:pt x="56" y="48"/>
                  <a:pt x="56" y="48"/>
                  <a:pt x="56" y="48"/>
                </a:cubicBezTo>
                <a:cubicBezTo>
                  <a:pt x="68" y="48"/>
                  <a:pt x="68" y="48"/>
                  <a:pt x="68" y="48"/>
                </a:cubicBezTo>
                <a:cubicBezTo>
                  <a:pt x="69" y="48"/>
                  <a:pt x="70" y="49"/>
                  <a:pt x="70" y="50"/>
                </a:cubicBezTo>
                <a:cubicBezTo>
                  <a:pt x="70" y="51"/>
                  <a:pt x="70" y="51"/>
                  <a:pt x="70" y="52"/>
                </a:cubicBezTo>
                <a:close/>
              </a:path>
            </a:pathLst>
          </a:custGeom>
          <a:solidFill>
            <a:srgbClr val="8180F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0" name="Google Shape;290;p39"/>
          <p:cNvSpPr/>
          <p:nvPr/>
        </p:nvSpPr>
        <p:spPr>
          <a:xfrm>
            <a:off x="7446819" y="6967378"/>
            <a:ext cx="1253010" cy="898383"/>
          </a:xfrm>
          <a:custGeom>
            <a:rect b="b" l="l" r="r" t="t"/>
            <a:pathLst>
              <a:path extrusionOk="0" h="80" w="112">
                <a:moveTo>
                  <a:pt x="112" y="74"/>
                </a:moveTo>
                <a:cubicBezTo>
                  <a:pt x="112" y="76"/>
                  <a:pt x="111" y="77"/>
                  <a:pt x="109" y="78"/>
                </a:cubicBezTo>
                <a:cubicBezTo>
                  <a:pt x="109" y="78"/>
                  <a:pt x="108" y="78"/>
                  <a:pt x="108" y="78"/>
                </a:cubicBezTo>
                <a:cubicBezTo>
                  <a:pt x="106" y="78"/>
                  <a:pt x="105" y="78"/>
                  <a:pt x="105" y="77"/>
                </a:cubicBezTo>
                <a:cubicBezTo>
                  <a:pt x="80" y="52"/>
                  <a:pt x="80" y="52"/>
                  <a:pt x="80" y="52"/>
                </a:cubicBezTo>
                <a:cubicBezTo>
                  <a:pt x="80" y="62"/>
                  <a:pt x="80" y="62"/>
                  <a:pt x="80" y="62"/>
                </a:cubicBezTo>
                <a:cubicBezTo>
                  <a:pt x="80" y="72"/>
                  <a:pt x="72" y="80"/>
                  <a:pt x="62" y="80"/>
                </a:cubicBezTo>
                <a:cubicBezTo>
                  <a:pt x="18" y="80"/>
                  <a:pt x="18" y="80"/>
                  <a:pt x="18" y="80"/>
                </a:cubicBezTo>
                <a:cubicBezTo>
                  <a:pt x="8" y="80"/>
                  <a:pt x="0" y="72"/>
                  <a:pt x="0" y="62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72" y="0"/>
                  <a:pt x="80" y="8"/>
                  <a:pt x="80" y="18"/>
                </a:cubicBezTo>
                <a:cubicBezTo>
                  <a:pt x="80" y="29"/>
                  <a:pt x="80" y="29"/>
                  <a:pt x="80" y="29"/>
                </a:cubicBezTo>
                <a:cubicBezTo>
                  <a:pt x="105" y="3"/>
                  <a:pt x="105" y="3"/>
                  <a:pt x="105" y="3"/>
                </a:cubicBezTo>
                <a:cubicBezTo>
                  <a:pt x="105" y="3"/>
                  <a:pt x="106" y="2"/>
                  <a:pt x="108" y="2"/>
                </a:cubicBezTo>
                <a:cubicBezTo>
                  <a:pt x="108" y="2"/>
                  <a:pt x="109" y="2"/>
                  <a:pt x="109" y="3"/>
                </a:cubicBezTo>
                <a:cubicBezTo>
                  <a:pt x="111" y="3"/>
                  <a:pt x="112" y="5"/>
                  <a:pt x="112" y="6"/>
                </a:cubicBezTo>
                <a:lnTo>
                  <a:pt x="112" y="74"/>
                </a:lnTo>
                <a:close/>
              </a:path>
            </a:pathLst>
          </a:custGeom>
          <a:solidFill>
            <a:srgbClr val="8180F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1" name="Google Shape;291;p39"/>
          <p:cNvSpPr/>
          <p:nvPr/>
        </p:nvSpPr>
        <p:spPr>
          <a:xfrm>
            <a:off x="12215201" y="4201068"/>
            <a:ext cx="1243553" cy="988223"/>
          </a:xfrm>
          <a:custGeom>
            <a:rect b="b" l="l" r="r" t="t"/>
            <a:pathLst>
              <a:path extrusionOk="0" h="88" w="111">
                <a:moveTo>
                  <a:pt x="111" y="78"/>
                </a:moveTo>
                <a:cubicBezTo>
                  <a:pt x="111" y="84"/>
                  <a:pt x="107" y="88"/>
                  <a:pt x="101" y="88"/>
                </a:cubicBezTo>
                <a:cubicBezTo>
                  <a:pt x="10" y="88"/>
                  <a:pt x="10" y="88"/>
                  <a:pt x="10" y="88"/>
                </a:cubicBezTo>
                <a:cubicBezTo>
                  <a:pt x="4" y="88"/>
                  <a:pt x="0" y="84"/>
                  <a:pt x="0" y="78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07" y="0"/>
                  <a:pt x="111" y="5"/>
                  <a:pt x="111" y="10"/>
                </a:cubicBezTo>
                <a:lnTo>
                  <a:pt x="111" y="78"/>
                </a:lnTo>
                <a:close/>
                <a:moveTo>
                  <a:pt x="103" y="26"/>
                </a:moveTo>
                <a:cubicBezTo>
                  <a:pt x="103" y="25"/>
                  <a:pt x="103" y="24"/>
                  <a:pt x="101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8" y="24"/>
                  <a:pt x="8" y="25"/>
                  <a:pt x="8" y="26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9"/>
                  <a:pt x="8" y="80"/>
                  <a:pt x="10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3" y="80"/>
                  <a:pt x="103" y="79"/>
                  <a:pt x="103" y="78"/>
                </a:cubicBezTo>
                <a:lnTo>
                  <a:pt x="103" y="26"/>
                </a:lnTo>
                <a:close/>
                <a:moveTo>
                  <a:pt x="24" y="38"/>
                </a:moveTo>
                <a:cubicBezTo>
                  <a:pt x="24" y="39"/>
                  <a:pt x="23" y="40"/>
                  <a:pt x="22" y="40"/>
                </a:cubicBezTo>
                <a:cubicBezTo>
                  <a:pt x="18" y="40"/>
                  <a:pt x="18" y="40"/>
                  <a:pt x="18" y="40"/>
                </a:cubicBezTo>
                <a:cubicBezTo>
                  <a:pt x="16" y="40"/>
                  <a:pt x="16" y="39"/>
                  <a:pt x="16" y="38"/>
                </a:cubicBezTo>
                <a:cubicBezTo>
                  <a:pt x="16" y="34"/>
                  <a:pt x="16" y="34"/>
                  <a:pt x="16" y="34"/>
                </a:cubicBezTo>
                <a:cubicBezTo>
                  <a:pt x="16" y="33"/>
                  <a:pt x="16" y="32"/>
                  <a:pt x="18" y="32"/>
                </a:cubicBezTo>
                <a:cubicBezTo>
                  <a:pt x="22" y="32"/>
                  <a:pt x="22" y="32"/>
                  <a:pt x="22" y="32"/>
                </a:cubicBezTo>
                <a:cubicBezTo>
                  <a:pt x="23" y="32"/>
                  <a:pt x="24" y="33"/>
                  <a:pt x="24" y="34"/>
                </a:cubicBezTo>
                <a:lnTo>
                  <a:pt x="24" y="38"/>
                </a:lnTo>
                <a:close/>
                <a:moveTo>
                  <a:pt x="24" y="54"/>
                </a:moveTo>
                <a:cubicBezTo>
                  <a:pt x="24" y="55"/>
                  <a:pt x="23" y="56"/>
                  <a:pt x="22" y="56"/>
                </a:cubicBezTo>
                <a:cubicBezTo>
                  <a:pt x="18" y="56"/>
                  <a:pt x="18" y="56"/>
                  <a:pt x="18" y="56"/>
                </a:cubicBezTo>
                <a:cubicBezTo>
                  <a:pt x="16" y="56"/>
                  <a:pt x="16" y="55"/>
                  <a:pt x="16" y="54"/>
                </a:cubicBezTo>
                <a:cubicBezTo>
                  <a:pt x="16" y="50"/>
                  <a:pt x="16" y="50"/>
                  <a:pt x="16" y="50"/>
                </a:cubicBezTo>
                <a:cubicBezTo>
                  <a:pt x="16" y="49"/>
                  <a:pt x="16" y="48"/>
                  <a:pt x="18" y="48"/>
                </a:cubicBezTo>
                <a:cubicBezTo>
                  <a:pt x="22" y="48"/>
                  <a:pt x="22" y="48"/>
                  <a:pt x="22" y="48"/>
                </a:cubicBezTo>
                <a:cubicBezTo>
                  <a:pt x="23" y="48"/>
                  <a:pt x="24" y="49"/>
                  <a:pt x="24" y="50"/>
                </a:cubicBezTo>
                <a:lnTo>
                  <a:pt x="24" y="54"/>
                </a:lnTo>
                <a:close/>
                <a:moveTo>
                  <a:pt x="24" y="70"/>
                </a:moveTo>
                <a:cubicBezTo>
                  <a:pt x="24" y="71"/>
                  <a:pt x="23" y="72"/>
                  <a:pt x="22" y="72"/>
                </a:cubicBezTo>
                <a:cubicBezTo>
                  <a:pt x="18" y="72"/>
                  <a:pt x="18" y="72"/>
                  <a:pt x="18" y="72"/>
                </a:cubicBezTo>
                <a:cubicBezTo>
                  <a:pt x="16" y="72"/>
                  <a:pt x="16" y="71"/>
                  <a:pt x="16" y="70"/>
                </a:cubicBezTo>
                <a:cubicBezTo>
                  <a:pt x="16" y="66"/>
                  <a:pt x="16" y="66"/>
                  <a:pt x="16" y="66"/>
                </a:cubicBezTo>
                <a:cubicBezTo>
                  <a:pt x="16" y="65"/>
                  <a:pt x="16" y="64"/>
                  <a:pt x="18" y="64"/>
                </a:cubicBezTo>
                <a:cubicBezTo>
                  <a:pt x="22" y="64"/>
                  <a:pt x="22" y="64"/>
                  <a:pt x="22" y="64"/>
                </a:cubicBezTo>
                <a:cubicBezTo>
                  <a:pt x="23" y="64"/>
                  <a:pt x="24" y="65"/>
                  <a:pt x="24" y="66"/>
                </a:cubicBezTo>
                <a:lnTo>
                  <a:pt x="24" y="70"/>
                </a:lnTo>
                <a:close/>
                <a:moveTo>
                  <a:pt x="95" y="38"/>
                </a:moveTo>
                <a:cubicBezTo>
                  <a:pt x="95" y="39"/>
                  <a:pt x="95" y="40"/>
                  <a:pt x="93" y="40"/>
                </a:cubicBezTo>
                <a:cubicBezTo>
                  <a:pt x="34" y="40"/>
                  <a:pt x="34" y="40"/>
                  <a:pt x="34" y="40"/>
                </a:cubicBezTo>
                <a:cubicBezTo>
                  <a:pt x="32" y="40"/>
                  <a:pt x="32" y="39"/>
                  <a:pt x="32" y="38"/>
                </a:cubicBezTo>
                <a:cubicBezTo>
                  <a:pt x="32" y="34"/>
                  <a:pt x="32" y="34"/>
                  <a:pt x="32" y="34"/>
                </a:cubicBezTo>
                <a:cubicBezTo>
                  <a:pt x="32" y="33"/>
                  <a:pt x="32" y="32"/>
                  <a:pt x="34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5" y="32"/>
                  <a:pt x="95" y="33"/>
                  <a:pt x="95" y="34"/>
                </a:cubicBezTo>
                <a:lnTo>
                  <a:pt x="95" y="38"/>
                </a:lnTo>
                <a:close/>
                <a:moveTo>
                  <a:pt x="95" y="54"/>
                </a:moveTo>
                <a:cubicBezTo>
                  <a:pt x="95" y="55"/>
                  <a:pt x="95" y="56"/>
                  <a:pt x="93" y="56"/>
                </a:cubicBezTo>
                <a:cubicBezTo>
                  <a:pt x="34" y="56"/>
                  <a:pt x="34" y="56"/>
                  <a:pt x="34" y="56"/>
                </a:cubicBezTo>
                <a:cubicBezTo>
                  <a:pt x="32" y="56"/>
                  <a:pt x="32" y="55"/>
                  <a:pt x="32" y="54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49"/>
                  <a:pt x="32" y="48"/>
                  <a:pt x="34" y="48"/>
                </a:cubicBezTo>
                <a:cubicBezTo>
                  <a:pt x="93" y="48"/>
                  <a:pt x="93" y="48"/>
                  <a:pt x="93" y="48"/>
                </a:cubicBezTo>
                <a:cubicBezTo>
                  <a:pt x="95" y="48"/>
                  <a:pt x="95" y="49"/>
                  <a:pt x="95" y="50"/>
                </a:cubicBezTo>
                <a:lnTo>
                  <a:pt x="95" y="54"/>
                </a:lnTo>
                <a:close/>
                <a:moveTo>
                  <a:pt x="95" y="70"/>
                </a:moveTo>
                <a:cubicBezTo>
                  <a:pt x="95" y="71"/>
                  <a:pt x="95" y="72"/>
                  <a:pt x="93" y="72"/>
                </a:cubicBezTo>
                <a:cubicBezTo>
                  <a:pt x="34" y="72"/>
                  <a:pt x="34" y="72"/>
                  <a:pt x="34" y="72"/>
                </a:cubicBezTo>
                <a:cubicBezTo>
                  <a:pt x="32" y="72"/>
                  <a:pt x="32" y="71"/>
                  <a:pt x="32" y="70"/>
                </a:cubicBezTo>
                <a:cubicBezTo>
                  <a:pt x="32" y="66"/>
                  <a:pt x="32" y="66"/>
                  <a:pt x="32" y="66"/>
                </a:cubicBezTo>
                <a:cubicBezTo>
                  <a:pt x="32" y="65"/>
                  <a:pt x="32" y="64"/>
                  <a:pt x="34" y="64"/>
                </a:cubicBezTo>
                <a:cubicBezTo>
                  <a:pt x="93" y="64"/>
                  <a:pt x="93" y="64"/>
                  <a:pt x="93" y="64"/>
                </a:cubicBezTo>
                <a:cubicBezTo>
                  <a:pt x="95" y="64"/>
                  <a:pt x="95" y="65"/>
                  <a:pt x="95" y="66"/>
                </a:cubicBezTo>
                <a:lnTo>
                  <a:pt x="95" y="70"/>
                </a:lnTo>
                <a:close/>
              </a:path>
            </a:pathLst>
          </a:custGeom>
          <a:solidFill>
            <a:srgbClr val="8180F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2" name="Google Shape;292;p39"/>
          <p:cNvSpPr/>
          <p:nvPr/>
        </p:nvSpPr>
        <p:spPr>
          <a:xfrm>
            <a:off x="9649303" y="4201068"/>
            <a:ext cx="1163170" cy="988223"/>
          </a:xfrm>
          <a:custGeom>
            <a:rect b="b" l="l" r="r" t="t"/>
            <a:pathLst>
              <a:path extrusionOk="0" h="88" w="104">
                <a:moveTo>
                  <a:pt x="104" y="44"/>
                </a:moveTo>
                <a:cubicBezTo>
                  <a:pt x="104" y="46"/>
                  <a:pt x="102" y="48"/>
                  <a:pt x="100" y="48"/>
                </a:cubicBezTo>
                <a:cubicBezTo>
                  <a:pt x="35" y="56"/>
                  <a:pt x="35" y="56"/>
                  <a:pt x="35" y="56"/>
                </a:cubicBezTo>
                <a:cubicBezTo>
                  <a:pt x="35" y="57"/>
                  <a:pt x="36" y="58"/>
                  <a:pt x="36" y="60"/>
                </a:cubicBezTo>
                <a:cubicBezTo>
                  <a:pt x="36" y="61"/>
                  <a:pt x="35" y="63"/>
                  <a:pt x="34" y="64"/>
                </a:cubicBezTo>
                <a:cubicBezTo>
                  <a:pt x="92" y="64"/>
                  <a:pt x="92" y="64"/>
                  <a:pt x="92" y="64"/>
                </a:cubicBezTo>
                <a:cubicBezTo>
                  <a:pt x="94" y="64"/>
                  <a:pt x="96" y="66"/>
                  <a:pt x="96" y="68"/>
                </a:cubicBezTo>
                <a:cubicBezTo>
                  <a:pt x="96" y="70"/>
                  <a:pt x="94" y="72"/>
                  <a:pt x="92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26" y="72"/>
                  <a:pt x="24" y="70"/>
                  <a:pt x="24" y="68"/>
                </a:cubicBezTo>
                <a:cubicBezTo>
                  <a:pt x="24" y="66"/>
                  <a:pt x="27" y="61"/>
                  <a:pt x="28" y="59"/>
                </a:cubicBezTo>
                <a:cubicBezTo>
                  <a:pt x="17" y="8"/>
                  <a:pt x="17" y="8"/>
                  <a:pt x="17" y="8"/>
                </a:cubicBez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6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4" y="0"/>
                  <a:pt x="24" y="5"/>
                  <a:pt x="25" y="8"/>
                </a:cubicBezTo>
                <a:cubicBezTo>
                  <a:pt x="100" y="8"/>
                  <a:pt x="100" y="8"/>
                  <a:pt x="100" y="8"/>
                </a:cubicBezTo>
                <a:cubicBezTo>
                  <a:pt x="102" y="8"/>
                  <a:pt x="104" y="10"/>
                  <a:pt x="104" y="12"/>
                </a:cubicBezTo>
                <a:lnTo>
                  <a:pt x="104" y="44"/>
                </a:lnTo>
                <a:close/>
                <a:moveTo>
                  <a:pt x="32" y="88"/>
                </a:moveTo>
                <a:cubicBezTo>
                  <a:pt x="28" y="88"/>
                  <a:pt x="24" y="84"/>
                  <a:pt x="24" y="80"/>
                </a:cubicBezTo>
                <a:cubicBezTo>
                  <a:pt x="24" y="76"/>
                  <a:pt x="28" y="72"/>
                  <a:pt x="32" y="72"/>
                </a:cubicBezTo>
                <a:cubicBezTo>
                  <a:pt x="36" y="72"/>
                  <a:pt x="40" y="76"/>
                  <a:pt x="40" y="80"/>
                </a:cubicBezTo>
                <a:cubicBezTo>
                  <a:pt x="40" y="84"/>
                  <a:pt x="36" y="88"/>
                  <a:pt x="32" y="88"/>
                </a:cubicBezTo>
                <a:close/>
                <a:moveTo>
                  <a:pt x="88" y="88"/>
                </a:moveTo>
                <a:cubicBezTo>
                  <a:pt x="83" y="88"/>
                  <a:pt x="80" y="84"/>
                  <a:pt x="80" y="80"/>
                </a:cubicBezTo>
                <a:cubicBezTo>
                  <a:pt x="80" y="76"/>
                  <a:pt x="83" y="72"/>
                  <a:pt x="88" y="72"/>
                </a:cubicBezTo>
                <a:cubicBezTo>
                  <a:pt x="92" y="72"/>
                  <a:pt x="96" y="76"/>
                  <a:pt x="96" y="80"/>
                </a:cubicBezTo>
                <a:cubicBezTo>
                  <a:pt x="96" y="84"/>
                  <a:pt x="92" y="88"/>
                  <a:pt x="88" y="88"/>
                </a:cubicBezTo>
                <a:close/>
              </a:path>
            </a:pathLst>
          </a:custGeom>
          <a:solidFill>
            <a:srgbClr val="8180F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3" name="Google Shape;293;p39"/>
          <p:cNvSpPr/>
          <p:nvPr/>
        </p:nvSpPr>
        <p:spPr>
          <a:xfrm>
            <a:off x="7381918" y="4203433"/>
            <a:ext cx="983494" cy="983493"/>
          </a:xfrm>
          <a:custGeom>
            <a:rect b="b" l="l" r="r" t="t"/>
            <a:pathLst>
              <a:path extrusionOk="0" h="88" w="88">
                <a:moveTo>
                  <a:pt x="86" y="78"/>
                </a:moveTo>
                <a:cubicBezTo>
                  <a:pt x="85" y="81"/>
                  <a:pt x="81" y="83"/>
                  <a:pt x="79" y="85"/>
                </a:cubicBezTo>
                <a:cubicBezTo>
                  <a:pt x="75" y="87"/>
                  <a:pt x="71" y="88"/>
                  <a:pt x="67" y="88"/>
                </a:cubicBezTo>
                <a:cubicBezTo>
                  <a:pt x="61" y="88"/>
                  <a:pt x="56" y="85"/>
                  <a:pt x="51" y="83"/>
                </a:cubicBezTo>
                <a:cubicBezTo>
                  <a:pt x="47" y="82"/>
                  <a:pt x="43" y="80"/>
                  <a:pt x="40" y="78"/>
                </a:cubicBezTo>
                <a:cubicBezTo>
                  <a:pt x="29" y="72"/>
                  <a:pt x="16" y="59"/>
                  <a:pt x="10" y="48"/>
                </a:cubicBezTo>
                <a:cubicBezTo>
                  <a:pt x="8" y="45"/>
                  <a:pt x="6" y="41"/>
                  <a:pt x="5" y="37"/>
                </a:cubicBezTo>
                <a:cubicBezTo>
                  <a:pt x="3" y="32"/>
                  <a:pt x="0" y="27"/>
                  <a:pt x="0" y="21"/>
                </a:cubicBezTo>
                <a:cubicBezTo>
                  <a:pt x="0" y="17"/>
                  <a:pt x="1" y="13"/>
                  <a:pt x="3" y="9"/>
                </a:cubicBezTo>
                <a:cubicBezTo>
                  <a:pt x="5" y="7"/>
                  <a:pt x="7" y="3"/>
                  <a:pt x="10" y="2"/>
                </a:cubicBezTo>
                <a:cubicBezTo>
                  <a:pt x="12" y="1"/>
                  <a:pt x="16" y="0"/>
                  <a:pt x="19" y="0"/>
                </a:cubicBezTo>
                <a:cubicBezTo>
                  <a:pt x="19" y="0"/>
                  <a:pt x="20" y="0"/>
                  <a:pt x="20" y="0"/>
                </a:cubicBezTo>
                <a:cubicBezTo>
                  <a:pt x="21" y="0"/>
                  <a:pt x="23" y="4"/>
                  <a:pt x="23" y="5"/>
                </a:cubicBezTo>
                <a:cubicBezTo>
                  <a:pt x="25" y="8"/>
                  <a:pt x="27" y="12"/>
                  <a:pt x="29" y="15"/>
                </a:cubicBezTo>
                <a:cubicBezTo>
                  <a:pt x="30" y="17"/>
                  <a:pt x="32" y="19"/>
                  <a:pt x="32" y="21"/>
                </a:cubicBezTo>
                <a:cubicBezTo>
                  <a:pt x="32" y="25"/>
                  <a:pt x="21" y="30"/>
                  <a:pt x="21" y="34"/>
                </a:cubicBezTo>
                <a:cubicBezTo>
                  <a:pt x="21" y="35"/>
                  <a:pt x="22" y="38"/>
                  <a:pt x="23" y="39"/>
                </a:cubicBezTo>
                <a:cubicBezTo>
                  <a:pt x="30" y="51"/>
                  <a:pt x="37" y="58"/>
                  <a:pt x="49" y="65"/>
                </a:cubicBezTo>
                <a:cubicBezTo>
                  <a:pt x="50" y="66"/>
                  <a:pt x="53" y="67"/>
                  <a:pt x="54" y="67"/>
                </a:cubicBezTo>
                <a:cubicBezTo>
                  <a:pt x="58" y="67"/>
                  <a:pt x="63" y="56"/>
                  <a:pt x="67" y="56"/>
                </a:cubicBezTo>
                <a:cubicBezTo>
                  <a:pt x="69" y="56"/>
                  <a:pt x="71" y="58"/>
                  <a:pt x="73" y="59"/>
                </a:cubicBezTo>
                <a:cubicBezTo>
                  <a:pt x="76" y="61"/>
                  <a:pt x="80" y="63"/>
                  <a:pt x="83" y="65"/>
                </a:cubicBezTo>
                <a:cubicBezTo>
                  <a:pt x="84" y="65"/>
                  <a:pt x="88" y="67"/>
                  <a:pt x="88" y="68"/>
                </a:cubicBezTo>
                <a:cubicBezTo>
                  <a:pt x="88" y="68"/>
                  <a:pt x="88" y="69"/>
                  <a:pt x="88" y="69"/>
                </a:cubicBezTo>
                <a:cubicBezTo>
                  <a:pt x="88" y="72"/>
                  <a:pt x="87" y="76"/>
                  <a:pt x="86" y="78"/>
                </a:cubicBezTo>
                <a:close/>
              </a:path>
            </a:pathLst>
          </a:custGeom>
          <a:solidFill>
            <a:srgbClr val="8180FF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4" name="Google Shape;294;p39"/>
          <p:cNvSpPr txBox="1"/>
          <p:nvPr/>
        </p:nvSpPr>
        <p:spPr>
          <a:xfrm>
            <a:off x="4362913" y="5447688"/>
            <a:ext cx="2176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434343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REDE DE</a:t>
            </a:r>
            <a:endParaRPr b="1" sz="2100">
              <a:solidFill>
                <a:srgbClr val="4343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434343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PESQUISA</a:t>
            </a:r>
            <a:endParaRPr b="1" sz="2100">
              <a:solidFill>
                <a:srgbClr val="4343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95" name="Google Shape;295;p39"/>
          <p:cNvSpPr txBox="1"/>
          <p:nvPr/>
        </p:nvSpPr>
        <p:spPr>
          <a:xfrm>
            <a:off x="6824900" y="5447688"/>
            <a:ext cx="217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434343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CHAMADAS</a:t>
            </a:r>
            <a:endParaRPr b="1" sz="2100">
              <a:solidFill>
                <a:srgbClr val="4343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96" name="Google Shape;296;p39"/>
          <p:cNvSpPr txBox="1"/>
          <p:nvPr/>
        </p:nvSpPr>
        <p:spPr>
          <a:xfrm>
            <a:off x="9286863" y="5447688"/>
            <a:ext cx="2176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434343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GOOGLE</a:t>
            </a:r>
            <a:endParaRPr b="1" sz="2100">
              <a:solidFill>
                <a:srgbClr val="4343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434343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SHOPPING</a:t>
            </a:r>
            <a:endParaRPr b="1" sz="2100">
              <a:solidFill>
                <a:srgbClr val="4343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97" name="Google Shape;297;p39"/>
          <p:cNvSpPr txBox="1"/>
          <p:nvPr/>
        </p:nvSpPr>
        <p:spPr>
          <a:xfrm>
            <a:off x="11748863" y="5447688"/>
            <a:ext cx="2176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434343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REDE DE</a:t>
            </a:r>
            <a:endParaRPr b="1" sz="2100">
              <a:solidFill>
                <a:srgbClr val="4343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434343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DISPLAY</a:t>
            </a:r>
            <a:endParaRPr b="1" sz="2100">
              <a:solidFill>
                <a:srgbClr val="4343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98" name="Google Shape;298;p39"/>
          <p:cNvSpPr txBox="1"/>
          <p:nvPr/>
        </p:nvSpPr>
        <p:spPr>
          <a:xfrm>
            <a:off x="4367150" y="8363338"/>
            <a:ext cx="217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434343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DISCOVERY</a:t>
            </a:r>
            <a:endParaRPr b="1" sz="2100">
              <a:solidFill>
                <a:srgbClr val="4343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299" name="Google Shape;299;p39"/>
          <p:cNvSpPr txBox="1"/>
          <p:nvPr/>
        </p:nvSpPr>
        <p:spPr>
          <a:xfrm>
            <a:off x="6894819" y="8363338"/>
            <a:ext cx="217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434343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YOUTUBE</a:t>
            </a:r>
            <a:endParaRPr b="1" sz="2100">
              <a:solidFill>
                <a:srgbClr val="4343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300" name="Google Shape;300;p39"/>
          <p:cNvSpPr txBox="1"/>
          <p:nvPr/>
        </p:nvSpPr>
        <p:spPr>
          <a:xfrm>
            <a:off x="9422506" y="8363338"/>
            <a:ext cx="2176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434343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DOWNLOAD</a:t>
            </a:r>
            <a:endParaRPr b="1" sz="2100">
              <a:solidFill>
                <a:srgbClr val="4343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434343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DE APPS</a:t>
            </a:r>
            <a:endParaRPr b="1" sz="2100">
              <a:solidFill>
                <a:srgbClr val="4343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grpSp>
        <p:nvGrpSpPr>
          <p:cNvPr id="301" name="Google Shape;301;p39"/>
          <p:cNvGrpSpPr/>
          <p:nvPr/>
        </p:nvGrpSpPr>
        <p:grpSpPr>
          <a:xfrm>
            <a:off x="4782734" y="6744854"/>
            <a:ext cx="1336544" cy="1342944"/>
            <a:chOff x="5978526" y="4030663"/>
            <a:chExt cx="239713" cy="239713"/>
          </a:xfrm>
        </p:grpSpPr>
        <p:sp>
          <p:nvSpPr>
            <p:cNvPr id="302" name="Google Shape;302;p39"/>
            <p:cNvSpPr/>
            <p:nvPr/>
          </p:nvSpPr>
          <p:spPr>
            <a:xfrm>
              <a:off x="6015038" y="4056063"/>
              <a:ext cx="26988" cy="26988"/>
            </a:xfrm>
            <a:custGeom>
              <a:rect b="b" l="l" r="r" t="t"/>
              <a:pathLst>
                <a:path extrusionOk="0" h="7" w="7">
                  <a:moveTo>
                    <a:pt x="6" y="4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6"/>
                    <a:pt x="7" y="5"/>
                    <a:pt x="6" y="4"/>
                  </a:cubicBezTo>
                  <a:close/>
                </a:path>
              </a:pathLst>
            </a:custGeom>
            <a:solidFill>
              <a:srgbClr val="8180FF"/>
            </a:solidFill>
            <a:ln>
              <a:noFill/>
            </a:ln>
          </p:spPr>
          <p:txBody>
            <a:bodyPr anchorCtr="0" anchor="t" bIns="68550" lIns="137150" spcFirstLastPara="1" rIns="137150" wrap="square" tIns="685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3" name="Google Shape;303;p39"/>
            <p:cNvSpPr/>
            <p:nvPr/>
          </p:nvSpPr>
          <p:spPr>
            <a:xfrm>
              <a:off x="5978526" y="4135438"/>
              <a:ext cx="28575" cy="14288"/>
            </a:xfrm>
            <a:custGeom>
              <a:rect b="b" l="l" r="r" t="t"/>
              <a:pathLst>
                <a:path extrusionOk="0" h="4" w="8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8180FF"/>
            </a:solidFill>
            <a:ln>
              <a:noFill/>
            </a:ln>
          </p:spPr>
          <p:txBody>
            <a:bodyPr anchorCtr="0" anchor="t" bIns="68550" lIns="137150" spcFirstLastPara="1" rIns="137150" wrap="square" tIns="685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4" name="Google Shape;304;p39"/>
            <p:cNvSpPr/>
            <p:nvPr/>
          </p:nvSpPr>
          <p:spPr>
            <a:xfrm>
              <a:off x="6188076" y="4149725"/>
              <a:ext cx="30163" cy="15875"/>
            </a:xfrm>
            <a:custGeom>
              <a:rect b="b" l="l" r="r" t="t"/>
              <a:pathLst>
                <a:path extrusionOk="0" h="4" w="8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8180FF"/>
            </a:solidFill>
            <a:ln>
              <a:noFill/>
            </a:ln>
          </p:spPr>
          <p:txBody>
            <a:bodyPr anchorCtr="0" anchor="t" bIns="68550" lIns="137150" spcFirstLastPara="1" rIns="137150" wrap="square" tIns="685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5" name="Google Shape;305;p39"/>
            <p:cNvSpPr/>
            <p:nvPr/>
          </p:nvSpPr>
          <p:spPr>
            <a:xfrm>
              <a:off x="6165851" y="4067175"/>
              <a:ext cx="25400" cy="26988"/>
            </a:xfrm>
            <a:custGeom>
              <a:rect b="b" l="l" r="r" t="t"/>
              <a:pathLst>
                <a:path extrusionOk="0" h="7" w="7">
                  <a:moveTo>
                    <a:pt x="6" y="1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6"/>
                    <a:pt x="0" y="6"/>
                  </a:cubicBezTo>
                  <a:cubicBezTo>
                    <a:pt x="1" y="7"/>
                    <a:pt x="2" y="7"/>
                    <a:pt x="3" y="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7" y="2"/>
                    <a:pt x="6" y="1"/>
                  </a:cubicBezTo>
                  <a:close/>
                </a:path>
              </a:pathLst>
            </a:custGeom>
            <a:solidFill>
              <a:srgbClr val="8180FF"/>
            </a:solidFill>
            <a:ln>
              <a:noFill/>
            </a:ln>
          </p:spPr>
          <p:txBody>
            <a:bodyPr anchorCtr="0" anchor="t" bIns="68550" lIns="137150" spcFirstLastPara="1" rIns="137150" wrap="square" tIns="685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6" name="Google Shape;306;p39"/>
            <p:cNvSpPr/>
            <p:nvPr/>
          </p:nvSpPr>
          <p:spPr>
            <a:xfrm>
              <a:off x="6097588" y="4030663"/>
              <a:ext cx="15875" cy="28575"/>
            </a:xfrm>
            <a:custGeom>
              <a:rect b="b" l="l" r="r" t="t"/>
              <a:pathLst>
                <a:path extrusionOk="0" h="8" w="4">
                  <a:moveTo>
                    <a:pt x="2" y="8"/>
                  </a:moveTo>
                  <a:cubicBezTo>
                    <a:pt x="3" y="8"/>
                    <a:pt x="3" y="8"/>
                    <a:pt x="3" y="7"/>
                  </a:cubicBezTo>
                  <a:cubicBezTo>
                    <a:pt x="4" y="7"/>
                    <a:pt x="4" y="7"/>
                    <a:pt x="4" y="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8"/>
                    <a:pt x="2" y="8"/>
                  </a:cubicBezTo>
                  <a:close/>
                </a:path>
              </a:pathLst>
            </a:custGeom>
            <a:solidFill>
              <a:srgbClr val="8180FF"/>
            </a:solidFill>
            <a:ln>
              <a:noFill/>
            </a:ln>
          </p:spPr>
          <p:txBody>
            <a:bodyPr anchorCtr="0" anchor="t" bIns="68550" lIns="137150" spcFirstLastPara="1" rIns="137150" wrap="square" tIns="685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7" name="Google Shape;307;p39"/>
            <p:cNvSpPr/>
            <p:nvPr/>
          </p:nvSpPr>
          <p:spPr>
            <a:xfrm>
              <a:off x="6037263" y="4089400"/>
              <a:ext cx="120650" cy="136525"/>
            </a:xfrm>
            <a:custGeom>
              <a:rect b="b" l="l" r="r" t="t"/>
              <a:pathLst>
                <a:path extrusionOk="0" h="36" w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2"/>
                    <a:pt x="3" y="27"/>
                    <a:pt x="8" y="30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9" y="27"/>
                    <a:pt x="32" y="22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22" y="26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6" y="24"/>
                    <a:pt x="4" y="20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0"/>
                    <a:pt x="26" y="24"/>
                    <a:pt x="22" y="26"/>
                  </a:cubicBezTo>
                  <a:close/>
                </a:path>
              </a:pathLst>
            </a:custGeom>
            <a:solidFill>
              <a:srgbClr val="8180FF"/>
            </a:solidFill>
            <a:ln>
              <a:noFill/>
            </a:ln>
          </p:spPr>
          <p:txBody>
            <a:bodyPr anchorCtr="0" anchor="t" bIns="68550" lIns="137150" spcFirstLastPara="1" rIns="137150" wrap="square" tIns="685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8" name="Google Shape;308;p39"/>
            <p:cNvSpPr/>
            <p:nvPr/>
          </p:nvSpPr>
          <p:spPr>
            <a:xfrm>
              <a:off x="6067426" y="4240213"/>
              <a:ext cx="60325" cy="30163"/>
            </a:xfrm>
            <a:custGeom>
              <a:rect b="b" l="l" r="r" t="t"/>
              <a:pathLst>
                <a:path extrusionOk="0" h="8" w="16">
                  <a:moveTo>
                    <a:pt x="0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"/>
                    <a:pt x="6" y="8"/>
                    <a:pt x="8" y="8"/>
                  </a:cubicBezTo>
                  <a:cubicBezTo>
                    <a:pt x="10" y="8"/>
                    <a:pt x="12" y="6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8180FF"/>
            </a:solidFill>
            <a:ln>
              <a:noFill/>
            </a:ln>
          </p:spPr>
          <p:txBody>
            <a:bodyPr anchorCtr="0" anchor="t" bIns="68550" lIns="137150" spcFirstLastPara="1" rIns="137150" wrap="square" tIns="685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09" name="Google Shape;309;p39"/>
          <p:cNvSpPr txBox="1"/>
          <p:nvPr/>
        </p:nvSpPr>
        <p:spPr>
          <a:xfrm>
            <a:off x="11830381" y="8464850"/>
            <a:ext cx="217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434343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PMAX</a:t>
            </a:r>
            <a:endParaRPr b="1" sz="2100">
              <a:solidFill>
                <a:srgbClr val="434343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grpSp>
        <p:nvGrpSpPr>
          <p:cNvPr id="310" name="Google Shape;310;p39"/>
          <p:cNvGrpSpPr/>
          <p:nvPr/>
        </p:nvGrpSpPr>
        <p:grpSpPr>
          <a:xfrm>
            <a:off x="12354879" y="6953777"/>
            <a:ext cx="1073425" cy="1043079"/>
            <a:chOff x="1172100" y="238125"/>
            <a:chExt cx="5238775" cy="5090675"/>
          </a:xfrm>
        </p:grpSpPr>
        <p:sp>
          <p:nvSpPr>
            <p:cNvPr id="311" name="Google Shape;311;p39"/>
            <p:cNvSpPr/>
            <p:nvPr/>
          </p:nvSpPr>
          <p:spPr>
            <a:xfrm>
              <a:off x="1517650" y="238125"/>
              <a:ext cx="4893225" cy="4757475"/>
            </a:xfrm>
            <a:custGeom>
              <a:rect b="b" l="l" r="r" t="t"/>
              <a:pathLst>
                <a:path extrusionOk="0" h="190299" w="195729">
                  <a:moveTo>
                    <a:pt x="83672" y="50598"/>
                  </a:moveTo>
                  <a:lnTo>
                    <a:pt x="44428" y="89842"/>
                  </a:lnTo>
                  <a:cubicBezTo>
                    <a:pt x="43934" y="90336"/>
                    <a:pt x="43441" y="91077"/>
                    <a:pt x="42947" y="91817"/>
                  </a:cubicBezTo>
                  <a:lnTo>
                    <a:pt x="11848" y="92804"/>
                  </a:lnTo>
                  <a:lnTo>
                    <a:pt x="36036" y="53807"/>
                  </a:lnTo>
                  <a:lnTo>
                    <a:pt x="83672" y="50598"/>
                  </a:lnTo>
                  <a:close/>
                  <a:moveTo>
                    <a:pt x="163395" y="11354"/>
                  </a:moveTo>
                  <a:cubicBezTo>
                    <a:pt x="168332" y="11354"/>
                    <a:pt x="172774" y="12094"/>
                    <a:pt x="176970" y="13575"/>
                  </a:cubicBezTo>
                  <a:cubicBezTo>
                    <a:pt x="183388" y="30359"/>
                    <a:pt x="175243" y="55534"/>
                    <a:pt x="164136" y="66641"/>
                  </a:cubicBezTo>
                  <a:lnTo>
                    <a:pt x="144884" y="85893"/>
                  </a:lnTo>
                  <a:cubicBezTo>
                    <a:pt x="143650" y="85400"/>
                    <a:pt x="142415" y="85153"/>
                    <a:pt x="141181" y="85153"/>
                  </a:cubicBezTo>
                  <a:cubicBezTo>
                    <a:pt x="137973" y="85153"/>
                    <a:pt x="135011" y="86634"/>
                    <a:pt x="132790" y="88855"/>
                  </a:cubicBezTo>
                  <a:lnTo>
                    <a:pt x="91077" y="135010"/>
                  </a:lnTo>
                  <a:cubicBezTo>
                    <a:pt x="90830" y="135257"/>
                    <a:pt x="90583" y="135504"/>
                    <a:pt x="90336" y="135751"/>
                  </a:cubicBezTo>
                  <a:lnTo>
                    <a:pt x="55041" y="100456"/>
                  </a:lnTo>
                  <a:cubicBezTo>
                    <a:pt x="55288" y="100209"/>
                    <a:pt x="55535" y="100209"/>
                    <a:pt x="55782" y="99962"/>
                  </a:cubicBezTo>
                  <a:lnTo>
                    <a:pt x="101937" y="58249"/>
                  </a:lnTo>
                  <a:cubicBezTo>
                    <a:pt x="105393" y="55041"/>
                    <a:pt x="106627" y="49858"/>
                    <a:pt x="104899" y="45415"/>
                  </a:cubicBezTo>
                  <a:lnTo>
                    <a:pt x="123904" y="26410"/>
                  </a:lnTo>
                  <a:cubicBezTo>
                    <a:pt x="132296" y="18018"/>
                    <a:pt x="148833" y="11354"/>
                    <a:pt x="163395" y="11354"/>
                  </a:cubicBezTo>
                  <a:close/>
                  <a:moveTo>
                    <a:pt x="140441" y="106626"/>
                  </a:moveTo>
                  <a:lnTo>
                    <a:pt x="136985" y="154756"/>
                  </a:lnTo>
                  <a:lnTo>
                    <a:pt x="98235" y="178944"/>
                  </a:lnTo>
                  <a:lnTo>
                    <a:pt x="99222" y="147598"/>
                  </a:lnTo>
                  <a:cubicBezTo>
                    <a:pt x="99716" y="147105"/>
                    <a:pt x="100209" y="146611"/>
                    <a:pt x="100703" y="146117"/>
                  </a:cubicBezTo>
                  <a:lnTo>
                    <a:pt x="140441" y="106626"/>
                  </a:lnTo>
                  <a:close/>
                  <a:moveTo>
                    <a:pt x="163395" y="0"/>
                  </a:moveTo>
                  <a:cubicBezTo>
                    <a:pt x="146365" y="0"/>
                    <a:pt x="126619" y="7651"/>
                    <a:pt x="115759" y="18511"/>
                  </a:cubicBezTo>
                  <a:lnTo>
                    <a:pt x="95767" y="38504"/>
                  </a:lnTo>
                  <a:lnTo>
                    <a:pt x="93545" y="38504"/>
                  </a:lnTo>
                  <a:lnTo>
                    <a:pt x="35296" y="42700"/>
                  </a:lnTo>
                  <a:cubicBezTo>
                    <a:pt x="31593" y="42947"/>
                    <a:pt x="28385" y="44921"/>
                    <a:pt x="26410" y="47883"/>
                  </a:cubicBezTo>
                  <a:lnTo>
                    <a:pt x="2469" y="86881"/>
                  </a:lnTo>
                  <a:cubicBezTo>
                    <a:pt x="247" y="90336"/>
                    <a:pt x="0" y="94779"/>
                    <a:pt x="2222" y="98481"/>
                  </a:cubicBezTo>
                  <a:cubicBezTo>
                    <a:pt x="4196" y="101937"/>
                    <a:pt x="7899" y="104158"/>
                    <a:pt x="11848" y="104158"/>
                  </a:cubicBezTo>
                  <a:lnTo>
                    <a:pt x="12341" y="104158"/>
                  </a:lnTo>
                  <a:lnTo>
                    <a:pt x="42453" y="103171"/>
                  </a:lnTo>
                  <a:cubicBezTo>
                    <a:pt x="42947" y="104158"/>
                    <a:pt x="43688" y="105145"/>
                    <a:pt x="44428" y="105886"/>
                  </a:cubicBezTo>
                  <a:lnTo>
                    <a:pt x="84660" y="146117"/>
                  </a:lnTo>
                  <a:cubicBezTo>
                    <a:pt x="85647" y="147105"/>
                    <a:pt x="86634" y="147845"/>
                    <a:pt x="87868" y="148339"/>
                  </a:cubicBezTo>
                  <a:lnTo>
                    <a:pt x="86881" y="178698"/>
                  </a:lnTo>
                  <a:cubicBezTo>
                    <a:pt x="86634" y="182647"/>
                    <a:pt x="88856" y="186596"/>
                    <a:pt x="92558" y="188817"/>
                  </a:cubicBezTo>
                  <a:cubicBezTo>
                    <a:pt x="94286" y="189804"/>
                    <a:pt x="96260" y="190298"/>
                    <a:pt x="98235" y="190298"/>
                  </a:cubicBezTo>
                  <a:cubicBezTo>
                    <a:pt x="100209" y="190298"/>
                    <a:pt x="102431" y="189804"/>
                    <a:pt x="104158" y="188570"/>
                  </a:cubicBezTo>
                  <a:lnTo>
                    <a:pt x="142909" y="164382"/>
                  </a:lnTo>
                  <a:cubicBezTo>
                    <a:pt x="146118" y="162407"/>
                    <a:pt x="148092" y="159199"/>
                    <a:pt x="148339" y="155496"/>
                  </a:cubicBezTo>
                  <a:lnTo>
                    <a:pt x="152288" y="97494"/>
                  </a:lnTo>
                  <a:cubicBezTo>
                    <a:pt x="152535" y="96507"/>
                    <a:pt x="152288" y="95519"/>
                    <a:pt x="152288" y="94779"/>
                  </a:cubicBezTo>
                  <a:lnTo>
                    <a:pt x="172034" y="74786"/>
                  </a:lnTo>
                  <a:cubicBezTo>
                    <a:pt x="186103" y="60718"/>
                    <a:pt x="195729" y="31593"/>
                    <a:pt x="187830" y="10120"/>
                  </a:cubicBezTo>
                  <a:cubicBezTo>
                    <a:pt x="187337" y="8886"/>
                    <a:pt x="186596" y="7651"/>
                    <a:pt x="185856" y="6417"/>
                  </a:cubicBezTo>
                  <a:cubicBezTo>
                    <a:pt x="184375" y="4690"/>
                    <a:pt x="182400" y="3455"/>
                    <a:pt x="180179" y="2715"/>
                  </a:cubicBezTo>
                  <a:cubicBezTo>
                    <a:pt x="175243" y="987"/>
                    <a:pt x="169566" y="0"/>
                    <a:pt x="163395" y="0"/>
                  </a:cubicBezTo>
                  <a:close/>
                </a:path>
              </a:pathLst>
            </a:custGeom>
            <a:solidFill>
              <a:srgbClr val="818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9"/>
            <p:cNvSpPr/>
            <p:nvPr/>
          </p:nvSpPr>
          <p:spPr>
            <a:xfrm>
              <a:off x="4695450" y="978575"/>
              <a:ext cx="845375" cy="808350"/>
            </a:xfrm>
            <a:custGeom>
              <a:rect b="b" l="l" r="r" t="t"/>
              <a:pathLst>
                <a:path extrusionOk="0" h="32334" w="33815">
                  <a:moveTo>
                    <a:pt x="17772" y="0"/>
                  </a:moveTo>
                  <a:cubicBezTo>
                    <a:pt x="13329" y="0"/>
                    <a:pt x="9380" y="1728"/>
                    <a:pt x="6418" y="4690"/>
                  </a:cubicBezTo>
                  <a:cubicBezTo>
                    <a:pt x="1" y="11107"/>
                    <a:pt x="1" y="21227"/>
                    <a:pt x="6418" y="27644"/>
                  </a:cubicBezTo>
                  <a:cubicBezTo>
                    <a:pt x="9380" y="30606"/>
                    <a:pt x="13576" y="32334"/>
                    <a:pt x="17772" y="32334"/>
                  </a:cubicBezTo>
                  <a:cubicBezTo>
                    <a:pt x="21721" y="32334"/>
                    <a:pt x="25917" y="30606"/>
                    <a:pt x="29125" y="27644"/>
                  </a:cubicBezTo>
                  <a:cubicBezTo>
                    <a:pt x="32087" y="24436"/>
                    <a:pt x="33815" y="20486"/>
                    <a:pt x="33815" y="16290"/>
                  </a:cubicBezTo>
                  <a:lnTo>
                    <a:pt x="33815" y="16044"/>
                  </a:lnTo>
                  <a:cubicBezTo>
                    <a:pt x="33815" y="11848"/>
                    <a:pt x="32087" y="7899"/>
                    <a:pt x="29125" y="4690"/>
                  </a:cubicBezTo>
                  <a:cubicBezTo>
                    <a:pt x="25917" y="1728"/>
                    <a:pt x="21968" y="0"/>
                    <a:pt x="17772" y="0"/>
                  </a:cubicBezTo>
                  <a:close/>
                </a:path>
              </a:pathLst>
            </a:custGeom>
            <a:solidFill>
              <a:srgbClr val="818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9"/>
            <p:cNvSpPr/>
            <p:nvPr/>
          </p:nvSpPr>
          <p:spPr>
            <a:xfrm>
              <a:off x="1406575" y="3543950"/>
              <a:ext cx="1592025" cy="1556525"/>
            </a:xfrm>
            <a:custGeom>
              <a:rect b="b" l="l" r="r" t="t"/>
              <a:pathLst>
                <a:path extrusionOk="0" h="62261" w="63681">
                  <a:moveTo>
                    <a:pt x="56029" y="1"/>
                  </a:moveTo>
                  <a:cubicBezTo>
                    <a:pt x="54239" y="1"/>
                    <a:pt x="52450" y="679"/>
                    <a:pt x="51092" y="2037"/>
                  </a:cubicBezTo>
                  <a:lnTo>
                    <a:pt x="2963" y="50167"/>
                  </a:lnTo>
                  <a:cubicBezTo>
                    <a:pt x="1" y="53129"/>
                    <a:pt x="1" y="57571"/>
                    <a:pt x="2963" y="60286"/>
                  </a:cubicBezTo>
                  <a:cubicBezTo>
                    <a:pt x="4197" y="61767"/>
                    <a:pt x="6171" y="62261"/>
                    <a:pt x="7899" y="62261"/>
                  </a:cubicBezTo>
                  <a:cubicBezTo>
                    <a:pt x="9627" y="62261"/>
                    <a:pt x="11601" y="61767"/>
                    <a:pt x="12835" y="60286"/>
                  </a:cubicBezTo>
                  <a:lnTo>
                    <a:pt x="60965" y="12157"/>
                  </a:lnTo>
                  <a:cubicBezTo>
                    <a:pt x="63680" y="9442"/>
                    <a:pt x="63680" y="4999"/>
                    <a:pt x="60965" y="2037"/>
                  </a:cubicBezTo>
                  <a:cubicBezTo>
                    <a:pt x="59608" y="679"/>
                    <a:pt x="57818" y="1"/>
                    <a:pt x="56029" y="1"/>
                  </a:cubicBezTo>
                  <a:close/>
                </a:path>
              </a:pathLst>
            </a:custGeom>
            <a:solidFill>
              <a:srgbClr val="818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9"/>
            <p:cNvSpPr/>
            <p:nvPr/>
          </p:nvSpPr>
          <p:spPr>
            <a:xfrm>
              <a:off x="1172100" y="3007125"/>
              <a:ext cx="1289650" cy="1248000"/>
            </a:xfrm>
            <a:custGeom>
              <a:rect b="b" l="l" r="r" t="t"/>
              <a:pathLst>
                <a:path extrusionOk="0" h="49920" w="51586">
                  <a:moveTo>
                    <a:pt x="43718" y="0"/>
                  </a:moveTo>
                  <a:cubicBezTo>
                    <a:pt x="41898" y="0"/>
                    <a:pt x="40109" y="679"/>
                    <a:pt x="38751" y="2037"/>
                  </a:cubicBezTo>
                  <a:lnTo>
                    <a:pt x="2716" y="37826"/>
                  </a:lnTo>
                  <a:cubicBezTo>
                    <a:pt x="1" y="40787"/>
                    <a:pt x="1" y="45230"/>
                    <a:pt x="2716" y="47945"/>
                  </a:cubicBezTo>
                  <a:cubicBezTo>
                    <a:pt x="4196" y="49426"/>
                    <a:pt x="5924" y="49920"/>
                    <a:pt x="7899" y="49920"/>
                  </a:cubicBezTo>
                  <a:cubicBezTo>
                    <a:pt x="9627" y="49920"/>
                    <a:pt x="11601" y="49426"/>
                    <a:pt x="12835" y="47945"/>
                  </a:cubicBezTo>
                  <a:lnTo>
                    <a:pt x="48871" y="11909"/>
                  </a:lnTo>
                  <a:cubicBezTo>
                    <a:pt x="51586" y="9194"/>
                    <a:pt x="51586" y="4752"/>
                    <a:pt x="48871" y="2037"/>
                  </a:cubicBezTo>
                  <a:cubicBezTo>
                    <a:pt x="47390" y="679"/>
                    <a:pt x="45539" y="0"/>
                    <a:pt x="43718" y="0"/>
                  </a:cubicBezTo>
                  <a:close/>
                </a:path>
              </a:pathLst>
            </a:custGeom>
            <a:solidFill>
              <a:srgbClr val="818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9"/>
            <p:cNvSpPr/>
            <p:nvPr/>
          </p:nvSpPr>
          <p:spPr>
            <a:xfrm>
              <a:off x="2245775" y="4076150"/>
              <a:ext cx="1289650" cy="1252650"/>
            </a:xfrm>
            <a:custGeom>
              <a:rect b="b" l="l" r="r" t="t"/>
              <a:pathLst>
                <a:path extrusionOk="0" h="50106" w="51586">
                  <a:moveTo>
                    <a:pt x="43718" y="1"/>
                  </a:moveTo>
                  <a:cubicBezTo>
                    <a:pt x="41898" y="1"/>
                    <a:pt x="40108" y="741"/>
                    <a:pt x="38751" y="2222"/>
                  </a:cubicBezTo>
                  <a:lnTo>
                    <a:pt x="2715" y="38011"/>
                  </a:lnTo>
                  <a:cubicBezTo>
                    <a:pt x="0" y="40726"/>
                    <a:pt x="0" y="45416"/>
                    <a:pt x="2715" y="48131"/>
                  </a:cubicBezTo>
                  <a:cubicBezTo>
                    <a:pt x="4196" y="49612"/>
                    <a:pt x="5924" y="50105"/>
                    <a:pt x="7898" y="50105"/>
                  </a:cubicBezTo>
                  <a:cubicBezTo>
                    <a:pt x="9626" y="50105"/>
                    <a:pt x="11354" y="49612"/>
                    <a:pt x="12835" y="48131"/>
                  </a:cubicBezTo>
                  <a:lnTo>
                    <a:pt x="48871" y="12095"/>
                  </a:lnTo>
                  <a:cubicBezTo>
                    <a:pt x="51586" y="9380"/>
                    <a:pt x="51586" y="4937"/>
                    <a:pt x="48871" y="2222"/>
                  </a:cubicBezTo>
                  <a:cubicBezTo>
                    <a:pt x="47390" y="741"/>
                    <a:pt x="45538" y="1"/>
                    <a:pt x="43718" y="1"/>
                  </a:cubicBezTo>
                  <a:close/>
                </a:path>
              </a:pathLst>
            </a:custGeom>
            <a:solidFill>
              <a:srgbClr val="818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