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Space Grotesk Medium"/>
      <p:regular r:id="rId13"/>
      <p:bold r:id="rId14"/>
    </p:embeddedFont>
    <p:embeddedFont>
      <p:font typeface="Space Grotesk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paceGroteskMedium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paceGrotesk-regular.fntdata"/><Relationship Id="rId14" Type="http://schemas.openxmlformats.org/officeDocument/2006/relationships/font" Target="fonts/SpaceGroteskMedium-bold.fntdata"/><Relationship Id="rId16" Type="http://schemas.openxmlformats.org/officeDocument/2006/relationships/font" Target="fonts/SpaceGrotes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4961a8ae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4961a8ae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4961a8a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f4961a8a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4961a8ae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4961a8ae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49c0355f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49c0355f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4961a8ae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4961a8ae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4961a8ae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f4961a8ae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04475" y="4191900"/>
            <a:ext cx="399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Módulo 1 - Aula 5</a:t>
            </a:r>
            <a:endParaRPr sz="1700">
              <a:solidFill>
                <a:schemeClr val="dk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406401" y="3961350"/>
            <a:ext cx="2866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EXERCÍCIO</a:t>
            </a:r>
            <a:r>
              <a:rPr lang="pt-BR" sz="170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:</a:t>
            </a:r>
            <a:endParaRPr sz="170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Entendendo as Motivações dos seus Colaboradores</a:t>
            </a:r>
            <a:endParaRPr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8750" y="220204"/>
            <a:ext cx="876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ORIENTAÇÕES</a:t>
            </a:r>
            <a:endParaRPr b="1" sz="1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37050" y="975219"/>
            <a:ext cx="7869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Nesta atividade, o propósito é identificar e analisar os fatores de motivação. Este exercício é especialmente útil para você, líder de RH, que deseja entender melhor o que motiva seus colaboradores.</a:t>
            </a:r>
            <a:endParaRPr sz="13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91400" y="4463304"/>
            <a:ext cx="876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BOM EXERCÍCIO!</a:t>
            </a:r>
            <a:endParaRPr b="1" sz="1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37050" y="2332956"/>
            <a:ext cx="78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Leia as perguntas e anote suas respostas no pdf editável ou em outro local de sua preferência.</a:t>
            </a:r>
            <a:endParaRPr sz="13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37050" y="3405992"/>
            <a:ext cx="7869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Documente suas reflexões e as ações propostas em um relatório. Esse documento pode ser uma ferramenta valiosa para desenvolver estratégias de motivação a longo prazo na sua empresa.</a:t>
            </a:r>
            <a:endParaRPr sz="13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88750" y="272286"/>
            <a:ext cx="876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FATORES MOTIVACIONAIS INTERNOS</a:t>
            </a:r>
            <a:endParaRPr sz="1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88750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INSTRUÇÕES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1724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EXEMPLOS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1500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RESPOSTAS E REFLEXÕES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8875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Pense em </a:t>
            </a:r>
            <a:r>
              <a:rPr b="1" lang="pt-BR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três colaboradores </a:t>
            </a:r>
            <a:r>
              <a:rPr lang="pt-BR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da sua equipe ou empresa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8875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>
                <a:latin typeface="Space Grotesk"/>
                <a:ea typeface="Space Grotesk"/>
                <a:cs typeface="Space Grotesk"/>
                <a:sym typeface="Space Grotesk"/>
              </a:rPr>
              <a:t>Liste o que você acredita que </a:t>
            </a:r>
            <a:r>
              <a:rPr b="1" lang="pt-BR" sz="1100">
                <a:latin typeface="Space Grotesk"/>
                <a:ea typeface="Space Grotesk"/>
                <a:cs typeface="Space Grotesk"/>
                <a:sym typeface="Space Grotesk"/>
              </a:rPr>
              <a:t>os motiva internamente:</a:t>
            </a:r>
            <a:endParaRPr b="1" sz="11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179999" marR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i="1" lang="pt-BR" sz="900">
                <a:latin typeface="Space Grotesk"/>
                <a:ea typeface="Space Grotesk"/>
                <a:cs typeface="Space Grotesk"/>
                <a:sym typeface="Space Grotesk"/>
              </a:rPr>
              <a:t>Quais paixões, interesses pessoais ou valores impulsionam esses colaboradores? Como esses fatores internos se refletem no trabalho diário deles?</a:t>
            </a:r>
            <a:endParaRPr i="1" sz="11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16940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1" lang="pt-BR" sz="1100">
                <a:latin typeface="Space Grotesk"/>
                <a:ea typeface="Space Grotesk"/>
                <a:cs typeface="Space Grotesk"/>
                <a:sym typeface="Space Grotesk"/>
              </a:rPr>
              <a:t>Juliana </a:t>
            </a:r>
            <a:r>
              <a:rPr lang="pt-BR" sz="1100">
                <a:latin typeface="Space Grotesk"/>
                <a:ea typeface="Space Grotesk"/>
                <a:cs typeface="Space Grotesk"/>
                <a:sym typeface="Space Grotesk"/>
              </a:rPr>
              <a:t>- Gerente de Marketing</a:t>
            </a:r>
            <a:endParaRPr sz="11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179999" marR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1" lang="pt-BR" sz="1100">
                <a:latin typeface="Space Grotesk"/>
                <a:ea typeface="Space Grotesk"/>
                <a:cs typeface="Space Grotesk"/>
                <a:sym typeface="Space Grotesk"/>
              </a:rPr>
              <a:t>Pedro</a:t>
            </a:r>
            <a:r>
              <a:rPr lang="pt-BR" sz="1100">
                <a:latin typeface="Space Grotesk"/>
                <a:ea typeface="Space Grotesk"/>
                <a:cs typeface="Space Grotesk"/>
                <a:sym typeface="Space Grotesk"/>
              </a:rPr>
              <a:t> - Coordenador de Vendas</a:t>
            </a:r>
            <a:endParaRPr sz="11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179999" marR="179999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b="1" i="1" lang="pt-BR" sz="1100">
                <a:latin typeface="Space Grotesk"/>
                <a:ea typeface="Space Grotesk"/>
                <a:cs typeface="Space Grotesk"/>
                <a:sym typeface="Space Grotesk"/>
              </a:rPr>
              <a:t>Jéssica</a:t>
            </a:r>
            <a:r>
              <a:rPr lang="pt-BR" sz="1100">
                <a:latin typeface="Space Grotesk"/>
                <a:ea typeface="Space Grotesk"/>
                <a:cs typeface="Space Grotesk"/>
                <a:sym typeface="Space Grotesk"/>
              </a:rPr>
              <a:t> - Analista de Sistemas Pleno</a:t>
            </a:r>
            <a:endParaRPr sz="11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16940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Juliana </a:t>
            </a:r>
            <a:r>
              <a:rPr lang="pt-BR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- Qualidade de vida, status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179999" marR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Pedro</a:t>
            </a:r>
            <a:r>
              <a:rPr lang="pt-BR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- Paixão pela atividade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179999" marR="179999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b="1" i="1" lang="pt-BR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Jéssica</a:t>
            </a:r>
            <a:r>
              <a:rPr lang="pt-BR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- Contribuição e inovação na área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15005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B7B7B7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Espaço para anotações</a:t>
            </a:r>
            <a:endParaRPr sz="1200">
              <a:solidFill>
                <a:srgbClr val="B7B7B7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15005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B7B7B7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Espaço para anotações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188750" y="272286"/>
            <a:ext cx="876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FATORES MOTIVACIONAIS EXTERNOS</a:t>
            </a:r>
            <a:endParaRPr sz="1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88750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INSTRUÇÕES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1724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EXEMPLOS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61500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RESPOSTAS E REFLEXÕES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88750" y="1934700"/>
            <a:ext cx="2799900" cy="30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>
                <a:latin typeface="Space Grotesk"/>
                <a:ea typeface="Space Grotesk"/>
                <a:cs typeface="Space Grotesk"/>
                <a:sym typeface="Space Grotesk"/>
              </a:rPr>
              <a:t>Para esses mesmos três colaboradores, identifique os </a:t>
            </a:r>
            <a:r>
              <a:rPr b="1" lang="pt-BR" sz="1100">
                <a:latin typeface="Space Grotesk"/>
                <a:ea typeface="Space Grotesk"/>
                <a:cs typeface="Space Grotesk"/>
                <a:sym typeface="Space Grotesk"/>
              </a:rPr>
              <a:t>fatores externos</a:t>
            </a:r>
            <a:r>
              <a:rPr lang="pt-BR" sz="1100">
                <a:latin typeface="Space Grotesk"/>
                <a:ea typeface="Space Grotesk"/>
                <a:cs typeface="Space Grotesk"/>
                <a:sym typeface="Space Grotesk"/>
              </a:rPr>
              <a:t> que podem estar influenciando sua motivação. Considere:</a:t>
            </a:r>
            <a:endParaRPr sz="11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pt-BR" sz="1000">
                <a:latin typeface="Space Grotesk"/>
                <a:ea typeface="Space Grotesk"/>
                <a:cs typeface="Space Grotesk"/>
                <a:sym typeface="Space Grotesk"/>
              </a:rPr>
              <a:t>Quais recompensas, reconhecimentos ou condições de trabalho estão impactando a motivação deles?</a:t>
            </a:r>
            <a:endParaRPr i="1" sz="10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pt-BR" sz="1000">
                <a:latin typeface="Space Grotesk"/>
                <a:ea typeface="Space Grotesk"/>
                <a:cs typeface="Space Grotesk"/>
                <a:sym typeface="Space Grotesk"/>
              </a:rPr>
              <a:t>Existem programas de incentivo ou oportunidades de crescimento que são particularmente valiosos para eles?</a:t>
            </a:r>
            <a:endParaRPr i="1" sz="10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3169400" y="1934700"/>
            <a:ext cx="2799900" cy="30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pt-BR" sz="1200">
                <a:latin typeface="Space Grotesk"/>
                <a:ea typeface="Space Grotesk"/>
                <a:cs typeface="Space Grotesk"/>
                <a:sym typeface="Space Grotesk"/>
              </a:rPr>
              <a:t>Juliana</a:t>
            </a: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 - Modelo de trabalho, oportunidades de reconhecimento fora da empresa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pt-BR" sz="1200">
                <a:latin typeface="Space Grotesk"/>
                <a:ea typeface="Space Grotesk"/>
                <a:cs typeface="Space Grotesk"/>
                <a:sym typeface="Space Grotesk"/>
              </a:rPr>
              <a:t>Pedro </a:t>
            </a: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- Cultura organizacional, reconhecimento financeiro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pt-BR" sz="1200">
                <a:latin typeface="Space Grotesk"/>
                <a:ea typeface="Space Grotesk"/>
                <a:cs typeface="Space Grotesk"/>
                <a:sym typeface="Space Grotesk"/>
              </a:rPr>
              <a:t>Jéssica</a:t>
            </a: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 - Oportunidades de treinamento e desenvolvimento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6150050" y="1934700"/>
            <a:ext cx="2799900" cy="30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B7B7B7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Espaço para anotações</a:t>
            </a:r>
            <a:endParaRPr sz="1200">
              <a:solidFill>
                <a:srgbClr val="B7B7B7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188750" y="272286"/>
            <a:ext cx="876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DESENVOLVIMENTO DE AÇÕES DE MELHORIA</a:t>
            </a:r>
            <a:endParaRPr sz="1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88750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INSTRUÇÕES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1724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EXEMPLOS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1500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RESPOSTAS E REFLEXÕES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188750" y="1934700"/>
            <a:ext cx="2799900" cy="30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Com base nas reflexões anteriores, pense em </a:t>
            </a:r>
            <a:r>
              <a:rPr b="1" lang="pt-BR" sz="1200">
                <a:latin typeface="Space Grotesk"/>
                <a:ea typeface="Space Grotesk"/>
                <a:cs typeface="Space Grotesk"/>
                <a:sym typeface="Space Grotesk"/>
              </a:rPr>
              <a:t>três ações</a:t>
            </a: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 que você, como líder de RH, pode implementar para </a:t>
            </a:r>
            <a:r>
              <a:rPr b="1" lang="pt-BR" sz="1200">
                <a:latin typeface="Space Grotesk"/>
                <a:ea typeface="Space Grotesk"/>
                <a:cs typeface="Space Grotesk"/>
                <a:sym typeface="Space Grotesk"/>
              </a:rPr>
              <a:t>melhorar a motivação</a:t>
            </a: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 dos colaboradores.</a:t>
            </a:r>
            <a:endParaRPr i="1" sz="11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169400" y="1934700"/>
            <a:ext cx="2799900" cy="30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Criar programas de reconhecimento mais personalizados; oferecer mais oportunidades de desenvolvimento profissional; promover um ambiente de trabalho mais colaborativo e positivo.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150050" y="1934700"/>
            <a:ext cx="2799900" cy="30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B7B7B7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Espaço para anotações</a:t>
            </a:r>
            <a:endParaRPr sz="1200">
              <a:solidFill>
                <a:srgbClr val="B7B7B7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188750" y="272286"/>
            <a:ext cx="876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DISCUSSÃO E COMPARTILHAMENTO DE REFLEXÕES</a:t>
            </a:r>
            <a:endParaRPr sz="1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188750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INSTRUÇÕES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1724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EXEMPLOS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61500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RESPOSTAS E REFLEXÕES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8875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Agende uma reunião com outros líderes de RH ou gestores para discutir suas descobertas e compartilhar ideias.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8875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Discuta: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179999" marR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i="1" lang="pt-BR" sz="900">
                <a:latin typeface="Space Grotesk"/>
                <a:ea typeface="Space Grotesk"/>
                <a:cs typeface="Space Grotesk"/>
                <a:sym typeface="Space Grotesk"/>
              </a:rPr>
              <a:t>Quais ações práticas podem ser implementadas a curto e longo prazo para aumentar a motivação da equipe?</a:t>
            </a:r>
            <a:endParaRPr i="1" sz="9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179999" marR="179999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i="1" lang="pt-BR" sz="900">
                <a:latin typeface="Space Grotesk"/>
                <a:ea typeface="Space Grotesk"/>
                <a:cs typeface="Space Grotesk"/>
                <a:sym typeface="Space Grotesk"/>
              </a:rPr>
              <a:t>Como envolver a liderança e os colaboradores nesse processo?</a:t>
            </a:r>
            <a:endParaRPr i="1" sz="9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316940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100">
                <a:latin typeface="Space Grotesk"/>
                <a:ea typeface="Space Grotesk"/>
                <a:cs typeface="Space Grotesk"/>
                <a:sym typeface="Space Grotesk"/>
              </a:rPr>
              <a:t>Profissionais em cargos altos priorizam qualidade de vida e cultura organizacional; profissionais em início de carreira valorizam reconhecimento formal.</a:t>
            </a:r>
            <a:endParaRPr sz="11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16940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Space Grotesk"/>
                <a:ea typeface="Space Grotesk"/>
                <a:cs typeface="Space Grotesk"/>
                <a:sym typeface="Space Grotesk"/>
              </a:rPr>
              <a:t>Programas de reconhecimento para novos talentos; programas de desenvolvimento por área; treinamento de liderança para entender motivações de seus liderados.</a:t>
            </a:r>
            <a:endParaRPr sz="11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15005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B7B7B7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Espaço para anotações</a:t>
            </a:r>
            <a:endParaRPr sz="1200">
              <a:solidFill>
                <a:srgbClr val="B7B7B7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15005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B7B7B7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Espaço para anotações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