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exend Deca" pitchFamily="2" charset="77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62"/>
    <p:restoredTop sz="94674"/>
  </p:normalViewPr>
  <p:slideViewPr>
    <p:cSldViewPr snapToGrid="0">
      <p:cViewPr varScale="1">
        <p:scale>
          <a:sx n="42" d="100"/>
          <a:sy n="42" d="100"/>
        </p:scale>
        <p:origin x="200" y="3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48ba1d25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648ba1d25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648ba1d25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1648ba1d25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648ba1d25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1648ba1d25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a4ca078a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da4ca078a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a4ca078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da4ca078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648ba1d25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648ba1d25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cdcd1d6e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cdcd1d6e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c152712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2c152712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da2b56f88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da2b56f8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694ba627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694ba627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da2b56f88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1da2b56f88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1785000" y="3813600"/>
            <a:ext cx="73590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Estudo de Mercado</a:t>
            </a:r>
            <a:endParaRPr sz="96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9144000" y="4146000"/>
            <a:ext cx="73590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Energia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Solar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67C096A8-8377-1431-576A-3D87B6109435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3383BC84-2F58-6C62-E3C9-AD3E3F955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35746"/>
            <a:ext cx="76200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/>
        </p:nvSpPr>
        <p:spPr>
          <a:xfrm>
            <a:off x="2576550" y="2523750"/>
            <a:ext cx="13134900" cy="5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Em resumo, os anúncios digitais são uma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excelente maneira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para as empresas de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energia solar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aumentarem seus lucros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estratégias bem construídas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sempre de olho no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estado atual do mercado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, a internet pode ser 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principal fonte de resultado para o seu negócio!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9C3658A8-799D-C2F5-B2EF-8FE20C5BB585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46E44054-8384-17D3-2914-CA0454A1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7;p35">
            <a:extLst>
              <a:ext uri="{FF2B5EF4-FFF2-40B4-BE49-F238E27FC236}">
                <a16:creationId xmlns:a16="http://schemas.microsoft.com/office/drawing/2014/main" id="{2391138E-D915-1322-193E-810005DE38D0}"/>
              </a:ext>
            </a:extLst>
          </p:cNvPr>
          <p:cNvSpPr txBox="1"/>
          <p:nvPr/>
        </p:nvSpPr>
        <p:spPr>
          <a:xfrm>
            <a:off x="7045799" y="7380563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6A7F03F-BE5B-FED1-803E-3970FFF8F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62" y="4325678"/>
            <a:ext cx="7667076" cy="1635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/>
        </p:nvSpPr>
        <p:spPr>
          <a:xfrm>
            <a:off x="2782800" y="3516913"/>
            <a:ext cx="127224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Brasil tem, atualmente, mais de </a:t>
            </a:r>
            <a:r>
              <a:rPr lang="en-US" sz="71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1.576.940</a:t>
            </a:r>
            <a:r>
              <a:rPr lang="en-US" sz="56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sistemas de energia solar ativos</a:t>
            </a:r>
            <a:endParaRPr sz="56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ANEEL/ABSOLAR,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AC76B844-FDFB-03C8-F65C-98C4881DD037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24F3D7C2-2DF7-C10D-B80A-B7E10EA3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/>
        </p:nvSpPr>
        <p:spPr>
          <a:xfrm>
            <a:off x="1775850" y="1749775"/>
            <a:ext cx="14736300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Esses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sistemas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são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em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maioria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residenciais</a:t>
            </a:r>
            <a:endParaRPr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84" name="Google Shape;184;p2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988" y="3174425"/>
            <a:ext cx="13066026" cy="55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ANEEL/ABSOLAR,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E2BCA1AB-B232-F635-2ED2-A5EB46B5A03F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8C91A62C-21B5-D2E6-13F9-C6BDB68CA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800" y="3258812"/>
            <a:ext cx="15020400" cy="575779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/>
        </p:nvSpPr>
        <p:spPr>
          <a:xfrm>
            <a:off x="1633750" y="1448400"/>
            <a:ext cx="15020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interesse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energia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solar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tem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50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crescido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longo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dos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anos</a:t>
            </a:r>
            <a:endParaRPr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6EF935EE-E622-6DD2-F40D-1577B7C67EE1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CAE2C75D-9920-090A-534D-47A710373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/>
        </p:nvSpPr>
        <p:spPr>
          <a:xfrm>
            <a:off x="2262563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maior</a:t>
            </a:r>
            <a:r>
              <a:rPr lang="en-US" sz="51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51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10519222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menor</a:t>
            </a:r>
            <a:r>
              <a:rPr lang="en-US" sz="5100" b="1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15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2553450" y="4576878"/>
            <a:ext cx="49245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Setembro</a:t>
            </a:r>
            <a:r>
              <a:rPr lang="en-US" sz="4600" b="1" dirty="0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3600" dirty="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(+20%)</a:t>
            </a:r>
            <a:endParaRPr sz="3600" dirty="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Outubro</a:t>
            </a:r>
            <a:r>
              <a:rPr lang="en-US" sz="4600" b="1" dirty="0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3600" dirty="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(+17%)</a:t>
            </a:r>
            <a:endParaRPr sz="3600" dirty="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b="1" dirty="0" err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Novembro</a:t>
            </a:r>
            <a:r>
              <a:rPr lang="en-US" sz="4600" b="1" dirty="0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3600" dirty="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(+16%)</a:t>
            </a:r>
            <a:endParaRPr sz="3600" dirty="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11042476" y="4576878"/>
            <a:ext cx="44601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Março</a:t>
            </a:r>
            <a:r>
              <a:rPr lang="en-US" sz="4600" b="1" dirty="0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3600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(-18%)</a:t>
            </a:r>
            <a:endParaRPr sz="3600" dirty="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Abril </a:t>
            </a:r>
            <a:r>
              <a:rPr lang="en-US" sz="3600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(-17%)</a:t>
            </a:r>
            <a:endParaRPr sz="3600" dirty="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Fevereiro</a:t>
            </a:r>
            <a:r>
              <a:rPr lang="en-US" sz="4600" b="1" dirty="0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3600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(-10%)</a:t>
            </a:r>
            <a:endParaRPr sz="3600" dirty="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2196DFF0-AC6A-7983-2A28-32C2AE879494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052AFB29-1D19-6846-1B79-89208330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30"/>
          <p:cNvGrpSpPr/>
          <p:nvPr/>
        </p:nvGrpSpPr>
        <p:grpSpPr>
          <a:xfrm>
            <a:off x="4270302" y="1837150"/>
            <a:ext cx="9747398" cy="1000274"/>
            <a:chOff x="3432302" y="1822750"/>
            <a:chExt cx="9747398" cy="1000274"/>
          </a:xfrm>
        </p:grpSpPr>
        <p:sp>
          <p:nvSpPr>
            <p:cNvPr id="222" name="Google Shape;222;p30"/>
            <p:cNvSpPr txBox="1"/>
            <p:nvPr/>
          </p:nvSpPr>
          <p:spPr>
            <a:xfrm>
              <a:off x="3432302" y="1822750"/>
              <a:ext cx="9256800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dirty="0" err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Estados</a:t>
              </a:r>
              <a:r>
                <a:rPr lang="en-US" sz="5000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com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 err="1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maior</a:t>
              </a:r>
              <a:r>
                <a:rPr lang="en-US" sz="5000" b="1" dirty="0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interesse</a:t>
              </a:r>
              <a:endParaRPr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pic>
          <p:nvPicPr>
            <p:cNvPr id="223" name="Google Shape;223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89200" y="1962250"/>
              <a:ext cx="490500" cy="490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4" name="Google Shape;224;p30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1313" y="3176688"/>
            <a:ext cx="13625376" cy="554098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0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582300C0-7BC8-5092-641C-3F1F5C7A5AC9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388C5DD8-7581-682A-C988-940ED6455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/>
        </p:nvSpPr>
        <p:spPr>
          <a:xfrm>
            <a:off x="2782800" y="4104376"/>
            <a:ext cx="127224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 err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Média</a:t>
            </a:r>
            <a:r>
              <a:rPr lang="en-US" sz="5600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de</a:t>
            </a:r>
            <a:r>
              <a:rPr lang="en-US" sz="5600" b="1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1.258.070</a:t>
            </a:r>
            <a:r>
              <a:rPr lang="en-US" sz="5600" b="1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pesquisas</a:t>
            </a:r>
            <a:r>
              <a:rPr lang="en-US" sz="5600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mensais</a:t>
            </a:r>
            <a:r>
              <a:rPr lang="en-US" sz="5600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5600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palavras</a:t>
            </a:r>
            <a:r>
              <a:rPr lang="en-US" sz="5600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relacionadas</a:t>
            </a:r>
            <a:r>
              <a:rPr lang="en-US" sz="5600" dirty="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à</a:t>
            </a:r>
            <a:endParaRPr sz="5600" dirty="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3552425" y="5584188"/>
            <a:ext cx="72204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Energia</a:t>
            </a:r>
            <a:r>
              <a:rPr lang="en-US" sz="71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Solar</a:t>
            </a:r>
            <a:endParaRPr sz="71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3">
            <a:alphaModFix amt="48000"/>
          </a:blip>
          <a:srcRect t="22247" b="25106"/>
          <a:stretch/>
        </p:blipFill>
        <p:spPr>
          <a:xfrm>
            <a:off x="2808825" y="3209171"/>
            <a:ext cx="1487200" cy="6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4D938517-E8CA-B9E9-BB28-EAFACF7626A6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2182DD85-ECF1-3704-6CDB-F5D8AE8BB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/>
        </p:nvSpPr>
        <p:spPr>
          <a:xfrm>
            <a:off x="4515602" y="1850400"/>
            <a:ext cx="92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Buscas por </a:t>
            </a:r>
            <a:r>
              <a:rPr lang="en-US" sz="5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dispositivo</a:t>
            </a:r>
            <a:endParaRPr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47" name="Google Shape;247;p3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3800" y="3163938"/>
            <a:ext cx="13920375" cy="544054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81A861CE-490C-48B5-2638-E0E644EFD4E2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D8D85748-F410-C64C-C7CA-2CB09B443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/>
        </p:nvSpPr>
        <p:spPr>
          <a:xfrm>
            <a:off x="1689775" y="1794950"/>
            <a:ext cx="1288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Principais </a:t>
            </a:r>
            <a:r>
              <a:rPr lang="en-US" sz="50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termos de busca</a:t>
            </a:r>
            <a:endParaRPr sz="5000" b="1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58" name="Google Shape;258;p33"/>
          <p:cNvGrpSpPr/>
          <p:nvPr/>
        </p:nvGrpSpPr>
        <p:grpSpPr>
          <a:xfrm>
            <a:off x="1689763" y="3025775"/>
            <a:ext cx="14908462" cy="5358950"/>
            <a:chOff x="1786363" y="3039025"/>
            <a:chExt cx="14908462" cy="5358950"/>
          </a:xfrm>
        </p:grpSpPr>
        <p:sp>
          <p:nvSpPr>
            <p:cNvPr id="259" name="Google Shape;259;p33"/>
            <p:cNvSpPr txBox="1"/>
            <p:nvPr/>
          </p:nvSpPr>
          <p:spPr>
            <a:xfrm>
              <a:off x="1786363" y="3572038"/>
              <a:ext cx="5896800" cy="48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energia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solar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fotovoltaica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energia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solar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residencial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energia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solar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residencial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preço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gerador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energia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solar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kit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energia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solar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placa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solar 150w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placa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solar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preço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placas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solares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valor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0" name="Google Shape;260;p33"/>
            <p:cNvSpPr txBox="1"/>
            <p:nvPr/>
          </p:nvSpPr>
          <p:spPr>
            <a:xfrm>
              <a:off x="8799896" y="3572038"/>
              <a:ext cx="1668000" cy="48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R$ 1,49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R$ 3,52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R$ 3,22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R$ 1,49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R$ 1,63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R$ 0,33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R$ 1,58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R$ 1,71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1" name="Google Shape;261;p33"/>
            <p:cNvSpPr txBox="1"/>
            <p:nvPr/>
          </p:nvSpPr>
          <p:spPr>
            <a:xfrm>
              <a:off x="11584629" y="3572038"/>
              <a:ext cx="1668000" cy="48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R$ 7,05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R$ 13,15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R$ 11,53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R$ 5,16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R$ 5,51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R$ 2,29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R$ 4,93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R$ 5,24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2" name="Google Shape;262;p33"/>
            <p:cNvSpPr txBox="1"/>
            <p:nvPr/>
          </p:nvSpPr>
          <p:spPr>
            <a:xfrm>
              <a:off x="14833638" y="3572038"/>
              <a:ext cx="1668000" cy="48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9.900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6.600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1.300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2.400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3.600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3.600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12.100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2.900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3" name="Google Shape;263;p33"/>
            <p:cNvSpPr txBox="1"/>
            <p:nvPr/>
          </p:nvSpPr>
          <p:spPr>
            <a:xfrm>
              <a:off x="1786375" y="3039025"/>
              <a:ext cx="5896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Palavra-chave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4" name="Google Shape;264;p33"/>
            <p:cNvSpPr txBox="1"/>
            <p:nvPr/>
          </p:nvSpPr>
          <p:spPr>
            <a:xfrm>
              <a:off x="8309151" y="3039025"/>
              <a:ext cx="2784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(menor)</a:t>
              </a:r>
              <a:endParaRPr sz="2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5" name="Google Shape;265;p33"/>
            <p:cNvSpPr txBox="1"/>
            <p:nvPr/>
          </p:nvSpPr>
          <p:spPr>
            <a:xfrm>
              <a:off x="11226303" y="3039025"/>
              <a:ext cx="2296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(maior)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66" name="Google Shape;266;p33"/>
            <p:cNvSpPr txBox="1"/>
            <p:nvPr/>
          </p:nvSpPr>
          <p:spPr>
            <a:xfrm>
              <a:off x="14011025" y="3039025"/>
              <a:ext cx="2683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mensal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67" name="Google Shape;267;p33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7F9A728C-BAC9-C0C1-7E31-14382E22DAC6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54203253-3608-7D26-4DD0-6F79A9A62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Macintosh PowerPoint</Application>
  <PresentationFormat>Personalizar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Lexend Deca</vt:lpstr>
      <vt:lpstr>Calibri</vt:lpstr>
      <vt:lpstr>Arial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BIANCA PINTO CARVALHO</cp:lastModifiedBy>
  <cp:revision>3</cp:revision>
  <dcterms:modified xsi:type="dcterms:W3CDTF">2023-03-24T16:28:54Z</dcterms:modified>
</cp:coreProperties>
</file>