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8" roundtripDataSignature="AMtx7mih/mVvu5XJa6osu5dKh7PEjjNYw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pt-B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72fc941aec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g72fc941aec_0_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/>
          <p:nvPr>
            <p:ph idx="2" type="sldImg"/>
          </p:nvPr>
        </p:nvSpPr>
        <p:spPr>
          <a:xfrm>
            <a:off x="1143000" y="695325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7" name="Google Shape;10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lide de Título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/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5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8" name="Google Shape;18;p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Imagem com Legenda" type="picTx">
  <p:cSld name="PICTURE_WITH_CAPTION_TEX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4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4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3" name="Google Shape;73;p14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74" name="Google Shape;74;p1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e Texto Vertical" type="vertTx">
  <p:cSld name="VERTICAL_TEX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5"/>
          <p:cNvSpPr txBox="1"/>
          <p:nvPr>
            <p:ph idx="1" type="body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exto e Título Vertical" type="vertTitleAndTx">
  <p:cSld name="VERTICAL_TITLE_AND_VERTICAL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6"/>
          <p:cNvSpPr txBox="1"/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6"/>
          <p:cNvSpPr txBox="1"/>
          <p:nvPr>
            <p:ph idx="1" type="body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6" name="Google Shape;86;p1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Em Branco" type="blank">
  <p:cSld name="BLANK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Layout Personalizado">
  <p:cSld name="Layout Personalizado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/>
          <p:nvPr>
            <p:ph type="title"/>
          </p:nvPr>
        </p:nvSpPr>
        <p:spPr>
          <a:xfrm>
            <a:off x="457200" y="128588"/>
            <a:ext cx="8228013" cy="14335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7"/>
          <p:cNvSpPr txBox="1"/>
          <p:nvPr>
            <p:ph idx="10" type="dt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7"/>
          <p:cNvSpPr txBox="1"/>
          <p:nvPr>
            <p:ph idx="11" type="ftr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7"/>
          <p:cNvSpPr txBox="1"/>
          <p:nvPr>
            <p:ph idx="12" type="sldNum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e Conteúdo" type="obj">
  <p:cSld name="OBJEC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8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8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beçalho da Seção" type="secHead">
  <p:cSld name="SECTION_HEADER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9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9" name="Google Shape;39;p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Duas Partes de Conteúdo" type="twoObj">
  <p:cSld name="TWO_OBJECTS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0"/>
          <p:cNvSpPr txBox="1"/>
          <p:nvPr>
            <p:ph idx="1" type="body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10"/>
          <p:cNvSpPr txBox="1"/>
          <p:nvPr>
            <p:ph idx="2" type="body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ação" type="twoTxTwoObj">
  <p:cSld name="TWO_OBJECTS_WITH_TEXT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52" name="Google Shape;52;p11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3" name="Google Shape;53;p11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54" name="Google Shape;54;p11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5" name="Google Shape;55;p1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omente Título" type="titleOnly">
  <p:cSld name="TITLE_ONLY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2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údo com Legenda" type="objTx">
  <p:cSld name="OBJECT_WITH_CAPTION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3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3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66" name="Google Shape;66;p13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7" name="Google Shape;67;p1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4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"/>
          <p:cNvSpPr txBox="1"/>
          <p:nvPr/>
        </p:nvSpPr>
        <p:spPr>
          <a:xfrm>
            <a:off x="663575" y="136525"/>
            <a:ext cx="1841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0" y="-82570"/>
            <a:ext cx="9144000" cy="646200"/>
          </a:xfrm>
          <a:prstGeom prst="rect">
            <a:avLst/>
          </a:prstGeom>
          <a:solidFill>
            <a:srgbClr val="A2C4C9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Problemas de comportamento, postura, ajustes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3485619" y="673306"/>
            <a:ext cx="1959000" cy="646200"/>
          </a:xfrm>
          <a:prstGeom prst="rect">
            <a:avLst/>
          </a:prstGeom>
          <a:solidFill>
            <a:srgbClr val="D0E0E3"/>
          </a:solidFill>
          <a:ln cap="flat" cmpd="sng" w="38100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Feedback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"/>
          <p:cNvSpPr/>
          <p:nvPr/>
        </p:nvSpPr>
        <p:spPr>
          <a:xfrm>
            <a:off x="0" y="1429175"/>
            <a:ext cx="9144000" cy="2103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>
                <a:latin typeface="Calibri"/>
                <a:ea typeface="Calibri"/>
                <a:cs typeface="Calibri"/>
                <a:sym typeface="Calibri"/>
              </a:rPr>
              <a:t>Dar feedback é a capacidade de informar algo que ajude o outro a perceber o que funciona 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>
                <a:latin typeface="Calibri"/>
                <a:ea typeface="Calibri"/>
                <a:cs typeface="Calibri"/>
                <a:sym typeface="Calibri"/>
              </a:rPr>
              <a:t>e o que não funciona nas suas ações.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"/>
          <p:cNvSpPr txBox="1"/>
          <p:nvPr/>
        </p:nvSpPr>
        <p:spPr>
          <a:xfrm>
            <a:off x="0" y="3639384"/>
            <a:ext cx="9144000" cy="1143000"/>
          </a:xfrm>
          <a:prstGeom prst="rect">
            <a:avLst/>
          </a:prstGeom>
          <a:solidFill>
            <a:srgbClr val="A2C4C9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Arial"/>
              <a:buNone/>
            </a:pPr>
            <a:r>
              <a:rPr lang="pt-BR" sz="330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Como dar Feedback ?</a:t>
            </a:r>
            <a:br>
              <a:rPr lang="pt-BR" sz="330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BR" sz="380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Foco na Melhoria</a:t>
            </a:r>
            <a:endParaRPr sz="3800" u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"/>
          <p:cNvSpPr txBox="1"/>
          <p:nvPr/>
        </p:nvSpPr>
        <p:spPr>
          <a:xfrm>
            <a:off x="489396" y="5135021"/>
            <a:ext cx="8229600" cy="1353686"/>
          </a:xfrm>
          <a:prstGeom prst="rect">
            <a:avLst/>
          </a:prstGeom>
          <a:solidFill>
            <a:srgbClr val="D0CECE">
              <a:alpha val="85882"/>
            </a:srgbClr>
          </a:solidFill>
          <a:ln cap="flat" cmpd="sng" w="38100">
            <a:solidFill>
              <a:srgbClr val="A2C4C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1450" lvl="0" marL="17145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2800"/>
              <a:buFont typeface="Noto Sans Symbols"/>
              <a:buNone/>
            </a:pPr>
            <a:r>
              <a:rPr b="1" lang="pt-BR" sz="2800" u="none" cap="none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FÓRMULA: 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marR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3A3838"/>
              </a:buClr>
              <a:buSzPts val="2800"/>
              <a:buFont typeface="Noto Sans Symbols"/>
              <a:buNone/>
            </a:pPr>
            <a:r>
              <a:rPr b="1" lang="pt-BR" sz="2800" u="none" cap="none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POSITIVO – POSITIVO – CRÍTICA – POSITIVO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72fc941aec_0_0"/>
          <p:cNvSpPr txBox="1"/>
          <p:nvPr>
            <p:ph idx="4294967295" type="body"/>
          </p:nvPr>
        </p:nvSpPr>
        <p:spPr>
          <a:xfrm>
            <a:off x="0" y="738025"/>
            <a:ext cx="9144000" cy="620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70"/>
              <a:buFont typeface="Noto Sans Symbols"/>
              <a:buNone/>
            </a:pPr>
            <a:r>
              <a:rPr b="1" lang="pt-BR" sz="1700">
                <a:solidFill>
                  <a:srgbClr val="000000"/>
                </a:solidFill>
                <a:highlight>
                  <a:srgbClr val="A2C4C9"/>
                </a:highlight>
              </a:rPr>
              <a:t>   </a:t>
            </a:r>
            <a:r>
              <a:rPr lang="pt-BR" sz="1700">
                <a:solidFill>
                  <a:srgbClr val="000000"/>
                </a:solidFill>
                <a:highlight>
                  <a:srgbClr val="A2C4C9"/>
                </a:highlight>
              </a:rPr>
              <a:t>Primeiro positivo</a:t>
            </a:r>
            <a:endParaRPr sz="1700">
              <a:solidFill>
                <a:srgbClr val="000000"/>
              </a:solidFill>
              <a:highlight>
                <a:srgbClr val="A2C4C9"/>
              </a:highlight>
            </a:endParaRPr>
          </a:p>
          <a:p>
            <a:pPr indent="-573913" lvl="0" marL="900112" rtl="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AutoNum type="arabicPeriod"/>
            </a:pPr>
            <a:r>
              <a:rPr lang="pt-BR" sz="1700"/>
              <a:t>Reconhecer o talento ou a qualidade da pessoa.</a:t>
            </a:r>
            <a:endParaRPr sz="1700"/>
          </a:p>
          <a:p>
            <a:pPr indent="-573913" lvl="0" marL="900112" rtl="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Char char="•"/>
            </a:pPr>
            <a:r>
              <a:rPr lang="pt-BR" sz="1700"/>
              <a:t>Escreva ações que as pessoas realizam e que são bacanas:</a:t>
            </a:r>
            <a:endParaRPr sz="1700"/>
          </a:p>
          <a:p>
            <a:pPr indent="0" lvl="0" marL="360362" rtl="0" algn="ctr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FF0000"/>
              </a:buClr>
              <a:buSzPts val="1162"/>
              <a:buNone/>
            </a:pPr>
            <a:r>
              <a:rPr lang="pt-BR" sz="1700">
                <a:solidFill>
                  <a:srgbClr val="000000"/>
                </a:solidFill>
                <a:highlight>
                  <a:srgbClr val="A2C4C9"/>
                </a:highlight>
              </a:rPr>
              <a:t>Segundo positivo</a:t>
            </a:r>
            <a:endParaRPr sz="1700">
              <a:solidFill>
                <a:srgbClr val="000000"/>
              </a:solidFill>
              <a:highlight>
                <a:srgbClr val="A2C4C9"/>
              </a:highlight>
            </a:endParaRPr>
          </a:p>
          <a:p>
            <a:pPr indent="0" lvl="0" marL="360362" rtl="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62"/>
              <a:buNone/>
            </a:pPr>
            <a:r>
              <a:rPr lang="pt-BR" sz="1700"/>
              <a:t>2. Perceber a intenção do entrevistado com aquele ato.</a:t>
            </a:r>
            <a:endParaRPr sz="1700"/>
          </a:p>
          <a:p>
            <a:pPr indent="-319912" lvl="0" marL="646112" rtl="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Char char="•"/>
            </a:pPr>
            <a:r>
              <a:rPr lang="pt-BR" sz="1700"/>
              <a:t>Pergunte para a pessoa porque que ela realizou tal ação.  </a:t>
            </a:r>
            <a:endParaRPr sz="1700"/>
          </a:p>
          <a:p>
            <a:pPr indent="0" lvl="0" marL="360362" rtl="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FF0000"/>
              </a:buClr>
              <a:buSzPts val="1162"/>
              <a:buNone/>
            </a:pPr>
            <a:r>
              <a:rPr lang="pt-BR" sz="1700">
                <a:solidFill>
                  <a:srgbClr val="1155CC"/>
                </a:solidFill>
              </a:rPr>
              <a:t>Crítica</a:t>
            </a:r>
            <a:endParaRPr sz="1700">
              <a:solidFill>
                <a:srgbClr val="1155CC"/>
              </a:solidFill>
            </a:endParaRPr>
          </a:p>
          <a:p>
            <a:pPr indent="0" lvl="0" marL="360362" rtl="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62"/>
              <a:buNone/>
            </a:pPr>
            <a:r>
              <a:rPr lang="pt-BR" sz="1700"/>
              <a:t>3. Mencionar o ato que precisa ser melhorado e pedir alternativas ou oferecer alguma sugestão para a pessoa.</a:t>
            </a:r>
            <a:endParaRPr sz="1700"/>
          </a:p>
          <a:p>
            <a:pPr indent="0" lvl="0" marL="171450" rtl="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rPr lang="pt-BR" sz="1700"/>
              <a:t>➝  </a:t>
            </a:r>
            <a:r>
              <a:rPr lang="pt-BR" sz="1700"/>
              <a:t>Aconteceu tal situação/ ➝  Num determinado dia/ </a:t>
            </a:r>
            <a:r>
              <a:rPr lang="pt-BR" sz="1700"/>
              <a:t>➝ </a:t>
            </a:r>
            <a:r>
              <a:rPr lang="pt-BR" sz="1700"/>
              <a:t>E o resultado de ter feito isso, foi: </a:t>
            </a:r>
            <a:endParaRPr sz="1700"/>
          </a:p>
          <a:p>
            <a:pPr indent="0" lvl="0" marL="360362" rtl="0" algn="ctr">
              <a:lnSpc>
                <a:spcPct val="140000"/>
              </a:lnSpc>
              <a:spcBef>
                <a:spcPts val="750"/>
              </a:spcBef>
              <a:spcAft>
                <a:spcPts val="0"/>
              </a:spcAft>
              <a:buClr>
                <a:srgbClr val="FF0000"/>
              </a:buClr>
              <a:buSzPts val="1162"/>
              <a:buNone/>
            </a:pPr>
            <a:r>
              <a:rPr lang="pt-BR" sz="1700">
                <a:solidFill>
                  <a:srgbClr val="000000"/>
                </a:solidFill>
                <a:highlight>
                  <a:srgbClr val="A2C4C9"/>
                </a:highlight>
              </a:rPr>
              <a:t>Terceiro positivo</a:t>
            </a:r>
            <a:endParaRPr sz="1700">
              <a:solidFill>
                <a:srgbClr val="000000"/>
              </a:solidFill>
              <a:highlight>
                <a:srgbClr val="A2C4C9"/>
              </a:highlight>
            </a:endParaRPr>
          </a:p>
          <a:p>
            <a:pPr indent="-377063" lvl="1" marL="617537" rtl="0" algn="l">
              <a:lnSpc>
                <a:spcPct val="7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AutoNum type="arabicPeriod"/>
            </a:pPr>
            <a:r>
              <a:rPr lang="pt-BR" sz="1700"/>
              <a:t>Tem a ver com a intenção do líder e ao mesmo tempo o benefício do liderado.</a:t>
            </a:r>
            <a:endParaRPr sz="1700"/>
          </a:p>
          <a:p>
            <a:pPr indent="0" lvl="1" marL="274637" rtl="0" algn="l">
              <a:lnSpc>
                <a:spcPct val="7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162"/>
              <a:buNone/>
            </a:pPr>
            <a:r>
              <a:t/>
            </a:r>
            <a:endParaRPr sz="1700"/>
          </a:p>
          <a:p>
            <a:pPr indent="0" lvl="1" marL="274637" rtl="0" algn="l">
              <a:lnSpc>
                <a:spcPct val="7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162"/>
              <a:buNone/>
            </a:pPr>
            <a:r>
              <a:rPr lang="pt-BR" sz="1700"/>
              <a:t>Antes de oferecer o feedback pergunte-se por que você o está fazendo, qual a sua intenção, que melhoria pode ser gerada com o seu comentário.</a:t>
            </a:r>
            <a:endParaRPr sz="1700"/>
          </a:p>
          <a:p>
            <a:pPr indent="0" lvl="1" marL="274637" rtl="0" algn="l">
              <a:lnSpc>
                <a:spcPct val="7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162"/>
              <a:buNone/>
            </a:pPr>
            <a:r>
              <a:t/>
            </a:r>
            <a:endParaRPr sz="1700"/>
          </a:p>
          <a:p>
            <a:pPr indent="-319913" lvl="1" marL="560387" rtl="0" algn="l">
              <a:lnSpc>
                <a:spcPct val="7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Char char="•"/>
            </a:pPr>
            <a:r>
              <a:rPr lang="pt-BR" sz="1700"/>
              <a:t>Termine o feedback indicando o que pode melhorar para a pessoa.</a:t>
            </a:r>
            <a:endParaRPr sz="1700"/>
          </a:p>
          <a:p>
            <a:pPr indent="0" lvl="0" marL="360362" rtl="0" algn="l">
              <a:lnSpc>
                <a:spcPct val="14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27"/>
              <a:buNone/>
            </a:pPr>
            <a:r>
              <a:t/>
            </a:r>
            <a:endParaRPr sz="1800"/>
          </a:p>
          <a:p>
            <a:pPr indent="0" lvl="0" marL="360362" rtl="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27"/>
              <a:buNone/>
            </a:pPr>
            <a:r>
              <a:t/>
            </a:r>
            <a:endParaRPr sz="1627">
              <a:latin typeface="Arial"/>
              <a:ea typeface="Arial"/>
              <a:cs typeface="Arial"/>
              <a:sym typeface="Arial"/>
            </a:endParaRPr>
          </a:p>
          <a:p>
            <a:pPr indent="-319405" lvl="0" marL="817562" rtl="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70"/>
              <a:buNone/>
            </a:pPr>
            <a:r>
              <a:t/>
            </a:r>
            <a:endParaRPr sz="2170">
              <a:latin typeface="Arial"/>
              <a:ea typeface="Arial"/>
              <a:cs typeface="Arial"/>
              <a:sym typeface="Arial"/>
            </a:endParaRPr>
          </a:p>
          <a:p>
            <a:pPr indent="0" lvl="0" marL="360362" rtl="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40"/>
              <a:buNone/>
            </a:pPr>
            <a:r>
              <a:t/>
            </a:r>
            <a:endParaRPr sz="124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g72fc941aec_0_0"/>
          <p:cNvSpPr txBox="1"/>
          <p:nvPr/>
        </p:nvSpPr>
        <p:spPr>
          <a:xfrm>
            <a:off x="0" y="0"/>
            <a:ext cx="9144000" cy="570600"/>
          </a:xfrm>
          <a:prstGeom prst="rect">
            <a:avLst/>
          </a:prstGeom>
          <a:solidFill>
            <a:srgbClr val="A2C4C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40"/>
              <a:buFont typeface="Arial"/>
              <a:buNone/>
            </a:pPr>
            <a:r>
              <a:rPr lang="pt-BR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Traga para o exemplo uma pessoa que necessita </a:t>
            </a:r>
            <a:r>
              <a:rPr lang="pt-BR" sz="240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receber feedback: </a:t>
            </a:r>
            <a:endParaRPr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/>
          <p:nvPr/>
        </p:nvSpPr>
        <p:spPr>
          <a:xfrm>
            <a:off x="0" y="0"/>
            <a:ext cx="9144000" cy="707886"/>
          </a:xfrm>
          <a:prstGeom prst="rect">
            <a:avLst/>
          </a:prstGeom>
          <a:solidFill>
            <a:srgbClr val="3C78D8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b="1" lang="pt-BR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IMPORTANTE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3"/>
          <p:cNvSpPr/>
          <p:nvPr/>
        </p:nvSpPr>
        <p:spPr>
          <a:xfrm>
            <a:off x="0" y="908720"/>
            <a:ext cx="9143999" cy="371513"/>
          </a:xfrm>
          <a:prstGeom prst="rect">
            <a:avLst/>
          </a:prstGeom>
          <a:solidFill>
            <a:srgbClr val="D0E0E3"/>
          </a:solidFill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latin typeface="Calibri"/>
                <a:ea typeface="Calibri"/>
                <a:cs typeface="Calibri"/>
                <a:sym typeface="Calibri"/>
              </a:rPr>
              <a:t>Nunca faça falsos elogios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3"/>
          <p:cNvSpPr/>
          <p:nvPr/>
        </p:nvSpPr>
        <p:spPr>
          <a:xfrm>
            <a:off x="91" y="2204864"/>
            <a:ext cx="9142232" cy="371513"/>
          </a:xfrm>
          <a:prstGeom prst="rect">
            <a:avLst/>
          </a:prstGeom>
          <a:solidFill>
            <a:srgbClr val="76A5AF"/>
          </a:solidFill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Julgue o desempenho e nunca o indivíduo.</a:t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3"/>
          <p:cNvSpPr/>
          <p:nvPr/>
        </p:nvSpPr>
        <p:spPr>
          <a:xfrm>
            <a:off x="0" y="1556792"/>
            <a:ext cx="9143999" cy="371513"/>
          </a:xfrm>
          <a:prstGeom prst="rect">
            <a:avLst/>
          </a:prstGeom>
          <a:solidFill>
            <a:srgbClr val="A2C4C9"/>
          </a:solidFill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Seja franco e específico ao falar das deficiências.</a:t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3"/>
          <p:cNvSpPr/>
          <p:nvPr/>
        </p:nvSpPr>
        <p:spPr>
          <a:xfrm>
            <a:off x="91" y="2852936"/>
            <a:ext cx="9142232" cy="371513"/>
          </a:xfrm>
          <a:prstGeom prst="rect">
            <a:avLst/>
          </a:prstGeom>
          <a:solidFill>
            <a:srgbClr val="45818E"/>
          </a:solidFill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Mantenha o rumo certo da reunião (desempenho).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3"/>
          <p:cNvSpPr/>
          <p:nvPr/>
        </p:nvSpPr>
        <p:spPr>
          <a:xfrm>
            <a:off x="91" y="3501008"/>
            <a:ext cx="9142232" cy="371513"/>
          </a:xfrm>
          <a:prstGeom prst="rect">
            <a:avLst/>
          </a:prstGeom>
          <a:solidFill>
            <a:srgbClr val="134F5C"/>
          </a:solidFill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Negociação: “ganha-ganha” (o “nós” no lugar do “você”).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3"/>
          <p:cNvSpPr/>
          <p:nvPr/>
        </p:nvSpPr>
        <p:spPr>
          <a:xfrm>
            <a:off x="91" y="4149080"/>
            <a:ext cx="9142232" cy="371513"/>
          </a:xfrm>
          <a:prstGeom prst="rect">
            <a:avLst/>
          </a:prstGeom>
          <a:solidFill>
            <a:srgbClr val="134F5C"/>
          </a:solidFill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Análise de desempenho feita com o indivíduo e não para ele.</a:t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3"/>
          <p:cNvSpPr/>
          <p:nvPr/>
        </p:nvSpPr>
        <p:spPr>
          <a:xfrm>
            <a:off x="100" y="4740953"/>
            <a:ext cx="9142200" cy="447000"/>
          </a:xfrm>
          <a:prstGeom prst="rect">
            <a:avLst/>
          </a:prstGeom>
          <a:solidFill>
            <a:srgbClr val="134F5C"/>
          </a:solidFill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Encerre o diálogo estimulando o desempenho e crescimento profissional do entrevistado.</a:t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3"/>
          <p:cNvSpPr/>
          <p:nvPr/>
        </p:nvSpPr>
        <p:spPr>
          <a:xfrm>
            <a:off x="79" y="5408296"/>
            <a:ext cx="9142200" cy="371400"/>
          </a:xfrm>
          <a:prstGeom prst="rect">
            <a:avLst/>
          </a:prstGeom>
          <a:solidFill>
            <a:srgbClr val="0C343D"/>
          </a:solidFill>
          <a:ln>
            <a:noFill/>
          </a:ln>
        </p:spPr>
        <p:txBody>
          <a:bodyPr anchorCtr="0" anchor="t" bIns="46800" lIns="90000" spcFirstLastPara="1" rIns="90000" wrap="square" tIns="46800">
            <a:sp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Anote (em conjunto com o funcionário) os dados obtidos do diálogo.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3"/>
          <p:cNvSpPr/>
          <p:nvPr/>
        </p:nvSpPr>
        <p:spPr>
          <a:xfrm>
            <a:off x="29" y="6000043"/>
            <a:ext cx="9144000" cy="3693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Caso o plano exija providências do entrevistador deverá tomar o mais rápido possível.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2020-04-07T14:38:45Z</dcterms:created>
  <dc:creator>Nereida Prudêncio Vianna</dc:creator>
</cp:coreProperties>
</file>