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332" r:id="rId5"/>
    <p:sldId id="333" r:id="rId6"/>
    <p:sldId id="335" r:id="rId7"/>
    <p:sldId id="336" r:id="rId8"/>
    <p:sldId id="337" r:id="rId9"/>
    <p:sldId id="338" r:id="rId10"/>
    <p:sldId id="339" r:id="rId11"/>
    <p:sldId id="340" r:id="rId12"/>
    <p:sldId id="341" r:id="rId13"/>
    <p:sldId id="342" r:id="rId14"/>
    <p:sldId id="279" r:id="rId15"/>
    <p:sldId id="343" r:id="rId16"/>
    <p:sldId id="344" r:id="rId17"/>
    <p:sldId id="345" r:id="rId18"/>
    <p:sldId id="388" r:id="rId19"/>
    <p:sldId id="346" r:id="rId20"/>
    <p:sldId id="347" r:id="rId21"/>
    <p:sldId id="348" r:id="rId22"/>
    <p:sldId id="349" r:id="rId23"/>
    <p:sldId id="350" r:id="rId24"/>
    <p:sldId id="351" r:id="rId25"/>
    <p:sldId id="352" r:id="rId26"/>
    <p:sldId id="353" r:id="rId27"/>
    <p:sldId id="354" r:id="rId28"/>
    <p:sldId id="355" r:id="rId29"/>
    <p:sldId id="356" r:id="rId30"/>
    <p:sldId id="357" r:id="rId31"/>
    <p:sldId id="358" r:id="rId32"/>
    <p:sldId id="359" r:id="rId33"/>
    <p:sldId id="360" r:id="rId34"/>
    <p:sldId id="361" r:id="rId35"/>
    <p:sldId id="362" r:id="rId36"/>
    <p:sldId id="363" r:id="rId37"/>
    <p:sldId id="365" r:id="rId38"/>
    <p:sldId id="366" r:id="rId39"/>
    <p:sldId id="367" r:id="rId40"/>
    <p:sldId id="368" r:id="rId41"/>
    <p:sldId id="369" r:id="rId42"/>
    <p:sldId id="370" r:id="rId43"/>
    <p:sldId id="371" r:id="rId44"/>
    <p:sldId id="372" r:id="rId45"/>
    <p:sldId id="373" r:id="rId46"/>
    <p:sldId id="374" r:id="rId47"/>
    <p:sldId id="375" r:id="rId48"/>
    <p:sldId id="376" r:id="rId49"/>
    <p:sldId id="377" r:id="rId50"/>
    <p:sldId id="379" r:id="rId51"/>
    <p:sldId id="380" r:id="rId52"/>
    <p:sldId id="381" r:id="rId53"/>
    <p:sldId id="382" r:id="rId54"/>
    <p:sldId id="383" r:id="rId55"/>
    <p:sldId id="384" r:id="rId56"/>
    <p:sldId id="385" r:id="rId57"/>
    <p:sldId id="386" r:id="rId58"/>
    <p:sldId id="389" r:id="rId59"/>
    <p:sldId id="387" r:id="rId60"/>
    <p:sldId id="390" r:id="rId61"/>
    <p:sldId id="391" r:id="rId62"/>
    <p:sldId id="392" r:id="rId63"/>
    <p:sldId id="393" r:id="rId64"/>
    <p:sldId id="394" r:id="rId65"/>
    <p:sldId id="458" r:id="rId66"/>
    <p:sldId id="395" r:id="rId67"/>
    <p:sldId id="396" r:id="rId68"/>
    <p:sldId id="397" r:id="rId69"/>
    <p:sldId id="398" r:id="rId70"/>
    <p:sldId id="459" r:id="rId71"/>
    <p:sldId id="399" r:id="rId72"/>
    <p:sldId id="400" r:id="rId73"/>
    <p:sldId id="401" r:id="rId74"/>
    <p:sldId id="402" r:id="rId75"/>
    <p:sldId id="403" r:id="rId76"/>
    <p:sldId id="404" r:id="rId77"/>
    <p:sldId id="405" r:id="rId78"/>
    <p:sldId id="407" r:id="rId79"/>
    <p:sldId id="409" r:id="rId80"/>
    <p:sldId id="411" r:id="rId81"/>
    <p:sldId id="412" r:id="rId82"/>
    <p:sldId id="413" r:id="rId83"/>
    <p:sldId id="414" r:id="rId84"/>
    <p:sldId id="415" r:id="rId85"/>
    <p:sldId id="416" r:id="rId86"/>
    <p:sldId id="417" r:id="rId87"/>
    <p:sldId id="418" r:id="rId88"/>
    <p:sldId id="419" r:id="rId89"/>
    <p:sldId id="420" r:id="rId90"/>
    <p:sldId id="421" r:id="rId91"/>
    <p:sldId id="422" r:id="rId92"/>
    <p:sldId id="423" r:id="rId93"/>
    <p:sldId id="424" r:id="rId94"/>
    <p:sldId id="427" r:id="rId95"/>
    <p:sldId id="425" r:id="rId96"/>
    <p:sldId id="426" r:id="rId97"/>
    <p:sldId id="428" r:id="rId98"/>
    <p:sldId id="429" r:id="rId99"/>
    <p:sldId id="430" r:id="rId100"/>
    <p:sldId id="431" r:id="rId101"/>
    <p:sldId id="432" r:id="rId102"/>
    <p:sldId id="433" r:id="rId103"/>
    <p:sldId id="434" r:id="rId104"/>
    <p:sldId id="435" r:id="rId105"/>
    <p:sldId id="436" r:id="rId106"/>
    <p:sldId id="437" r:id="rId107"/>
    <p:sldId id="438" r:id="rId108"/>
    <p:sldId id="439" r:id="rId109"/>
    <p:sldId id="440" r:id="rId110"/>
    <p:sldId id="441" r:id="rId111"/>
    <p:sldId id="442" r:id="rId112"/>
    <p:sldId id="443" r:id="rId113"/>
    <p:sldId id="444" r:id="rId114"/>
    <p:sldId id="445" r:id="rId115"/>
    <p:sldId id="446" r:id="rId116"/>
    <p:sldId id="447" r:id="rId117"/>
    <p:sldId id="448" r:id="rId118"/>
    <p:sldId id="449" r:id="rId119"/>
    <p:sldId id="450" r:id="rId120"/>
    <p:sldId id="451" r:id="rId121"/>
    <p:sldId id="452" r:id="rId122"/>
    <p:sldId id="453" r:id="rId123"/>
    <p:sldId id="454" r:id="rId124"/>
    <p:sldId id="455" r:id="rId125"/>
    <p:sldId id="456" r:id="rId126"/>
    <p:sldId id="457" r:id="rId127"/>
    <p:sldId id="406" r:id="rId128"/>
    <p:sldId id="408" r:id="rId129"/>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11" autoAdjust="0"/>
    <p:restoredTop sz="94660"/>
  </p:normalViewPr>
  <p:slideViewPr>
    <p:cSldViewPr snapToGrid="0">
      <p:cViewPr varScale="1">
        <p:scale>
          <a:sx n="165" d="100"/>
          <a:sy n="165" d="100"/>
        </p:scale>
        <p:origin x="208" y="1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theme" Target="theme/theme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134B5C-AD40-4FE7-A6BE-BE7CEC4CF354}"/>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7D819B7C-9B0B-4D8A-9C87-149D32F043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90771D2E-3A68-4C71-9262-1BE580DE9A87}"/>
              </a:ext>
            </a:extLst>
          </p:cNvPr>
          <p:cNvSpPr>
            <a:spLocks noGrp="1"/>
          </p:cNvSpPr>
          <p:nvPr>
            <p:ph type="dt" sz="half" idx="10"/>
          </p:nvPr>
        </p:nvSpPr>
        <p:spPr/>
        <p:txBody>
          <a:bodyPr/>
          <a:lstStyle/>
          <a:p>
            <a:fld id="{4A5C2013-40B0-41EB-933D-A02E1651441F}" type="datetimeFigureOut">
              <a:rPr lang="pt-BR" smtClean="0"/>
              <a:t>21/07/2020</a:t>
            </a:fld>
            <a:endParaRPr lang="pt-BR"/>
          </a:p>
        </p:txBody>
      </p:sp>
      <p:sp>
        <p:nvSpPr>
          <p:cNvPr id="5" name="Espaço Reservado para Rodapé 4">
            <a:extLst>
              <a:ext uri="{FF2B5EF4-FFF2-40B4-BE49-F238E27FC236}">
                <a16:creationId xmlns:a16="http://schemas.microsoft.com/office/drawing/2014/main" id="{71167F99-CE52-4583-A0B8-1308110744D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D87D603C-0E11-4A7D-B52C-B2D1A107AE4D}"/>
              </a:ext>
            </a:extLst>
          </p:cNvPr>
          <p:cNvSpPr>
            <a:spLocks noGrp="1"/>
          </p:cNvSpPr>
          <p:nvPr>
            <p:ph type="sldNum" sz="quarter" idx="12"/>
          </p:nvPr>
        </p:nvSpPr>
        <p:spPr/>
        <p:txBody>
          <a:bodyPr/>
          <a:lstStyle/>
          <a:p>
            <a:fld id="{763D509B-773C-449E-AE23-B05CAF72A530}" type="slidenum">
              <a:rPr lang="pt-BR" smtClean="0"/>
              <a:t>‹#›</a:t>
            </a:fld>
            <a:endParaRPr lang="pt-BR"/>
          </a:p>
        </p:txBody>
      </p:sp>
    </p:spTree>
    <p:extLst>
      <p:ext uri="{BB962C8B-B14F-4D97-AF65-F5344CB8AC3E}">
        <p14:creationId xmlns:p14="http://schemas.microsoft.com/office/powerpoint/2010/main" val="3205506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1478C6-092A-4B4F-BA78-5283F2D64CA3}"/>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5C0D221B-CBFC-4CF3-A8B8-13E32F67AA09}"/>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A8CE4E16-BE1F-4BF1-8E41-3305B08F3FDF}"/>
              </a:ext>
            </a:extLst>
          </p:cNvPr>
          <p:cNvSpPr>
            <a:spLocks noGrp="1"/>
          </p:cNvSpPr>
          <p:nvPr>
            <p:ph type="dt" sz="half" idx="10"/>
          </p:nvPr>
        </p:nvSpPr>
        <p:spPr/>
        <p:txBody>
          <a:bodyPr/>
          <a:lstStyle/>
          <a:p>
            <a:fld id="{4A5C2013-40B0-41EB-933D-A02E1651441F}" type="datetimeFigureOut">
              <a:rPr lang="pt-BR" smtClean="0"/>
              <a:t>21/07/2020</a:t>
            </a:fld>
            <a:endParaRPr lang="pt-BR"/>
          </a:p>
        </p:txBody>
      </p:sp>
      <p:sp>
        <p:nvSpPr>
          <p:cNvPr id="5" name="Espaço Reservado para Rodapé 4">
            <a:extLst>
              <a:ext uri="{FF2B5EF4-FFF2-40B4-BE49-F238E27FC236}">
                <a16:creationId xmlns:a16="http://schemas.microsoft.com/office/drawing/2014/main" id="{AC168FCC-3525-446C-85E1-66976018EA06}"/>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3B6F8B1-2638-4791-BFEC-EF3779BE3341}"/>
              </a:ext>
            </a:extLst>
          </p:cNvPr>
          <p:cNvSpPr>
            <a:spLocks noGrp="1"/>
          </p:cNvSpPr>
          <p:nvPr>
            <p:ph type="sldNum" sz="quarter" idx="12"/>
          </p:nvPr>
        </p:nvSpPr>
        <p:spPr/>
        <p:txBody>
          <a:bodyPr/>
          <a:lstStyle/>
          <a:p>
            <a:fld id="{763D509B-773C-449E-AE23-B05CAF72A530}" type="slidenum">
              <a:rPr lang="pt-BR" smtClean="0"/>
              <a:t>‹#›</a:t>
            </a:fld>
            <a:endParaRPr lang="pt-BR"/>
          </a:p>
        </p:txBody>
      </p:sp>
    </p:spTree>
    <p:extLst>
      <p:ext uri="{BB962C8B-B14F-4D97-AF65-F5344CB8AC3E}">
        <p14:creationId xmlns:p14="http://schemas.microsoft.com/office/powerpoint/2010/main" val="542914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2C6F780-2FE0-4A94-91C4-CF9966749D34}"/>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30F19589-2739-42E9-BBCD-BA0E050FD40A}"/>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D97F280A-B0BF-4779-BE08-AB8DD46340E7}"/>
              </a:ext>
            </a:extLst>
          </p:cNvPr>
          <p:cNvSpPr>
            <a:spLocks noGrp="1"/>
          </p:cNvSpPr>
          <p:nvPr>
            <p:ph type="dt" sz="half" idx="10"/>
          </p:nvPr>
        </p:nvSpPr>
        <p:spPr/>
        <p:txBody>
          <a:bodyPr/>
          <a:lstStyle/>
          <a:p>
            <a:fld id="{4A5C2013-40B0-41EB-933D-A02E1651441F}" type="datetimeFigureOut">
              <a:rPr lang="pt-BR" smtClean="0"/>
              <a:t>21/07/2020</a:t>
            </a:fld>
            <a:endParaRPr lang="pt-BR"/>
          </a:p>
        </p:txBody>
      </p:sp>
      <p:sp>
        <p:nvSpPr>
          <p:cNvPr id="5" name="Espaço Reservado para Rodapé 4">
            <a:extLst>
              <a:ext uri="{FF2B5EF4-FFF2-40B4-BE49-F238E27FC236}">
                <a16:creationId xmlns:a16="http://schemas.microsoft.com/office/drawing/2014/main" id="{181ABCC6-DCCD-4B50-926D-83CD901A72B9}"/>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BA50208E-5A73-4B58-903B-A2B42A105FDE}"/>
              </a:ext>
            </a:extLst>
          </p:cNvPr>
          <p:cNvSpPr>
            <a:spLocks noGrp="1"/>
          </p:cNvSpPr>
          <p:nvPr>
            <p:ph type="sldNum" sz="quarter" idx="12"/>
          </p:nvPr>
        </p:nvSpPr>
        <p:spPr/>
        <p:txBody>
          <a:bodyPr/>
          <a:lstStyle/>
          <a:p>
            <a:fld id="{763D509B-773C-449E-AE23-B05CAF72A530}" type="slidenum">
              <a:rPr lang="pt-BR" smtClean="0"/>
              <a:t>‹#›</a:t>
            </a:fld>
            <a:endParaRPr lang="pt-BR"/>
          </a:p>
        </p:txBody>
      </p:sp>
    </p:spTree>
    <p:extLst>
      <p:ext uri="{BB962C8B-B14F-4D97-AF65-F5344CB8AC3E}">
        <p14:creationId xmlns:p14="http://schemas.microsoft.com/office/powerpoint/2010/main" val="3498523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ABD171-B042-4EC4-A789-0F18F0ABFC20}"/>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AA5051D1-9B48-4C78-AF6B-72A28223D71D}"/>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5B86D39-848B-4A68-A180-BB2F9D2EED65}"/>
              </a:ext>
            </a:extLst>
          </p:cNvPr>
          <p:cNvSpPr>
            <a:spLocks noGrp="1"/>
          </p:cNvSpPr>
          <p:nvPr>
            <p:ph type="dt" sz="half" idx="10"/>
          </p:nvPr>
        </p:nvSpPr>
        <p:spPr/>
        <p:txBody>
          <a:bodyPr/>
          <a:lstStyle/>
          <a:p>
            <a:fld id="{4A5C2013-40B0-41EB-933D-A02E1651441F}" type="datetimeFigureOut">
              <a:rPr lang="pt-BR" smtClean="0"/>
              <a:t>21/07/2020</a:t>
            </a:fld>
            <a:endParaRPr lang="pt-BR"/>
          </a:p>
        </p:txBody>
      </p:sp>
      <p:sp>
        <p:nvSpPr>
          <p:cNvPr id="5" name="Espaço Reservado para Rodapé 4">
            <a:extLst>
              <a:ext uri="{FF2B5EF4-FFF2-40B4-BE49-F238E27FC236}">
                <a16:creationId xmlns:a16="http://schemas.microsoft.com/office/drawing/2014/main" id="{94825B75-49C7-4210-A853-A7A04902D4E2}"/>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1DD31E4E-1CCC-4A3D-BC91-1972604DE2BF}"/>
              </a:ext>
            </a:extLst>
          </p:cNvPr>
          <p:cNvSpPr>
            <a:spLocks noGrp="1"/>
          </p:cNvSpPr>
          <p:nvPr>
            <p:ph type="sldNum" sz="quarter" idx="12"/>
          </p:nvPr>
        </p:nvSpPr>
        <p:spPr/>
        <p:txBody>
          <a:bodyPr/>
          <a:lstStyle/>
          <a:p>
            <a:fld id="{763D509B-773C-449E-AE23-B05CAF72A530}" type="slidenum">
              <a:rPr lang="pt-BR" smtClean="0"/>
              <a:t>‹#›</a:t>
            </a:fld>
            <a:endParaRPr lang="pt-BR"/>
          </a:p>
        </p:txBody>
      </p:sp>
    </p:spTree>
    <p:extLst>
      <p:ext uri="{BB962C8B-B14F-4D97-AF65-F5344CB8AC3E}">
        <p14:creationId xmlns:p14="http://schemas.microsoft.com/office/powerpoint/2010/main" val="2408384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40A7A7-D9E9-4010-9207-CFEE7013D0F0}"/>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53A9364F-B1E3-45A8-93B1-554926C516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7BAB2CFA-90B5-4975-908E-5B85F4BFEE92}"/>
              </a:ext>
            </a:extLst>
          </p:cNvPr>
          <p:cNvSpPr>
            <a:spLocks noGrp="1"/>
          </p:cNvSpPr>
          <p:nvPr>
            <p:ph type="dt" sz="half" idx="10"/>
          </p:nvPr>
        </p:nvSpPr>
        <p:spPr/>
        <p:txBody>
          <a:bodyPr/>
          <a:lstStyle/>
          <a:p>
            <a:fld id="{4A5C2013-40B0-41EB-933D-A02E1651441F}" type="datetimeFigureOut">
              <a:rPr lang="pt-BR" smtClean="0"/>
              <a:t>21/07/2020</a:t>
            </a:fld>
            <a:endParaRPr lang="pt-BR"/>
          </a:p>
        </p:txBody>
      </p:sp>
      <p:sp>
        <p:nvSpPr>
          <p:cNvPr id="5" name="Espaço Reservado para Rodapé 4">
            <a:extLst>
              <a:ext uri="{FF2B5EF4-FFF2-40B4-BE49-F238E27FC236}">
                <a16:creationId xmlns:a16="http://schemas.microsoft.com/office/drawing/2014/main" id="{BBA8BDEC-74A7-4951-A780-DB47E61F6B31}"/>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DCE7F1C-A068-450D-89C2-62A99BD12092}"/>
              </a:ext>
            </a:extLst>
          </p:cNvPr>
          <p:cNvSpPr>
            <a:spLocks noGrp="1"/>
          </p:cNvSpPr>
          <p:nvPr>
            <p:ph type="sldNum" sz="quarter" idx="12"/>
          </p:nvPr>
        </p:nvSpPr>
        <p:spPr/>
        <p:txBody>
          <a:bodyPr/>
          <a:lstStyle/>
          <a:p>
            <a:fld id="{763D509B-773C-449E-AE23-B05CAF72A530}" type="slidenum">
              <a:rPr lang="pt-BR" smtClean="0"/>
              <a:t>‹#›</a:t>
            </a:fld>
            <a:endParaRPr lang="pt-BR"/>
          </a:p>
        </p:txBody>
      </p:sp>
    </p:spTree>
    <p:extLst>
      <p:ext uri="{BB962C8B-B14F-4D97-AF65-F5344CB8AC3E}">
        <p14:creationId xmlns:p14="http://schemas.microsoft.com/office/powerpoint/2010/main" val="505064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9FD5C8-7ED1-4549-A913-420F32CABB82}"/>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D34227E0-69F6-4FDC-84D5-3FA2CADC4341}"/>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8ED42926-4C46-4C12-83DA-2E4098C562B5}"/>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E3D2C3E5-2D6A-40D1-B23E-731A3FFC89E4}"/>
              </a:ext>
            </a:extLst>
          </p:cNvPr>
          <p:cNvSpPr>
            <a:spLocks noGrp="1"/>
          </p:cNvSpPr>
          <p:nvPr>
            <p:ph type="dt" sz="half" idx="10"/>
          </p:nvPr>
        </p:nvSpPr>
        <p:spPr/>
        <p:txBody>
          <a:bodyPr/>
          <a:lstStyle/>
          <a:p>
            <a:fld id="{4A5C2013-40B0-41EB-933D-A02E1651441F}" type="datetimeFigureOut">
              <a:rPr lang="pt-BR" smtClean="0"/>
              <a:t>21/07/2020</a:t>
            </a:fld>
            <a:endParaRPr lang="pt-BR"/>
          </a:p>
        </p:txBody>
      </p:sp>
      <p:sp>
        <p:nvSpPr>
          <p:cNvPr id="6" name="Espaço Reservado para Rodapé 5">
            <a:extLst>
              <a:ext uri="{FF2B5EF4-FFF2-40B4-BE49-F238E27FC236}">
                <a16:creationId xmlns:a16="http://schemas.microsoft.com/office/drawing/2014/main" id="{AD68E776-DF84-4E85-BC87-085C4A8C71ED}"/>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F1FFE9D0-B995-433B-A7EC-FE900E6BDB71}"/>
              </a:ext>
            </a:extLst>
          </p:cNvPr>
          <p:cNvSpPr>
            <a:spLocks noGrp="1"/>
          </p:cNvSpPr>
          <p:nvPr>
            <p:ph type="sldNum" sz="quarter" idx="12"/>
          </p:nvPr>
        </p:nvSpPr>
        <p:spPr/>
        <p:txBody>
          <a:bodyPr/>
          <a:lstStyle/>
          <a:p>
            <a:fld id="{763D509B-773C-449E-AE23-B05CAF72A530}" type="slidenum">
              <a:rPr lang="pt-BR" smtClean="0"/>
              <a:t>‹#›</a:t>
            </a:fld>
            <a:endParaRPr lang="pt-BR"/>
          </a:p>
        </p:txBody>
      </p:sp>
    </p:spTree>
    <p:extLst>
      <p:ext uri="{BB962C8B-B14F-4D97-AF65-F5344CB8AC3E}">
        <p14:creationId xmlns:p14="http://schemas.microsoft.com/office/powerpoint/2010/main" val="988581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336B7F-C3DD-496F-9F07-805D61CAADC5}"/>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E70364A0-7062-48A2-A707-30CBD76772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9E49DF13-0433-4ABF-B90B-A4DD02159004}"/>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7E5457AC-CE25-405D-9DB6-FF5E633247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EF3375F2-076B-49BE-89F9-F6624D63D64B}"/>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96E6DCD5-AD39-471E-AF80-CDFACFD430EB}"/>
              </a:ext>
            </a:extLst>
          </p:cNvPr>
          <p:cNvSpPr>
            <a:spLocks noGrp="1"/>
          </p:cNvSpPr>
          <p:nvPr>
            <p:ph type="dt" sz="half" idx="10"/>
          </p:nvPr>
        </p:nvSpPr>
        <p:spPr/>
        <p:txBody>
          <a:bodyPr/>
          <a:lstStyle/>
          <a:p>
            <a:fld id="{4A5C2013-40B0-41EB-933D-A02E1651441F}" type="datetimeFigureOut">
              <a:rPr lang="pt-BR" smtClean="0"/>
              <a:t>21/07/2020</a:t>
            </a:fld>
            <a:endParaRPr lang="pt-BR"/>
          </a:p>
        </p:txBody>
      </p:sp>
      <p:sp>
        <p:nvSpPr>
          <p:cNvPr id="8" name="Espaço Reservado para Rodapé 7">
            <a:extLst>
              <a:ext uri="{FF2B5EF4-FFF2-40B4-BE49-F238E27FC236}">
                <a16:creationId xmlns:a16="http://schemas.microsoft.com/office/drawing/2014/main" id="{99B90A3A-2EB4-41BC-817D-CA909EFC19D1}"/>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B6D3E668-ADE9-41CC-BB3E-BB17AAEAAD40}"/>
              </a:ext>
            </a:extLst>
          </p:cNvPr>
          <p:cNvSpPr>
            <a:spLocks noGrp="1"/>
          </p:cNvSpPr>
          <p:nvPr>
            <p:ph type="sldNum" sz="quarter" idx="12"/>
          </p:nvPr>
        </p:nvSpPr>
        <p:spPr/>
        <p:txBody>
          <a:bodyPr/>
          <a:lstStyle/>
          <a:p>
            <a:fld id="{763D509B-773C-449E-AE23-B05CAF72A530}" type="slidenum">
              <a:rPr lang="pt-BR" smtClean="0"/>
              <a:t>‹#›</a:t>
            </a:fld>
            <a:endParaRPr lang="pt-BR"/>
          </a:p>
        </p:txBody>
      </p:sp>
    </p:spTree>
    <p:extLst>
      <p:ext uri="{BB962C8B-B14F-4D97-AF65-F5344CB8AC3E}">
        <p14:creationId xmlns:p14="http://schemas.microsoft.com/office/powerpoint/2010/main" val="15213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59FD0C-6B44-405F-89C2-DC4E06D63475}"/>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19DC699F-48A1-4496-8BF0-1931F430C73E}"/>
              </a:ext>
            </a:extLst>
          </p:cNvPr>
          <p:cNvSpPr>
            <a:spLocks noGrp="1"/>
          </p:cNvSpPr>
          <p:nvPr>
            <p:ph type="dt" sz="half" idx="10"/>
          </p:nvPr>
        </p:nvSpPr>
        <p:spPr/>
        <p:txBody>
          <a:bodyPr/>
          <a:lstStyle/>
          <a:p>
            <a:fld id="{4A5C2013-40B0-41EB-933D-A02E1651441F}" type="datetimeFigureOut">
              <a:rPr lang="pt-BR" smtClean="0"/>
              <a:t>21/07/2020</a:t>
            </a:fld>
            <a:endParaRPr lang="pt-BR"/>
          </a:p>
        </p:txBody>
      </p:sp>
      <p:sp>
        <p:nvSpPr>
          <p:cNvPr id="4" name="Espaço Reservado para Rodapé 3">
            <a:extLst>
              <a:ext uri="{FF2B5EF4-FFF2-40B4-BE49-F238E27FC236}">
                <a16:creationId xmlns:a16="http://schemas.microsoft.com/office/drawing/2014/main" id="{44A10B88-3B34-4634-B25C-0A981FCDF2AE}"/>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50EB00A3-0C74-419B-A214-6BD08FAF4FB9}"/>
              </a:ext>
            </a:extLst>
          </p:cNvPr>
          <p:cNvSpPr>
            <a:spLocks noGrp="1"/>
          </p:cNvSpPr>
          <p:nvPr>
            <p:ph type="sldNum" sz="quarter" idx="12"/>
          </p:nvPr>
        </p:nvSpPr>
        <p:spPr/>
        <p:txBody>
          <a:bodyPr/>
          <a:lstStyle/>
          <a:p>
            <a:fld id="{763D509B-773C-449E-AE23-B05CAF72A530}" type="slidenum">
              <a:rPr lang="pt-BR" smtClean="0"/>
              <a:t>‹#›</a:t>
            </a:fld>
            <a:endParaRPr lang="pt-BR"/>
          </a:p>
        </p:txBody>
      </p:sp>
    </p:spTree>
    <p:extLst>
      <p:ext uri="{BB962C8B-B14F-4D97-AF65-F5344CB8AC3E}">
        <p14:creationId xmlns:p14="http://schemas.microsoft.com/office/powerpoint/2010/main" val="3826353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6494F0F0-F858-4A71-894C-75AD619CA2CD}"/>
              </a:ext>
            </a:extLst>
          </p:cNvPr>
          <p:cNvSpPr>
            <a:spLocks noGrp="1"/>
          </p:cNvSpPr>
          <p:nvPr>
            <p:ph type="dt" sz="half" idx="10"/>
          </p:nvPr>
        </p:nvSpPr>
        <p:spPr/>
        <p:txBody>
          <a:bodyPr/>
          <a:lstStyle/>
          <a:p>
            <a:fld id="{4A5C2013-40B0-41EB-933D-A02E1651441F}" type="datetimeFigureOut">
              <a:rPr lang="pt-BR" smtClean="0"/>
              <a:t>21/07/2020</a:t>
            </a:fld>
            <a:endParaRPr lang="pt-BR"/>
          </a:p>
        </p:txBody>
      </p:sp>
      <p:sp>
        <p:nvSpPr>
          <p:cNvPr id="3" name="Espaço Reservado para Rodapé 2">
            <a:extLst>
              <a:ext uri="{FF2B5EF4-FFF2-40B4-BE49-F238E27FC236}">
                <a16:creationId xmlns:a16="http://schemas.microsoft.com/office/drawing/2014/main" id="{07C2B749-02B1-4654-8F11-6E7703E5E121}"/>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BD88B2DF-0DBE-4324-A832-C43F4FE01D5F}"/>
              </a:ext>
            </a:extLst>
          </p:cNvPr>
          <p:cNvSpPr>
            <a:spLocks noGrp="1"/>
          </p:cNvSpPr>
          <p:nvPr>
            <p:ph type="sldNum" sz="quarter" idx="12"/>
          </p:nvPr>
        </p:nvSpPr>
        <p:spPr/>
        <p:txBody>
          <a:bodyPr/>
          <a:lstStyle/>
          <a:p>
            <a:fld id="{763D509B-773C-449E-AE23-B05CAF72A530}" type="slidenum">
              <a:rPr lang="pt-BR" smtClean="0"/>
              <a:t>‹#›</a:t>
            </a:fld>
            <a:endParaRPr lang="pt-BR"/>
          </a:p>
        </p:txBody>
      </p:sp>
    </p:spTree>
    <p:extLst>
      <p:ext uri="{BB962C8B-B14F-4D97-AF65-F5344CB8AC3E}">
        <p14:creationId xmlns:p14="http://schemas.microsoft.com/office/powerpoint/2010/main" val="1860065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DF4A28-BFBD-40CC-8D19-34C10F42DE0C}"/>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B6A9C2B8-23E2-4E01-BBE5-11401E00DC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92F3BC13-ADC8-4064-8BDE-83327299DF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945C507E-94B0-44E5-8581-B0B65862635A}"/>
              </a:ext>
            </a:extLst>
          </p:cNvPr>
          <p:cNvSpPr>
            <a:spLocks noGrp="1"/>
          </p:cNvSpPr>
          <p:nvPr>
            <p:ph type="dt" sz="half" idx="10"/>
          </p:nvPr>
        </p:nvSpPr>
        <p:spPr/>
        <p:txBody>
          <a:bodyPr/>
          <a:lstStyle/>
          <a:p>
            <a:fld id="{4A5C2013-40B0-41EB-933D-A02E1651441F}" type="datetimeFigureOut">
              <a:rPr lang="pt-BR" smtClean="0"/>
              <a:t>21/07/2020</a:t>
            </a:fld>
            <a:endParaRPr lang="pt-BR"/>
          </a:p>
        </p:txBody>
      </p:sp>
      <p:sp>
        <p:nvSpPr>
          <p:cNvPr id="6" name="Espaço Reservado para Rodapé 5">
            <a:extLst>
              <a:ext uri="{FF2B5EF4-FFF2-40B4-BE49-F238E27FC236}">
                <a16:creationId xmlns:a16="http://schemas.microsoft.com/office/drawing/2014/main" id="{AAA10D56-0748-4A4C-9207-B690C4E9CDEE}"/>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F8CB2BC1-99EE-439B-80AD-39A48A975FBC}"/>
              </a:ext>
            </a:extLst>
          </p:cNvPr>
          <p:cNvSpPr>
            <a:spLocks noGrp="1"/>
          </p:cNvSpPr>
          <p:nvPr>
            <p:ph type="sldNum" sz="quarter" idx="12"/>
          </p:nvPr>
        </p:nvSpPr>
        <p:spPr/>
        <p:txBody>
          <a:bodyPr/>
          <a:lstStyle/>
          <a:p>
            <a:fld id="{763D509B-773C-449E-AE23-B05CAF72A530}" type="slidenum">
              <a:rPr lang="pt-BR" smtClean="0"/>
              <a:t>‹#›</a:t>
            </a:fld>
            <a:endParaRPr lang="pt-BR"/>
          </a:p>
        </p:txBody>
      </p:sp>
    </p:spTree>
    <p:extLst>
      <p:ext uri="{BB962C8B-B14F-4D97-AF65-F5344CB8AC3E}">
        <p14:creationId xmlns:p14="http://schemas.microsoft.com/office/powerpoint/2010/main" val="2286304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B521F7-E1E4-4140-9011-6933182B7A1A}"/>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37E28A64-4903-4E23-ACCD-D1502E0032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9ABD1AEB-53A0-45D8-BFCA-384940D0C6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076BA664-3CB3-4335-BBCA-2AE43EF283F3}"/>
              </a:ext>
            </a:extLst>
          </p:cNvPr>
          <p:cNvSpPr>
            <a:spLocks noGrp="1"/>
          </p:cNvSpPr>
          <p:nvPr>
            <p:ph type="dt" sz="half" idx="10"/>
          </p:nvPr>
        </p:nvSpPr>
        <p:spPr/>
        <p:txBody>
          <a:bodyPr/>
          <a:lstStyle/>
          <a:p>
            <a:fld id="{4A5C2013-40B0-41EB-933D-A02E1651441F}" type="datetimeFigureOut">
              <a:rPr lang="pt-BR" smtClean="0"/>
              <a:t>21/07/2020</a:t>
            </a:fld>
            <a:endParaRPr lang="pt-BR"/>
          </a:p>
        </p:txBody>
      </p:sp>
      <p:sp>
        <p:nvSpPr>
          <p:cNvPr id="6" name="Espaço Reservado para Rodapé 5">
            <a:extLst>
              <a:ext uri="{FF2B5EF4-FFF2-40B4-BE49-F238E27FC236}">
                <a16:creationId xmlns:a16="http://schemas.microsoft.com/office/drawing/2014/main" id="{C3FE12B4-57AC-49B8-B997-8E68030F3EB2}"/>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32483319-303D-46DB-96E5-9BA08890ABFC}"/>
              </a:ext>
            </a:extLst>
          </p:cNvPr>
          <p:cNvSpPr>
            <a:spLocks noGrp="1"/>
          </p:cNvSpPr>
          <p:nvPr>
            <p:ph type="sldNum" sz="quarter" idx="12"/>
          </p:nvPr>
        </p:nvSpPr>
        <p:spPr/>
        <p:txBody>
          <a:bodyPr/>
          <a:lstStyle/>
          <a:p>
            <a:fld id="{763D509B-773C-449E-AE23-B05CAF72A530}" type="slidenum">
              <a:rPr lang="pt-BR" smtClean="0"/>
              <a:t>‹#›</a:t>
            </a:fld>
            <a:endParaRPr lang="pt-BR"/>
          </a:p>
        </p:txBody>
      </p:sp>
    </p:spTree>
    <p:extLst>
      <p:ext uri="{BB962C8B-B14F-4D97-AF65-F5344CB8AC3E}">
        <p14:creationId xmlns:p14="http://schemas.microsoft.com/office/powerpoint/2010/main" val="3282513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45FD849A-3248-4C79-92CD-3E938D4B4C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F76A2692-0232-4BBA-978E-038AD554F1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E12F8781-853D-45B3-92C0-C4333A206C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5C2013-40B0-41EB-933D-A02E1651441F}" type="datetimeFigureOut">
              <a:rPr lang="pt-BR" smtClean="0"/>
              <a:t>21/07/2020</a:t>
            </a:fld>
            <a:endParaRPr lang="pt-BR"/>
          </a:p>
        </p:txBody>
      </p:sp>
      <p:sp>
        <p:nvSpPr>
          <p:cNvPr id="5" name="Espaço Reservado para Rodapé 4">
            <a:extLst>
              <a:ext uri="{FF2B5EF4-FFF2-40B4-BE49-F238E27FC236}">
                <a16:creationId xmlns:a16="http://schemas.microsoft.com/office/drawing/2014/main" id="{3EDFD076-52D7-4344-A98C-3CC7C951D4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856DD8C1-7DFF-4AE8-9CA6-3234315613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3D509B-773C-449E-AE23-B05CAF72A530}" type="slidenum">
              <a:rPr lang="pt-BR" smtClean="0"/>
              <a:t>‹#›</a:t>
            </a:fld>
            <a:endParaRPr lang="pt-BR"/>
          </a:p>
        </p:txBody>
      </p:sp>
    </p:spTree>
    <p:extLst>
      <p:ext uri="{BB962C8B-B14F-4D97-AF65-F5344CB8AC3E}">
        <p14:creationId xmlns:p14="http://schemas.microsoft.com/office/powerpoint/2010/main" val="1645577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795DE076-1D33-49C3-B8E7-7C35D9F79F04}"/>
              </a:ext>
            </a:extLst>
          </p:cNvPr>
          <p:cNvSpPr txBox="1"/>
          <p:nvPr/>
        </p:nvSpPr>
        <p:spPr>
          <a:xfrm>
            <a:off x="5309099" y="3718375"/>
            <a:ext cx="1561646" cy="477054"/>
          </a:xfrm>
          <a:prstGeom prst="rect">
            <a:avLst/>
          </a:prstGeom>
          <a:noFill/>
        </p:spPr>
        <p:txBody>
          <a:bodyPr wrap="none" rtlCol="0">
            <a:spAutoFit/>
          </a:bodyPr>
          <a:lstStyle/>
          <a:p>
            <a:pPr algn="ctr"/>
            <a:r>
              <a:rPr lang="pt-BR" sz="25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Vídeo 4.1</a:t>
            </a:r>
          </a:p>
        </p:txBody>
      </p:sp>
      <p:sp>
        <p:nvSpPr>
          <p:cNvPr id="7" name="CaixaDeTexto 6">
            <a:extLst>
              <a:ext uri="{FF2B5EF4-FFF2-40B4-BE49-F238E27FC236}">
                <a16:creationId xmlns:a16="http://schemas.microsoft.com/office/drawing/2014/main" id="{E0BDD67A-2B4D-4300-9CAA-4B9C2B5F7A34}"/>
              </a:ext>
            </a:extLst>
          </p:cNvPr>
          <p:cNvSpPr txBox="1"/>
          <p:nvPr/>
        </p:nvSpPr>
        <p:spPr>
          <a:xfrm>
            <a:off x="5363602" y="3032918"/>
            <a:ext cx="1452642" cy="584775"/>
          </a:xfrm>
          <a:prstGeom prst="rect">
            <a:avLst/>
          </a:prstGeom>
          <a:noFill/>
        </p:spPr>
        <p:txBody>
          <a:bodyPr wrap="none" rtlCol="0">
            <a:spAutoFit/>
          </a:bodyPr>
          <a:lstStyle/>
          <a:p>
            <a:pPr algn="ctr"/>
            <a:r>
              <a:rPr lang="pt-BR" sz="3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Aula 4</a:t>
            </a:r>
            <a:endParaRPr lang="pt-BR" sz="32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1366998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Oferta pública de ações Inicial Public Offering (IPO)</a:t>
            </a:r>
          </a:p>
        </p:txBody>
      </p:sp>
      <p:cxnSp>
        <p:nvCxnSpPr>
          <p:cNvPr id="6" name="Conector reto 5">
            <a:extLst>
              <a:ext uri="{FF2B5EF4-FFF2-40B4-BE49-F238E27FC236}">
                <a16:creationId xmlns:a16="http://schemas.microsoft.com/office/drawing/2014/main" id="{AA2538C0-A989-4D8A-9F7D-A784B40D442D}"/>
              </a:ext>
            </a:extLst>
          </p:cNvPr>
          <p:cNvCxnSpPr>
            <a:cxnSpLocks/>
          </p:cNvCxnSpPr>
          <p:nvPr/>
        </p:nvCxnSpPr>
        <p:spPr>
          <a:xfrm>
            <a:off x="2004034" y="2809188"/>
            <a:ext cx="0" cy="344240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6C2BA8EA-E865-4E3E-B8FE-D2ED4943FBB0}"/>
              </a:ext>
            </a:extLst>
          </p:cNvPr>
          <p:cNvSpPr txBox="1"/>
          <p:nvPr/>
        </p:nvSpPr>
        <p:spPr>
          <a:xfrm>
            <a:off x="2140426" y="2697348"/>
            <a:ext cx="9643080" cy="355424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Ascender ao Mercado de Capitais e financiar projetos de investimento;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Usar as suas ações como forma de pagamento na aquisição de</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outras empresas;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Criar um referencial de avaliação para o negócio;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Incentivar a profissionalização da gestão;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Obter capital para empreendedores ou viabilizar a saída de</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sócios investidores;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Fortalecer a imagem da empresa.</a:t>
            </a:r>
          </a:p>
        </p:txBody>
      </p:sp>
    </p:spTree>
    <p:extLst>
      <p:ext uri="{BB962C8B-B14F-4D97-AF65-F5344CB8AC3E}">
        <p14:creationId xmlns:p14="http://schemas.microsoft.com/office/powerpoint/2010/main" val="194624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LF – Letra Financeira</a:t>
            </a: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3067019"/>
            <a:ext cx="0" cy="253633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2926275"/>
            <a:ext cx="8606691" cy="2677080"/>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um título de renda fixa emitido por instituições financeiras com a finalidade de captar recursos de longo prazo, dado que tem vencimento superior a dois anos;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Em contrapartida, oferece aos investidores melhor rentabilidade do que outras aplicações financeiras com liquidez diária ou com prazo inferior de vencimento.</a:t>
            </a:r>
          </a:p>
        </p:txBody>
      </p:sp>
    </p:spTree>
    <p:extLst>
      <p:ext uri="{BB962C8B-B14F-4D97-AF65-F5344CB8AC3E}">
        <p14:creationId xmlns:p14="http://schemas.microsoft.com/office/powerpoint/2010/main" val="51951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LF – Letra Financeira</a:t>
            </a: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2808602"/>
            <a:ext cx="0" cy="3413499"/>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2667858"/>
            <a:ext cx="8606691" cy="355424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LF não pode ser emitida com valor nominal unitário inferior a:</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R$150.000,00, se não contiver cláusula de subordinação;</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R$300.000,00, se contiver cláusula de subordinação.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Tem prazo mínimo para vencimento de 24 meses, sem possibilidade de recompra ou resgate antes desse prazo, e prazo mínimo para pagamento de rendimentos de 180 dias;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Pode ser recomprada pelas instituições financeiras emissoras em montante que não ultrapasse 5% do total emitido.</a:t>
            </a:r>
          </a:p>
        </p:txBody>
      </p:sp>
    </p:spTree>
    <p:extLst>
      <p:ext uri="{BB962C8B-B14F-4D97-AF65-F5344CB8AC3E}">
        <p14:creationId xmlns:p14="http://schemas.microsoft.com/office/powerpoint/2010/main" val="2889699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LC - Letra de Câmbio</a:t>
            </a: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3067019"/>
            <a:ext cx="0" cy="253633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2926275"/>
            <a:ext cx="8606691" cy="2677080"/>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 de crédito realizadas através de instituições financeiras;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emissão deste tipo de crédito é conhecida como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“saque</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o que a compõe em três características:</a:t>
            </a:r>
          </a:p>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Sacador:</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aquele que emite a ordem de pagamento;</a:t>
            </a:r>
          </a:p>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Sacado: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quem a ordem é emitida;</a:t>
            </a:r>
          </a:p>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Tomador: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beneficiário desta ordem.</a:t>
            </a:r>
          </a:p>
        </p:txBody>
      </p:sp>
    </p:spTree>
    <p:extLst>
      <p:ext uri="{BB962C8B-B14F-4D97-AF65-F5344CB8AC3E}">
        <p14:creationId xmlns:p14="http://schemas.microsoft.com/office/powerpoint/2010/main" val="1608454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CRI – Certificado de Recebíveis Imobiliários</a:t>
            </a: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2932174"/>
            <a:ext cx="0" cy="297491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2791430"/>
            <a:ext cx="8955484" cy="3115661"/>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Títulos de investimento em renda fixa lastreados em créditos imobiliários;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Títulos emitidos por instituições financeiras, que podem ser bancos, companhias hipotecárias, sociedades de crédito imobiliário, associações de poupança e empréstimo, entre outros;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Pré-fixada ou pós-fixadas;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Prazos: mínimo de 6 meses e máximo não pode ser superior ao prazo dos créditos hipotecários (até 30 anos).</a:t>
            </a:r>
          </a:p>
        </p:txBody>
      </p:sp>
    </p:spTree>
    <p:extLst>
      <p:ext uri="{BB962C8B-B14F-4D97-AF65-F5344CB8AC3E}">
        <p14:creationId xmlns:p14="http://schemas.microsoft.com/office/powerpoint/2010/main" val="258494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CPR – Cédula de Produtor Rural</a:t>
            </a: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2828479"/>
            <a:ext cx="0" cy="297491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2687735"/>
            <a:ext cx="8606691" cy="3115661"/>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um título representativo de promessa de entrega de produtos rurais;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Estão aptos a emitir esse título os produtores rurais, suas associações e cooperativas, nos termos do Art. 2º da Lei 8929/1994;</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Pré-fixada ou pós-fixada;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Escritural, nominativa ou negociável;</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No vencimento determinado pelo título, o titular da CPR poderá exigir do emitente o produto, na quantidade e qualidade estabelecidas.</a:t>
            </a:r>
          </a:p>
        </p:txBody>
      </p:sp>
    </p:spTree>
    <p:extLst>
      <p:ext uri="{BB962C8B-B14F-4D97-AF65-F5344CB8AC3E}">
        <p14:creationId xmlns:p14="http://schemas.microsoft.com/office/powerpoint/2010/main" val="4105223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CCB – Cédula de Crédito Bancário</a:t>
            </a: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2567060"/>
            <a:ext cx="0" cy="3852080"/>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2426316"/>
            <a:ext cx="8992986" cy="3992824"/>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 de crédito emitido, por pessoa física ou jurídica, em favor de instituição financeira ou de entidade a esta equiparada, representando promessa de pagamento em dinheiro, decorrente de operação de crédito, de qualquer modalidade;</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Pré-fixado ou pós-fixado;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Escritural, nominativa ou negociável;</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Garantias: podem ter ou não;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As instituições financeiras podem emitir títulos representativos das CCBs  por elas mantidas em depósito.</a:t>
            </a:r>
          </a:p>
        </p:txBody>
      </p:sp>
      <p:pic>
        <p:nvPicPr>
          <p:cNvPr id="7" name="Picture 6">
            <a:extLst>
              <a:ext uri="{FF2B5EF4-FFF2-40B4-BE49-F238E27FC236}">
                <a16:creationId xmlns:a16="http://schemas.microsoft.com/office/drawing/2014/main" id="{B3C19988-2AEF-4101-8DEC-FF2919DA04AD}"/>
              </a:ext>
            </a:extLst>
          </p:cNvPr>
          <p:cNvPicPr>
            <a:picLocks noChangeAspect="1"/>
          </p:cNvPicPr>
          <p:nvPr/>
        </p:nvPicPr>
        <p:blipFill>
          <a:blip r:embed="rId2"/>
          <a:stretch>
            <a:fillRect/>
          </a:stretch>
        </p:blipFill>
        <p:spPr>
          <a:xfrm>
            <a:off x="2666200" y="6519319"/>
            <a:ext cx="6871751" cy="55677"/>
          </a:xfrm>
          <a:prstGeom prst="rect">
            <a:avLst/>
          </a:prstGeom>
        </p:spPr>
      </p:pic>
    </p:spTree>
    <p:extLst>
      <p:ext uri="{BB962C8B-B14F-4D97-AF65-F5344CB8AC3E}">
        <p14:creationId xmlns:p14="http://schemas.microsoft.com/office/powerpoint/2010/main" val="2422436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91008FBD-3AEE-472A-B645-EDEA43214921}"/>
              </a:ext>
            </a:extLst>
          </p:cNvPr>
          <p:cNvSpPr txBox="1"/>
          <p:nvPr/>
        </p:nvSpPr>
        <p:spPr>
          <a:xfrm>
            <a:off x="5278643" y="3360155"/>
            <a:ext cx="1622560" cy="477054"/>
          </a:xfrm>
          <a:prstGeom prst="rect">
            <a:avLst/>
          </a:prstGeom>
          <a:noFill/>
        </p:spPr>
        <p:txBody>
          <a:bodyPr wrap="none" rtlCol="0">
            <a:spAutoFit/>
          </a:bodyPr>
          <a:lstStyle/>
          <a:p>
            <a:pPr algn="ctr"/>
            <a:r>
              <a:rPr lang="pt-BR" sz="25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Vídeo 5.5</a:t>
            </a:r>
          </a:p>
        </p:txBody>
      </p:sp>
    </p:spTree>
    <p:extLst>
      <p:ext uri="{BB962C8B-B14F-4D97-AF65-F5344CB8AC3E}">
        <p14:creationId xmlns:p14="http://schemas.microsoft.com/office/powerpoint/2010/main" val="334932428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5A814031-ECD1-4A68-B256-C23024E9FCEB}"/>
              </a:ext>
            </a:extLst>
          </p:cNvPr>
          <p:cNvSpPr txBox="1"/>
          <p:nvPr/>
        </p:nvSpPr>
        <p:spPr>
          <a:xfrm>
            <a:off x="2711899" y="3278168"/>
            <a:ext cx="6768199" cy="1077218"/>
          </a:xfrm>
          <a:prstGeom prst="rect">
            <a:avLst/>
          </a:prstGeom>
          <a:noFill/>
        </p:spPr>
        <p:txBody>
          <a:bodyPr wrap="none" rtlCol="0">
            <a:spAutoFit/>
          </a:bodyPr>
          <a:lstStyle/>
          <a:p>
            <a:pPr algn="ctr"/>
            <a:r>
              <a:rPr lang="pt-BR" sz="3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p>
          <a:p>
            <a:pPr algn="ctr"/>
            <a:r>
              <a:rPr lang="pt-BR" sz="3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 e derivativos</a:t>
            </a:r>
          </a:p>
        </p:txBody>
      </p:sp>
    </p:spTree>
    <p:extLst>
      <p:ext uri="{BB962C8B-B14F-4D97-AF65-F5344CB8AC3E}">
        <p14:creationId xmlns:p14="http://schemas.microsoft.com/office/powerpoint/2010/main" val="114105699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2825271" y="1254645"/>
            <a:ext cx="652935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ANÁLISES TÉCNICA E FUNDAMENTALISTA</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7" name="Conector reto 6">
            <a:extLst>
              <a:ext uri="{FF2B5EF4-FFF2-40B4-BE49-F238E27FC236}">
                <a16:creationId xmlns:a16="http://schemas.microsoft.com/office/drawing/2014/main" id="{EE5C611B-8062-438F-A9A7-1AD5999DC193}"/>
              </a:ext>
            </a:extLst>
          </p:cNvPr>
          <p:cNvCxnSpPr>
            <a:cxnSpLocks/>
          </p:cNvCxnSpPr>
          <p:nvPr/>
        </p:nvCxnSpPr>
        <p:spPr>
          <a:xfrm>
            <a:off x="2004034" y="2918234"/>
            <a:ext cx="0" cy="221576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89265D1A-4E7D-455D-92C8-2B78DDFE4299}"/>
              </a:ext>
            </a:extLst>
          </p:cNvPr>
          <p:cNvSpPr txBox="1"/>
          <p:nvPr/>
        </p:nvSpPr>
        <p:spPr>
          <a:xfrm>
            <a:off x="2158715" y="3334081"/>
            <a:ext cx="8606691"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Estuda o comportamento dos papéis a partir dos gráficos;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Visão de operações de curto prazo;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Avalia apenas o preço do papel;</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Tendências de oferta e demanda.</a:t>
            </a:r>
          </a:p>
        </p:txBody>
      </p:sp>
      <p:sp>
        <p:nvSpPr>
          <p:cNvPr id="11" name="CaixaDeTexto 10">
            <a:extLst>
              <a:ext uri="{FF2B5EF4-FFF2-40B4-BE49-F238E27FC236}">
                <a16:creationId xmlns:a16="http://schemas.microsoft.com/office/drawing/2014/main" id="{DEE73AD1-34FE-4F90-8BC5-A88930175C8A}"/>
              </a:ext>
            </a:extLst>
          </p:cNvPr>
          <p:cNvSpPr txBox="1"/>
          <p:nvPr/>
        </p:nvSpPr>
        <p:spPr>
          <a:xfrm>
            <a:off x="2158715" y="2903194"/>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Análise técnica:</a:t>
            </a:r>
          </a:p>
        </p:txBody>
      </p:sp>
    </p:spTree>
    <p:extLst>
      <p:ext uri="{BB962C8B-B14F-4D97-AF65-F5344CB8AC3E}">
        <p14:creationId xmlns:p14="http://schemas.microsoft.com/office/powerpoint/2010/main" val="24088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2825271" y="1254645"/>
            <a:ext cx="652935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ANÁLISES TÉCNICA E FUNDAMENTALISTA</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7" name="Conector reto 6">
            <a:extLst>
              <a:ext uri="{FF2B5EF4-FFF2-40B4-BE49-F238E27FC236}">
                <a16:creationId xmlns:a16="http://schemas.microsoft.com/office/drawing/2014/main" id="{EE5C611B-8062-438F-A9A7-1AD5999DC193}"/>
              </a:ext>
            </a:extLst>
          </p:cNvPr>
          <p:cNvCxnSpPr>
            <a:cxnSpLocks/>
          </p:cNvCxnSpPr>
          <p:nvPr/>
        </p:nvCxnSpPr>
        <p:spPr>
          <a:xfrm>
            <a:off x="2004034" y="2590243"/>
            <a:ext cx="0" cy="309292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89265D1A-4E7D-455D-92C8-2B78DDFE4299}"/>
              </a:ext>
            </a:extLst>
          </p:cNvPr>
          <p:cNvSpPr txBox="1"/>
          <p:nvPr/>
        </p:nvSpPr>
        <p:spPr>
          <a:xfrm>
            <a:off x="2158715" y="3006090"/>
            <a:ext cx="8606691" cy="2677080"/>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Estuda os fatores econômicos nos âmbitos micro e macro e a saúde financeira das empresas;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Analisa as demonstrações financeiras (balanço patrimonial, a demonstração de fluxo de caixa e demonstração de resultados);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Visa determinar o preço justo de uma ação;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Visão de operações a médio e longo prazo.</a:t>
            </a:r>
          </a:p>
        </p:txBody>
      </p:sp>
      <p:sp>
        <p:nvSpPr>
          <p:cNvPr id="11" name="CaixaDeTexto 10">
            <a:extLst>
              <a:ext uri="{FF2B5EF4-FFF2-40B4-BE49-F238E27FC236}">
                <a16:creationId xmlns:a16="http://schemas.microsoft.com/office/drawing/2014/main" id="{DEE73AD1-34FE-4F90-8BC5-A88930175C8A}"/>
              </a:ext>
            </a:extLst>
          </p:cNvPr>
          <p:cNvSpPr txBox="1"/>
          <p:nvPr/>
        </p:nvSpPr>
        <p:spPr>
          <a:xfrm>
            <a:off x="2158715" y="257520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Análise fundamentalista:</a:t>
            </a:r>
          </a:p>
        </p:txBody>
      </p:sp>
    </p:spTree>
    <p:extLst>
      <p:ext uri="{BB962C8B-B14F-4D97-AF65-F5344CB8AC3E}">
        <p14:creationId xmlns:p14="http://schemas.microsoft.com/office/powerpoint/2010/main" val="1518949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Processo operacional e documental do IPO</a:t>
            </a:r>
          </a:p>
        </p:txBody>
      </p:sp>
      <p:cxnSp>
        <p:nvCxnSpPr>
          <p:cNvPr id="8" name="Conector reto 7">
            <a:extLst>
              <a:ext uri="{FF2B5EF4-FFF2-40B4-BE49-F238E27FC236}">
                <a16:creationId xmlns:a16="http://schemas.microsoft.com/office/drawing/2014/main" id="{C56CF59D-4FC2-445F-A971-CAF3818B8367}"/>
              </a:ext>
            </a:extLst>
          </p:cNvPr>
          <p:cNvCxnSpPr>
            <a:cxnSpLocks/>
          </p:cNvCxnSpPr>
          <p:nvPr/>
        </p:nvCxnSpPr>
        <p:spPr>
          <a:xfrm>
            <a:off x="2004034" y="2667601"/>
            <a:ext cx="0" cy="3541334"/>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FD658D3C-2AF1-4E51-B011-7AED16B6D513}"/>
              </a:ext>
            </a:extLst>
          </p:cNvPr>
          <p:cNvSpPr txBox="1"/>
          <p:nvPr/>
        </p:nvSpPr>
        <p:spPr>
          <a:xfrm>
            <a:off x="2140425" y="3093274"/>
            <a:ext cx="8907784" cy="3115661"/>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Cadastrar-se como uma companhia de capital aberto na Comissão de Valores Mobiliários (CVM);</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Registrar a Oferta Pública de Valores Mobiliários, na qual a empresa poderá disponibilizar suas ações no mercado, também pela CVM;</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Registrar e emitir as ações através da bolsa de valores (B3);</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Elaborar prospecto de emissão;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Anunciar o início e encerramento da distribuição.</a:t>
            </a:r>
          </a:p>
        </p:txBody>
      </p:sp>
      <p:sp>
        <p:nvSpPr>
          <p:cNvPr id="10" name="CaixaDeTexto 9">
            <a:extLst>
              <a:ext uri="{FF2B5EF4-FFF2-40B4-BE49-F238E27FC236}">
                <a16:creationId xmlns:a16="http://schemas.microsoft.com/office/drawing/2014/main" id="{C1FD0EE7-D6BA-40BC-8611-BF6D641DA988}"/>
              </a:ext>
            </a:extLst>
          </p:cNvPr>
          <p:cNvSpPr txBox="1"/>
          <p:nvPr/>
        </p:nvSpPr>
        <p:spPr>
          <a:xfrm>
            <a:off x="2140427" y="2652561"/>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Companhia deverá:</a:t>
            </a:r>
          </a:p>
        </p:txBody>
      </p:sp>
    </p:spTree>
    <p:extLst>
      <p:ext uri="{BB962C8B-B14F-4D97-AF65-F5344CB8AC3E}">
        <p14:creationId xmlns:p14="http://schemas.microsoft.com/office/powerpoint/2010/main" val="2667537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cxnSp>
        <p:nvCxnSpPr>
          <p:cNvPr id="7" name="Conector reto 6">
            <a:extLst>
              <a:ext uri="{FF2B5EF4-FFF2-40B4-BE49-F238E27FC236}">
                <a16:creationId xmlns:a16="http://schemas.microsoft.com/office/drawing/2014/main" id="{EE5C611B-8062-438F-A9A7-1AD5999DC193}"/>
              </a:ext>
            </a:extLst>
          </p:cNvPr>
          <p:cNvCxnSpPr>
            <a:cxnSpLocks/>
          </p:cNvCxnSpPr>
          <p:nvPr/>
        </p:nvCxnSpPr>
        <p:spPr>
          <a:xfrm>
            <a:off x="2004034" y="3562326"/>
            <a:ext cx="0" cy="35084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89265D1A-4E7D-455D-92C8-2B78DDFE4299}"/>
              </a:ext>
            </a:extLst>
          </p:cNvPr>
          <p:cNvSpPr txBox="1"/>
          <p:nvPr/>
        </p:nvSpPr>
        <p:spPr>
          <a:xfrm>
            <a:off x="2158715" y="3429000"/>
            <a:ext cx="8863777" cy="484172"/>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um contrato cujo valor deriva de um outro ativo, chamado de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ativo-objeto</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
            </a:r>
            <a:endPar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85934712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to 6">
            <a:extLst>
              <a:ext uri="{FF2B5EF4-FFF2-40B4-BE49-F238E27FC236}">
                <a16:creationId xmlns:a16="http://schemas.microsoft.com/office/drawing/2014/main" id="{EE5C611B-8062-438F-A9A7-1AD5999DC193}"/>
              </a:ext>
            </a:extLst>
          </p:cNvPr>
          <p:cNvCxnSpPr>
            <a:cxnSpLocks/>
          </p:cNvCxnSpPr>
          <p:nvPr/>
        </p:nvCxnSpPr>
        <p:spPr>
          <a:xfrm>
            <a:off x="2004034" y="2918234"/>
            <a:ext cx="0" cy="221576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89265D1A-4E7D-455D-92C8-2B78DDFE4299}"/>
              </a:ext>
            </a:extLst>
          </p:cNvPr>
          <p:cNvSpPr txBox="1"/>
          <p:nvPr/>
        </p:nvSpPr>
        <p:spPr>
          <a:xfrm>
            <a:off x="2158715" y="3334081"/>
            <a:ext cx="8606691"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Contratos em que se estabelecem compra e venda de um ativo a um dado preço, numa data futura;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Os contratos futuros são negociados somente em bolsas;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Direito e a obrigação da operação.</a:t>
            </a:r>
          </a:p>
        </p:txBody>
      </p:sp>
      <p:sp>
        <p:nvSpPr>
          <p:cNvPr id="11" name="CaixaDeTexto 10">
            <a:extLst>
              <a:ext uri="{FF2B5EF4-FFF2-40B4-BE49-F238E27FC236}">
                <a16:creationId xmlns:a16="http://schemas.microsoft.com/office/drawing/2014/main" id="{DEE73AD1-34FE-4F90-8BC5-A88930175C8A}"/>
              </a:ext>
            </a:extLst>
          </p:cNvPr>
          <p:cNvSpPr txBox="1"/>
          <p:nvPr/>
        </p:nvSpPr>
        <p:spPr>
          <a:xfrm>
            <a:off x="2158715" y="2903194"/>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Mercado futuro:</a:t>
            </a:r>
          </a:p>
        </p:txBody>
      </p:sp>
      <p:sp>
        <p:nvSpPr>
          <p:cNvPr id="6" name="CaixaDeTexto 5">
            <a:extLst>
              <a:ext uri="{FF2B5EF4-FFF2-40B4-BE49-F238E27FC236}">
                <a16:creationId xmlns:a16="http://schemas.microsoft.com/office/drawing/2014/main" id="{229DA5B4-0C17-419D-9C57-A7D005B552EE}"/>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spTree>
    <p:extLst>
      <p:ext uri="{BB962C8B-B14F-4D97-AF65-F5344CB8AC3E}">
        <p14:creationId xmlns:p14="http://schemas.microsoft.com/office/powerpoint/2010/main" val="1599791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to 6">
            <a:extLst>
              <a:ext uri="{FF2B5EF4-FFF2-40B4-BE49-F238E27FC236}">
                <a16:creationId xmlns:a16="http://schemas.microsoft.com/office/drawing/2014/main" id="{EE5C611B-8062-438F-A9A7-1AD5999DC193}"/>
              </a:ext>
            </a:extLst>
          </p:cNvPr>
          <p:cNvCxnSpPr>
            <a:cxnSpLocks/>
          </p:cNvCxnSpPr>
          <p:nvPr/>
        </p:nvCxnSpPr>
        <p:spPr>
          <a:xfrm>
            <a:off x="2004034" y="2918234"/>
            <a:ext cx="0" cy="221576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89265D1A-4E7D-455D-92C8-2B78DDFE4299}"/>
              </a:ext>
            </a:extLst>
          </p:cNvPr>
          <p:cNvSpPr txBox="1"/>
          <p:nvPr/>
        </p:nvSpPr>
        <p:spPr>
          <a:xfrm>
            <a:off x="2158715" y="3334081"/>
            <a:ext cx="9042679"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Comprador e vendedor se comprometem a comprar ou vender, em data futura, uma determinada mercadoria ou ativo financeiro a um preço fixado;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Os contratos a termo somente são liquidados integralmente na data de vencimento, podendo ser negociados em bolsa e no mercado de balcão.</a:t>
            </a:r>
          </a:p>
        </p:txBody>
      </p:sp>
      <p:sp>
        <p:nvSpPr>
          <p:cNvPr id="11" name="CaixaDeTexto 10">
            <a:extLst>
              <a:ext uri="{FF2B5EF4-FFF2-40B4-BE49-F238E27FC236}">
                <a16:creationId xmlns:a16="http://schemas.microsoft.com/office/drawing/2014/main" id="{DEE73AD1-34FE-4F90-8BC5-A88930175C8A}"/>
              </a:ext>
            </a:extLst>
          </p:cNvPr>
          <p:cNvSpPr txBox="1"/>
          <p:nvPr/>
        </p:nvSpPr>
        <p:spPr>
          <a:xfrm>
            <a:off x="2158715" y="2903194"/>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Mercado a termo:</a:t>
            </a:r>
          </a:p>
        </p:txBody>
      </p:sp>
      <p:sp>
        <p:nvSpPr>
          <p:cNvPr id="6" name="CaixaDeTexto 5">
            <a:extLst>
              <a:ext uri="{FF2B5EF4-FFF2-40B4-BE49-F238E27FC236}">
                <a16:creationId xmlns:a16="http://schemas.microsoft.com/office/drawing/2014/main" id="{229DA5B4-0C17-419D-9C57-A7D005B552EE}"/>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spTree>
    <p:extLst>
      <p:ext uri="{BB962C8B-B14F-4D97-AF65-F5344CB8AC3E}">
        <p14:creationId xmlns:p14="http://schemas.microsoft.com/office/powerpoint/2010/main" val="4054272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to 6">
            <a:extLst>
              <a:ext uri="{FF2B5EF4-FFF2-40B4-BE49-F238E27FC236}">
                <a16:creationId xmlns:a16="http://schemas.microsoft.com/office/drawing/2014/main" id="{EE5C611B-8062-438F-A9A7-1AD5999DC193}"/>
              </a:ext>
            </a:extLst>
          </p:cNvPr>
          <p:cNvCxnSpPr>
            <a:cxnSpLocks/>
          </p:cNvCxnSpPr>
          <p:nvPr/>
        </p:nvCxnSpPr>
        <p:spPr>
          <a:xfrm>
            <a:off x="2004034" y="3356815"/>
            <a:ext cx="0" cy="1202888"/>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89265D1A-4E7D-455D-92C8-2B78DDFE4299}"/>
              </a:ext>
            </a:extLst>
          </p:cNvPr>
          <p:cNvSpPr txBox="1"/>
          <p:nvPr/>
        </p:nvSpPr>
        <p:spPr>
          <a:xfrm>
            <a:off x="2158715" y="3198368"/>
            <a:ext cx="8476155" cy="1361335"/>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um instrumento que concede a seu titular ou comprador um direito futuro sobre algo, e a seu vendedor uma obrigação futura, caso esta obrigação seja solicitada pelo comprador da opção.</a:t>
            </a:r>
          </a:p>
        </p:txBody>
      </p:sp>
      <p:sp>
        <p:nvSpPr>
          <p:cNvPr id="6" name="CaixaDeTexto 5">
            <a:extLst>
              <a:ext uri="{FF2B5EF4-FFF2-40B4-BE49-F238E27FC236}">
                <a16:creationId xmlns:a16="http://schemas.microsoft.com/office/drawing/2014/main" id="{229DA5B4-0C17-419D-9C57-A7D005B552EE}"/>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sp>
        <p:nvSpPr>
          <p:cNvPr id="9" name="CaixaDeTexto 8">
            <a:extLst>
              <a:ext uri="{FF2B5EF4-FFF2-40B4-BE49-F238E27FC236}">
                <a16:creationId xmlns:a16="http://schemas.microsoft.com/office/drawing/2014/main" id="{0E51DFF6-FC64-44DF-BE06-E4143AE03E0C}"/>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Mercado de opções</a:t>
            </a:r>
          </a:p>
        </p:txBody>
      </p:sp>
    </p:spTree>
    <p:extLst>
      <p:ext uri="{BB962C8B-B14F-4D97-AF65-F5344CB8AC3E}">
        <p14:creationId xmlns:p14="http://schemas.microsoft.com/office/powerpoint/2010/main" val="2065810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229DA5B4-0C17-419D-9C57-A7D005B552EE}"/>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sp>
        <p:nvSpPr>
          <p:cNvPr id="9" name="CaixaDeTexto 8">
            <a:extLst>
              <a:ext uri="{FF2B5EF4-FFF2-40B4-BE49-F238E27FC236}">
                <a16:creationId xmlns:a16="http://schemas.microsoft.com/office/drawing/2014/main" id="{0E51DFF6-FC64-44DF-BE06-E4143AE03E0C}"/>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Mercado de opções</a:t>
            </a:r>
          </a:p>
        </p:txBody>
      </p:sp>
      <p:cxnSp>
        <p:nvCxnSpPr>
          <p:cNvPr id="10" name="Conector reto 9">
            <a:extLst>
              <a:ext uri="{FF2B5EF4-FFF2-40B4-BE49-F238E27FC236}">
                <a16:creationId xmlns:a16="http://schemas.microsoft.com/office/drawing/2014/main" id="{6E881E35-E43F-47E1-8874-903A76AE0F80}"/>
              </a:ext>
            </a:extLst>
          </p:cNvPr>
          <p:cNvCxnSpPr>
            <a:cxnSpLocks/>
          </p:cNvCxnSpPr>
          <p:nvPr/>
        </p:nvCxnSpPr>
        <p:spPr>
          <a:xfrm>
            <a:off x="2004034" y="3228596"/>
            <a:ext cx="0" cy="1338600"/>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CaixaDeTexto 10">
            <a:extLst>
              <a:ext uri="{FF2B5EF4-FFF2-40B4-BE49-F238E27FC236}">
                <a16:creationId xmlns:a16="http://schemas.microsoft.com/office/drawing/2014/main" id="{7119D15F-EBEF-449D-A2BE-AB16D6BC9842}"/>
              </a:ext>
            </a:extLst>
          </p:cNvPr>
          <p:cNvSpPr txBox="1"/>
          <p:nvPr/>
        </p:nvSpPr>
        <p:spPr>
          <a:xfrm>
            <a:off x="2158715" y="3644443"/>
            <a:ext cx="9042679" cy="92275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Opção de compra (CALL);</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Opção de venda (PUT).</a:t>
            </a:r>
          </a:p>
        </p:txBody>
      </p:sp>
      <p:sp>
        <p:nvSpPr>
          <p:cNvPr id="12" name="CaixaDeTexto 11">
            <a:extLst>
              <a:ext uri="{FF2B5EF4-FFF2-40B4-BE49-F238E27FC236}">
                <a16:creationId xmlns:a16="http://schemas.microsoft.com/office/drawing/2014/main" id="{E530F8FB-F4D3-4934-BB9E-B5F881B625E9}"/>
              </a:ext>
            </a:extLst>
          </p:cNvPr>
          <p:cNvSpPr txBox="1"/>
          <p:nvPr/>
        </p:nvSpPr>
        <p:spPr>
          <a:xfrm>
            <a:off x="2158715" y="321355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Tipos de opções:</a:t>
            </a:r>
          </a:p>
        </p:txBody>
      </p:sp>
    </p:spTree>
    <p:extLst>
      <p:ext uri="{BB962C8B-B14F-4D97-AF65-F5344CB8AC3E}">
        <p14:creationId xmlns:p14="http://schemas.microsoft.com/office/powerpoint/2010/main" val="534561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229DA5B4-0C17-419D-9C57-A7D005B552EE}"/>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sp>
        <p:nvSpPr>
          <p:cNvPr id="9" name="CaixaDeTexto 8">
            <a:extLst>
              <a:ext uri="{FF2B5EF4-FFF2-40B4-BE49-F238E27FC236}">
                <a16:creationId xmlns:a16="http://schemas.microsoft.com/office/drawing/2014/main" id="{0E51DFF6-FC64-44DF-BE06-E4143AE03E0C}"/>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Mercado de opções</a:t>
            </a:r>
          </a:p>
        </p:txBody>
      </p:sp>
      <p:cxnSp>
        <p:nvCxnSpPr>
          <p:cNvPr id="10" name="Conector reto 9">
            <a:extLst>
              <a:ext uri="{FF2B5EF4-FFF2-40B4-BE49-F238E27FC236}">
                <a16:creationId xmlns:a16="http://schemas.microsoft.com/office/drawing/2014/main" id="{6E881E35-E43F-47E1-8874-903A76AE0F80}"/>
              </a:ext>
            </a:extLst>
          </p:cNvPr>
          <p:cNvCxnSpPr>
            <a:cxnSpLocks/>
          </p:cNvCxnSpPr>
          <p:nvPr/>
        </p:nvCxnSpPr>
        <p:spPr>
          <a:xfrm>
            <a:off x="2004034" y="3228596"/>
            <a:ext cx="0" cy="164923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CaixaDeTexto 10">
            <a:extLst>
              <a:ext uri="{FF2B5EF4-FFF2-40B4-BE49-F238E27FC236}">
                <a16:creationId xmlns:a16="http://schemas.microsoft.com/office/drawing/2014/main" id="{7119D15F-EBEF-449D-A2BE-AB16D6BC9842}"/>
              </a:ext>
            </a:extLst>
          </p:cNvPr>
          <p:cNvSpPr txBox="1"/>
          <p:nvPr/>
        </p:nvSpPr>
        <p:spPr>
          <a:xfrm>
            <a:off x="2158715" y="3077912"/>
            <a:ext cx="9042679" cy="1799916"/>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Prêmio é o valor que o comprador paga ao lançador (vendedor) da opção pelo direito de exercer uma compra (</a:t>
            </a:r>
            <a:r>
              <a:rPr lang="pt-BR" sz="1900" dirty="0" err="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call</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ou uma venda (</a:t>
            </a:r>
            <a:r>
              <a:rPr lang="pt-BR" sz="1900" dirty="0" err="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put</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a um preço determinado (preço de exercício – strike </a:t>
            </a:r>
            <a:r>
              <a:rPr lang="pt-BR" sz="1900" dirty="0" err="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price</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previamente, em uma data futura (data de exercício).</a:t>
            </a:r>
          </a:p>
        </p:txBody>
      </p:sp>
    </p:spTree>
    <p:extLst>
      <p:ext uri="{BB962C8B-B14F-4D97-AF65-F5344CB8AC3E}">
        <p14:creationId xmlns:p14="http://schemas.microsoft.com/office/powerpoint/2010/main" val="3070986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229DA5B4-0C17-419D-9C57-A7D005B552EE}"/>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pic>
        <p:nvPicPr>
          <p:cNvPr id="2" name="Imagem 1">
            <a:extLst>
              <a:ext uri="{FF2B5EF4-FFF2-40B4-BE49-F238E27FC236}">
                <a16:creationId xmlns:a16="http://schemas.microsoft.com/office/drawing/2014/main" id="{815F21E2-6CB0-4302-854F-C39DDF7CFB76}"/>
              </a:ext>
            </a:extLst>
          </p:cNvPr>
          <p:cNvPicPr>
            <a:picLocks noChangeAspect="1"/>
          </p:cNvPicPr>
          <p:nvPr/>
        </p:nvPicPr>
        <p:blipFill>
          <a:blip r:embed="rId2"/>
          <a:stretch>
            <a:fillRect/>
          </a:stretch>
        </p:blipFill>
        <p:spPr>
          <a:xfrm>
            <a:off x="2507587" y="1956770"/>
            <a:ext cx="7176825" cy="4356323"/>
          </a:xfrm>
          <a:prstGeom prst="rect">
            <a:avLst/>
          </a:prstGeom>
        </p:spPr>
      </p:pic>
    </p:spTree>
    <p:extLst>
      <p:ext uri="{BB962C8B-B14F-4D97-AF65-F5344CB8AC3E}">
        <p14:creationId xmlns:p14="http://schemas.microsoft.com/office/powerpoint/2010/main" val="40673658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229DA5B4-0C17-419D-9C57-A7D005B552EE}"/>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cxnSp>
        <p:nvCxnSpPr>
          <p:cNvPr id="10" name="Conector reto 9">
            <a:extLst>
              <a:ext uri="{FF2B5EF4-FFF2-40B4-BE49-F238E27FC236}">
                <a16:creationId xmlns:a16="http://schemas.microsoft.com/office/drawing/2014/main" id="{6E881E35-E43F-47E1-8874-903A76AE0F80}"/>
              </a:ext>
            </a:extLst>
          </p:cNvPr>
          <p:cNvCxnSpPr>
            <a:cxnSpLocks/>
          </p:cNvCxnSpPr>
          <p:nvPr/>
        </p:nvCxnSpPr>
        <p:spPr>
          <a:xfrm>
            <a:off x="2004034" y="2465964"/>
            <a:ext cx="0" cy="3137391"/>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CaixaDeTexto 10">
            <a:extLst>
              <a:ext uri="{FF2B5EF4-FFF2-40B4-BE49-F238E27FC236}">
                <a16:creationId xmlns:a16="http://schemas.microsoft.com/office/drawing/2014/main" id="{7119D15F-EBEF-449D-A2BE-AB16D6BC9842}"/>
              </a:ext>
            </a:extLst>
          </p:cNvPr>
          <p:cNvSpPr txBox="1"/>
          <p:nvPr/>
        </p:nvSpPr>
        <p:spPr>
          <a:xfrm>
            <a:off x="2158715" y="2881811"/>
            <a:ext cx="9042679" cy="1361335"/>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Titular tem o direito de comprar;</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Titular paga um prêmio;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Titular está “apostando” na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alta</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do mercado.</a:t>
            </a:r>
          </a:p>
        </p:txBody>
      </p:sp>
      <p:sp>
        <p:nvSpPr>
          <p:cNvPr id="12" name="CaixaDeTexto 11">
            <a:extLst>
              <a:ext uri="{FF2B5EF4-FFF2-40B4-BE49-F238E27FC236}">
                <a16:creationId xmlns:a16="http://schemas.microsoft.com/office/drawing/2014/main" id="{E530F8FB-F4D3-4934-BB9E-B5F881B625E9}"/>
              </a:ext>
            </a:extLst>
          </p:cNvPr>
          <p:cNvSpPr txBox="1"/>
          <p:nvPr/>
        </p:nvSpPr>
        <p:spPr>
          <a:xfrm>
            <a:off x="2158715" y="2450924"/>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Opções de CALL:</a:t>
            </a:r>
          </a:p>
        </p:txBody>
      </p:sp>
      <p:sp>
        <p:nvSpPr>
          <p:cNvPr id="3" name="Retângulo 2">
            <a:extLst>
              <a:ext uri="{FF2B5EF4-FFF2-40B4-BE49-F238E27FC236}">
                <a16:creationId xmlns:a16="http://schemas.microsoft.com/office/drawing/2014/main" id="{88091038-C768-427B-9E62-F103F3708A39}"/>
              </a:ext>
            </a:extLst>
          </p:cNvPr>
          <p:cNvSpPr/>
          <p:nvPr/>
        </p:nvSpPr>
        <p:spPr>
          <a:xfrm>
            <a:off x="2158714" y="4242020"/>
            <a:ext cx="7296363" cy="1361335"/>
          </a:xfrm>
          <a:prstGeom prst="rect">
            <a:avLst/>
          </a:prstGeom>
        </p:spPr>
        <p:txBody>
          <a:bodyPr wrap="square">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Lançador tem a obrigação de vender;</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Lançador recebe o prêmio;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Lançador está “apostando” na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baixa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do mercado.</a:t>
            </a:r>
          </a:p>
        </p:txBody>
      </p:sp>
    </p:spTree>
    <p:extLst>
      <p:ext uri="{BB962C8B-B14F-4D97-AF65-F5344CB8AC3E}">
        <p14:creationId xmlns:p14="http://schemas.microsoft.com/office/powerpoint/2010/main" val="712367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229DA5B4-0C17-419D-9C57-A7D005B552EE}"/>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cxnSp>
        <p:nvCxnSpPr>
          <p:cNvPr id="10" name="Conector reto 9">
            <a:extLst>
              <a:ext uri="{FF2B5EF4-FFF2-40B4-BE49-F238E27FC236}">
                <a16:creationId xmlns:a16="http://schemas.microsoft.com/office/drawing/2014/main" id="{6E881E35-E43F-47E1-8874-903A76AE0F80}"/>
              </a:ext>
            </a:extLst>
          </p:cNvPr>
          <p:cNvCxnSpPr>
            <a:cxnSpLocks/>
          </p:cNvCxnSpPr>
          <p:nvPr/>
        </p:nvCxnSpPr>
        <p:spPr>
          <a:xfrm>
            <a:off x="2004034" y="2465964"/>
            <a:ext cx="0" cy="3137391"/>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CaixaDeTexto 10">
            <a:extLst>
              <a:ext uri="{FF2B5EF4-FFF2-40B4-BE49-F238E27FC236}">
                <a16:creationId xmlns:a16="http://schemas.microsoft.com/office/drawing/2014/main" id="{7119D15F-EBEF-449D-A2BE-AB16D6BC9842}"/>
              </a:ext>
            </a:extLst>
          </p:cNvPr>
          <p:cNvSpPr txBox="1"/>
          <p:nvPr/>
        </p:nvSpPr>
        <p:spPr>
          <a:xfrm>
            <a:off x="2158715" y="2881811"/>
            <a:ext cx="9042679" cy="1361335"/>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Titular tem o direito de vender;</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Titular paga um prêmio;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Titular está “apostando” na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baixa</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do mercado.</a:t>
            </a:r>
          </a:p>
        </p:txBody>
      </p:sp>
      <p:sp>
        <p:nvSpPr>
          <p:cNvPr id="12" name="CaixaDeTexto 11">
            <a:extLst>
              <a:ext uri="{FF2B5EF4-FFF2-40B4-BE49-F238E27FC236}">
                <a16:creationId xmlns:a16="http://schemas.microsoft.com/office/drawing/2014/main" id="{E530F8FB-F4D3-4934-BB9E-B5F881B625E9}"/>
              </a:ext>
            </a:extLst>
          </p:cNvPr>
          <p:cNvSpPr txBox="1"/>
          <p:nvPr/>
        </p:nvSpPr>
        <p:spPr>
          <a:xfrm>
            <a:off x="2158715" y="2450924"/>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Opções de PUT:</a:t>
            </a:r>
          </a:p>
        </p:txBody>
      </p:sp>
      <p:sp>
        <p:nvSpPr>
          <p:cNvPr id="3" name="Retângulo 2">
            <a:extLst>
              <a:ext uri="{FF2B5EF4-FFF2-40B4-BE49-F238E27FC236}">
                <a16:creationId xmlns:a16="http://schemas.microsoft.com/office/drawing/2014/main" id="{88091038-C768-427B-9E62-F103F3708A39}"/>
              </a:ext>
            </a:extLst>
          </p:cNvPr>
          <p:cNvSpPr/>
          <p:nvPr/>
        </p:nvSpPr>
        <p:spPr>
          <a:xfrm>
            <a:off x="2158714" y="4242020"/>
            <a:ext cx="7296363" cy="1361335"/>
          </a:xfrm>
          <a:prstGeom prst="rect">
            <a:avLst/>
          </a:prstGeom>
        </p:spPr>
        <p:txBody>
          <a:bodyPr wrap="square">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Lançador tem a obrigação de comprar;</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Lançador recebe o prêmio;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Lançador está “apostando” na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alta</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do mercado.</a:t>
            </a:r>
          </a:p>
        </p:txBody>
      </p:sp>
    </p:spTree>
    <p:extLst>
      <p:ext uri="{BB962C8B-B14F-4D97-AF65-F5344CB8AC3E}">
        <p14:creationId xmlns:p14="http://schemas.microsoft.com/office/powerpoint/2010/main" val="1976815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229DA5B4-0C17-419D-9C57-A7D005B552EE}"/>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sp>
        <p:nvSpPr>
          <p:cNvPr id="9" name="CaixaDeTexto 8">
            <a:extLst>
              <a:ext uri="{FF2B5EF4-FFF2-40B4-BE49-F238E27FC236}">
                <a16:creationId xmlns:a16="http://schemas.microsoft.com/office/drawing/2014/main" id="{0E51DFF6-FC64-44DF-BE06-E4143AE03E0C}"/>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Tipos de opções</a:t>
            </a:r>
          </a:p>
        </p:txBody>
      </p:sp>
      <p:cxnSp>
        <p:nvCxnSpPr>
          <p:cNvPr id="10" name="Conector reto 9">
            <a:extLst>
              <a:ext uri="{FF2B5EF4-FFF2-40B4-BE49-F238E27FC236}">
                <a16:creationId xmlns:a16="http://schemas.microsoft.com/office/drawing/2014/main" id="{6E881E35-E43F-47E1-8874-903A76AE0F80}"/>
              </a:ext>
            </a:extLst>
          </p:cNvPr>
          <p:cNvCxnSpPr>
            <a:cxnSpLocks/>
          </p:cNvCxnSpPr>
          <p:nvPr/>
        </p:nvCxnSpPr>
        <p:spPr>
          <a:xfrm>
            <a:off x="2004034" y="3349052"/>
            <a:ext cx="0" cy="1210651"/>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CaixaDeTexto 10">
            <a:extLst>
              <a:ext uri="{FF2B5EF4-FFF2-40B4-BE49-F238E27FC236}">
                <a16:creationId xmlns:a16="http://schemas.microsoft.com/office/drawing/2014/main" id="{7119D15F-EBEF-449D-A2BE-AB16D6BC9842}"/>
              </a:ext>
            </a:extLst>
          </p:cNvPr>
          <p:cNvSpPr txBox="1"/>
          <p:nvPr/>
        </p:nvSpPr>
        <p:spPr>
          <a:xfrm>
            <a:off x="2158716" y="3198368"/>
            <a:ext cx="7777136" cy="1361335"/>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Europeias: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Só poderão ser exercidas no vencimento.</a:t>
            </a:r>
          </a:p>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Americanas: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Poderão ser exercidas desde a data de aquisição até o vencimento.</a:t>
            </a:r>
          </a:p>
        </p:txBody>
      </p:sp>
    </p:spTree>
    <p:extLst>
      <p:ext uri="{BB962C8B-B14F-4D97-AF65-F5344CB8AC3E}">
        <p14:creationId xmlns:p14="http://schemas.microsoft.com/office/powerpoint/2010/main" val="40453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Colocação e garantias do IPO</a:t>
            </a:r>
          </a:p>
        </p:txBody>
      </p:sp>
      <p:cxnSp>
        <p:nvCxnSpPr>
          <p:cNvPr id="8" name="Conector reto 7">
            <a:extLst>
              <a:ext uri="{FF2B5EF4-FFF2-40B4-BE49-F238E27FC236}">
                <a16:creationId xmlns:a16="http://schemas.microsoft.com/office/drawing/2014/main" id="{C56CF59D-4FC2-445F-A971-CAF3818B8367}"/>
              </a:ext>
            </a:extLst>
          </p:cNvPr>
          <p:cNvCxnSpPr>
            <a:cxnSpLocks/>
          </p:cNvCxnSpPr>
          <p:nvPr/>
        </p:nvCxnSpPr>
        <p:spPr>
          <a:xfrm>
            <a:off x="2004034" y="3157795"/>
            <a:ext cx="0" cy="2136270"/>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FD658D3C-2AF1-4E51-B011-7AED16B6D513}"/>
              </a:ext>
            </a:extLst>
          </p:cNvPr>
          <p:cNvSpPr txBox="1"/>
          <p:nvPr/>
        </p:nvSpPr>
        <p:spPr>
          <a:xfrm>
            <a:off x="2140425" y="3055567"/>
            <a:ext cx="8907784"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Relacionadas ao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risco de crédito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da empresa (IPO) e de acordo com o Mercado Financeiro;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Relacionadas com o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compromisso entre os bancos de investimento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 a empresa (IPO) que podem ser através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 melhores esforços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oferta firme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residual</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
            </a:r>
          </a:p>
        </p:txBody>
      </p:sp>
    </p:spTree>
    <p:extLst>
      <p:ext uri="{BB962C8B-B14F-4D97-AF65-F5344CB8AC3E}">
        <p14:creationId xmlns:p14="http://schemas.microsoft.com/office/powerpoint/2010/main" val="1221185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229DA5B4-0C17-419D-9C57-A7D005B552EE}"/>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cxnSp>
        <p:nvCxnSpPr>
          <p:cNvPr id="10" name="Conector reto 9">
            <a:extLst>
              <a:ext uri="{FF2B5EF4-FFF2-40B4-BE49-F238E27FC236}">
                <a16:creationId xmlns:a16="http://schemas.microsoft.com/office/drawing/2014/main" id="{6E881E35-E43F-47E1-8874-903A76AE0F80}"/>
              </a:ext>
            </a:extLst>
          </p:cNvPr>
          <p:cNvCxnSpPr>
            <a:cxnSpLocks/>
          </p:cNvCxnSpPr>
          <p:nvPr/>
        </p:nvCxnSpPr>
        <p:spPr>
          <a:xfrm>
            <a:off x="2004034" y="2786475"/>
            <a:ext cx="0" cy="221576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CaixaDeTexto 10">
            <a:extLst>
              <a:ext uri="{FF2B5EF4-FFF2-40B4-BE49-F238E27FC236}">
                <a16:creationId xmlns:a16="http://schemas.microsoft.com/office/drawing/2014/main" id="{7119D15F-EBEF-449D-A2BE-AB16D6BC9842}"/>
              </a:ext>
            </a:extLst>
          </p:cNvPr>
          <p:cNvSpPr txBox="1"/>
          <p:nvPr/>
        </p:nvSpPr>
        <p:spPr>
          <a:xfrm>
            <a:off x="2158716" y="3202322"/>
            <a:ext cx="8710390" cy="1799916"/>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Margem:</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percentual do valor do contrato a ser depositado pelos investidores com posição em aberto.</a:t>
            </a:r>
          </a:p>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Ajustes diários: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depósito ou retirada da conta do investidor, devidos a posição favorável ou desfavorável do investidor.</a:t>
            </a:r>
          </a:p>
        </p:txBody>
      </p:sp>
      <p:sp>
        <p:nvSpPr>
          <p:cNvPr id="12" name="CaixaDeTexto 11">
            <a:extLst>
              <a:ext uri="{FF2B5EF4-FFF2-40B4-BE49-F238E27FC236}">
                <a16:creationId xmlns:a16="http://schemas.microsoft.com/office/drawing/2014/main" id="{E530F8FB-F4D3-4934-BB9E-B5F881B625E9}"/>
              </a:ext>
            </a:extLst>
          </p:cNvPr>
          <p:cNvSpPr txBox="1"/>
          <p:nvPr/>
        </p:nvSpPr>
        <p:spPr>
          <a:xfrm>
            <a:off x="2158715" y="2771435"/>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Mecanismos de garantias:</a:t>
            </a:r>
          </a:p>
        </p:txBody>
      </p:sp>
    </p:spTree>
    <p:extLst>
      <p:ext uri="{BB962C8B-B14F-4D97-AF65-F5344CB8AC3E}">
        <p14:creationId xmlns:p14="http://schemas.microsoft.com/office/powerpoint/2010/main" val="3033996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229DA5B4-0C17-419D-9C57-A7D005B552EE}"/>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cxnSp>
        <p:nvCxnSpPr>
          <p:cNvPr id="10" name="Conector reto 9">
            <a:extLst>
              <a:ext uri="{FF2B5EF4-FFF2-40B4-BE49-F238E27FC236}">
                <a16:creationId xmlns:a16="http://schemas.microsoft.com/office/drawing/2014/main" id="{6E881E35-E43F-47E1-8874-903A76AE0F80}"/>
              </a:ext>
            </a:extLst>
          </p:cNvPr>
          <p:cNvCxnSpPr>
            <a:cxnSpLocks/>
          </p:cNvCxnSpPr>
          <p:nvPr/>
        </p:nvCxnSpPr>
        <p:spPr>
          <a:xfrm>
            <a:off x="2004034" y="3013153"/>
            <a:ext cx="0" cy="177718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CaixaDeTexto 10">
            <a:extLst>
              <a:ext uri="{FF2B5EF4-FFF2-40B4-BE49-F238E27FC236}">
                <a16:creationId xmlns:a16="http://schemas.microsoft.com/office/drawing/2014/main" id="{7119D15F-EBEF-449D-A2BE-AB16D6BC9842}"/>
              </a:ext>
            </a:extLst>
          </p:cNvPr>
          <p:cNvSpPr txBox="1"/>
          <p:nvPr/>
        </p:nvSpPr>
        <p:spPr>
          <a:xfrm>
            <a:off x="2158716" y="3429000"/>
            <a:ext cx="8296760" cy="1361335"/>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São acordos estabelecidos entre duas partes visando uma troca de fluxos financeiros futuros, por um certo período de tempo e indexados a determinado índice de reajuste.</a:t>
            </a:r>
          </a:p>
        </p:txBody>
      </p:sp>
      <p:sp>
        <p:nvSpPr>
          <p:cNvPr id="12" name="CaixaDeTexto 11">
            <a:extLst>
              <a:ext uri="{FF2B5EF4-FFF2-40B4-BE49-F238E27FC236}">
                <a16:creationId xmlns:a16="http://schemas.microsoft.com/office/drawing/2014/main" id="{E530F8FB-F4D3-4934-BB9E-B5F881B625E9}"/>
              </a:ext>
            </a:extLst>
          </p:cNvPr>
          <p:cNvSpPr txBox="1"/>
          <p:nvPr/>
        </p:nvSpPr>
        <p:spPr>
          <a:xfrm>
            <a:off x="2158715" y="299811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Mercado SWAP:</a:t>
            </a:r>
          </a:p>
        </p:txBody>
      </p:sp>
    </p:spTree>
    <p:extLst>
      <p:ext uri="{BB962C8B-B14F-4D97-AF65-F5344CB8AC3E}">
        <p14:creationId xmlns:p14="http://schemas.microsoft.com/office/powerpoint/2010/main" val="588114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229DA5B4-0C17-419D-9C57-A7D005B552EE}"/>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cxnSp>
        <p:nvCxnSpPr>
          <p:cNvPr id="10" name="Conector reto 9">
            <a:extLst>
              <a:ext uri="{FF2B5EF4-FFF2-40B4-BE49-F238E27FC236}">
                <a16:creationId xmlns:a16="http://schemas.microsoft.com/office/drawing/2014/main" id="{6E881E35-E43F-47E1-8874-903A76AE0F80}"/>
              </a:ext>
            </a:extLst>
          </p:cNvPr>
          <p:cNvCxnSpPr>
            <a:cxnSpLocks/>
          </p:cNvCxnSpPr>
          <p:nvPr/>
        </p:nvCxnSpPr>
        <p:spPr>
          <a:xfrm>
            <a:off x="2004034" y="3013153"/>
            <a:ext cx="0" cy="177718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CaixaDeTexto 10">
            <a:extLst>
              <a:ext uri="{FF2B5EF4-FFF2-40B4-BE49-F238E27FC236}">
                <a16:creationId xmlns:a16="http://schemas.microsoft.com/office/drawing/2014/main" id="{7119D15F-EBEF-449D-A2BE-AB16D6BC9842}"/>
              </a:ext>
            </a:extLst>
          </p:cNvPr>
          <p:cNvSpPr txBox="1"/>
          <p:nvPr/>
        </p:nvSpPr>
        <p:spPr>
          <a:xfrm>
            <a:off x="2158716" y="3429000"/>
            <a:ext cx="8296760" cy="1361335"/>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DI x Prefixado;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Cambial x Prefixado;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Swap com Ações.</a:t>
            </a:r>
          </a:p>
        </p:txBody>
      </p:sp>
      <p:sp>
        <p:nvSpPr>
          <p:cNvPr id="12" name="CaixaDeTexto 11">
            <a:extLst>
              <a:ext uri="{FF2B5EF4-FFF2-40B4-BE49-F238E27FC236}">
                <a16:creationId xmlns:a16="http://schemas.microsoft.com/office/drawing/2014/main" id="{E530F8FB-F4D3-4934-BB9E-B5F881B625E9}"/>
              </a:ext>
            </a:extLst>
          </p:cNvPr>
          <p:cNvSpPr txBox="1"/>
          <p:nvPr/>
        </p:nvSpPr>
        <p:spPr>
          <a:xfrm>
            <a:off x="2158715" y="299811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Tipos de SWAP:</a:t>
            </a:r>
          </a:p>
        </p:txBody>
      </p:sp>
    </p:spTree>
    <p:extLst>
      <p:ext uri="{BB962C8B-B14F-4D97-AF65-F5344CB8AC3E}">
        <p14:creationId xmlns:p14="http://schemas.microsoft.com/office/powerpoint/2010/main" val="300129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229DA5B4-0C17-419D-9C57-A7D005B552EE}"/>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cxnSp>
        <p:nvCxnSpPr>
          <p:cNvPr id="10" name="Conector reto 9">
            <a:extLst>
              <a:ext uri="{FF2B5EF4-FFF2-40B4-BE49-F238E27FC236}">
                <a16:creationId xmlns:a16="http://schemas.microsoft.com/office/drawing/2014/main" id="{6E881E35-E43F-47E1-8874-903A76AE0F80}"/>
              </a:ext>
            </a:extLst>
          </p:cNvPr>
          <p:cNvCxnSpPr>
            <a:cxnSpLocks/>
          </p:cNvCxnSpPr>
          <p:nvPr/>
        </p:nvCxnSpPr>
        <p:spPr>
          <a:xfrm>
            <a:off x="2004034" y="3228596"/>
            <a:ext cx="0" cy="142687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CaixaDeTexto 10">
            <a:extLst>
              <a:ext uri="{FF2B5EF4-FFF2-40B4-BE49-F238E27FC236}">
                <a16:creationId xmlns:a16="http://schemas.microsoft.com/office/drawing/2014/main" id="{7119D15F-EBEF-449D-A2BE-AB16D6BC9842}"/>
              </a:ext>
            </a:extLst>
          </p:cNvPr>
          <p:cNvSpPr txBox="1"/>
          <p:nvPr/>
        </p:nvSpPr>
        <p:spPr>
          <a:xfrm>
            <a:off x="2158716" y="3644443"/>
            <a:ext cx="8296760" cy="922753"/>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Bolsa: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Mercado organizado, termos e características padronizadas, B3.</a:t>
            </a:r>
          </a:p>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Mercado de balcão: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criado por partes.</a:t>
            </a:r>
          </a:p>
        </p:txBody>
      </p:sp>
      <p:sp>
        <p:nvSpPr>
          <p:cNvPr id="12" name="CaixaDeTexto 11">
            <a:extLst>
              <a:ext uri="{FF2B5EF4-FFF2-40B4-BE49-F238E27FC236}">
                <a16:creationId xmlns:a16="http://schemas.microsoft.com/office/drawing/2014/main" id="{E530F8FB-F4D3-4934-BB9E-B5F881B625E9}"/>
              </a:ext>
            </a:extLst>
          </p:cNvPr>
          <p:cNvSpPr txBox="1"/>
          <p:nvPr/>
        </p:nvSpPr>
        <p:spPr>
          <a:xfrm>
            <a:off x="2158715" y="321355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Locais de negociação:</a:t>
            </a:r>
          </a:p>
        </p:txBody>
      </p:sp>
    </p:spTree>
    <p:extLst>
      <p:ext uri="{BB962C8B-B14F-4D97-AF65-F5344CB8AC3E}">
        <p14:creationId xmlns:p14="http://schemas.microsoft.com/office/powerpoint/2010/main" val="851926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229DA5B4-0C17-419D-9C57-A7D005B552EE}"/>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cxnSp>
        <p:nvCxnSpPr>
          <p:cNvPr id="10" name="Conector reto 9">
            <a:extLst>
              <a:ext uri="{FF2B5EF4-FFF2-40B4-BE49-F238E27FC236}">
                <a16:creationId xmlns:a16="http://schemas.microsoft.com/office/drawing/2014/main" id="{6E881E35-E43F-47E1-8874-903A76AE0F80}"/>
              </a:ext>
            </a:extLst>
          </p:cNvPr>
          <p:cNvCxnSpPr>
            <a:cxnSpLocks/>
          </p:cNvCxnSpPr>
          <p:nvPr/>
        </p:nvCxnSpPr>
        <p:spPr>
          <a:xfrm>
            <a:off x="2004034" y="3228596"/>
            <a:ext cx="0" cy="142687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CaixaDeTexto 10">
            <a:extLst>
              <a:ext uri="{FF2B5EF4-FFF2-40B4-BE49-F238E27FC236}">
                <a16:creationId xmlns:a16="http://schemas.microsoft.com/office/drawing/2014/main" id="{7119D15F-EBEF-449D-A2BE-AB16D6BC9842}"/>
              </a:ext>
            </a:extLst>
          </p:cNvPr>
          <p:cNvSpPr txBox="1"/>
          <p:nvPr/>
        </p:nvSpPr>
        <p:spPr>
          <a:xfrm>
            <a:off x="2158716" y="3644443"/>
            <a:ext cx="8296760" cy="922753"/>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o participante que procura obter lucros sem riscos, por meio da realização de transações simultâneas em dois ou mais mercados.</a:t>
            </a:r>
          </a:p>
        </p:txBody>
      </p:sp>
      <p:sp>
        <p:nvSpPr>
          <p:cNvPr id="12" name="CaixaDeTexto 11">
            <a:extLst>
              <a:ext uri="{FF2B5EF4-FFF2-40B4-BE49-F238E27FC236}">
                <a16:creationId xmlns:a16="http://schemas.microsoft.com/office/drawing/2014/main" id="{E530F8FB-F4D3-4934-BB9E-B5F881B625E9}"/>
              </a:ext>
            </a:extLst>
          </p:cNvPr>
          <p:cNvSpPr txBox="1"/>
          <p:nvPr/>
        </p:nvSpPr>
        <p:spPr>
          <a:xfrm>
            <a:off x="2158715" y="321355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Arbitrador:</a:t>
            </a:r>
          </a:p>
        </p:txBody>
      </p:sp>
      <p:sp>
        <p:nvSpPr>
          <p:cNvPr id="7" name="CaixaDeTexto 6">
            <a:extLst>
              <a:ext uri="{FF2B5EF4-FFF2-40B4-BE49-F238E27FC236}">
                <a16:creationId xmlns:a16="http://schemas.microsoft.com/office/drawing/2014/main" id="{CABB2DE1-0AB5-4003-A44B-1E82B61B845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Principais estratégias</a:t>
            </a:r>
          </a:p>
        </p:txBody>
      </p:sp>
    </p:spTree>
    <p:extLst>
      <p:ext uri="{BB962C8B-B14F-4D97-AF65-F5344CB8AC3E}">
        <p14:creationId xmlns:p14="http://schemas.microsoft.com/office/powerpoint/2010/main" val="2524182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7" grpId="0"/>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229DA5B4-0C17-419D-9C57-A7D005B552EE}"/>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cxnSp>
        <p:nvCxnSpPr>
          <p:cNvPr id="10" name="Conector reto 9">
            <a:extLst>
              <a:ext uri="{FF2B5EF4-FFF2-40B4-BE49-F238E27FC236}">
                <a16:creationId xmlns:a16="http://schemas.microsoft.com/office/drawing/2014/main" id="{6E881E35-E43F-47E1-8874-903A76AE0F80}"/>
              </a:ext>
            </a:extLst>
          </p:cNvPr>
          <p:cNvCxnSpPr>
            <a:cxnSpLocks/>
          </p:cNvCxnSpPr>
          <p:nvPr/>
        </p:nvCxnSpPr>
        <p:spPr>
          <a:xfrm>
            <a:off x="2004034" y="3228596"/>
            <a:ext cx="0" cy="177718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CaixaDeTexto 10">
            <a:extLst>
              <a:ext uri="{FF2B5EF4-FFF2-40B4-BE49-F238E27FC236}">
                <a16:creationId xmlns:a16="http://schemas.microsoft.com/office/drawing/2014/main" id="{7119D15F-EBEF-449D-A2BE-AB16D6BC9842}"/>
              </a:ext>
            </a:extLst>
          </p:cNvPr>
          <p:cNvSpPr txBox="1"/>
          <p:nvPr/>
        </p:nvSpPr>
        <p:spPr>
          <a:xfrm>
            <a:off x="2158715" y="3644443"/>
            <a:ext cx="8029249" cy="1361335"/>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o participante que utiliza os derivativos como proteção de um determinado valor contra variações que possam ocorrer em um determinado período de tempo.</a:t>
            </a:r>
          </a:p>
        </p:txBody>
      </p:sp>
      <p:sp>
        <p:nvSpPr>
          <p:cNvPr id="12" name="CaixaDeTexto 11">
            <a:extLst>
              <a:ext uri="{FF2B5EF4-FFF2-40B4-BE49-F238E27FC236}">
                <a16:creationId xmlns:a16="http://schemas.microsoft.com/office/drawing/2014/main" id="{E530F8FB-F4D3-4934-BB9E-B5F881B625E9}"/>
              </a:ext>
            </a:extLst>
          </p:cNvPr>
          <p:cNvSpPr txBox="1"/>
          <p:nvPr/>
        </p:nvSpPr>
        <p:spPr>
          <a:xfrm>
            <a:off x="2158715" y="321355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Hedger:</a:t>
            </a:r>
          </a:p>
        </p:txBody>
      </p:sp>
      <p:sp>
        <p:nvSpPr>
          <p:cNvPr id="7" name="CaixaDeTexto 6">
            <a:extLst>
              <a:ext uri="{FF2B5EF4-FFF2-40B4-BE49-F238E27FC236}">
                <a16:creationId xmlns:a16="http://schemas.microsoft.com/office/drawing/2014/main" id="{CABB2DE1-0AB5-4003-A44B-1E82B61B845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Principais estratégias</a:t>
            </a:r>
          </a:p>
        </p:txBody>
      </p:sp>
    </p:spTree>
    <p:extLst>
      <p:ext uri="{BB962C8B-B14F-4D97-AF65-F5344CB8AC3E}">
        <p14:creationId xmlns:p14="http://schemas.microsoft.com/office/powerpoint/2010/main" val="3031509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229DA5B4-0C17-419D-9C57-A7D005B552EE}"/>
              </a:ext>
            </a:extLst>
          </p:cNvPr>
          <p:cNvSpPr txBox="1"/>
          <p:nvPr/>
        </p:nvSpPr>
        <p:spPr>
          <a:xfrm>
            <a:off x="4970890" y="1254645"/>
            <a:ext cx="223811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DERIVATIVOS</a:t>
            </a:r>
          </a:p>
        </p:txBody>
      </p:sp>
      <p:cxnSp>
        <p:nvCxnSpPr>
          <p:cNvPr id="10" name="Conector reto 9">
            <a:extLst>
              <a:ext uri="{FF2B5EF4-FFF2-40B4-BE49-F238E27FC236}">
                <a16:creationId xmlns:a16="http://schemas.microsoft.com/office/drawing/2014/main" id="{6E881E35-E43F-47E1-8874-903A76AE0F80}"/>
              </a:ext>
            </a:extLst>
          </p:cNvPr>
          <p:cNvCxnSpPr>
            <a:cxnSpLocks/>
          </p:cNvCxnSpPr>
          <p:nvPr/>
        </p:nvCxnSpPr>
        <p:spPr>
          <a:xfrm>
            <a:off x="2004034" y="3228596"/>
            <a:ext cx="0" cy="145652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CaixaDeTexto 10">
            <a:extLst>
              <a:ext uri="{FF2B5EF4-FFF2-40B4-BE49-F238E27FC236}">
                <a16:creationId xmlns:a16="http://schemas.microsoft.com/office/drawing/2014/main" id="{7119D15F-EBEF-449D-A2BE-AB16D6BC9842}"/>
              </a:ext>
            </a:extLst>
          </p:cNvPr>
          <p:cNvSpPr txBox="1"/>
          <p:nvPr/>
        </p:nvSpPr>
        <p:spPr>
          <a:xfrm>
            <a:off x="2158715" y="3644443"/>
            <a:ext cx="8029249" cy="922753"/>
          </a:xfrm>
          <a:prstGeom prst="rect">
            <a:avLst/>
          </a:prstGeom>
          <a:noFill/>
        </p:spPr>
        <p:txBody>
          <a:bodyPr wrap="square" rtlCol="0">
            <a:spAutoFit/>
          </a:bodyPr>
          <a:lstStyle/>
          <a:p>
            <a:pPr>
              <a:lnSpc>
                <a:spcPct val="150000"/>
              </a:lnSpc>
            </a:pPr>
            <a:r>
              <a:rPr lang="pt-BR" sz="190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o participante que utiliza os derivativos como meio de obtenção de ganhos, apostando em uma tendência futura de preços.</a:t>
            </a:r>
            <a:endPar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CaixaDeTexto 11">
            <a:extLst>
              <a:ext uri="{FF2B5EF4-FFF2-40B4-BE49-F238E27FC236}">
                <a16:creationId xmlns:a16="http://schemas.microsoft.com/office/drawing/2014/main" id="{E530F8FB-F4D3-4934-BB9E-B5F881B625E9}"/>
              </a:ext>
            </a:extLst>
          </p:cNvPr>
          <p:cNvSpPr txBox="1"/>
          <p:nvPr/>
        </p:nvSpPr>
        <p:spPr>
          <a:xfrm>
            <a:off x="2158715" y="321355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Especulador / Direcionamento / Trading:</a:t>
            </a:r>
          </a:p>
        </p:txBody>
      </p:sp>
      <p:sp>
        <p:nvSpPr>
          <p:cNvPr id="7" name="CaixaDeTexto 6">
            <a:extLst>
              <a:ext uri="{FF2B5EF4-FFF2-40B4-BE49-F238E27FC236}">
                <a16:creationId xmlns:a16="http://schemas.microsoft.com/office/drawing/2014/main" id="{CABB2DE1-0AB5-4003-A44B-1E82B61B845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Principais estratégias</a:t>
            </a:r>
          </a:p>
        </p:txBody>
      </p:sp>
    </p:spTree>
    <p:extLst>
      <p:ext uri="{BB962C8B-B14F-4D97-AF65-F5344CB8AC3E}">
        <p14:creationId xmlns:p14="http://schemas.microsoft.com/office/powerpoint/2010/main" val="1414017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sp>
        <p:nvSpPr>
          <p:cNvPr id="16" name="CaixaDeTexto 15">
            <a:extLst>
              <a:ext uri="{FF2B5EF4-FFF2-40B4-BE49-F238E27FC236}">
                <a16:creationId xmlns:a16="http://schemas.microsoft.com/office/drawing/2014/main" id="{356B1C03-5E13-4736-AA76-9A9A24E5E279}"/>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Negociação</a:t>
            </a:r>
          </a:p>
        </p:txBody>
      </p:sp>
      <p:graphicFrame>
        <p:nvGraphicFramePr>
          <p:cNvPr id="8" name="Tabela 11">
            <a:extLst>
              <a:ext uri="{FF2B5EF4-FFF2-40B4-BE49-F238E27FC236}">
                <a16:creationId xmlns:a16="http://schemas.microsoft.com/office/drawing/2014/main" id="{31B21D9A-E618-4412-AFA7-D091DADBA633}"/>
              </a:ext>
            </a:extLst>
          </p:cNvPr>
          <p:cNvGraphicFramePr>
            <a:graphicFrameLocks noGrp="1"/>
          </p:cNvGraphicFramePr>
          <p:nvPr>
            <p:extLst>
              <p:ext uri="{D42A27DB-BD31-4B8C-83A1-F6EECF244321}">
                <p14:modId xmlns:p14="http://schemas.microsoft.com/office/powerpoint/2010/main" val="4229051185"/>
              </p:ext>
            </p:extLst>
          </p:nvPr>
        </p:nvGraphicFramePr>
        <p:xfrm>
          <a:off x="1218102" y="2986734"/>
          <a:ext cx="9755796" cy="442266"/>
        </p:xfrm>
        <a:graphic>
          <a:graphicData uri="http://schemas.openxmlformats.org/drawingml/2006/table">
            <a:tbl>
              <a:tblPr firstRow="1" bandRow="1">
                <a:tableStyleId>{5C22544A-7EE6-4342-B048-85BDC9FD1C3A}</a:tableStyleId>
              </a:tblPr>
              <a:tblGrid>
                <a:gridCol w="4877898">
                  <a:extLst>
                    <a:ext uri="{9D8B030D-6E8A-4147-A177-3AD203B41FA5}">
                      <a16:colId xmlns:a16="http://schemas.microsoft.com/office/drawing/2014/main" val="986316041"/>
                    </a:ext>
                  </a:extLst>
                </a:gridCol>
                <a:gridCol w="4877898">
                  <a:extLst>
                    <a:ext uri="{9D8B030D-6E8A-4147-A177-3AD203B41FA5}">
                      <a16:colId xmlns:a16="http://schemas.microsoft.com/office/drawing/2014/main" val="265227474"/>
                    </a:ext>
                  </a:extLst>
                </a:gridCol>
              </a:tblGrid>
              <a:tr h="442266">
                <a:tc>
                  <a:txBody>
                    <a:bodyPr/>
                    <a:lstStyle/>
                    <a:p>
                      <a:pPr algn="ctr"/>
                      <a:r>
                        <a:rPr lang="pt-BR" sz="1700" dirty="0">
                          <a:latin typeface="Open Sans" panose="020B0606030504020204" pitchFamily="34" charset="0"/>
                          <a:ea typeface="Open Sans" panose="020B0606030504020204" pitchFamily="34" charset="0"/>
                          <a:cs typeface="Open Sans" panose="020B0606030504020204" pitchFamily="34" charset="0"/>
                        </a:rPr>
                        <a:t>Títulos Públicos</a:t>
                      </a:r>
                    </a:p>
                  </a:txBody>
                  <a:tcPr marL="74495" marR="74495" marT="37248" marB="37248" anchor="ctr">
                    <a:solidFill>
                      <a:schemeClr val="tx1">
                        <a:lumMod val="65000"/>
                        <a:lumOff val="35000"/>
                      </a:schemeClr>
                    </a:solidFill>
                  </a:tcPr>
                </a:tc>
                <a:tc>
                  <a:txBody>
                    <a:bodyPr/>
                    <a:lstStyle/>
                    <a:p>
                      <a:pPr algn="ctr"/>
                      <a:r>
                        <a:rPr lang="pt-BR" sz="1700" dirty="0">
                          <a:latin typeface="Open Sans" panose="020B0606030504020204" pitchFamily="34" charset="0"/>
                          <a:ea typeface="Open Sans" panose="020B0606030504020204" pitchFamily="34" charset="0"/>
                          <a:cs typeface="Open Sans" panose="020B0606030504020204" pitchFamily="34" charset="0"/>
                        </a:rPr>
                        <a:t>Títulos Privados</a:t>
                      </a:r>
                    </a:p>
                  </a:txBody>
                  <a:tcPr marL="74495" marR="74495" marT="37248" marB="37248" anchor="ctr">
                    <a:solidFill>
                      <a:schemeClr val="tx1">
                        <a:lumMod val="65000"/>
                        <a:lumOff val="35000"/>
                      </a:schemeClr>
                    </a:solidFill>
                  </a:tcPr>
                </a:tc>
                <a:extLst>
                  <a:ext uri="{0D108BD9-81ED-4DB2-BD59-A6C34878D82A}">
                    <a16:rowId xmlns:a16="http://schemas.microsoft.com/office/drawing/2014/main" val="3204741086"/>
                  </a:ext>
                </a:extLst>
              </a:tr>
            </a:tbl>
          </a:graphicData>
        </a:graphic>
      </p:graphicFrame>
      <p:sp>
        <p:nvSpPr>
          <p:cNvPr id="13" name="CaixaDeTexto 12">
            <a:extLst>
              <a:ext uri="{FF2B5EF4-FFF2-40B4-BE49-F238E27FC236}">
                <a16:creationId xmlns:a16="http://schemas.microsoft.com/office/drawing/2014/main" id="{3FFE9664-3E70-440B-9F2B-26F56794356F}"/>
              </a:ext>
            </a:extLst>
          </p:cNvPr>
          <p:cNvSpPr txBox="1"/>
          <p:nvPr/>
        </p:nvSpPr>
        <p:spPr>
          <a:xfrm>
            <a:off x="9508770" y="2340038"/>
            <a:ext cx="2222645" cy="330860"/>
          </a:xfrm>
          <a:prstGeom prst="rect">
            <a:avLst/>
          </a:prstGeom>
          <a:noFill/>
        </p:spPr>
        <p:txBody>
          <a:bodyPr wrap="square" rtlCol="0">
            <a:spAutoFit/>
          </a:bodyPr>
          <a:lstStyle/>
          <a:p>
            <a:pPr algn="ctr"/>
            <a:r>
              <a:rPr lang="pt-BR" sz="1550" b="1" dirty="0">
                <a:solidFill>
                  <a:schemeClr val="bg1"/>
                </a:solidFill>
                <a:latin typeface="Open Sans" panose="020B0606030504020204" pitchFamily="34" charset="0"/>
                <a:ea typeface="Open Sans" panose="020B0606030504020204" pitchFamily="34" charset="0"/>
                <a:cs typeface="Open Sans" panose="020B0606030504020204" pitchFamily="34" charset="0"/>
              </a:rPr>
              <a:t>Básico</a:t>
            </a:r>
          </a:p>
        </p:txBody>
      </p:sp>
      <p:graphicFrame>
        <p:nvGraphicFramePr>
          <p:cNvPr id="14" name="Tabela 13">
            <a:extLst>
              <a:ext uri="{FF2B5EF4-FFF2-40B4-BE49-F238E27FC236}">
                <a16:creationId xmlns:a16="http://schemas.microsoft.com/office/drawing/2014/main" id="{194907ED-B444-4873-B807-0E8A21A61497}"/>
              </a:ext>
            </a:extLst>
          </p:cNvPr>
          <p:cNvGraphicFramePr>
            <a:graphicFrameLocks noGrp="1"/>
          </p:cNvGraphicFramePr>
          <p:nvPr>
            <p:extLst>
              <p:ext uri="{D42A27DB-BD31-4B8C-83A1-F6EECF244321}">
                <p14:modId xmlns:p14="http://schemas.microsoft.com/office/powerpoint/2010/main" val="1758187533"/>
              </p:ext>
            </p:extLst>
          </p:nvPr>
        </p:nvGraphicFramePr>
        <p:xfrm>
          <a:off x="1218102" y="3429000"/>
          <a:ext cx="9755796" cy="640477"/>
        </p:xfrm>
        <a:graphic>
          <a:graphicData uri="http://schemas.openxmlformats.org/drawingml/2006/table">
            <a:tbl>
              <a:tblPr firstRow="1" bandRow="1"/>
              <a:tblGrid>
                <a:gridCol w="4877898">
                  <a:extLst>
                    <a:ext uri="{9D8B030D-6E8A-4147-A177-3AD203B41FA5}">
                      <a16:colId xmlns:a16="http://schemas.microsoft.com/office/drawing/2014/main" val="914575391"/>
                    </a:ext>
                  </a:extLst>
                </a:gridCol>
                <a:gridCol w="4877898">
                  <a:extLst>
                    <a:ext uri="{9D8B030D-6E8A-4147-A177-3AD203B41FA5}">
                      <a16:colId xmlns:a16="http://schemas.microsoft.com/office/drawing/2014/main" val="3195804770"/>
                    </a:ext>
                  </a:extLst>
                </a:gridCol>
              </a:tblGrid>
              <a:tr h="640477">
                <a:tc>
                  <a:txBody>
                    <a:bodyPr/>
                    <a:lstStyle/>
                    <a:p>
                      <a:pPr marL="0" algn="ctr" rtl="0" eaLnBrk="1" fontAlgn="t" latinLnBrk="0" hangingPunct="1">
                        <a:spcBef>
                          <a:spcPts val="0"/>
                        </a:spcBef>
                        <a:spcAft>
                          <a:spcPts val="0"/>
                        </a:spcAft>
                      </a:pPr>
                      <a:r>
                        <a:rPr lang="pt-BR" sz="160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Mercado de balcão</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algn="ctr" rtl="0" eaLnBrk="1" fontAlgn="t" latinLnBrk="0" hangingPunct="1">
                        <a:spcBef>
                          <a:spcPts val="0"/>
                        </a:spcBef>
                        <a:spcAft>
                          <a:spcPts val="0"/>
                        </a:spcAft>
                      </a:pPr>
                      <a:r>
                        <a:rPr lang="pt-BR" sz="160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Mercado de balcão</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981623931"/>
                  </a:ext>
                </a:extLst>
              </a:tr>
            </a:tbl>
          </a:graphicData>
        </a:graphic>
      </p:graphicFrame>
      <p:graphicFrame>
        <p:nvGraphicFramePr>
          <p:cNvPr id="22" name="Tabela 21">
            <a:extLst>
              <a:ext uri="{FF2B5EF4-FFF2-40B4-BE49-F238E27FC236}">
                <a16:creationId xmlns:a16="http://schemas.microsoft.com/office/drawing/2014/main" id="{4907BF06-6821-4E01-8FC3-4DF3831D04B4}"/>
              </a:ext>
            </a:extLst>
          </p:cNvPr>
          <p:cNvGraphicFramePr>
            <a:graphicFrameLocks noGrp="1"/>
          </p:cNvGraphicFramePr>
          <p:nvPr>
            <p:extLst>
              <p:ext uri="{D42A27DB-BD31-4B8C-83A1-F6EECF244321}">
                <p14:modId xmlns:p14="http://schemas.microsoft.com/office/powerpoint/2010/main" val="3537049652"/>
              </p:ext>
            </p:extLst>
          </p:nvPr>
        </p:nvGraphicFramePr>
        <p:xfrm>
          <a:off x="1218102" y="4069477"/>
          <a:ext cx="9755796" cy="640477"/>
        </p:xfrm>
        <a:graphic>
          <a:graphicData uri="http://schemas.openxmlformats.org/drawingml/2006/table">
            <a:tbl>
              <a:tblPr firstRow="1" bandRow="1"/>
              <a:tblGrid>
                <a:gridCol w="4877898">
                  <a:extLst>
                    <a:ext uri="{9D8B030D-6E8A-4147-A177-3AD203B41FA5}">
                      <a16:colId xmlns:a16="http://schemas.microsoft.com/office/drawing/2014/main" val="914575391"/>
                    </a:ext>
                  </a:extLst>
                </a:gridCol>
                <a:gridCol w="4877898">
                  <a:extLst>
                    <a:ext uri="{9D8B030D-6E8A-4147-A177-3AD203B41FA5}">
                      <a16:colId xmlns:a16="http://schemas.microsoft.com/office/drawing/2014/main" val="3195804770"/>
                    </a:ext>
                  </a:extLst>
                </a:gridCol>
              </a:tblGrid>
              <a:tr h="640477">
                <a:tc>
                  <a:txBody>
                    <a:bodyPr/>
                    <a:lstStyle/>
                    <a:p>
                      <a:pPr marL="0" algn="ctr" rtl="0" eaLnBrk="1" fontAlgn="t" latinLnBrk="0" hangingPunct="1">
                        <a:spcBef>
                          <a:spcPts val="0"/>
                        </a:spcBef>
                        <a:spcAft>
                          <a:spcPts val="0"/>
                        </a:spcAft>
                      </a:pPr>
                      <a:r>
                        <a:rPr lang="pt-BR" sz="160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Tesouro Direto (PF)</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85000"/>
                      </a:schemeClr>
                    </a:solidFill>
                  </a:tcPr>
                </a:tc>
                <a:tc>
                  <a:txBody>
                    <a:bodyPr/>
                    <a:lstStyle/>
                    <a:p>
                      <a:pPr marL="0" algn="ctr" rtl="0" eaLnBrk="1" fontAlgn="t" latinLnBrk="0" hangingPunct="1">
                        <a:spcBef>
                          <a:spcPts val="0"/>
                        </a:spcBef>
                        <a:spcAft>
                          <a:spcPts val="0"/>
                        </a:spcAft>
                      </a:pPr>
                      <a:r>
                        <a:rPr lang="pt-BR" sz="160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CETIPNET</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981623931"/>
                  </a:ext>
                </a:extLst>
              </a:tr>
            </a:tbl>
          </a:graphicData>
        </a:graphic>
      </p:graphicFrame>
      <p:graphicFrame>
        <p:nvGraphicFramePr>
          <p:cNvPr id="23" name="Tabela 22">
            <a:extLst>
              <a:ext uri="{FF2B5EF4-FFF2-40B4-BE49-F238E27FC236}">
                <a16:creationId xmlns:a16="http://schemas.microsoft.com/office/drawing/2014/main" id="{4F605628-DEFC-4A49-87E4-45AAEA6F72ED}"/>
              </a:ext>
            </a:extLst>
          </p:cNvPr>
          <p:cNvGraphicFramePr>
            <a:graphicFrameLocks noGrp="1"/>
          </p:cNvGraphicFramePr>
          <p:nvPr>
            <p:extLst>
              <p:ext uri="{D42A27DB-BD31-4B8C-83A1-F6EECF244321}">
                <p14:modId xmlns:p14="http://schemas.microsoft.com/office/powerpoint/2010/main" val="4059086450"/>
              </p:ext>
            </p:extLst>
          </p:nvPr>
        </p:nvGraphicFramePr>
        <p:xfrm>
          <a:off x="1224178" y="4709954"/>
          <a:ext cx="9755796" cy="640477"/>
        </p:xfrm>
        <a:graphic>
          <a:graphicData uri="http://schemas.openxmlformats.org/drawingml/2006/table">
            <a:tbl>
              <a:tblPr firstRow="1" bandRow="1"/>
              <a:tblGrid>
                <a:gridCol w="4877898">
                  <a:extLst>
                    <a:ext uri="{9D8B030D-6E8A-4147-A177-3AD203B41FA5}">
                      <a16:colId xmlns:a16="http://schemas.microsoft.com/office/drawing/2014/main" val="914575391"/>
                    </a:ext>
                  </a:extLst>
                </a:gridCol>
                <a:gridCol w="4877898">
                  <a:extLst>
                    <a:ext uri="{9D8B030D-6E8A-4147-A177-3AD203B41FA5}">
                      <a16:colId xmlns:a16="http://schemas.microsoft.com/office/drawing/2014/main" val="3195804770"/>
                    </a:ext>
                  </a:extLst>
                </a:gridCol>
              </a:tblGrid>
              <a:tr h="640477">
                <a:tc>
                  <a:txBody>
                    <a:bodyPr/>
                    <a:lstStyle/>
                    <a:p>
                      <a:pPr marL="0" algn="ctr" rtl="0" eaLnBrk="1" fontAlgn="t" latinLnBrk="0" hangingPunct="1">
                        <a:spcBef>
                          <a:spcPts val="0"/>
                        </a:spcBef>
                        <a:spcAft>
                          <a:spcPts val="0"/>
                        </a:spcAft>
                      </a:pPr>
                      <a:r>
                        <a:rPr lang="pt-BR" sz="160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SISBEX (títulos públicos federais)</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algn="ctr" rtl="0" eaLnBrk="1" fontAlgn="t" latinLnBrk="0" hangingPunct="1">
                        <a:spcBef>
                          <a:spcPts val="0"/>
                        </a:spcBef>
                        <a:spcAft>
                          <a:spcPts val="0"/>
                        </a:spcAft>
                      </a:pPr>
                      <a:r>
                        <a:rPr lang="pt-BR" sz="160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BOBESPAFIX</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981623931"/>
                  </a:ext>
                </a:extLst>
              </a:tr>
            </a:tbl>
          </a:graphicData>
        </a:graphic>
      </p:graphicFrame>
    </p:spTree>
    <p:extLst>
      <p:ext uri="{BB962C8B-B14F-4D97-AF65-F5344CB8AC3E}">
        <p14:creationId xmlns:p14="http://schemas.microsoft.com/office/powerpoint/2010/main" val="3933284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sp>
        <p:nvSpPr>
          <p:cNvPr id="16" name="CaixaDeTexto 15">
            <a:extLst>
              <a:ext uri="{FF2B5EF4-FFF2-40B4-BE49-F238E27FC236}">
                <a16:creationId xmlns:a16="http://schemas.microsoft.com/office/drawing/2014/main" id="{356B1C03-5E13-4736-AA76-9A9A24E5E279}"/>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Tipos de títulos de renda fixa</a:t>
            </a:r>
          </a:p>
        </p:txBody>
      </p:sp>
      <p:graphicFrame>
        <p:nvGraphicFramePr>
          <p:cNvPr id="8" name="Tabela 11">
            <a:extLst>
              <a:ext uri="{FF2B5EF4-FFF2-40B4-BE49-F238E27FC236}">
                <a16:creationId xmlns:a16="http://schemas.microsoft.com/office/drawing/2014/main" id="{31B21D9A-E618-4412-AFA7-D091DADBA633}"/>
              </a:ext>
            </a:extLst>
          </p:cNvPr>
          <p:cNvGraphicFramePr>
            <a:graphicFrameLocks noGrp="1"/>
          </p:cNvGraphicFramePr>
          <p:nvPr>
            <p:extLst>
              <p:ext uri="{D42A27DB-BD31-4B8C-83A1-F6EECF244321}">
                <p14:modId xmlns:p14="http://schemas.microsoft.com/office/powerpoint/2010/main" val="3982458495"/>
              </p:ext>
            </p:extLst>
          </p:nvPr>
        </p:nvGraphicFramePr>
        <p:xfrm>
          <a:off x="1218102" y="2836483"/>
          <a:ext cx="9755796" cy="442266"/>
        </p:xfrm>
        <a:graphic>
          <a:graphicData uri="http://schemas.openxmlformats.org/drawingml/2006/table">
            <a:tbl>
              <a:tblPr firstRow="1" bandRow="1">
                <a:tableStyleId>{5C22544A-7EE6-4342-B048-85BDC9FD1C3A}</a:tableStyleId>
              </a:tblPr>
              <a:tblGrid>
                <a:gridCol w="4877898">
                  <a:extLst>
                    <a:ext uri="{9D8B030D-6E8A-4147-A177-3AD203B41FA5}">
                      <a16:colId xmlns:a16="http://schemas.microsoft.com/office/drawing/2014/main" val="986316041"/>
                    </a:ext>
                  </a:extLst>
                </a:gridCol>
                <a:gridCol w="4877898">
                  <a:extLst>
                    <a:ext uri="{9D8B030D-6E8A-4147-A177-3AD203B41FA5}">
                      <a16:colId xmlns:a16="http://schemas.microsoft.com/office/drawing/2014/main" val="265227474"/>
                    </a:ext>
                  </a:extLst>
                </a:gridCol>
              </a:tblGrid>
              <a:tr h="442266">
                <a:tc>
                  <a:txBody>
                    <a:bodyPr/>
                    <a:lstStyle/>
                    <a:p>
                      <a:pPr algn="ctr"/>
                      <a:r>
                        <a:rPr lang="pt-BR" sz="1700" dirty="0">
                          <a:latin typeface="Open Sans" panose="020B0606030504020204" pitchFamily="34" charset="0"/>
                          <a:ea typeface="Open Sans" panose="020B0606030504020204" pitchFamily="34" charset="0"/>
                          <a:cs typeface="Open Sans" panose="020B0606030504020204" pitchFamily="34" charset="0"/>
                        </a:rPr>
                        <a:t>Título Público</a:t>
                      </a:r>
                    </a:p>
                  </a:txBody>
                  <a:tcPr marL="74495" marR="74495" marT="37248" marB="37248" anchor="ctr">
                    <a:solidFill>
                      <a:schemeClr val="tx1">
                        <a:lumMod val="65000"/>
                        <a:lumOff val="35000"/>
                      </a:schemeClr>
                    </a:solidFill>
                  </a:tcPr>
                </a:tc>
                <a:tc>
                  <a:txBody>
                    <a:bodyPr/>
                    <a:lstStyle/>
                    <a:p>
                      <a:pPr algn="ctr"/>
                      <a:r>
                        <a:rPr lang="pt-BR" sz="1700" dirty="0">
                          <a:latin typeface="Open Sans" panose="020B0606030504020204" pitchFamily="34" charset="0"/>
                          <a:ea typeface="Open Sans" panose="020B0606030504020204" pitchFamily="34" charset="0"/>
                          <a:cs typeface="Open Sans" panose="020B0606030504020204" pitchFamily="34" charset="0"/>
                        </a:rPr>
                        <a:t>Título Privado</a:t>
                      </a:r>
                    </a:p>
                  </a:txBody>
                  <a:tcPr marL="74495" marR="74495" marT="37248" marB="37248" anchor="ctr">
                    <a:solidFill>
                      <a:schemeClr val="tx1">
                        <a:lumMod val="65000"/>
                        <a:lumOff val="35000"/>
                      </a:schemeClr>
                    </a:solidFill>
                  </a:tcPr>
                </a:tc>
                <a:extLst>
                  <a:ext uri="{0D108BD9-81ED-4DB2-BD59-A6C34878D82A}">
                    <a16:rowId xmlns:a16="http://schemas.microsoft.com/office/drawing/2014/main" val="3204741086"/>
                  </a:ext>
                </a:extLst>
              </a:tr>
            </a:tbl>
          </a:graphicData>
        </a:graphic>
      </p:graphicFrame>
      <p:sp>
        <p:nvSpPr>
          <p:cNvPr id="13" name="CaixaDeTexto 12">
            <a:extLst>
              <a:ext uri="{FF2B5EF4-FFF2-40B4-BE49-F238E27FC236}">
                <a16:creationId xmlns:a16="http://schemas.microsoft.com/office/drawing/2014/main" id="{3FFE9664-3E70-440B-9F2B-26F56794356F}"/>
              </a:ext>
            </a:extLst>
          </p:cNvPr>
          <p:cNvSpPr txBox="1"/>
          <p:nvPr/>
        </p:nvSpPr>
        <p:spPr>
          <a:xfrm>
            <a:off x="9508770" y="2340038"/>
            <a:ext cx="2222645" cy="330860"/>
          </a:xfrm>
          <a:prstGeom prst="rect">
            <a:avLst/>
          </a:prstGeom>
          <a:noFill/>
        </p:spPr>
        <p:txBody>
          <a:bodyPr wrap="square" rtlCol="0">
            <a:spAutoFit/>
          </a:bodyPr>
          <a:lstStyle/>
          <a:p>
            <a:pPr algn="ctr"/>
            <a:r>
              <a:rPr lang="pt-BR" sz="1550" b="1" dirty="0">
                <a:solidFill>
                  <a:schemeClr val="bg1"/>
                </a:solidFill>
                <a:latin typeface="Open Sans" panose="020B0606030504020204" pitchFamily="34" charset="0"/>
                <a:ea typeface="Open Sans" panose="020B0606030504020204" pitchFamily="34" charset="0"/>
                <a:cs typeface="Open Sans" panose="020B0606030504020204" pitchFamily="34" charset="0"/>
              </a:rPr>
              <a:t>Básico</a:t>
            </a:r>
          </a:p>
        </p:txBody>
      </p:sp>
      <p:graphicFrame>
        <p:nvGraphicFramePr>
          <p:cNvPr id="14" name="Tabela 13">
            <a:extLst>
              <a:ext uri="{FF2B5EF4-FFF2-40B4-BE49-F238E27FC236}">
                <a16:creationId xmlns:a16="http://schemas.microsoft.com/office/drawing/2014/main" id="{194907ED-B444-4873-B807-0E8A21A61497}"/>
              </a:ext>
            </a:extLst>
          </p:cNvPr>
          <p:cNvGraphicFramePr>
            <a:graphicFrameLocks noGrp="1"/>
          </p:cNvGraphicFramePr>
          <p:nvPr>
            <p:extLst>
              <p:ext uri="{D42A27DB-BD31-4B8C-83A1-F6EECF244321}">
                <p14:modId xmlns:p14="http://schemas.microsoft.com/office/powerpoint/2010/main" val="966877818"/>
              </p:ext>
            </p:extLst>
          </p:nvPr>
        </p:nvGraphicFramePr>
        <p:xfrm>
          <a:off x="1218102" y="3278749"/>
          <a:ext cx="9755796" cy="640477"/>
        </p:xfrm>
        <a:graphic>
          <a:graphicData uri="http://schemas.openxmlformats.org/drawingml/2006/table">
            <a:tbl>
              <a:tblPr firstRow="1" bandRow="1"/>
              <a:tblGrid>
                <a:gridCol w="4877898">
                  <a:extLst>
                    <a:ext uri="{9D8B030D-6E8A-4147-A177-3AD203B41FA5}">
                      <a16:colId xmlns:a16="http://schemas.microsoft.com/office/drawing/2014/main" val="914575391"/>
                    </a:ext>
                  </a:extLst>
                </a:gridCol>
                <a:gridCol w="4877898">
                  <a:extLst>
                    <a:ext uri="{9D8B030D-6E8A-4147-A177-3AD203B41FA5}">
                      <a16:colId xmlns:a16="http://schemas.microsoft.com/office/drawing/2014/main" val="3195804770"/>
                    </a:ext>
                  </a:extLst>
                </a:gridCol>
              </a:tblGrid>
              <a:tr h="640477">
                <a:tc>
                  <a:txBody>
                    <a:bodyPr/>
                    <a:lstStyle/>
                    <a:p>
                      <a:pPr marL="0" algn="ctr" rtl="0" eaLnBrk="1" fontAlgn="t" latinLnBrk="0" hangingPunct="1">
                        <a:spcBef>
                          <a:spcPts val="0"/>
                        </a:spcBef>
                        <a:spcAft>
                          <a:spcPts val="0"/>
                        </a:spcAft>
                      </a:pPr>
                      <a:r>
                        <a:rPr lang="pt-BR" sz="160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Emitido pelo governo</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algn="ctr" rtl="0" eaLnBrk="1" fontAlgn="t" latinLnBrk="0" hangingPunct="1">
                        <a:spcBef>
                          <a:spcPts val="0"/>
                        </a:spcBef>
                        <a:spcAft>
                          <a:spcPts val="0"/>
                        </a:spcAft>
                      </a:pPr>
                      <a:r>
                        <a:rPr lang="pt-BR" sz="160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Emitido por Agente Econômico Privado</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981623931"/>
                  </a:ext>
                </a:extLst>
              </a:tr>
            </a:tbl>
          </a:graphicData>
        </a:graphic>
      </p:graphicFrame>
      <p:graphicFrame>
        <p:nvGraphicFramePr>
          <p:cNvPr id="22" name="Tabela 21">
            <a:extLst>
              <a:ext uri="{FF2B5EF4-FFF2-40B4-BE49-F238E27FC236}">
                <a16:creationId xmlns:a16="http://schemas.microsoft.com/office/drawing/2014/main" id="{4907BF06-6821-4E01-8FC3-4DF3831D04B4}"/>
              </a:ext>
            </a:extLst>
          </p:cNvPr>
          <p:cNvGraphicFramePr>
            <a:graphicFrameLocks noGrp="1"/>
          </p:cNvGraphicFramePr>
          <p:nvPr>
            <p:extLst>
              <p:ext uri="{D42A27DB-BD31-4B8C-83A1-F6EECF244321}">
                <p14:modId xmlns:p14="http://schemas.microsoft.com/office/powerpoint/2010/main" val="3978978589"/>
              </p:ext>
            </p:extLst>
          </p:nvPr>
        </p:nvGraphicFramePr>
        <p:xfrm>
          <a:off x="1218102" y="3919226"/>
          <a:ext cx="9755796" cy="640477"/>
        </p:xfrm>
        <a:graphic>
          <a:graphicData uri="http://schemas.openxmlformats.org/drawingml/2006/table">
            <a:tbl>
              <a:tblPr firstRow="1" bandRow="1"/>
              <a:tblGrid>
                <a:gridCol w="4877898">
                  <a:extLst>
                    <a:ext uri="{9D8B030D-6E8A-4147-A177-3AD203B41FA5}">
                      <a16:colId xmlns:a16="http://schemas.microsoft.com/office/drawing/2014/main" val="914575391"/>
                    </a:ext>
                  </a:extLst>
                </a:gridCol>
                <a:gridCol w="4877898">
                  <a:extLst>
                    <a:ext uri="{9D8B030D-6E8A-4147-A177-3AD203B41FA5}">
                      <a16:colId xmlns:a16="http://schemas.microsoft.com/office/drawing/2014/main" val="3195804770"/>
                    </a:ext>
                  </a:extLst>
                </a:gridCol>
              </a:tblGrid>
              <a:tr h="640477">
                <a:tc>
                  <a:txBody>
                    <a:bodyPr/>
                    <a:lstStyle/>
                    <a:p>
                      <a:pPr marL="0" algn="ctr" rtl="0" eaLnBrk="1" fontAlgn="t" latinLnBrk="0" hangingPunct="1">
                        <a:spcBef>
                          <a:spcPts val="0"/>
                        </a:spcBef>
                        <a:spcAft>
                          <a:spcPts val="0"/>
                        </a:spcAft>
                      </a:pPr>
                      <a:r>
                        <a:rPr lang="pt-BR" sz="160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Risco país</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85000"/>
                      </a:schemeClr>
                    </a:solidFill>
                  </a:tcPr>
                </a:tc>
                <a:tc>
                  <a:txBody>
                    <a:bodyPr/>
                    <a:lstStyle/>
                    <a:p>
                      <a:pPr marL="0" algn="ctr" rtl="0" eaLnBrk="1" fontAlgn="t" latinLnBrk="0" hangingPunct="1">
                        <a:spcBef>
                          <a:spcPts val="0"/>
                        </a:spcBef>
                        <a:spcAft>
                          <a:spcPts val="0"/>
                        </a:spcAft>
                      </a:pPr>
                      <a:r>
                        <a:rPr lang="pt-BR" sz="160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Risco de crédito</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981623931"/>
                  </a:ext>
                </a:extLst>
              </a:tr>
            </a:tbl>
          </a:graphicData>
        </a:graphic>
      </p:graphicFrame>
      <p:graphicFrame>
        <p:nvGraphicFramePr>
          <p:cNvPr id="23" name="Tabela 22">
            <a:extLst>
              <a:ext uri="{FF2B5EF4-FFF2-40B4-BE49-F238E27FC236}">
                <a16:creationId xmlns:a16="http://schemas.microsoft.com/office/drawing/2014/main" id="{4F605628-DEFC-4A49-87E4-45AAEA6F72ED}"/>
              </a:ext>
            </a:extLst>
          </p:cNvPr>
          <p:cNvGraphicFramePr>
            <a:graphicFrameLocks noGrp="1"/>
          </p:cNvGraphicFramePr>
          <p:nvPr>
            <p:extLst>
              <p:ext uri="{D42A27DB-BD31-4B8C-83A1-F6EECF244321}">
                <p14:modId xmlns:p14="http://schemas.microsoft.com/office/powerpoint/2010/main" val="753596649"/>
              </p:ext>
            </p:extLst>
          </p:nvPr>
        </p:nvGraphicFramePr>
        <p:xfrm>
          <a:off x="1224178" y="4559703"/>
          <a:ext cx="9755796" cy="640477"/>
        </p:xfrm>
        <a:graphic>
          <a:graphicData uri="http://schemas.openxmlformats.org/drawingml/2006/table">
            <a:tbl>
              <a:tblPr firstRow="1" bandRow="1"/>
              <a:tblGrid>
                <a:gridCol w="4877898">
                  <a:extLst>
                    <a:ext uri="{9D8B030D-6E8A-4147-A177-3AD203B41FA5}">
                      <a16:colId xmlns:a16="http://schemas.microsoft.com/office/drawing/2014/main" val="914575391"/>
                    </a:ext>
                  </a:extLst>
                </a:gridCol>
                <a:gridCol w="4877898">
                  <a:extLst>
                    <a:ext uri="{9D8B030D-6E8A-4147-A177-3AD203B41FA5}">
                      <a16:colId xmlns:a16="http://schemas.microsoft.com/office/drawing/2014/main" val="3195804770"/>
                    </a:ext>
                  </a:extLst>
                </a:gridCol>
              </a:tblGrid>
              <a:tr h="640477">
                <a:tc>
                  <a:txBody>
                    <a:bodyPr/>
                    <a:lstStyle/>
                    <a:p>
                      <a:pPr marL="0" algn="ctr" rtl="0" eaLnBrk="1" fontAlgn="t" latinLnBrk="0" hangingPunct="1">
                        <a:spcBef>
                          <a:spcPts val="0"/>
                        </a:spcBef>
                        <a:spcAft>
                          <a:spcPts val="0"/>
                        </a:spcAft>
                      </a:pPr>
                      <a:r>
                        <a:rPr lang="pt-BR" sz="160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Liquidez</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algn="ctr" rtl="0" eaLnBrk="1" fontAlgn="t" latinLnBrk="0" hangingPunct="1">
                        <a:spcBef>
                          <a:spcPts val="0"/>
                        </a:spcBef>
                        <a:spcAft>
                          <a:spcPts val="0"/>
                        </a:spcAft>
                      </a:pPr>
                      <a:r>
                        <a:rPr lang="pt-BR" sz="160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Liquidez</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981623931"/>
                  </a:ext>
                </a:extLst>
              </a:tr>
            </a:tbl>
          </a:graphicData>
        </a:graphic>
      </p:graphicFrame>
      <p:graphicFrame>
        <p:nvGraphicFramePr>
          <p:cNvPr id="9" name="Tabela 8">
            <a:extLst>
              <a:ext uri="{FF2B5EF4-FFF2-40B4-BE49-F238E27FC236}">
                <a16:creationId xmlns:a16="http://schemas.microsoft.com/office/drawing/2014/main" id="{3CE635D3-6B7E-4AED-95DA-DD8BC3C39166}"/>
              </a:ext>
            </a:extLst>
          </p:cNvPr>
          <p:cNvGraphicFramePr>
            <a:graphicFrameLocks noGrp="1"/>
          </p:cNvGraphicFramePr>
          <p:nvPr>
            <p:extLst>
              <p:ext uri="{D42A27DB-BD31-4B8C-83A1-F6EECF244321}">
                <p14:modId xmlns:p14="http://schemas.microsoft.com/office/powerpoint/2010/main" val="1892575844"/>
              </p:ext>
            </p:extLst>
          </p:nvPr>
        </p:nvGraphicFramePr>
        <p:xfrm>
          <a:off x="1224178" y="5200180"/>
          <a:ext cx="9755796" cy="640477"/>
        </p:xfrm>
        <a:graphic>
          <a:graphicData uri="http://schemas.openxmlformats.org/drawingml/2006/table">
            <a:tbl>
              <a:tblPr firstRow="1" bandRow="1"/>
              <a:tblGrid>
                <a:gridCol w="4877898">
                  <a:extLst>
                    <a:ext uri="{9D8B030D-6E8A-4147-A177-3AD203B41FA5}">
                      <a16:colId xmlns:a16="http://schemas.microsoft.com/office/drawing/2014/main" val="914575391"/>
                    </a:ext>
                  </a:extLst>
                </a:gridCol>
                <a:gridCol w="4877898">
                  <a:extLst>
                    <a:ext uri="{9D8B030D-6E8A-4147-A177-3AD203B41FA5}">
                      <a16:colId xmlns:a16="http://schemas.microsoft.com/office/drawing/2014/main" val="3195804770"/>
                    </a:ext>
                  </a:extLst>
                </a:gridCol>
              </a:tblGrid>
              <a:tr h="640477">
                <a:tc>
                  <a:txBody>
                    <a:bodyPr/>
                    <a:lstStyle/>
                    <a:p>
                      <a:pPr marL="0" algn="ctr" rtl="0" eaLnBrk="1" fontAlgn="t" latinLnBrk="0" hangingPunct="1">
                        <a:spcBef>
                          <a:spcPts val="0"/>
                        </a:spcBef>
                        <a:spcAft>
                          <a:spcPts val="0"/>
                        </a:spcAft>
                      </a:pPr>
                      <a:r>
                        <a:rPr lang="pt-BR" sz="160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SELIC</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85000"/>
                      </a:schemeClr>
                    </a:solidFill>
                  </a:tcPr>
                </a:tc>
                <a:tc>
                  <a:txBody>
                    <a:bodyPr/>
                    <a:lstStyle/>
                    <a:p>
                      <a:pPr marL="0" algn="ctr" rtl="0" eaLnBrk="1" fontAlgn="t" latinLnBrk="0" hangingPunct="1">
                        <a:spcBef>
                          <a:spcPts val="0"/>
                        </a:spcBef>
                        <a:spcAft>
                          <a:spcPts val="0"/>
                        </a:spcAft>
                      </a:pPr>
                      <a:r>
                        <a:rPr lang="pt-BR" sz="160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CETIP</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981623931"/>
                  </a:ext>
                </a:extLst>
              </a:tr>
            </a:tbl>
          </a:graphicData>
        </a:graphic>
      </p:graphicFrame>
      <p:pic>
        <p:nvPicPr>
          <p:cNvPr id="10" name="Picture 9">
            <a:extLst>
              <a:ext uri="{FF2B5EF4-FFF2-40B4-BE49-F238E27FC236}">
                <a16:creationId xmlns:a16="http://schemas.microsoft.com/office/drawing/2014/main" id="{E78DF8AE-7090-460B-BB49-E327D0376902}"/>
              </a:ext>
            </a:extLst>
          </p:cNvPr>
          <p:cNvPicPr>
            <a:picLocks noChangeAspect="1"/>
          </p:cNvPicPr>
          <p:nvPr/>
        </p:nvPicPr>
        <p:blipFill>
          <a:blip r:embed="rId2"/>
          <a:stretch>
            <a:fillRect/>
          </a:stretch>
        </p:blipFill>
        <p:spPr>
          <a:xfrm>
            <a:off x="2666200" y="6519319"/>
            <a:ext cx="6871751" cy="55677"/>
          </a:xfrm>
          <a:prstGeom prst="rect">
            <a:avLst/>
          </a:prstGeom>
        </p:spPr>
      </p:pic>
    </p:spTree>
    <p:extLst>
      <p:ext uri="{BB962C8B-B14F-4D97-AF65-F5344CB8AC3E}">
        <p14:creationId xmlns:p14="http://schemas.microsoft.com/office/powerpoint/2010/main" val="3781812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IPO - Bookbuilding</a:t>
            </a:r>
          </a:p>
        </p:txBody>
      </p:sp>
      <p:cxnSp>
        <p:nvCxnSpPr>
          <p:cNvPr id="8" name="Conector reto 7">
            <a:extLst>
              <a:ext uri="{FF2B5EF4-FFF2-40B4-BE49-F238E27FC236}">
                <a16:creationId xmlns:a16="http://schemas.microsoft.com/office/drawing/2014/main" id="{C56CF59D-4FC2-445F-A971-CAF3818B8367}"/>
              </a:ext>
            </a:extLst>
          </p:cNvPr>
          <p:cNvCxnSpPr>
            <a:cxnSpLocks/>
          </p:cNvCxnSpPr>
          <p:nvPr/>
        </p:nvCxnSpPr>
        <p:spPr>
          <a:xfrm>
            <a:off x="2004034" y="2538155"/>
            <a:ext cx="0" cy="3880985"/>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FD658D3C-2AF1-4E51-B011-7AED16B6D513}"/>
              </a:ext>
            </a:extLst>
          </p:cNvPr>
          <p:cNvSpPr txBox="1"/>
          <p:nvPr/>
        </p:nvSpPr>
        <p:spPr>
          <a:xfrm>
            <a:off x="2140425" y="2426316"/>
            <a:ext cx="8907784" cy="3992824"/>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o processo de definição do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preço do ativo no seu lançamento</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(oferta inicial), baseado em levantamento efetuado pelos coordenadores da oferta junto aos investidores institucionais da demanda e do preço máximo aceito para o ativo;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Conhecido também como “livro das ofertas”;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Captação de recursos via aumento de capital e/ou venda de participação parcial e/ou integral por parte dos atuais acionistas;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As ofertas consideradas de investidores institucionais e de Pessoas Físicas, de acordo com o regulamento.</a:t>
            </a:r>
          </a:p>
        </p:txBody>
      </p:sp>
      <p:pic>
        <p:nvPicPr>
          <p:cNvPr id="4" name="Picture 3">
            <a:extLst>
              <a:ext uri="{FF2B5EF4-FFF2-40B4-BE49-F238E27FC236}">
                <a16:creationId xmlns:a16="http://schemas.microsoft.com/office/drawing/2014/main" id="{ECBCB722-AC3C-4292-96FB-777884D263EC}"/>
              </a:ext>
            </a:extLst>
          </p:cNvPr>
          <p:cNvPicPr>
            <a:picLocks noChangeAspect="1"/>
          </p:cNvPicPr>
          <p:nvPr/>
        </p:nvPicPr>
        <p:blipFill>
          <a:blip r:embed="rId2"/>
          <a:stretch>
            <a:fillRect/>
          </a:stretch>
        </p:blipFill>
        <p:spPr>
          <a:xfrm>
            <a:off x="2666200" y="6519319"/>
            <a:ext cx="6871751" cy="55677"/>
          </a:xfrm>
          <a:prstGeom prst="rect">
            <a:avLst/>
          </a:prstGeom>
        </p:spPr>
      </p:pic>
    </p:spTree>
    <p:extLst>
      <p:ext uri="{BB962C8B-B14F-4D97-AF65-F5344CB8AC3E}">
        <p14:creationId xmlns:p14="http://schemas.microsoft.com/office/powerpoint/2010/main" val="3593735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91008FBD-3AEE-472A-B645-EDEA43214921}"/>
              </a:ext>
            </a:extLst>
          </p:cNvPr>
          <p:cNvSpPr txBox="1"/>
          <p:nvPr/>
        </p:nvSpPr>
        <p:spPr>
          <a:xfrm>
            <a:off x="5278643" y="3360155"/>
            <a:ext cx="1622560" cy="477054"/>
          </a:xfrm>
          <a:prstGeom prst="rect">
            <a:avLst/>
          </a:prstGeom>
          <a:noFill/>
        </p:spPr>
        <p:txBody>
          <a:bodyPr wrap="none" rtlCol="0">
            <a:spAutoFit/>
          </a:bodyPr>
          <a:lstStyle/>
          <a:p>
            <a:pPr algn="ctr"/>
            <a:r>
              <a:rPr lang="pt-BR" sz="25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Vídeo 4.2</a:t>
            </a:r>
          </a:p>
        </p:txBody>
      </p:sp>
    </p:spTree>
    <p:extLst>
      <p:ext uri="{BB962C8B-B14F-4D97-AF65-F5344CB8AC3E}">
        <p14:creationId xmlns:p14="http://schemas.microsoft.com/office/powerpoint/2010/main" val="29235659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mercado primário</a:t>
            </a:r>
          </a:p>
        </p:txBody>
      </p:sp>
      <p:cxnSp>
        <p:nvCxnSpPr>
          <p:cNvPr id="8" name="Conector reto 7">
            <a:extLst>
              <a:ext uri="{FF2B5EF4-FFF2-40B4-BE49-F238E27FC236}">
                <a16:creationId xmlns:a16="http://schemas.microsoft.com/office/drawing/2014/main" id="{C56CF59D-4FC2-445F-A971-CAF3818B8367}"/>
              </a:ext>
            </a:extLst>
          </p:cNvPr>
          <p:cNvCxnSpPr>
            <a:cxnSpLocks/>
          </p:cNvCxnSpPr>
          <p:nvPr/>
        </p:nvCxnSpPr>
        <p:spPr>
          <a:xfrm>
            <a:off x="2004034" y="3418290"/>
            <a:ext cx="0" cy="168807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FD658D3C-2AF1-4E51-B011-7AED16B6D513}"/>
              </a:ext>
            </a:extLst>
          </p:cNvPr>
          <p:cNvSpPr txBox="1"/>
          <p:nvPr/>
        </p:nvSpPr>
        <p:spPr>
          <a:xfrm>
            <a:off x="2140425" y="3306451"/>
            <a:ext cx="8756960"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Aquele em os Valores Mobiliários de uma nova emissão da companhia são negociados diretamente entre a companhia e os investidores;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Recursos são destinados para os projetos de investimento da empresa ou para o caixa.</a:t>
            </a:r>
          </a:p>
        </p:txBody>
      </p:sp>
    </p:spTree>
    <p:extLst>
      <p:ext uri="{BB962C8B-B14F-4D97-AF65-F5344CB8AC3E}">
        <p14:creationId xmlns:p14="http://schemas.microsoft.com/office/powerpoint/2010/main" val="1449674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Ordem</a:t>
            </a:r>
          </a:p>
        </p:txBody>
      </p:sp>
      <p:cxnSp>
        <p:nvCxnSpPr>
          <p:cNvPr id="8" name="Conector reto 7">
            <a:extLst>
              <a:ext uri="{FF2B5EF4-FFF2-40B4-BE49-F238E27FC236}">
                <a16:creationId xmlns:a16="http://schemas.microsoft.com/office/drawing/2014/main" id="{C56CF59D-4FC2-445F-A971-CAF3818B8367}"/>
              </a:ext>
            </a:extLst>
          </p:cNvPr>
          <p:cNvCxnSpPr>
            <a:cxnSpLocks/>
          </p:cNvCxnSpPr>
          <p:nvPr/>
        </p:nvCxnSpPr>
        <p:spPr>
          <a:xfrm>
            <a:off x="2004034" y="3038114"/>
            <a:ext cx="0" cy="249231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FD658D3C-2AF1-4E51-B011-7AED16B6D513}"/>
              </a:ext>
            </a:extLst>
          </p:cNvPr>
          <p:cNvSpPr txBox="1"/>
          <p:nvPr/>
        </p:nvSpPr>
        <p:spPr>
          <a:xfrm>
            <a:off x="2140425" y="2926275"/>
            <a:ext cx="8756960" cy="2677080"/>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Ordem é a instrução dada por um cliente à sociedade corretora para a execução de uma compra ou uma venda de ações;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Conforme definição constante no Artigo 1º, Inciso V, da instrução CVM 505, de 27 de Setembro de 2011, Ordem é o ato pelo qual o cliente determina que um intermediário negocie ou registre operação com valor mobiliário, em seu nome e nas condições que especificar.</a:t>
            </a:r>
          </a:p>
        </p:txBody>
      </p:sp>
    </p:spTree>
    <p:extLst>
      <p:ext uri="{BB962C8B-B14F-4D97-AF65-F5344CB8AC3E}">
        <p14:creationId xmlns:p14="http://schemas.microsoft.com/office/powerpoint/2010/main" val="3557966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Ordem</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3013153"/>
            <a:ext cx="0" cy="2225589"/>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5" y="3438826"/>
            <a:ext cx="8643827" cy="1799916"/>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Ordem a Mercado: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aquela que especifica somente a quantidade e as características dos valores mobiliários a serem comprados ou vendidos, sem que seja fixado o preço, devendo ser executada a partir do instante em que for recebida.</a:t>
            </a:r>
          </a:p>
        </p:txBody>
      </p:sp>
      <p:sp>
        <p:nvSpPr>
          <p:cNvPr id="11" name="CaixaDeTexto 10">
            <a:extLst>
              <a:ext uri="{FF2B5EF4-FFF2-40B4-BE49-F238E27FC236}">
                <a16:creationId xmlns:a16="http://schemas.microsoft.com/office/drawing/2014/main" id="{D6A1E822-1E83-4F1C-9085-174D14891389}"/>
              </a:ext>
            </a:extLst>
          </p:cNvPr>
          <p:cNvSpPr txBox="1"/>
          <p:nvPr/>
        </p:nvSpPr>
        <p:spPr>
          <a:xfrm>
            <a:off x="2140427" y="299811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Tipos de ordem:</a:t>
            </a:r>
          </a:p>
        </p:txBody>
      </p:sp>
    </p:spTree>
    <p:extLst>
      <p:ext uri="{BB962C8B-B14F-4D97-AF65-F5344CB8AC3E}">
        <p14:creationId xmlns:p14="http://schemas.microsoft.com/office/powerpoint/2010/main" val="3211046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Ordem</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3013153"/>
            <a:ext cx="0" cy="1787008"/>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5" y="3438826"/>
            <a:ext cx="8643827" cy="1361335"/>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Ordem Limitada: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aquela que deve ser executada por preço igual ou melhor do que o especificado pelo cliente. Preço maior ou igual, no caso de venda a limite, ou preço menor ou igual, no caso de compra a limite;</a:t>
            </a:r>
          </a:p>
        </p:txBody>
      </p:sp>
      <p:sp>
        <p:nvSpPr>
          <p:cNvPr id="11" name="CaixaDeTexto 10">
            <a:extLst>
              <a:ext uri="{FF2B5EF4-FFF2-40B4-BE49-F238E27FC236}">
                <a16:creationId xmlns:a16="http://schemas.microsoft.com/office/drawing/2014/main" id="{D6A1E822-1E83-4F1C-9085-174D14891389}"/>
              </a:ext>
            </a:extLst>
          </p:cNvPr>
          <p:cNvSpPr txBox="1"/>
          <p:nvPr/>
        </p:nvSpPr>
        <p:spPr>
          <a:xfrm>
            <a:off x="2140427" y="299811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Tipos de ordem:</a:t>
            </a:r>
          </a:p>
        </p:txBody>
      </p:sp>
    </p:spTree>
    <p:extLst>
      <p:ext uri="{BB962C8B-B14F-4D97-AF65-F5344CB8AC3E}">
        <p14:creationId xmlns:p14="http://schemas.microsoft.com/office/powerpoint/2010/main" val="1047151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Ordem</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3013153"/>
            <a:ext cx="0" cy="1436299"/>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6" y="3438826"/>
            <a:ext cx="8229060" cy="922753"/>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Ordem Casada: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aquela composta por uma ordem de compra e outra de venda, e só pode ser cumprida integral e simultaneamente.</a:t>
            </a:r>
          </a:p>
        </p:txBody>
      </p:sp>
      <p:sp>
        <p:nvSpPr>
          <p:cNvPr id="11" name="CaixaDeTexto 10">
            <a:extLst>
              <a:ext uri="{FF2B5EF4-FFF2-40B4-BE49-F238E27FC236}">
                <a16:creationId xmlns:a16="http://schemas.microsoft.com/office/drawing/2014/main" id="{D6A1E822-1E83-4F1C-9085-174D14891389}"/>
              </a:ext>
            </a:extLst>
          </p:cNvPr>
          <p:cNvSpPr txBox="1"/>
          <p:nvPr/>
        </p:nvSpPr>
        <p:spPr>
          <a:xfrm>
            <a:off x="2140427" y="299811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Tipos de ordem:</a:t>
            </a:r>
          </a:p>
        </p:txBody>
      </p:sp>
    </p:spTree>
    <p:extLst>
      <p:ext uri="{BB962C8B-B14F-4D97-AF65-F5344CB8AC3E}">
        <p14:creationId xmlns:p14="http://schemas.microsoft.com/office/powerpoint/2010/main" val="3991146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5A814031-ECD1-4A68-B256-C23024E9FCEB}"/>
              </a:ext>
            </a:extLst>
          </p:cNvPr>
          <p:cNvSpPr txBox="1"/>
          <p:nvPr/>
        </p:nvSpPr>
        <p:spPr>
          <a:xfrm>
            <a:off x="2728732" y="3278168"/>
            <a:ext cx="6734536" cy="584775"/>
          </a:xfrm>
          <a:prstGeom prst="rect">
            <a:avLst/>
          </a:prstGeom>
          <a:noFill/>
        </p:spPr>
        <p:txBody>
          <a:bodyPr wrap="none" rtlCol="0">
            <a:spAutoFit/>
          </a:bodyPr>
          <a:lstStyle/>
          <a:p>
            <a:pPr algn="just"/>
            <a:r>
              <a:rPr lang="pt-BR" sz="3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p>
        </p:txBody>
      </p:sp>
    </p:spTree>
    <p:extLst>
      <p:ext uri="{BB962C8B-B14F-4D97-AF65-F5344CB8AC3E}">
        <p14:creationId xmlns:p14="http://schemas.microsoft.com/office/powerpoint/2010/main" val="17521851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Ordem</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3013153"/>
            <a:ext cx="0" cy="2225589"/>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5" y="3438826"/>
            <a:ext cx="9190589" cy="1799916"/>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Ordem STOP: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aquela que determina o preço mínimo que a ordem</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será executada;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Se for com STOP de compra, o preço será a partir da alta do preço do ativo;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Se for com STOP de venda, o preço será a partir da baixa do preço do ativo.</a:t>
            </a:r>
          </a:p>
        </p:txBody>
      </p:sp>
      <p:sp>
        <p:nvSpPr>
          <p:cNvPr id="11" name="CaixaDeTexto 10">
            <a:extLst>
              <a:ext uri="{FF2B5EF4-FFF2-40B4-BE49-F238E27FC236}">
                <a16:creationId xmlns:a16="http://schemas.microsoft.com/office/drawing/2014/main" id="{D6A1E822-1E83-4F1C-9085-174D14891389}"/>
              </a:ext>
            </a:extLst>
          </p:cNvPr>
          <p:cNvSpPr txBox="1"/>
          <p:nvPr/>
        </p:nvSpPr>
        <p:spPr>
          <a:xfrm>
            <a:off x="2140427" y="299811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Tipos de ordem:</a:t>
            </a:r>
          </a:p>
        </p:txBody>
      </p:sp>
    </p:spTree>
    <p:extLst>
      <p:ext uri="{BB962C8B-B14F-4D97-AF65-F5344CB8AC3E}">
        <p14:creationId xmlns:p14="http://schemas.microsoft.com/office/powerpoint/2010/main" val="1020611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Direito dos acionistas</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2537971"/>
            <a:ext cx="0" cy="384484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5" y="2426316"/>
            <a:ext cx="8417595" cy="3992824"/>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 acordo com a Lei das Sociedades por Ações, Lei 6404/76, dispõe sobre os acionistas: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Participar nos lucros sociais; </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Participar do acervo da companhia, em caso de liquidação;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Fiscalizar, na forma prevista nesta Lei, a gestão dos negócios sociais; </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Preferência para a subscrição de ações, partes beneficiárias conversíveis em ações, debêntures conversíveis em ações e bônus de subscrição, observado o disposto nos Artigos 171 e 172;</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Retirar-se da sociedade nos casos previstos nesta lei.</a:t>
            </a:r>
          </a:p>
        </p:txBody>
      </p:sp>
    </p:spTree>
    <p:extLst>
      <p:ext uri="{BB962C8B-B14F-4D97-AF65-F5344CB8AC3E}">
        <p14:creationId xmlns:p14="http://schemas.microsoft.com/office/powerpoint/2010/main" val="3532811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Tag along</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2867910"/>
            <a:ext cx="0" cy="300400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5" y="2756255"/>
            <a:ext cx="8643834" cy="3115661"/>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Lei das Sociedades Anônimas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que confere aos acionistas minoritários com participação no capital votante o direito de alienar suas ações ao novo controlador, por ocasião da transferência do controle de companhia aberta;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novo controlador tem a obrigação de realizar Oferta Pública para adquirir as ações pertencentes aos acionistas minoritários titulares de ações com direito a voto (Art. 254-A da Lei das S.A.).</a:t>
            </a:r>
          </a:p>
        </p:txBody>
      </p:sp>
    </p:spTree>
    <p:extLst>
      <p:ext uri="{BB962C8B-B14F-4D97-AF65-F5344CB8AC3E}">
        <p14:creationId xmlns:p14="http://schemas.microsoft.com/office/powerpoint/2010/main" val="2373930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Tag along</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3037930"/>
            <a:ext cx="0" cy="2565425"/>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4" y="2926275"/>
            <a:ext cx="8822939" cy="2677080"/>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Nos termos da Instrução CVM n° 361/2002, os titulares de Ações Preferenciais sem direito a voto ou com voto restrito não têm direito de exigir que o novo controlador também adquira as ações por eles detidas;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preço a ser pago na oferta pública aos acionistas minoritários deve corresponder a, no mínimo, 80% do valor, por ação, pago aos acionistas que alienaram o bloco de controle.</a:t>
            </a:r>
          </a:p>
        </p:txBody>
      </p:sp>
    </p:spTree>
    <p:extLst>
      <p:ext uri="{BB962C8B-B14F-4D97-AF65-F5344CB8AC3E}">
        <p14:creationId xmlns:p14="http://schemas.microsoft.com/office/powerpoint/2010/main" val="1470593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Governança Corporativa</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3320734"/>
            <a:ext cx="0" cy="1688261"/>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4" y="3209079"/>
            <a:ext cx="8822939" cy="1799916"/>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o sistema que permite aos acionistas ou cotistas o governo estratégico de sua empresa e a efetiva monitoração da direção executiva.</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relação entre propriedade e gestão se dá através do conselho de administração e do conselho fiscal.</a:t>
            </a:r>
          </a:p>
        </p:txBody>
      </p:sp>
    </p:spTree>
    <p:extLst>
      <p:ext uri="{BB962C8B-B14F-4D97-AF65-F5344CB8AC3E}">
        <p14:creationId xmlns:p14="http://schemas.microsoft.com/office/powerpoint/2010/main" val="1085632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Governança Corporativa</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3540655"/>
            <a:ext cx="0" cy="883621"/>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4" y="3429000"/>
            <a:ext cx="8822939" cy="922753"/>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objetivo é assegurar a todos os acionistas equidade, transparência, responsabilidade pelos resultados e obediência às leis. </a:t>
            </a:r>
          </a:p>
        </p:txBody>
      </p:sp>
    </p:spTree>
    <p:extLst>
      <p:ext uri="{BB962C8B-B14F-4D97-AF65-F5344CB8AC3E}">
        <p14:creationId xmlns:p14="http://schemas.microsoft.com/office/powerpoint/2010/main" val="2601065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Governança Corporativa</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3098670"/>
            <a:ext cx="0" cy="2689388"/>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5" y="2987015"/>
            <a:ext cx="6475674" cy="922753"/>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As companhias que aderem às boas práticas de Governança Corporativa objetivam:</a:t>
            </a:r>
          </a:p>
        </p:txBody>
      </p:sp>
      <p:sp>
        <p:nvSpPr>
          <p:cNvPr id="4" name="Retângulo 3">
            <a:extLst>
              <a:ext uri="{FF2B5EF4-FFF2-40B4-BE49-F238E27FC236}">
                <a16:creationId xmlns:a16="http://schemas.microsoft.com/office/drawing/2014/main" id="{985380BC-8D72-4A7B-B43A-C714CDF68785}"/>
              </a:ext>
            </a:extLst>
          </p:cNvPr>
          <p:cNvSpPr/>
          <p:nvPr/>
        </p:nvSpPr>
        <p:spPr>
          <a:xfrm>
            <a:off x="2140424" y="3909768"/>
            <a:ext cx="9520527" cy="1799916"/>
          </a:xfrm>
          <a:prstGeom prst="rect">
            <a:avLst/>
          </a:prstGeom>
        </p:spPr>
        <p:txBody>
          <a:bodyPr wrap="square">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Atrair capital financeiro e humano;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Desempenhar suas metas de forma eficaz;</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Perpetuar sua capacidade de gerar valor a longo prazo;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Respeitar o interesse de todos os acionistas e da sociedade como um todo.</a:t>
            </a:r>
          </a:p>
        </p:txBody>
      </p:sp>
      <p:pic>
        <p:nvPicPr>
          <p:cNvPr id="8" name="Picture 7">
            <a:extLst>
              <a:ext uri="{FF2B5EF4-FFF2-40B4-BE49-F238E27FC236}">
                <a16:creationId xmlns:a16="http://schemas.microsoft.com/office/drawing/2014/main" id="{5D43F340-55E7-467A-A75A-6C069B4469AF}"/>
              </a:ext>
            </a:extLst>
          </p:cNvPr>
          <p:cNvPicPr>
            <a:picLocks noChangeAspect="1"/>
          </p:cNvPicPr>
          <p:nvPr/>
        </p:nvPicPr>
        <p:blipFill>
          <a:blip r:embed="rId2"/>
          <a:stretch>
            <a:fillRect/>
          </a:stretch>
        </p:blipFill>
        <p:spPr>
          <a:xfrm>
            <a:off x="2666200" y="6519319"/>
            <a:ext cx="6871751" cy="55677"/>
          </a:xfrm>
          <a:prstGeom prst="rect">
            <a:avLst/>
          </a:prstGeom>
        </p:spPr>
      </p:pic>
    </p:spTree>
    <p:extLst>
      <p:ext uri="{BB962C8B-B14F-4D97-AF65-F5344CB8AC3E}">
        <p14:creationId xmlns:p14="http://schemas.microsoft.com/office/powerpoint/2010/main" val="9214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91008FBD-3AEE-472A-B645-EDEA43214921}"/>
              </a:ext>
            </a:extLst>
          </p:cNvPr>
          <p:cNvSpPr txBox="1"/>
          <p:nvPr/>
        </p:nvSpPr>
        <p:spPr>
          <a:xfrm>
            <a:off x="5278643" y="3360155"/>
            <a:ext cx="1622560" cy="477054"/>
          </a:xfrm>
          <a:prstGeom prst="rect">
            <a:avLst/>
          </a:prstGeom>
          <a:noFill/>
        </p:spPr>
        <p:txBody>
          <a:bodyPr wrap="none" rtlCol="0">
            <a:spAutoFit/>
          </a:bodyPr>
          <a:lstStyle/>
          <a:p>
            <a:pPr algn="ctr"/>
            <a:r>
              <a:rPr lang="pt-BR" sz="25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Vídeo 4.3</a:t>
            </a:r>
          </a:p>
        </p:txBody>
      </p:sp>
    </p:spTree>
    <p:extLst>
      <p:ext uri="{BB962C8B-B14F-4D97-AF65-F5344CB8AC3E}">
        <p14:creationId xmlns:p14="http://schemas.microsoft.com/office/powerpoint/2010/main" val="15797539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Novo mercado</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3098670"/>
            <a:ext cx="0" cy="1688261"/>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4" y="2987015"/>
            <a:ext cx="9218875" cy="1799916"/>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Segmento especial da B3 destinado a negociação de ações emitidas por empresas que se comprometem, voluntariamente, com a adoção de boas práticas de governança corporativa e de uma maior divulgação de informações adicionais ao exigido pela legislação.</a:t>
            </a:r>
          </a:p>
        </p:txBody>
      </p:sp>
    </p:spTree>
    <p:extLst>
      <p:ext uri="{BB962C8B-B14F-4D97-AF65-F5344CB8AC3E}">
        <p14:creationId xmlns:p14="http://schemas.microsoft.com/office/powerpoint/2010/main" val="888556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a 11">
            <a:extLst>
              <a:ext uri="{FF2B5EF4-FFF2-40B4-BE49-F238E27FC236}">
                <a16:creationId xmlns:a16="http://schemas.microsoft.com/office/drawing/2014/main" id="{7A28BA0A-C0FC-4B6A-9D14-7E8116D13C2C}"/>
              </a:ext>
            </a:extLst>
          </p:cNvPr>
          <p:cNvGraphicFramePr>
            <a:graphicFrameLocks noGrp="1"/>
          </p:cNvGraphicFramePr>
          <p:nvPr>
            <p:extLst>
              <p:ext uri="{D42A27DB-BD31-4B8C-83A1-F6EECF244321}">
                <p14:modId xmlns:p14="http://schemas.microsoft.com/office/powerpoint/2010/main" val="2112677146"/>
              </p:ext>
            </p:extLst>
          </p:nvPr>
        </p:nvGraphicFramePr>
        <p:xfrm>
          <a:off x="494665" y="1233004"/>
          <a:ext cx="11236750" cy="442266"/>
        </p:xfrm>
        <a:graphic>
          <a:graphicData uri="http://schemas.openxmlformats.org/drawingml/2006/table">
            <a:tbl>
              <a:tblPr firstRow="1" bandRow="1">
                <a:tableStyleId>{5C22544A-7EE6-4342-B048-85BDC9FD1C3A}</a:tableStyleId>
              </a:tblPr>
              <a:tblGrid>
                <a:gridCol w="2247350">
                  <a:extLst>
                    <a:ext uri="{9D8B030D-6E8A-4147-A177-3AD203B41FA5}">
                      <a16:colId xmlns:a16="http://schemas.microsoft.com/office/drawing/2014/main" val="4276532825"/>
                    </a:ext>
                  </a:extLst>
                </a:gridCol>
                <a:gridCol w="2247350">
                  <a:extLst>
                    <a:ext uri="{9D8B030D-6E8A-4147-A177-3AD203B41FA5}">
                      <a16:colId xmlns:a16="http://schemas.microsoft.com/office/drawing/2014/main" val="3623854268"/>
                    </a:ext>
                  </a:extLst>
                </a:gridCol>
                <a:gridCol w="2247350">
                  <a:extLst>
                    <a:ext uri="{9D8B030D-6E8A-4147-A177-3AD203B41FA5}">
                      <a16:colId xmlns:a16="http://schemas.microsoft.com/office/drawing/2014/main" val="1715070437"/>
                    </a:ext>
                  </a:extLst>
                </a:gridCol>
                <a:gridCol w="2247350">
                  <a:extLst>
                    <a:ext uri="{9D8B030D-6E8A-4147-A177-3AD203B41FA5}">
                      <a16:colId xmlns:a16="http://schemas.microsoft.com/office/drawing/2014/main" val="986316041"/>
                    </a:ext>
                  </a:extLst>
                </a:gridCol>
                <a:gridCol w="2247350">
                  <a:extLst>
                    <a:ext uri="{9D8B030D-6E8A-4147-A177-3AD203B41FA5}">
                      <a16:colId xmlns:a16="http://schemas.microsoft.com/office/drawing/2014/main" val="265227474"/>
                    </a:ext>
                  </a:extLst>
                </a:gridCol>
              </a:tblGrid>
              <a:tr h="442266">
                <a:tc>
                  <a:txBody>
                    <a:bodyPr/>
                    <a:lstStyle/>
                    <a:p>
                      <a:endParaRPr lang="pt-BR" sz="1500" dirty="0"/>
                    </a:p>
                  </a:txBody>
                  <a:tcPr marL="74495" marR="74495" marT="37248" marB="37248">
                    <a:solidFill>
                      <a:schemeClr val="tx1">
                        <a:lumMod val="65000"/>
                        <a:lumOff val="35000"/>
                      </a:schemeClr>
                    </a:solidFill>
                  </a:tcPr>
                </a:tc>
                <a:tc>
                  <a:txBody>
                    <a:bodyPr/>
                    <a:lstStyle/>
                    <a:p>
                      <a:endParaRPr lang="pt-BR" sz="1500" dirty="0"/>
                    </a:p>
                  </a:txBody>
                  <a:tcPr marL="74495" marR="74495" marT="37248" marB="37248">
                    <a:solidFill>
                      <a:schemeClr val="tx1">
                        <a:lumMod val="65000"/>
                        <a:lumOff val="35000"/>
                      </a:schemeClr>
                    </a:solidFill>
                  </a:tcPr>
                </a:tc>
                <a:tc>
                  <a:txBody>
                    <a:bodyPr/>
                    <a:lstStyle/>
                    <a:p>
                      <a:endParaRPr lang="pt-BR" sz="1500" dirty="0"/>
                    </a:p>
                  </a:txBody>
                  <a:tcPr marL="74495" marR="74495" marT="37248" marB="37248">
                    <a:solidFill>
                      <a:schemeClr val="tx1">
                        <a:lumMod val="65000"/>
                        <a:lumOff val="35000"/>
                      </a:schemeClr>
                    </a:solidFill>
                  </a:tcPr>
                </a:tc>
                <a:tc>
                  <a:txBody>
                    <a:bodyPr/>
                    <a:lstStyle/>
                    <a:p>
                      <a:endParaRPr lang="pt-BR" sz="1500" dirty="0"/>
                    </a:p>
                  </a:txBody>
                  <a:tcPr marL="74495" marR="74495" marT="37248" marB="37248">
                    <a:solidFill>
                      <a:schemeClr val="tx1">
                        <a:lumMod val="65000"/>
                        <a:lumOff val="35000"/>
                      </a:schemeClr>
                    </a:solidFill>
                  </a:tcPr>
                </a:tc>
                <a:tc>
                  <a:txBody>
                    <a:bodyPr/>
                    <a:lstStyle/>
                    <a:p>
                      <a:endParaRPr lang="pt-BR" sz="1500" dirty="0"/>
                    </a:p>
                  </a:txBody>
                  <a:tcPr marL="74495" marR="74495" marT="37248" marB="37248">
                    <a:solidFill>
                      <a:schemeClr val="tx1">
                        <a:lumMod val="65000"/>
                        <a:lumOff val="35000"/>
                      </a:schemeClr>
                    </a:solidFill>
                  </a:tcPr>
                </a:tc>
                <a:extLst>
                  <a:ext uri="{0D108BD9-81ED-4DB2-BD59-A6C34878D82A}">
                    <a16:rowId xmlns:a16="http://schemas.microsoft.com/office/drawing/2014/main" val="3204741086"/>
                  </a:ext>
                </a:extLst>
              </a:tr>
            </a:tbl>
          </a:graphicData>
        </a:graphic>
      </p:graphicFrame>
      <p:sp>
        <p:nvSpPr>
          <p:cNvPr id="8" name="CaixaDeTexto 7">
            <a:extLst>
              <a:ext uri="{FF2B5EF4-FFF2-40B4-BE49-F238E27FC236}">
                <a16:creationId xmlns:a16="http://schemas.microsoft.com/office/drawing/2014/main" id="{F8C72CD8-C41A-4A7B-990A-C841C9457AE5}"/>
              </a:ext>
            </a:extLst>
          </p:cNvPr>
          <p:cNvSpPr txBox="1"/>
          <p:nvPr/>
        </p:nvSpPr>
        <p:spPr>
          <a:xfrm>
            <a:off x="5026670" y="1280235"/>
            <a:ext cx="2241050" cy="330860"/>
          </a:xfrm>
          <a:prstGeom prst="rect">
            <a:avLst/>
          </a:prstGeom>
          <a:noFill/>
        </p:spPr>
        <p:txBody>
          <a:bodyPr wrap="square" rtlCol="0">
            <a:spAutoFit/>
          </a:bodyPr>
          <a:lstStyle/>
          <a:p>
            <a:pPr algn="ctr"/>
            <a:r>
              <a:rPr lang="pt-BR" sz="1550" b="1" dirty="0">
                <a:solidFill>
                  <a:schemeClr val="bg1"/>
                </a:solidFill>
                <a:latin typeface="Open Sans" panose="020B0606030504020204" pitchFamily="34" charset="0"/>
                <a:ea typeface="Open Sans" panose="020B0606030504020204" pitchFamily="34" charset="0"/>
                <a:cs typeface="Open Sans" panose="020B0606030504020204" pitchFamily="34" charset="0"/>
              </a:rPr>
              <a:t>Nível 2</a:t>
            </a:r>
          </a:p>
        </p:txBody>
      </p:sp>
      <p:sp>
        <p:nvSpPr>
          <p:cNvPr id="9" name="CaixaDeTexto 8">
            <a:extLst>
              <a:ext uri="{FF2B5EF4-FFF2-40B4-BE49-F238E27FC236}">
                <a16:creationId xmlns:a16="http://schemas.microsoft.com/office/drawing/2014/main" id="{55EAE84E-6961-4ED0-8C71-A4597732C305}"/>
              </a:ext>
            </a:extLst>
          </p:cNvPr>
          <p:cNvSpPr txBox="1"/>
          <p:nvPr/>
        </p:nvSpPr>
        <p:spPr>
          <a:xfrm>
            <a:off x="7267720" y="1283618"/>
            <a:ext cx="2241050" cy="330860"/>
          </a:xfrm>
          <a:prstGeom prst="rect">
            <a:avLst/>
          </a:prstGeom>
          <a:noFill/>
        </p:spPr>
        <p:txBody>
          <a:bodyPr wrap="square" rtlCol="0">
            <a:spAutoFit/>
          </a:bodyPr>
          <a:lstStyle/>
          <a:p>
            <a:pPr algn="ctr"/>
            <a:r>
              <a:rPr lang="pt-BR" sz="1550" b="1" dirty="0">
                <a:solidFill>
                  <a:schemeClr val="bg1"/>
                </a:solidFill>
                <a:latin typeface="Open Sans" panose="020B0606030504020204" pitchFamily="34" charset="0"/>
                <a:ea typeface="Open Sans" panose="020B0606030504020204" pitchFamily="34" charset="0"/>
                <a:cs typeface="Open Sans" panose="020B0606030504020204" pitchFamily="34" charset="0"/>
              </a:rPr>
              <a:t>Nível 1</a:t>
            </a:r>
          </a:p>
        </p:txBody>
      </p:sp>
      <p:sp>
        <p:nvSpPr>
          <p:cNvPr id="11" name="CaixaDeTexto 10">
            <a:extLst>
              <a:ext uri="{FF2B5EF4-FFF2-40B4-BE49-F238E27FC236}">
                <a16:creationId xmlns:a16="http://schemas.microsoft.com/office/drawing/2014/main" id="{09E4AAA4-690D-4E0F-B11A-55E57CFECDF6}"/>
              </a:ext>
            </a:extLst>
          </p:cNvPr>
          <p:cNvSpPr txBox="1"/>
          <p:nvPr/>
        </p:nvSpPr>
        <p:spPr>
          <a:xfrm>
            <a:off x="2785619" y="1280237"/>
            <a:ext cx="2241051" cy="330860"/>
          </a:xfrm>
          <a:prstGeom prst="rect">
            <a:avLst/>
          </a:prstGeom>
          <a:noFill/>
        </p:spPr>
        <p:txBody>
          <a:bodyPr wrap="square" rtlCol="0">
            <a:spAutoFit/>
          </a:bodyPr>
          <a:lstStyle/>
          <a:p>
            <a:pPr algn="ctr"/>
            <a:r>
              <a:rPr lang="pt-BR" sz="1550" b="1" dirty="0">
                <a:solidFill>
                  <a:schemeClr val="bg1"/>
                </a:solidFill>
                <a:latin typeface="Open Sans" panose="020B0606030504020204" pitchFamily="34" charset="0"/>
                <a:ea typeface="Open Sans" panose="020B0606030504020204" pitchFamily="34" charset="0"/>
                <a:cs typeface="Open Sans" panose="020B0606030504020204" pitchFamily="34" charset="0"/>
              </a:rPr>
              <a:t>Novo mercado</a:t>
            </a:r>
          </a:p>
        </p:txBody>
      </p:sp>
      <p:sp>
        <p:nvSpPr>
          <p:cNvPr id="42" name="CaixaDeTexto 41">
            <a:extLst>
              <a:ext uri="{FF2B5EF4-FFF2-40B4-BE49-F238E27FC236}">
                <a16:creationId xmlns:a16="http://schemas.microsoft.com/office/drawing/2014/main" id="{73F81CB6-69C7-4A48-BEFD-290C973CCFF7}"/>
              </a:ext>
            </a:extLst>
          </p:cNvPr>
          <p:cNvSpPr txBox="1"/>
          <p:nvPr/>
        </p:nvSpPr>
        <p:spPr>
          <a:xfrm>
            <a:off x="9508770" y="1274744"/>
            <a:ext cx="2222645" cy="330860"/>
          </a:xfrm>
          <a:prstGeom prst="rect">
            <a:avLst/>
          </a:prstGeom>
          <a:noFill/>
        </p:spPr>
        <p:txBody>
          <a:bodyPr wrap="square" rtlCol="0">
            <a:spAutoFit/>
          </a:bodyPr>
          <a:lstStyle/>
          <a:p>
            <a:pPr algn="ctr"/>
            <a:r>
              <a:rPr lang="pt-BR" sz="1550" b="1" dirty="0">
                <a:solidFill>
                  <a:schemeClr val="bg1"/>
                </a:solidFill>
                <a:latin typeface="Open Sans" panose="020B0606030504020204" pitchFamily="34" charset="0"/>
                <a:ea typeface="Open Sans" panose="020B0606030504020204" pitchFamily="34" charset="0"/>
                <a:cs typeface="Open Sans" panose="020B0606030504020204" pitchFamily="34" charset="0"/>
              </a:rPr>
              <a:t>Básico</a:t>
            </a:r>
          </a:p>
        </p:txBody>
      </p:sp>
      <p:graphicFrame>
        <p:nvGraphicFramePr>
          <p:cNvPr id="5" name="Tabela 4">
            <a:extLst>
              <a:ext uri="{FF2B5EF4-FFF2-40B4-BE49-F238E27FC236}">
                <a16:creationId xmlns:a16="http://schemas.microsoft.com/office/drawing/2014/main" id="{D0E56E1E-BA59-4D0A-9E7B-5485F2F49945}"/>
              </a:ext>
            </a:extLst>
          </p:cNvPr>
          <p:cNvGraphicFramePr>
            <a:graphicFrameLocks noGrp="1"/>
          </p:cNvGraphicFramePr>
          <p:nvPr>
            <p:extLst>
              <p:ext uri="{D42A27DB-BD31-4B8C-83A1-F6EECF244321}">
                <p14:modId xmlns:p14="http://schemas.microsoft.com/office/powerpoint/2010/main" val="3020670156"/>
              </p:ext>
            </p:extLst>
          </p:nvPr>
        </p:nvGraphicFramePr>
        <p:xfrm>
          <a:off x="494665" y="1666466"/>
          <a:ext cx="11236750" cy="549960"/>
        </p:xfrm>
        <a:graphic>
          <a:graphicData uri="http://schemas.openxmlformats.org/drawingml/2006/table">
            <a:tbl>
              <a:tblPr firstRow="1" bandRow="1"/>
              <a:tblGrid>
                <a:gridCol w="2247350">
                  <a:extLst>
                    <a:ext uri="{9D8B030D-6E8A-4147-A177-3AD203B41FA5}">
                      <a16:colId xmlns:a16="http://schemas.microsoft.com/office/drawing/2014/main" val="914575391"/>
                    </a:ext>
                  </a:extLst>
                </a:gridCol>
                <a:gridCol w="2247350">
                  <a:extLst>
                    <a:ext uri="{9D8B030D-6E8A-4147-A177-3AD203B41FA5}">
                      <a16:colId xmlns:a16="http://schemas.microsoft.com/office/drawing/2014/main" val="3195804770"/>
                    </a:ext>
                  </a:extLst>
                </a:gridCol>
                <a:gridCol w="2247350">
                  <a:extLst>
                    <a:ext uri="{9D8B030D-6E8A-4147-A177-3AD203B41FA5}">
                      <a16:colId xmlns:a16="http://schemas.microsoft.com/office/drawing/2014/main" val="711705040"/>
                    </a:ext>
                  </a:extLst>
                </a:gridCol>
                <a:gridCol w="2247350">
                  <a:extLst>
                    <a:ext uri="{9D8B030D-6E8A-4147-A177-3AD203B41FA5}">
                      <a16:colId xmlns:a16="http://schemas.microsoft.com/office/drawing/2014/main" val="3484949398"/>
                    </a:ext>
                  </a:extLst>
                </a:gridCol>
                <a:gridCol w="2247350">
                  <a:extLst>
                    <a:ext uri="{9D8B030D-6E8A-4147-A177-3AD203B41FA5}">
                      <a16:colId xmlns:a16="http://schemas.microsoft.com/office/drawing/2014/main" val="46137598"/>
                    </a:ext>
                  </a:extLst>
                </a:gridCol>
              </a:tblGrid>
              <a:tr h="362893">
                <a:tc>
                  <a:txBody>
                    <a:bodyPr/>
                    <a:lstStyle/>
                    <a:p>
                      <a:pPr marL="0" algn="ctr" rtl="0" eaLnBrk="1" fontAlgn="t" latinLnBrk="0" hangingPunct="1">
                        <a:spcBef>
                          <a:spcPts val="0"/>
                        </a:spcBef>
                        <a:spcAft>
                          <a:spcPts val="0"/>
                        </a:spcAft>
                      </a:pPr>
                      <a:r>
                        <a:rPr lang="pt-BR" sz="1450" b="1"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Capital Social</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algn="ctr" rtl="0" eaLnBrk="1" fontAlgn="t" latinLnBrk="0" hangingPunct="1">
                        <a:spcBef>
                          <a:spcPts val="0"/>
                        </a:spcBef>
                        <a:spcAft>
                          <a:spcPts val="0"/>
                        </a:spcAft>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Somente Ações ON</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algn="ctr" rtl="0" eaLnBrk="1" fontAlgn="t" latinLnBrk="0" hangingPunct="1">
                        <a:spcBef>
                          <a:spcPts val="0"/>
                        </a:spcBef>
                        <a:spcAft>
                          <a:spcPts val="0"/>
                        </a:spcAft>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Ações ON e PN</a:t>
                      </a:r>
                    </a:p>
                    <a:p>
                      <a:pPr marL="0" algn="ctr" rtl="0" eaLnBrk="1" fontAlgn="t" latinLnBrk="0" hangingPunct="1">
                        <a:spcBef>
                          <a:spcPts val="0"/>
                        </a:spcBef>
                        <a:spcAft>
                          <a:spcPts val="0"/>
                        </a:spcAft>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(Com direitos adicionais)</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algn="ctr" rtl="0" eaLnBrk="1" fontAlgn="t" latinLnBrk="0" hangingPunct="1">
                        <a:spcBef>
                          <a:spcPts val="0"/>
                        </a:spcBef>
                        <a:spcAft>
                          <a:spcPts val="0"/>
                        </a:spcAft>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Ações ON e PN</a:t>
                      </a:r>
                    </a:p>
                    <a:p>
                      <a:pPr marL="0" algn="ctr" rtl="0" eaLnBrk="1" fontAlgn="t" latinLnBrk="0" hangingPunct="1">
                        <a:spcBef>
                          <a:spcPts val="0"/>
                        </a:spcBef>
                        <a:spcAft>
                          <a:spcPts val="0"/>
                        </a:spcAft>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(Conforme legislação)</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algn="ctr" rtl="0" eaLnBrk="1" fontAlgn="t" latinLnBrk="0" hangingPunct="1">
                        <a:spcBef>
                          <a:spcPts val="0"/>
                        </a:spcBef>
                        <a:spcAft>
                          <a:spcPts val="0"/>
                        </a:spcAft>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Ações ON e PN</a:t>
                      </a:r>
                    </a:p>
                    <a:p>
                      <a:pPr marL="0" algn="ctr" rtl="0" eaLnBrk="1" fontAlgn="t" latinLnBrk="0" hangingPunct="1">
                        <a:spcBef>
                          <a:spcPts val="0"/>
                        </a:spcBef>
                        <a:spcAft>
                          <a:spcPts val="0"/>
                        </a:spcAft>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(Conforme legislação)</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981623931"/>
                  </a:ext>
                </a:extLst>
              </a:tr>
            </a:tbl>
          </a:graphicData>
        </a:graphic>
      </p:graphicFrame>
      <p:graphicFrame>
        <p:nvGraphicFramePr>
          <p:cNvPr id="63" name="Tabela 62">
            <a:extLst>
              <a:ext uri="{FF2B5EF4-FFF2-40B4-BE49-F238E27FC236}">
                <a16:creationId xmlns:a16="http://schemas.microsoft.com/office/drawing/2014/main" id="{4E28B5A8-FE93-4BB7-95CC-509BAA3F2905}"/>
              </a:ext>
            </a:extLst>
          </p:cNvPr>
          <p:cNvGraphicFramePr>
            <a:graphicFrameLocks noGrp="1"/>
          </p:cNvGraphicFramePr>
          <p:nvPr>
            <p:extLst>
              <p:ext uri="{D42A27DB-BD31-4B8C-83A1-F6EECF244321}">
                <p14:modId xmlns:p14="http://schemas.microsoft.com/office/powerpoint/2010/main" val="2894900351"/>
              </p:ext>
            </p:extLst>
          </p:nvPr>
        </p:nvGraphicFramePr>
        <p:xfrm>
          <a:off x="494665" y="2208872"/>
          <a:ext cx="11236750" cy="1212900"/>
        </p:xfrm>
        <a:graphic>
          <a:graphicData uri="http://schemas.openxmlformats.org/drawingml/2006/table">
            <a:tbl>
              <a:tblPr firstRow="1" bandRow="1"/>
              <a:tblGrid>
                <a:gridCol w="2247350">
                  <a:extLst>
                    <a:ext uri="{9D8B030D-6E8A-4147-A177-3AD203B41FA5}">
                      <a16:colId xmlns:a16="http://schemas.microsoft.com/office/drawing/2014/main" val="914575391"/>
                    </a:ext>
                  </a:extLst>
                </a:gridCol>
                <a:gridCol w="2247350">
                  <a:extLst>
                    <a:ext uri="{9D8B030D-6E8A-4147-A177-3AD203B41FA5}">
                      <a16:colId xmlns:a16="http://schemas.microsoft.com/office/drawing/2014/main" val="3195804770"/>
                    </a:ext>
                  </a:extLst>
                </a:gridCol>
                <a:gridCol w="2247350">
                  <a:extLst>
                    <a:ext uri="{9D8B030D-6E8A-4147-A177-3AD203B41FA5}">
                      <a16:colId xmlns:a16="http://schemas.microsoft.com/office/drawing/2014/main" val="711705040"/>
                    </a:ext>
                  </a:extLst>
                </a:gridCol>
                <a:gridCol w="2247350">
                  <a:extLst>
                    <a:ext uri="{9D8B030D-6E8A-4147-A177-3AD203B41FA5}">
                      <a16:colId xmlns:a16="http://schemas.microsoft.com/office/drawing/2014/main" val="3484949398"/>
                    </a:ext>
                  </a:extLst>
                </a:gridCol>
                <a:gridCol w="2247350">
                  <a:extLst>
                    <a:ext uri="{9D8B030D-6E8A-4147-A177-3AD203B41FA5}">
                      <a16:colId xmlns:a16="http://schemas.microsoft.com/office/drawing/2014/main" val="46137598"/>
                    </a:ext>
                  </a:extLst>
                </a:gridCol>
              </a:tblGrid>
              <a:tr h="362893">
                <a:tc>
                  <a:txBody>
                    <a:bodyPr/>
                    <a:lstStyle/>
                    <a:p>
                      <a:pPr marL="0" algn="ctr" rtl="0" eaLnBrk="1" fontAlgn="t" latinLnBrk="0" hangingPunct="1">
                        <a:spcBef>
                          <a:spcPts val="0"/>
                        </a:spcBef>
                        <a:spcAft>
                          <a:spcPts val="0"/>
                        </a:spcAft>
                      </a:pPr>
                      <a:r>
                        <a:rPr lang="pt-BR" sz="1450" b="1"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Percentual mínimo de ações em circulação (Free Float)</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85000"/>
                      </a:schemeClr>
                    </a:solidFill>
                  </a:tcPr>
                </a:tc>
                <a:tc>
                  <a:txBody>
                    <a:bodyPr/>
                    <a:lstStyle/>
                    <a:p>
                      <a:pPr marL="0" algn="ctr" rtl="0" eaLnBrk="1" fontAlgn="t" latinLnBrk="0" hangingPunct="1">
                        <a:spcBef>
                          <a:spcPts val="0"/>
                        </a:spcBef>
                        <a:spcAft>
                          <a:spcPts val="0"/>
                        </a:spcAft>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25% ou 15%, caso o ADTV (Average Daily Trading Volume) seja superior a</a:t>
                      </a:r>
                    </a:p>
                    <a:p>
                      <a:pPr marL="0" algn="ctr" rtl="0" eaLnBrk="1" fontAlgn="t" latinLnBrk="0" hangingPunct="1">
                        <a:spcBef>
                          <a:spcPts val="0"/>
                        </a:spcBef>
                        <a:spcAft>
                          <a:spcPts val="0"/>
                        </a:spcAft>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R$ 25 milhões</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85000"/>
                      </a:schemeClr>
                    </a:solidFill>
                  </a:tcPr>
                </a:tc>
                <a:tc>
                  <a:txBody>
                    <a:bodyPr/>
                    <a:lstStyle/>
                    <a:p>
                      <a:pPr marL="0" algn="ctr" rtl="0" eaLnBrk="1" fontAlgn="t" latinLnBrk="0" hangingPunct="1">
                        <a:spcBef>
                          <a:spcPts val="0"/>
                        </a:spcBef>
                        <a:spcAft>
                          <a:spcPts val="0"/>
                        </a:spcAft>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25% </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85000"/>
                      </a:schemeClr>
                    </a:solidFill>
                  </a:tcPr>
                </a:tc>
                <a:tc>
                  <a:txBody>
                    <a:bodyPr/>
                    <a:lstStyle/>
                    <a:p>
                      <a:pPr marL="0" algn="ctr" rtl="0" eaLnBrk="1" fontAlgn="t" latinLnBrk="0" hangingPunct="1">
                        <a:spcBef>
                          <a:spcPts val="0"/>
                        </a:spcBef>
                        <a:spcAft>
                          <a:spcPts val="0"/>
                        </a:spcAft>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25% </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85000"/>
                      </a:schemeClr>
                    </a:solidFill>
                  </a:tcPr>
                </a:tc>
                <a:tc>
                  <a:txBody>
                    <a:bodyPr/>
                    <a:lstStyle/>
                    <a:p>
                      <a:pPr marL="0" algn="ctr" rtl="0" eaLnBrk="1" fontAlgn="t" latinLnBrk="0" hangingPunct="1">
                        <a:spcBef>
                          <a:spcPts val="0"/>
                        </a:spcBef>
                        <a:spcAft>
                          <a:spcPts val="0"/>
                        </a:spcAft>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Não há regra específica</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981623931"/>
                  </a:ext>
                </a:extLst>
              </a:tr>
            </a:tbl>
          </a:graphicData>
        </a:graphic>
      </p:graphicFrame>
      <p:graphicFrame>
        <p:nvGraphicFramePr>
          <p:cNvPr id="65" name="Tabela 64">
            <a:extLst>
              <a:ext uri="{FF2B5EF4-FFF2-40B4-BE49-F238E27FC236}">
                <a16:creationId xmlns:a16="http://schemas.microsoft.com/office/drawing/2014/main" id="{B0F54B05-196E-41C7-96E1-A173014E34B3}"/>
              </a:ext>
            </a:extLst>
          </p:cNvPr>
          <p:cNvGraphicFramePr>
            <a:graphicFrameLocks noGrp="1"/>
          </p:cNvGraphicFramePr>
          <p:nvPr>
            <p:extLst>
              <p:ext uri="{D42A27DB-BD31-4B8C-83A1-F6EECF244321}">
                <p14:modId xmlns:p14="http://schemas.microsoft.com/office/powerpoint/2010/main" val="4144047834"/>
              </p:ext>
            </p:extLst>
          </p:nvPr>
        </p:nvGraphicFramePr>
        <p:xfrm>
          <a:off x="494665" y="3421772"/>
          <a:ext cx="11236750" cy="770940"/>
        </p:xfrm>
        <a:graphic>
          <a:graphicData uri="http://schemas.openxmlformats.org/drawingml/2006/table">
            <a:tbl>
              <a:tblPr firstRow="1" bandRow="1"/>
              <a:tblGrid>
                <a:gridCol w="2247350">
                  <a:extLst>
                    <a:ext uri="{9D8B030D-6E8A-4147-A177-3AD203B41FA5}">
                      <a16:colId xmlns:a16="http://schemas.microsoft.com/office/drawing/2014/main" val="914575391"/>
                    </a:ext>
                  </a:extLst>
                </a:gridCol>
                <a:gridCol w="2247350">
                  <a:extLst>
                    <a:ext uri="{9D8B030D-6E8A-4147-A177-3AD203B41FA5}">
                      <a16:colId xmlns:a16="http://schemas.microsoft.com/office/drawing/2014/main" val="3195804770"/>
                    </a:ext>
                  </a:extLst>
                </a:gridCol>
                <a:gridCol w="2247350">
                  <a:extLst>
                    <a:ext uri="{9D8B030D-6E8A-4147-A177-3AD203B41FA5}">
                      <a16:colId xmlns:a16="http://schemas.microsoft.com/office/drawing/2014/main" val="711705040"/>
                    </a:ext>
                  </a:extLst>
                </a:gridCol>
                <a:gridCol w="2247350">
                  <a:extLst>
                    <a:ext uri="{9D8B030D-6E8A-4147-A177-3AD203B41FA5}">
                      <a16:colId xmlns:a16="http://schemas.microsoft.com/office/drawing/2014/main" val="3484949398"/>
                    </a:ext>
                  </a:extLst>
                </a:gridCol>
                <a:gridCol w="2247350">
                  <a:extLst>
                    <a:ext uri="{9D8B030D-6E8A-4147-A177-3AD203B41FA5}">
                      <a16:colId xmlns:a16="http://schemas.microsoft.com/office/drawing/2014/main" val="46137598"/>
                    </a:ext>
                  </a:extLst>
                </a:gridCol>
              </a:tblGrid>
              <a:tr h="544513">
                <a:tc>
                  <a:txBody>
                    <a:bodyPr/>
                    <a:lstStyle/>
                    <a:p>
                      <a:pPr marL="0" algn="ctr" rtl="0" eaLnBrk="1" fontAlgn="t" latinLnBrk="0" hangingPunct="1">
                        <a:spcBef>
                          <a:spcPts val="0"/>
                        </a:spcBef>
                        <a:spcAft>
                          <a:spcPts val="0"/>
                        </a:spcAft>
                      </a:pPr>
                      <a:r>
                        <a:rPr lang="pt-BR" sz="1450" b="1"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Adesão à câmara de arbitragem do mercado</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algn="ctr" rtl="0" eaLnBrk="1" fontAlgn="t" latinLnBrk="0" hangingPunct="1">
                        <a:spcBef>
                          <a:spcPts val="0"/>
                        </a:spcBef>
                        <a:spcAft>
                          <a:spcPts val="0"/>
                        </a:spcAft>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Obrigatória</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Obrigatória</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Facultativa </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algn="ctr" rtl="0" eaLnBrk="1" fontAlgn="t" latinLnBrk="0" hangingPunct="1">
                        <a:spcBef>
                          <a:spcPts val="0"/>
                        </a:spcBef>
                        <a:spcAft>
                          <a:spcPts val="0"/>
                        </a:spcAft>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Facultativa</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981623931"/>
                  </a:ext>
                </a:extLst>
              </a:tr>
            </a:tbl>
          </a:graphicData>
        </a:graphic>
      </p:graphicFrame>
      <p:graphicFrame>
        <p:nvGraphicFramePr>
          <p:cNvPr id="66" name="Tabela 65">
            <a:extLst>
              <a:ext uri="{FF2B5EF4-FFF2-40B4-BE49-F238E27FC236}">
                <a16:creationId xmlns:a16="http://schemas.microsoft.com/office/drawing/2014/main" id="{0C68BB2B-BAD0-4FD7-92AE-6C628B77C844}"/>
              </a:ext>
            </a:extLst>
          </p:cNvPr>
          <p:cNvGraphicFramePr>
            <a:graphicFrameLocks noGrp="1"/>
          </p:cNvGraphicFramePr>
          <p:nvPr>
            <p:extLst>
              <p:ext uri="{D42A27DB-BD31-4B8C-83A1-F6EECF244321}">
                <p14:modId xmlns:p14="http://schemas.microsoft.com/office/powerpoint/2010/main" val="2563103091"/>
              </p:ext>
            </p:extLst>
          </p:nvPr>
        </p:nvGraphicFramePr>
        <p:xfrm>
          <a:off x="494665" y="4192712"/>
          <a:ext cx="11236750" cy="549960"/>
        </p:xfrm>
        <a:graphic>
          <a:graphicData uri="http://schemas.openxmlformats.org/drawingml/2006/table">
            <a:tbl>
              <a:tblPr firstRow="1" bandRow="1"/>
              <a:tblGrid>
                <a:gridCol w="2247350">
                  <a:extLst>
                    <a:ext uri="{9D8B030D-6E8A-4147-A177-3AD203B41FA5}">
                      <a16:colId xmlns:a16="http://schemas.microsoft.com/office/drawing/2014/main" val="914575391"/>
                    </a:ext>
                  </a:extLst>
                </a:gridCol>
                <a:gridCol w="2247350">
                  <a:extLst>
                    <a:ext uri="{9D8B030D-6E8A-4147-A177-3AD203B41FA5}">
                      <a16:colId xmlns:a16="http://schemas.microsoft.com/office/drawing/2014/main" val="3195804770"/>
                    </a:ext>
                  </a:extLst>
                </a:gridCol>
                <a:gridCol w="2247350">
                  <a:extLst>
                    <a:ext uri="{9D8B030D-6E8A-4147-A177-3AD203B41FA5}">
                      <a16:colId xmlns:a16="http://schemas.microsoft.com/office/drawing/2014/main" val="711705040"/>
                    </a:ext>
                  </a:extLst>
                </a:gridCol>
                <a:gridCol w="2247350">
                  <a:extLst>
                    <a:ext uri="{9D8B030D-6E8A-4147-A177-3AD203B41FA5}">
                      <a16:colId xmlns:a16="http://schemas.microsoft.com/office/drawing/2014/main" val="3484949398"/>
                    </a:ext>
                  </a:extLst>
                </a:gridCol>
                <a:gridCol w="2247350">
                  <a:extLst>
                    <a:ext uri="{9D8B030D-6E8A-4147-A177-3AD203B41FA5}">
                      <a16:colId xmlns:a16="http://schemas.microsoft.com/office/drawing/2014/main" val="46137598"/>
                    </a:ext>
                  </a:extLst>
                </a:gridCol>
              </a:tblGrid>
              <a:tr h="362893">
                <a:tc>
                  <a:txBody>
                    <a:bodyPr/>
                    <a:lstStyle/>
                    <a:p>
                      <a:pPr marL="0" algn="ctr" rtl="0" eaLnBrk="1" fontAlgn="t" latinLnBrk="0" hangingPunct="1">
                        <a:spcBef>
                          <a:spcPts val="0"/>
                        </a:spcBef>
                        <a:spcAft>
                          <a:spcPts val="0"/>
                        </a:spcAft>
                      </a:pPr>
                      <a:r>
                        <a:rPr lang="pt-BR" sz="1450" b="1"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Concessão de</a:t>
                      </a:r>
                    </a:p>
                    <a:p>
                      <a:pPr marL="0" algn="ctr" rtl="0" eaLnBrk="1" fontAlgn="t" latinLnBrk="0" hangingPunct="1">
                        <a:spcBef>
                          <a:spcPts val="0"/>
                        </a:spcBef>
                        <a:spcAft>
                          <a:spcPts val="0"/>
                        </a:spcAft>
                      </a:pPr>
                      <a:r>
                        <a:rPr lang="pt-BR" sz="1450" b="1"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Tag along</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85000"/>
                      </a:schemeClr>
                    </a:solidFill>
                  </a:tcPr>
                </a:tc>
                <a:tc>
                  <a:txBody>
                    <a:bodyPr/>
                    <a:lstStyle/>
                    <a:p>
                      <a:pPr marL="0" algn="ctr" rtl="0" eaLnBrk="1" fontAlgn="t" latinLnBrk="0" hangingPunct="1">
                        <a:spcBef>
                          <a:spcPts val="0"/>
                        </a:spcBef>
                        <a:spcAft>
                          <a:spcPts val="0"/>
                        </a:spcAft>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100% para Ações ON</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100% para Ações</a:t>
                      </a:r>
                    </a:p>
                    <a:p>
                      <a:pPr marL="0" marR="0" lvl="0" indent="0" algn="ctr" defTabSz="914400" rtl="0" eaLnBrk="1" fontAlgn="t" latinLnBrk="0" hangingPunct="1">
                        <a:lnSpc>
                          <a:spcPct val="100000"/>
                        </a:lnSpc>
                        <a:spcBef>
                          <a:spcPts val="0"/>
                        </a:spcBef>
                        <a:spcAft>
                          <a:spcPts val="0"/>
                        </a:spcAft>
                        <a:buClrTx/>
                        <a:buSzTx/>
                        <a:buFontTx/>
                        <a:buNone/>
                        <a:tabLst/>
                        <a:defRPr/>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ON e PN</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80% para Ações ON (conforme legislação)</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80% para Ações ON (conforme legislação)</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981623931"/>
                  </a:ext>
                </a:extLst>
              </a:tr>
            </a:tbl>
          </a:graphicData>
        </a:graphic>
      </p:graphicFrame>
      <p:graphicFrame>
        <p:nvGraphicFramePr>
          <p:cNvPr id="67" name="Tabela 66">
            <a:extLst>
              <a:ext uri="{FF2B5EF4-FFF2-40B4-BE49-F238E27FC236}">
                <a16:creationId xmlns:a16="http://schemas.microsoft.com/office/drawing/2014/main" id="{772B2124-9382-4A54-B8B9-9815C58D7BF3}"/>
              </a:ext>
            </a:extLst>
          </p:cNvPr>
          <p:cNvGraphicFramePr>
            <a:graphicFrameLocks noGrp="1"/>
          </p:cNvGraphicFramePr>
          <p:nvPr>
            <p:extLst>
              <p:ext uri="{D42A27DB-BD31-4B8C-83A1-F6EECF244321}">
                <p14:modId xmlns:p14="http://schemas.microsoft.com/office/powerpoint/2010/main" val="3801810552"/>
              </p:ext>
            </p:extLst>
          </p:nvPr>
        </p:nvGraphicFramePr>
        <p:xfrm>
          <a:off x="494665" y="4742672"/>
          <a:ext cx="11236750" cy="1875840"/>
        </p:xfrm>
        <a:graphic>
          <a:graphicData uri="http://schemas.openxmlformats.org/drawingml/2006/table">
            <a:tbl>
              <a:tblPr firstRow="1" bandRow="1"/>
              <a:tblGrid>
                <a:gridCol w="2247350">
                  <a:extLst>
                    <a:ext uri="{9D8B030D-6E8A-4147-A177-3AD203B41FA5}">
                      <a16:colId xmlns:a16="http://schemas.microsoft.com/office/drawing/2014/main" val="914575391"/>
                    </a:ext>
                  </a:extLst>
                </a:gridCol>
                <a:gridCol w="2247350">
                  <a:extLst>
                    <a:ext uri="{9D8B030D-6E8A-4147-A177-3AD203B41FA5}">
                      <a16:colId xmlns:a16="http://schemas.microsoft.com/office/drawing/2014/main" val="3195804770"/>
                    </a:ext>
                  </a:extLst>
                </a:gridCol>
                <a:gridCol w="2247350">
                  <a:extLst>
                    <a:ext uri="{9D8B030D-6E8A-4147-A177-3AD203B41FA5}">
                      <a16:colId xmlns:a16="http://schemas.microsoft.com/office/drawing/2014/main" val="711705040"/>
                    </a:ext>
                  </a:extLst>
                </a:gridCol>
                <a:gridCol w="2247350">
                  <a:extLst>
                    <a:ext uri="{9D8B030D-6E8A-4147-A177-3AD203B41FA5}">
                      <a16:colId xmlns:a16="http://schemas.microsoft.com/office/drawing/2014/main" val="3484949398"/>
                    </a:ext>
                  </a:extLst>
                </a:gridCol>
                <a:gridCol w="2247350">
                  <a:extLst>
                    <a:ext uri="{9D8B030D-6E8A-4147-A177-3AD203B41FA5}">
                      <a16:colId xmlns:a16="http://schemas.microsoft.com/office/drawing/2014/main" val="46137598"/>
                    </a:ext>
                  </a:extLst>
                </a:gridCol>
              </a:tblGrid>
              <a:tr h="362893">
                <a:tc>
                  <a:txBody>
                    <a:bodyPr/>
                    <a:lstStyle/>
                    <a:p>
                      <a:pPr marL="0" algn="ctr" rtl="0" eaLnBrk="1" fontAlgn="t" latinLnBrk="0" hangingPunct="1">
                        <a:spcBef>
                          <a:spcPts val="0"/>
                        </a:spcBef>
                        <a:spcAft>
                          <a:spcPts val="0"/>
                        </a:spcAft>
                      </a:pPr>
                      <a:r>
                        <a:rPr lang="pt-BR" sz="1450" b="1"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Composição do Conselho de Administração</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algn="ctr" rtl="0" eaLnBrk="1" fontAlgn="t" latinLnBrk="0" hangingPunct="1">
                        <a:spcBef>
                          <a:spcPts val="0"/>
                        </a:spcBef>
                        <a:spcAft>
                          <a:spcPts val="0"/>
                        </a:spcAft>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Mínimo de 3 membros (conforme legislação), dos quais, pelo menos, 2 ou 20% (o que for maior) devem ser independentes, com mandato unificado de até 2 anos</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Membros, dos quais, pelo menos, 20% devem ser independentes, com mandato unificado de até 2 anos</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Mínimo de 3 membros</a:t>
                      </a:r>
                    </a:p>
                    <a:p>
                      <a:pPr marL="0" marR="0" lvl="0" indent="0" algn="ctr" defTabSz="914400" rtl="0" eaLnBrk="1" fontAlgn="t" latinLnBrk="0" hangingPunct="1">
                        <a:lnSpc>
                          <a:spcPct val="100000"/>
                        </a:lnSpc>
                        <a:spcBef>
                          <a:spcPts val="0"/>
                        </a:spcBef>
                        <a:spcAft>
                          <a:spcPts val="0"/>
                        </a:spcAft>
                        <a:buClrTx/>
                        <a:buSzTx/>
                        <a:buFontTx/>
                        <a:buNone/>
                        <a:tabLst/>
                        <a:defRPr/>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(conforme legislação), com mandato unificado de até</a:t>
                      </a:r>
                    </a:p>
                    <a:p>
                      <a:pPr marL="0" marR="0" lvl="0" indent="0" algn="ctr" defTabSz="914400" rtl="0" eaLnBrk="1" fontAlgn="t" latinLnBrk="0" hangingPunct="1">
                        <a:lnSpc>
                          <a:spcPct val="100000"/>
                        </a:lnSpc>
                        <a:spcBef>
                          <a:spcPts val="0"/>
                        </a:spcBef>
                        <a:spcAft>
                          <a:spcPts val="0"/>
                        </a:spcAft>
                        <a:buClrTx/>
                        <a:buSzTx/>
                        <a:buFontTx/>
                        <a:buNone/>
                        <a:tabLst/>
                        <a:defRPr/>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2 anos</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Mínimo de 3 membros</a:t>
                      </a:r>
                    </a:p>
                    <a:p>
                      <a:pPr marL="0" marR="0" lvl="0" indent="0" algn="ctr" defTabSz="914400" rtl="0" eaLnBrk="1" fontAlgn="t" latinLnBrk="0" hangingPunct="1">
                        <a:lnSpc>
                          <a:spcPct val="100000"/>
                        </a:lnSpc>
                        <a:spcBef>
                          <a:spcPts val="0"/>
                        </a:spcBef>
                        <a:spcAft>
                          <a:spcPts val="0"/>
                        </a:spcAft>
                        <a:buClrTx/>
                        <a:buSzTx/>
                        <a:buFontTx/>
                        <a:buNone/>
                        <a:tabLst/>
                        <a:defRPr/>
                      </a:pPr>
                      <a:r>
                        <a:rPr lang="pt-BR" sz="1450" b="0" i="0" u="none" strike="noStrike" dirty="0">
                          <a:solidFill>
                            <a:schemeClr val="tx1">
                              <a:lumMod val="65000"/>
                              <a:lumOff val="35000"/>
                            </a:schemeClr>
                          </a:solidFill>
                          <a:effectLst/>
                          <a:latin typeface="Open Sans" panose="020B0606030504020204" pitchFamily="34" charset="0"/>
                          <a:ea typeface="Open Sans" panose="020B0606030504020204" pitchFamily="34" charset="0"/>
                          <a:cs typeface="Open Sans" panose="020B0606030504020204" pitchFamily="34" charset="0"/>
                        </a:rPr>
                        <a:t>(conforme legislação)</a:t>
                      </a:r>
                    </a:p>
                  </a:txBody>
                  <a:tcPr marL="54000" marR="54000" marT="54000" marB="54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981623931"/>
                  </a:ext>
                </a:extLst>
              </a:tr>
            </a:tbl>
          </a:graphicData>
        </a:graphic>
      </p:graphicFrame>
      <p:sp>
        <p:nvSpPr>
          <p:cNvPr id="12" name="CaixaDeTexto 1">
            <a:extLst>
              <a:ext uri="{FF2B5EF4-FFF2-40B4-BE49-F238E27FC236}">
                <a16:creationId xmlns:a16="http://schemas.microsoft.com/office/drawing/2014/main" id="{8F01501D-838C-466B-A5C1-ECD6C7890391}"/>
              </a:ext>
            </a:extLst>
          </p:cNvPr>
          <p:cNvSpPr txBox="1"/>
          <p:nvPr/>
        </p:nvSpPr>
        <p:spPr>
          <a:xfrm>
            <a:off x="3333865" y="740028"/>
            <a:ext cx="5524269"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Níveis de Governança Corporativa</a:t>
            </a:r>
          </a:p>
        </p:txBody>
      </p:sp>
    </p:spTree>
    <p:extLst>
      <p:ext uri="{BB962C8B-B14F-4D97-AF65-F5344CB8AC3E}">
        <p14:creationId xmlns:p14="http://schemas.microsoft.com/office/powerpoint/2010/main" val="124296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Ações</a:t>
            </a:r>
          </a:p>
        </p:txBody>
      </p:sp>
      <p:cxnSp>
        <p:nvCxnSpPr>
          <p:cNvPr id="4" name="Conector reto 3">
            <a:extLst>
              <a:ext uri="{FF2B5EF4-FFF2-40B4-BE49-F238E27FC236}">
                <a16:creationId xmlns:a16="http://schemas.microsoft.com/office/drawing/2014/main" id="{C2AE9F3A-E4B0-4AD2-8AC3-6AC1645BDC29}"/>
              </a:ext>
            </a:extLst>
          </p:cNvPr>
          <p:cNvCxnSpPr>
            <a:cxnSpLocks/>
          </p:cNvCxnSpPr>
          <p:nvPr/>
        </p:nvCxnSpPr>
        <p:spPr>
          <a:xfrm>
            <a:off x="2004034" y="3319450"/>
            <a:ext cx="0" cy="124025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5" name="CaixaDeTexto 4">
            <a:extLst>
              <a:ext uri="{FF2B5EF4-FFF2-40B4-BE49-F238E27FC236}">
                <a16:creationId xmlns:a16="http://schemas.microsoft.com/office/drawing/2014/main" id="{7344AF63-ACEF-453F-A3EF-0CFA6FCE3982}"/>
              </a:ext>
            </a:extLst>
          </p:cNvPr>
          <p:cNvSpPr txBox="1"/>
          <p:nvPr/>
        </p:nvSpPr>
        <p:spPr>
          <a:xfrm>
            <a:off x="2140425" y="3198368"/>
            <a:ext cx="8296767" cy="1361335"/>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Chamadas simplesmente de “Papéis", são as parcelas que compõem o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Capital Social</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de uma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empresa</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ou seja, são as unidades de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Títulos emitidas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por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Sociedades Anônimas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
            </a:r>
          </a:p>
        </p:txBody>
      </p:sp>
    </p:spTree>
    <p:extLst>
      <p:ext uri="{BB962C8B-B14F-4D97-AF65-F5344CB8AC3E}">
        <p14:creationId xmlns:p14="http://schemas.microsoft.com/office/powerpoint/2010/main" val="1750983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91008FBD-3AEE-472A-B645-EDEA43214921}"/>
              </a:ext>
            </a:extLst>
          </p:cNvPr>
          <p:cNvSpPr txBox="1"/>
          <p:nvPr/>
        </p:nvSpPr>
        <p:spPr>
          <a:xfrm>
            <a:off x="5278643" y="3360155"/>
            <a:ext cx="1622560" cy="477054"/>
          </a:xfrm>
          <a:prstGeom prst="rect">
            <a:avLst/>
          </a:prstGeom>
          <a:noFill/>
        </p:spPr>
        <p:txBody>
          <a:bodyPr wrap="none" rtlCol="0">
            <a:spAutoFit/>
          </a:bodyPr>
          <a:lstStyle/>
          <a:p>
            <a:pPr algn="ctr"/>
            <a:r>
              <a:rPr lang="pt-BR" sz="25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Vídeo 4.4</a:t>
            </a:r>
          </a:p>
        </p:txBody>
      </p:sp>
    </p:spTree>
    <p:extLst>
      <p:ext uri="{BB962C8B-B14F-4D97-AF65-F5344CB8AC3E}">
        <p14:creationId xmlns:p14="http://schemas.microsoft.com/office/powerpoint/2010/main" val="3115597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Remuneração</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3098670"/>
            <a:ext cx="0" cy="212684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4" y="2987015"/>
            <a:ext cx="9218875"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Bonificação;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Subscrição;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Juros sobre capital próprio;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Dividendos;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Venda das ações (com obtenção de ganhos).</a:t>
            </a:r>
          </a:p>
        </p:txBody>
      </p:sp>
    </p:spTree>
    <p:extLst>
      <p:ext uri="{BB962C8B-B14F-4D97-AF65-F5344CB8AC3E}">
        <p14:creationId xmlns:p14="http://schemas.microsoft.com/office/powerpoint/2010/main" val="3413451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Bonificação</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3098670"/>
            <a:ext cx="0" cy="212684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5" y="2987015"/>
            <a:ext cx="8914672"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Remuneração paga ao acionista em decorrência do aumento do capital, ocorrido pela incorporação de reservas ou outros recursos, efetuada na proporção da quantidade de ações que detém;</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Pode ser paga em ações (distribuição gratuita de ações aos acionistas) ou em dinheiro.</a:t>
            </a:r>
          </a:p>
        </p:txBody>
      </p:sp>
    </p:spTree>
    <p:extLst>
      <p:ext uri="{BB962C8B-B14F-4D97-AF65-F5344CB8AC3E}">
        <p14:creationId xmlns:p14="http://schemas.microsoft.com/office/powerpoint/2010/main" val="328345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Subscrição</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3098670"/>
            <a:ext cx="0" cy="212684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5" y="2987015"/>
            <a:ext cx="8649496"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uma forma da empresa aumentar seu capital social concedendo direitos de subscrição aos atuais acionistas, em quantidade proporcional à sua carteira de ações;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acionista tem direito de preferência na compra de novas ações, sob determinadas condições de quantidade e preço.</a:t>
            </a:r>
          </a:p>
        </p:txBody>
      </p:sp>
    </p:spTree>
    <p:extLst>
      <p:ext uri="{BB962C8B-B14F-4D97-AF65-F5344CB8AC3E}">
        <p14:creationId xmlns:p14="http://schemas.microsoft.com/office/powerpoint/2010/main" val="3393961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Dividendos</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2723766"/>
            <a:ext cx="0" cy="3442588"/>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5" y="2612111"/>
            <a:ext cx="7908829" cy="355424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Valor distribuído ao acionista como participação nos resultados da companhia;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A Lei 6.404 obriga as sociedades a distribuírem pelo menos 25% dos lucros;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Os dividendos podem ter periodicidade mensal, trimestral, semestral, anual, conforme constante no estatuto da empresa;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Para empresas não são dedutíveis do IR e CSLL;</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Para os investidores não são tributados pelo IR.</a:t>
            </a:r>
          </a:p>
        </p:txBody>
      </p:sp>
    </p:spTree>
    <p:extLst>
      <p:ext uri="{BB962C8B-B14F-4D97-AF65-F5344CB8AC3E}">
        <p14:creationId xmlns:p14="http://schemas.microsoft.com/office/powerpoint/2010/main" val="1431482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Juros sob o Capital Próprio (JCP)</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2879214"/>
            <a:ext cx="0" cy="300400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5" y="2767559"/>
            <a:ext cx="8649496" cy="3115661"/>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Juros pagos ou creditados, individualmente, a sócios ou acionistas da companhia, a título de remuneração do capital próprio, calculados sobre as contas do patrimônio líquido;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Difere dos dividendos quanto à tributação, que neste caso deverá ser paga pelo acionista/sócio a alíquota de 15%;</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Para as empresas a vantagem está na despesa dedutível de IR na apuração do lucro real das empresas.</a:t>
            </a:r>
          </a:p>
        </p:txBody>
      </p:sp>
    </p:spTree>
    <p:extLst>
      <p:ext uri="{BB962C8B-B14F-4D97-AF65-F5344CB8AC3E}">
        <p14:creationId xmlns:p14="http://schemas.microsoft.com/office/powerpoint/2010/main" val="1736082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800219"/>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Recibo de Ação Brasileira</a:t>
            </a:r>
          </a:p>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Brazilian Depositary Receipt (BDR)</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3476512"/>
            <a:ext cx="0" cy="212684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5" y="3364857"/>
            <a:ext cx="7762522"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Valor mobiliário emitido no Brasil que representa outro valor mobiliário emitido por companhias abertas, ou assemelhadas, com sede no exterior;</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A instituição que emite no Brasil, o BDR é chamada de instituição depositária.</a:t>
            </a:r>
          </a:p>
        </p:txBody>
      </p:sp>
    </p:spTree>
    <p:extLst>
      <p:ext uri="{BB962C8B-B14F-4D97-AF65-F5344CB8AC3E}">
        <p14:creationId xmlns:p14="http://schemas.microsoft.com/office/powerpoint/2010/main" val="1472226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800219"/>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Recibo de Ação Brasileira</a:t>
            </a:r>
          </a:p>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Brazilian Depositary Receipt (BDR)</a:t>
            </a:r>
          </a:p>
        </p:txBody>
      </p:sp>
      <p:cxnSp>
        <p:nvCxnSpPr>
          <p:cNvPr id="7" name="Conector reto 6">
            <a:extLst>
              <a:ext uri="{FF2B5EF4-FFF2-40B4-BE49-F238E27FC236}">
                <a16:creationId xmlns:a16="http://schemas.microsoft.com/office/drawing/2014/main" id="{C96F14D0-BE14-4ADC-81F3-6C32BCCD1936}"/>
              </a:ext>
            </a:extLst>
          </p:cNvPr>
          <p:cNvCxnSpPr>
            <a:cxnSpLocks/>
          </p:cNvCxnSpPr>
          <p:nvPr/>
        </p:nvCxnSpPr>
        <p:spPr>
          <a:xfrm>
            <a:off x="2004034" y="3540655"/>
            <a:ext cx="0" cy="179043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DEE93224-A48D-425D-9421-6482C2C186FC}"/>
              </a:ext>
            </a:extLst>
          </p:cNvPr>
          <p:cNvSpPr txBox="1"/>
          <p:nvPr/>
        </p:nvSpPr>
        <p:spPr>
          <a:xfrm>
            <a:off x="2140424" y="3429000"/>
            <a:ext cx="8576343" cy="1799916"/>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Empresa patrocinadora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a companhia aberta, ou assemelhada, com sede no exterior, emissora dos valores mobiliários objeto do certificado de depósito, e que esteja sujeita à supervisão e fiscalização de entidade ou órgão similar à CVM.</a:t>
            </a:r>
          </a:p>
        </p:txBody>
      </p:sp>
    </p:spTree>
    <p:extLst>
      <p:ext uri="{BB962C8B-B14F-4D97-AF65-F5344CB8AC3E}">
        <p14:creationId xmlns:p14="http://schemas.microsoft.com/office/powerpoint/2010/main" val="913933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800219"/>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Recibo de Ação Brasileira</a:t>
            </a:r>
          </a:p>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Brazilian Depositary Receipt (BDR)</a:t>
            </a:r>
          </a:p>
        </p:txBody>
      </p:sp>
      <p:cxnSp>
        <p:nvCxnSpPr>
          <p:cNvPr id="6" name="Conector reto 5">
            <a:extLst>
              <a:ext uri="{FF2B5EF4-FFF2-40B4-BE49-F238E27FC236}">
                <a16:creationId xmlns:a16="http://schemas.microsoft.com/office/drawing/2014/main" id="{E39973F2-6091-4582-A703-4B5D7D834A3D}"/>
              </a:ext>
            </a:extLst>
          </p:cNvPr>
          <p:cNvCxnSpPr>
            <a:cxnSpLocks/>
          </p:cNvCxnSpPr>
          <p:nvPr/>
        </p:nvCxnSpPr>
        <p:spPr>
          <a:xfrm>
            <a:off x="2004034" y="3377766"/>
            <a:ext cx="0" cy="2225589"/>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CF6445E4-7CB9-4EFE-B45C-D6701D5046B8}"/>
              </a:ext>
            </a:extLst>
          </p:cNvPr>
          <p:cNvSpPr txBox="1"/>
          <p:nvPr/>
        </p:nvSpPr>
        <p:spPr>
          <a:xfrm>
            <a:off x="2140425" y="3803439"/>
            <a:ext cx="9190589" cy="1799916"/>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Adquiridos de instituições financeiras, fundos de investimento, administradores de carteira, entidades fechadas de previdência complementar, empregados da empresa patrocinadora ou de outra empresa integrante do mesmo grupo econômico e pessoas físicas ou jurídicas.</a:t>
            </a:r>
          </a:p>
        </p:txBody>
      </p:sp>
      <p:sp>
        <p:nvSpPr>
          <p:cNvPr id="9" name="CaixaDeTexto 8">
            <a:extLst>
              <a:ext uri="{FF2B5EF4-FFF2-40B4-BE49-F238E27FC236}">
                <a16:creationId xmlns:a16="http://schemas.microsoft.com/office/drawing/2014/main" id="{F3B2964F-46C5-429F-B2A9-85B6F3A1E9AD}"/>
              </a:ext>
            </a:extLst>
          </p:cNvPr>
          <p:cNvSpPr txBox="1"/>
          <p:nvPr/>
        </p:nvSpPr>
        <p:spPr>
          <a:xfrm>
            <a:off x="2140427" y="336272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Nível I:</a:t>
            </a:r>
          </a:p>
        </p:txBody>
      </p:sp>
    </p:spTree>
    <p:extLst>
      <p:ext uri="{BB962C8B-B14F-4D97-AF65-F5344CB8AC3E}">
        <p14:creationId xmlns:p14="http://schemas.microsoft.com/office/powerpoint/2010/main" val="3895814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800219"/>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Recibo de Ação Brasileira</a:t>
            </a:r>
          </a:p>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Brazilian Depositary Receipt (BDR)</a:t>
            </a:r>
          </a:p>
        </p:txBody>
      </p:sp>
      <p:cxnSp>
        <p:nvCxnSpPr>
          <p:cNvPr id="6" name="Conector reto 5">
            <a:extLst>
              <a:ext uri="{FF2B5EF4-FFF2-40B4-BE49-F238E27FC236}">
                <a16:creationId xmlns:a16="http://schemas.microsoft.com/office/drawing/2014/main" id="{E39973F2-6091-4582-A703-4B5D7D834A3D}"/>
              </a:ext>
            </a:extLst>
          </p:cNvPr>
          <p:cNvCxnSpPr>
            <a:cxnSpLocks/>
          </p:cNvCxnSpPr>
          <p:nvPr/>
        </p:nvCxnSpPr>
        <p:spPr>
          <a:xfrm>
            <a:off x="2004034" y="3675491"/>
            <a:ext cx="0" cy="121093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CF6445E4-7CB9-4EFE-B45C-D6701D5046B8}"/>
              </a:ext>
            </a:extLst>
          </p:cNvPr>
          <p:cNvSpPr txBox="1"/>
          <p:nvPr/>
        </p:nvSpPr>
        <p:spPr>
          <a:xfrm>
            <a:off x="2140425" y="3525092"/>
            <a:ext cx="7826533" cy="1361335"/>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Com investimentos financeiros superiores a R$ 1 milhão;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Negociado no mercado de balcão não organizado;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Não há emissão de ações.</a:t>
            </a:r>
          </a:p>
        </p:txBody>
      </p:sp>
    </p:spTree>
    <p:extLst>
      <p:ext uri="{BB962C8B-B14F-4D97-AF65-F5344CB8AC3E}">
        <p14:creationId xmlns:p14="http://schemas.microsoft.com/office/powerpoint/2010/main" val="664596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Ações</a:t>
            </a:r>
          </a:p>
        </p:txBody>
      </p:sp>
      <p:cxnSp>
        <p:nvCxnSpPr>
          <p:cNvPr id="4" name="Conector reto 3">
            <a:extLst>
              <a:ext uri="{FF2B5EF4-FFF2-40B4-BE49-F238E27FC236}">
                <a16:creationId xmlns:a16="http://schemas.microsoft.com/office/drawing/2014/main" id="{C2AE9F3A-E4B0-4AD2-8AC3-6AC1645BDC29}"/>
              </a:ext>
            </a:extLst>
          </p:cNvPr>
          <p:cNvCxnSpPr>
            <a:cxnSpLocks/>
          </p:cNvCxnSpPr>
          <p:nvPr/>
        </p:nvCxnSpPr>
        <p:spPr>
          <a:xfrm>
            <a:off x="2004034" y="3215755"/>
            <a:ext cx="0" cy="2214084"/>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5" name="CaixaDeTexto 4">
            <a:extLst>
              <a:ext uri="{FF2B5EF4-FFF2-40B4-BE49-F238E27FC236}">
                <a16:creationId xmlns:a16="http://schemas.microsoft.com/office/drawing/2014/main" id="{7344AF63-ACEF-453F-A3EF-0CFA6FCE3982}"/>
              </a:ext>
            </a:extLst>
          </p:cNvPr>
          <p:cNvSpPr txBox="1"/>
          <p:nvPr/>
        </p:nvSpPr>
        <p:spPr>
          <a:xfrm>
            <a:off x="2140425" y="3094673"/>
            <a:ext cx="8296767"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As ações representam a menor fração do Capital Social de uma empresa, ou seja, é o resultado da divisão do Capital Social em partes iguais.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Capital Social é o investimento dos donos na empresa, ou seja, o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Patrimônio</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da empresa. </a:t>
            </a:r>
          </a:p>
        </p:txBody>
      </p:sp>
    </p:spTree>
    <p:extLst>
      <p:ext uri="{BB962C8B-B14F-4D97-AF65-F5344CB8AC3E}">
        <p14:creationId xmlns:p14="http://schemas.microsoft.com/office/powerpoint/2010/main" val="3573788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800219"/>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Recibo de Ação Brasileira</a:t>
            </a:r>
          </a:p>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Brazilian Depositary Receipt (BDR)</a:t>
            </a:r>
          </a:p>
        </p:txBody>
      </p:sp>
      <p:cxnSp>
        <p:nvCxnSpPr>
          <p:cNvPr id="6" name="Conector reto 5">
            <a:extLst>
              <a:ext uri="{FF2B5EF4-FFF2-40B4-BE49-F238E27FC236}">
                <a16:creationId xmlns:a16="http://schemas.microsoft.com/office/drawing/2014/main" id="{E39973F2-6091-4582-A703-4B5D7D834A3D}"/>
              </a:ext>
            </a:extLst>
          </p:cNvPr>
          <p:cNvCxnSpPr>
            <a:cxnSpLocks/>
          </p:cNvCxnSpPr>
          <p:nvPr/>
        </p:nvCxnSpPr>
        <p:spPr>
          <a:xfrm>
            <a:off x="2004034" y="3377766"/>
            <a:ext cx="0" cy="185260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CF6445E4-7CB9-4EFE-B45C-D6701D5046B8}"/>
              </a:ext>
            </a:extLst>
          </p:cNvPr>
          <p:cNvSpPr txBox="1"/>
          <p:nvPr/>
        </p:nvSpPr>
        <p:spPr>
          <a:xfrm>
            <a:off x="2140425" y="3803439"/>
            <a:ext cx="9190589" cy="1361335"/>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Negociado no Mercado de Balcão Organizado ou Bolsa;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Não há emissão de ações;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Registro da companhia emissora na CVM.</a:t>
            </a:r>
          </a:p>
        </p:txBody>
      </p:sp>
      <p:sp>
        <p:nvSpPr>
          <p:cNvPr id="9" name="CaixaDeTexto 8">
            <a:extLst>
              <a:ext uri="{FF2B5EF4-FFF2-40B4-BE49-F238E27FC236}">
                <a16:creationId xmlns:a16="http://schemas.microsoft.com/office/drawing/2014/main" id="{F3B2964F-46C5-429F-B2A9-85B6F3A1E9AD}"/>
              </a:ext>
            </a:extLst>
          </p:cNvPr>
          <p:cNvSpPr txBox="1"/>
          <p:nvPr/>
        </p:nvSpPr>
        <p:spPr>
          <a:xfrm>
            <a:off x="2140427" y="336272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Nível II:</a:t>
            </a:r>
          </a:p>
        </p:txBody>
      </p:sp>
    </p:spTree>
    <p:extLst>
      <p:ext uri="{BB962C8B-B14F-4D97-AF65-F5344CB8AC3E}">
        <p14:creationId xmlns:p14="http://schemas.microsoft.com/office/powerpoint/2010/main" val="1303648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800219"/>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Recibo de Ação Brasileira</a:t>
            </a:r>
          </a:p>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Brazilian Depositary Receipt (BDR)</a:t>
            </a:r>
          </a:p>
        </p:txBody>
      </p:sp>
      <p:cxnSp>
        <p:nvCxnSpPr>
          <p:cNvPr id="6" name="Conector reto 5">
            <a:extLst>
              <a:ext uri="{FF2B5EF4-FFF2-40B4-BE49-F238E27FC236}">
                <a16:creationId xmlns:a16="http://schemas.microsoft.com/office/drawing/2014/main" id="{E39973F2-6091-4582-A703-4B5D7D834A3D}"/>
              </a:ext>
            </a:extLst>
          </p:cNvPr>
          <p:cNvCxnSpPr>
            <a:cxnSpLocks/>
          </p:cNvCxnSpPr>
          <p:nvPr/>
        </p:nvCxnSpPr>
        <p:spPr>
          <a:xfrm>
            <a:off x="2004034" y="3377766"/>
            <a:ext cx="0" cy="185260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CF6445E4-7CB9-4EFE-B45C-D6701D5046B8}"/>
              </a:ext>
            </a:extLst>
          </p:cNvPr>
          <p:cNvSpPr txBox="1"/>
          <p:nvPr/>
        </p:nvSpPr>
        <p:spPr>
          <a:xfrm>
            <a:off x="2140425" y="3803439"/>
            <a:ext cx="9190589" cy="1361335"/>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Negociado no Mercado de Balcão Organizado ou Bolsa;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Emissão de novas ações por meio de IPO;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Registro da companhia emissora na CVM.</a:t>
            </a:r>
          </a:p>
        </p:txBody>
      </p:sp>
      <p:sp>
        <p:nvSpPr>
          <p:cNvPr id="9" name="CaixaDeTexto 8">
            <a:extLst>
              <a:ext uri="{FF2B5EF4-FFF2-40B4-BE49-F238E27FC236}">
                <a16:creationId xmlns:a16="http://schemas.microsoft.com/office/drawing/2014/main" id="{F3B2964F-46C5-429F-B2A9-85B6F3A1E9AD}"/>
              </a:ext>
            </a:extLst>
          </p:cNvPr>
          <p:cNvSpPr txBox="1"/>
          <p:nvPr/>
        </p:nvSpPr>
        <p:spPr>
          <a:xfrm>
            <a:off x="2140427" y="336272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Nível III:</a:t>
            </a:r>
          </a:p>
        </p:txBody>
      </p:sp>
    </p:spTree>
    <p:extLst>
      <p:ext uri="{BB962C8B-B14F-4D97-AF65-F5344CB8AC3E}">
        <p14:creationId xmlns:p14="http://schemas.microsoft.com/office/powerpoint/2010/main" val="524907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800219"/>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Recibo de Ação Brasileira</a:t>
            </a:r>
          </a:p>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Brazilian Depositary Receipt (BDR)</a:t>
            </a:r>
          </a:p>
        </p:txBody>
      </p:sp>
      <p:cxnSp>
        <p:nvCxnSpPr>
          <p:cNvPr id="6" name="Conector reto 5">
            <a:extLst>
              <a:ext uri="{FF2B5EF4-FFF2-40B4-BE49-F238E27FC236}">
                <a16:creationId xmlns:a16="http://schemas.microsoft.com/office/drawing/2014/main" id="{E39973F2-6091-4582-A703-4B5D7D834A3D}"/>
              </a:ext>
            </a:extLst>
          </p:cNvPr>
          <p:cNvCxnSpPr>
            <a:cxnSpLocks/>
          </p:cNvCxnSpPr>
          <p:nvPr/>
        </p:nvCxnSpPr>
        <p:spPr>
          <a:xfrm>
            <a:off x="2004034" y="3377766"/>
            <a:ext cx="0" cy="2225589"/>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CF6445E4-7CB9-4EFE-B45C-D6701D5046B8}"/>
              </a:ext>
            </a:extLst>
          </p:cNvPr>
          <p:cNvSpPr txBox="1"/>
          <p:nvPr/>
        </p:nvSpPr>
        <p:spPr>
          <a:xfrm>
            <a:off x="2140425" y="3803439"/>
            <a:ext cx="9190589"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Programa instituído por uma ou mais instituições depositárias emissoras de certificado, sem um acordo com a companhia emissora dos valores mobiliários objeto do certificado de depósito;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Somente admitindo negociação nos moldes do BDR patrocinado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Nível I</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
            </a:r>
          </a:p>
        </p:txBody>
      </p:sp>
      <p:sp>
        <p:nvSpPr>
          <p:cNvPr id="9" name="CaixaDeTexto 8">
            <a:extLst>
              <a:ext uri="{FF2B5EF4-FFF2-40B4-BE49-F238E27FC236}">
                <a16:creationId xmlns:a16="http://schemas.microsoft.com/office/drawing/2014/main" id="{F3B2964F-46C5-429F-B2A9-85B6F3A1E9AD}"/>
              </a:ext>
            </a:extLst>
          </p:cNvPr>
          <p:cNvSpPr txBox="1"/>
          <p:nvPr/>
        </p:nvSpPr>
        <p:spPr>
          <a:xfrm>
            <a:off x="2140427" y="336272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Não-patrocinado:</a:t>
            </a:r>
          </a:p>
        </p:txBody>
      </p:sp>
    </p:spTree>
    <p:extLst>
      <p:ext uri="{BB962C8B-B14F-4D97-AF65-F5344CB8AC3E}">
        <p14:creationId xmlns:p14="http://schemas.microsoft.com/office/powerpoint/2010/main" val="3381490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ADR - American Depositary Receipt</a:t>
            </a:r>
          </a:p>
        </p:txBody>
      </p:sp>
      <p:cxnSp>
        <p:nvCxnSpPr>
          <p:cNvPr id="6" name="Conector reto 5">
            <a:extLst>
              <a:ext uri="{FF2B5EF4-FFF2-40B4-BE49-F238E27FC236}">
                <a16:creationId xmlns:a16="http://schemas.microsoft.com/office/drawing/2014/main" id="{E39973F2-6091-4582-A703-4B5D7D834A3D}"/>
              </a:ext>
            </a:extLst>
          </p:cNvPr>
          <p:cNvCxnSpPr>
            <a:cxnSpLocks/>
          </p:cNvCxnSpPr>
          <p:nvPr/>
        </p:nvCxnSpPr>
        <p:spPr>
          <a:xfrm>
            <a:off x="2004034" y="3176598"/>
            <a:ext cx="0" cy="255411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CF6445E4-7CB9-4EFE-B45C-D6701D5046B8}"/>
              </a:ext>
            </a:extLst>
          </p:cNvPr>
          <p:cNvSpPr txBox="1"/>
          <p:nvPr/>
        </p:nvSpPr>
        <p:spPr>
          <a:xfrm>
            <a:off x="2140426" y="3053631"/>
            <a:ext cx="9060974" cy="2677080"/>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Certificado que representam ações de empresas não americanas, negociadas nas principais bolsas dos EUA;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Os certificados são emitidos por uma instituição financeira dos EUA denominada “depositária” dos recibos;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Os certificados tem como lastro valores mobiliários emitidos pelas respectivas empresas em seus países.</a:t>
            </a:r>
          </a:p>
        </p:txBody>
      </p:sp>
    </p:spTree>
    <p:extLst>
      <p:ext uri="{BB962C8B-B14F-4D97-AF65-F5344CB8AC3E}">
        <p14:creationId xmlns:p14="http://schemas.microsoft.com/office/powerpoint/2010/main" val="386714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ADR - American Depositary Receipt</a:t>
            </a:r>
          </a:p>
        </p:txBody>
      </p:sp>
      <p:cxnSp>
        <p:nvCxnSpPr>
          <p:cNvPr id="11" name="Conector reto 10">
            <a:extLst>
              <a:ext uri="{FF2B5EF4-FFF2-40B4-BE49-F238E27FC236}">
                <a16:creationId xmlns:a16="http://schemas.microsoft.com/office/drawing/2014/main" id="{459C76B4-CF9C-4A6B-A21A-DFCBD6BFF567}"/>
              </a:ext>
            </a:extLst>
          </p:cNvPr>
          <p:cNvCxnSpPr>
            <a:cxnSpLocks/>
          </p:cNvCxnSpPr>
          <p:nvPr/>
        </p:nvCxnSpPr>
        <p:spPr>
          <a:xfrm>
            <a:off x="2004034" y="3228596"/>
            <a:ext cx="0" cy="2225589"/>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2" name="CaixaDeTexto 11">
            <a:extLst>
              <a:ext uri="{FF2B5EF4-FFF2-40B4-BE49-F238E27FC236}">
                <a16:creationId xmlns:a16="http://schemas.microsoft.com/office/drawing/2014/main" id="{591121DD-585D-4CB0-8CB9-CB6A68869F60}"/>
              </a:ext>
            </a:extLst>
          </p:cNvPr>
          <p:cNvSpPr txBox="1"/>
          <p:nvPr/>
        </p:nvSpPr>
        <p:spPr>
          <a:xfrm>
            <a:off x="2140425" y="3654269"/>
            <a:ext cx="9190589"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Não há emissões de ações;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Os certificados são negociados no Mercado de Balcão;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Não há necessidade em atender normas contábeis americanas;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Tem como foco colocar todas as ações no mercado norte-americano.</a:t>
            </a:r>
          </a:p>
        </p:txBody>
      </p:sp>
      <p:sp>
        <p:nvSpPr>
          <p:cNvPr id="13" name="CaixaDeTexto 12">
            <a:extLst>
              <a:ext uri="{FF2B5EF4-FFF2-40B4-BE49-F238E27FC236}">
                <a16:creationId xmlns:a16="http://schemas.microsoft.com/office/drawing/2014/main" id="{9FD38250-A411-46A8-9DFD-64483007B5EE}"/>
              </a:ext>
            </a:extLst>
          </p:cNvPr>
          <p:cNvSpPr txBox="1"/>
          <p:nvPr/>
        </p:nvSpPr>
        <p:spPr>
          <a:xfrm>
            <a:off x="2140427" y="321355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Nível I – Investidores qualificados:</a:t>
            </a:r>
          </a:p>
        </p:txBody>
      </p:sp>
    </p:spTree>
    <p:extLst>
      <p:ext uri="{BB962C8B-B14F-4D97-AF65-F5344CB8AC3E}">
        <p14:creationId xmlns:p14="http://schemas.microsoft.com/office/powerpoint/2010/main" val="1285107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ADR - American Depositary Receipt</a:t>
            </a:r>
          </a:p>
        </p:txBody>
      </p:sp>
      <p:cxnSp>
        <p:nvCxnSpPr>
          <p:cNvPr id="11" name="Conector reto 10">
            <a:extLst>
              <a:ext uri="{FF2B5EF4-FFF2-40B4-BE49-F238E27FC236}">
                <a16:creationId xmlns:a16="http://schemas.microsoft.com/office/drawing/2014/main" id="{459C76B4-CF9C-4A6B-A21A-DFCBD6BFF567}"/>
              </a:ext>
            </a:extLst>
          </p:cNvPr>
          <p:cNvCxnSpPr>
            <a:cxnSpLocks/>
          </p:cNvCxnSpPr>
          <p:nvPr/>
        </p:nvCxnSpPr>
        <p:spPr>
          <a:xfrm>
            <a:off x="2004034" y="3013153"/>
            <a:ext cx="0" cy="2664171"/>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2" name="CaixaDeTexto 11">
            <a:extLst>
              <a:ext uri="{FF2B5EF4-FFF2-40B4-BE49-F238E27FC236}">
                <a16:creationId xmlns:a16="http://schemas.microsoft.com/office/drawing/2014/main" id="{591121DD-585D-4CB0-8CB9-CB6A68869F60}"/>
              </a:ext>
            </a:extLst>
          </p:cNvPr>
          <p:cNvSpPr txBox="1"/>
          <p:nvPr/>
        </p:nvSpPr>
        <p:spPr>
          <a:xfrm>
            <a:off x="2140425" y="3438826"/>
            <a:ext cx="9701048"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Há emissões de ações;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Negociados em bolsa;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Necessidade em atender os requisitos da SEC (Securities and Exchange Commission = CVM), das bolsas e normas contábeis americanas;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o mais completo e dispendioso.</a:t>
            </a:r>
          </a:p>
        </p:txBody>
      </p:sp>
      <p:sp>
        <p:nvSpPr>
          <p:cNvPr id="13" name="CaixaDeTexto 12">
            <a:extLst>
              <a:ext uri="{FF2B5EF4-FFF2-40B4-BE49-F238E27FC236}">
                <a16:creationId xmlns:a16="http://schemas.microsoft.com/office/drawing/2014/main" id="{9FD38250-A411-46A8-9DFD-64483007B5EE}"/>
              </a:ext>
            </a:extLst>
          </p:cNvPr>
          <p:cNvSpPr txBox="1"/>
          <p:nvPr/>
        </p:nvSpPr>
        <p:spPr>
          <a:xfrm>
            <a:off x="2140427" y="299811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Nível II – Totalmente Registrados (Fully Register):</a:t>
            </a:r>
          </a:p>
        </p:txBody>
      </p:sp>
    </p:spTree>
    <p:extLst>
      <p:ext uri="{BB962C8B-B14F-4D97-AF65-F5344CB8AC3E}">
        <p14:creationId xmlns:p14="http://schemas.microsoft.com/office/powerpoint/2010/main" val="3233359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ADR - American Depositary Receipt</a:t>
            </a:r>
          </a:p>
        </p:txBody>
      </p:sp>
      <p:cxnSp>
        <p:nvCxnSpPr>
          <p:cNvPr id="11" name="Conector reto 10">
            <a:extLst>
              <a:ext uri="{FF2B5EF4-FFF2-40B4-BE49-F238E27FC236}">
                <a16:creationId xmlns:a16="http://schemas.microsoft.com/office/drawing/2014/main" id="{459C76B4-CF9C-4A6B-A21A-DFCBD6BFF567}"/>
              </a:ext>
            </a:extLst>
          </p:cNvPr>
          <p:cNvCxnSpPr>
            <a:cxnSpLocks/>
          </p:cNvCxnSpPr>
          <p:nvPr/>
        </p:nvCxnSpPr>
        <p:spPr>
          <a:xfrm>
            <a:off x="2004034" y="3228596"/>
            <a:ext cx="0" cy="1787008"/>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2" name="CaixaDeTexto 11">
            <a:extLst>
              <a:ext uri="{FF2B5EF4-FFF2-40B4-BE49-F238E27FC236}">
                <a16:creationId xmlns:a16="http://schemas.microsoft.com/office/drawing/2014/main" id="{591121DD-585D-4CB0-8CB9-CB6A68869F60}"/>
              </a:ext>
            </a:extLst>
          </p:cNvPr>
          <p:cNvSpPr txBox="1"/>
          <p:nvPr/>
        </p:nvSpPr>
        <p:spPr>
          <a:xfrm>
            <a:off x="2158713" y="3654269"/>
            <a:ext cx="7341899" cy="1361335"/>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Permite captação de novos recursos;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Negociado em Mercado de Balcão;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Investidores institucionais qualificados, sem registro na SEC.</a:t>
            </a:r>
          </a:p>
        </p:txBody>
      </p:sp>
      <p:sp>
        <p:nvSpPr>
          <p:cNvPr id="13" name="CaixaDeTexto 12">
            <a:extLst>
              <a:ext uri="{FF2B5EF4-FFF2-40B4-BE49-F238E27FC236}">
                <a16:creationId xmlns:a16="http://schemas.microsoft.com/office/drawing/2014/main" id="{9FD38250-A411-46A8-9DFD-64483007B5EE}"/>
              </a:ext>
            </a:extLst>
          </p:cNvPr>
          <p:cNvSpPr txBox="1"/>
          <p:nvPr/>
        </p:nvSpPr>
        <p:spPr>
          <a:xfrm>
            <a:off x="2158715" y="321355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Nível 144A :</a:t>
            </a:r>
          </a:p>
        </p:txBody>
      </p:sp>
      <p:pic>
        <p:nvPicPr>
          <p:cNvPr id="7" name="Picture 6">
            <a:extLst>
              <a:ext uri="{FF2B5EF4-FFF2-40B4-BE49-F238E27FC236}">
                <a16:creationId xmlns:a16="http://schemas.microsoft.com/office/drawing/2014/main" id="{B1ACE4BA-C745-410B-9320-0054CB389CBC}"/>
              </a:ext>
            </a:extLst>
          </p:cNvPr>
          <p:cNvPicPr>
            <a:picLocks noChangeAspect="1"/>
          </p:cNvPicPr>
          <p:nvPr/>
        </p:nvPicPr>
        <p:blipFill>
          <a:blip r:embed="rId2"/>
          <a:stretch>
            <a:fillRect/>
          </a:stretch>
        </p:blipFill>
        <p:spPr>
          <a:xfrm>
            <a:off x="2666200" y="6519319"/>
            <a:ext cx="6871751" cy="55677"/>
          </a:xfrm>
          <a:prstGeom prst="rect">
            <a:avLst/>
          </a:prstGeom>
        </p:spPr>
      </p:pic>
    </p:spTree>
    <p:extLst>
      <p:ext uri="{BB962C8B-B14F-4D97-AF65-F5344CB8AC3E}">
        <p14:creationId xmlns:p14="http://schemas.microsoft.com/office/powerpoint/2010/main" val="3871955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91008FBD-3AEE-472A-B645-EDEA43214921}"/>
              </a:ext>
            </a:extLst>
          </p:cNvPr>
          <p:cNvSpPr txBox="1"/>
          <p:nvPr/>
        </p:nvSpPr>
        <p:spPr>
          <a:xfrm>
            <a:off x="5278643" y="3360155"/>
            <a:ext cx="1622560" cy="477054"/>
          </a:xfrm>
          <a:prstGeom prst="rect">
            <a:avLst/>
          </a:prstGeom>
          <a:noFill/>
        </p:spPr>
        <p:txBody>
          <a:bodyPr wrap="none" rtlCol="0">
            <a:spAutoFit/>
          </a:bodyPr>
          <a:lstStyle/>
          <a:p>
            <a:pPr algn="ctr"/>
            <a:r>
              <a:rPr lang="pt-BR" sz="25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Vídeo 4.5</a:t>
            </a:r>
          </a:p>
        </p:txBody>
      </p:sp>
    </p:spTree>
    <p:extLst>
      <p:ext uri="{BB962C8B-B14F-4D97-AF65-F5344CB8AC3E}">
        <p14:creationId xmlns:p14="http://schemas.microsoft.com/office/powerpoint/2010/main" val="27489459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Clubes de Investimento</a:t>
            </a:r>
          </a:p>
        </p:txBody>
      </p:sp>
      <p:cxnSp>
        <p:nvCxnSpPr>
          <p:cNvPr id="11" name="Conector reto 10">
            <a:extLst>
              <a:ext uri="{FF2B5EF4-FFF2-40B4-BE49-F238E27FC236}">
                <a16:creationId xmlns:a16="http://schemas.microsoft.com/office/drawing/2014/main" id="{459C76B4-CF9C-4A6B-A21A-DFCBD6BFF567}"/>
              </a:ext>
            </a:extLst>
          </p:cNvPr>
          <p:cNvCxnSpPr>
            <a:cxnSpLocks/>
          </p:cNvCxnSpPr>
          <p:nvPr/>
        </p:nvCxnSpPr>
        <p:spPr>
          <a:xfrm>
            <a:off x="2004034" y="3085818"/>
            <a:ext cx="0" cy="251753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2" name="CaixaDeTexto 11">
            <a:extLst>
              <a:ext uri="{FF2B5EF4-FFF2-40B4-BE49-F238E27FC236}">
                <a16:creationId xmlns:a16="http://schemas.microsoft.com/office/drawing/2014/main" id="{591121DD-585D-4CB0-8CB9-CB6A68869F60}"/>
              </a:ext>
            </a:extLst>
          </p:cNvPr>
          <p:cNvSpPr txBox="1"/>
          <p:nvPr/>
        </p:nvSpPr>
        <p:spPr>
          <a:xfrm>
            <a:off x="2140425" y="2926275"/>
            <a:ext cx="9115839" cy="2677080"/>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Um veículo de investimento coletivo com no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mínimo 3 e no máximo 50 participantes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para aplicação preponderante (67%) em títulos e valores mobiliários com características de participação (ações, bônus de subscrição, debêntures conversíveis em ações de emissão de companhias abertas, recibos de subscrição, cotas de fundos de índices de ações negociados em mercado organizado (</a:t>
            </a:r>
            <a:r>
              <a:rPr lang="pt-BR" sz="1900" dirty="0" err="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ETF's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de ações) e certificados de depósitos de ações;</a:t>
            </a:r>
          </a:p>
        </p:txBody>
      </p:sp>
    </p:spTree>
    <p:extLst>
      <p:ext uri="{BB962C8B-B14F-4D97-AF65-F5344CB8AC3E}">
        <p14:creationId xmlns:p14="http://schemas.microsoft.com/office/powerpoint/2010/main" val="256232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2"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Clubes de Investimento</a:t>
            </a:r>
          </a:p>
        </p:txBody>
      </p:sp>
      <p:cxnSp>
        <p:nvCxnSpPr>
          <p:cNvPr id="11" name="Conector reto 10">
            <a:extLst>
              <a:ext uri="{FF2B5EF4-FFF2-40B4-BE49-F238E27FC236}">
                <a16:creationId xmlns:a16="http://schemas.microsoft.com/office/drawing/2014/main" id="{459C76B4-CF9C-4A6B-A21A-DFCBD6BFF567}"/>
              </a:ext>
            </a:extLst>
          </p:cNvPr>
          <p:cNvCxnSpPr>
            <a:cxnSpLocks/>
          </p:cNvCxnSpPr>
          <p:nvPr/>
        </p:nvCxnSpPr>
        <p:spPr>
          <a:xfrm>
            <a:off x="2004034" y="3451578"/>
            <a:ext cx="0" cy="2078955"/>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2" name="CaixaDeTexto 11">
            <a:extLst>
              <a:ext uri="{FF2B5EF4-FFF2-40B4-BE49-F238E27FC236}">
                <a16:creationId xmlns:a16="http://schemas.microsoft.com/office/drawing/2014/main" id="{591121DD-585D-4CB0-8CB9-CB6A68869F60}"/>
              </a:ext>
            </a:extLst>
          </p:cNvPr>
          <p:cNvSpPr txBox="1"/>
          <p:nvPr/>
        </p:nvSpPr>
        <p:spPr>
          <a:xfrm>
            <a:off x="2140426" y="3292035"/>
            <a:ext cx="8448326"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Regulados na instrução CVM 494 e no Regulamento de Clubes da B3, onde se encontram registrados;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Atentar para o percentual limite de 40% das cotas para um único membro do clube;</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clube conta também com um estatuto social.</a:t>
            </a:r>
          </a:p>
        </p:txBody>
      </p:sp>
    </p:spTree>
    <p:extLst>
      <p:ext uri="{BB962C8B-B14F-4D97-AF65-F5344CB8AC3E}">
        <p14:creationId xmlns:p14="http://schemas.microsoft.com/office/powerpoint/2010/main" val="155949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Tipos de ações</a:t>
            </a:r>
          </a:p>
        </p:txBody>
      </p:sp>
      <p:cxnSp>
        <p:nvCxnSpPr>
          <p:cNvPr id="6" name="Conector reto 5">
            <a:extLst>
              <a:ext uri="{FF2B5EF4-FFF2-40B4-BE49-F238E27FC236}">
                <a16:creationId xmlns:a16="http://schemas.microsoft.com/office/drawing/2014/main" id="{AA2538C0-A989-4D8A-9F7D-A784B40D442D}"/>
              </a:ext>
            </a:extLst>
          </p:cNvPr>
          <p:cNvCxnSpPr>
            <a:cxnSpLocks/>
          </p:cNvCxnSpPr>
          <p:nvPr/>
        </p:nvCxnSpPr>
        <p:spPr>
          <a:xfrm>
            <a:off x="2004034" y="3228596"/>
            <a:ext cx="0" cy="2225589"/>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6C2BA8EA-E865-4E3E-B8FE-D2ED4943FBB0}"/>
              </a:ext>
            </a:extLst>
          </p:cNvPr>
          <p:cNvSpPr txBox="1"/>
          <p:nvPr/>
        </p:nvSpPr>
        <p:spPr>
          <a:xfrm>
            <a:off x="2140425" y="3654269"/>
            <a:ext cx="8370457"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Ações que proporcionam participação nos resultados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econômicos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de uma empresa;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Confere a seu titular o direito de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voto</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em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Assembleia</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Não dão direito preferencial a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dividendos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
            </a:r>
          </a:p>
        </p:txBody>
      </p:sp>
      <p:sp>
        <p:nvSpPr>
          <p:cNvPr id="8" name="CaixaDeTexto 7">
            <a:extLst>
              <a:ext uri="{FF2B5EF4-FFF2-40B4-BE49-F238E27FC236}">
                <a16:creationId xmlns:a16="http://schemas.microsoft.com/office/drawing/2014/main" id="{0C361035-9478-4463-B9C2-BC6958910F36}"/>
              </a:ext>
            </a:extLst>
          </p:cNvPr>
          <p:cNvSpPr txBox="1"/>
          <p:nvPr/>
        </p:nvSpPr>
        <p:spPr>
          <a:xfrm>
            <a:off x="2140427" y="321355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Ordinárias</a:t>
            </a:r>
            <a:r>
              <a:rPr lang="pt-BR" sz="22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Nominativas (ON):</a:t>
            </a:r>
          </a:p>
        </p:txBody>
      </p:sp>
    </p:spTree>
    <p:extLst>
      <p:ext uri="{BB962C8B-B14F-4D97-AF65-F5344CB8AC3E}">
        <p14:creationId xmlns:p14="http://schemas.microsoft.com/office/powerpoint/2010/main" val="1202338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2029380" y="1254645"/>
            <a:ext cx="8121134"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COE – CERTIFICADO DE OPERAÇÕES ESTRUTURADAS</a:t>
            </a:r>
          </a:p>
        </p:txBody>
      </p:sp>
      <p:cxnSp>
        <p:nvCxnSpPr>
          <p:cNvPr id="11" name="Conector reto 10">
            <a:extLst>
              <a:ext uri="{FF2B5EF4-FFF2-40B4-BE49-F238E27FC236}">
                <a16:creationId xmlns:a16="http://schemas.microsoft.com/office/drawing/2014/main" id="{459C76B4-CF9C-4A6B-A21A-DFCBD6BFF567}"/>
              </a:ext>
            </a:extLst>
          </p:cNvPr>
          <p:cNvCxnSpPr>
            <a:cxnSpLocks/>
          </p:cNvCxnSpPr>
          <p:nvPr/>
        </p:nvCxnSpPr>
        <p:spPr>
          <a:xfrm>
            <a:off x="2004034" y="2592042"/>
            <a:ext cx="0" cy="345214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2" name="CaixaDeTexto 11">
            <a:extLst>
              <a:ext uri="{FF2B5EF4-FFF2-40B4-BE49-F238E27FC236}">
                <a16:creationId xmlns:a16="http://schemas.microsoft.com/office/drawing/2014/main" id="{591121DD-585D-4CB0-8CB9-CB6A68869F60}"/>
              </a:ext>
            </a:extLst>
          </p:cNvPr>
          <p:cNvSpPr txBox="1"/>
          <p:nvPr/>
        </p:nvSpPr>
        <p:spPr>
          <a:xfrm>
            <a:off x="2140425" y="2432499"/>
            <a:ext cx="8878091" cy="355424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uma modalidade ou instrumento de investimento que tem em sua composição papéis de renda fixa e renda variável;</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É estruturado baseado em cenários de ganhos e perdas, selecionados com o perfil de cada investidor;</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No Brasil, os mercados trabalham com dois tipos de COE:</a:t>
            </a:r>
          </a:p>
          <a:p>
            <a:pPr marL="342900" indent="-342900">
              <a:lnSpc>
                <a:spcPct val="150000"/>
              </a:lnSpc>
              <a:buFontTx/>
              <a:buChar char="-"/>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Capital garantido:</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seja em qualquer cenário, o investidor receberá, pelo menos, seu investimento inicial no vencimento da operação;</a:t>
            </a:r>
          </a:p>
          <a:p>
            <a:pPr marL="342900" indent="-342900">
              <a:lnSpc>
                <a:spcPct val="150000"/>
              </a:lnSpc>
              <a:buFontTx/>
              <a:buChar char="-"/>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Capital com risco: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nesta modalidade, o investidor poderá exercer perdas.</a:t>
            </a:r>
          </a:p>
        </p:txBody>
      </p:sp>
    </p:spTree>
    <p:extLst>
      <p:ext uri="{BB962C8B-B14F-4D97-AF65-F5344CB8AC3E}">
        <p14:creationId xmlns:p14="http://schemas.microsoft.com/office/powerpoint/2010/main" val="492465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2029380" y="1254645"/>
            <a:ext cx="8121134"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COE – CERTIFICADO DE OPERAÇÕES ESTRUTURADAS</a:t>
            </a:r>
          </a:p>
        </p:txBody>
      </p:sp>
      <p:cxnSp>
        <p:nvCxnSpPr>
          <p:cNvPr id="5" name="Conector reto 4">
            <a:extLst>
              <a:ext uri="{FF2B5EF4-FFF2-40B4-BE49-F238E27FC236}">
                <a16:creationId xmlns:a16="http://schemas.microsoft.com/office/drawing/2014/main" id="{7D1D7CFC-CDB0-4289-9E45-6401DCA47317}"/>
              </a:ext>
            </a:extLst>
          </p:cNvPr>
          <p:cNvCxnSpPr>
            <a:cxnSpLocks/>
          </p:cNvCxnSpPr>
          <p:nvPr/>
        </p:nvCxnSpPr>
        <p:spPr>
          <a:xfrm>
            <a:off x="2004034" y="3013153"/>
            <a:ext cx="0" cy="233095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6" name="CaixaDeTexto 5">
            <a:extLst>
              <a:ext uri="{FF2B5EF4-FFF2-40B4-BE49-F238E27FC236}">
                <a16:creationId xmlns:a16="http://schemas.microsoft.com/office/drawing/2014/main" id="{C8B081AD-F52D-439F-805C-9B6E3C177A5B}"/>
              </a:ext>
            </a:extLst>
          </p:cNvPr>
          <p:cNvSpPr txBox="1"/>
          <p:nvPr/>
        </p:nvSpPr>
        <p:spPr>
          <a:xfrm>
            <a:off x="2158713" y="3438826"/>
            <a:ext cx="8594629"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partir de 26 de fevereiro de 2016, após regulamentação CVM;</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Através da oferta pública, de </a:t>
            </a:r>
            <a:r>
              <a:rPr lang="pt-BR" sz="1900" dirty="0" err="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acodo</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com a instrução CVM 569 Cap. II;</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Documento de informações essenciais Cap. III;</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Material publicitário Cap. IV.</a:t>
            </a:r>
          </a:p>
        </p:txBody>
      </p:sp>
      <p:sp>
        <p:nvSpPr>
          <p:cNvPr id="7" name="CaixaDeTexto 6">
            <a:extLst>
              <a:ext uri="{FF2B5EF4-FFF2-40B4-BE49-F238E27FC236}">
                <a16:creationId xmlns:a16="http://schemas.microsoft.com/office/drawing/2014/main" id="{BF349B47-C39B-418B-94CF-28DD87B20308}"/>
              </a:ext>
            </a:extLst>
          </p:cNvPr>
          <p:cNvSpPr txBox="1"/>
          <p:nvPr/>
        </p:nvSpPr>
        <p:spPr>
          <a:xfrm>
            <a:off x="2158715" y="299811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Como é feita a distribuição?</a:t>
            </a:r>
          </a:p>
        </p:txBody>
      </p:sp>
    </p:spTree>
    <p:extLst>
      <p:ext uri="{BB962C8B-B14F-4D97-AF65-F5344CB8AC3E}">
        <p14:creationId xmlns:p14="http://schemas.microsoft.com/office/powerpoint/2010/main" val="2378845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2029380" y="1254645"/>
            <a:ext cx="8121134"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COE – CERTIFICADO DE OPERAÇÕES ESTRUTURADAS</a:t>
            </a:r>
          </a:p>
        </p:txBody>
      </p:sp>
      <p:cxnSp>
        <p:nvCxnSpPr>
          <p:cNvPr id="5" name="Conector reto 4">
            <a:extLst>
              <a:ext uri="{FF2B5EF4-FFF2-40B4-BE49-F238E27FC236}">
                <a16:creationId xmlns:a16="http://schemas.microsoft.com/office/drawing/2014/main" id="{7D1D7CFC-CDB0-4289-9E45-6401DCA47317}"/>
              </a:ext>
            </a:extLst>
          </p:cNvPr>
          <p:cNvCxnSpPr>
            <a:cxnSpLocks/>
          </p:cNvCxnSpPr>
          <p:nvPr/>
        </p:nvCxnSpPr>
        <p:spPr>
          <a:xfrm>
            <a:off x="2004034" y="2473657"/>
            <a:ext cx="0" cy="3541334"/>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6" name="CaixaDeTexto 5">
            <a:extLst>
              <a:ext uri="{FF2B5EF4-FFF2-40B4-BE49-F238E27FC236}">
                <a16:creationId xmlns:a16="http://schemas.microsoft.com/office/drawing/2014/main" id="{C8B081AD-F52D-439F-805C-9B6E3C177A5B}"/>
              </a:ext>
            </a:extLst>
          </p:cNvPr>
          <p:cNvSpPr txBox="1"/>
          <p:nvPr/>
        </p:nvSpPr>
        <p:spPr>
          <a:xfrm>
            <a:off x="2158713" y="2899330"/>
            <a:ext cx="8594629" cy="3115661"/>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Entregar ao investidor o documento de informações essenciais (die), antes que o investidor aplique;</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Manter o termo de adesão e ciência de risco, datado e assinado pelo investidor, com a seguinte informação: </a:t>
            </a:r>
            <a:r>
              <a:rPr lang="pt-BR" sz="1900"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“Recebi um exemplar do documento de informações essenciais – DIE previamente à aquisição do COE e tomei conhecimento do seu funcionamento e riscos”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Poderá ser efetuado por meio eletrônico.</a:t>
            </a:r>
          </a:p>
        </p:txBody>
      </p:sp>
      <p:sp>
        <p:nvSpPr>
          <p:cNvPr id="7" name="CaixaDeTexto 6">
            <a:extLst>
              <a:ext uri="{FF2B5EF4-FFF2-40B4-BE49-F238E27FC236}">
                <a16:creationId xmlns:a16="http://schemas.microsoft.com/office/drawing/2014/main" id="{BF349B47-C39B-418B-94CF-28DD87B20308}"/>
              </a:ext>
            </a:extLst>
          </p:cNvPr>
          <p:cNvSpPr txBox="1"/>
          <p:nvPr/>
        </p:nvSpPr>
        <p:spPr>
          <a:xfrm>
            <a:off x="2158715" y="2458617"/>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obrigação da instituição intermediária:</a:t>
            </a:r>
          </a:p>
        </p:txBody>
      </p:sp>
    </p:spTree>
    <p:extLst>
      <p:ext uri="{BB962C8B-B14F-4D97-AF65-F5344CB8AC3E}">
        <p14:creationId xmlns:p14="http://schemas.microsoft.com/office/powerpoint/2010/main" val="386218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2029380" y="1254645"/>
            <a:ext cx="8121134"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COE – CERTIFICADO DE OPERAÇÕES ESTRUTURADAS</a:t>
            </a:r>
          </a:p>
        </p:txBody>
      </p:sp>
      <p:cxnSp>
        <p:nvCxnSpPr>
          <p:cNvPr id="5" name="Conector reto 4">
            <a:extLst>
              <a:ext uri="{FF2B5EF4-FFF2-40B4-BE49-F238E27FC236}">
                <a16:creationId xmlns:a16="http://schemas.microsoft.com/office/drawing/2014/main" id="{7D1D7CFC-CDB0-4289-9E45-6401DCA47317}"/>
              </a:ext>
            </a:extLst>
          </p:cNvPr>
          <p:cNvCxnSpPr>
            <a:cxnSpLocks/>
          </p:cNvCxnSpPr>
          <p:nvPr/>
        </p:nvCxnSpPr>
        <p:spPr>
          <a:xfrm>
            <a:off x="2004034" y="1998169"/>
            <a:ext cx="0" cy="441849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6" name="CaixaDeTexto 5">
            <a:extLst>
              <a:ext uri="{FF2B5EF4-FFF2-40B4-BE49-F238E27FC236}">
                <a16:creationId xmlns:a16="http://schemas.microsoft.com/office/drawing/2014/main" id="{C8B081AD-F52D-439F-805C-9B6E3C177A5B}"/>
              </a:ext>
            </a:extLst>
          </p:cNvPr>
          <p:cNvSpPr txBox="1"/>
          <p:nvPr/>
        </p:nvSpPr>
        <p:spPr>
          <a:xfrm>
            <a:off x="2158713" y="2423842"/>
            <a:ext cx="9417590" cy="3992824"/>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Nome do seu emissor e CNPJ;</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Aviso de que o investidor está sujeito ao risco de crédito do emissor</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do certificado;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Descrição da natureza e características essenciais destacando a modalidade (com valor nominal protegido ou valor nominal em risco);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Data de vencimento ou prazo da operação;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Parcela do valor do investimento protegida;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Os ativos subjacentes utilizados como referenciais;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Dados completos sobre todos os cenários possíveis de desempenho do COE.</a:t>
            </a:r>
          </a:p>
        </p:txBody>
      </p:sp>
      <p:sp>
        <p:nvSpPr>
          <p:cNvPr id="7" name="CaixaDeTexto 6">
            <a:extLst>
              <a:ext uri="{FF2B5EF4-FFF2-40B4-BE49-F238E27FC236}">
                <a16:creationId xmlns:a16="http://schemas.microsoft.com/office/drawing/2014/main" id="{BF349B47-C39B-418B-94CF-28DD87B20308}"/>
              </a:ext>
            </a:extLst>
          </p:cNvPr>
          <p:cNvSpPr txBox="1"/>
          <p:nvPr/>
        </p:nvSpPr>
        <p:spPr>
          <a:xfrm>
            <a:off x="2158715" y="1983129"/>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Documento de informações essenciais deverá apresentar:</a:t>
            </a:r>
          </a:p>
        </p:txBody>
      </p:sp>
    </p:spTree>
    <p:extLst>
      <p:ext uri="{BB962C8B-B14F-4D97-AF65-F5344CB8AC3E}">
        <p14:creationId xmlns:p14="http://schemas.microsoft.com/office/powerpoint/2010/main" val="387003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2029380" y="1254645"/>
            <a:ext cx="8121134"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COE – CERTIFICADO DE OPERAÇÕES ESTRUTURADAS</a:t>
            </a:r>
          </a:p>
        </p:txBody>
      </p:sp>
      <p:cxnSp>
        <p:nvCxnSpPr>
          <p:cNvPr id="5" name="Conector reto 4">
            <a:extLst>
              <a:ext uri="{FF2B5EF4-FFF2-40B4-BE49-F238E27FC236}">
                <a16:creationId xmlns:a16="http://schemas.microsoft.com/office/drawing/2014/main" id="{7D1D7CFC-CDB0-4289-9E45-6401DCA47317}"/>
              </a:ext>
            </a:extLst>
          </p:cNvPr>
          <p:cNvCxnSpPr>
            <a:cxnSpLocks/>
          </p:cNvCxnSpPr>
          <p:nvPr/>
        </p:nvCxnSpPr>
        <p:spPr>
          <a:xfrm>
            <a:off x="2004034" y="2674825"/>
            <a:ext cx="0" cy="2664171"/>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6" name="CaixaDeTexto 5">
            <a:extLst>
              <a:ext uri="{FF2B5EF4-FFF2-40B4-BE49-F238E27FC236}">
                <a16:creationId xmlns:a16="http://schemas.microsoft.com/office/drawing/2014/main" id="{C8B081AD-F52D-439F-805C-9B6E3C177A5B}"/>
              </a:ext>
            </a:extLst>
          </p:cNvPr>
          <p:cNvSpPr txBox="1"/>
          <p:nvPr/>
        </p:nvSpPr>
        <p:spPr>
          <a:xfrm>
            <a:off x="2158713" y="3100498"/>
            <a:ext cx="9417590"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As condições de recompra ou resgate antes do vencimento pactuado;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 certificado;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Descrição dos principais fatores de risco;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Aviso da não cobertura pelo fundo garantidor de crédito (FGC);</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Descrição da tributação sujeita;</a:t>
            </a:r>
          </a:p>
        </p:txBody>
      </p:sp>
      <p:sp>
        <p:nvSpPr>
          <p:cNvPr id="7" name="CaixaDeTexto 6">
            <a:extLst>
              <a:ext uri="{FF2B5EF4-FFF2-40B4-BE49-F238E27FC236}">
                <a16:creationId xmlns:a16="http://schemas.microsoft.com/office/drawing/2014/main" id="{BF349B47-C39B-418B-94CF-28DD87B20308}"/>
              </a:ext>
            </a:extLst>
          </p:cNvPr>
          <p:cNvSpPr txBox="1"/>
          <p:nvPr/>
        </p:nvSpPr>
        <p:spPr>
          <a:xfrm>
            <a:off x="2158715" y="2659785"/>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Documento de informações essenciais deverá apresentar:</a:t>
            </a:r>
          </a:p>
        </p:txBody>
      </p:sp>
    </p:spTree>
    <p:extLst>
      <p:ext uri="{BB962C8B-B14F-4D97-AF65-F5344CB8AC3E}">
        <p14:creationId xmlns:p14="http://schemas.microsoft.com/office/powerpoint/2010/main" val="1569212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2029380" y="1254645"/>
            <a:ext cx="8121134"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COE – CERTIFICADO DE OPERAÇÕES ESTRUTURADAS</a:t>
            </a:r>
          </a:p>
        </p:txBody>
      </p:sp>
      <p:cxnSp>
        <p:nvCxnSpPr>
          <p:cNvPr id="5" name="Conector reto 4">
            <a:extLst>
              <a:ext uri="{FF2B5EF4-FFF2-40B4-BE49-F238E27FC236}">
                <a16:creationId xmlns:a16="http://schemas.microsoft.com/office/drawing/2014/main" id="{7D1D7CFC-CDB0-4289-9E45-6401DCA47317}"/>
              </a:ext>
            </a:extLst>
          </p:cNvPr>
          <p:cNvCxnSpPr>
            <a:cxnSpLocks/>
          </p:cNvCxnSpPr>
          <p:nvPr/>
        </p:nvCxnSpPr>
        <p:spPr>
          <a:xfrm>
            <a:off x="2004034" y="2345641"/>
            <a:ext cx="0" cy="3541334"/>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6" name="CaixaDeTexto 5">
            <a:extLst>
              <a:ext uri="{FF2B5EF4-FFF2-40B4-BE49-F238E27FC236}">
                <a16:creationId xmlns:a16="http://schemas.microsoft.com/office/drawing/2014/main" id="{C8B081AD-F52D-439F-805C-9B6E3C177A5B}"/>
              </a:ext>
            </a:extLst>
          </p:cNvPr>
          <p:cNvSpPr txBox="1"/>
          <p:nvPr/>
        </p:nvSpPr>
        <p:spPr>
          <a:xfrm>
            <a:off x="2158713" y="2771314"/>
            <a:ext cx="8823229" cy="3115661"/>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Advertência em destaque: </a:t>
            </a:r>
            <a:r>
              <a:rPr lang="pt-BR" sz="1900"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presente oferta foi dispensada de registro pela Comissão de Valores Mobiliários – CVM. A distribuição de Certificado de Operações Estruturadas – COE não implica, por parte dos órgãos reguladores, garantia de veracidade das informações prestadas ou de adequação do certificado à legislação vigente ou julgamento sobre a qualidade do emissor ou da instituição intermediária.”;</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Estas exigências são dispensadas para investidor profissional.</a:t>
            </a:r>
          </a:p>
        </p:txBody>
      </p:sp>
      <p:sp>
        <p:nvSpPr>
          <p:cNvPr id="7" name="CaixaDeTexto 6">
            <a:extLst>
              <a:ext uri="{FF2B5EF4-FFF2-40B4-BE49-F238E27FC236}">
                <a16:creationId xmlns:a16="http://schemas.microsoft.com/office/drawing/2014/main" id="{BF349B47-C39B-418B-94CF-28DD87B20308}"/>
              </a:ext>
            </a:extLst>
          </p:cNvPr>
          <p:cNvSpPr txBox="1"/>
          <p:nvPr/>
        </p:nvSpPr>
        <p:spPr>
          <a:xfrm>
            <a:off x="2158715" y="2330601"/>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Documento de informações essenciais deverá apresentar:</a:t>
            </a:r>
          </a:p>
        </p:txBody>
      </p:sp>
    </p:spTree>
    <p:extLst>
      <p:ext uri="{BB962C8B-B14F-4D97-AF65-F5344CB8AC3E}">
        <p14:creationId xmlns:p14="http://schemas.microsoft.com/office/powerpoint/2010/main" val="582416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2029380" y="1254645"/>
            <a:ext cx="8121134"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COE – CERTIFICADO DE OPERAÇÕES ESTRUTURADAS</a:t>
            </a:r>
          </a:p>
        </p:txBody>
      </p:sp>
      <p:cxnSp>
        <p:nvCxnSpPr>
          <p:cNvPr id="5" name="Conector reto 4">
            <a:extLst>
              <a:ext uri="{FF2B5EF4-FFF2-40B4-BE49-F238E27FC236}">
                <a16:creationId xmlns:a16="http://schemas.microsoft.com/office/drawing/2014/main" id="{7D1D7CFC-CDB0-4289-9E45-6401DCA47317}"/>
              </a:ext>
            </a:extLst>
          </p:cNvPr>
          <p:cNvCxnSpPr>
            <a:cxnSpLocks/>
          </p:cNvCxnSpPr>
          <p:nvPr/>
        </p:nvCxnSpPr>
        <p:spPr>
          <a:xfrm>
            <a:off x="2004034" y="2908408"/>
            <a:ext cx="0" cy="2225589"/>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6" name="CaixaDeTexto 5">
            <a:extLst>
              <a:ext uri="{FF2B5EF4-FFF2-40B4-BE49-F238E27FC236}">
                <a16:creationId xmlns:a16="http://schemas.microsoft.com/office/drawing/2014/main" id="{C8B081AD-F52D-439F-805C-9B6E3C177A5B}"/>
              </a:ext>
            </a:extLst>
          </p:cNvPr>
          <p:cNvSpPr txBox="1"/>
          <p:nvPr/>
        </p:nvSpPr>
        <p:spPr>
          <a:xfrm>
            <a:off x="2158713" y="3334081"/>
            <a:ext cx="8823229"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tributação de IOF e IR será a mesma de renda fixa (tabela regressiva);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Cobrada sobre o ganho auferido;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pessoa jurídica que efetuar o pagamento dos rendimentos é a responsável pelo recolhimento.</a:t>
            </a:r>
          </a:p>
        </p:txBody>
      </p:sp>
      <p:sp>
        <p:nvSpPr>
          <p:cNvPr id="7" name="CaixaDeTexto 6">
            <a:extLst>
              <a:ext uri="{FF2B5EF4-FFF2-40B4-BE49-F238E27FC236}">
                <a16:creationId xmlns:a16="http://schemas.microsoft.com/office/drawing/2014/main" id="{BF349B47-C39B-418B-94CF-28DD87B20308}"/>
              </a:ext>
            </a:extLst>
          </p:cNvPr>
          <p:cNvSpPr txBox="1"/>
          <p:nvPr/>
        </p:nvSpPr>
        <p:spPr>
          <a:xfrm>
            <a:off x="2158715" y="2893368"/>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Tributação:</a:t>
            </a:r>
          </a:p>
        </p:txBody>
      </p:sp>
    </p:spTree>
    <p:extLst>
      <p:ext uri="{BB962C8B-B14F-4D97-AF65-F5344CB8AC3E}">
        <p14:creationId xmlns:p14="http://schemas.microsoft.com/office/powerpoint/2010/main" val="3050263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327812" y="1254645"/>
            <a:ext cx="5524269"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TRIBUTAÇÃO RENDA VARIÁVEL - IR</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5" name="Conector reto 4">
            <a:extLst>
              <a:ext uri="{FF2B5EF4-FFF2-40B4-BE49-F238E27FC236}">
                <a16:creationId xmlns:a16="http://schemas.microsoft.com/office/drawing/2014/main" id="{7D1D7CFC-CDB0-4289-9E45-6401DCA47317}"/>
              </a:ext>
            </a:extLst>
          </p:cNvPr>
          <p:cNvCxnSpPr>
            <a:cxnSpLocks/>
          </p:cNvCxnSpPr>
          <p:nvPr/>
        </p:nvCxnSpPr>
        <p:spPr>
          <a:xfrm>
            <a:off x="2004034" y="2198418"/>
            <a:ext cx="0" cy="1787008"/>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6" name="CaixaDeTexto 5">
            <a:extLst>
              <a:ext uri="{FF2B5EF4-FFF2-40B4-BE49-F238E27FC236}">
                <a16:creationId xmlns:a16="http://schemas.microsoft.com/office/drawing/2014/main" id="{C8B081AD-F52D-439F-805C-9B6E3C177A5B}"/>
              </a:ext>
            </a:extLst>
          </p:cNvPr>
          <p:cNvSpPr txBox="1"/>
          <p:nvPr/>
        </p:nvSpPr>
        <p:spPr>
          <a:xfrm>
            <a:off x="2158713" y="2624091"/>
            <a:ext cx="8823229" cy="1361335"/>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Dividendos isentos;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Juros sobre capital próprio: 15%;</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Ganho de capital: 15% sobre o ganho de capital líquido;</a:t>
            </a:r>
          </a:p>
        </p:txBody>
      </p:sp>
      <p:sp>
        <p:nvSpPr>
          <p:cNvPr id="7" name="CaixaDeTexto 6">
            <a:extLst>
              <a:ext uri="{FF2B5EF4-FFF2-40B4-BE49-F238E27FC236}">
                <a16:creationId xmlns:a16="http://schemas.microsoft.com/office/drawing/2014/main" id="{BF349B47-C39B-418B-94CF-28DD87B20308}"/>
              </a:ext>
            </a:extLst>
          </p:cNvPr>
          <p:cNvSpPr txBox="1"/>
          <p:nvPr/>
        </p:nvSpPr>
        <p:spPr>
          <a:xfrm>
            <a:off x="2158715" y="2183378"/>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Ações à vista:</a:t>
            </a:r>
          </a:p>
        </p:txBody>
      </p:sp>
      <p:cxnSp>
        <p:nvCxnSpPr>
          <p:cNvPr id="8" name="Conector reto 7">
            <a:extLst>
              <a:ext uri="{FF2B5EF4-FFF2-40B4-BE49-F238E27FC236}">
                <a16:creationId xmlns:a16="http://schemas.microsoft.com/office/drawing/2014/main" id="{805C2614-1631-4156-9968-4372EE8E25C4}"/>
              </a:ext>
            </a:extLst>
          </p:cNvPr>
          <p:cNvCxnSpPr>
            <a:cxnSpLocks/>
          </p:cNvCxnSpPr>
          <p:nvPr/>
        </p:nvCxnSpPr>
        <p:spPr>
          <a:xfrm>
            <a:off x="2004032" y="4395832"/>
            <a:ext cx="0" cy="1787008"/>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28F5323F-D590-423A-BE3C-7BB4716ACF38}"/>
              </a:ext>
            </a:extLst>
          </p:cNvPr>
          <p:cNvSpPr txBox="1"/>
          <p:nvPr/>
        </p:nvSpPr>
        <p:spPr>
          <a:xfrm>
            <a:off x="2158711" y="4821505"/>
            <a:ext cx="9518173" cy="1361335"/>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Retenção na fonte pela corretora de 0,005% sobre o valor da alienação (venda);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Investidor recolhe através do DARF: sobre o ganho líquido 15%.</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Não há incidência de IOF nessas operações.</a:t>
            </a:r>
          </a:p>
        </p:txBody>
      </p:sp>
      <p:sp>
        <p:nvSpPr>
          <p:cNvPr id="10" name="CaixaDeTexto 9">
            <a:extLst>
              <a:ext uri="{FF2B5EF4-FFF2-40B4-BE49-F238E27FC236}">
                <a16:creationId xmlns:a16="http://schemas.microsoft.com/office/drawing/2014/main" id="{21D09D3A-69D3-4036-9812-0901DCE0B9A6}"/>
              </a:ext>
            </a:extLst>
          </p:cNvPr>
          <p:cNvSpPr txBox="1"/>
          <p:nvPr/>
        </p:nvSpPr>
        <p:spPr>
          <a:xfrm>
            <a:off x="2158713" y="4380792"/>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Definitivo recolhido na fonte:</a:t>
            </a:r>
          </a:p>
        </p:txBody>
      </p:sp>
    </p:spTree>
    <p:extLst>
      <p:ext uri="{BB962C8B-B14F-4D97-AF65-F5344CB8AC3E}">
        <p14:creationId xmlns:p14="http://schemas.microsoft.com/office/powerpoint/2010/main" val="4157964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327812" y="1254645"/>
            <a:ext cx="5524269"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TRIBUTAÇÃO RENDA VARIÁVEL - IR</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5" name="Conector reto 4">
            <a:extLst>
              <a:ext uri="{FF2B5EF4-FFF2-40B4-BE49-F238E27FC236}">
                <a16:creationId xmlns:a16="http://schemas.microsoft.com/office/drawing/2014/main" id="{7D1D7CFC-CDB0-4289-9E45-6401DCA47317}"/>
              </a:ext>
            </a:extLst>
          </p:cNvPr>
          <p:cNvCxnSpPr>
            <a:cxnSpLocks/>
          </p:cNvCxnSpPr>
          <p:nvPr/>
        </p:nvCxnSpPr>
        <p:spPr>
          <a:xfrm>
            <a:off x="2004034" y="3013153"/>
            <a:ext cx="0" cy="221576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6" name="CaixaDeTexto 5">
            <a:extLst>
              <a:ext uri="{FF2B5EF4-FFF2-40B4-BE49-F238E27FC236}">
                <a16:creationId xmlns:a16="http://schemas.microsoft.com/office/drawing/2014/main" id="{C8B081AD-F52D-439F-805C-9B6E3C177A5B}"/>
              </a:ext>
            </a:extLst>
          </p:cNvPr>
          <p:cNvSpPr txBox="1"/>
          <p:nvPr/>
        </p:nvSpPr>
        <p:spPr>
          <a:xfrm>
            <a:off x="2158715" y="3429000"/>
            <a:ext cx="9435871" cy="1799916"/>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São isentos de impostos sobre a renda os ganhos líquidos auferidos por Pessoa Física em operações efetuadas com ações, no mercado à vista de Bolsa de Valores ou Mercado de Balcão, se o total das vendas desses ativos, realizadas no mês, não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exceder</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a R$20.000,00.</a:t>
            </a:r>
          </a:p>
        </p:txBody>
      </p:sp>
      <p:sp>
        <p:nvSpPr>
          <p:cNvPr id="7" name="CaixaDeTexto 6">
            <a:extLst>
              <a:ext uri="{FF2B5EF4-FFF2-40B4-BE49-F238E27FC236}">
                <a16:creationId xmlns:a16="http://schemas.microsoft.com/office/drawing/2014/main" id="{BF349B47-C39B-418B-94CF-28DD87B20308}"/>
              </a:ext>
            </a:extLst>
          </p:cNvPr>
          <p:cNvSpPr txBox="1"/>
          <p:nvPr/>
        </p:nvSpPr>
        <p:spPr>
          <a:xfrm>
            <a:off x="2158715" y="299811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Isenção:</a:t>
            </a:r>
          </a:p>
        </p:txBody>
      </p:sp>
    </p:spTree>
    <p:extLst>
      <p:ext uri="{BB962C8B-B14F-4D97-AF65-F5344CB8AC3E}">
        <p14:creationId xmlns:p14="http://schemas.microsoft.com/office/powerpoint/2010/main" val="985013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327812" y="1254645"/>
            <a:ext cx="5524269"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TRIBUTAÇÃO RENDA VARIÁVEL - IR</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5" name="Conector reto 4">
            <a:extLst>
              <a:ext uri="{FF2B5EF4-FFF2-40B4-BE49-F238E27FC236}">
                <a16:creationId xmlns:a16="http://schemas.microsoft.com/office/drawing/2014/main" id="{7D1D7CFC-CDB0-4289-9E45-6401DCA47317}"/>
              </a:ext>
            </a:extLst>
          </p:cNvPr>
          <p:cNvCxnSpPr>
            <a:cxnSpLocks/>
          </p:cNvCxnSpPr>
          <p:nvPr/>
        </p:nvCxnSpPr>
        <p:spPr>
          <a:xfrm>
            <a:off x="2004034" y="3013153"/>
            <a:ext cx="0" cy="177718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6" name="CaixaDeTexto 5">
            <a:extLst>
              <a:ext uri="{FF2B5EF4-FFF2-40B4-BE49-F238E27FC236}">
                <a16:creationId xmlns:a16="http://schemas.microsoft.com/office/drawing/2014/main" id="{C8B081AD-F52D-439F-805C-9B6E3C177A5B}"/>
              </a:ext>
            </a:extLst>
          </p:cNvPr>
          <p:cNvSpPr txBox="1"/>
          <p:nvPr/>
        </p:nvSpPr>
        <p:spPr>
          <a:xfrm>
            <a:off x="2158715" y="3429000"/>
            <a:ext cx="9435871" cy="1361335"/>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Ganho de capital: alíquota de 20%; recolhido pelo investidor – DARF;</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Retenção na fonte: alíquota de 1% sobre o valor de ganho de capital líquido;</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Não há incidência de IOF sobre essas operações.</a:t>
            </a:r>
          </a:p>
        </p:txBody>
      </p:sp>
      <p:sp>
        <p:nvSpPr>
          <p:cNvPr id="7" name="CaixaDeTexto 6">
            <a:extLst>
              <a:ext uri="{FF2B5EF4-FFF2-40B4-BE49-F238E27FC236}">
                <a16:creationId xmlns:a16="http://schemas.microsoft.com/office/drawing/2014/main" id="{BF349B47-C39B-418B-94CF-28DD87B20308}"/>
              </a:ext>
            </a:extLst>
          </p:cNvPr>
          <p:cNvSpPr txBox="1"/>
          <p:nvPr/>
        </p:nvSpPr>
        <p:spPr>
          <a:xfrm>
            <a:off x="2158715" y="299811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Day-Trade:</a:t>
            </a:r>
          </a:p>
        </p:txBody>
      </p:sp>
      <p:pic>
        <p:nvPicPr>
          <p:cNvPr id="8" name="Picture 7">
            <a:extLst>
              <a:ext uri="{FF2B5EF4-FFF2-40B4-BE49-F238E27FC236}">
                <a16:creationId xmlns:a16="http://schemas.microsoft.com/office/drawing/2014/main" id="{58EFCA25-01AE-4D52-B529-739B7F144C12}"/>
              </a:ext>
            </a:extLst>
          </p:cNvPr>
          <p:cNvPicPr>
            <a:picLocks noChangeAspect="1"/>
          </p:cNvPicPr>
          <p:nvPr/>
        </p:nvPicPr>
        <p:blipFill>
          <a:blip r:embed="rId2"/>
          <a:stretch>
            <a:fillRect/>
          </a:stretch>
        </p:blipFill>
        <p:spPr>
          <a:xfrm>
            <a:off x="2666200" y="6519319"/>
            <a:ext cx="6871751" cy="55677"/>
          </a:xfrm>
          <a:prstGeom prst="rect">
            <a:avLst/>
          </a:prstGeom>
        </p:spPr>
      </p:pic>
    </p:spTree>
    <p:extLst>
      <p:ext uri="{BB962C8B-B14F-4D97-AF65-F5344CB8AC3E}">
        <p14:creationId xmlns:p14="http://schemas.microsoft.com/office/powerpoint/2010/main" val="4000261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Tipos de ações</a:t>
            </a:r>
          </a:p>
        </p:txBody>
      </p:sp>
      <p:cxnSp>
        <p:nvCxnSpPr>
          <p:cNvPr id="6" name="Conector reto 5">
            <a:extLst>
              <a:ext uri="{FF2B5EF4-FFF2-40B4-BE49-F238E27FC236}">
                <a16:creationId xmlns:a16="http://schemas.microsoft.com/office/drawing/2014/main" id="{AA2538C0-A989-4D8A-9F7D-A784B40D442D}"/>
              </a:ext>
            </a:extLst>
          </p:cNvPr>
          <p:cNvCxnSpPr>
            <a:cxnSpLocks/>
          </p:cNvCxnSpPr>
          <p:nvPr/>
        </p:nvCxnSpPr>
        <p:spPr>
          <a:xfrm>
            <a:off x="2004034" y="2813817"/>
            <a:ext cx="0" cy="314834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6C2BA8EA-E865-4E3E-B8FE-D2ED4943FBB0}"/>
              </a:ext>
            </a:extLst>
          </p:cNvPr>
          <p:cNvSpPr txBox="1"/>
          <p:nvPr/>
        </p:nvSpPr>
        <p:spPr>
          <a:xfrm>
            <a:off x="2140425" y="3239490"/>
            <a:ext cx="9284860" cy="922753"/>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Ações que oferecem a seu detentor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prioridades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no recebimento de Dividendos e/ou, no caso de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dissolução</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da empresa, no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reembolso</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de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Capital</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
            </a:r>
          </a:p>
        </p:txBody>
      </p:sp>
      <p:sp>
        <p:nvSpPr>
          <p:cNvPr id="8" name="CaixaDeTexto 7">
            <a:extLst>
              <a:ext uri="{FF2B5EF4-FFF2-40B4-BE49-F238E27FC236}">
                <a16:creationId xmlns:a16="http://schemas.microsoft.com/office/drawing/2014/main" id="{0C361035-9478-4463-B9C2-BC6958910F36}"/>
              </a:ext>
            </a:extLst>
          </p:cNvPr>
          <p:cNvSpPr txBox="1"/>
          <p:nvPr/>
        </p:nvSpPr>
        <p:spPr>
          <a:xfrm>
            <a:off x="2140427" y="2798777"/>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Preferenciais</a:t>
            </a:r>
            <a:r>
              <a:rPr lang="pt-BR" sz="22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Nominativas (PN):</a:t>
            </a:r>
          </a:p>
        </p:txBody>
      </p:sp>
      <p:sp>
        <p:nvSpPr>
          <p:cNvPr id="9" name="CaixaDeTexto 8">
            <a:extLst>
              <a:ext uri="{FF2B5EF4-FFF2-40B4-BE49-F238E27FC236}">
                <a16:creationId xmlns:a16="http://schemas.microsoft.com/office/drawing/2014/main" id="{6ABD196C-9E4B-42A6-9366-60A393867B4C}"/>
              </a:ext>
            </a:extLst>
          </p:cNvPr>
          <p:cNvSpPr txBox="1"/>
          <p:nvPr/>
        </p:nvSpPr>
        <p:spPr>
          <a:xfrm>
            <a:off x="2140425" y="4162243"/>
            <a:ext cx="9284860"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Não concede direito a voto em Assembleia; </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Confere aos acionistas o direito a voto caso a companhia não distribua resultados por três exercícios consecutivos;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Prioridade na distribuição dos dividendos.</a:t>
            </a:r>
          </a:p>
        </p:txBody>
      </p:sp>
    </p:spTree>
    <p:extLst>
      <p:ext uri="{BB962C8B-B14F-4D97-AF65-F5344CB8AC3E}">
        <p14:creationId xmlns:p14="http://schemas.microsoft.com/office/powerpoint/2010/main" val="985431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795DE076-1D33-49C3-B8E7-7C35D9F79F04}"/>
              </a:ext>
            </a:extLst>
          </p:cNvPr>
          <p:cNvSpPr txBox="1"/>
          <p:nvPr/>
        </p:nvSpPr>
        <p:spPr>
          <a:xfrm>
            <a:off x="5309099" y="3718375"/>
            <a:ext cx="1561646" cy="477054"/>
          </a:xfrm>
          <a:prstGeom prst="rect">
            <a:avLst/>
          </a:prstGeom>
          <a:noFill/>
        </p:spPr>
        <p:txBody>
          <a:bodyPr wrap="none" rtlCol="0">
            <a:spAutoFit/>
          </a:bodyPr>
          <a:lstStyle/>
          <a:p>
            <a:pPr algn="ctr"/>
            <a:r>
              <a:rPr lang="pt-BR" sz="25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Vídeo 5.1</a:t>
            </a:r>
          </a:p>
        </p:txBody>
      </p:sp>
      <p:sp>
        <p:nvSpPr>
          <p:cNvPr id="7" name="CaixaDeTexto 6">
            <a:extLst>
              <a:ext uri="{FF2B5EF4-FFF2-40B4-BE49-F238E27FC236}">
                <a16:creationId xmlns:a16="http://schemas.microsoft.com/office/drawing/2014/main" id="{E0BDD67A-2B4D-4300-9CAA-4B9C2B5F7A34}"/>
              </a:ext>
            </a:extLst>
          </p:cNvPr>
          <p:cNvSpPr txBox="1"/>
          <p:nvPr/>
        </p:nvSpPr>
        <p:spPr>
          <a:xfrm>
            <a:off x="5363602" y="3032918"/>
            <a:ext cx="1452642" cy="584775"/>
          </a:xfrm>
          <a:prstGeom prst="rect">
            <a:avLst/>
          </a:prstGeom>
          <a:noFill/>
        </p:spPr>
        <p:txBody>
          <a:bodyPr wrap="none" rtlCol="0">
            <a:spAutoFit/>
          </a:bodyPr>
          <a:lstStyle/>
          <a:p>
            <a:pPr algn="ctr"/>
            <a:r>
              <a:rPr lang="pt-BR" sz="3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Aula 5</a:t>
            </a:r>
            <a:endParaRPr lang="pt-BR" sz="32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71891593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a:extLst>
              <a:ext uri="{FF2B5EF4-FFF2-40B4-BE49-F238E27FC236}">
                <a16:creationId xmlns:a16="http://schemas.microsoft.com/office/drawing/2014/main" id="{C3898215-3F7E-4E48-9C35-0D64BB83D182}"/>
              </a:ext>
            </a:extLst>
          </p:cNvPr>
          <p:cNvSpPr txBox="1"/>
          <p:nvPr/>
        </p:nvSpPr>
        <p:spPr>
          <a:xfrm>
            <a:off x="3131887" y="3278168"/>
            <a:ext cx="5928226" cy="584775"/>
          </a:xfrm>
          <a:prstGeom prst="rect">
            <a:avLst/>
          </a:prstGeom>
          <a:noFill/>
        </p:spPr>
        <p:txBody>
          <a:bodyPr wrap="none" rtlCol="0">
            <a:spAutoFit/>
          </a:bodyPr>
          <a:lstStyle/>
          <a:p>
            <a:pPr algn="just"/>
            <a:r>
              <a:rPr lang="pt-BR" sz="3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Fixa</a:t>
            </a:r>
          </a:p>
        </p:txBody>
      </p:sp>
    </p:spTree>
    <p:extLst>
      <p:ext uri="{BB962C8B-B14F-4D97-AF65-F5344CB8AC3E}">
        <p14:creationId xmlns:p14="http://schemas.microsoft.com/office/powerpoint/2010/main" val="151497699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cxnSp>
        <p:nvCxnSpPr>
          <p:cNvPr id="5" name="Conector reto 4">
            <a:extLst>
              <a:ext uri="{FF2B5EF4-FFF2-40B4-BE49-F238E27FC236}">
                <a16:creationId xmlns:a16="http://schemas.microsoft.com/office/drawing/2014/main" id="{7D1D7CFC-CDB0-4289-9E45-6401DCA47317}"/>
              </a:ext>
            </a:extLst>
          </p:cNvPr>
          <p:cNvCxnSpPr>
            <a:cxnSpLocks/>
          </p:cNvCxnSpPr>
          <p:nvPr/>
        </p:nvCxnSpPr>
        <p:spPr>
          <a:xfrm>
            <a:off x="2004034" y="3013153"/>
            <a:ext cx="0" cy="153056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6" name="CaixaDeTexto 5">
            <a:extLst>
              <a:ext uri="{FF2B5EF4-FFF2-40B4-BE49-F238E27FC236}">
                <a16:creationId xmlns:a16="http://schemas.microsoft.com/office/drawing/2014/main" id="{C8B081AD-F52D-439F-805C-9B6E3C177A5B}"/>
              </a:ext>
            </a:extLst>
          </p:cNvPr>
          <p:cNvSpPr txBox="1"/>
          <p:nvPr/>
        </p:nvSpPr>
        <p:spPr>
          <a:xfrm>
            <a:off x="2158715" y="2825684"/>
            <a:ext cx="8418159"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Termo que se refere a qualquer tipo de investimento que possui regras de remuneração definidas no momento da aplicação no título;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Estipulam o prazo e a forma que a remuneração será calculada e paga ao investidor.</a:t>
            </a:r>
          </a:p>
        </p:txBody>
      </p:sp>
    </p:spTree>
    <p:extLst>
      <p:ext uri="{BB962C8B-B14F-4D97-AF65-F5344CB8AC3E}">
        <p14:creationId xmlns:p14="http://schemas.microsoft.com/office/powerpoint/2010/main" val="291878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sp>
        <p:nvSpPr>
          <p:cNvPr id="7" name="CaixaDeTexto 6">
            <a:extLst>
              <a:ext uri="{FF2B5EF4-FFF2-40B4-BE49-F238E27FC236}">
                <a16:creationId xmlns:a16="http://schemas.microsoft.com/office/drawing/2014/main" id="{7F91ECD9-D0EC-4D5C-85DD-3BA66BFD9F3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Tipos de títulos de renda fixa</a:t>
            </a:r>
          </a:p>
        </p:txBody>
      </p:sp>
      <p:cxnSp>
        <p:nvCxnSpPr>
          <p:cNvPr id="8" name="Conector reto 7">
            <a:extLst>
              <a:ext uri="{FF2B5EF4-FFF2-40B4-BE49-F238E27FC236}">
                <a16:creationId xmlns:a16="http://schemas.microsoft.com/office/drawing/2014/main" id="{3EB968F5-440A-4C68-B374-20E3B203EA4C}"/>
              </a:ext>
            </a:extLst>
          </p:cNvPr>
          <p:cNvCxnSpPr>
            <a:cxnSpLocks/>
          </p:cNvCxnSpPr>
          <p:nvPr/>
        </p:nvCxnSpPr>
        <p:spPr>
          <a:xfrm>
            <a:off x="2004034" y="3013153"/>
            <a:ext cx="0" cy="2654345"/>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3FB08DF8-C173-4C27-A254-E43595A02560}"/>
              </a:ext>
            </a:extLst>
          </p:cNvPr>
          <p:cNvSpPr txBox="1"/>
          <p:nvPr/>
        </p:nvSpPr>
        <p:spPr>
          <a:xfrm>
            <a:off x="2158716" y="3429000"/>
            <a:ext cx="8380452"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São os títulos cujo rendimento está associado a uma taxa de juros previamente conhecida;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portador do título resgata o valor investido na data acordada acrescido da remuneração previamente estabelecida;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Exemplo: o tesouro prefixado (LTN).</a:t>
            </a:r>
          </a:p>
        </p:txBody>
      </p:sp>
      <p:sp>
        <p:nvSpPr>
          <p:cNvPr id="10" name="CaixaDeTexto 9">
            <a:extLst>
              <a:ext uri="{FF2B5EF4-FFF2-40B4-BE49-F238E27FC236}">
                <a16:creationId xmlns:a16="http://schemas.microsoft.com/office/drawing/2014/main" id="{FDAA93BF-E44E-4C25-BF4D-2EDAC05A6749}"/>
              </a:ext>
            </a:extLst>
          </p:cNvPr>
          <p:cNvSpPr txBox="1"/>
          <p:nvPr/>
        </p:nvSpPr>
        <p:spPr>
          <a:xfrm>
            <a:off x="2158715" y="299811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Prefixados:</a:t>
            </a:r>
          </a:p>
        </p:txBody>
      </p:sp>
    </p:spTree>
    <p:extLst>
      <p:ext uri="{BB962C8B-B14F-4D97-AF65-F5344CB8AC3E}">
        <p14:creationId xmlns:p14="http://schemas.microsoft.com/office/powerpoint/2010/main" val="358693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sp>
        <p:nvSpPr>
          <p:cNvPr id="7" name="CaixaDeTexto 6">
            <a:extLst>
              <a:ext uri="{FF2B5EF4-FFF2-40B4-BE49-F238E27FC236}">
                <a16:creationId xmlns:a16="http://schemas.microsoft.com/office/drawing/2014/main" id="{7F91ECD9-D0EC-4D5C-85DD-3BA66BFD9F3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Tipos de títulos de renda fixa</a:t>
            </a:r>
          </a:p>
        </p:txBody>
      </p:sp>
      <p:cxnSp>
        <p:nvCxnSpPr>
          <p:cNvPr id="8" name="Conector reto 7">
            <a:extLst>
              <a:ext uri="{FF2B5EF4-FFF2-40B4-BE49-F238E27FC236}">
                <a16:creationId xmlns:a16="http://schemas.microsoft.com/office/drawing/2014/main" id="{3EB968F5-440A-4C68-B374-20E3B203EA4C}"/>
              </a:ext>
            </a:extLst>
          </p:cNvPr>
          <p:cNvCxnSpPr>
            <a:cxnSpLocks/>
          </p:cNvCxnSpPr>
          <p:nvPr/>
        </p:nvCxnSpPr>
        <p:spPr>
          <a:xfrm>
            <a:off x="2004034" y="2928311"/>
            <a:ext cx="0" cy="309292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3FB08DF8-C173-4C27-A254-E43595A02560}"/>
              </a:ext>
            </a:extLst>
          </p:cNvPr>
          <p:cNvSpPr txBox="1"/>
          <p:nvPr/>
        </p:nvSpPr>
        <p:spPr>
          <a:xfrm>
            <a:off x="2158715" y="3344158"/>
            <a:ext cx="8795227" cy="2677080"/>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São os títulos associados a indicadores de taxas médias de juros e inflação previamente estabelecidos, cujo resultado esperado é positivo;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mais comum desses indicadores utilizados é o CDI (Certificado de Depósito Interbancário);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Exemplo: Certificado de Depósito Bancário (CDB); R$1000,00, taxa 103% do CDI, prazo de 90 dias. </a:t>
            </a:r>
          </a:p>
        </p:txBody>
      </p:sp>
      <p:sp>
        <p:nvSpPr>
          <p:cNvPr id="10" name="CaixaDeTexto 9">
            <a:extLst>
              <a:ext uri="{FF2B5EF4-FFF2-40B4-BE49-F238E27FC236}">
                <a16:creationId xmlns:a16="http://schemas.microsoft.com/office/drawing/2014/main" id="{FDAA93BF-E44E-4C25-BF4D-2EDAC05A6749}"/>
              </a:ext>
            </a:extLst>
          </p:cNvPr>
          <p:cNvSpPr txBox="1"/>
          <p:nvPr/>
        </p:nvSpPr>
        <p:spPr>
          <a:xfrm>
            <a:off x="2158715" y="2913271"/>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Pós-fixados:</a:t>
            </a:r>
          </a:p>
        </p:txBody>
      </p:sp>
    </p:spTree>
    <p:extLst>
      <p:ext uri="{BB962C8B-B14F-4D97-AF65-F5344CB8AC3E}">
        <p14:creationId xmlns:p14="http://schemas.microsoft.com/office/powerpoint/2010/main" val="135263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sp>
        <p:nvSpPr>
          <p:cNvPr id="7" name="CaixaDeTexto 6">
            <a:extLst>
              <a:ext uri="{FF2B5EF4-FFF2-40B4-BE49-F238E27FC236}">
                <a16:creationId xmlns:a16="http://schemas.microsoft.com/office/drawing/2014/main" id="{7F91ECD9-D0EC-4D5C-85DD-3BA66BFD9F3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Tipos de títulos de renda fixa</a:t>
            </a:r>
          </a:p>
        </p:txBody>
      </p:sp>
      <p:cxnSp>
        <p:nvCxnSpPr>
          <p:cNvPr id="8" name="Conector reto 7">
            <a:extLst>
              <a:ext uri="{FF2B5EF4-FFF2-40B4-BE49-F238E27FC236}">
                <a16:creationId xmlns:a16="http://schemas.microsoft.com/office/drawing/2014/main" id="{3EB968F5-440A-4C68-B374-20E3B203EA4C}"/>
              </a:ext>
            </a:extLst>
          </p:cNvPr>
          <p:cNvCxnSpPr>
            <a:cxnSpLocks/>
          </p:cNvCxnSpPr>
          <p:nvPr/>
        </p:nvCxnSpPr>
        <p:spPr>
          <a:xfrm>
            <a:off x="2004034" y="3097994"/>
            <a:ext cx="0" cy="221576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3FB08DF8-C173-4C27-A254-E43595A02560}"/>
              </a:ext>
            </a:extLst>
          </p:cNvPr>
          <p:cNvSpPr txBox="1"/>
          <p:nvPr/>
        </p:nvSpPr>
        <p:spPr>
          <a:xfrm>
            <a:off x="2158715" y="3513841"/>
            <a:ext cx="8795227"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Títulos que remuneram o investidor com parte da rentabilidade  prefixada e a outra  pós-fixada;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Exemplo: NTN-B, que tem seu preço atualizado pelo IPCA + juros prefixados de +6% ao ano.</a:t>
            </a:r>
          </a:p>
        </p:txBody>
      </p:sp>
      <p:sp>
        <p:nvSpPr>
          <p:cNvPr id="10" name="CaixaDeTexto 9">
            <a:extLst>
              <a:ext uri="{FF2B5EF4-FFF2-40B4-BE49-F238E27FC236}">
                <a16:creationId xmlns:a16="http://schemas.microsoft.com/office/drawing/2014/main" id="{FDAA93BF-E44E-4C25-BF4D-2EDAC05A6749}"/>
              </a:ext>
            </a:extLst>
          </p:cNvPr>
          <p:cNvSpPr txBox="1"/>
          <p:nvPr/>
        </p:nvSpPr>
        <p:spPr>
          <a:xfrm>
            <a:off x="2158715" y="3082954"/>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Remuneração mista:</a:t>
            </a:r>
          </a:p>
        </p:txBody>
      </p:sp>
    </p:spTree>
    <p:extLst>
      <p:ext uri="{BB962C8B-B14F-4D97-AF65-F5344CB8AC3E}">
        <p14:creationId xmlns:p14="http://schemas.microsoft.com/office/powerpoint/2010/main" val="2764165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sp>
        <p:nvSpPr>
          <p:cNvPr id="7" name="CaixaDeTexto 6">
            <a:extLst>
              <a:ext uri="{FF2B5EF4-FFF2-40B4-BE49-F238E27FC236}">
                <a16:creationId xmlns:a16="http://schemas.microsoft.com/office/drawing/2014/main" id="{7F91ECD9-D0EC-4D5C-85DD-3BA66BFD9F3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Tipos de títulos de renda fixa</a:t>
            </a:r>
          </a:p>
        </p:txBody>
      </p:sp>
      <p:cxnSp>
        <p:nvCxnSpPr>
          <p:cNvPr id="8" name="Conector reto 7">
            <a:extLst>
              <a:ext uri="{FF2B5EF4-FFF2-40B4-BE49-F238E27FC236}">
                <a16:creationId xmlns:a16="http://schemas.microsoft.com/office/drawing/2014/main" id="{3EB968F5-440A-4C68-B374-20E3B203EA4C}"/>
              </a:ext>
            </a:extLst>
          </p:cNvPr>
          <p:cNvCxnSpPr>
            <a:cxnSpLocks/>
          </p:cNvCxnSpPr>
          <p:nvPr/>
        </p:nvCxnSpPr>
        <p:spPr>
          <a:xfrm>
            <a:off x="2004034" y="3162608"/>
            <a:ext cx="0" cy="168786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3FB08DF8-C173-4C27-A254-E43595A02560}"/>
              </a:ext>
            </a:extLst>
          </p:cNvPr>
          <p:cNvSpPr txBox="1"/>
          <p:nvPr/>
        </p:nvSpPr>
        <p:spPr>
          <a:xfrm>
            <a:off x="2158715" y="3050554"/>
            <a:ext cx="8795227"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Valor de face, ou valor ao par, ou valor principal;</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Juros ou cupom;</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Vencimento ou prazo do título.</a:t>
            </a:r>
          </a:p>
        </p:txBody>
      </p:sp>
    </p:spTree>
    <p:extLst>
      <p:ext uri="{BB962C8B-B14F-4D97-AF65-F5344CB8AC3E}">
        <p14:creationId xmlns:p14="http://schemas.microsoft.com/office/powerpoint/2010/main" val="2264113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sp>
        <p:nvSpPr>
          <p:cNvPr id="7" name="CaixaDeTexto 6">
            <a:extLst>
              <a:ext uri="{FF2B5EF4-FFF2-40B4-BE49-F238E27FC236}">
                <a16:creationId xmlns:a16="http://schemas.microsoft.com/office/drawing/2014/main" id="{7F91ECD9-D0EC-4D5C-85DD-3BA66BFD9F3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Tipos de títulos de renda fixa</a:t>
            </a:r>
          </a:p>
        </p:txBody>
      </p:sp>
      <p:cxnSp>
        <p:nvCxnSpPr>
          <p:cNvPr id="8" name="Conector reto 7">
            <a:extLst>
              <a:ext uri="{FF2B5EF4-FFF2-40B4-BE49-F238E27FC236}">
                <a16:creationId xmlns:a16="http://schemas.microsoft.com/office/drawing/2014/main" id="{3EB968F5-440A-4C68-B374-20E3B203EA4C}"/>
              </a:ext>
            </a:extLst>
          </p:cNvPr>
          <p:cNvCxnSpPr>
            <a:cxnSpLocks/>
          </p:cNvCxnSpPr>
          <p:nvPr/>
        </p:nvCxnSpPr>
        <p:spPr>
          <a:xfrm>
            <a:off x="2004034" y="2664360"/>
            <a:ext cx="0" cy="358423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3FB08DF8-C173-4C27-A254-E43595A02560}"/>
              </a:ext>
            </a:extLst>
          </p:cNvPr>
          <p:cNvSpPr txBox="1"/>
          <p:nvPr/>
        </p:nvSpPr>
        <p:spPr>
          <a:xfrm>
            <a:off x="2158715" y="3080207"/>
            <a:ext cx="8795227" cy="484172"/>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Não paga juros periódicos.</a:t>
            </a:r>
          </a:p>
        </p:txBody>
      </p:sp>
      <p:sp>
        <p:nvSpPr>
          <p:cNvPr id="10" name="CaixaDeTexto 9">
            <a:extLst>
              <a:ext uri="{FF2B5EF4-FFF2-40B4-BE49-F238E27FC236}">
                <a16:creationId xmlns:a16="http://schemas.microsoft.com/office/drawing/2014/main" id="{FDAA93BF-E44E-4C25-BF4D-2EDAC05A6749}"/>
              </a:ext>
            </a:extLst>
          </p:cNvPr>
          <p:cNvSpPr txBox="1"/>
          <p:nvPr/>
        </p:nvSpPr>
        <p:spPr>
          <a:xfrm>
            <a:off x="2158715" y="2649320"/>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 zero cupom: </a:t>
            </a:r>
          </a:p>
        </p:txBody>
      </p:sp>
      <p:sp>
        <p:nvSpPr>
          <p:cNvPr id="11" name="CaixaDeTexto 10">
            <a:extLst>
              <a:ext uri="{FF2B5EF4-FFF2-40B4-BE49-F238E27FC236}">
                <a16:creationId xmlns:a16="http://schemas.microsoft.com/office/drawing/2014/main" id="{282D5E3D-62AE-42A5-BB69-40E4838602A7}"/>
              </a:ext>
            </a:extLst>
          </p:cNvPr>
          <p:cNvSpPr txBox="1"/>
          <p:nvPr/>
        </p:nvSpPr>
        <p:spPr>
          <a:xfrm>
            <a:off x="2158715" y="4202009"/>
            <a:ext cx="8795227" cy="922753"/>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Paga juros periódicos fixados em razão de taxa de mercado que será conhecida de forma </a:t>
            </a:r>
            <a:r>
              <a:rPr lang="pt-BR" sz="1900" dirty="0" err="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postecipada</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
            </a:r>
          </a:p>
        </p:txBody>
      </p:sp>
      <p:sp>
        <p:nvSpPr>
          <p:cNvPr id="12" name="CaixaDeTexto 11">
            <a:extLst>
              <a:ext uri="{FF2B5EF4-FFF2-40B4-BE49-F238E27FC236}">
                <a16:creationId xmlns:a16="http://schemas.microsoft.com/office/drawing/2014/main" id="{AD729CAE-5964-47DE-99E1-A1DFFAB3894C}"/>
              </a:ext>
            </a:extLst>
          </p:cNvPr>
          <p:cNvSpPr txBox="1"/>
          <p:nvPr/>
        </p:nvSpPr>
        <p:spPr>
          <a:xfrm>
            <a:off x="2158715" y="3771122"/>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 pós-fixado ou </a:t>
            </a:r>
            <a:r>
              <a:rPr lang="pt-BR" sz="2200" b="1" i="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Floating Rate Note</a:t>
            </a:r>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
            </a:r>
          </a:p>
        </p:txBody>
      </p:sp>
      <p:sp>
        <p:nvSpPr>
          <p:cNvPr id="13" name="CaixaDeTexto 12">
            <a:extLst>
              <a:ext uri="{FF2B5EF4-FFF2-40B4-BE49-F238E27FC236}">
                <a16:creationId xmlns:a16="http://schemas.microsoft.com/office/drawing/2014/main" id="{95B80DBF-7E03-4873-A5D4-B401BDED2209}"/>
              </a:ext>
            </a:extLst>
          </p:cNvPr>
          <p:cNvSpPr txBox="1"/>
          <p:nvPr/>
        </p:nvSpPr>
        <p:spPr>
          <a:xfrm>
            <a:off x="2158715" y="5764420"/>
            <a:ext cx="8795227" cy="484172"/>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Títulos que pagam o valor principal corrigido de um índice. </a:t>
            </a:r>
          </a:p>
        </p:txBody>
      </p:sp>
      <p:sp>
        <p:nvSpPr>
          <p:cNvPr id="14" name="CaixaDeTexto 13">
            <a:extLst>
              <a:ext uri="{FF2B5EF4-FFF2-40B4-BE49-F238E27FC236}">
                <a16:creationId xmlns:a16="http://schemas.microsoft.com/office/drawing/2014/main" id="{C5DB66C2-988C-4093-B90A-2C654DC16223}"/>
              </a:ext>
            </a:extLst>
          </p:cNvPr>
          <p:cNvSpPr txBox="1"/>
          <p:nvPr/>
        </p:nvSpPr>
        <p:spPr>
          <a:xfrm>
            <a:off x="2158715" y="533353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Indexados :</a:t>
            </a:r>
          </a:p>
        </p:txBody>
      </p:sp>
    </p:spTree>
    <p:extLst>
      <p:ext uri="{BB962C8B-B14F-4D97-AF65-F5344CB8AC3E}">
        <p14:creationId xmlns:p14="http://schemas.microsoft.com/office/powerpoint/2010/main" val="1151705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sp>
        <p:nvSpPr>
          <p:cNvPr id="7" name="CaixaDeTexto 6">
            <a:extLst>
              <a:ext uri="{FF2B5EF4-FFF2-40B4-BE49-F238E27FC236}">
                <a16:creationId xmlns:a16="http://schemas.microsoft.com/office/drawing/2014/main" id="{7F91ECD9-D0EC-4D5C-85DD-3BA66BFD9F3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Títulos Públicos</a:t>
            </a:r>
          </a:p>
        </p:txBody>
      </p:sp>
      <p:cxnSp>
        <p:nvCxnSpPr>
          <p:cNvPr id="8" name="Conector reto 7">
            <a:extLst>
              <a:ext uri="{FF2B5EF4-FFF2-40B4-BE49-F238E27FC236}">
                <a16:creationId xmlns:a16="http://schemas.microsoft.com/office/drawing/2014/main" id="{3EB968F5-440A-4C68-B374-20E3B203EA4C}"/>
              </a:ext>
            </a:extLst>
          </p:cNvPr>
          <p:cNvCxnSpPr>
            <a:cxnSpLocks/>
          </p:cNvCxnSpPr>
          <p:nvPr/>
        </p:nvCxnSpPr>
        <p:spPr>
          <a:xfrm>
            <a:off x="2004034" y="3091991"/>
            <a:ext cx="0" cy="2151299"/>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3FB08DF8-C173-4C27-A254-E43595A02560}"/>
              </a:ext>
            </a:extLst>
          </p:cNvPr>
          <p:cNvSpPr txBox="1"/>
          <p:nvPr/>
        </p:nvSpPr>
        <p:spPr>
          <a:xfrm>
            <a:off x="2158715" y="3004792"/>
            <a:ext cx="8795227"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Emitido pelo o Tesouro Nacional;</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Tem como objetivo a cobertura de déficits do Tesouro Nacional, rolar dívidas e trocar dívidas negociadas;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Pode assumir as seguintes formas: escriturais, nominativas e negociáveis;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Os principais títulos são: LTN / NTN–B / NTN–C / NTN–D / NTN–F.</a:t>
            </a:r>
          </a:p>
        </p:txBody>
      </p:sp>
    </p:spTree>
    <p:extLst>
      <p:ext uri="{BB962C8B-B14F-4D97-AF65-F5344CB8AC3E}">
        <p14:creationId xmlns:p14="http://schemas.microsoft.com/office/powerpoint/2010/main" val="774902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cxnSp>
        <p:nvCxnSpPr>
          <p:cNvPr id="8" name="Conector reto 7">
            <a:extLst>
              <a:ext uri="{FF2B5EF4-FFF2-40B4-BE49-F238E27FC236}">
                <a16:creationId xmlns:a16="http://schemas.microsoft.com/office/drawing/2014/main" id="{3EB968F5-440A-4C68-B374-20E3B203EA4C}"/>
              </a:ext>
            </a:extLst>
          </p:cNvPr>
          <p:cNvCxnSpPr>
            <a:cxnSpLocks/>
          </p:cNvCxnSpPr>
          <p:nvPr/>
        </p:nvCxnSpPr>
        <p:spPr>
          <a:xfrm>
            <a:off x="2004034" y="2949010"/>
            <a:ext cx="0" cy="2654345"/>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3FB08DF8-C173-4C27-A254-E43595A02560}"/>
              </a:ext>
            </a:extLst>
          </p:cNvPr>
          <p:cNvSpPr txBox="1"/>
          <p:nvPr/>
        </p:nvSpPr>
        <p:spPr>
          <a:xfrm>
            <a:off x="2158715" y="3364857"/>
            <a:ext cx="8795227"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 de responsabilidade do Tesouro Nacional;</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 Público com rentabilidade prefixada e sem pagamento de juros intermediários (entre a data do investimento e do vencimento do título);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Pré-fixado;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 negociado com valor descontado do valor de face.</a:t>
            </a:r>
          </a:p>
        </p:txBody>
      </p:sp>
      <p:sp>
        <p:nvSpPr>
          <p:cNvPr id="10" name="CaixaDeTexto 9">
            <a:extLst>
              <a:ext uri="{FF2B5EF4-FFF2-40B4-BE49-F238E27FC236}">
                <a16:creationId xmlns:a16="http://schemas.microsoft.com/office/drawing/2014/main" id="{FDAA93BF-E44E-4C25-BF4D-2EDAC05A6749}"/>
              </a:ext>
            </a:extLst>
          </p:cNvPr>
          <p:cNvSpPr txBox="1"/>
          <p:nvPr/>
        </p:nvSpPr>
        <p:spPr>
          <a:xfrm>
            <a:off x="2158715" y="2933970"/>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LTN – Letras do Tesouro Nacional (tesouro prefixado)</a:t>
            </a:r>
          </a:p>
        </p:txBody>
      </p:sp>
      <p:sp>
        <p:nvSpPr>
          <p:cNvPr id="16" name="CaixaDeTexto 15">
            <a:extLst>
              <a:ext uri="{FF2B5EF4-FFF2-40B4-BE49-F238E27FC236}">
                <a16:creationId xmlns:a16="http://schemas.microsoft.com/office/drawing/2014/main" id="{356B1C03-5E13-4736-AA76-9A9A24E5E279}"/>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Títulos Públicos</a:t>
            </a:r>
          </a:p>
        </p:txBody>
      </p:sp>
    </p:spTree>
    <p:extLst>
      <p:ext uri="{BB962C8B-B14F-4D97-AF65-F5344CB8AC3E}">
        <p14:creationId xmlns:p14="http://schemas.microsoft.com/office/powerpoint/2010/main" val="4093216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Tipos de ações</a:t>
            </a:r>
          </a:p>
        </p:txBody>
      </p:sp>
      <p:cxnSp>
        <p:nvCxnSpPr>
          <p:cNvPr id="6" name="Conector reto 5">
            <a:extLst>
              <a:ext uri="{FF2B5EF4-FFF2-40B4-BE49-F238E27FC236}">
                <a16:creationId xmlns:a16="http://schemas.microsoft.com/office/drawing/2014/main" id="{AA2538C0-A989-4D8A-9F7D-A784B40D442D}"/>
              </a:ext>
            </a:extLst>
          </p:cNvPr>
          <p:cNvCxnSpPr>
            <a:cxnSpLocks/>
          </p:cNvCxnSpPr>
          <p:nvPr/>
        </p:nvCxnSpPr>
        <p:spPr>
          <a:xfrm>
            <a:off x="2004034" y="2497918"/>
            <a:ext cx="0" cy="403004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6C2BA8EA-E865-4E3E-B8FE-D2ED4943FBB0}"/>
              </a:ext>
            </a:extLst>
          </p:cNvPr>
          <p:cNvSpPr txBox="1"/>
          <p:nvPr/>
        </p:nvSpPr>
        <p:spPr>
          <a:xfrm>
            <a:off x="2140425" y="2923591"/>
            <a:ext cx="9284860" cy="1361335"/>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Se a taxa ao ano e o prazo for inferior a um ano:</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Tomador – regime composto</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Doador – regime simples</a:t>
            </a:r>
          </a:p>
        </p:txBody>
      </p:sp>
      <p:sp>
        <p:nvSpPr>
          <p:cNvPr id="8" name="CaixaDeTexto 7">
            <a:extLst>
              <a:ext uri="{FF2B5EF4-FFF2-40B4-BE49-F238E27FC236}">
                <a16:creationId xmlns:a16="http://schemas.microsoft.com/office/drawing/2014/main" id="{0C361035-9478-4463-B9C2-BC6958910F36}"/>
              </a:ext>
            </a:extLst>
          </p:cNvPr>
          <p:cNvSpPr txBox="1"/>
          <p:nvPr/>
        </p:nvSpPr>
        <p:spPr>
          <a:xfrm>
            <a:off x="2140427" y="2482878"/>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Qual melhor regime para adotar?</a:t>
            </a:r>
          </a:p>
        </p:txBody>
      </p:sp>
      <p:sp>
        <p:nvSpPr>
          <p:cNvPr id="11" name="CaixaDeTexto 10">
            <a:extLst>
              <a:ext uri="{FF2B5EF4-FFF2-40B4-BE49-F238E27FC236}">
                <a16:creationId xmlns:a16="http://schemas.microsoft.com/office/drawing/2014/main" id="{E6EB307A-4246-4F94-9E44-0518B9B7972E}"/>
              </a:ext>
            </a:extLst>
          </p:cNvPr>
          <p:cNvSpPr txBox="1"/>
          <p:nvPr/>
        </p:nvSpPr>
        <p:spPr>
          <a:xfrm>
            <a:off x="2140425" y="4295509"/>
            <a:ext cx="9284860" cy="922753"/>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Se a taxa e prazo for um ano:</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Tomador ou doador – indiferentes. São iguais.</a:t>
            </a:r>
          </a:p>
        </p:txBody>
      </p:sp>
      <p:sp>
        <p:nvSpPr>
          <p:cNvPr id="12" name="CaixaDeTexto 11">
            <a:extLst>
              <a:ext uri="{FF2B5EF4-FFF2-40B4-BE49-F238E27FC236}">
                <a16:creationId xmlns:a16="http://schemas.microsoft.com/office/drawing/2014/main" id="{BD25F22C-6D6C-446A-A412-08914C70833C}"/>
              </a:ext>
            </a:extLst>
          </p:cNvPr>
          <p:cNvSpPr txBox="1"/>
          <p:nvPr/>
        </p:nvSpPr>
        <p:spPr>
          <a:xfrm>
            <a:off x="2140425" y="5214182"/>
            <a:ext cx="9284860" cy="1361335"/>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Se a taxa ao ano e prazo for superior a um ano</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Tomador – simples</a:t>
            </a:r>
          </a:p>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Doador - composto</a:t>
            </a:r>
          </a:p>
        </p:txBody>
      </p:sp>
    </p:spTree>
    <p:extLst>
      <p:ext uri="{BB962C8B-B14F-4D97-AF65-F5344CB8AC3E}">
        <p14:creationId xmlns:p14="http://schemas.microsoft.com/office/powerpoint/2010/main" val="3425673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
                                            <p:txEl>
                                              <p:pRg st="0" end="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
                                            <p:txEl>
                                              <p:pRg st="1" end="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cxnSp>
        <p:nvCxnSpPr>
          <p:cNvPr id="8" name="Conector reto 7">
            <a:extLst>
              <a:ext uri="{FF2B5EF4-FFF2-40B4-BE49-F238E27FC236}">
                <a16:creationId xmlns:a16="http://schemas.microsoft.com/office/drawing/2014/main" id="{3EB968F5-440A-4C68-B374-20E3B203EA4C}"/>
              </a:ext>
            </a:extLst>
          </p:cNvPr>
          <p:cNvCxnSpPr>
            <a:cxnSpLocks/>
          </p:cNvCxnSpPr>
          <p:nvPr/>
        </p:nvCxnSpPr>
        <p:spPr>
          <a:xfrm>
            <a:off x="2004034" y="2653136"/>
            <a:ext cx="0" cy="1000821"/>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3FB08DF8-C173-4C27-A254-E43595A02560}"/>
              </a:ext>
            </a:extLst>
          </p:cNvPr>
          <p:cNvSpPr txBox="1"/>
          <p:nvPr/>
        </p:nvSpPr>
        <p:spPr>
          <a:xfrm>
            <a:off x="2158715" y="3068983"/>
            <a:ext cx="8795227" cy="484172"/>
          </a:xfrm>
          <a:prstGeom prst="rect">
            <a:avLst/>
          </a:prstGeom>
          <a:noFill/>
        </p:spPr>
        <p:txBody>
          <a:bodyPr wrap="square" rtlCol="0">
            <a:spAutoFit/>
          </a:bodyPr>
          <a:lstStyle/>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Fluxo de pagamentos:</a:t>
            </a:r>
          </a:p>
        </p:txBody>
      </p:sp>
      <p:sp>
        <p:nvSpPr>
          <p:cNvPr id="10" name="CaixaDeTexto 9">
            <a:extLst>
              <a:ext uri="{FF2B5EF4-FFF2-40B4-BE49-F238E27FC236}">
                <a16:creationId xmlns:a16="http://schemas.microsoft.com/office/drawing/2014/main" id="{FDAA93BF-E44E-4C25-BF4D-2EDAC05A6749}"/>
              </a:ext>
            </a:extLst>
          </p:cNvPr>
          <p:cNvSpPr txBox="1"/>
          <p:nvPr/>
        </p:nvSpPr>
        <p:spPr>
          <a:xfrm>
            <a:off x="2158715" y="263809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LTN – Letras do Tesouro Nacional (tesouro prefixado)</a:t>
            </a:r>
          </a:p>
        </p:txBody>
      </p:sp>
      <p:sp>
        <p:nvSpPr>
          <p:cNvPr id="16" name="CaixaDeTexto 15">
            <a:extLst>
              <a:ext uri="{FF2B5EF4-FFF2-40B4-BE49-F238E27FC236}">
                <a16:creationId xmlns:a16="http://schemas.microsoft.com/office/drawing/2014/main" id="{356B1C03-5E13-4736-AA76-9A9A24E5E279}"/>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Títulos Públicos</a:t>
            </a:r>
          </a:p>
        </p:txBody>
      </p:sp>
      <p:cxnSp>
        <p:nvCxnSpPr>
          <p:cNvPr id="4" name="Straight Arrow Connector 3">
            <a:extLst>
              <a:ext uri="{FF2B5EF4-FFF2-40B4-BE49-F238E27FC236}">
                <a16:creationId xmlns:a16="http://schemas.microsoft.com/office/drawing/2014/main" id="{9DFD7C6D-48C4-4E2E-835B-8DC314B36919}"/>
              </a:ext>
            </a:extLst>
          </p:cNvPr>
          <p:cNvCxnSpPr/>
          <p:nvPr/>
        </p:nvCxnSpPr>
        <p:spPr>
          <a:xfrm flipV="1">
            <a:off x="2257063" y="3464689"/>
            <a:ext cx="7766613" cy="2881351"/>
          </a:xfrm>
          <a:prstGeom prst="straightConnector1">
            <a:avLst/>
          </a:prstGeom>
          <a:ln w="57150">
            <a:solidFill>
              <a:schemeClr val="accent6">
                <a:lumMod val="60000"/>
                <a:lumOff val="40000"/>
              </a:schemeClr>
            </a:solidFill>
            <a:prstDash val="sysDot"/>
            <a:tailEnd type="triangle"/>
          </a:ln>
        </p:spPr>
        <p:style>
          <a:lnRef idx="1">
            <a:schemeClr val="accent6"/>
          </a:lnRef>
          <a:fillRef idx="0">
            <a:schemeClr val="accent6"/>
          </a:fillRef>
          <a:effectRef idx="0">
            <a:schemeClr val="accent6"/>
          </a:effectRef>
          <a:fontRef idx="minor">
            <a:schemeClr val="tx1"/>
          </a:fontRef>
        </p:style>
      </p:cxnSp>
      <p:pic>
        <p:nvPicPr>
          <p:cNvPr id="5" name="Imagem 4">
            <a:extLst>
              <a:ext uri="{FF2B5EF4-FFF2-40B4-BE49-F238E27FC236}">
                <a16:creationId xmlns:a16="http://schemas.microsoft.com/office/drawing/2014/main" id="{465EA653-4313-47CA-963F-01D4DEBB22E8}"/>
              </a:ext>
            </a:extLst>
          </p:cNvPr>
          <p:cNvPicPr>
            <a:picLocks noChangeAspect="1"/>
          </p:cNvPicPr>
          <p:nvPr/>
        </p:nvPicPr>
        <p:blipFill>
          <a:blip r:embed="rId2"/>
          <a:stretch>
            <a:fillRect/>
          </a:stretch>
        </p:blipFill>
        <p:spPr>
          <a:xfrm>
            <a:off x="1110909" y="3412401"/>
            <a:ext cx="9970181" cy="2918207"/>
          </a:xfrm>
          <a:prstGeom prst="rect">
            <a:avLst/>
          </a:prstGeom>
        </p:spPr>
      </p:pic>
    </p:spTree>
    <p:extLst>
      <p:ext uri="{BB962C8B-B14F-4D97-AF65-F5344CB8AC3E}">
        <p14:creationId xmlns:p14="http://schemas.microsoft.com/office/powerpoint/2010/main" val="2623661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cxnSp>
        <p:nvCxnSpPr>
          <p:cNvPr id="8" name="Conector reto 7">
            <a:extLst>
              <a:ext uri="{FF2B5EF4-FFF2-40B4-BE49-F238E27FC236}">
                <a16:creationId xmlns:a16="http://schemas.microsoft.com/office/drawing/2014/main" id="{3EB968F5-440A-4C68-B374-20E3B203EA4C}"/>
              </a:ext>
            </a:extLst>
          </p:cNvPr>
          <p:cNvCxnSpPr>
            <a:cxnSpLocks/>
          </p:cNvCxnSpPr>
          <p:nvPr/>
        </p:nvCxnSpPr>
        <p:spPr>
          <a:xfrm>
            <a:off x="2004034" y="2521160"/>
            <a:ext cx="0" cy="3970090"/>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3FB08DF8-C173-4C27-A254-E43595A02560}"/>
              </a:ext>
            </a:extLst>
          </p:cNvPr>
          <p:cNvSpPr txBox="1"/>
          <p:nvPr/>
        </p:nvSpPr>
        <p:spPr>
          <a:xfrm>
            <a:off x="2158715" y="2937007"/>
            <a:ext cx="8795227" cy="355424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um título de responsabilidade do Tesouro Nacional;</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Emitido com o objetivo de prover os recursos necessários à cobertura dos déficits orçamentários ou à realização de operações de crédito por antecipação de receitas para atendimento a determinações legais, exclusivamente sob a forma escritural, no SELIC;</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Pós-fixado;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Negociados com valor de face indexado a SELIC;</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Zero Cupom.</a:t>
            </a:r>
          </a:p>
        </p:txBody>
      </p:sp>
      <p:sp>
        <p:nvSpPr>
          <p:cNvPr id="10" name="CaixaDeTexto 9">
            <a:extLst>
              <a:ext uri="{FF2B5EF4-FFF2-40B4-BE49-F238E27FC236}">
                <a16:creationId xmlns:a16="http://schemas.microsoft.com/office/drawing/2014/main" id="{FDAA93BF-E44E-4C25-BF4D-2EDAC05A6749}"/>
              </a:ext>
            </a:extLst>
          </p:cNvPr>
          <p:cNvSpPr txBox="1"/>
          <p:nvPr/>
        </p:nvSpPr>
        <p:spPr>
          <a:xfrm>
            <a:off x="2158715" y="2506120"/>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LFT – Letra Financeira do Tesouro Nacional:</a:t>
            </a:r>
          </a:p>
        </p:txBody>
      </p:sp>
      <p:sp>
        <p:nvSpPr>
          <p:cNvPr id="16" name="CaixaDeTexto 15">
            <a:extLst>
              <a:ext uri="{FF2B5EF4-FFF2-40B4-BE49-F238E27FC236}">
                <a16:creationId xmlns:a16="http://schemas.microsoft.com/office/drawing/2014/main" id="{356B1C03-5E13-4736-AA76-9A9A24E5E279}"/>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Títulos Públicos</a:t>
            </a:r>
          </a:p>
        </p:txBody>
      </p:sp>
    </p:spTree>
    <p:extLst>
      <p:ext uri="{BB962C8B-B14F-4D97-AF65-F5344CB8AC3E}">
        <p14:creationId xmlns:p14="http://schemas.microsoft.com/office/powerpoint/2010/main" val="1836110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cxnSp>
        <p:nvCxnSpPr>
          <p:cNvPr id="8" name="Conector reto 7">
            <a:extLst>
              <a:ext uri="{FF2B5EF4-FFF2-40B4-BE49-F238E27FC236}">
                <a16:creationId xmlns:a16="http://schemas.microsoft.com/office/drawing/2014/main" id="{3EB968F5-440A-4C68-B374-20E3B203EA4C}"/>
              </a:ext>
            </a:extLst>
          </p:cNvPr>
          <p:cNvCxnSpPr>
            <a:cxnSpLocks/>
          </p:cNvCxnSpPr>
          <p:nvPr/>
        </p:nvCxnSpPr>
        <p:spPr>
          <a:xfrm>
            <a:off x="2004034" y="2879379"/>
            <a:ext cx="0" cy="2654345"/>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3FB08DF8-C173-4C27-A254-E43595A02560}"/>
              </a:ext>
            </a:extLst>
          </p:cNvPr>
          <p:cNvSpPr txBox="1"/>
          <p:nvPr/>
        </p:nvSpPr>
        <p:spPr>
          <a:xfrm>
            <a:off x="2158716" y="3295226"/>
            <a:ext cx="8451446"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 emitido pelo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Tesouro Nacional</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para a cobertura do déficit orçamentário, exclusivamente sob a forma escritural, no SELIC;</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 de rentabilidade pós-fixada (exceto NTN-F), e possui diversas séries, cada qual com índice de atualização próprio (IGP-M, Dólar, TR entre outros).</a:t>
            </a:r>
          </a:p>
        </p:txBody>
      </p:sp>
      <p:sp>
        <p:nvSpPr>
          <p:cNvPr id="10" name="CaixaDeTexto 9">
            <a:extLst>
              <a:ext uri="{FF2B5EF4-FFF2-40B4-BE49-F238E27FC236}">
                <a16:creationId xmlns:a16="http://schemas.microsoft.com/office/drawing/2014/main" id="{FDAA93BF-E44E-4C25-BF4D-2EDAC05A6749}"/>
              </a:ext>
            </a:extLst>
          </p:cNvPr>
          <p:cNvSpPr txBox="1"/>
          <p:nvPr/>
        </p:nvSpPr>
        <p:spPr>
          <a:xfrm>
            <a:off x="2158715" y="2864339"/>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NTN – Notas do Tesouro Nacional:</a:t>
            </a:r>
          </a:p>
        </p:txBody>
      </p:sp>
      <p:sp>
        <p:nvSpPr>
          <p:cNvPr id="16" name="CaixaDeTexto 15">
            <a:extLst>
              <a:ext uri="{FF2B5EF4-FFF2-40B4-BE49-F238E27FC236}">
                <a16:creationId xmlns:a16="http://schemas.microsoft.com/office/drawing/2014/main" id="{356B1C03-5E13-4736-AA76-9A9A24E5E279}"/>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Títulos Públicos</a:t>
            </a:r>
          </a:p>
        </p:txBody>
      </p:sp>
    </p:spTree>
    <p:extLst>
      <p:ext uri="{BB962C8B-B14F-4D97-AF65-F5344CB8AC3E}">
        <p14:creationId xmlns:p14="http://schemas.microsoft.com/office/powerpoint/2010/main" val="1053541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cxnSp>
        <p:nvCxnSpPr>
          <p:cNvPr id="8" name="Conector reto 7">
            <a:extLst>
              <a:ext uri="{FF2B5EF4-FFF2-40B4-BE49-F238E27FC236}">
                <a16:creationId xmlns:a16="http://schemas.microsoft.com/office/drawing/2014/main" id="{3EB968F5-440A-4C68-B374-20E3B203EA4C}"/>
              </a:ext>
            </a:extLst>
          </p:cNvPr>
          <p:cNvCxnSpPr>
            <a:cxnSpLocks/>
          </p:cNvCxnSpPr>
          <p:nvPr/>
        </p:nvCxnSpPr>
        <p:spPr>
          <a:xfrm>
            <a:off x="2004034" y="2728550"/>
            <a:ext cx="0" cy="140981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3FB08DF8-C173-4C27-A254-E43595A02560}"/>
              </a:ext>
            </a:extLst>
          </p:cNvPr>
          <p:cNvSpPr txBox="1"/>
          <p:nvPr/>
        </p:nvSpPr>
        <p:spPr>
          <a:xfrm>
            <a:off x="2158716" y="3144397"/>
            <a:ext cx="8451446" cy="92275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Pós-fixado, paga juros semestrais, atualizado pelo IPCA;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Valor nominal: R$1.000,00.</a:t>
            </a:r>
          </a:p>
        </p:txBody>
      </p:sp>
      <p:sp>
        <p:nvSpPr>
          <p:cNvPr id="10" name="CaixaDeTexto 9">
            <a:extLst>
              <a:ext uri="{FF2B5EF4-FFF2-40B4-BE49-F238E27FC236}">
                <a16:creationId xmlns:a16="http://schemas.microsoft.com/office/drawing/2014/main" id="{FDAA93BF-E44E-4C25-BF4D-2EDAC05A6749}"/>
              </a:ext>
            </a:extLst>
          </p:cNvPr>
          <p:cNvSpPr txBox="1"/>
          <p:nvPr/>
        </p:nvSpPr>
        <p:spPr>
          <a:xfrm>
            <a:off x="2158715" y="2713510"/>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NTN- B – IPCA:</a:t>
            </a:r>
          </a:p>
        </p:txBody>
      </p:sp>
      <p:sp>
        <p:nvSpPr>
          <p:cNvPr id="16" name="CaixaDeTexto 15">
            <a:extLst>
              <a:ext uri="{FF2B5EF4-FFF2-40B4-BE49-F238E27FC236}">
                <a16:creationId xmlns:a16="http://schemas.microsoft.com/office/drawing/2014/main" id="{356B1C03-5E13-4736-AA76-9A9A24E5E279}"/>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Títulos Públicos</a:t>
            </a:r>
          </a:p>
        </p:txBody>
      </p:sp>
      <p:cxnSp>
        <p:nvCxnSpPr>
          <p:cNvPr id="11" name="Conector reto 10">
            <a:extLst>
              <a:ext uri="{FF2B5EF4-FFF2-40B4-BE49-F238E27FC236}">
                <a16:creationId xmlns:a16="http://schemas.microsoft.com/office/drawing/2014/main" id="{5B744E83-ED55-4BB3-A9B9-20FEBE69FE86}"/>
              </a:ext>
            </a:extLst>
          </p:cNvPr>
          <p:cNvCxnSpPr>
            <a:cxnSpLocks/>
          </p:cNvCxnSpPr>
          <p:nvPr/>
        </p:nvCxnSpPr>
        <p:spPr>
          <a:xfrm>
            <a:off x="2004034" y="4513077"/>
            <a:ext cx="0" cy="140981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2" name="CaixaDeTexto 11">
            <a:extLst>
              <a:ext uri="{FF2B5EF4-FFF2-40B4-BE49-F238E27FC236}">
                <a16:creationId xmlns:a16="http://schemas.microsoft.com/office/drawing/2014/main" id="{5B76F86A-7439-44E1-B1FA-24F0802A2210}"/>
              </a:ext>
            </a:extLst>
          </p:cNvPr>
          <p:cNvSpPr txBox="1"/>
          <p:nvPr/>
        </p:nvSpPr>
        <p:spPr>
          <a:xfrm>
            <a:off x="2158716" y="4928924"/>
            <a:ext cx="8451446" cy="92275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Pós-fixado, paga juros semestrais, atualizados pelo IGPM;</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Valor nominal: R$1.000,00.</a:t>
            </a:r>
          </a:p>
        </p:txBody>
      </p:sp>
      <p:sp>
        <p:nvSpPr>
          <p:cNvPr id="13" name="CaixaDeTexto 12">
            <a:extLst>
              <a:ext uri="{FF2B5EF4-FFF2-40B4-BE49-F238E27FC236}">
                <a16:creationId xmlns:a16="http://schemas.microsoft.com/office/drawing/2014/main" id="{7EE5BFDE-909F-44CC-A008-6C437AF5D626}"/>
              </a:ext>
            </a:extLst>
          </p:cNvPr>
          <p:cNvSpPr txBox="1"/>
          <p:nvPr/>
        </p:nvSpPr>
        <p:spPr>
          <a:xfrm>
            <a:off x="2158715" y="4498037"/>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NTN- C – IGPM:</a:t>
            </a:r>
          </a:p>
        </p:txBody>
      </p:sp>
    </p:spTree>
    <p:extLst>
      <p:ext uri="{BB962C8B-B14F-4D97-AF65-F5344CB8AC3E}">
        <p14:creationId xmlns:p14="http://schemas.microsoft.com/office/powerpoint/2010/main" val="530285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cxnSp>
        <p:nvCxnSpPr>
          <p:cNvPr id="8" name="Conector reto 7">
            <a:extLst>
              <a:ext uri="{FF2B5EF4-FFF2-40B4-BE49-F238E27FC236}">
                <a16:creationId xmlns:a16="http://schemas.microsoft.com/office/drawing/2014/main" id="{3EB968F5-440A-4C68-B374-20E3B203EA4C}"/>
              </a:ext>
            </a:extLst>
          </p:cNvPr>
          <p:cNvCxnSpPr>
            <a:cxnSpLocks/>
          </p:cNvCxnSpPr>
          <p:nvPr/>
        </p:nvCxnSpPr>
        <p:spPr>
          <a:xfrm>
            <a:off x="2004034" y="2728550"/>
            <a:ext cx="0" cy="140981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3FB08DF8-C173-4C27-A254-E43595A02560}"/>
              </a:ext>
            </a:extLst>
          </p:cNvPr>
          <p:cNvSpPr txBox="1"/>
          <p:nvPr/>
        </p:nvSpPr>
        <p:spPr>
          <a:xfrm>
            <a:off x="2158716" y="3144397"/>
            <a:ext cx="8451446" cy="92275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Pós-fixado, paga juros semestrais, atualizado pelo Dólar PTAX;</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Valor nominal: R$1.000,00.</a:t>
            </a:r>
          </a:p>
        </p:txBody>
      </p:sp>
      <p:sp>
        <p:nvSpPr>
          <p:cNvPr id="10" name="CaixaDeTexto 9">
            <a:extLst>
              <a:ext uri="{FF2B5EF4-FFF2-40B4-BE49-F238E27FC236}">
                <a16:creationId xmlns:a16="http://schemas.microsoft.com/office/drawing/2014/main" id="{FDAA93BF-E44E-4C25-BF4D-2EDAC05A6749}"/>
              </a:ext>
            </a:extLst>
          </p:cNvPr>
          <p:cNvSpPr txBox="1"/>
          <p:nvPr/>
        </p:nvSpPr>
        <p:spPr>
          <a:xfrm>
            <a:off x="2158715" y="2713510"/>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NTN- D – Dólar:</a:t>
            </a:r>
          </a:p>
        </p:txBody>
      </p:sp>
      <p:sp>
        <p:nvSpPr>
          <p:cNvPr id="16" name="CaixaDeTexto 15">
            <a:extLst>
              <a:ext uri="{FF2B5EF4-FFF2-40B4-BE49-F238E27FC236}">
                <a16:creationId xmlns:a16="http://schemas.microsoft.com/office/drawing/2014/main" id="{356B1C03-5E13-4736-AA76-9A9A24E5E279}"/>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Títulos Públicos</a:t>
            </a:r>
          </a:p>
        </p:txBody>
      </p:sp>
      <p:cxnSp>
        <p:nvCxnSpPr>
          <p:cNvPr id="11" name="Conector reto 10">
            <a:extLst>
              <a:ext uri="{FF2B5EF4-FFF2-40B4-BE49-F238E27FC236}">
                <a16:creationId xmlns:a16="http://schemas.microsoft.com/office/drawing/2014/main" id="{5B744E83-ED55-4BB3-A9B9-20FEBE69FE86}"/>
              </a:ext>
            </a:extLst>
          </p:cNvPr>
          <p:cNvCxnSpPr>
            <a:cxnSpLocks/>
          </p:cNvCxnSpPr>
          <p:nvPr/>
        </p:nvCxnSpPr>
        <p:spPr>
          <a:xfrm>
            <a:off x="2004034" y="4513077"/>
            <a:ext cx="0" cy="140981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2" name="CaixaDeTexto 11">
            <a:extLst>
              <a:ext uri="{FF2B5EF4-FFF2-40B4-BE49-F238E27FC236}">
                <a16:creationId xmlns:a16="http://schemas.microsoft.com/office/drawing/2014/main" id="{5B76F86A-7439-44E1-B1FA-24F0802A2210}"/>
              </a:ext>
            </a:extLst>
          </p:cNvPr>
          <p:cNvSpPr txBox="1"/>
          <p:nvPr/>
        </p:nvSpPr>
        <p:spPr>
          <a:xfrm>
            <a:off x="2158716" y="4928924"/>
            <a:ext cx="8451446" cy="92275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Pós-fixado, paga juros semestrais, não atualizado (fixo);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Valor nominal: R$1.000,00.</a:t>
            </a:r>
          </a:p>
        </p:txBody>
      </p:sp>
      <p:sp>
        <p:nvSpPr>
          <p:cNvPr id="13" name="CaixaDeTexto 12">
            <a:extLst>
              <a:ext uri="{FF2B5EF4-FFF2-40B4-BE49-F238E27FC236}">
                <a16:creationId xmlns:a16="http://schemas.microsoft.com/office/drawing/2014/main" id="{7EE5BFDE-909F-44CC-A008-6C437AF5D626}"/>
              </a:ext>
            </a:extLst>
          </p:cNvPr>
          <p:cNvSpPr txBox="1"/>
          <p:nvPr/>
        </p:nvSpPr>
        <p:spPr>
          <a:xfrm>
            <a:off x="2158715" y="4498037"/>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NTN- F – Fixo:</a:t>
            </a:r>
          </a:p>
        </p:txBody>
      </p:sp>
      <p:pic>
        <p:nvPicPr>
          <p:cNvPr id="14" name="Picture 13">
            <a:extLst>
              <a:ext uri="{FF2B5EF4-FFF2-40B4-BE49-F238E27FC236}">
                <a16:creationId xmlns:a16="http://schemas.microsoft.com/office/drawing/2014/main" id="{957130CE-528E-4119-A1B5-C7FCD27D6135}"/>
              </a:ext>
            </a:extLst>
          </p:cNvPr>
          <p:cNvPicPr>
            <a:picLocks noChangeAspect="1"/>
          </p:cNvPicPr>
          <p:nvPr/>
        </p:nvPicPr>
        <p:blipFill>
          <a:blip r:embed="rId2"/>
          <a:stretch>
            <a:fillRect/>
          </a:stretch>
        </p:blipFill>
        <p:spPr>
          <a:xfrm>
            <a:off x="2666200" y="6519319"/>
            <a:ext cx="6871751" cy="55677"/>
          </a:xfrm>
          <a:prstGeom prst="rect">
            <a:avLst/>
          </a:prstGeom>
        </p:spPr>
      </p:pic>
    </p:spTree>
    <p:extLst>
      <p:ext uri="{BB962C8B-B14F-4D97-AF65-F5344CB8AC3E}">
        <p14:creationId xmlns:p14="http://schemas.microsoft.com/office/powerpoint/2010/main" val="498108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91008FBD-3AEE-472A-B645-EDEA43214921}"/>
              </a:ext>
            </a:extLst>
          </p:cNvPr>
          <p:cNvSpPr txBox="1"/>
          <p:nvPr/>
        </p:nvSpPr>
        <p:spPr>
          <a:xfrm>
            <a:off x="5278643" y="3360155"/>
            <a:ext cx="1622560" cy="477054"/>
          </a:xfrm>
          <a:prstGeom prst="rect">
            <a:avLst/>
          </a:prstGeom>
          <a:noFill/>
        </p:spPr>
        <p:txBody>
          <a:bodyPr wrap="none" rtlCol="0">
            <a:spAutoFit/>
          </a:bodyPr>
          <a:lstStyle/>
          <a:p>
            <a:pPr algn="ctr"/>
            <a:r>
              <a:rPr lang="pt-BR" sz="25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Vídeo 5.2</a:t>
            </a:r>
          </a:p>
        </p:txBody>
      </p:sp>
    </p:spTree>
    <p:extLst>
      <p:ext uri="{BB962C8B-B14F-4D97-AF65-F5344CB8AC3E}">
        <p14:creationId xmlns:p14="http://schemas.microsoft.com/office/powerpoint/2010/main" val="274461243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cxnSp>
        <p:nvCxnSpPr>
          <p:cNvPr id="8" name="Conector reto 7">
            <a:extLst>
              <a:ext uri="{FF2B5EF4-FFF2-40B4-BE49-F238E27FC236}">
                <a16:creationId xmlns:a16="http://schemas.microsoft.com/office/drawing/2014/main" id="{3EB968F5-440A-4C68-B374-20E3B203EA4C}"/>
              </a:ext>
            </a:extLst>
          </p:cNvPr>
          <p:cNvCxnSpPr>
            <a:cxnSpLocks/>
          </p:cNvCxnSpPr>
          <p:nvPr/>
        </p:nvCxnSpPr>
        <p:spPr>
          <a:xfrm>
            <a:off x="2004034" y="2609356"/>
            <a:ext cx="0" cy="386191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CaixaDeTexto 8">
            <a:extLst>
              <a:ext uri="{FF2B5EF4-FFF2-40B4-BE49-F238E27FC236}">
                <a16:creationId xmlns:a16="http://schemas.microsoft.com/office/drawing/2014/main" id="{3FB08DF8-C173-4C27-A254-E43595A02560}"/>
              </a:ext>
            </a:extLst>
          </p:cNvPr>
          <p:cNvSpPr txBox="1"/>
          <p:nvPr/>
        </p:nvSpPr>
        <p:spPr>
          <a:xfrm>
            <a:off x="2158716" y="2478448"/>
            <a:ext cx="8451446" cy="3992824"/>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As cadernetas de poupança são o investimento mais tradicional do Brasil e são oferecidas a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Pessoas Físicas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Jurídicas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por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Instituições Financeiras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públicas e privadas através de contas bancárias chamadas de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Conta Poupança</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Dessa forma, os valores depositados na conta poupança são aplicados automaticamente na caderneta de poupança, tem liquidez diária e sofrem remunerações mensais de acordo com as determinações feitas pela legislação brasileira;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Possui garantia do FGC.</a:t>
            </a:r>
          </a:p>
        </p:txBody>
      </p:sp>
      <p:sp>
        <p:nvSpPr>
          <p:cNvPr id="16" name="CaixaDeTexto 15">
            <a:extLst>
              <a:ext uri="{FF2B5EF4-FFF2-40B4-BE49-F238E27FC236}">
                <a16:creationId xmlns:a16="http://schemas.microsoft.com/office/drawing/2014/main" id="{356B1C03-5E13-4736-AA76-9A9A24E5E279}"/>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Caderneta de poupança</a:t>
            </a:r>
          </a:p>
        </p:txBody>
      </p:sp>
    </p:spTree>
    <p:extLst>
      <p:ext uri="{BB962C8B-B14F-4D97-AF65-F5344CB8AC3E}">
        <p14:creationId xmlns:p14="http://schemas.microsoft.com/office/powerpoint/2010/main" val="1057642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sp>
        <p:nvSpPr>
          <p:cNvPr id="16" name="CaixaDeTexto 15">
            <a:extLst>
              <a:ext uri="{FF2B5EF4-FFF2-40B4-BE49-F238E27FC236}">
                <a16:creationId xmlns:a16="http://schemas.microsoft.com/office/drawing/2014/main" id="{356B1C03-5E13-4736-AA76-9A9A24E5E279}"/>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Caderneta de poupança</a:t>
            </a:r>
          </a:p>
        </p:txBody>
      </p:sp>
      <p:cxnSp>
        <p:nvCxnSpPr>
          <p:cNvPr id="6" name="Conector reto 5">
            <a:extLst>
              <a:ext uri="{FF2B5EF4-FFF2-40B4-BE49-F238E27FC236}">
                <a16:creationId xmlns:a16="http://schemas.microsoft.com/office/drawing/2014/main" id="{7FA499E6-9092-45E0-9331-A76C815A6DA1}"/>
              </a:ext>
            </a:extLst>
          </p:cNvPr>
          <p:cNvCxnSpPr>
            <a:cxnSpLocks/>
          </p:cNvCxnSpPr>
          <p:nvPr/>
        </p:nvCxnSpPr>
        <p:spPr>
          <a:xfrm>
            <a:off x="2004034" y="2728550"/>
            <a:ext cx="0" cy="322355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91E196B4-5050-4166-901B-3FC2FD2F6DEE}"/>
              </a:ext>
            </a:extLst>
          </p:cNvPr>
          <p:cNvSpPr txBox="1"/>
          <p:nvPr/>
        </p:nvSpPr>
        <p:spPr>
          <a:xfrm>
            <a:off x="2158715" y="3144397"/>
            <a:ext cx="8606691" cy="484172"/>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Remuneração Básica</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dada pela taxa referencial – TR</a:t>
            </a:r>
          </a:p>
        </p:txBody>
      </p:sp>
      <p:sp>
        <p:nvSpPr>
          <p:cNvPr id="10" name="CaixaDeTexto 9">
            <a:extLst>
              <a:ext uri="{FF2B5EF4-FFF2-40B4-BE49-F238E27FC236}">
                <a16:creationId xmlns:a16="http://schemas.microsoft.com/office/drawing/2014/main" id="{45684AEE-C06B-41FB-AAF1-7E02606B17FB}"/>
              </a:ext>
            </a:extLst>
          </p:cNvPr>
          <p:cNvSpPr txBox="1"/>
          <p:nvPr/>
        </p:nvSpPr>
        <p:spPr>
          <a:xfrm>
            <a:off x="2158715" y="2713510"/>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Remuneração:</a:t>
            </a:r>
          </a:p>
        </p:txBody>
      </p:sp>
      <p:sp>
        <p:nvSpPr>
          <p:cNvPr id="4" name="Retângulo 3">
            <a:extLst>
              <a:ext uri="{FF2B5EF4-FFF2-40B4-BE49-F238E27FC236}">
                <a16:creationId xmlns:a16="http://schemas.microsoft.com/office/drawing/2014/main" id="{CBAE62C3-C4D5-47FA-9A59-5516B3A34517}"/>
              </a:ext>
            </a:extLst>
          </p:cNvPr>
          <p:cNvSpPr/>
          <p:nvPr/>
        </p:nvSpPr>
        <p:spPr>
          <a:xfrm>
            <a:off x="2158714" y="3713604"/>
            <a:ext cx="8814081" cy="2238498"/>
          </a:xfrm>
          <a:prstGeom prst="rect">
            <a:avLst/>
          </a:prstGeom>
        </p:spPr>
        <p:txBody>
          <a:bodyPr wrap="square">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Remuneração Adicional,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correspondente a:</a:t>
            </a:r>
          </a:p>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1.</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0,5% ao mês, enquanto a meta da taxa SELIC ao ano for superior a 8,5%;</a:t>
            </a:r>
          </a:p>
          <a:p>
            <a:pPr>
              <a:lnSpc>
                <a:spcPct val="150000"/>
              </a:lnSpc>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2.</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70% da meta da taxa SELIC ao ano, </a:t>
            </a:r>
            <a:r>
              <a:rPr lang="pt-BR" sz="1900" dirty="0" err="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mensalizada</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vigente na data de início do período de rendimento, enquanto a meta da taxa SELIC ao ano for igual ou inferior a 8,5%.</a:t>
            </a:r>
          </a:p>
        </p:txBody>
      </p:sp>
    </p:spTree>
    <p:extLst>
      <p:ext uri="{BB962C8B-B14F-4D97-AF65-F5344CB8AC3E}">
        <p14:creationId xmlns:p14="http://schemas.microsoft.com/office/powerpoint/2010/main" val="2595101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5061462" y="1254645"/>
            <a:ext cx="2056973" cy="469359"/>
          </a:xfrm>
          <a:prstGeom prst="rect">
            <a:avLst/>
          </a:prstGeom>
          <a:noFill/>
        </p:spPr>
        <p:txBody>
          <a:bodyPr wrap="none" rtlCol="0">
            <a:spAutoFit/>
          </a:bodyPr>
          <a:lstStyle/>
          <a:p>
            <a:pPr algn="ctr"/>
            <a:r>
              <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RENDA FIXA</a:t>
            </a:r>
          </a:p>
        </p:txBody>
      </p:sp>
      <p:sp>
        <p:nvSpPr>
          <p:cNvPr id="16" name="CaixaDeTexto 15">
            <a:extLst>
              <a:ext uri="{FF2B5EF4-FFF2-40B4-BE49-F238E27FC236}">
                <a16:creationId xmlns:a16="http://schemas.microsoft.com/office/drawing/2014/main" id="{356B1C03-5E13-4736-AA76-9A9A24E5E279}"/>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Tesouro Direto</a:t>
            </a:r>
          </a:p>
        </p:txBody>
      </p:sp>
      <p:cxnSp>
        <p:nvCxnSpPr>
          <p:cNvPr id="6" name="Conector reto 5">
            <a:extLst>
              <a:ext uri="{FF2B5EF4-FFF2-40B4-BE49-F238E27FC236}">
                <a16:creationId xmlns:a16="http://schemas.microsoft.com/office/drawing/2014/main" id="{7FA499E6-9092-45E0-9331-A76C815A6DA1}"/>
              </a:ext>
            </a:extLst>
          </p:cNvPr>
          <p:cNvCxnSpPr>
            <a:cxnSpLocks/>
          </p:cNvCxnSpPr>
          <p:nvPr/>
        </p:nvCxnSpPr>
        <p:spPr>
          <a:xfrm>
            <a:off x="2004034" y="3054404"/>
            <a:ext cx="0" cy="2548951"/>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4" name="Retângulo 3">
            <a:extLst>
              <a:ext uri="{FF2B5EF4-FFF2-40B4-BE49-F238E27FC236}">
                <a16:creationId xmlns:a16="http://schemas.microsoft.com/office/drawing/2014/main" id="{CBAE62C3-C4D5-47FA-9A59-5516B3A34517}"/>
              </a:ext>
            </a:extLst>
          </p:cNvPr>
          <p:cNvSpPr/>
          <p:nvPr/>
        </p:nvSpPr>
        <p:spPr>
          <a:xfrm>
            <a:off x="2158715" y="2926275"/>
            <a:ext cx="8091738" cy="2677080"/>
          </a:xfrm>
          <a:prstGeom prst="rect">
            <a:avLst/>
          </a:prstGeom>
        </p:spPr>
        <p:txBody>
          <a:bodyPr wrap="square">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um programa do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Tesouro Nacional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do Brasil implementado em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7 de janeiro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 2002 em parceria com a B3;</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Intuito de democratizar a compra e venda de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Títulos Públicos Federais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por pessoas físicas através da Internet.</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limite mínimo de compra por investidor é de R$30,00 e o máximo é de R$1 milhão por mês.</a:t>
            </a:r>
          </a:p>
        </p:txBody>
      </p:sp>
    </p:spTree>
    <p:extLst>
      <p:ext uri="{BB962C8B-B14F-4D97-AF65-F5344CB8AC3E}">
        <p14:creationId xmlns:p14="http://schemas.microsoft.com/office/powerpoint/2010/main" val="2559668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91008FBD-3AEE-472A-B645-EDEA43214921}"/>
              </a:ext>
            </a:extLst>
          </p:cNvPr>
          <p:cNvSpPr txBox="1"/>
          <p:nvPr/>
        </p:nvSpPr>
        <p:spPr>
          <a:xfrm>
            <a:off x="5278643" y="3360155"/>
            <a:ext cx="1622560" cy="477054"/>
          </a:xfrm>
          <a:prstGeom prst="rect">
            <a:avLst/>
          </a:prstGeom>
          <a:noFill/>
        </p:spPr>
        <p:txBody>
          <a:bodyPr wrap="none" rtlCol="0">
            <a:spAutoFit/>
          </a:bodyPr>
          <a:lstStyle/>
          <a:p>
            <a:pPr algn="ctr"/>
            <a:r>
              <a:rPr lang="pt-BR" sz="25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Vídeo 5.3</a:t>
            </a:r>
          </a:p>
        </p:txBody>
      </p:sp>
    </p:spTree>
    <p:extLst>
      <p:ext uri="{BB962C8B-B14F-4D97-AF65-F5344CB8AC3E}">
        <p14:creationId xmlns:p14="http://schemas.microsoft.com/office/powerpoint/2010/main" val="3353957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Oferta pública de ações Inicial Public Offering (IPO)</a:t>
            </a:r>
          </a:p>
        </p:txBody>
      </p:sp>
      <p:cxnSp>
        <p:nvCxnSpPr>
          <p:cNvPr id="6" name="Conector reto 5">
            <a:extLst>
              <a:ext uri="{FF2B5EF4-FFF2-40B4-BE49-F238E27FC236}">
                <a16:creationId xmlns:a16="http://schemas.microsoft.com/office/drawing/2014/main" id="{AA2538C0-A989-4D8A-9F7D-A784B40D442D}"/>
              </a:ext>
            </a:extLst>
          </p:cNvPr>
          <p:cNvCxnSpPr>
            <a:cxnSpLocks/>
          </p:cNvCxnSpPr>
          <p:nvPr/>
        </p:nvCxnSpPr>
        <p:spPr>
          <a:xfrm>
            <a:off x="2004034" y="3318235"/>
            <a:ext cx="0" cy="168807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CaixaDeTexto 6">
            <a:extLst>
              <a:ext uri="{FF2B5EF4-FFF2-40B4-BE49-F238E27FC236}">
                <a16:creationId xmlns:a16="http://schemas.microsoft.com/office/drawing/2014/main" id="{6C2BA8EA-E865-4E3E-B8FE-D2ED4943FBB0}"/>
              </a:ext>
            </a:extLst>
          </p:cNvPr>
          <p:cNvSpPr txBox="1"/>
          <p:nvPr/>
        </p:nvSpPr>
        <p:spPr>
          <a:xfrm>
            <a:off x="2140425" y="3206395"/>
            <a:ext cx="8521286" cy="1799916"/>
          </a:xfrm>
          <a:prstGeom prst="rect">
            <a:avLst/>
          </a:prstGeom>
          <a:noFill/>
        </p:spPr>
        <p:txBody>
          <a:bodyPr wrap="square" rtlCol="0">
            <a:spAutoFit/>
          </a:bodyPr>
          <a:lstStyle/>
          <a:p>
            <a:pPr marL="342900" indent="-342900">
              <a:lnSpc>
                <a:spcPct val="150000"/>
              </a:lnSpc>
              <a:buFontTx/>
              <a:buChar char="-"/>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Oferta Pública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em que as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Ações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de uma empresa são vendidas ao público em geral numa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Bolsa de Valores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pela primeira vez;</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o processo pelo qual uma empresa se torna numa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Empresa de Capital Aberto</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
            </a:r>
          </a:p>
        </p:txBody>
      </p:sp>
    </p:spTree>
    <p:extLst>
      <p:ext uri="{BB962C8B-B14F-4D97-AF65-F5344CB8AC3E}">
        <p14:creationId xmlns:p14="http://schemas.microsoft.com/office/powerpoint/2010/main" val="2729154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7" name="Conector reto 6">
            <a:extLst>
              <a:ext uri="{FF2B5EF4-FFF2-40B4-BE49-F238E27FC236}">
                <a16:creationId xmlns:a16="http://schemas.microsoft.com/office/drawing/2014/main" id="{39340A50-5AED-4DF7-BA9D-72830307FD1F}"/>
              </a:ext>
            </a:extLst>
          </p:cNvPr>
          <p:cNvCxnSpPr>
            <a:cxnSpLocks/>
          </p:cNvCxnSpPr>
          <p:nvPr/>
        </p:nvCxnSpPr>
        <p:spPr>
          <a:xfrm>
            <a:off x="2004034" y="2758367"/>
            <a:ext cx="0" cy="273797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189A61B2-EAC0-44C0-BE04-75D1F253FA47}"/>
              </a:ext>
            </a:extLst>
          </p:cNvPr>
          <p:cNvSpPr txBox="1"/>
          <p:nvPr/>
        </p:nvSpPr>
        <p:spPr>
          <a:xfrm>
            <a:off x="2158715" y="3174214"/>
            <a:ext cx="8606691"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Produto emitido pelos bancos para captar recursos;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Pré-fixado ou pós-fixado;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IR – tabela regressiva;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Come cotas;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IOF cobrado – resgate antes de 30 dias.</a:t>
            </a:r>
          </a:p>
        </p:txBody>
      </p:sp>
      <p:sp>
        <p:nvSpPr>
          <p:cNvPr id="9" name="CaixaDeTexto 8">
            <a:extLst>
              <a:ext uri="{FF2B5EF4-FFF2-40B4-BE49-F238E27FC236}">
                <a16:creationId xmlns:a16="http://schemas.microsoft.com/office/drawing/2014/main" id="{DEA645C6-50F0-4624-BFDB-D5D827289F00}"/>
              </a:ext>
            </a:extLst>
          </p:cNvPr>
          <p:cNvSpPr txBox="1"/>
          <p:nvPr/>
        </p:nvSpPr>
        <p:spPr>
          <a:xfrm>
            <a:off x="2158715" y="2743327"/>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CDB - Certificado de Depósito Bancário</a:t>
            </a:r>
          </a:p>
        </p:txBody>
      </p:sp>
    </p:spTree>
    <p:extLst>
      <p:ext uri="{BB962C8B-B14F-4D97-AF65-F5344CB8AC3E}">
        <p14:creationId xmlns:p14="http://schemas.microsoft.com/office/powerpoint/2010/main" val="3422694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7" name="Conector reto 6">
            <a:extLst>
              <a:ext uri="{FF2B5EF4-FFF2-40B4-BE49-F238E27FC236}">
                <a16:creationId xmlns:a16="http://schemas.microsoft.com/office/drawing/2014/main" id="{39340A50-5AED-4DF7-BA9D-72830307FD1F}"/>
              </a:ext>
            </a:extLst>
          </p:cNvPr>
          <p:cNvCxnSpPr>
            <a:cxnSpLocks/>
          </p:cNvCxnSpPr>
          <p:nvPr/>
        </p:nvCxnSpPr>
        <p:spPr>
          <a:xfrm>
            <a:off x="2004034" y="2311106"/>
            <a:ext cx="0" cy="3970090"/>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189A61B2-EAC0-44C0-BE04-75D1F253FA47}"/>
              </a:ext>
            </a:extLst>
          </p:cNvPr>
          <p:cNvSpPr txBox="1"/>
          <p:nvPr/>
        </p:nvSpPr>
        <p:spPr>
          <a:xfrm>
            <a:off x="2158715" y="2726953"/>
            <a:ext cx="8606691" cy="355424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Conhecido como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Nota Promissória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título emitido por empresas que precisam captar recursos rapidamente e com taxas de  juros mais baixos que os empréstimos bancários;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Ofertado no mercado secundário;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Sujeito a registro junto a CVM para emissão;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Pré-fixado e de curto prazo;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Companhia fechada: prazo mínimo 30 dias e máximo de 180 dias;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Companhia aberta: prazo mínimo 30 dias e máximo de 360 dias.</a:t>
            </a:r>
          </a:p>
        </p:txBody>
      </p:sp>
      <p:sp>
        <p:nvSpPr>
          <p:cNvPr id="9" name="CaixaDeTexto 8">
            <a:extLst>
              <a:ext uri="{FF2B5EF4-FFF2-40B4-BE49-F238E27FC236}">
                <a16:creationId xmlns:a16="http://schemas.microsoft.com/office/drawing/2014/main" id="{DEA645C6-50F0-4624-BFDB-D5D827289F00}"/>
              </a:ext>
            </a:extLst>
          </p:cNvPr>
          <p:cNvSpPr txBox="1"/>
          <p:nvPr/>
        </p:nvSpPr>
        <p:spPr>
          <a:xfrm>
            <a:off x="2158715" y="229606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Commercial Paper:</a:t>
            </a:r>
          </a:p>
        </p:txBody>
      </p:sp>
    </p:spTree>
    <p:extLst>
      <p:ext uri="{BB962C8B-B14F-4D97-AF65-F5344CB8AC3E}">
        <p14:creationId xmlns:p14="http://schemas.microsoft.com/office/powerpoint/2010/main" val="1428382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7" name="Conector reto 6">
            <a:extLst>
              <a:ext uri="{FF2B5EF4-FFF2-40B4-BE49-F238E27FC236}">
                <a16:creationId xmlns:a16="http://schemas.microsoft.com/office/drawing/2014/main" id="{39340A50-5AED-4DF7-BA9D-72830307FD1F}"/>
              </a:ext>
            </a:extLst>
          </p:cNvPr>
          <p:cNvCxnSpPr>
            <a:cxnSpLocks/>
          </p:cNvCxnSpPr>
          <p:nvPr/>
        </p:nvCxnSpPr>
        <p:spPr>
          <a:xfrm>
            <a:off x="2004034" y="2753138"/>
            <a:ext cx="0" cy="342866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CaixaDeTexto 7">
            <a:extLst>
              <a:ext uri="{FF2B5EF4-FFF2-40B4-BE49-F238E27FC236}">
                <a16:creationId xmlns:a16="http://schemas.microsoft.com/office/drawing/2014/main" id="{189A61B2-EAC0-44C0-BE04-75D1F253FA47}"/>
              </a:ext>
            </a:extLst>
          </p:cNvPr>
          <p:cNvSpPr txBox="1"/>
          <p:nvPr/>
        </p:nvSpPr>
        <p:spPr>
          <a:xfrm>
            <a:off x="2158716" y="2627561"/>
            <a:ext cx="7750598" cy="3554243"/>
          </a:xfrm>
          <a:prstGeom prst="rect">
            <a:avLst/>
          </a:prstGeom>
          <a:noFill/>
        </p:spPr>
        <p:txBody>
          <a:bodyPr wrap="square" rtlCol="0">
            <a:spAutoFit/>
          </a:bodyPr>
          <a:lstStyle/>
          <a:p>
            <a:pPr marL="342900" indent="-342900">
              <a:lnSpc>
                <a:spcPct val="150000"/>
              </a:lnSpc>
              <a:buFontTx/>
              <a:buChar char="-"/>
            </a:pP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 de crédito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representativo de um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empréstimo</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que uma companhia realiza junto a terceiros e que assegura a seus detentores direito contra a emissora, estabelecidos na escritura de emissão.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Tem como finalidade satisfazer, de maneira mais econômica, as necessidades financeiras das sociedades por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ações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evitando, com isso, os contratempos das constantes e caras operações de curto prazo, junto ao mercado financeiro.</a:t>
            </a: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a:t>
            </a:r>
          </a:p>
        </p:txBody>
      </p:sp>
    </p:spTree>
    <p:extLst>
      <p:ext uri="{BB962C8B-B14F-4D97-AF65-F5344CB8AC3E}">
        <p14:creationId xmlns:p14="http://schemas.microsoft.com/office/powerpoint/2010/main" val="1538569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a:t>
            </a:r>
            <a:endPar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2857759"/>
            <a:ext cx="0" cy="309292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3273606"/>
            <a:ext cx="8606691" cy="2677080"/>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crédito do debenturista pode ser representado pelo certificado, mas a transmissão de sua propriedade se dá, efetivamente, pelo registro da operação no livro de registro de debêntures nominativas da companhia, e não pela simples transferência do certificado.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Em geral se registra apenas um debenturista, o CETIP, e este sistema realiza as demais transferências.</a:t>
            </a:r>
          </a:p>
        </p:txBody>
      </p:sp>
      <p:sp>
        <p:nvSpPr>
          <p:cNvPr id="11" name="CaixaDeTexto 10">
            <a:extLst>
              <a:ext uri="{FF2B5EF4-FFF2-40B4-BE49-F238E27FC236}">
                <a16:creationId xmlns:a16="http://schemas.microsoft.com/office/drawing/2014/main" id="{B9814165-C909-4914-AE2E-6B3E09C54E96}"/>
              </a:ext>
            </a:extLst>
          </p:cNvPr>
          <p:cNvSpPr txBox="1"/>
          <p:nvPr/>
        </p:nvSpPr>
        <p:spPr>
          <a:xfrm>
            <a:off x="2158715" y="2842719"/>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Debêntures Nominativas:</a:t>
            </a:r>
          </a:p>
        </p:txBody>
      </p:sp>
    </p:spTree>
    <p:extLst>
      <p:ext uri="{BB962C8B-B14F-4D97-AF65-F5344CB8AC3E}">
        <p14:creationId xmlns:p14="http://schemas.microsoft.com/office/powerpoint/2010/main" val="3116658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a:t>
            </a:r>
            <a:endPar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2949010"/>
            <a:ext cx="0" cy="272803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3364857"/>
            <a:ext cx="8606691" cy="2238498"/>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São aquelas cuja custódia e escrituração são feitas por instituição financeira autorizada pela CVM para prestar tais serviços;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propriedade de debêntures escriturais se transfere pelo lançamento efetuado pela instituição financeira, responsável pelo envio de extratos da conta de depósito de debêntures aos respectivos debenturistas.</a:t>
            </a:r>
          </a:p>
        </p:txBody>
      </p:sp>
      <p:sp>
        <p:nvSpPr>
          <p:cNvPr id="11" name="CaixaDeTexto 10">
            <a:extLst>
              <a:ext uri="{FF2B5EF4-FFF2-40B4-BE49-F238E27FC236}">
                <a16:creationId xmlns:a16="http://schemas.microsoft.com/office/drawing/2014/main" id="{B9814165-C909-4914-AE2E-6B3E09C54E96}"/>
              </a:ext>
            </a:extLst>
          </p:cNvPr>
          <p:cNvSpPr txBox="1"/>
          <p:nvPr/>
        </p:nvSpPr>
        <p:spPr>
          <a:xfrm>
            <a:off x="2158715" y="2933970"/>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Debêntures Escriturais:</a:t>
            </a:r>
          </a:p>
        </p:txBody>
      </p:sp>
    </p:spTree>
    <p:extLst>
      <p:ext uri="{BB962C8B-B14F-4D97-AF65-F5344CB8AC3E}">
        <p14:creationId xmlns:p14="http://schemas.microsoft.com/office/powerpoint/2010/main" val="2695016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a:t>
            </a:r>
            <a:endPar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3228596"/>
            <a:ext cx="0" cy="177718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6" y="3644443"/>
            <a:ext cx="8296766" cy="1361335"/>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As debêntures não conversíveis poderão, ainda, ser permutáveis por ações de outra companhia que não as da emissora, ou ainda por participação em algum empreendimento.</a:t>
            </a:r>
          </a:p>
        </p:txBody>
      </p:sp>
      <p:sp>
        <p:nvSpPr>
          <p:cNvPr id="11" name="CaixaDeTexto 10">
            <a:extLst>
              <a:ext uri="{FF2B5EF4-FFF2-40B4-BE49-F238E27FC236}">
                <a16:creationId xmlns:a16="http://schemas.microsoft.com/office/drawing/2014/main" id="{B9814165-C909-4914-AE2E-6B3E09C54E96}"/>
              </a:ext>
            </a:extLst>
          </p:cNvPr>
          <p:cNvSpPr txBox="1"/>
          <p:nvPr/>
        </p:nvSpPr>
        <p:spPr>
          <a:xfrm>
            <a:off x="2158715" y="321355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Debêntures não conversíveis:</a:t>
            </a:r>
          </a:p>
        </p:txBody>
      </p:sp>
    </p:spTree>
    <p:extLst>
      <p:ext uri="{BB962C8B-B14F-4D97-AF65-F5344CB8AC3E}">
        <p14:creationId xmlns:p14="http://schemas.microsoft.com/office/powerpoint/2010/main" val="153685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a:t>
            </a:r>
            <a:endPar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3228596"/>
            <a:ext cx="0" cy="1338600"/>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3644443"/>
            <a:ext cx="8606691" cy="922753"/>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No caso de debêntures conversíveis a escritura de emissão deverá conter cláusula referente à conversão das debêntures em ações.</a:t>
            </a:r>
          </a:p>
        </p:txBody>
      </p:sp>
      <p:sp>
        <p:nvSpPr>
          <p:cNvPr id="11" name="CaixaDeTexto 10">
            <a:extLst>
              <a:ext uri="{FF2B5EF4-FFF2-40B4-BE49-F238E27FC236}">
                <a16:creationId xmlns:a16="http://schemas.microsoft.com/office/drawing/2014/main" id="{B9814165-C909-4914-AE2E-6B3E09C54E96}"/>
              </a:ext>
            </a:extLst>
          </p:cNvPr>
          <p:cNvSpPr txBox="1"/>
          <p:nvPr/>
        </p:nvSpPr>
        <p:spPr>
          <a:xfrm>
            <a:off x="2158715" y="321355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Debêntures conversíveis:</a:t>
            </a:r>
          </a:p>
        </p:txBody>
      </p:sp>
    </p:spTree>
    <p:extLst>
      <p:ext uri="{BB962C8B-B14F-4D97-AF65-F5344CB8AC3E}">
        <p14:creationId xmlns:p14="http://schemas.microsoft.com/office/powerpoint/2010/main" val="3279889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a:t>
            </a:r>
            <a:endPar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3228596"/>
            <a:ext cx="0" cy="1338600"/>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3644443"/>
            <a:ext cx="8606691" cy="92275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Valorização do título;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Juros pagos em períodos definidos.</a:t>
            </a:r>
          </a:p>
        </p:txBody>
      </p:sp>
      <p:sp>
        <p:nvSpPr>
          <p:cNvPr id="11" name="CaixaDeTexto 10">
            <a:extLst>
              <a:ext uri="{FF2B5EF4-FFF2-40B4-BE49-F238E27FC236}">
                <a16:creationId xmlns:a16="http://schemas.microsoft.com/office/drawing/2014/main" id="{B9814165-C909-4914-AE2E-6B3E09C54E96}"/>
              </a:ext>
            </a:extLst>
          </p:cNvPr>
          <p:cNvSpPr txBox="1"/>
          <p:nvPr/>
        </p:nvSpPr>
        <p:spPr>
          <a:xfrm>
            <a:off x="2158715" y="321355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Rentabilidade:</a:t>
            </a:r>
          </a:p>
        </p:txBody>
      </p:sp>
    </p:spTree>
    <p:extLst>
      <p:ext uri="{BB962C8B-B14F-4D97-AF65-F5344CB8AC3E}">
        <p14:creationId xmlns:p14="http://schemas.microsoft.com/office/powerpoint/2010/main" val="3003482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a:t>
            </a:r>
            <a:endPar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3228596"/>
            <a:ext cx="0" cy="177718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3644443"/>
            <a:ext cx="8606691" cy="1361335"/>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aquela que reconhece preferência tão somente aos acionistas da empresa, no ativo remanescente, em caso de haver liquidação da sociedade. Esta classe de debênture não possui limites para emissão.</a:t>
            </a:r>
          </a:p>
        </p:txBody>
      </p:sp>
      <p:sp>
        <p:nvSpPr>
          <p:cNvPr id="11" name="CaixaDeTexto 10">
            <a:extLst>
              <a:ext uri="{FF2B5EF4-FFF2-40B4-BE49-F238E27FC236}">
                <a16:creationId xmlns:a16="http://schemas.microsoft.com/office/drawing/2014/main" id="{B9814165-C909-4914-AE2E-6B3E09C54E96}"/>
              </a:ext>
            </a:extLst>
          </p:cNvPr>
          <p:cNvSpPr txBox="1"/>
          <p:nvPr/>
        </p:nvSpPr>
        <p:spPr>
          <a:xfrm>
            <a:off x="2158715" y="321355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 subordinada:</a:t>
            </a:r>
          </a:p>
        </p:txBody>
      </p:sp>
    </p:spTree>
    <p:extLst>
      <p:ext uri="{BB962C8B-B14F-4D97-AF65-F5344CB8AC3E}">
        <p14:creationId xmlns:p14="http://schemas.microsoft.com/office/powerpoint/2010/main" val="387113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a:t>
            </a:r>
            <a:endPar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3228596"/>
            <a:ext cx="0" cy="1777182"/>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3644443"/>
            <a:ext cx="8606691" cy="1361335"/>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 não goza de nenhuma garantia real sobre o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ativo</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da empresa ou de terceiros, nem mesmo qualquer tipo de privilégio geral ou especial sobre o ativo da empresa ou de empresa da sociedade a que ela pertença.</a:t>
            </a:r>
          </a:p>
        </p:txBody>
      </p:sp>
      <p:sp>
        <p:nvSpPr>
          <p:cNvPr id="11" name="CaixaDeTexto 10">
            <a:extLst>
              <a:ext uri="{FF2B5EF4-FFF2-40B4-BE49-F238E27FC236}">
                <a16:creationId xmlns:a16="http://schemas.microsoft.com/office/drawing/2014/main" id="{B9814165-C909-4914-AE2E-6B3E09C54E96}"/>
              </a:ext>
            </a:extLst>
          </p:cNvPr>
          <p:cNvSpPr txBox="1"/>
          <p:nvPr/>
        </p:nvSpPr>
        <p:spPr>
          <a:xfrm>
            <a:off x="2158715" y="321355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 quirografária:</a:t>
            </a:r>
          </a:p>
        </p:txBody>
      </p:sp>
    </p:spTree>
    <p:extLst>
      <p:ext uri="{BB962C8B-B14F-4D97-AF65-F5344CB8AC3E}">
        <p14:creationId xmlns:p14="http://schemas.microsoft.com/office/powerpoint/2010/main" val="2962899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3128239" y="1254645"/>
            <a:ext cx="5923417"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INSTRUMENTOS DE RENDA VARIÁVEL</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aixaDeTexto 2">
            <a:extLst>
              <a:ext uri="{FF2B5EF4-FFF2-40B4-BE49-F238E27FC236}">
                <a16:creationId xmlns:a16="http://schemas.microsoft.com/office/drawing/2014/main" id="{1F1B8752-9415-43F5-8858-22638B8B4DF3}"/>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Oferta Pública de Ações - Inicial Public Offering (IPO)</a:t>
            </a:r>
          </a:p>
        </p:txBody>
      </p:sp>
      <p:sp>
        <p:nvSpPr>
          <p:cNvPr id="8" name="CaixaDeTexto 7">
            <a:extLst>
              <a:ext uri="{FF2B5EF4-FFF2-40B4-BE49-F238E27FC236}">
                <a16:creationId xmlns:a16="http://schemas.microsoft.com/office/drawing/2014/main" id="{A79CB894-E1CC-45A6-B2DD-ED7E76BED971}"/>
              </a:ext>
            </a:extLst>
          </p:cNvPr>
          <p:cNvSpPr txBox="1"/>
          <p:nvPr/>
        </p:nvSpPr>
        <p:spPr>
          <a:xfrm>
            <a:off x="2832132" y="3429000"/>
            <a:ext cx="6527749" cy="523220"/>
          </a:xfrm>
          <a:prstGeom prst="rect">
            <a:avLst/>
          </a:prstGeom>
          <a:noFill/>
        </p:spPr>
        <p:txBody>
          <a:bodyPr wrap="none" rtlCol="0">
            <a:spAutoFit/>
          </a:bodyPr>
          <a:lstStyle/>
          <a:p>
            <a:pPr algn="just"/>
            <a:r>
              <a:rPr lang="pt-BR" sz="28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Por que abrir o capital da empresa?</a:t>
            </a:r>
          </a:p>
        </p:txBody>
      </p:sp>
    </p:spTree>
    <p:extLst>
      <p:ext uri="{BB962C8B-B14F-4D97-AF65-F5344CB8AC3E}">
        <p14:creationId xmlns:p14="http://schemas.microsoft.com/office/powerpoint/2010/main" val="3625762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a:t>
            </a:r>
            <a:endPar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2890665"/>
            <a:ext cx="0" cy="309292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3306512"/>
            <a:ext cx="8606691" cy="2677080"/>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a mais usada no mercado, pois assegura à debênture privilégio geral sobre o ativo da emissora, não impedindo, contudo, a negociação dos bens que compõem esse ativo;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Tal garantia é constituída por todo o ativo da companhia emitente, ativo este que pode ser alterado no curso dos negócios da companhia até o prazo de vencimento das debêntures.</a:t>
            </a:r>
          </a:p>
        </p:txBody>
      </p:sp>
      <p:sp>
        <p:nvSpPr>
          <p:cNvPr id="11" name="CaixaDeTexto 10">
            <a:extLst>
              <a:ext uri="{FF2B5EF4-FFF2-40B4-BE49-F238E27FC236}">
                <a16:creationId xmlns:a16="http://schemas.microsoft.com/office/drawing/2014/main" id="{B9814165-C909-4914-AE2E-6B3E09C54E96}"/>
              </a:ext>
            </a:extLst>
          </p:cNvPr>
          <p:cNvSpPr txBox="1"/>
          <p:nvPr/>
        </p:nvSpPr>
        <p:spPr>
          <a:xfrm>
            <a:off x="2158715" y="2875625"/>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 com garantia flutuante:</a:t>
            </a:r>
          </a:p>
        </p:txBody>
      </p:sp>
    </p:spTree>
    <p:extLst>
      <p:ext uri="{BB962C8B-B14F-4D97-AF65-F5344CB8AC3E}">
        <p14:creationId xmlns:p14="http://schemas.microsoft.com/office/powerpoint/2010/main" val="3896558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a:t>
            </a:r>
            <a:endPar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2463283"/>
            <a:ext cx="0" cy="3967335"/>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2879130"/>
            <a:ext cx="8606691" cy="355424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Tipo específico de debênture, cujo objetivo da captação é a realização de projetos específicos de interesse para o desenvolvimento do país;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No geral, os projetos são  no ramo da infraestrutura. Sendo assim, ao investir em uma debênture incentivada o investidor está emprestando dinheiro a uma empresa que deve realizar algum projeto de infraestrutura de caráter estratégico para o país, conforme regulamentado pela Lei 12.431 de 2011;</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Exemplos: energia, ferrovias, portos, aeroportos, entre outros.</a:t>
            </a:r>
          </a:p>
        </p:txBody>
      </p:sp>
      <p:sp>
        <p:nvSpPr>
          <p:cNvPr id="11" name="CaixaDeTexto 10">
            <a:extLst>
              <a:ext uri="{FF2B5EF4-FFF2-40B4-BE49-F238E27FC236}">
                <a16:creationId xmlns:a16="http://schemas.microsoft.com/office/drawing/2014/main" id="{B9814165-C909-4914-AE2E-6B3E09C54E96}"/>
              </a:ext>
            </a:extLst>
          </p:cNvPr>
          <p:cNvSpPr txBox="1"/>
          <p:nvPr/>
        </p:nvSpPr>
        <p:spPr>
          <a:xfrm>
            <a:off x="2158715" y="244824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Debêntures incentivadas:</a:t>
            </a:r>
          </a:p>
        </p:txBody>
      </p:sp>
    </p:spTree>
    <p:extLst>
      <p:ext uri="{BB962C8B-B14F-4D97-AF65-F5344CB8AC3E}">
        <p14:creationId xmlns:p14="http://schemas.microsoft.com/office/powerpoint/2010/main" val="2649817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Debêntures incentivadas</a:t>
            </a: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2463283"/>
            <a:ext cx="0" cy="3967335"/>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2879130"/>
            <a:ext cx="8606691" cy="355424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vencimento da debênture não pode ser inferior a 4 anos;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Caso ela pague cupons periódicos, a periodicidade mínima permitida é de 180 dias;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debênture incentivada deve ter registro em um sistema de registros autorizado pela CVM, como por exemplo a CETIP;</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companhia não pode recomprar parcialmente as debentures em menos de 2 anos;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 companhia não pode resgatar antecipadamente o título;</a:t>
            </a:r>
          </a:p>
        </p:txBody>
      </p:sp>
      <p:sp>
        <p:nvSpPr>
          <p:cNvPr id="11" name="CaixaDeTexto 10">
            <a:extLst>
              <a:ext uri="{FF2B5EF4-FFF2-40B4-BE49-F238E27FC236}">
                <a16:creationId xmlns:a16="http://schemas.microsoft.com/office/drawing/2014/main" id="{B9814165-C909-4914-AE2E-6B3E09C54E96}"/>
              </a:ext>
            </a:extLst>
          </p:cNvPr>
          <p:cNvSpPr txBox="1"/>
          <p:nvPr/>
        </p:nvSpPr>
        <p:spPr>
          <a:xfrm>
            <a:off x="2158715" y="244824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Características específicas:</a:t>
            </a:r>
          </a:p>
        </p:txBody>
      </p:sp>
    </p:spTree>
    <p:extLst>
      <p:ext uri="{BB962C8B-B14F-4D97-AF65-F5344CB8AC3E}">
        <p14:creationId xmlns:p14="http://schemas.microsoft.com/office/powerpoint/2010/main" val="1107313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Debêntures incentivadas</a:t>
            </a: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3119266"/>
            <a:ext cx="0" cy="1338600"/>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3535113"/>
            <a:ext cx="8606691" cy="92275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Crédito e liquidez;</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Isento de IR.</a:t>
            </a:r>
          </a:p>
        </p:txBody>
      </p:sp>
      <p:sp>
        <p:nvSpPr>
          <p:cNvPr id="11" name="CaixaDeTexto 10">
            <a:extLst>
              <a:ext uri="{FF2B5EF4-FFF2-40B4-BE49-F238E27FC236}">
                <a16:creationId xmlns:a16="http://schemas.microsoft.com/office/drawing/2014/main" id="{B9814165-C909-4914-AE2E-6B3E09C54E96}"/>
              </a:ext>
            </a:extLst>
          </p:cNvPr>
          <p:cNvSpPr txBox="1"/>
          <p:nvPr/>
        </p:nvSpPr>
        <p:spPr>
          <a:xfrm>
            <a:off x="2158715" y="310422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Riscos:</a:t>
            </a:r>
          </a:p>
        </p:txBody>
      </p:sp>
    </p:spTree>
    <p:extLst>
      <p:ext uri="{BB962C8B-B14F-4D97-AF65-F5344CB8AC3E}">
        <p14:creationId xmlns:p14="http://schemas.microsoft.com/office/powerpoint/2010/main" val="259600529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91008FBD-3AEE-472A-B645-EDEA43214921}"/>
              </a:ext>
            </a:extLst>
          </p:cNvPr>
          <p:cNvSpPr txBox="1"/>
          <p:nvPr/>
        </p:nvSpPr>
        <p:spPr>
          <a:xfrm>
            <a:off x="5278643" y="3360155"/>
            <a:ext cx="1622560" cy="477054"/>
          </a:xfrm>
          <a:prstGeom prst="rect">
            <a:avLst/>
          </a:prstGeom>
          <a:noFill/>
        </p:spPr>
        <p:txBody>
          <a:bodyPr wrap="none" rtlCol="0">
            <a:spAutoFit/>
          </a:bodyPr>
          <a:lstStyle/>
          <a:p>
            <a:pPr algn="ctr"/>
            <a:r>
              <a:rPr lang="pt-BR" sz="25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Vídeo 5.4</a:t>
            </a:r>
          </a:p>
        </p:txBody>
      </p:sp>
    </p:spTree>
    <p:extLst>
      <p:ext uri="{BB962C8B-B14F-4D97-AF65-F5344CB8AC3E}">
        <p14:creationId xmlns:p14="http://schemas.microsoft.com/office/powerpoint/2010/main" val="295470839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Securitização de dívidas</a:t>
            </a: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3013153"/>
            <a:ext cx="0" cy="2654345"/>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3429000"/>
            <a:ext cx="8606691" cy="2238498"/>
          </a:xfrm>
          <a:prstGeom prst="rect">
            <a:avLst/>
          </a:prstGeom>
          <a:noFill/>
        </p:spPr>
        <p:txBody>
          <a:bodyPr wrap="square" rtlCol="0">
            <a:spAutoFit/>
          </a:bodyPr>
          <a:lstStyle/>
          <a:p>
            <a:pPr>
              <a:lnSpc>
                <a:spcPct val="150000"/>
              </a:lnSpc>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Prática financeira que consiste em agrupar vários tipos de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ativos financeiros</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 (notadamente </a:t>
            </a:r>
            <a:r>
              <a:rPr lang="pt-BR" sz="19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títulos de crédito </a:t>
            </a: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tais como faturas emitidas e ainda não pagas, dívidas referentes a empréstimos, entre outros), convertendo-os em títulos padronizados negociáveis no mercado de capitais interno e externo.</a:t>
            </a:r>
          </a:p>
        </p:txBody>
      </p:sp>
      <p:sp>
        <p:nvSpPr>
          <p:cNvPr id="11" name="CaixaDeTexto 10">
            <a:extLst>
              <a:ext uri="{FF2B5EF4-FFF2-40B4-BE49-F238E27FC236}">
                <a16:creationId xmlns:a16="http://schemas.microsoft.com/office/drawing/2014/main" id="{B9814165-C909-4914-AE2E-6B3E09C54E96}"/>
              </a:ext>
            </a:extLst>
          </p:cNvPr>
          <p:cNvSpPr txBox="1"/>
          <p:nvPr/>
        </p:nvSpPr>
        <p:spPr>
          <a:xfrm>
            <a:off x="2158715" y="2998113"/>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Securitização:</a:t>
            </a:r>
          </a:p>
        </p:txBody>
      </p:sp>
    </p:spTree>
    <p:extLst>
      <p:ext uri="{BB962C8B-B14F-4D97-AF65-F5344CB8AC3E}">
        <p14:creationId xmlns:p14="http://schemas.microsoft.com/office/powerpoint/2010/main" val="2286815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1" grpId="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Securitização de dívidas</a:t>
            </a: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3228596"/>
            <a:ext cx="0" cy="2215763"/>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3644443"/>
            <a:ext cx="8606691" cy="1799916"/>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Pré-fixado ou pós-fixado;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Escritural, nominativa ou negociável;</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Garantia: lastro nos recebíveis;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Emissões de CRI, CRA e Debêntures.</a:t>
            </a:r>
          </a:p>
        </p:txBody>
      </p:sp>
      <p:sp>
        <p:nvSpPr>
          <p:cNvPr id="11" name="CaixaDeTexto 10">
            <a:extLst>
              <a:ext uri="{FF2B5EF4-FFF2-40B4-BE49-F238E27FC236}">
                <a16:creationId xmlns:a16="http://schemas.microsoft.com/office/drawing/2014/main" id="{B9814165-C909-4914-AE2E-6B3E09C54E96}"/>
              </a:ext>
            </a:extLst>
          </p:cNvPr>
          <p:cNvSpPr txBox="1"/>
          <p:nvPr/>
        </p:nvSpPr>
        <p:spPr>
          <a:xfrm>
            <a:off x="2158715" y="3213556"/>
            <a:ext cx="8296767" cy="430887"/>
          </a:xfrm>
          <a:prstGeom prst="rect">
            <a:avLst/>
          </a:prstGeom>
          <a:noFill/>
        </p:spPr>
        <p:txBody>
          <a:bodyPr wrap="square" rtlCol="0">
            <a:spAutoFit/>
          </a:bodyPr>
          <a:lstStyle/>
          <a:p>
            <a:r>
              <a:rPr lang="pt-BR" sz="22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Características:</a:t>
            </a:r>
          </a:p>
        </p:txBody>
      </p:sp>
    </p:spTree>
    <p:extLst>
      <p:ext uri="{BB962C8B-B14F-4D97-AF65-F5344CB8AC3E}">
        <p14:creationId xmlns:p14="http://schemas.microsoft.com/office/powerpoint/2010/main" val="1865603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LCI – Letra de Crédito Imobiliário</a:t>
            </a: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2883569"/>
            <a:ext cx="0" cy="3413499"/>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2742825"/>
            <a:ext cx="8606691" cy="3554243"/>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É emitido por um banco e é garantido por empréstimos realizados ao setor imobiliário;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Criado para promover e incentivar empréstimos voltados para mercado imobiliário no mercado doméstico;</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Pré-fixada ou pós-fixada;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Garantia pelo FGC;</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Isento de IR para Pessoa Física;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Mínimo de 2 meses e máximo de 25 meses.</a:t>
            </a:r>
          </a:p>
        </p:txBody>
      </p:sp>
    </p:spTree>
    <p:extLst>
      <p:ext uri="{BB962C8B-B14F-4D97-AF65-F5344CB8AC3E}">
        <p14:creationId xmlns:p14="http://schemas.microsoft.com/office/powerpoint/2010/main" val="3798785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LCA – Letra de Crédito Agrícola</a:t>
            </a: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2933265"/>
            <a:ext cx="0" cy="2891066"/>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2792521"/>
            <a:ext cx="8606691" cy="3115661"/>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 de crédito emitido por instituições financeiras públicas ou privadas (bancos), com o objetivo de obter recursos para financiar o setor agrícola;</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Pré-fixado, pós-fixado e híbrido; </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Isento de IR e IOF;</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 prazo mínimo de carência, ou prazo para resgate do capital investido, é de 90 dias.</a:t>
            </a:r>
          </a:p>
        </p:txBody>
      </p:sp>
    </p:spTree>
    <p:extLst>
      <p:ext uri="{BB962C8B-B14F-4D97-AF65-F5344CB8AC3E}">
        <p14:creationId xmlns:p14="http://schemas.microsoft.com/office/powerpoint/2010/main" val="400985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15666DD0-B956-42E8-9E2E-F0CE1E5419F0}"/>
              </a:ext>
            </a:extLst>
          </p:cNvPr>
          <p:cNvSpPr txBox="1"/>
          <p:nvPr/>
        </p:nvSpPr>
        <p:spPr>
          <a:xfrm>
            <a:off x="1909956" y="1254645"/>
            <a:ext cx="8359982" cy="469359"/>
          </a:xfrm>
          <a:prstGeom prst="rect">
            <a:avLst/>
          </a:prstGeom>
          <a:noFill/>
        </p:spPr>
        <p:txBody>
          <a:bodyPr wrap="none" rtlCol="0">
            <a:spAutoFit/>
          </a:bodyPr>
          <a:lstStyle/>
          <a:p>
            <a:pPr algn="ctr"/>
            <a:r>
              <a:rPr lang="pt-BR" sz="2450"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OPERAÇÕES DE RENDA FIXA COM TÍTULOS PRIVADOS</a:t>
            </a:r>
            <a:endParaRPr lang="pt-BR" sz="245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ixaDeTexto 5">
            <a:extLst>
              <a:ext uri="{FF2B5EF4-FFF2-40B4-BE49-F238E27FC236}">
                <a16:creationId xmlns:a16="http://schemas.microsoft.com/office/drawing/2014/main" id="{2D16E0A0-0456-4505-9158-C5414E55035F}"/>
              </a:ext>
            </a:extLst>
          </p:cNvPr>
          <p:cNvSpPr txBox="1"/>
          <p:nvPr/>
        </p:nvSpPr>
        <p:spPr>
          <a:xfrm>
            <a:off x="1953693" y="1852022"/>
            <a:ext cx="8296767" cy="446276"/>
          </a:xfrm>
          <a:prstGeom prst="rect">
            <a:avLst/>
          </a:prstGeom>
          <a:noFill/>
        </p:spPr>
        <p:txBody>
          <a:bodyPr wrap="square" rtlCol="0">
            <a:spAutoFit/>
          </a:bodyPr>
          <a:lstStyle/>
          <a:p>
            <a:pPr algn="ctr"/>
            <a:r>
              <a:rPr lang="pt-BR" sz="2300" b="1"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LH – Letra Hipotecária</a:t>
            </a:r>
          </a:p>
        </p:txBody>
      </p:sp>
      <p:cxnSp>
        <p:nvCxnSpPr>
          <p:cNvPr id="9" name="Conector reto 8">
            <a:extLst>
              <a:ext uri="{FF2B5EF4-FFF2-40B4-BE49-F238E27FC236}">
                <a16:creationId xmlns:a16="http://schemas.microsoft.com/office/drawing/2014/main" id="{5165EB00-1B48-4950-8581-673F1D5F0558}"/>
              </a:ext>
            </a:extLst>
          </p:cNvPr>
          <p:cNvCxnSpPr>
            <a:cxnSpLocks/>
          </p:cNvCxnSpPr>
          <p:nvPr/>
        </p:nvCxnSpPr>
        <p:spPr>
          <a:xfrm>
            <a:off x="2004034" y="2925580"/>
            <a:ext cx="0" cy="2974917"/>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0313596-E014-45A8-BE59-A680DB599E52}"/>
              </a:ext>
            </a:extLst>
          </p:cNvPr>
          <p:cNvSpPr txBox="1"/>
          <p:nvPr/>
        </p:nvSpPr>
        <p:spPr>
          <a:xfrm>
            <a:off x="2158715" y="2784836"/>
            <a:ext cx="8917776" cy="3115661"/>
          </a:xfrm>
          <a:prstGeom prst="rect">
            <a:avLst/>
          </a:prstGeom>
          <a:noFill/>
        </p:spPr>
        <p:txBody>
          <a:bodyPr wrap="square" rtlCol="0">
            <a:spAutoFit/>
          </a:bodyPr>
          <a:lstStyle/>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Títulos de investimento em renda fixa lastreados em créditos imobiliários;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Títulos emitidos por instituições financeiras, que podem ser bancos, companhias hipotecárias, sociedades de crédito imobiliário, associações de poupança e empréstimo, entre outros;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Pré-fixadas ou pós-fixadas;</a:t>
            </a:r>
          </a:p>
          <a:p>
            <a:pPr marL="342900" indent="-342900">
              <a:lnSpc>
                <a:spcPct val="150000"/>
              </a:lnSpc>
              <a:buFontTx/>
              <a:buChar char="-"/>
            </a:pPr>
            <a:r>
              <a:rPr lang="pt-BR" sz="190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Prazos: mínimo de 6 meses e máximo não pode ser superior ao prazo dos créditos hipotecários (até 30 anos).</a:t>
            </a:r>
          </a:p>
        </p:txBody>
      </p:sp>
    </p:spTree>
    <p:extLst>
      <p:ext uri="{BB962C8B-B14F-4D97-AF65-F5344CB8AC3E}">
        <p14:creationId xmlns:p14="http://schemas.microsoft.com/office/powerpoint/2010/main" val="2542322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2124</TotalTime>
  <Words>6484</Words>
  <Application>Microsoft Office PowerPoint</Application>
  <PresentationFormat>Widescreen</PresentationFormat>
  <Paragraphs>688</Paragraphs>
  <Slides>128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128</vt:i4>
      </vt:variant>
    </vt:vector>
  </HeadingPairs>
  <TitlesOfParts>
    <vt:vector size="133" baseType="lpstr">
      <vt:lpstr>Arial</vt:lpstr>
      <vt:lpstr>Calibri</vt:lpstr>
      <vt:lpstr>Calibri Light</vt:lpstr>
      <vt:lpstr>Open Sans</vt:lpstr>
      <vt:lpstr>Tema do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Mariana Chevrand</dc:creator>
  <cp:lastModifiedBy>Vasco Ginde</cp:lastModifiedBy>
  <cp:revision>264</cp:revision>
  <dcterms:created xsi:type="dcterms:W3CDTF">2020-06-18T17:59:20Z</dcterms:created>
  <dcterms:modified xsi:type="dcterms:W3CDTF">2020-07-21T16:36:30Z</dcterms:modified>
</cp:coreProperties>
</file>