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4" r:id="rId1"/>
  </p:sldMasterIdLst>
  <p:sldIdLst>
    <p:sldId id="588" r:id="rId2"/>
    <p:sldId id="709" r:id="rId3"/>
    <p:sldId id="710" r:id="rId4"/>
    <p:sldId id="711" r:id="rId5"/>
    <p:sldId id="712" r:id="rId6"/>
    <p:sldId id="713" r:id="rId7"/>
    <p:sldId id="722" r:id="rId8"/>
    <p:sldId id="725" r:id="rId9"/>
    <p:sldId id="723" r:id="rId10"/>
    <p:sldId id="724" r:id="rId11"/>
    <p:sldId id="718" r:id="rId12"/>
    <p:sldId id="719" r:id="rId13"/>
    <p:sldId id="720" r:id="rId14"/>
    <p:sldId id="721" r:id="rId15"/>
    <p:sldId id="726" r:id="rId16"/>
    <p:sldId id="728" r:id="rId17"/>
    <p:sldId id="729" r:id="rId18"/>
    <p:sldId id="730" r:id="rId19"/>
    <p:sldId id="731" r:id="rId20"/>
    <p:sldId id="732" r:id="rId21"/>
    <p:sldId id="733" r:id="rId22"/>
    <p:sldId id="734" r:id="rId23"/>
    <p:sldId id="735" r:id="rId24"/>
    <p:sldId id="736" r:id="rId25"/>
    <p:sldId id="758" r:id="rId26"/>
    <p:sldId id="740" r:id="rId27"/>
    <p:sldId id="737" r:id="rId28"/>
    <p:sldId id="738" r:id="rId29"/>
    <p:sldId id="741" r:id="rId30"/>
    <p:sldId id="742" r:id="rId31"/>
    <p:sldId id="743" r:id="rId32"/>
    <p:sldId id="744" r:id="rId33"/>
    <p:sldId id="745" r:id="rId34"/>
    <p:sldId id="746" r:id="rId35"/>
    <p:sldId id="747" r:id="rId36"/>
    <p:sldId id="748" r:id="rId37"/>
    <p:sldId id="749" r:id="rId38"/>
    <p:sldId id="750" r:id="rId39"/>
    <p:sldId id="751" r:id="rId40"/>
    <p:sldId id="752" r:id="rId41"/>
    <p:sldId id="753" r:id="rId42"/>
    <p:sldId id="754" r:id="rId43"/>
    <p:sldId id="755" r:id="rId44"/>
    <p:sldId id="756" r:id="rId45"/>
    <p:sldId id="757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94F4546-041A-40C3-8121-4FDE2130382B}">
          <p14:sldIdLst>
            <p14:sldId id="588"/>
            <p14:sldId id="709"/>
            <p14:sldId id="710"/>
            <p14:sldId id="711"/>
            <p14:sldId id="712"/>
            <p14:sldId id="713"/>
            <p14:sldId id="722"/>
            <p14:sldId id="725"/>
            <p14:sldId id="723"/>
            <p14:sldId id="724"/>
            <p14:sldId id="718"/>
            <p14:sldId id="719"/>
            <p14:sldId id="720"/>
            <p14:sldId id="721"/>
            <p14:sldId id="726"/>
            <p14:sldId id="728"/>
            <p14:sldId id="729"/>
            <p14:sldId id="730"/>
            <p14:sldId id="731"/>
            <p14:sldId id="732"/>
            <p14:sldId id="733"/>
            <p14:sldId id="734"/>
            <p14:sldId id="735"/>
            <p14:sldId id="736"/>
            <p14:sldId id="758"/>
            <p14:sldId id="740"/>
            <p14:sldId id="737"/>
            <p14:sldId id="738"/>
            <p14:sldId id="741"/>
            <p14:sldId id="742"/>
            <p14:sldId id="743"/>
            <p14:sldId id="744"/>
            <p14:sldId id="745"/>
            <p14:sldId id="746"/>
            <p14:sldId id="747"/>
            <p14:sldId id="748"/>
            <p14:sldId id="749"/>
            <p14:sldId id="750"/>
            <p14:sldId id="751"/>
            <p14:sldId id="752"/>
            <p14:sldId id="753"/>
            <p14:sldId id="754"/>
            <p14:sldId id="755"/>
            <p14:sldId id="756"/>
            <p14:sldId id="75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sco Ginde" initials="VG" lastIdx="1" clrIdx="0">
    <p:extLst>
      <p:ext uri="{19B8F6BF-5375-455C-9EA6-DF929625EA0E}">
        <p15:presenceInfo xmlns:p15="http://schemas.microsoft.com/office/powerpoint/2012/main" userId="e6a3b8a14020881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017" autoAdjust="0"/>
    <p:restoredTop sz="94660"/>
  </p:normalViewPr>
  <p:slideViewPr>
    <p:cSldViewPr snapToGrid="0">
      <p:cViewPr varScale="1">
        <p:scale>
          <a:sx n="158" d="100"/>
          <a:sy n="158" d="100"/>
        </p:scale>
        <p:origin x="92" y="2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3D9AA-8E0C-4B14-B24F-01B2E2F658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992C49-61ED-40A4-8562-E1673183EA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C9A4D-4A16-4EFA-9C33-A45AB8D1C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4C03A-9415-4EB9-9C29-AFA0621A5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DE442D-2C24-4E39-A180-27EDE4AE2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62841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2AC61-8803-440A-97AD-490AFE5E9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12344F-A86B-4C8A-8228-2CC2261F91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34601-7EF8-46B4-8225-3E8C94180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20955-7E8E-47BC-9DBB-A3925A04F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3BA3A8-75ED-498A-8861-269AEBB4A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60064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EC46A0-7D22-4E4A-98EC-0934BF86B5C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A4C201-DC4D-4031-A5A3-337DD3525B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9A72C-4B6D-42FC-9654-662176C3BB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0517E4-77E4-4490-B959-D2719EB4F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CC768A-9A22-4AAC-A874-A02D1AB42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2121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14DDF-FC11-4315-8B0C-9BC25B617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C7955-4948-4C0A-A14F-7F76429FB8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19441-55FF-4882-9C66-09C404758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C5C50B-E734-4041-A6AD-C4F1A94F8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F7D5B-87C7-4701-9D17-1D64E99D0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91923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9A9B0-CB66-450A-BB0F-796F56902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CC535A-9BCE-4065-B40C-DA4BE8EC9D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EB01E-3E7C-44E7-A942-BCDF10CC7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FA24CE-72B5-4566-B55B-5A2D17058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C6D195-3324-4FDD-A477-CB8A3DA9F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096521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172B7-5A31-421D-AB0D-08352FB02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30F11-C0A6-4C5C-99E3-FB6248BAD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D2D1EE-E805-4D38-B383-2AD5AD6E35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822D23-374A-4173-A0C1-FDDD26A01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3B7C7E-51A9-4274-9F9D-BE565937E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20C952-6DFD-4B6A-9BF2-86B3F06F3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046464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E027B-B6F8-4521-91F5-87C358D18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B65A8D-902E-4CC0-B6A3-2E223EDA9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F3EB94-7B69-4A30-9D92-789473919E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822405-1F96-4ABB-9BD1-ADA3B0E35D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9FC4D3-4C17-4DFF-B721-6AF9826762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35C3FF-0202-4C78-84A4-E216EBB82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6/18/2020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53EFDE-3948-4A2F-B284-F1CE8A9DF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EDCD72-48B5-4134-9FED-65F1D3B77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56543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64EE2-0E75-4843-A88E-68A269833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E4B021-F05E-485A-986E-970B2BF2F2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6/18/2020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D4F8D9-9ABE-4B8E-B55E-DE07B108C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349CF-B79F-4FE1-9856-04261E0AB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948282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696BEA-B622-44AC-B135-0EBC395AA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6/18/2020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B0BFFA-8922-490D-8BC8-973AE3548B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6B5262-2876-4240-96B2-F87C0D53F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01547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6402C-40BA-455F-832A-F05819EF8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E2DCE-244F-4DB8-9D94-A9E611F80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7AB28F-7C57-476F-A0B7-05283B89FB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51897-7FCB-474E-9453-2D133E253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DCF6C4-EF33-40D3-949F-D66476BD0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E4DB29-0774-4DC6-BF52-625408ACE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55590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F65EC-494A-4A61-A649-72C31ECFC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3AD0A1-E285-4279-847A-C5B96AE6D2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3EAFEF-90A3-4C76-A584-B094CD30C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3D8544-8BC3-4E50-84B9-FE130B78B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6/18/2020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C5E0C6-34C3-4E83-A140-28B41ACB3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1DA896-A403-488C-81C9-606B6D21D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48687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906D66-FD8C-4BF4-AA3A-7575534B7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719E5B-AEBD-4B4E-A133-B53A72C2E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C4665F-8E1D-4291-BDD4-3751DB49A2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6/18/2020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B48E0-7248-45DD-9872-6E61C26D88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EFF296-FCC9-4CC7-8926-4D16909AF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971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B2BB0C98-45B8-4D92-AA0C-A30079A2573C}"/>
              </a:ext>
            </a:extLst>
          </p:cNvPr>
          <p:cNvSpPr txBox="1"/>
          <p:nvPr/>
        </p:nvSpPr>
        <p:spPr>
          <a:xfrm>
            <a:off x="2681058" y="2551837"/>
            <a:ext cx="69685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Sistema financeiro nacional e</a:t>
            </a:r>
          </a:p>
          <a:p>
            <a:pPr algn="ctr"/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regulação dos mercados </a:t>
            </a:r>
          </a:p>
          <a:p>
            <a:pPr algn="ctr"/>
            <a:r>
              <a:rPr lang="pt-BR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FBED49A-8B58-4588-87BD-C70D6B1302BD}"/>
              </a:ext>
            </a:extLst>
          </p:cNvPr>
          <p:cNvSpPr txBox="1"/>
          <p:nvPr/>
        </p:nvSpPr>
        <p:spPr>
          <a:xfrm>
            <a:off x="2974408" y="3829109"/>
            <a:ext cx="638187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Curso preparatório ANBIMA CPA 10 e 20  </a:t>
            </a:r>
          </a:p>
        </p:txBody>
      </p:sp>
      <p:pic>
        <p:nvPicPr>
          <p:cNvPr id="15" name="Gráfico 14">
            <a:extLst>
              <a:ext uri="{FF2B5EF4-FFF2-40B4-BE49-F238E27FC236}">
                <a16:creationId xmlns:a16="http://schemas.microsoft.com/office/drawing/2014/main" id="{2825CF7C-2E30-492D-B1DC-B959EA291C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9399517">
            <a:off x="1566397" y="1920165"/>
            <a:ext cx="1049689" cy="597237"/>
          </a:xfrm>
          <a:prstGeom prst="rect">
            <a:avLst/>
          </a:prstGeom>
        </p:spPr>
      </p:pic>
      <p:pic>
        <p:nvPicPr>
          <p:cNvPr id="17" name="Gráfico 16">
            <a:extLst>
              <a:ext uri="{FF2B5EF4-FFF2-40B4-BE49-F238E27FC236}">
                <a16:creationId xmlns:a16="http://schemas.microsoft.com/office/drawing/2014/main" id="{DF548D28-B2D3-443B-B2BC-BA62047564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743020">
            <a:off x="1617359" y="4271393"/>
            <a:ext cx="1049689" cy="597237"/>
          </a:xfrm>
          <a:prstGeom prst="rect">
            <a:avLst/>
          </a:prstGeom>
        </p:spPr>
      </p:pic>
      <p:pic>
        <p:nvPicPr>
          <p:cNvPr id="18" name="Gráfico 17">
            <a:extLst>
              <a:ext uri="{FF2B5EF4-FFF2-40B4-BE49-F238E27FC236}">
                <a16:creationId xmlns:a16="http://schemas.microsoft.com/office/drawing/2014/main" id="{5AF5A6D0-0448-4159-9D04-690631535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3221843">
            <a:off x="9621379" y="1920165"/>
            <a:ext cx="1049689" cy="597237"/>
          </a:xfrm>
          <a:prstGeom prst="rect">
            <a:avLst/>
          </a:prstGeom>
        </p:spPr>
      </p:pic>
      <p:pic>
        <p:nvPicPr>
          <p:cNvPr id="19" name="Gráfico 18">
            <a:extLst>
              <a:ext uri="{FF2B5EF4-FFF2-40B4-BE49-F238E27FC236}">
                <a16:creationId xmlns:a16="http://schemas.microsoft.com/office/drawing/2014/main" id="{BEBC6615-77C8-4218-8382-89F563360C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20234304">
            <a:off x="9624609" y="4233913"/>
            <a:ext cx="1049689" cy="59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4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7">
            <a:extLst>
              <a:ext uri="{FF2B5EF4-FFF2-40B4-BE49-F238E27FC236}">
                <a16:creationId xmlns:a16="http://schemas.microsoft.com/office/drawing/2014/main" id="{A8202B55-641A-4896-8616-E81DD46C18D4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1864001"/>
          <a:ext cx="8127999" cy="40746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84026511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19045161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051860313"/>
                    </a:ext>
                  </a:extLst>
                </a:gridCol>
              </a:tblGrid>
              <a:tr h="1358227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254680"/>
                  </a:ext>
                </a:extLst>
              </a:tr>
              <a:tr h="1358227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000039"/>
                  </a:ext>
                </a:extLst>
              </a:tr>
              <a:tr h="1358227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363035"/>
                  </a:ext>
                </a:extLst>
              </a:tr>
            </a:tbl>
          </a:graphicData>
        </a:graphic>
      </p:graphicFrame>
      <p:graphicFrame>
        <p:nvGraphicFramePr>
          <p:cNvPr id="6" name="Tabela 11">
            <a:extLst>
              <a:ext uri="{FF2B5EF4-FFF2-40B4-BE49-F238E27FC236}">
                <a16:creationId xmlns:a16="http://schemas.microsoft.com/office/drawing/2014/main" id="{719F8D65-810F-4321-AE54-9770361A142A}"/>
              </a:ext>
            </a:extLst>
          </p:cNvPr>
          <p:cNvGraphicFramePr>
            <a:graphicFrameLocks noGrp="1"/>
          </p:cNvGraphicFramePr>
          <p:nvPr/>
        </p:nvGraphicFramePr>
        <p:xfrm>
          <a:off x="2025923" y="1314374"/>
          <a:ext cx="8127999" cy="542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71507043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98631604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65227474"/>
                    </a:ext>
                  </a:extLst>
                </a:gridCol>
              </a:tblGrid>
              <a:tr h="542864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741086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7AFF74A9-0B6D-46AD-87C0-2398DC60E712}"/>
              </a:ext>
            </a:extLst>
          </p:cNvPr>
          <p:cNvSpPr txBox="1"/>
          <p:nvPr/>
        </p:nvSpPr>
        <p:spPr>
          <a:xfrm>
            <a:off x="4738430" y="1408834"/>
            <a:ext cx="270298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7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Entidades supervisoras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EB99693-F679-4E26-A2F0-85FC626EB2B4}"/>
              </a:ext>
            </a:extLst>
          </p:cNvPr>
          <p:cNvSpPr txBox="1"/>
          <p:nvPr/>
        </p:nvSpPr>
        <p:spPr>
          <a:xfrm>
            <a:off x="7521517" y="1412216"/>
            <a:ext cx="255230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7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Principais operadores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99F5538-6C77-4368-9DB4-BAE8CDDD154D}"/>
              </a:ext>
            </a:extLst>
          </p:cNvPr>
          <p:cNvSpPr/>
          <p:nvPr/>
        </p:nvSpPr>
        <p:spPr>
          <a:xfrm>
            <a:off x="2025923" y="2164550"/>
            <a:ext cx="27125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CNM  (Conselho Monetário Nacional)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AC98A6A-07B9-4B74-9836-AF5EA51DDC72}"/>
              </a:ext>
            </a:extLst>
          </p:cNvPr>
          <p:cNvSpPr/>
          <p:nvPr/>
        </p:nvSpPr>
        <p:spPr>
          <a:xfrm>
            <a:off x="4713514" y="2088910"/>
            <a:ext cx="28000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BACEN (Banco Central)</a:t>
            </a:r>
          </a:p>
          <a:p>
            <a:pPr lvl="0" algn="ctr" defTabSz="914400">
              <a:defRPr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a CVM (Comissão de Valores Mobiliários)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E2FAE7F-9098-46D5-8C56-946D5B35BEA3}"/>
              </a:ext>
            </a:extLst>
          </p:cNvPr>
          <p:cNvSpPr/>
          <p:nvPr/>
        </p:nvSpPr>
        <p:spPr>
          <a:xfrm>
            <a:off x="7453361" y="2105836"/>
            <a:ext cx="2620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Instituições financeiras e Bolsas de Mercadorias e Futuros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5EA246D-3F53-4B49-B54F-7F0B7DE862CC}"/>
              </a:ext>
            </a:extLst>
          </p:cNvPr>
          <p:cNvSpPr/>
          <p:nvPr/>
        </p:nvSpPr>
        <p:spPr>
          <a:xfrm>
            <a:off x="2025922" y="3554939"/>
            <a:ext cx="27246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CNSP (Conselho Nacional de Seguros Privados)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F716696-1765-4FC3-BA6B-81099916D21C}"/>
              </a:ext>
            </a:extLst>
          </p:cNvPr>
          <p:cNvSpPr/>
          <p:nvPr/>
        </p:nvSpPr>
        <p:spPr>
          <a:xfrm>
            <a:off x="4713514" y="3479424"/>
            <a:ext cx="2719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SUSEP (Superintendência de Seguros Privados)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AA4FADAE-B895-4FC8-9E61-A60D053FECE8}"/>
              </a:ext>
            </a:extLst>
          </p:cNvPr>
          <p:cNvSpPr/>
          <p:nvPr/>
        </p:nvSpPr>
        <p:spPr>
          <a:xfrm>
            <a:off x="7453361" y="3253980"/>
            <a:ext cx="271250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EAPC (Entidades Abertas de Previdência Complementar), seguradoras e sociedades de capitalização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10BF5CF-EEEB-4E2C-8857-16AACEE51692}"/>
              </a:ext>
            </a:extLst>
          </p:cNvPr>
          <p:cNvSpPr/>
          <p:nvPr/>
        </p:nvSpPr>
        <p:spPr>
          <a:xfrm>
            <a:off x="2012592" y="4869938"/>
            <a:ext cx="2719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CNPC (Conselho Nacional de Previdência Complementar)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551B23EB-1DE6-4969-9AB1-F247AE0C05CF}"/>
              </a:ext>
            </a:extLst>
          </p:cNvPr>
          <p:cNvSpPr/>
          <p:nvPr/>
        </p:nvSpPr>
        <p:spPr>
          <a:xfrm>
            <a:off x="4750587" y="4623706"/>
            <a:ext cx="2416349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PREVIC (Superintendência Nacional de Previdência Complementar)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84FED959-A9BD-4039-8F91-8BEB2BE239C8}"/>
              </a:ext>
            </a:extLst>
          </p:cNvPr>
          <p:cNvSpPr/>
          <p:nvPr/>
        </p:nvSpPr>
        <p:spPr>
          <a:xfrm>
            <a:off x="7451146" y="4830169"/>
            <a:ext cx="25726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EFPC (Entidades Fechadas de Previdência Complementar – Fundos de Pensão)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303AF4B-74AE-473E-B46E-D727E21A375D}"/>
              </a:ext>
            </a:extLst>
          </p:cNvPr>
          <p:cNvSpPr txBox="1"/>
          <p:nvPr/>
        </p:nvSpPr>
        <p:spPr>
          <a:xfrm>
            <a:off x="2250297" y="1408834"/>
            <a:ext cx="226376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7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Órgãos normativos</a:t>
            </a:r>
          </a:p>
        </p:txBody>
      </p:sp>
    </p:spTree>
    <p:extLst>
      <p:ext uri="{BB962C8B-B14F-4D97-AF65-F5344CB8AC3E}">
        <p14:creationId xmlns:p14="http://schemas.microsoft.com/office/powerpoint/2010/main" val="9904800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3E69B2E3-868D-4018-97B4-B0DBAEB26071}"/>
              </a:ext>
            </a:extLst>
          </p:cNvPr>
          <p:cNvSpPr txBox="1"/>
          <p:nvPr/>
        </p:nvSpPr>
        <p:spPr>
          <a:xfrm>
            <a:off x="3247653" y="1254645"/>
            <a:ext cx="5684569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CONSELHO MONETÁRIO NACIONAL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6552BBD-B1C4-4751-B049-291A78941DED}"/>
              </a:ext>
            </a:extLst>
          </p:cNvPr>
          <p:cNvSpPr txBox="1"/>
          <p:nvPr/>
        </p:nvSpPr>
        <p:spPr>
          <a:xfrm>
            <a:off x="2122506" y="3345961"/>
            <a:ext cx="8162036" cy="922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Órgão máximo do SFN, responsável pela fixação de diretrizes para as políticas monetária, creditícia e cambial do país.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CEA55665-E74D-44E3-913E-8F8E72F8FB77}"/>
              </a:ext>
            </a:extLst>
          </p:cNvPr>
          <p:cNvSpPr txBox="1"/>
          <p:nvPr/>
        </p:nvSpPr>
        <p:spPr>
          <a:xfrm>
            <a:off x="2122509" y="2801677"/>
            <a:ext cx="15969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Definição: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EF001819-0FE0-4257-8680-E27C26CA453F}"/>
              </a:ext>
            </a:extLst>
          </p:cNvPr>
          <p:cNvCxnSpPr>
            <a:cxnSpLocks/>
          </p:cNvCxnSpPr>
          <p:nvPr/>
        </p:nvCxnSpPr>
        <p:spPr>
          <a:xfrm>
            <a:off x="1986115" y="2816717"/>
            <a:ext cx="0" cy="1495727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85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2610BB70-1214-4DEA-B626-B6AA80A4578B}"/>
              </a:ext>
            </a:extLst>
          </p:cNvPr>
          <p:cNvSpPr txBox="1"/>
          <p:nvPr/>
        </p:nvSpPr>
        <p:spPr>
          <a:xfrm>
            <a:off x="3247653" y="1254645"/>
            <a:ext cx="5684569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CONSELHO MONETÁRIO NACIONAL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A898EB7-5E47-4C23-B3BC-9C288C70A89B}"/>
              </a:ext>
            </a:extLst>
          </p:cNvPr>
          <p:cNvSpPr txBox="1"/>
          <p:nvPr/>
        </p:nvSpPr>
        <p:spPr>
          <a:xfrm>
            <a:off x="2122505" y="3013008"/>
            <a:ext cx="9359323" cy="2238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Definir metas para inflação;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Estabelecer diretrizes e normas das políticas monetária, cambial e creditícia;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Regular a constituição e regulamentos das instituições financeiras;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Estabelecer medidas a prevenir e corrigir possíveis desequilíbrios econômicos;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Disciplinar todos os créditos;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EF57FC8-2025-40AB-BB61-DC27D5A1DD32}"/>
              </a:ext>
            </a:extLst>
          </p:cNvPr>
          <p:cNvSpPr txBox="1"/>
          <p:nvPr/>
        </p:nvSpPr>
        <p:spPr>
          <a:xfrm>
            <a:off x="2122509" y="2468724"/>
            <a:ext cx="22557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Competências: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A47E9287-EBA9-4D06-A30A-5232FAAF36C3}"/>
              </a:ext>
            </a:extLst>
          </p:cNvPr>
          <p:cNvCxnSpPr>
            <a:cxnSpLocks/>
          </p:cNvCxnSpPr>
          <p:nvPr/>
        </p:nvCxnSpPr>
        <p:spPr>
          <a:xfrm>
            <a:off x="1986115" y="2538445"/>
            <a:ext cx="0" cy="2713061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314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E1A4ED4-1560-4F96-9DBD-D69545429597}"/>
              </a:ext>
            </a:extLst>
          </p:cNvPr>
          <p:cNvSpPr txBox="1"/>
          <p:nvPr/>
        </p:nvSpPr>
        <p:spPr>
          <a:xfrm>
            <a:off x="3247653" y="1254645"/>
            <a:ext cx="5684569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CONSELHO MONETÁRIO NACIONAL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634EA74-3598-4BD7-9BEF-9C7BA4CFEB8B}"/>
              </a:ext>
            </a:extLst>
          </p:cNvPr>
          <p:cNvSpPr txBox="1"/>
          <p:nvPr/>
        </p:nvSpPr>
        <p:spPr>
          <a:xfrm>
            <a:off x="2101240" y="3115129"/>
            <a:ext cx="8162036" cy="1361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Ministro da economia (presidente);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Secretário Especial da Fazenda;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Presidente do Banco Central;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F2BB189-287E-4B0F-9127-3667BBE43B0D}"/>
              </a:ext>
            </a:extLst>
          </p:cNvPr>
          <p:cNvSpPr txBox="1"/>
          <p:nvPr/>
        </p:nvSpPr>
        <p:spPr>
          <a:xfrm>
            <a:off x="2101243" y="2570845"/>
            <a:ext cx="196399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Composição: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3CF48CC-4906-489B-85FB-57D2E9849BBC}"/>
              </a:ext>
            </a:extLst>
          </p:cNvPr>
          <p:cNvCxnSpPr>
            <a:cxnSpLocks/>
          </p:cNvCxnSpPr>
          <p:nvPr/>
        </p:nvCxnSpPr>
        <p:spPr>
          <a:xfrm>
            <a:off x="1964849" y="2585885"/>
            <a:ext cx="0" cy="188242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3215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ixaDeTexto 8">
            <a:extLst>
              <a:ext uri="{FF2B5EF4-FFF2-40B4-BE49-F238E27FC236}">
                <a16:creationId xmlns:a16="http://schemas.microsoft.com/office/drawing/2014/main" id="{146DF5EE-AAF6-4B52-8F66-9847F06F3648}"/>
              </a:ext>
            </a:extLst>
          </p:cNvPr>
          <p:cNvSpPr txBox="1"/>
          <p:nvPr/>
        </p:nvSpPr>
        <p:spPr>
          <a:xfrm>
            <a:off x="3247653" y="1254645"/>
            <a:ext cx="5684569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CONSELHO MONETÁRIO NACIONAL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DE521304-5BF9-4551-916B-38CFB107DFB8}"/>
              </a:ext>
            </a:extLst>
          </p:cNvPr>
          <p:cNvSpPr txBox="1"/>
          <p:nvPr/>
        </p:nvSpPr>
        <p:spPr>
          <a:xfrm>
            <a:off x="2101240" y="2044472"/>
            <a:ext cx="8162036" cy="1361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Autarquia vinculada ao Ministério da Economia;</a:t>
            </a:r>
          </a:p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Principal normatizador do Sistema Financeiro Nacional;</a:t>
            </a:r>
          </a:p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 Diretoria de até 9 membros (1+8);</a:t>
            </a:r>
          </a:p>
        </p:txBody>
      </p:sp>
      <p:cxnSp>
        <p:nvCxnSpPr>
          <p:cNvPr id="14" name="Conector reto 13">
            <a:extLst>
              <a:ext uri="{FF2B5EF4-FFF2-40B4-BE49-F238E27FC236}">
                <a16:creationId xmlns:a16="http://schemas.microsoft.com/office/drawing/2014/main" id="{13F8683E-1B98-42F9-8390-2A8870D292B0}"/>
              </a:ext>
            </a:extLst>
          </p:cNvPr>
          <p:cNvCxnSpPr>
            <a:cxnSpLocks/>
          </p:cNvCxnSpPr>
          <p:nvPr/>
        </p:nvCxnSpPr>
        <p:spPr>
          <a:xfrm>
            <a:off x="1964849" y="2215299"/>
            <a:ext cx="0" cy="1213701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8917707-54B0-4A55-8161-EF7BC70EFBBC}"/>
              </a:ext>
            </a:extLst>
          </p:cNvPr>
          <p:cNvSpPr txBox="1"/>
          <p:nvPr/>
        </p:nvSpPr>
        <p:spPr>
          <a:xfrm>
            <a:off x="2101240" y="4680848"/>
            <a:ext cx="8162036" cy="1799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Formular e gerir as políticas monetária e cambial;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Regular e supervisionar o SFN;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Administrar o Sistema de Pagamentos Brasileiro (SPB) e o meio circulante;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996D872-7A4B-4AED-AE69-3C97480EC1FB}"/>
              </a:ext>
            </a:extLst>
          </p:cNvPr>
          <p:cNvSpPr txBox="1"/>
          <p:nvPr/>
        </p:nvSpPr>
        <p:spPr>
          <a:xfrm>
            <a:off x="2101243" y="4136564"/>
            <a:ext cx="29722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Atribuições básicas: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A1D21CFF-7A8A-464A-B098-93846C7F8E02}"/>
              </a:ext>
            </a:extLst>
          </p:cNvPr>
          <p:cNvCxnSpPr>
            <a:cxnSpLocks/>
          </p:cNvCxnSpPr>
          <p:nvPr/>
        </p:nvCxnSpPr>
        <p:spPr>
          <a:xfrm>
            <a:off x="1964849" y="4232635"/>
            <a:ext cx="0" cy="1876361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040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E1A4ED4-1560-4F96-9DBD-D69545429597}"/>
              </a:ext>
            </a:extLst>
          </p:cNvPr>
          <p:cNvSpPr txBox="1"/>
          <p:nvPr/>
        </p:nvSpPr>
        <p:spPr>
          <a:xfrm>
            <a:off x="4005878" y="1254645"/>
            <a:ext cx="4168128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BANCO CENTRAL (BACEN)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634EA74-3598-4BD7-9BEF-9C7BA4CFEB8B}"/>
              </a:ext>
            </a:extLst>
          </p:cNvPr>
          <p:cNvSpPr txBox="1"/>
          <p:nvPr/>
        </p:nvSpPr>
        <p:spPr>
          <a:xfrm>
            <a:off x="2101241" y="2582120"/>
            <a:ext cx="8758438" cy="3554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Emitir papel-moeda e moeda metálica;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Autorizar o funcionamento e fiscalizar as instituições financeiras;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Controlar o fluxo de capitais estrangeiros (mercado de câmbio, ouro, moeda e operações de crédito no exterior);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Receber os depósitos compulsórios e realizar operações de redesconto;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Regular a execução dos serviços de compensação e cheques e outros títulos;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Exercer o controle do crédito;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F2BB189-287E-4B0F-9127-3667BBE43B0D}"/>
              </a:ext>
            </a:extLst>
          </p:cNvPr>
          <p:cNvSpPr txBox="1"/>
          <p:nvPr/>
        </p:nvSpPr>
        <p:spPr>
          <a:xfrm>
            <a:off x="2101243" y="2037836"/>
            <a:ext cx="37802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Atribuições específicas: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3CF48CC-4906-489B-85FB-57D2E9849BBC}"/>
              </a:ext>
            </a:extLst>
          </p:cNvPr>
          <p:cNvCxnSpPr>
            <a:cxnSpLocks/>
          </p:cNvCxnSpPr>
          <p:nvPr/>
        </p:nvCxnSpPr>
        <p:spPr>
          <a:xfrm>
            <a:off x="1964849" y="2111867"/>
            <a:ext cx="0" cy="3930977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736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EFBED49A-8B58-4588-87BD-C70D6B1302BD}"/>
              </a:ext>
            </a:extLst>
          </p:cNvPr>
          <p:cNvSpPr txBox="1"/>
          <p:nvPr/>
        </p:nvSpPr>
        <p:spPr>
          <a:xfrm>
            <a:off x="4049139" y="3190473"/>
            <a:ext cx="408156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Vídeo 1.3: </a:t>
            </a:r>
            <a:r>
              <a:rPr lang="pt-BR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Nome do vídeo</a:t>
            </a:r>
          </a:p>
        </p:txBody>
      </p:sp>
    </p:spTree>
    <p:extLst>
      <p:ext uri="{BB962C8B-B14F-4D97-AF65-F5344CB8AC3E}">
        <p14:creationId xmlns:p14="http://schemas.microsoft.com/office/powerpoint/2010/main" val="2131553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E1A4ED4-1560-4F96-9DBD-D69545429597}"/>
              </a:ext>
            </a:extLst>
          </p:cNvPr>
          <p:cNvSpPr txBox="1"/>
          <p:nvPr/>
        </p:nvSpPr>
        <p:spPr>
          <a:xfrm>
            <a:off x="2562379" y="1254645"/>
            <a:ext cx="7055136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CONSELHO DE VALORES MOBILIÁRIOS (CVM)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634EA74-3598-4BD7-9BEF-9C7BA4CFEB8B}"/>
              </a:ext>
            </a:extLst>
          </p:cNvPr>
          <p:cNvSpPr txBox="1"/>
          <p:nvPr/>
        </p:nvSpPr>
        <p:spPr>
          <a:xfrm>
            <a:off x="2101240" y="3075572"/>
            <a:ext cx="9371285" cy="1361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Disciplinar;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Fiscalizar;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Desenvolver;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F2BB189-287E-4B0F-9127-3667BBE43B0D}"/>
              </a:ext>
            </a:extLst>
          </p:cNvPr>
          <p:cNvSpPr txBox="1"/>
          <p:nvPr/>
        </p:nvSpPr>
        <p:spPr>
          <a:xfrm>
            <a:off x="2101243" y="2427914"/>
            <a:ext cx="909484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Autarquia vinculada ao Ministério da Economia com a finalidade de...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3CF48CC-4906-489B-85FB-57D2E9849BBC}"/>
              </a:ext>
            </a:extLst>
          </p:cNvPr>
          <p:cNvCxnSpPr>
            <a:cxnSpLocks/>
          </p:cNvCxnSpPr>
          <p:nvPr/>
        </p:nvCxnSpPr>
        <p:spPr>
          <a:xfrm>
            <a:off x="1964849" y="2499533"/>
            <a:ext cx="0" cy="2868617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A8C423F-D4AC-4F2B-87AC-4CC82BC44E0F}"/>
              </a:ext>
            </a:extLst>
          </p:cNvPr>
          <p:cNvSpPr txBox="1"/>
          <p:nvPr/>
        </p:nvSpPr>
        <p:spPr>
          <a:xfrm>
            <a:off x="2101243" y="4699844"/>
            <a:ext cx="887155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... o Mercado de Valores Mobiliários, inclusive para toda indústria de fundos de investimentos.</a:t>
            </a:r>
          </a:p>
        </p:txBody>
      </p:sp>
    </p:spTree>
    <p:extLst>
      <p:ext uri="{BB962C8B-B14F-4D97-AF65-F5344CB8AC3E}">
        <p14:creationId xmlns:p14="http://schemas.microsoft.com/office/powerpoint/2010/main" val="393325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634EA74-3598-4BD7-9BEF-9C7BA4CFEB8B}"/>
              </a:ext>
            </a:extLst>
          </p:cNvPr>
          <p:cNvSpPr txBox="1"/>
          <p:nvPr/>
        </p:nvSpPr>
        <p:spPr>
          <a:xfrm>
            <a:off x="2122509" y="2788859"/>
            <a:ext cx="8001872" cy="3115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Fixar e implementar as diretrizes e normas do mercado de valores mobiliários;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Fiscalizar as companhias abertas, bolsa de valores e os agentes do mercado de capitais e fundos de investimento;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Prover proteção aos investidores;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Assegurar a qualidade nas operações de compra e venda de valores mobiliários;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F2BB189-287E-4B0F-9127-3667BBE43B0D}"/>
              </a:ext>
            </a:extLst>
          </p:cNvPr>
          <p:cNvSpPr txBox="1"/>
          <p:nvPr/>
        </p:nvSpPr>
        <p:spPr>
          <a:xfrm>
            <a:off x="2122508" y="2246595"/>
            <a:ext cx="37802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Principais atribuições: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3CF48CC-4906-489B-85FB-57D2E9849BBC}"/>
              </a:ext>
            </a:extLst>
          </p:cNvPr>
          <p:cNvCxnSpPr>
            <a:cxnSpLocks/>
          </p:cNvCxnSpPr>
          <p:nvPr/>
        </p:nvCxnSpPr>
        <p:spPr>
          <a:xfrm>
            <a:off x="1986114" y="2261635"/>
            <a:ext cx="0" cy="364288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26D7D64-B639-479F-BBFE-D1106EC46960}"/>
              </a:ext>
            </a:extLst>
          </p:cNvPr>
          <p:cNvSpPr txBox="1"/>
          <p:nvPr/>
        </p:nvSpPr>
        <p:spPr>
          <a:xfrm>
            <a:off x="2562379" y="1254645"/>
            <a:ext cx="7055136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CONSELHO DE VALORES MOBILIÁRIOS (CVM)</a:t>
            </a:r>
          </a:p>
        </p:txBody>
      </p:sp>
    </p:spTree>
    <p:extLst>
      <p:ext uri="{BB962C8B-B14F-4D97-AF65-F5344CB8AC3E}">
        <p14:creationId xmlns:p14="http://schemas.microsoft.com/office/powerpoint/2010/main" val="3784248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634EA74-3598-4BD7-9BEF-9C7BA4CFEB8B}"/>
              </a:ext>
            </a:extLst>
          </p:cNvPr>
          <p:cNvSpPr txBox="1"/>
          <p:nvPr/>
        </p:nvSpPr>
        <p:spPr>
          <a:xfrm>
            <a:off x="2122509" y="2409992"/>
            <a:ext cx="9871018" cy="3992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Registro de companhias abertas e de distribuição de valores mobiliários;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Credenciamento de auditores independentes e administradores de carteiras de valores mobiliários;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Organização, funcionamento e operações das bolsas de valores;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Negociação e intermediação no mercado de valores mobiliários;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Suspensão ou cancelamento de registros, credenciamentos ou autorizações;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Suspenção de emissão, distribuição ou negociação de determinado</a:t>
            </a:r>
          </a:p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valor mobiliário;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Fiscalização dos fundos de investimentos;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F2BB189-287E-4B0F-9127-3667BBE43B0D}"/>
              </a:ext>
            </a:extLst>
          </p:cNvPr>
          <p:cNvSpPr txBox="1"/>
          <p:nvPr/>
        </p:nvSpPr>
        <p:spPr>
          <a:xfrm>
            <a:off x="2122508" y="1867728"/>
            <a:ext cx="37802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Disciplinar: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3CF48CC-4906-489B-85FB-57D2E9849BBC}"/>
              </a:ext>
            </a:extLst>
          </p:cNvPr>
          <p:cNvCxnSpPr>
            <a:cxnSpLocks/>
          </p:cNvCxnSpPr>
          <p:nvPr/>
        </p:nvCxnSpPr>
        <p:spPr>
          <a:xfrm>
            <a:off x="1986114" y="1882768"/>
            <a:ext cx="0" cy="4520048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2DEE078-1EDB-4F71-AA60-C58047F66880}"/>
              </a:ext>
            </a:extLst>
          </p:cNvPr>
          <p:cNvSpPr txBox="1"/>
          <p:nvPr/>
        </p:nvSpPr>
        <p:spPr>
          <a:xfrm>
            <a:off x="2562379" y="1254645"/>
            <a:ext cx="7055136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CONSELHO DE VALORES MOBILIÁRIOS (CVM)</a:t>
            </a:r>
          </a:p>
        </p:txBody>
      </p:sp>
    </p:spTree>
    <p:extLst>
      <p:ext uri="{BB962C8B-B14F-4D97-AF65-F5344CB8AC3E}">
        <p14:creationId xmlns:p14="http://schemas.microsoft.com/office/powerpoint/2010/main" val="370925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EFBED49A-8B58-4588-87BD-C70D6B1302BD}"/>
              </a:ext>
            </a:extLst>
          </p:cNvPr>
          <p:cNvSpPr txBox="1"/>
          <p:nvPr/>
        </p:nvSpPr>
        <p:spPr>
          <a:xfrm>
            <a:off x="4368940" y="3718375"/>
            <a:ext cx="344196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Vídeo 1.1: </a:t>
            </a:r>
            <a:r>
              <a:rPr lang="pt-BR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Introdução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BB764A95-2667-4ED2-BF98-E7C4613A394E}"/>
              </a:ext>
            </a:extLst>
          </p:cNvPr>
          <p:cNvSpPr txBox="1"/>
          <p:nvPr/>
        </p:nvSpPr>
        <p:spPr>
          <a:xfrm>
            <a:off x="5363602" y="3032918"/>
            <a:ext cx="1452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Aula 1</a:t>
            </a:r>
            <a:endParaRPr lang="pt-BR" sz="32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4255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E1A4ED4-1560-4F96-9DBD-D69545429597}"/>
              </a:ext>
            </a:extLst>
          </p:cNvPr>
          <p:cNvSpPr txBox="1"/>
          <p:nvPr/>
        </p:nvSpPr>
        <p:spPr>
          <a:xfrm>
            <a:off x="1957255" y="1254645"/>
            <a:ext cx="8265403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SUPERINTENDÊNCIA DE SEGUROS PRIVADOS (SUSEP)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F2BB189-287E-4B0F-9127-3667BBE43B0D}"/>
              </a:ext>
            </a:extLst>
          </p:cNvPr>
          <p:cNvSpPr txBox="1"/>
          <p:nvPr/>
        </p:nvSpPr>
        <p:spPr>
          <a:xfrm>
            <a:off x="2122508" y="3032510"/>
            <a:ext cx="9094842" cy="922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Autarquia vinculada ao Ministério da Economia. Controla e fiscaliza o Mercado de Seguros, Previdência Aberta, resseguro e capitalização.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3CF48CC-4906-489B-85FB-57D2E9849BBC}"/>
              </a:ext>
            </a:extLst>
          </p:cNvPr>
          <p:cNvCxnSpPr>
            <a:cxnSpLocks/>
          </p:cNvCxnSpPr>
          <p:nvPr/>
        </p:nvCxnSpPr>
        <p:spPr>
          <a:xfrm>
            <a:off x="1986114" y="3214540"/>
            <a:ext cx="0" cy="784453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03790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634EA74-3598-4BD7-9BEF-9C7BA4CFEB8B}"/>
              </a:ext>
            </a:extLst>
          </p:cNvPr>
          <p:cNvSpPr txBox="1"/>
          <p:nvPr/>
        </p:nvSpPr>
        <p:spPr>
          <a:xfrm>
            <a:off x="2122508" y="2926275"/>
            <a:ext cx="8414349" cy="2677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Fiscalizar a constituição, organização, funcionamento e operacionalização das entidades que supervisiona;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Zelar pelos interesses dos consumidores bem como a solvência e a liquidez das entidades por ela supervisionadas;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Proteger a captação da poupança que se realiza através de operações de seguro, previdência privada, aberta e capitalização;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F2BB189-287E-4B0F-9127-3667BBE43B0D}"/>
              </a:ext>
            </a:extLst>
          </p:cNvPr>
          <p:cNvSpPr txBox="1"/>
          <p:nvPr/>
        </p:nvSpPr>
        <p:spPr>
          <a:xfrm>
            <a:off x="2122508" y="2384011"/>
            <a:ext cx="37802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Principais atribuições: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3CF48CC-4906-489B-85FB-57D2E9849BBC}"/>
              </a:ext>
            </a:extLst>
          </p:cNvPr>
          <p:cNvCxnSpPr>
            <a:cxnSpLocks/>
          </p:cNvCxnSpPr>
          <p:nvPr/>
        </p:nvCxnSpPr>
        <p:spPr>
          <a:xfrm>
            <a:off x="1986114" y="2399051"/>
            <a:ext cx="0" cy="320430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904DC69-DDA4-450D-A535-92A814D63171}"/>
              </a:ext>
            </a:extLst>
          </p:cNvPr>
          <p:cNvSpPr txBox="1"/>
          <p:nvPr/>
        </p:nvSpPr>
        <p:spPr>
          <a:xfrm>
            <a:off x="1957255" y="1254645"/>
            <a:ext cx="8265403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SUPERINTENDÊNCIA DE SEGUROS PRIVADOS (SUSEP)</a:t>
            </a:r>
          </a:p>
        </p:txBody>
      </p:sp>
    </p:spTree>
    <p:extLst>
      <p:ext uri="{BB962C8B-B14F-4D97-AF65-F5344CB8AC3E}">
        <p14:creationId xmlns:p14="http://schemas.microsoft.com/office/powerpoint/2010/main" val="313296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E1A4ED4-1560-4F96-9DBD-D69545429597}"/>
              </a:ext>
            </a:extLst>
          </p:cNvPr>
          <p:cNvSpPr txBox="1"/>
          <p:nvPr/>
        </p:nvSpPr>
        <p:spPr>
          <a:xfrm>
            <a:off x="2913455" y="1254645"/>
            <a:ext cx="6353022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SUPERINTENDÊNCIA NACIONAL DE</a:t>
            </a:r>
          </a:p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PREVIDÊNCIA COMPLEMENTAR (PREVIC)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F2BB189-287E-4B0F-9127-3667BBE43B0D}"/>
              </a:ext>
            </a:extLst>
          </p:cNvPr>
          <p:cNvSpPr txBox="1"/>
          <p:nvPr/>
        </p:nvSpPr>
        <p:spPr>
          <a:xfrm>
            <a:off x="2122508" y="3118180"/>
            <a:ext cx="9094842" cy="1361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Órgão executor do Ministério da Previdência e Assistência Social.</a:t>
            </a:r>
          </a:p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Controla e fiscaliza os planos, benefícios e atividades das entidades de previdência privada fechada (EFPC).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3CF48CC-4906-489B-85FB-57D2E9849BBC}"/>
              </a:ext>
            </a:extLst>
          </p:cNvPr>
          <p:cNvCxnSpPr>
            <a:cxnSpLocks/>
          </p:cNvCxnSpPr>
          <p:nvPr/>
        </p:nvCxnSpPr>
        <p:spPr>
          <a:xfrm>
            <a:off x="1986114" y="3254606"/>
            <a:ext cx="0" cy="1224909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3306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634EA74-3598-4BD7-9BEF-9C7BA4CFEB8B}"/>
              </a:ext>
            </a:extLst>
          </p:cNvPr>
          <p:cNvSpPr txBox="1"/>
          <p:nvPr/>
        </p:nvSpPr>
        <p:spPr>
          <a:xfrm>
            <a:off x="2122508" y="3395635"/>
            <a:ext cx="8712066" cy="1361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Fiscalizar e supervisionar as atividades nos fundos de pensão;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Executar políticas para o regime de previdência complementar realizado pelas entidades fechadas de previdência complementar;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F2BB189-287E-4B0F-9127-3667BBE43B0D}"/>
              </a:ext>
            </a:extLst>
          </p:cNvPr>
          <p:cNvSpPr txBox="1"/>
          <p:nvPr/>
        </p:nvSpPr>
        <p:spPr>
          <a:xfrm>
            <a:off x="2122508" y="2853371"/>
            <a:ext cx="37802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Principais atribuições: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3CF48CC-4906-489B-85FB-57D2E9849BBC}"/>
              </a:ext>
            </a:extLst>
          </p:cNvPr>
          <p:cNvCxnSpPr>
            <a:cxnSpLocks/>
          </p:cNvCxnSpPr>
          <p:nvPr/>
        </p:nvCxnSpPr>
        <p:spPr>
          <a:xfrm>
            <a:off x="1986114" y="2950312"/>
            <a:ext cx="0" cy="1772239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8254D8B-7754-41A4-8B62-D820188AD759}"/>
              </a:ext>
            </a:extLst>
          </p:cNvPr>
          <p:cNvSpPr txBox="1"/>
          <p:nvPr/>
        </p:nvSpPr>
        <p:spPr>
          <a:xfrm>
            <a:off x="2913455" y="1254645"/>
            <a:ext cx="6353022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SUPERINTENDÊNCIA NACIONAL DE</a:t>
            </a:r>
          </a:p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PREVIDÊNCIA COMPLEMENTAR (PREVIC)</a:t>
            </a:r>
          </a:p>
        </p:txBody>
      </p:sp>
    </p:spTree>
    <p:extLst>
      <p:ext uri="{BB962C8B-B14F-4D97-AF65-F5344CB8AC3E}">
        <p14:creationId xmlns:p14="http://schemas.microsoft.com/office/powerpoint/2010/main" val="4031702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E1A4ED4-1560-4F96-9DBD-D69545429597}"/>
              </a:ext>
            </a:extLst>
          </p:cNvPr>
          <p:cNvSpPr txBox="1"/>
          <p:nvPr/>
        </p:nvSpPr>
        <p:spPr>
          <a:xfrm>
            <a:off x="2725901" y="1254645"/>
            <a:ext cx="6728124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INSTITUIÇÕES FINANCEIRAS INTEGRANTES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F2BB189-287E-4B0F-9127-3667BBE43B0D}"/>
              </a:ext>
            </a:extLst>
          </p:cNvPr>
          <p:cNvSpPr txBox="1"/>
          <p:nvPr/>
        </p:nvSpPr>
        <p:spPr>
          <a:xfrm>
            <a:off x="2111876" y="2895499"/>
            <a:ext cx="9094842" cy="2238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Bancos Comerciais;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Bancos de Investimentos;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Bancos Múltiplos;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Sociedades Corretoras de Títulos e Valores Mobiliários (SCTVM);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Sociedade Distribuidora de Títulos e Valores Mobiliários (SDTVM);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3CF48CC-4906-489B-85FB-57D2E9849BBC}"/>
              </a:ext>
            </a:extLst>
          </p:cNvPr>
          <p:cNvCxnSpPr>
            <a:cxnSpLocks/>
          </p:cNvCxnSpPr>
          <p:nvPr/>
        </p:nvCxnSpPr>
        <p:spPr>
          <a:xfrm>
            <a:off x="1975482" y="3013916"/>
            <a:ext cx="0" cy="2120081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290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E1A4ED4-1560-4F96-9DBD-D69545429597}"/>
              </a:ext>
            </a:extLst>
          </p:cNvPr>
          <p:cNvSpPr txBox="1"/>
          <p:nvPr/>
        </p:nvSpPr>
        <p:spPr>
          <a:xfrm>
            <a:off x="4339315" y="1254645"/>
            <a:ext cx="3501278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BANCOS COMERCIAIS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D352466-86C3-4912-B1AB-85B4801D98F3}"/>
              </a:ext>
            </a:extLst>
          </p:cNvPr>
          <p:cNvSpPr txBox="1"/>
          <p:nvPr/>
        </p:nvSpPr>
        <p:spPr>
          <a:xfrm>
            <a:off x="2101240" y="2616287"/>
            <a:ext cx="8937543" cy="443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Intermediários financeiros que atuam no curto e curtíssimo prazo transferindo recursos dos agentes superavitários para os deficitários;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Criam moeda (efeito multiplicador) e influenciam os meios de pagamento;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Desconto de títulos, abertura de crédito, captar depósitos a vista e a prazo fixo, tomar recursos com outras </a:t>
            </a:r>
            <a:r>
              <a:rPr lang="pt-BR" sz="1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IF’s</a:t>
            </a: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Prestação de serviços financeiros (pagamento de cheques, cobranças de títulos, etc.);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endParaRPr lang="pt-BR" sz="19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lnSpc>
                <a:spcPct val="150000"/>
              </a:lnSpc>
              <a:buAutoNum type="arabicPeriod"/>
            </a:pPr>
            <a:endParaRPr lang="pt-BR" sz="19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109718E-06A7-4548-BAA2-A05DB1DED076}"/>
              </a:ext>
            </a:extLst>
          </p:cNvPr>
          <p:cNvSpPr txBox="1"/>
          <p:nvPr/>
        </p:nvSpPr>
        <p:spPr>
          <a:xfrm>
            <a:off x="2101240" y="2074023"/>
            <a:ext cx="37802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Carteira Comercial:</a:t>
            </a:r>
          </a:p>
        </p:txBody>
      </p:sp>
      <p:cxnSp>
        <p:nvCxnSpPr>
          <p:cNvPr id="17" name="Conector reto 16">
            <a:extLst>
              <a:ext uri="{FF2B5EF4-FFF2-40B4-BE49-F238E27FC236}">
                <a16:creationId xmlns:a16="http://schemas.microsoft.com/office/drawing/2014/main" id="{7130BF09-5D5E-45E4-8EB5-C2952B1E834B}"/>
              </a:ext>
            </a:extLst>
          </p:cNvPr>
          <p:cNvCxnSpPr>
            <a:cxnSpLocks/>
          </p:cNvCxnSpPr>
          <p:nvPr/>
        </p:nvCxnSpPr>
        <p:spPr>
          <a:xfrm>
            <a:off x="1964846" y="2089063"/>
            <a:ext cx="0" cy="4010079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92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E1A4ED4-1560-4F96-9DBD-D69545429597}"/>
              </a:ext>
            </a:extLst>
          </p:cNvPr>
          <p:cNvSpPr txBox="1"/>
          <p:nvPr/>
        </p:nvSpPr>
        <p:spPr>
          <a:xfrm>
            <a:off x="3791884" y="1254645"/>
            <a:ext cx="4596130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BANCOS DE INVESTIMENTOS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634EA74-3598-4BD7-9BEF-9C7BA4CFEB8B}"/>
              </a:ext>
            </a:extLst>
          </p:cNvPr>
          <p:cNvSpPr txBox="1"/>
          <p:nvPr/>
        </p:nvSpPr>
        <p:spPr>
          <a:xfrm>
            <a:off x="2122508" y="3113109"/>
            <a:ext cx="8712066" cy="2238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Atuam como instituições no médio e longo prazo fornecendo recursos para capital fixo ou de giro para as empresas;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Coordenam operações de IPO e </a:t>
            </a:r>
            <a:r>
              <a:rPr lang="pt-BR" sz="19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Underwriting</a:t>
            </a: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Emitem CDBs e </a:t>
            </a:r>
            <a:r>
              <a:rPr lang="pt-BR" sz="1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RDBs</a:t>
            </a: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mas não podem captar depósitos a vista;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Administram fundos de investimentos;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F2BB189-287E-4B0F-9127-3667BBE43B0D}"/>
              </a:ext>
            </a:extLst>
          </p:cNvPr>
          <p:cNvSpPr txBox="1"/>
          <p:nvPr/>
        </p:nvSpPr>
        <p:spPr>
          <a:xfrm>
            <a:off x="2122507" y="2570845"/>
            <a:ext cx="47886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Carteira de Investimentos: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3CF48CC-4906-489B-85FB-57D2E9849BBC}"/>
              </a:ext>
            </a:extLst>
          </p:cNvPr>
          <p:cNvCxnSpPr>
            <a:cxnSpLocks/>
          </p:cNvCxnSpPr>
          <p:nvPr/>
        </p:nvCxnSpPr>
        <p:spPr>
          <a:xfrm>
            <a:off x="1986114" y="2648932"/>
            <a:ext cx="0" cy="2705493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66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E1A4ED4-1560-4F96-9DBD-D69545429597}"/>
              </a:ext>
            </a:extLst>
          </p:cNvPr>
          <p:cNvSpPr txBox="1"/>
          <p:nvPr/>
        </p:nvSpPr>
        <p:spPr>
          <a:xfrm>
            <a:off x="4405052" y="1254645"/>
            <a:ext cx="3369832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BANCOS MÚLTIPLOS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F2BB189-287E-4B0F-9127-3667BBE43B0D}"/>
              </a:ext>
            </a:extLst>
          </p:cNvPr>
          <p:cNvSpPr txBox="1"/>
          <p:nvPr/>
        </p:nvSpPr>
        <p:spPr>
          <a:xfrm>
            <a:off x="2133141" y="2978649"/>
            <a:ext cx="9094842" cy="1361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Para ser considerada </a:t>
            </a: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Banco Múltiplo </a:t>
            </a: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instituição deve ser organizada sob a forma de sociedade anônima e deverá ter, no mínimo, duas carteiras, sendo que uma delas deve ser </a:t>
            </a: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comercial ou de investimento</a:t>
            </a: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pt-BR" sz="19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3CF48CC-4906-489B-85FB-57D2E9849BBC}"/>
              </a:ext>
            </a:extLst>
          </p:cNvPr>
          <p:cNvCxnSpPr>
            <a:cxnSpLocks/>
          </p:cNvCxnSpPr>
          <p:nvPr/>
        </p:nvCxnSpPr>
        <p:spPr>
          <a:xfrm>
            <a:off x="1996747" y="3151252"/>
            <a:ext cx="0" cy="125554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4917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E1A4ED4-1560-4F96-9DBD-D69545429597}"/>
              </a:ext>
            </a:extLst>
          </p:cNvPr>
          <p:cNvSpPr txBox="1"/>
          <p:nvPr/>
        </p:nvSpPr>
        <p:spPr>
          <a:xfrm>
            <a:off x="4405035" y="1254645"/>
            <a:ext cx="3369832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BANCOS MÚLTIPLOS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634EA74-3598-4BD7-9BEF-9C7BA4CFEB8B}"/>
              </a:ext>
            </a:extLst>
          </p:cNvPr>
          <p:cNvSpPr txBox="1"/>
          <p:nvPr/>
        </p:nvSpPr>
        <p:spPr>
          <a:xfrm>
            <a:off x="2101240" y="2884483"/>
            <a:ext cx="9371285" cy="2677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Comercial;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Investimento;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Desenvolvimento;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Arrendamento Mercantil;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Financeiras;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Crédito Imobiliário;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F2BB189-287E-4B0F-9127-3667BBE43B0D}"/>
              </a:ext>
            </a:extLst>
          </p:cNvPr>
          <p:cNvSpPr txBox="1"/>
          <p:nvPr/>
        </p:nvSpPr>
        <p:spPr>
          <a:xfrm>
            <a:off x="2101243" y="2389950"/>
            <a:ext cx="909484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 Bancos Múltiplos podem possuir até 6 carteiras distintas: 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3CF48CC-4906-489B-85FB-57D2E9849BBC}"/>
              </a:ext>
            </a:extLst>
          </p:cNvPr>
          <p:cNvCxnSpPr>
            <a:cxnSpLocks/>
          </p:cNvCxnSpPr>
          <p:nvPr/>
        </p:nvCxnSpPr>
        <p:spPr>
          <a:xfrm>
            <a:off x="1964849" y="2375555"/>
            <a:ext cx="0" cy="3157979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6229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E1A4ED4-1560-4F96-9DBD-D69545429597}"/>
              </a:ext>
            </a:extLst>
          </p:cNvPr>
          <p:cNvSpPr txBox="1"/>
          <p:nvPr/>
        </p:nvSpPr>
        <p:spPr>
          <a:xfrm>
            <a:off x="1738464" y="1254645"/>
            <a:ext cx="8703024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SOCIEDADE CORRETORA E DISTRIBUIDORA DE VALORES</a:t>
            </a:r>
          </a:p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TÍTULOS E VALORES IMOBILIÁRIOS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F2BB189-287E-4B0F-9127-3667BBE43B0D}"/>
              </a:ext>
            </a:extLst>
          </p:cNvPr>
          <p:cNvSpPr txBox="1"/>
          <p:nvPr/>
        </p:nvSpPr>
        <p:spPr>
          <a:xfrm>
            <a:off x="2122509" y="2979313"/>
            <a:ext cx="8426086" cy="1799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São instituições financeiras que têm como atividade principal ou acessória a intermediação de operações nos mercados regulamentados de valores mobiliários, como é o caso dos mercados de bolsa e de balcão (organizado ou não).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3CF48CC-4906-489B-85FB-57D2E9849BBC}"/>
              </a:ext>
            </a:extLst>
          </p:cNvPr>
          <p:cNvCxnSpPr>
            <a:cxnSpLocks/>
          </p:cNvCxnSpPr>
          <p:nvPr/>
        </p:nvCxnSpPr>
        <p:spPr>
          <a:xfrm>
            <a:off x="2002959" y="3063711"/>
            <a:ext cx="0" cy="1739426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0652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EFBED49A-8B58-4588-87BD-C70D6B1302BD}"/>
              </a:ext>
            </a:extLst>
          </p:cNvPr>
          <p:cNvSpPr txBox="1"/>
          <p:nvPr/>
        </p:nvSpPr>
        <p:spPr>
          <a:xfrm>
            <a:off x="4049139" y="3190473"/>
            <a:ext cx="408156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Vídeo 1.2: </a:t>
            </a:r>
            <a:r>
              <a:rPr lang="pt-BR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Nome do vídeo</a:t>
            </a:r>
          </a:p>
        </p:txBody>
      </p:sp>
    </p:spTree>
    <p:extLst>
      <p:ext uri="{BB962C8B-B14F-4D97-AF65-F5344CB8AC3E}">
        <p14:creationId xmlns:p14="http://schemas.microsoft.com/office/powerpoint/2010/main" val="8232201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634EA74-3598-4BD7-9BEF-9C7BA4CFEB8B}"/>
              </a:ext>
            </a:extLst>
          </p:cNvPr>
          <p:cNvSpPr txBox="1"/>
          <p:nvPr/>
        </p:nvSpPr>
        <p:spPr>
          <a:xfrm>
            <a:off x="2122508" y="3251877"/>
            <a:ext cx="8712066" cy="2238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disponibilização de informações de análise de investimentos;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administração de carteiras de valores mobiliários (inclusive fundos de investimentos);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prestação de serviços de custódia e outras (algumas dessas atividades dependem de autorizações específicas);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F2BB189-287E-4B0F-9127-3667BBE43B0D}"/>
              </a:ext>
            </a:extLst>
          </p:cNvPr>
          <p:cNvSpPr txBox="1"/>
          <p:nvPr/>
        </p:nvSpPr>
        <p:spPr>
          <a:xfrm>
            <a:off x="2122507" y="2709613"/>
            <a:ext cx="47886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Principais atribuições: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3CF48CC-4906-489B-85FB-57D2E9849BBC}"/>
              </a:ext>
            </a:extLst>
          </p:cNvPr>
          <p:cNvCxnSpPr>
            <a:cxnSpLocks/>
          </p:cNvCxnSpPr>
          <p:nvPr/>
        </p:nvCxnSpPr>
        <p:spPr>
          <a:xfrm flipH="1">
            <a:off x="2002959" y="2709613"/>
            <a:ext cx="1" cy="2776787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C27BD0C-3BFC-47F0-8061-DA4F6A198097}"/>
              </a:ext>
            </a:extLst>
          </p:cNvPr>
          <p:cNvSpPr txBox="1"/>
          <p:nvPr/>
        </p:nvSpPr>
        <p:spPr>
          <a:xfrm>
            <a:off x="1738464" y="1254645"/>
            <a:ext cx="8703024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SOCIEDADE CORRETORA E DISTRIBUIDORA DE VALORES</a:t>
            </a:r>
          </a:p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TÍTULOS E VALORES IMOBILIÁRIOS</a:t>
            </a:r>
          </a:p>
        </p:txBody>
      </p:sp>
    </p:spTree>
    <p:extLst>
      <p:ext uri="{BB962C8B-B14F-4D97-AF65-F5344CB8AC3E}">
        <p14:creationId xmlns:p14="http://schemas.microsoft.com/office/powerpoint/2010/main" val="423019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634EA74-3598-4BD7-9BEF-9C7BA4CFEB8B}"/>
              </a:ext>
            </a:extLst>
          </p:cNvPr>
          <p:cNvSpPr txBox="1"/>
          <p:nvPr/>
        </p:nvSpPr>
        <p:spPr>
          <a:xfrm>
            <a:off x="2122508" y="3620940"/>
            <a:ext cx="8712066" cy="1361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Internet (</a:t>
            </a:r>
            <a:r>
              <a:rPr lang="pt-BR" sz="1900" i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homebroker</a:t>
            </a: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Mesa de Operações;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endParaRPr lang="pt-BR" sz="19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F2BB189-287E-4B0F-9127-3667BBE43B0D}"/>
              </a:ext>
            </a:extLst>
          </p:cNvPr>
          <p:cNvSpPr txBox="1"/>
          <p:nvPr/>
        </p:nvSpPr>
        <p:spPr>
          <a:xfrm>
            <a:off x="2122507" y="3078676"/>
            <a:ext cx="47886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Formas de operações: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3CF48CC-4906-489B-85FB-57D2E9849BBC}"/>
              </a:ext>
            </a:extLst>
          </p:cNvPr>
          <p:cNvCxnSpPr>
            <a:cxnSpLocks/>
          </p:cNvCxnSpPr>
          <p:nvPr/>
        </p:nvCxnSpPr>
        <p:spPr>
          <a:xfrm>
            <a:off x="1986114" y="3148553"/>
            <a:ext cx="0" cy="1376313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C27BD0C-3BFC-47F0-8061-DA4F6A198097}"/>
              </a:ext>
            </a:extLst>
          </p:cNvPr>
          <p:cNvSpPr txBox="1"/>
          <p:nvPr/>
        </p:nvSpPr>
        <p:spPr>
          <a:xfrm>
            <a:off x="1738464" y="1254645"/>
            <a:ext cx="8703024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SOCIEDADE CORRETORA E DISTRIBUIDORA DE VALORES</a:t>
            </a:r>
          </a:p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TÍTULOS E VALORES IMOBILIÁRIOS</a:t>
            </a:r>
          </a:p>
        </p:txBody>
      </p:sp>
    </p:spTree>
    <p:extLst>
      <p:ext uri="{BB962C8B-B14F-4D97-AF65-F5344CB8AC3E}">
        <p14:creationId xmlns:p14="http://schemas.microsoft.com/office/powerpoint/2010/main" val="10369602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634EA74-3598-4BD7-9BEF-9C7BA4CFEB8B}"/>
              </a:ext>
            </a:extLst>
          </p:cNvPr>
          <p:cNvSpPr txBox="1"/>
          <p:nvPr/>
        </p:nvSpPr>
        <p:spPr>
          <a:xfrm>
            <a:off x="2122507" y="3740431"/>
            <a:ext cx="9094827" cy="13613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MITIGAR O RISCO</a:t>
            </a:r>
          </a:p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Selic: </a:t>
            </a: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Liquidação dos títulos públicos (LFT, LTN, NTN-B, NTN-F, NTN-B);</a:t>
            </a:r>
          </a:p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Câmara B3: </a:t>
            </a: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Liquidação de títulos privados, ações e derivativos;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F2BB189-287E-4B0F-9127-3667BBE43B0D}"/>
              </a:ext>
            </a:extLst>
          </p:cNvPr>
          <p:cNvSpPr txBox="1"/>
          <p:nvPr/>
        </p:nvSpPr>
        <p:spPr>
          <a:xfrm>
            <a:off x="2122507" y="3198167"/>
            <a:ext cx="60964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Sistemas de Liquidação e Custódia: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3CF48CC-4906-489B-85FB-57D2E9849BBC}"/>
              </a:ext>
            </a:extLst>
          </p:cNvPr>
          <p:cNvCxnSpPr>
            <a:cxnSpLocks/>
          </p:cNvCxnSpPr>
          <p:nvPr/>
        </p:nvCxnSpPr>
        <p:spPr>
          <a:xfrm>
            <a:off x="1986114" y="3280528"/>
            <a:ext cx="0" cy="1791093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C27BD0C-3BFC-47F0-8061-DA4F6A198097}"/>
              </a:ext>
            </a:extLst>
          </p:cNvPr>
          <p:cNvSpPr txBox="1"/>
          <p:nvPr/>
        </p:nvSpPr>
        <p:spPr>
          <a:xfrm>
            <a:off x="1738464" y="1254645"/>
            <a:ext cx="8703024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SOCIEDADE CORRETORA E DISTRIBUIDORA DE VALORES</a:t>
            </a:r>
          </a:p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TÍTULOS E VALORES IMOBILIÁRIOS</a:t>
            </a:r>
          </a:p>
        </p:txBody>
      </p:sp>
    </p:spTree>
    <p:extLst>
      <p:ext uri="{BB962C8B-B14F-4D97-AF65-F5344CB8AC3E}">
        <p14:creationId xmlns:p14="http://schemas.microsoft.com/office/powerpoint/2010/main" val="36217595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634EA74-3598-4BD7-9BEF-9C7BA4CFEB8B}"/>
              </a:ext>
            </a:extLst>
          </p:cNvPr>
          <p:cNvSpPr txBox="1"/>
          <p:nvPr/>
        </p:nvSpPr>
        <p:spPr>
          <a:xfrm>
            <a:off x="2154404" y="3713542"/>
            <a:ext cx="9094827" cy="1799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CÂMARA DE COMPENSAÇÃO: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Realiza o cálculo das posições compradas e das posições vendidas;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Realiza o controle de risco de mercado;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Atua como contraparte central garantidora;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F2BB189-287E-4B0F-9127-3667BBE43B0D}"/>
              </a:ext>
            </a:extLst>
          </p:cNvPr>
          <p:cNvSpPr txBox="1"/>
          <p:nvPr/>
        </p:nvSpPr>
        <p:spPr>
          <a:xfrm>
            <a:off x="2154404" y="3171278"/>
            <a:ext cx="60964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Sistemas de Liquidação e Custódia: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3CF48CC-4906-489B-85FB-57D2E9849BBC}"/>
              </a:ext>
            </a:extLst>
          </p:cNvPr>
          <p:cNvCxnSpPr>
            <a:cxnSpLocks/>
          </p:cNvCxnSpPr>
          <p:nvPr/>
        </p:nvCxnSpPr>
        <p:spPr>
          <a:xfrm>
            <a:off x="2018011" y="3261674"/>
            <a:ext cx="0" cy="22718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C27BD0C-3BFC-47F0-8061-DA4F6A198097}"/>
              </a:ext>
            </a:extLst>
          </p:cNvPr>
          <p:cNvSpPr txBox="1"/>
          <p:nvPr/>
        </p:nvSpPr>
        <p:spPr>
          <a:xfrm>
            <a:off x="1738464" y="1254645"/>
            <a:ext cx="8703024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SOCIEDADE CORRETORA E DISTRIBUIDORA DE VALORES</a:t>
            </a:r>
          </a:p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TÍTULOS E VALORES IMOBILIÁRIOS</a:t>
            </a:r>
          </a:p>
        </p:txBody>
      </p:sp>
    </p:spTree>
    <p:extLst>
      <p:ext uri="{BB962C8B-B14F-4D97-AF65-F5344CB8AC3E}">
        <p14:creationId xmlns:p14="http://schemas.microsoft.com/office/powerpoint/2010/main" val="25269819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634EA74-3598-4BD7-9BEF-9C7BA4CFEB8B}"/>
              </a:ext>
            </a:extLst>
          </p:cNvPr>
          <p:cNvSpPr txBox="1"/>
          <p:nvPr/>
        </p:nvSpPr>
        <p:spPr>
          <a:xfrm>
            <a:off x="2154404" y="3589790"/>
            <a:ext cx="9094827" cy="922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CÂMARA DE LIQUIDAÇÃO: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Realiza o controle e a interface de dinheiro por títulos;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F2BB189-287E-4B0F-9127-3667BBE43B0D}"/>
              </a:ext>
            </a:extLst>
          </p:cNvPr>
          <p:cNvSpPr txBox="1"/>
          <p:nvPr/>
        </p:nvSpPr>
        <p:spPr>
          <a:xfrm>
            <a:off x="2154404" y="3047526"/>
            <a:ext cx="60964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Sistemas de Liquidação e Custódia: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3CF48CC-4906-489B-85FB-57D2E9849BBC}"/>
              </a:ext>
            </a:extLst>
          </p:cNvPr>
          <p:cNvCxnSpPr>
            <a:cxnSpLocks/>
          </p:cNvCxnSpPr>
          <p:nvPr/>
        </p:nvCxnSpPr>
        <p:spPr>
          <a:xfrm>
            <a:off x="2018011" y="3090847"/>
            <a:ext cx="0" cy="243326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C27BD0C-3BFC-47F0-8061-DA4F6A198097}"/>
              </a:ext>
            </a:extLst>
          </p:cNvPr>
          <p:cNvSpPr txBox="1"/>
          <p:nvPr/>
        </p:nvSpPr>
        <p:spPr>
          <a:xfrm>
            <a:off x="1738464" y="1254645"/>
            <a:ext cx="8703024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SOCIEDADE CORRETORA E DISTRIBUIDORA DE VALORES</a:t>
            </a:r>
          </a:p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TÍTULOS E VALORES IMOBILIÁRIOS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2E15EE41-34E1-4B89-B5B6-4607D6C65120}"/>
              </a:ext>
            </a:extLst>
          </p:cNvPr>
          <p:cNvSpPr txBox="1"/>
          <p:nvPr/>
        </p:nvSpPr>
        <p:spPr>
          <a:xfrm>
            <a:off x="2154403" y="4636872"/>
            <a:ext cx="9094827" cy="922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CENTRAL DEPOSITÁRIA: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Realiza a contabilização e a guarda dos ativos;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1B0F0ED-3432-4EFA-B487-52EB67ACB9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2455577" y="6158401"/>
            <a:ext cx="7280845" cy="7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9612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aixaDeTexto 11">
            <a:extLst>
              <a:ext uri="{FF2B5EF4-FFF2-40B4-BE49-F238E27FC236}">
                <a16:creationId xmlns:a16="http://schemas.microsoft.com/office/drawing/2014/main" id="{EFBED49A-8B58-4588-87BD-C70D6B1302BD}"/>
              </a:ext>
            </a:extLst>
          </p:cNvPr>
          <p:cNvSpPr txBox="1"/>
          <p:nvPr/>
        </p:nvSpPr>
        <p:spPr>
          <a:xfrm>
            <a:off x="4049139" y="3190473"/>
            <a:ext cx="408156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Vídeo 1.4: </a:t>
            </a:r>
            <a:r>
              <a:rPr lang="pt-BR" sz="25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Nome do vídeo</a:t>
            </a:r>
          </a:p>
        </p:txBody>
      </p:sp>
    </p:spTree>
    <p:extLst>
      <p:ext uri="{BB962C8B-B14F-4D97-AF65-F5344CB8AC3E}">
        <p14:creationId xmlns:p14="http://schemas.microsoft.com/office/powerpoint/2010/main" val="38304169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634EA74-3598-4BD7-9BEF-9C7BA4CFEB8B}"/>
              </a:ext>
            </a:extLst>
          </p:cNvPr>
          <p:cNvSpPr txBox="1"/>
          <p:nvPr/>
        </p:nvSpPr>
        <p:spPr>
          <a:xfrm>
            <a:off x="2122508" y="3556734"/>
            <a:ext cx="8712066" cy="2238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Bancos Comerciais e Múltiplos;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Bancos de Investimentos;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Gestoras e Administradoras de Fundos de Investimentos;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Corretoras e Distribuidoras de Valores Mobiliários;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Gestoras de Patrimônio;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F2BB189-287E-4B0F-9127-3667BBE43B0D}"/>
              </a:ext>
            </a:extLst>
          </p:cNvPr>
          <p:cNvSpPr txBox="1"/>
          <p:nvPr/>
        </p:nvSpPr>
        <p:spPr>
          <a:xfrm>
            <a:off x="2122508" y="3014470"/>
            <a:ext cx="37802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Representadas por: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3CF48CC-4906-489B-85FB-57D2E9849BBC}"/>
              </a:ext>
            </a:extLst>
          </p:cNvPr>
          <p:cNvCxnSpPr>
            <a:cxnSpLocks/>
          </p:cNvCxnSpPr>
          <p:nvPr/>
        </p:nvCxnSpPr>
        <p:spPr>
          <a:xfrm>
            <a:off x="1986114" y="3044858"/>
            <a:ext cx="0" cy="2724346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EC36AF4-223B-416B-B1CF-17A19D300653}"/>
              </a:ext>
            </a:extLst>
          </p:cNvPr>
          <p:cNvSpPr txBox="1"/>
          <p:nvPr/>
        </p:nvSpPr>
        <p:spPr>
          <a:xfrm>
            <a:off x="2200941" y="1254645"/>
            <a:ext cx="7778091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ASSOCIAÇÃO BRASILEIRA DE ENTIDADES DOS</a:t>
            </a:r>
          </a:p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MERCADOS FINANCEIRO E DE CAPITAIS (ANBIMA)</a:t>
            </a:r>
          </a:p>
        </p:txBody>
      </p:sp>
    </p:spTree>
    <p:extLst>
      <p:ext uri="{BB962C8B-B14F-4D97-AF65-F5344CB8AC3E}">
        <p14:creationId xmlns:p14="http://schemas.microsoft.com/office/powerpoint/2010/main" val="1136911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634EA74-3598-4BD7-9BEF-9C7BA4CFEB8B}"/>
              </a:ext>
            </a:extLst>
          </p:cNvPr>
          <p:cNvSpPr txBox="1"/>
          <p:nvPr/>
        </p:nvSpPr>
        <p:spPr>
          <a:xfrm>
            <a:off x="2122508" y="2973526"/>
            <a:ext cx="8712066" cy="35542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INFORMAR – Produzindo e divulgando: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Relatórios;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Estatísticas;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Estudos;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Rankings;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Referências de preços e de índices;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Uma gama de ferramentas para os Associados e Mercado;</a:t>
            </a:r>
          </a:p>
          <a:p>
            <a:pPr>
              <a:lnSpc>
                <a:spcPct val="150000"/>
              </a:lnSpc>
            </a:pPr>
            <a:endParaRPr lang="pt-BR" sz="19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F2BB189-287E-4B0F-9127-3667BBE43B0D}"/>
              </a:ext>
            </a:extLst>
          </p:cNvPr>
          <p:cNvSpPr txBox="1"/>
          <p:nvPr/>
        </p:nvSpPr>
        <p:spPr>
          <a:xfrm>
            <a:off x="2122507" y="2431262"/>
            <a:ext cx="47886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Atribuições: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3CF48CC-4906-489B-85FB-57D2E9849BBC}"/>
              </a:ext>
            </a:extLst>
          </p:cNvPr>
          <p:cNvCxnSpPr>
            <a:cxnSpLocks/>
          </p:cNvCxnSpPr>
          <p:nvPr/>
        </p:nvCxnSpPr>
        <p:spPr>
          <a:xfrm>
            <a:off x="1986114" y="2515131"/>
            <a:ext cx="0" cy="346906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33CCD2B-6E73-4176-B8E1-710848F909A4}"/>
              </a:ext>
            </a:extLst>
          </p:cNvPr>
          <p:cNvSpPr txBox="1"/>
          <p:nvPr/>
        </p:nvSpPr>
        <p:spPr>
          <a:xfrm>
            <a:off x="2200941" y="1254645"/>
            <a:ext cx="7778091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ASSOCIAÇÃO BRASILEIRA DE ENTIDADES DOS</a:t>
            </a:r>
          </a:p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MERCADOS FINANCEIRO E DE CAPITAIS (ANBIMA)</a:t>
            </a:r>
          </a:p>
        </p:txBody>
      </p:sp>
    </p:spTree>
    <p:extLst>
      <p:ext uri="{BB962C8B-B14F-4D97-AF65-F5344CB8AC3E}">
        <p14:creationId xmlns:p14="http://schemas.microsoft.com/office/powerpoint/2010/main" val="231047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634EA74-3598-4BD7-9BEF-9C7BA4CFEB8B}"/>
              </a:ext>
            </a:extLst>
          </p:cNvPr>
          <p:cNvSpPr txBox="1"/>
          <p:nvPr/>
        </p:nvSpPr>
        <p:spPr>
          <a:xfrm>
            <a:off x="2122508" y="3192817"/>
            <a:ext cx="7144025" cy="3115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REPRESENTAR – Promovendo: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Fóruns;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Comissões;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Temáticas;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Grupos consultivos de acordo com as solicitações dos associados e mercado;</a:t>
            </a:r>
          </a:p>
          <a:p>
            <a:pPr>
              <a:lnSpc>
                <a:spcPct val="150000"/>
              </a:lnSpc>
            </a:pPr>
            <a:endParaRPr lang="pt-BR" sz="19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F2BB189-287E-4B0F-9127-3667BBE43B0D}"/>
              </a:ext>
            </a:extLst>
          </p:cNvPr>
          <p:cNvSpPr txBox="1"/>
          <p:nvPr/>
        </p:nvSpPr>
        <p:spPr>
          <a:xfrm>
            <a:off x="2122507" y="2650553"/>
            <a:ext cx="47886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Atribuições: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3CF48CC-4906-489B-85FB-57D2E9849BBC}"/>
              </a:ext>
            </a:extLst>
          </p:cNvPr>
          <p:cNvCxnSpPr>
            <a:cxnSpLocks/>
          </p:cNvCxnSpPr>
          <p:nvPr/>
        </p:nvCxnSpPr>
        <p:spPr>
          <a:xfrm>
            <a:off x="1986114" y="2720001"/>
            <a:ext cx="0" cy="3054285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2D1D00E-131B-409C-883F-F2DC7B7426C8}"/>
              </a:ext>
            </a:extLst>
          </p:cNvPr>
          <p:cNvSpPr txBox="1"/>
          <p:nvPr/>
        </p:nvSpPr>
        <p:spPr>
          <a:xfrm>
            <a:off x="2200941" y="1254645"/>
            <a:ext cx="7778091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ASSOCIAÇÃO BRASILEIRA DE ENTIDADES DOS</a:t>
            </a:r>
          </a:p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MERCADOS FINANCEIRO E DE CAPITAIS (ANBIMA)</a:t>
            </a:r>
          </a:p>
        </p:txBody>
      </p:sp>
    </p:spTree>
    <p:extLst>
      <p:ext uri="{BB962C8B-B14F-4D97-AF65-F5344CB8AC3E}">
        <p14:creationId xmlns:p14="http://schemas.microsoft.com/office/powerpoint/2010/main" val="3309082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634EA74-3598-4BD7-9BEF-9C7BA4CFEB8B}"/>
              </a:ext>
            </a:extLst>
          </p:cNvPr>
          <p:cNvSpPr txBox="1"/>
          <p:nvPr/>
        </p:nvSpPr>
        <p:spPr>
          <a:xfrm>
            <a:off x="2122507" y="2865176"/>
            <a:ext cx="8840855" cy="3992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EDUCAR: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Capacitação através do Programa de Certificação para que os profissionais do mercado sejam multiplicadores de informações e boas práticas;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Educação continuada, para o aprimoramento e atualizações constantes devido ao dinamismo dos mercados;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 área de educação de investidores apoiando atuais e futuros investidores a programas educacionais;</a:t>
            </a:r>
          </a:p>
          <a:p>
            <a:pPr>
              <a:lnSpc>
                <a:spcPct val="150000"/>
              </a:lnSpc>
            </a:pPr>
            <a:endParaRPr lang="pt-BR" sz="19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F2BB189-287E-4B0F-9127-3667BBE43B0D}"/>
              </a:ext>
            </a:extLst>
          </p:cNvPr>
          <p:cNvSpPr txBox="1"/>
          <p:nvPr/>
        </p:nvSpPr>
        <p:spPr>
          <a:xfrm>
            <a:off x="2122507" y="2322912"/>
            <a:ext cx="47886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Atribuições: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3CF48CC-4906-489B-85FB-57D2E9849BBC}"/>
              </a:ext>
            </a:extLst>
          </p:cNvPr>
          <p:cNvCxnSpPr>
            <a:cxnSpLocks/>
          </p:cNvCxnSpPr>
          <p:nvPr/>
        </p:nvCxnSpPr>
        <p:spPr>
          <a:xfrm>
            <a:off x="1986114" y="2322912"/>
            <a:ext cx="0" cy="4000581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A4E39725-698B-4056-ADC9-8B177768B1B4}"/>
              </a:ext>
            </a:extLst>
          </p:cNvPr>
          <p:cNvSpPr txBox="1"/>
          <p:nvPr/>
        </p:nvSpPr>
        <p:spPr>
          <a:xfrm>
            <a:off x="2200941" y="1254645"/>
            <a:ext cx="7778091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ASSOCIAÇÃO BRASILEIRA DE ENTIDADES DOS</a:t>
            </a:r>
          </a:p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MERCADOS FINANCEIRO E DE CAPITAIS (ANBIMA)</a:t>
            </a:r>
          </a:p>
        </p:txBody>
      </p:sp>
    </p:spTree>
    <p:extLst>
      <p:ext uri="{BB962C8B-B14F-4D97-AF65-F5344CB8AC3E}">
        <p14:creationId xmlns:p14="http://schemas.microsoft.com/office/powerpoint/2010/main" val="303212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B2BB0C98-45B8-4D92-AA0C-A30079A2573C}"/>
              </a:ext>
            </a:extLst>
          </p:cNvPr>
          <p:cNvSpPr txBox="1"/>
          <p:nvPr/>
        </p:nvSpPr>
        <p:spPr>
          <a:xfrm>
            <a:off x="2981540" y="3023178"/>
            <a:ext cx="621676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Sistema financeiro nacional e</a:t>
            </a:r>
          </a:p>
          <a:p>
            <a:pPr algn="ctr"/>
            <a:r>
              <a:rPr lang="pt-B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participantes do mercado </a:t>
            </a:r>
          </a:p>
          <a:p>
            <a:pPr algn="ctr"/>
            <a:r>
              <a:rPr lang="pt-BR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63527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634EA74-3598-4BD7-9BEF-9C7BA4CFEB8B}"/>
              </a:ext>
            </a:extLst>
          </p:cNvPr>
          <p:cNvSpPr txBox="1"/>
          <p:nvPr/>
        </p:nvSpPr>
        <p:spPr>
          <a:xfrm>
            <a:off x="2122508" y="3440761"/>
            <a:ext cx="8712066" cy="3115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Manter uma concorrência leal, ou seja, evitar concorrência desleal;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Manter uma padronização nos seus procedimentos;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Prover a transparência nas tratativas dos investidores entre os veículos utilizados e as características dos investimentos;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Promover a manutenção dos elevados padrões éticos em conjunto com as práticas equitativas nos mercados financeiro e de capital;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endParaRPr lang="pt-BR" sz="19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F2BB189-287E-4B0F-9127-3667BBE43B0D}"/>
              </a:ext>
            </a:extLst>
          </p:cNvPr>
          <p:cNvSpPr txBox="1"/>
          <p:nvPr/>
        </p:nvSpPr>
        <p:spPr>
          <a:xfrm>
            <a:off x="2122508" y="2898497"/>
            <a:ext cx="37802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Objetivos: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3CF48CC-4906-489B-85FB-57D2E9849BBC}"/>
              </a:ext>
            </a:extLst>
          </p:cNvPr>
          <p:cNvCxnSpPr>
            <a:cxnSpLocks/>
          </p:cNvCxnSpPr>
          <p:nvPr/>
        </p:nvCxnSpPr>
        <p:spPr>
          <a:xfrm>
            <a:off x="1986114" y="2898497"/>
            <a:ext cx="0" cy="317419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EC36AF4-223B-416B-B1CF-17A19D300653}"/>
              </a:ext>
            </a:extLst>
          </p:cNvPr>
          <p:cNvSpPr txBox="1"/>
          <p:nvPr/>
        </p:nvSpPr>
        <p:spPr>
          <a:xfrm>
            <a:off x="1742496" y="1141521"/>
            <a:ext cx="8695009" cy="1455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ANBIMA</a:t>
            </a:r>
          </a:p>
          <a:p>
            <a:pPr algn="ctr"/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CÓDIGO ANBIMA DE AUTORREGULAÇÃO E MELHORES PRÁTICAS </a:t>
            </a:r>
          </a:p>
          <a:p>
            <a:pPr algn="ctr">
              <a:lnSpc>
                <a:spcPct val="150000"/>
              </a:lnSpc>
            </a:pPr>
            <a:endParaRPr lang="pt-BR" sz="23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30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634EA74-3598-4BD7-9BEF-9C7BA4CFEB8B}"/>
              </a:ext>
            </a:extLst>
          </p:cNvPr>
          <p:cNvSpPr txBox="1"/>
          <p:nvPr/>
        </p:nvSpPr>
        <p:spPr>
          <a:xfrm>
            <a:off x="2122508" y="2865176"/>
            <a:ext cx="8712066" cy="3992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Aquisição de Valores Mobiliários;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Serviços qualificados no Mercado de Capitais;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Fundos de Investimentos;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Negociação de instrumentos financeiros;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Programa de educação continuada;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Atividades do </a:t>
            </a:r>
            <a:r>
              <a:rPr lang="pt-BR" sz="1900" i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Private Banking</a:t>
            </a: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gestão de patrimônio financeiro;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Ofertas públicas de distribuição;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endParaRPr lang="pt-BR" sz="19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F2BB189-287E-4B0F-9127-3667BBE43B0D}"/>
              </a:ext>
            </a:extLst>
          </p:cNvPr>
          <p:cNvSpPr txBox="1"/>
          <p:nvPr/>
        </p:nvSpPr>
        <p:spPr>
          <a:xfrm>
            <a:off x="2122508" y="2322912"/>
            <a:ext cx="37802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Abrangência: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3CF48CC-4906-489B-85FB-57D2E9849BBC}"/>
              </a:ext>
            </a:extLst>
          </p:cNvPr>
          <p:cNvCxnSpPr>
            <a:cxnSpLocks/>
          </p:cNvCxnSpPr>
          <p:nvPr/>
        </p:nvCxnSpPr>
        <p:spPr>
          <a:xfrm>
            <a:off x="1986114" y="2395439"/>
            <a:ext cx="0" cy="3987539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EE8FA30-E1C6-4D18-BFA5-11DF62E22F1C}"/>
              </a:ext>
            </a:extLst>
          </p:cNvPr>
          <p:cNvSpPr txBox="1"/>
          <p:nvPr/>
        </p:nvSpPr>
        <p:spPr>
          <a:xfrm>
            <a:off x="1742496" y="1141521"/>
            <a:ext cx="8695009" cy="14553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ANBIMA</a:t>
            </a:r>
          </a:p>
          <a:p>
            <a:pPr algn="ctr"/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CÓDIGO ANBIMA DE AUTORREGULAÇÃO E MELHORES PRÁTICAS </a:t>
            </a:r>
          </a:p>
          <a:p>
            <a:pPr algn="ctr">
              <a:lnSpc>
                <a:spcPct val="150000"/>
              </a:lnSpc>
            </a:pPr>
            <a:endParaRPr lang="pt-BR" sz="2300" b="1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48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634EA74-3598-4BD7-9BEF-9C7BA4CFEB8B}"/>
              </a:ext>
            </a:extLst>
          </p:cNvPr>
          <p:cNvSpPr txBox="1"/>
          <p:nvPr/>
        </p:nvSpPr>
        <p:spPr>
          <a:xfrm>
            <a:off x="2122508" y="2988137"/>
            <a:ext cx="8083368" cy="3115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Oferecer transparência com elevado padrão fiduciário;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Adequação ao funcionamento do mercado nas ofertas públicas de valores mobiliários;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Garantir que as instituições participantes zelem pela elaboração de prospecto e formulário de referência deixando informações claras e suficientes para que o investidos realize sua tomada de decisão de investimentos;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F2BB189-287E-4B0F-9127-3667BBE43B0D}"/>
              </a:ext>
            </a:extLst>
          </p:cNvPr>
          <p:cNvSpPr txBox="1"/>
          <p:nvPr/>
        </p:nvSpPr>
        <p:spPr>
          <a:xfrm>
            <a:off x="2122508" y="2445873"/>
            <a:ext cx="378020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Objetivos do Código: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3CF48CC-4906-489B-85FB-57D2E9849BBC}"/>
              </a:ext>
            </a:extLst>
          </p:cNvPr>
          <p:cNvCxnSpPr>
            <a:cxnSpLocks/>
          </p:cNvCxnSpPr>
          <p:nvPr/>
        </p:nvCxnSpPr>
        <p:spPr>
          <a:xfrm>
            <a:off x="1986114" y="2514431"/>
            <a:ext cx="0" cy="362932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EC36AF4-223B-416B-B1CF-17A19D300653}"/>
              </a:ext>
            </a:extLst>
          </p:cNvPr>
          <p:cNvSpPr txBox="1"/>
          <p:nvPr/>
        </p:nvSpPr>
        <p:spPr>
          <a:xfrm>
            <a:off x="3339892" y="1141521"/>
            <a:ext cx="5500224" cy="9810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ANBIMA</a:t>
            </a:r>
          </a:p>
          <a:p>
            <a:pPr algn="ctr"/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CÓDIGO ANBIMA DE OFERTAS PÚBLICAS</a:t>
            </a:r>
          </a:p>
        </p:txBody>
      </p:sp>
    </p:spTree>
    <p:extLst>
      <p:ext uri="{BB962C8B-B14F-4D97-AF65-F5344CB8AC3E}">
        <p14:creationId xmlns:p14="http://schemas.microsoft.com/office/powerpoint/2010/main" val="24916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634EA74-3598-4BD7-9BEF-9C7BA4CFEB8B}"/>
              </a:ext>
            </a:extLst>
          </p:cNvPr>
          <p:cNvSpPr txBox="1"/>
          <p:nvPr/>
        </p:nvSpPr>
        <p:spPr>
          <a:xfrm>
            <a:off x="2122508" y="3540377"/>
            <a:ext cx="8378654" cy="1799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Prospecto: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relacionamento entre os participantes;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Qual será o destino dos recursos;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 conflitos de interesse;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F2BB189-287E-4B0F-9127-3667BBE43B0D}"/>
              </a:ext>
            </a:extLst>
          </p:cNvPr>
          <p:cNvSpPr txBox="1"/>
          <p:nvPr/>
        </p:nvSpPr>
        <p:spPr>
          <a:xfrm>
            <a:off x="2122507" y="2998113"/>
            <a:ext cx="55697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Documentação da Oferta Pública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3CF48CC-4906-489B-85FB-57D2E9849BBC}"/>
              </a:ext>
            </a:extLst>
          </p:cNvPr>
          <p:cNvCxnSpPr>
            <a:cxnSpLocks/>
          </p:cNvCxnSpPr>
          <p:nvPr/>
        </p:nvCxnSpPr>
        <p:spPr>
          <a:xfrm>
            <a:off x="1986114" y="2998113"/>
            <a:ext cx="0" cy="2432077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A0A8279F-FBBF-4DD3-9E4E-AB17A54FCCEB}"/>
              </a:ext>
            </a:extLst>
          </p:cNvPr>
          <p:cNvSpPr txBox="1"/>
          <p:nvPr/>
        </p:nvSpPr>
        <p:spPr>
          <a:xfrm>
            <a:off x="3339892" y="1141521"/>
            <a:ext cx="5500224" cy="9810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ANBIMA</a:t>
            </a:r>
          </a:p>
          <a:p>
            <a:pPr algn="ctr"/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CÓDIGO ANBIMA DE OFERTAS PÚBLICAS</a:t>
            </a:r>
          </a:p>
        </p:txBody>
      </p:sp>
    </p:spTree>
    <p:extLst>
      <p:ext uri="{BB962C8B-B14F-4D97-AF65-F5344CB8AC3E}">
        <p14:creationId xmlns:p14="http://schemas.microsoft.com/office/powerpoint/2010/main" val="37356883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634EA74-3598-4BD7-9BEF-9C7BA4CFEB8B}"/>
              </a:ext>
            </a:extLst>
          </p:cNvPr>
          <p:cNvSpPr txBox="1"/>
          <p:nvPr/>
        </p:nvSpPr>
        <p:spPr>
          <a:xfrm>
            <a:off x="2122507" y="3540377"/>
            <a:ext cx="9321631" cy="1799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Formulário de Referência: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governança corporativa;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Apontamentos sobre possíveis pendências judiciais e administrativas;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Explanações sobre demonstrações financeiras;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F2BB189-287E-4B0F-9127-3667BBE43B0D}"/>
              </a:ext>
            </a:extLst>
          </p:cNvPr>
          <p:cNvSpPr txBox="1"/>
          <p:nvPr/>
        </p:nvSpPr>
        <p:spPr>
          <a:xfrm>
            <a:off x="2122507" y="2998113"/>
            <a:ext cx="55697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Documentação da Oferta Pública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3CF48CC-4906-489B-85FB-57D2E9849BBC}"/>
              </a:ext>
            </a:extLst>
          </p:cNvPr>
          <p:cNvCxnSpPr>
            <a:cxnSpLocks/>
          </p:cNvCxnSpPr>
          <p:nvPr/>
        </p:nvCxnSpPr>
        <p:spPr>
          <a:xfrm>
            <a:off x="1986114" y="3013153"/>
            <a:ext cx="0" cy="2417037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7616D3D0-014D-47ED-ACFE-492008A92BB3}"/>
              </a:ext>
            </a:extLst>
          </p:cNvPr>
          <p:cNvSpPr txBox="1"/>
          <p:nvPr/>
        </p:nvSpPr>
        <p:spPr>
          <a:xfrm>
            <a:off x="3339892" y="1141521"/>
            <a:ext cx="5500224" cy="9810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ANBIMA</a:t>
            </a:r>
          </a:p>
          <a:p>
            <a:pPr algn="ctr"/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CÓDIGO ANBIMA DE OFERTAS PÚBLICAS</a:t>
            </a:r>
          </a:p>
        </p:txBody>
      </p:sp>
    </p:spTree>
    <p:extLst>
      <p:ext uri="{BB962C8B-B14F-4D97-AF65-F5344CB8AC3E}">
        <p14:creationId xmlns:p14="http://schemas.microsoft.com/office/powerpoint/2010/main" val="42827425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1634EA74-3598-4BD7-9BEF-9C7BA4CFEB8B}"/>
              </a:ext>
            </a:extLst>
          </p:cNvPr>
          <p:cNvSpPr txBox="1"/>
          <p:nvPr/>
        </p:nvSpPr>
        <p:spPr>
          <a:xfrm>
            <a:off x="2122507" y="3690726"/>
            <a:ext cx="9321631" cy="2238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 de caráter obrigatório nos: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Prospectos;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Avisos e comunicados ao mercado disposto pela ANBIMA;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Anúncios tanto de início quanto de encerramento de distribuição;</a:t>
            </a:r>
          </a:p>
          <a:p>
            <a:pPr marL="457200" indent="-457200">
              <a:lnSpc>
                <a:spcPct val="150000"/>
              </a:lnSpc>
              <a:buAutoNum type="arabicPeriod"/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Editais de ofertas públicas de ações (OPA);</a:t>
            </a:r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33CF48CC-4906-489B-85FB-57D2E9849BBC}"/>
              </a:ext>
            </a:extLst>
          </p:cNvPr>
          <p:cNvCxnSpPr>
            <a:cxnSpLocks/>
          </p:cNvCxnSpPr>
          <p:nvPr/>
        </p:nvCxnSpPr>
        <p:spPr>
          <a:xfrm>
            <a:off x="1986114" y="3864008"/>
            <a:ext cx="0" cy="2055044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EC36AF4-223B-416B-B1CF-17A19D300653}"/>
              </a:ext>
            </a:extLst>
          </p:cNvPr>
          <p:cNvSpPr txBox="1"/>
          <p:nvPr/>
        </p:nvSpPr>
        <p:spPr>
          <a:xfrm>
            <a:off x="5071136" y="1141521"/>
            <a:ext cx="2037737" cy="9810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ANBIMA</a:t>
            </a:r>
          </a:p>
          <a:p>
            <a:pPr algn="ctr"/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SELO ANBIMA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AB5605B-8F2B-49E6-968C-655C8AA3116F}"/>
              </a:ext>
            </a:extLst>
          </p:cNvPr>
          <p:cNvSpPr txBox="1"/>
          <p:nvPr/>
        </p:nvSpPr>
        <p:spPr>
          <a:xfrm>
            <a:off x="2122507" y="2445266"/>
            <a:ext cx="9321631" cy="922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Selo ANBIMA representa o compromisso das instituições associadas</a:t>
            </a:r>
          </a:p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no cumprimento e observância dos quesitos do código.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2705C3-E6C4-48B2-9772-750057585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2455577" y="6158401"/>
            <a:ext cx="7280845" cy="7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178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>
            <a:extLst>
              <a:ext uri="{FF2B5EF4-FFF2-40B4-BE49-F238E27FC236}">
                <a16:creationId xmlns:a16="http://schemas.microsoft.com/office/drawing/2014/main" id="{B2BB0C98-45B8-4D92-AA0C-A30079A2573C}"/>
              </a:ext>
            </a:extLst>
          </p:cNvPr>
          <p:cNvSpPr txBox="1"/>
          <p:nvPr/>
        </p:nvSpPr>
        <p:spPr>
          <a:xfrm>
            <a:off x="3446417" y="1254645"/>
            <a:ext cx="5287025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SISTEMA FINANCEIRO NACIONAL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359B961-2796-41C4-A78F-2301455F2A20}"/>
              </a:ext>
            </a:extLst>
          </p:cNvPr>
          <p:cNvSpPr txBox="1"/>
          <p:nvPr/>
        </p:nvSpPr>
        <p:spPr>
          <a:xfrm>
            <a:off x="2122506" y="3334081"/>
            <a:ext cx="7946988" cy="1799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Representa o conjunto de instituições</a:t>
            </a: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que buscam manter e intermediar a </a:t>
            </a: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transferência de recursos </a:t>
            </a: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entre os </a:t>
            </a: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agentes superavitários</a:t>
            </a: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(investidores de recursos) e os </a:t>
            </a:r>
            <a:r>
              <a:rPr lang="pt-BR" sz="19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deficitários</a:t>
            </a: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(tomadores de recursos). 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D38DF038-58A7-44CD-9235-787D9A8C682B}"/>
              </a:ext>
            </a:extLst>
          </p:cNvPr>
          <p:cNvSpPr txBox="1"/>
          <p:nvPr/>
        </p:nvSpPr>
        <p:spPr>
          <a:xfrm>
            <a:off x="2122506" y="2789797"/>
            <a:ext cx="15969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Definição:</a:t>
            </a:r>
          </a:p>
        </p:txBody>
      </p: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047F7093-61A9-49EF-A3A1-5447E997C696}"/>
              </a:ext>
            </a:extLst>
          </p:cNvPr>
          <p:cNvCxnSpPr>
            <a:cxnSpLocks/>
          </p:cNvCxnSpPr>
          <p:nvPr/>
        </p:nvCxnSpPr>
        <p:spPr>
          <a:xfrm>
            <a:off x="1986115" y="2875089"/>
            <a:ext cx="0" cy="2258908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786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>
            <a:extLst>
              <a:ext uri="{FF2B5EF4-FFF2-40B4-BE49-F238E27FC236}">
                <a16:creationId xmlns:a16="http://schemas.microsoft.com/office/drawing/2014/main" id="{8DC3442A-A2F1-4601-B869-97295E30CADD}"/>
              </a:ext>
            </a:extLst>
          </p:cNvPr>
          <p:cNvSpPr txBox="1"/>
          <p:nvPr/>
        </p:nvSpPr>
        <p:spPr>
          <a:xfrm>
            <a:off x="3446418" y="1254645"/>
            <a:ext cx="5287024" cy="4693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45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SISTEMA FINANCEIRO NACIONAL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61E2AEA-DB0F-40F7-8011-39F2CA6D3008}"/>
              </a:ext>
            </a:extLst>
          </p:cNvPr>
          <p:cNvSpPr txBox="1"/>
          <p:nvPr/>
        </p:nvSpPr>
        <p:spPr>
          <a:xfrm>
            <a:off x="2122505" y="3522933"/>
            <a:ext cx="7445701" cy="922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É composto por órgãos normativos, entidades supervisoras</a:t>
            </a:r>
          </a:p>
          <a:p>
            <a:pPr>
              <a:lnSpc>
                <a:spcPct val="150000"/>
              </a:lnSpc>
            </a:pPr>
            <a:r>
              <a:rPr lang="pt-BR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operadores.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6E7A775-2E6B-42C1-9E04-FCF4E5538587}"/>
              </a:ext>
            </a:extLst>
          </p:cNvPr>
          <p:cNvSpPr txBox="1"/>
          <p:nvPr/>
        </p:nvSpPr>
        <p:spPr>
          <a:xfrm>
            <a:off x="2119302" y="2978649"/>
            <a:ext cx="160492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Estrutura:</a:t>
            </a:r>
          </a:p>
        </p:txBody>
      </p: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7499A0BE-3BD4-4D05-916C-FDE242437727}"/>
              </a:ext>
            </a:extLst>
          </p:cNvPr>
          <p:cNvCxnSpPr>
            <a:cxnSpLocks/>
          </p:cNvCxnSpPr>
          <p:nvPr/>
        </p:nvCxnSpPr>
        <p:spPr>
          <a:xfrm>
            <a:off x="1986115" y="3052147"/>
            <a:ext cx="0" cy="1393539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724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7">
            <a:extLst>
              <a:ext uri="{FF2B5EF4-FFF2-40B4-BE49-F238E27FC236}">
                <a16:creationId xmlns:a16="http://schemas.microsoft.com/office/drawing/2014/main" id="{A8202B55-641A-4896-8616-E81DD46C18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7844708"/>
              </p:ext>
            </p:extLst>
          </p:nvPr>
        </p:nvGraphicFramePr>
        <p:xfrm>
          <a:off x="2032000" y="1864001"/>
          <a:ext cx="8127999" cy="40746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84026511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19045161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051860313"/>
                    </a:ext>
                  </a:extLst>
                </a:gridCol>
              </a:tblGrid>
              <a:tr h="1358227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254680"/>
                  </a:ext>
                </a:extLst>
              </a:tr>
              <a:tr h="1358227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000039"/>
                  </a:ext>
                </a:extLst>
              </a:tr>
              <a:tr h="1358227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363035"/>
                  </a:ext>
                </a:extLst>
              </a:tr>
            </a:tbl>
          </a:graphicData>
        </a:graphic>
      </p:graphicFrame>
      <p:graphicFrame>
        <p:nvGraphicFramePr>
          <p:cNvPr id="6" name="Tabela 11">
            <a:extLst>
              <a:ext uri="{FF2B5EF4-FFF2-40B4-BE49-F238E27FC236}">
                <a16:creationId xmlns:a16="http://schemas.microsoft.com/office/drawing/2014/main" id="{719F8D65-810F-4321-AE54-9770361A14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779590"/>
              </p:ext>
            </p:extLst>
          </p:nvPr>
        </p:nvGraphicFramePr>
        <p:xfrm>
          <a:off x="2025923" y="1314374"/>
          <a:ext cx="8127999" cy="542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71507043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98631604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65227474"/>
                    </a:ext>
                  </a:extLst>
                </a:gridCol>
              </a:tblGrid>
              <a:tr h="542864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741086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7AFF74A9-0B6D-46AD-87C0-2398DC60E712}"/>
              </a:ext>
            </a:extLst>
          </p:cNvPr>
          <p:cNvSpPr txBox="1"/>
          <p:nvPr/>
        </p:nvSpPr>
        <p:spPr>
          <a:xfrm>
            <a:off x="4738430" y="1408834"/>
            <a:ext cx="270298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7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Entidades supervisoras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EB99693-F679-4E26-A2F0-85FC626EB2B4}"/>
              </a:ext>
            </a:extLst>
          </p:cNvPr>
          <p:cNvSpPr txBox="1"/>
          <p:nvPr/>
        </p:nvSpPr>
        <p:spPr>
          <a:xfrm>
            <a:off x="7521517" y="1412216"/>
            <a:ext cx="255230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7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Principais operadores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4208DEC0-E75E-4902-B9A6-A521AFC48506}"/>
              </a:ext>
            </a:extLst>
          </p:cNvPr>
          <p:cNvSpPr txBox="1"/>
          <p:nvPr/>
        </p:nvSpPr>
        <p:spPr>
          <a:xfrm>
            <a:off x="2250297" y="1408834"/>
            <a:ext cx="226376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7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Órgãos normativos</a:t>
            </a:r>
          </a:p>
        </p:txBody>
      </p:sp>
    </p:spTree>
    <p:extLst>
      <p:ext uri="{BB962C8B-B14F-4D97-AF65-F5344CB8AC3E}">
        <p14:creationId xmlns:p14="http://schemas.microsoft.com/office/powerpoint/2010/main" val="3006734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7">
            <a:extLst>
              <a:ext uri="{FF2B5EF4-FFF2-40B4-BE49-F238E27FC236}">
                <a16:creationId xmlns:a16="http://schemas.microsoft.com/office/drawing/2014/main" id="{A8202B55-641A-4896-8616-E81DD46C18D4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1864001"/>
          <a:ext cx="8127999" cy="40746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84026511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19045161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051860313"/>
                    </a:ext>
                  </a:extLst>
                </a:gridCol>
              </a:tblGrid>
              <a:tr h="1358227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254680"/>
                  </a:ext>
                </a:extLst>
              </a:tr>
              <a:tr h="1358227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000039"/>
                  </a:ext>
                </a:extLst>
              </a:tr>
              <a:tr h="1358227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363035"/>
                  </a:ext>
                </a:extLst>
              </a:tr>
            </a:tbl>
          </a:graphicData>
        </a:graphic>
      </p:graphicFrame>
      <p:graphicFrame>
        <p:nvGraphicFramePr>
          <p:cNvPr id="6" name="Tabela 11">
            <a:extLst>
              <a:ext uri="{FF2B5EF4-FFF2-40B4-BE49-F238E27FC236}">
                <a16:creationId xmlns:a16="http://schemas.microsoft.com/office/drawing/2014/main" id="{719F8D65-810F-4321-AE54-9770361A142A}"/>
              </a:ext>
            </a:extLst>
          </p:cNvPr>
          <p:cNvGraphicFramePr>
            <a:graphicFrameLocks noGrp="1"/>
          </p:cNvGraphicFramePr>
          <p:nvPr/>
        </p:nvGraphicFramePr>
        <p:xfrm>
          <a:off x="2025923" y="1314374"/>
          <a:ext cx="8127999" cy="542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71507043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98631604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65227474"/>
                    </a:ext>
                  </a:extLst>
                </a:gridCol>
              </a:tblGrid>
              <a:tr h="542864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741086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3767FCA1-AC79-4918-8B37-3FC9298DDDBA}"/>
              </a:ext>
            </a:extLst>
          </p:cNvPr>
          <p:cNvSpPr txBox="1"/>
          <p:nvPr/>
        </p:nvSpPr>
        <p:spPr>
          <a:xfrm>
            <a:off x="2250297" y="1408834"/>
            <a:ext cx="226376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7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Órgãos normativos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AFF74A9-0B6D-46AD-87C0-2398DC60E712}"/>
              </a:ext>
            </a:extLst>
          </p:cNvPr>
          <p:cNvSpPr txBox="1"/>
          <p:nvPr/>
        </p:nvSpPr>
        <p:spPr>
          <a:xfrm>
            <a:off x="4738430" y="1408834"/>
            <a:ext cx="270298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7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Entidades supervisoras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EB99693-F679-4E26-A2F0-85FC626EB2B4}"/>
              </a:ext>
            </a:extLst>
          </p:cNvPr>
          <p:cNvSpPr txBox="1"/>
          <p:nvPr/>
        </p:nvSpPr>
        <p:spPr>
          <a:xfrm>
            <a:off x="7521517" y="1412216"/>
            <a:ext cx="255230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7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Principais operadores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99F5538-6C77-4368-9DB4-BAE8CDDD154D}"/>
              </a:ext>
            </a:extLst>
          </p:cNvPr>
          <p:cNvSpPr/>
          <p:nvPr/>
        </p:nvSpPr>
        <p:spPr>
          <a:xfrm>
            <a:off x="2025923" y="2164550"/>
            <a:ext cx="27125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CNM  (Conselho Monetário Nacional)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AC98A6A-07B9-4B74-9836-AF5EA51DDC72}"/>
              </a:ext>
            </a:extLst>
          </p:cNvPr>
          <p:cNvSpPr/>
          <p:nvPr/>
        </p:nvSpPr>
        <p:spPr>
          <a:xfrm>
            <a:off x="4713514" y="2088910"/>
            <a:ext cx="28000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BACEN (Banco Central)</a:t>
            </a:r>
          </a:p>
          <a:p>
            <a:pPr lvl="0" algn="ctr" defTabSz="914400">
              <a:defRPr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a CVM (Comissão de Valores Mobiliários)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E2FAE7F-9098-46D5-8C56-946D5B35BEA3}"/>
              </a:ext>
            </a:extLst>
          </p:cNvPr>
          <p:cNvSpPr/>
          <p:nvPr/>
        </p:nvSpPr>
        <p:spPr>
          <a:xfrm>
            <a:off x="7453361" y="2105836"/>
            <a:ext cx="2620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Instituições financeiras e Bolsas de Mercadorias e Futuros</a:t>
            </a:r>
          </a:p>
        </p:txBody>
      </p:sp>
    </p:spTree>
    <p:extLst>
      <p:ext uri="{BB962C8B-B14F-4D97-AF65-F5344CB8AC3E}">
        <p14:creationId xmlns:p14="http://schemas.microsoft.com/office/powerpoint/2010/main" val="2348997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a 7">
            <a:extLst>
              <a:ext uri="{FF2B5EF4-FFF2-40B4-BE49-F238E27FC236}">
                <a16:creationId xmlns:a16="http://schemas.microsoft.com/office/drawing/2014/main" id="{A8202B55-641A-4896-8616-E81DD46C18D4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1864001"/>
          <a:ext cx="8127999" cy="4074681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384026511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19045161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051860313"/>
                    </a:ext>
                  </a:extLst>
                </a:gridCol>
              </a:tblGrid>
              <a:tr h="1358227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5254680"/>
                  </a:ext>
                </a:extLst>
              </a:tr>
              <a:tr h="1358227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000039"/>
                  </a:ext>
                </a:extLst>
              </a:tr>
              <a:tr h="1358227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5363035"/>
                  </a:ext>
                </a:extLst>
              </a:tr>
            </a:tbl>
          </a:graphicData>
        </a:graphic>
      </p:graphicFrame>
      <p:graphicFrame>
        <p:nvGraphicFramePr>
          <p:cNvPr id="6" name="Tabela 11">
            <a:extLst>
              <a:ext uri="{FF2B5EF4-FFF2-40B4-BE49-F238E27FC236}">
                <a16:creationId xmlns:a16="http://schemas.microsoft.com/office/drawing/2014/main" id="{719F8D65-810F-4321-AE54-9770361A142A}"/>
              </a:ext>
            </a:extLst>
          </p:cNvPr>
          <p:cNvGraphicFramePr>
            <a:graphicFrameLocks noGrp="1"/>
          </p:cNvGraphicFramePr>
          <p:nvPr/>
        </p:nvGraphicFramePr>
        <p:xfrm>
          <a:off x="2025923" y="1314374"/>
          <a:ext cx="8127999" cy="542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1715070437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986316041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65227474"/>
                    </a:ext>
                  </a:extLst>
                </a:gridCol>
              </a:tblGrid>
              <a:tr h="542864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4741086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7AFF74A9-0B6D-46AD-87C0-2398DC60E712}"/>
              </a:ext>
            </a:extLst>
          </p:cNvPr>
          <p:cNvSpPr txBox="1"/>
          <p:nvPr/>
        </p:nvSpPr>
        <p:spPr>
          <a:xfrm>
            <a:off x="4738430" y="1408834"/>
            <a:ext cx="270298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7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Entidades supervisoras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EB99693-F679-4E26-A2F0-85FC626EB2B4}"/>
              </a:ext>
            </a:extLst>
          </p:cNvPr>
          <p:cNvSpPr txBox="1"/>
          <p:nvPr/>
        </p:nvSpPr>
        <p:spPr>
          <a:xfrm>
            <a:off x="7521517" y="1412216"/>
            <a:ext cx="2552302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7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Principais operadores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199F5538-6C77-4368-9DB4-BAE8CDDD154D}"/>
              </a:ext>
            </a:extLst>
          </p:cNvPr>
          <p:cNvSpPr/>
          <p:nvPr/>
        </p:nvSpPr>
        <p:spPr>
          <a:xfrm>
            <a:off x="2025923" y="2164550"/>
            <a:ext cx="271250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CNM  (Conselho Monetário Nacional)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3AC98A6A-07B9-4B74-9836-AF5EA51DDC72}"/>
              </a:ext>
            </a:extLst>
          </p:cNvPr>
          <p:cNvSpPr/>
          <p:nvPr/>
        </p:nvSpPr>
        <p:spPr>
          <a:xfrm>
            <a:off x="4713514" y="2088910"/>
            <a:ext cx="28000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BACEN (Banco Central)</a:t>
            </a:r>
          </a:p>
          <a:p>
            <a:pPr lvl="0" algn="ctr" defTabSz="914400">
              <a:defRPr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 a CVM (Comissão de Valores Mobiliários)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5E2FAE7F-9098-46D5-8C56-946D5B35BEA3}"/>
              </a:ext>
            </a:extLst>
          </p:cNvPr>
          <p:cNvSpPr/>
          <p:nvPr/>
        </p:nvSpPr>
        <p:spPr>
          <a:xfrm>
            <a:off x="7453361" y="2105836"/>
            <a:ext cx="2620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pt-BR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Instituições financeiras e Bolsas de Mercadorias e Futuros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5EA246D-3F53-4B49-B54F-7F0B7DE862CC}"/>
              </a:ext>
            </a:extLst>
          </p:cNvPr>
          <p:cNvSpPr/>
          <p:nvPr/>
        </p:nvSpPr>
        <p:spPr>
          <a:xfrm>
            <a:off x="2025922" y="3554939"/>
            <a:ext cx="272466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CNSP (Conselho Nacional de Seguros Privados)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EF716696-1765-4FC3-BA6B-81099916D21C}"/>
              </a:ext>
            </a:extLst>
          </p:cNvPr>
          <p:cNvSpPr/>
          <p:nvPr/>
        </p:nvSpPr>
        <p:spPr>
          <a:xfrm>
            <a:off x="4713514" y="3479424"/>
            <a:ext cx="27199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pt-BR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SUSEP (Superintendência de Seguros Privados)</a:t>
            </a: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AA4FADAE-B895-4FC8-9E61-A60D053FECE8}"/>
              </a:ext>
            </a:extLst>
          </p:cNvPr>
          <p:cNvSpPr/>
          <p:nvPr/>
        </p:nvSpPr>
        <p:spPr>
          <a:xfrm>
            <a:off x="7453361" y="3253980"/>
            <a:ext cx="2712508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defRPr/>
            </a:pPr>
            <a:r>
              <a:rPr lang="pt-BR" sz="15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EAPC (Entidades Abertas de Previdência Complementar), seguradoras e sociedades de capitalização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10E62F2C-5B52-4829-A9B3-A2994C591251}"/>
              </a:ext>
            </a:extLst>
          </p:cNvPr>
          <p:cNvSpPr txBox="1"/>
          <p:nvPr/>
        </p:nvSpPr>
        <p:spPr>
          <a:xfrm>
            <a:off x="2250297" y="1408834"/>
            <a:ext cx="226376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17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Órgãos normativos</a:t>
            </a:r>
          </a:p>
        </p:txBody>
      </p:sp>
    </p:spTree>
    <p:extLst>
      <p:ext uri="{BB962C8B-B14F-4D97-AF65-F5344CB8AC3E}">
        <p14:creationId xmlns:p14="http://schemas.microsoft.com/office/powerpoint/2010/main" val="99622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TM03457444[[fn=Basis]]</Template>
  <TotalTime>6736</TotalTime>
  <Words>1851</Words>
  <Application>Microsoft Office PowerPoint</Application>
  <PresentationFormat>Widescreen</PresentationFormat>
  <Paragraphs>263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SISTEMA FINANCEIRO NACIONAL E REGULAÇÃO DOS MERCADOS</dc:title>
  <dc:creator>rosana barradas</dc:creator>
  <cp:lastModifiedBy>Vasco Ginde</cp:lastModifiedBy>
  <cp:revision>354</cp:revision>
  <dcterms:created xsi:type="dcterms:W3CDTF">2020-03-15T17:42:55Z</dcterms:created>
  <dcterms:modified xsi:type="dcterms:W3CDTF">2020-06-18T15:49:32Z</dcterms:modified>
</cp:coreProperties>
</file>