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326" r:id="rId3"/>
    <p:sldId id="405" r:id="rId4"/>
    <p:sldId id="356" r:id="rId5"/>
    <p:sldId id="357" r:id="rId6"/>
    <p:sldId id="382" r:id="rId7"/>
    <p:sldId id="383" r:id="rId8"/>
    <p:sldId id="384" r:id="rId9"/>
    <p:sldId id="385" r:id="rId10"/>
    <p:sldId id="386" r:id="rId11"/>
    <p:sldId id="387" r:id="rId12"/>
    <p:sldId id="341" r:id="rId13"/>
    <p:sldId id="390" r:id="rId14"/>
    <p:sldId id="393" r:id="rId15"/>
    <p:sldId id="394" r:id="rId16"/>
    <p:sldId id="395" r:id="rId17"/>
    <p:sldId id="397" r:id="rId18"/>
    <p:sldId id="398" r:id="rId19"/>
    <p:sldId id="388" r:id="rId20"/>
    <p:sldId id="391" r:id="rId21"/>
    <p:sldId id="392" r:id="rId22"/>
    <p:sldId id="403" r:id="rId23"/>
    <p:sldId id="404" r:id="rId24"/>
    <p:sldId id="396" r:id="rId25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C63"/>
    <a:srgbClr val="4E4F84"/>
    <a:srgbClr val="666699"/>
    <a:srgbClr val="D972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96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-524" y="-68"/>
      </p:cViewPr>
      <p:guideLst>
        <p:guide orient="horz" pos="2171"/>
        <p:guide pos="3799"/>
      </p:guideLst>
    </p:cSldViewPr>
  </p:slideViewPr>
  <p:outlineViewPr>
    <p:cViewPr>
      <p:scale>
        <a:sx n="33" d="100"/>
        <a:sy n="33" d="100"/>
      </p:scale>
      <p:origin x="28" y="10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oundRect">
            <a:avLst/>
          </a:prstGeom>
          <a:solidFill>
            <a:srgbClr val="3B3C6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oundRect">
            <a:avLst/>
          </a:prstGeom>
          <a:solidFill>
            <a:srgbClr val="3B3C63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tângulo 8"/>
          <p:cNvSpPr/>
          <p:nvPr userDrawn="1"/>
        </p:nvSpPr>
        <p:spPr>
          <a:xfrm>
            <a:off x="0" y="0"/>
            <a:ext cx="12192000" cy="757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 userDrawn="1"/>
        </p:nvSpPr>
        <p:spPr>
          <a:xfrm>
            <a:off x="0" y="0"/>
            <a:ext cx="6105235" cy="757382"/>
          </a:xfrm>
          <a:prstGeom prst="rect">
            <a:avLst/>
          </a:prstGeom>
          <a:solidFill>
            <a:srgbClr val="3B3C63"/>
          </a:solidFill>
          <a:ln>
            <a:solidFill>
              <a:srgbClr val="3B3C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4886036" y="6022109"/>
            <a:ext cx="2124364" cy="408623"/>
          </a:xfrm>
          <a:prstGeom prst="roundRect">
            <a:avLst/>
          </a:prstGeom>
          <a:solidFill>
            <a:srgbClr val="3B3C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Módulo 4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smtClean="0"/>
              <a:t>Construindo security tools em python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/>
              <a:pPr lvl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0" y="0"/>
            <a:ext cx="12192000" cy="757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43" y="120073"/>
            <a:ext cx="6400801" cy="480291"/>
          </a:xfrm>
          <a:ln>
            <a:solidFill>
              <a:srgbClr val="666699"/>
            </a:solidFill>
          </a:ln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945" y="1184564"/>
            <a:ext cx="10972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6437745"/>
            <a:ext cx="12192000" cy="420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1800" y="6518855"/>
            <a:ext cx="3860800" cy="2652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8655" y="6464874"/>
            <a:ext cx="28448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561BA9-CDCF-4958-B8AB-66F3BF063E1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0" y="6437745"/>
            <a:ext cx="4553527" cy="429491"/>
          </a:xfrm>
          <a:prstGeom prst="rect">
            <a:avLst/>
          </a:prstGeom>
          <a:solidFill>
            <a:srgbClr val="4E4F84"/>
          </a:solidFill>
          <a:ln>
            <a:solidFill>
              <a:srgbClr val="4E4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1764665" y="6513195"/>
            <a:ext cx="28816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bg1"/>
                </a:solidFill>
              </a:rPr>
              <a:t>Marcos</a:t>
            </a:r>
            <a:r>
              <a:rPr lang="pt-BR" sz="1400" baseline="0" dirty="0" err="1" smtClean="0">
                <a:solidFill>
                  <a:schemeClr val="bg1"/>
                </a:solidFill>
              </a:rPr>
              <a:t>Bomfim</a:t>
            </a:r>
            <a:r>
              <a:rPr lang="pt-BR" sz="1400" baseline="0" dirty="0" smtClean="0">
                <a:solidFill>
                  <a:schemeClr val="bg1"/>
                </a:solidFill>
              </a:rPr>
              <a:t> (mh4x0f) |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4"/>
          <p:cNvSpPr txBox="1"/>
          <p:nvPr userDrawn="1"/>
        </p:nvSpPr>
        <p:spPr>
          <a:xfrm>
            <a:off x="10677237" y="238128"/>
            <a:ext cx="1514763" cy="26525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smtClean="0"/>
              <a:t>Construindo security tools em python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/>
              <a:pPr lvl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Clique para editar o estilo do título mestre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Clique para editar os estilos do texto mestre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r>
              <a:rPr lang="en-US" smtClean="0"/>
              <a:t>Construindo security tools em python</a:t>
            </a:r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B3561BA9-CDCF-4958-B8AB-66F3BF063E1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Protocolo HTTP (Hypertext Transfer Protocol)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421" y="3942687"/>
            <a:ext cx="9144000" cy="1655762"/>
          </a:xfrm>
        </p:spPr>
        <p:txBody>
          <a:bodyPr/>
          <a:lstStyle/>
          <a:p>
            <a:r>
              <a:rPr lang="en-US" altLang="pt-BR" dirty="0" err="1">
                <a:solidFill>
                  <a:schemeClr val="bg1"/>
                </a:solidFill>
              </a:rPr>
              <a:t>Construindo</a:t>
            </a:r>
            <a:r>
              <a:rPr lang="en-US" altLang="pt-BR" dirty="0">
                <a:solidFill>
                  <a:schemeClr val="bg1"/>
                </a:solidFill>
              </a:rPr>
              <a:t> security tools </a:t>
            </a:r>
            <a:r>
              <a:rPr lang="en-US" altLang="pt-BR" dirty="0" err="1">
                <a:solidFill>
                  <a:schemeClr val="bg1"/>
                </a:solidFill>
              </a:rPr>
              <a:t>em</a:t>
            </a:r>
            <a:r>
              <a:rPr lang="en-US" altLang="pt-BR" dirty="0">
                <a:solidFill>
                  <a:schemeClr val="bg1"/>
                </a:solidFill>
              </a:rPr>
              <a:t> python [Red Team]</a:t>
            </a:r>
          </a:p>
          <a:p>
            <a:r>
              <a:rPr lang="en-US" altLang="pt-BR" dirty="0">
                <a:solidFill>
                  <a:schemeClr val="bg1"/>
                </a:solidFill>
              </a:rPr>
              <a:t>Marcos </a:t>
            </a:r>
            <a:r>
              <a:rPr lang="en-US" altLang="pt-BR" dirty="0" err="1">
                <a:solidFill>
                  <a:schemeClr val="bg1"/>
                </a:solidFill>
              </a:rPr>
              <a:t>Bomfim</a:t>
            </a:r>
            <a:r>
              <a:rPr lang="en-US" altLang="pt-BR" dirty="0">
                <a:solidFill>
                  <a:schemeClr val="bg1"/>
                </a:solidFill>
              </a:rPr>
              <a:t> (mh4x0f</a:t>
            </a:r>
            <a:r>
              <a:rPr lang="en-US" altLang="pt-BR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altLang="pt-BR" dirty="0" smtClean="0"/>
              <a:t>mh4root@gmail.com</a:t>
            </a:r>
            <a:endParaRPr lang="en-US" alt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dirty="0" err="1" smtClean="0"/>
              <a:t>Comunica</a:t>
            </a:r>
            <a:r>
              <a:rPr lang="pt-BR" altLang="pt-BR" dirty="0" err="1" smtClean="0"/>
              <a:t>ção</a:t>
            </a:r>
            <a:r>
              <a:rPr lang="pt-BR" altLang="pt-BR" dirty="0" smtClean="0"/>
              <a:t> entre cliente e servidor</a:t>
            </a:r>
            <a:endParaRPr lang="en-US" alt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tângulo arredondado 5"/>
          <p:cNvSpPr/>
          <p:nvPr/>
        </p:nvSpPr>
        <p:spPr>
          <a:xfrm>
            <a:off x="1129665" y="2785110"/>
            <a:ext cx="2620010" cy="887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pt-BR"/>
              <a:t>Cliente</a:t>
            </a:r>
          </a:p>
        </p:txBody>
      </p:sp>
      <p:sp>
        <p:nvSpPr>
          <p:cNvPr id="7" name="Retângulo arredondado 6"/>
          <p:cNvSpPr/>
          <p:nvPr/>
        </p:nvSpPr>
        <p:spPr>
          <a:xfrm>
            <a:off x="7394575" y="2785110"/>
            <a:ext cx="2620010" cy="887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pt-BR"/>
              <a:t>Servidor</a:t>
            </a:r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3971925" y="2954020"/>
            <a:ext cx="3032125" cy="10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3986530" y="3524885"/>
            <a:ext cx="30111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 de Texto 9"/>
          <p:cNvSpPr txBox="1"/>
          <p:nvPr/>
        </p:nvSpPr>
        <p:spPr>
          <a:xfrm>
            <a:off x="4937125" y="2585720"/>
            <a:ext cx="128016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pt-BR"/>
              <a:t>Request</a:t>
            </a:r>
          </a:p>
          <a:p>
            <a:endParaRPr lang="en-US" altLang="pt-BR"/>
          </a:p>
          <a:p>
            <a:r>
              <a:rPr lang="en-US" altLang="pt-BR"/>
              <a:t>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TCP/IP Protocol 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tângulo arredondado 5"/>
          <p:cNvSpPr/>
          <p:nvPr/>
        </p:nvSpPr>
        <p:spPr>
          <a:xfrm>
            <a:off x="1129665" y="2785110"/>
            <a:ext cx="2620010" cy="887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pt-BR"/>
              <a:t>Cliente</a:t>
            </a:r>
          </a:p>
        </p:txBody>
      </p:sp>
      <p:sp>
        <p:nvSpPr>
          <p:cNvPr id="7" name="Retângulo arredondado 6"/>
          <p:cNvSpPr/>
          <p:nvPr/>
        </p:nvSpPr>
        <p:spPr>
          <a:xfrm>
            <a:off x="7394575" y="2785110"/>
            <a:ext cx="2620010" cy="887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pt-BR"/>
              <a:t>Servidor</a:t>
            </a:r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3971925" y="2954020"/>
            <a:ext cx="3032125" cy="10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3986530" y="3524885"/>
            <a:ext cx="30111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 de Texto 9"/>
          <p:cNvSpPr txBox="1"/>
          <p:nvPr/>
        </p:nvSpPr>
        <p:spPr>
          <a:xfrm>
            <a:off x="4937125" y="2585720"/>
            <a:ext cx="128016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pt-BR"/>
              <a:t>Request</a:t>
            </a:r>
          </a:p>
          <a:p>
            <a:endParaRPr lang="en-US" altLang="pt-BR"/>
          </a:p>
          <a:p>
            <a:r>
              <a:rPr lang="en-US" altLang="pt-BR"/>
              <a:t>Response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>
            <a:off x="3606165" y="1844675"/>
            <a:ext cx="1574165" cy="6654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pt-BR"/>
              <a:t>Router 1</a:t>
            </a:r>
          </a:p>
        </p:txBody>
      </p:sp>
      <p:sp>
        <p:nvSpPr>
          <p:cNvPr id="12" name="Retângulo com Único Canto Aparado 11"/>
          <p:cNvSpPr/>
          <p:nvPr/>
        </p:nvSpPr>
        <p:spPr>
          <a:xfrm>
            <a:off x="4356735" y="4338320"/>
            <a:ext cx="1574165" cy="6654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pt-BR"/>
              <a:t>Router </a:t>
            </a:r>
            <a:r>
              <a:rPr lang="en-US" altLang="en-US"/>
              <a:t>2</a:t>
            </a:r>
          </a:p>
        </p:txBody>
      </p:sp>
      <p:sp>
        <p:nvSpPr>
          <p:cNvPr id="13" name="Retângulo com Único Canto Aparado 12"/>
          <p:cNvSpPr/>
          <p:nvPr/>
        </p:nvSpPr>
        <p:spPr>
          <a:xfrm>
            <a:off x="5930900" y="1920240"/>
            <a:ext cx="1574165" cy="6654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pt-BR"/>
              <a:t>Router </a:t>
            </a:r>
            <a:r>
              <a:rPr lang="en-US" altLang="en-US"/>
              <a:t>3</a:t>
            </a:r>
          </a:p>
        </p:txBody>
      </p:sp>
      <p:sp>
        <p:nvSpPr>
          <p:cNvPr id="14" name="Retângulo com Único Canto Aparado 13"/>
          <p:cNvSpPr/>
          <p:nvPr/>
        </p:nvSpPr>
        <p:spPr>
          <a:xfrm>
            <a:off x="7394575" y="4338320"/>
            <a:ext cx="1574165" cy="6654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pt-BR"/>
              <a:t>Router </a:t>
            </a:r>
            <a:r>
              <a:rPr lang="en-US" altLang="en-US"/>
              <a:t>4</a:t>
            </a: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3194050" y="2341245"/>
            <a:ext cx="422275" cy="433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>
            <a:stCxn id="11" idx="1"/>
          </p:cNvCxnSpPr>
          <p:nvPr/>
        </p:nvCxnSpPr>
        <p:spPr>
          <a:xfrm>
            <a:off x="4393565" y="2510155"/>
            <a:ext cx="332105" cy="1817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V="1">
            <a:off x="5856605" y="2605405"/>
            <a:ext cx="528320" cy="1880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>
            <a:stCxn id="13" idx="1"/>
          </p:cNvCxnSpPr>
          <p:nvPr/>
        </p:nvCxnSpPr>
        <p:spPr>
          <a:xfrm>
            <a:off x="6718300" y="2585720"/>
            <a:ext cx="69088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>
            <a:endCxn id="7" idx="2"/>
          </p:cNvCxnSpPr>
          <p:nvPr/>
        </p:nvCxnSpPr>
        <p:spPr>
          <a:xfrm flipH="1" flipV="1">
            <a:off x="8704580" y="3672840"/>
            <a:ext cx="36195" cy="665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en-US" dirty="0"/>
              <a:t>https://developer.mozilla.org/pt-BR/docs/Web/HTTP/Overview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 SSL / TLS - Sistema de proteção de dados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421" y="3942687"/>
            <a:ext cx="9144000" cy="1655762"/>
          </a:xfrm>
        </p:spPr>
        <p:txBody>
          <a:bodyPr/>
          <a:lstStyle/>
          <a:p>
            <a:r>
              <a:rPr lang="en-US" altLang="pt-BR" dirty="0" err="1">
                <a:solidFill>
                  <a:schemeClr val="bg1"/>
                </a:solidFill>
              </a:rPr>
              <a:t>Construindo</a:t>
            </a:r>
            <a:r>
              <a:rPr lang="en-US" altLang="pt-BR" dirty="0">
                <a:solidFill>
                  <a:schemeClr val="bg1"/>
                </a:solidFill>
              </a:rPr>
              <a:t> security tools </a:t>
            </a:r>
            <a:r>
              <a:rPr lang="en-US" altLang="pt-BR" dirty="0" err="1">
                <a:solidFill>
                  <a:schemeClr val="bg1"/>
                </a:solidFill>
              </a:rPr>
              <a:t>em</a:t>
            </a:r>
            <a:r>
              <a:rPr lang="en-US" altLang="pt-BR" dirty="0">
                <a:solidFill>
                  <a:schemeClr val="bg1"/>
                </a:solidFill>
              </a:rPr>
              <a:t> python [Red Team]</a:t>
            </a:r>
          </a:p>
          <a:p>
            <a:r>
              <a:rPr lang="en-US" altLang="pt-BR" dirty="0">
                <a:solidFill>
                  <a:schemeClr val="bg1"/>
                </a:solidFill>
              </a:rPr>
              <a:t>Marcos </a:t>
            </a:r>
            <a:r>
              <a:rPr lang="en-US" altLang="pt-BR" dirty="0" err="1">
                <a:solidFill>
                  <a:schemeClr val="bg1"/>
                </a:solidFill>
              </a:rPr>
              <a:t>Bomfim</a:t>
            </a:r>
            <a:r>
              <a:rPr lang="en-US" altLang="pt-BR" dirty="0">
                <a:solidFill>
                  <a:schemeClr val="bg1"/>
                </a:solidFill>
              </a:rPr>
              <a:t> (mh4x0f</a:t>
            </a:r>
            <a:r>
              <a:rPr lang="en-US" altLang="pt-BR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altLang="pt-BR" dirty="0" smtClean="0"/>
              <a:t>mh4root@gmail.com</a:t>
            </a:r>
            <a:endParaRPr lang="en-US" alt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030" y="120015"/>
            <a:ext cx="8410575" cy="480060"/>
          </a:xfrm>
        </p:spPr>
        <p:txBody>
          <a:bodyPr/>
          <a:lstStyle/>
          <a:p>
            <a:r>
              <a:rPr lang="en-US" altLang="pt-BR"/>
              <a:t>HTTPS - Hyper Text Transfer Protocol Secure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4185" y="1368425"/>
            <a:ext cx="6182995" cy="475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030" y="120015"/>
            <a:ext cx="9278620" cy="480060"/>
          </a:xfrm>
        </p:spPr>
        <p:txBody>
          <a:bodyPr/>
          <a:lstStyle/>
          <a:p>
            <a:r>
              <a:rPr lang="en-US" altLang="pt-BR">
                <a:sym typeface="+mn-ea"/>
              </a:rPr>
              <a:t>HTTPS - Hyper Text Transfer Protocol Secure</a:t>
            </a:r>
            <a:endParaRPr lang="pt-BR" alt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740" y="1106170"/>
            <a:ext cx="6321425" cy="50723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625" y="2283460"/>
            <a:ext cx="4407535" cy="2952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Como identificar o HTTPS ?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5845" y="1211580"/>
            <a:ext cx="7559675" cy="4696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Ataque man-in-the-middle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Caixa de Texto 8"/>
          <p:cNvSpPr txBox="1"/>
          <p:nvPr/>
        </p:nvSpPr>
        <p:spPr>
          <a:xfrm>
            <a:off x="603885" y="1813560"/>
            <a:ext cx="4335145" cy="2030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pt-BR" b="1"/>
              <a:t>Tools:</a:t>
            </a:r>
            <a:endParaRPr lang="en-US" altLang="pt-BR"/>
          </a:p>
          <a:p>
            <a:pPr marL="285750" indent="-285750" algn="l">
              <a:buFont typeface="Arial" panose="02080604020202020204" pitchFamily="34" charset="0"/>
              <a:buChar char="•"/>
            </a:pPr>
            <a:r>
              <a:rPr lang="en-US" altLang="pt-BR"/>
              <a:t>SSLStrip (Moxie Marlinspike)</a:t>
            </a:r>
          </a:p>
          <a:p>
            <a:pPr marL="285750" indent="-285750" algn="l">
              <a:buFont typeface="Arial" panose="02080604020202020204" pitchFamily="34" charset="0"/>
              <a:buChar char="•"/>
            </a:pPr>
            <a:r>
              <a:rPr lang="en-US" altLang="pt-BR"/>
              <a:t>SSLStrip2 (Leonardo Nve +Moxie)</a:t>
            </a:r>
          </a:p>
          <a:p>
            <a:pPr marL="285750" indent="-285750" algn="l">
              <a:buFont typeface="Arial" panose="02080604020202020204" pitchFamily="34" charset="0"/>
              <a:buChar char="•"/>
            </a:pPr>
            <a:r>
              <a:rPr lang="en-US" altLang="pt-BR"/>
              <a:t>SergioProxy ( sslstrip2)</a:t>
            </a:r>
          </a:p>
          <a:p>
            <a:pPr marL="285750" indent="-285750" algn="l">
              <a:buFont typeface="Arial" panose="02080604020202020204" pitchFamily="34" charset="0"/>
              <a:buChar char="•"/>
            </a:pPr>
            <a:r>
              <a:rPr lang="en-US" altLang="pt-BR"/>
              <a:t>ARP Spoofing </a:t>
            </a:r>
          </a:p>
          <a:p>
            <a:pPr marL="285750" indent="-285750" algn="l">
              <a:buFont typeface="Arial" panose="02080604020202020204" pitchFamily="34" charset="0"/>
              <a:buChar char="•"/>
            </a:pPr>
            <a:r>
              <a:rPr lang="en-US" altLang="pt-BR"/>
              <a:t>Mitmproxy</a:t>
            </a:r>
          </a:p>
          <a:p>
            <a:pPr marL="285750" indent="-285750">
              <a:buFont typeface="Arial" panose="02080604020202020204" pitchFamily="34" charset="0"/>
              <a:buChar char="•"/>
            </a:pPr>
            <a:endParaRPr lang="en-US" altLang="pt-BR"/>
          </a:p>
        </p:txBody>
      </p:sp>
      <p:pic>
        <p:nvPicPr>
          <p:cNvPr id="11" name="Espaço Reservado para Conteúdo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2915" y="1577340"/>
            <a:ext cx="5786120" cy="3964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030" y="120015"/>
            <a:ext cx="9289415" cy="480060"/>
          </a:xfrm>
        </p:spPr>
        <p:txBody>
          <a:bodyPr/>
          <a:lstStyle/>
          <a:p>
            <a:r>
              <a:rPr lang="pt-BR" altLang="en-US"/>
              <a:t>HSTS </a:t>
            </a:r>
            <a:r>
              <a:rPr lang="en-US" altLang="pt-BR"/>
              <a:t>- HTTP Strict Transport Security RFC 6797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en-US"/>
              <a:t>Foi criado para forçar o </a:t>
            </a:r>
            <a:r>
              <a:rPr lang="pt-BR" altLang="en-US">
                <a:solidFill>
                  <a:srgbClr val="3B3C63"/>
                </a:solidFill>
              </a:rPr>
              <a:t>navegador </a:t>
            </a:r>
            <a:r>
              <a:rPr lang="pt-BR" altLang="en-US"/>
              <a:t>a utilizar </a:t>
            </a:r>
            <a:r>
              <a:rPr lang="pt-BR" altLang="en-US">
                <a:solidFill>
                  <a:srgbClr val="3B3C63"/>
                </a:solidFill>
              </a:rPr>
              <a:t>conexões de proteção</a:t>
            </a:r>
            <a:r>
              <a:rPr lang="pt-BR" altLang="en-US"/>
              <a:t> quando um site está sendo executado em HTTPS</a:t>
            </a:r>
            <a:r>
              <a:rPr lang="en-US" altLang="pt-BR"/>
              <a:t>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880" y="2339975"/>
            <a:ext cx="5568950" cy="358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>
                <a:sym typeface="+mn-ea"/>
              </a:rPr>
              <a:t>SSL/TLS</a:t>
            </a:r>
            <a:endParaRPr lang="en-US" alt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en-US"/>
              <a:t>SSL/TLS – Secure Socket Layer/Transport Layer Security (rfc 2246)</a:t>
            </a:r>
          </a:p>
          <a:p>
            <a:r>
              <a:rPr lang="en-US" altLang="pt-BR"/>
              <a:t>Foi originalmente desenvolvido pela</a:t>
            </a:r>
            <a:r>
              <a:rPr lang="pt-BR" altLang="en-US"/>
              <a:t> </a:t>
            </a:r>
            <a:r>
              <a:rPr lang="pt-BR" altLang="en-US">
                <a:solidFill>
                  <a:srgbClr val="3B3C63"/>
                </a:solidFill>
              </a:rPr>
              <a:t>Netscape</a:t>
            </a:r>
            <a:r>
              <a:rPr lang="pt-BR" altLang="en-US"/>
              <a:t>.</a:t>
            </a:r>
          </a:p>
          <a:p>
            <a:r>
              <a:rPr lang="en-US" altLang="pt-BR"/>
              <a:t>TLS é o sucessor do SSL </a:t>
            </a:r>
            <a:endParaRPr lang="pt-BR" altLang="en-US"/>
          </a:p>
          <a:p>
            <a:r>
              <a:rPr lang="pt-BR" altLang="en-US"/>
              <a:t>Usado para implantar </a:t>
            </a:r>
          </a:p>
          <a:p>
            <a:pPr lvl="1"/>
            <a:r>
              <a:rPr lang="en-US" altLang="pt-BR">
                <a:solidFill>
                  <a:srgbClr val="3B3C63"/>
                </a:solidFill>
              </a:rPr>
              <a:t>C</a:t>
            </a:r>
            <a:r>
              <a:rPr lang="pt-BR" altLang="en-US">
                <a:solidFill>
                  <a:srgbClr val="3B3C63"/>
                </a:solidFill>
              </a:rPr>
              <a:t>onfidencialidade</a:t>
            </a:r>
          </a:p>
          <a:p>
            <a:pPr lvl="1"/>
            <a:r>
              <a:rPr lang="en-US" altLang="pt-BR">
                <a:solidFill>
                  <a:srgbClr val="3B3C63"/>
                </a:solidFill>
              </a:rPr>
              <a:t>A</a:t>
            </a:r>
            <a:r>
              <a:rPr lang="pt-BR" altLang="en-US">
                <a:solidFill>
                  <a:srgbClr val="3B3C63"/>
                </a:solidFill>
              </a:rPr>
              <a:t>utenticidade </a:t>
            </a:r>
            <a:endParaRPr lang="pt-BR" altLang="en-US"/>
          </a:p>
          <a:p>
            <a:pPr lvl="1"/>
            <a:r>
              <a:rPr lang="en-US" altLang="pt-BR">
                <a:solidFill>
                  <a:srgbClr val="3B3C63"/>
                </a:solidFill>
              </a:rPr>
              <a:t>I</a:t>
            </a:r>
            <a:r>
              <a:rPr lang="pt-BR" altLang="en-US">
                <a:solidFill>
                  <a:srgbClr val="3B3C63"/>
                </a:solidFill>
              </a:rPr>
              <a:t>ntegridade </a:t>
            </a:r>
            <a:r>
              <a:rPr lang="pt-BR" altLang="en-US"/>
              <a:t>entre o cliente da web e o servidor da web.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030" y="120015"/>
            <a:ext cx="8399145" cy="480060"/>
          </a:xfrm>
        </p:spPr>
        <p:txBody>
          <a:bodyPr/>
          <a:lstStyle/>
          <a:p>
            <a:r>
              <a:rPr lang="en-US" altLang="pt-BR" dirty="0">
                <a:sym typeface="+mn-ea"/>
              </a:rPr>
              <a:t>Hypertext Transfer Protocol </a:t>
            </a:r>
            <a:r>
              <a:rPr lang="en-US" altLang="en-US" dirty="0">
                <a:sym typeface="+mn-ea"/>
              </a:rPr>
              <a:t>- HTTP (RFC 2616)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É </a:t>
            </a:r>
            <a:r>
              <a:rPr lang="en-US" altLang="pt-BR"/>
              <a:t>um protocolo de </a:t>
            </a:r>
            <a:r>
              <a:rPr lang="en-US" altLang="pt-BR">
                <a:solidFill>
                  <a:srgbClr val="3B3C63"/>
                </a:solidFill>
              </a:rPr>
              <a:t>comunicação </a:t>
            </a:r>
            <a:r>
              <a:rPr lang="en-US" altLang="pt-BR"/>
              <a:t>(na camada de aplicaçã</a:t>
            </a:r>
            <a:r>
              <a:rPr lang="en-US" altLang="en-US"/>
              <a:t>o </a:t>
            </a:r>
            <a:r>
              <a:rPr lang="en-US" altLang="pt-BR"/>
              <a:t>)</a:t>
            </a:r>
          </a:p>
          <a:p>
            <a:r>
              <a:rPr lang="en-US" altLang="en-US"/>
              <a:t>HTTP</a:t>
            </a:r>
            <a:r>
              <a:rPr lang="en-US" altLang="pt-BR"/>
              <a:t> é a base para a comunicação de dados da </a:t>
            </a:r>
            <a:r>
              <a:rPr lang="en-US" altLang="pt-BR">
                <a:solidFill>
                  <a:srgbClr val="3B3C63"/>
                </a:solidFill>
              </a:rPr>
              <a:t>World Wide Web</a:t>
            </a:r>
            <a:r>
              <a:rPr lang="en-US" altLang="pt-BR"/>
              <a:t>.</a:t>
            </a:r>
          </a:p>
          <a:p>
            <a:r>
              <a:rPr lang="en-US" altLang="pt-BR"/>
              <a:t> 1999, que definiu o </a:t>
            </a:r>
            <a:r>
              <a:rPr lang="en-US" altLang="pt-BR">
                <a:solidFill>
                  <a:srgbClr val="3B3C63"/>
                </a:solidFill>
              </a:rPr>
              <a:t>HTTP/1.1</a:t>
            </a:r>
            <a:r>
              <a:rPr lang="en-US" altLang="pt-BR"/>
              <a:t> </a:t>
            </a:r>
            <a:r>
              <a:rPr lang="en-US" altLang="en-US" dirty="0">
                <a:sym typeface="+mn-ea"/>
              </a:rPr>
              <a:t>(RFC 2616)</a:t>
            </a:r>
          </a:p>
          <a:p>
            <a:r>
              <a:rPr lang="en-US" altLang="pt-BR"/>
              <a:t>Em Março de 2015, foi divulgado o lançamento do </a:t>
            </a:r>
            <a:r>
              <a:rPr lang="en-US" altLang="pt-BR">
                <a:solidFill>
                  <a:srgbClr val="3B3C63"/>
                </a:solidFill>
              </a:rPr>
              <a:t>HTTP/2.</a:t>
            </a:r>
            <a:r>
              <a:rPr lang="en-US" altLang="pt-BR"/>
              <a:t> </a:t>
            </a:r>
          </a:p>
          <a:p>
            <a:r>
              <a:rPr lang="en-US" altLang="pt-BR"/>
              <a:t>HTTP/3 </a:t>
            </a:r>
            <a:r>
              <a:rPr lang="en-US" altLang="en-US">
                <a:solidFill>
                  <a:srgbClr val="3B3C63"/>
                </a:solidFill>
              </a:rPr>
              <a:t>Versão beta</a:t>
            </a:r>
            <a:r>
              <a:rPr lang="en-US" altLang="en-US"/>
              <a:t> </a:t>
            </a:r>
          </a:p>
          <a:p>
            <a:r>
              <a:rPr lang="en-US" altLang="en-US"/>
              <a:t>F</a:t>
            </a:r>
            <a:r>
              <a:rPr lang="en-US" altLang="pt-BR"/>
              <a:t>unciona como um protocolo de </a:t>
            </a:r>
            <a:r>
              <a:rPr lang="en-US" altLang="pt-BR">
                <a:solidFill>
                  <a:srgbClr val="3B3C63"/>
                </a:solidFill>
              </a:rPr>
              <a:t>requisição-resposta</a:t>
            </a:r>
            <a:r>
              <a:rPr lang="en-US" altLang="pt-BR"/>
              <a:t> no modelo computacional </a:t>
            </a:r>
            <a:r>
              <a:rPr lang="en-US" altLang="pt-BR">
                <a:solidFill>
                  <a:srgbClr val="3B3C63"/>
                </a:solidFill>
              </a:rPr>
              <a:t>cliente-servidor</a:t>
            </a:r>
            <a:endParaRPr lang="en-US" altLang="pt-BR"/>
          </a:p>
          <a:p>
            <a:endParaRPr lang="en-US" altLang="pt-BR"/>
          </a:p>
          <a:p>
            <a:endParaRPr lang="en-US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Como isso funciona?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en-US"/>
              <a:t>Com base na chave pública </a:t>
            </a:r>
          </a:p>
          <a:p>
            <a:pPr marL="0" indent="0">
              <a:buNone/>
            </a:pPr>
            <a:r>
              <a:rPr lang="pt-BR" altLang="en-US"/>
              <a:t>criptografia e autoridade de certificação</a:t>
            </a:r>
          </a:p>
          <a:p>
            <a:r>
              <a:rPr lang="en-US" altLang="pt-BR"/>
              <a:t>O certificado é usado para autentificar</a:t>
            </a:r>
          </a:p>
          <a:p>
            <a:pPr marL="0" indent="0">
              <a:buNone/>
            </a:pPr>
            <a:r>
              <a:rPr lang="en-US" altLang="pt-BR"/>
              <a:t>a identidade do web site</a:t>
            </a:r>
          </a:p>
          <a:p>
            <a:r>
              <a:rPr lang="en-US" altLang="pt-BR"/>
              <a:t>Encriptação dos dados</a:t>
            </a:r>
          </a:p>
          <a:p>
            <a:pPr marL="0" indent="0">
              <a:buNone/>
            </a:pPr>
            <a:endParaRPr lang="en-US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630" y="1293495"/>
            <a:ext cx="3884295" cy="48291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05" y="3669665"/>
            <a:ext cx="5617845" cy="2040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Versões do SSL/ TLS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1990" y="1482725"/>
            <a:ext cx="5617845" cy="3928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Decriptação SSL / TLS </a:t>
            </a:r>
            <a:r>
              <a:rPr lang="en-US" altLang="pt-BR"/>
              <a:t>- MITM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1990" y="2821305"/>
            <a:ext cx="5617845" cy="1250950"/>
          </a:xfrm>
          <a:prstGeom prst="rect">
            <a:avLst/>
          </a:prstGeom>
        </p:spPr>
      </p:pic>
      <p:sp>
        <p:nvSpPr>
          <p:cNvPr id="7" name="Caixa de Texto 6"/>
          <p:cNvSpPr txBox="1"/>
          <p:nvPr/>
        </p:nvSpPr>
        <p:spPr>
          <a:xfrm>
            <a:off x="504825" y="1297305"/>
            <a:ext cx="3053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"/>
            </a:pPr>
            <a:r>
              <a:rPr lang="en-US" altLang="pt-BR"/>
              <a:t>Re-sign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030" y="120015"/>
            <a:ext cx="9289415" cy="480060"/>
          </a:xfrm>
        </p:spPr>
        <p:txBody>
          <a:bodyPr/>
          <a:lstStyle/>
          <a:p>
            <a:r>
              <a:rPr lang="pt-BR" altLang="en-US"/>
              <a:t>HSTS </a:t>
            </a:r>
            <a:r>
              <a:rPr lang="en-US" altLang="pt-BR"/>
              <a:t>- HTTP Strict Transport Security RFC 6797 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880" y="1766570"/>
            <a:ext cx="5568950" cy="358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en-US"/>
              <a:t>https://monitorarrede.com.br/vantagens-https-sobre-http/</a:t>
            </a:r>
          </a:p>
          <a:p>
            <a:r>
              <a:rPr lang="pt-BR" altLang="en-US"/>
              <a:t>https://cryptoid.com.br/ssl-tls/as-versoes-do-transport-layer-security-tls/</a:t>
            </a:r>
          </a:p>
          <a:p>
            <a:r>
              <a:rPr lang="pt-BR" altLang="en-US"/>
              <a:t>https://mcuoneclipse.com/2017/04/14/introduction-to-security-and-tls-transport-security-layer/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143" y="120073"/>
            <a:ext cx="8192657" cy="480291"/>
          </a:xfrm>
        </p:spPr>
        <p:txBody>
          <a:bodyPr/>
          <a:lstStyle/>
          <a:p>
            <a:r>
              <a:rPr lang="en-US" altLang="pt-BR" dirty="0" smtClean="0">
                <a:sym typeface="+mn-ea"/>
              </a:rPr>
              <a:t>Hypertext Transfer Protocol </a:t>
            </a:r>
            <a:r>
              <a:rPr lang="en-US" altLang="en-US" dirty="0" smtClean="0">
                <a:sym typeface="+mn-ea"/>
              </a:rPr>
              <a:t>- HTTP (RFC 2616)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A Web document is the composition of different resour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7356" y="1085417"/>
            <a:ext cx="8258175" cy="485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Exemplo HTTP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830" y="1295400"/>
            <a:ext cx="10972800" cy="4302760"/>
          </a:xfrm>
          <a:prstGeom prst="rect">
            <a:avLst/>
          </a:prstGeom>
        </p:spPr>
      </p:pic>
      <p:sp>
        <p:nvSpPr>
          <p:cNvPr id="6" name="Retângulo arredondado 5"/>
          <p:cNvSpPr/>
          <p:nvPr/>
        </p:nvSpPr>
        <p:spPr>
          <a:xfrm>
            <a:off x="504190" y="2402840"/>
            <a:ext cx="1277620" cy="323215"/>
          </a:xfrm>
          <a:prstGeom prst="roundRect">
            <a:avLst>
              <a:gd name="adj" fmla="val 3968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Aspectos básicos do HTTP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en-US"/>
              <a:t>HTTP é simples</a:t>
            </a:r>
          </a:p>
          <a:p>
            <a:r>
              <a:rPr lang="pt-BR" altLang="en-US"/>
              <a:t>HTTP é extensível</a:t>
            </a:r>
          </a:p>
          <a:p>
            <a:r>
              <a:rPr lang="pt-BR" altLang="en-US"/>
              <a:t>HTTP </a:t>
            </a:r>
            <a:r>
              <a:rPr lang="en-US" altLang="pt-BR"/>
              <a:t>Session (sessão)</a:t>
            </a:r>
            <a:endParaRPr lang="pt-BR" altLang="en-US"/>
          </a:p>
          <a:p>
            <a:r>
              <a:rPr lang="en-US" altLang="pt-BR"/>
              <a:t>U</a:t>
            </a:r>
            <a:r>
              <a:rPr lang="pt-BR" altLang="en-US"/>
              <a:t>tiliza o padrão TCP</a:t>
            </a:r>
          </a:p>
          <a:p>
            <a:r>
              <a:rPr lang="en-US" altLang="pt-BR"/>
              <a:t>F</a:t>
            </a:r>
            <a:r>
              <a:rPr lang="pt-BR" altLang="en-US"/>
              <a:t>uncionalidades comuns</a:t>
            </a:r>
          </a:p>
          <a:p>
            <a:pPr lvl="1"/>
            <a:r>
              <a:rPr lang="pt-BR" altLang="en-US"/>
              <a:t>Cache</a:t>
            </a:r>
          </a:p>
          <a:p>
            <a:pPr lvl="1"/>
            <a:r>
              <a:rPr lang="pt-BR" altLang="en-US"/>
              <a:t>Autenticação </a:t>
            </a:r>
            <a:r>
              <a:rPr lang="en-US" altLang="pt-BR"/>
              <a:t>(WWW-Authenticate )</a:t>
            </a:r>
          </a:p>
          <a:p>
            <a:pPr lvl="1"/>
            <a:r>
              <a:rPr lang="en-US" altLang="pt-BR"/>
              <a:t>Sessões</a:t>
            </a:r>
          </a:p>
          <a:p>
            <a:endParaRPr lang="pt-BR" alt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Fluxo HTTP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pt-BR"/>
              <a:t>Comunicação</a:t>
            </a:r>
          </a:p>
          <a:p>
            <a:pPr lvl="1"/>
            <a:r>
              <a:rPr lang="en-US" altLang="pt-BR"/>
              <a:t>Abre uma conexão TCP</a:t>
            </a:r>
          </a:p>
          <a:p>
            <a:pPr lvl="1"/>
            <a:r>
              <a:rPr lang="en-US" altLang="pt-BR"/>
              <a:t>Envia uma mensagem HTTP (frames)</a:t>
            </a:r>
          </a:p>
          <a:p>
            <a:pPr lvl="1"/>
            <a:r>
              <a:rPr lang="en-US" altLang="pt-BR"/>
              <a:t>Lê a resposta do servidor</a:t>
            </a:r>
          </a:p>
          <a:p>
            <a:pPr lvl="1"/>
            <a:r>
              <a:rPr lang="en-US" altLang="pt-BR"/>
              <a:t>Fecha ou reutiliza a conexão 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Imagem 5" descr="tunnel_explanation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965" y="2524125"/>
            <a:ext cx="553402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Mensagens HTTP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pt-BR" dirty="0" err="1"/>
              <a:t>Alterações</a:t>
            </a:r>
            <a:r>
              <a:rPr lang="en-US" altLang="pt-BR" dirty="0"/>
              <a:t> do </a:t>
            </a:r>
            <a:r>
              <a:rPr lang="pt-BR" altLang="en-US" dirty="0"/>
              <a:t>HTTP/1.1 </a:t>
            </a:r>
            <a:r>
              <a:rPr lang="en-US" altLang="pt-BR" dirty="0" err="1"/>
              <a:t>para</a:t>
            </a:r>
            <a:r>
              <a:rPr lang="en-US" altLang="pt-BR" dirty="0"/>
              <a:t> </a:t>
            </a:r>
            <a:r>
              <a:rPr lang="en-US" altLang="pt-BR" dirty="0" smtClean="0"/>
              <a:t>HTTP/2.0</a:t>
            </a:r>
          </a:p>
          <a:p>
            <a:r>
              <a:rPr lang="en-US" altLang="pt-BR" dirty="0" smtClean="0"/>
              <a:t>HTTP/2.0 </a:t>
            </a:r>
            <a:r>
              <a:rPr lang="en-US" altLang="pt-BR" dirty="0" err="1" smtClean="0"/>
              <a:t>são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embutidas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numa</a:t>
            </a:r>
            <a:r>
              <a:rPr lang="en-US" altLang="pt-BR" dirty="0" smtClean="0"/>
              <a:t> nova </a:t>
            </a:r>
            <a:r>
              <a:rPr lang="en-US" altLang="pt-BR" dirty="0" err="1" smtClean="0"/>
              <a:t>estrutura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binária</a:t>
            </a:r>
            <a:endParaRPr lang="en-US" altLang="pt-BR" dirty="0"/>
          </a:p>
          <a:p>
            <a:r>
              <a:rPr lang="en-US" altLang="pt-BR" dirty="0" err="1"/>
              <a:t>Tipos</a:t>
            </a:r>
            <a:r>
              <a:rPr lang="en-US" altLang="pt-BR" dirty="0"/>
              <a:t> de </a:t>
            </a:r>
            <a:r>
              <a:rPr lang="en-US" altLang="pt-BR" dirty="0" err="1"/>
              <a:t>mensagens</a:t>
            </a:r>
            <a:endParaRPr lang="en-US" altLang="pt-BR" dirty="0"/>
          </a:p>
          <a:p>
            <a:pPr lvl="1"/>
            <a:r>
              <a:rPr lang="en-US" altLang="pt-BR" dirty="0" err="1"/>
              <a:t>Requisições</a:t>
            </a:r>
            <a:r>
              <a:rPr lang="en-US" altLang="pt-BR" dirty="0"/>
              <a:t> </a:t>
            </a:r>
          </a:p>
          <a:p>
            <a:pPr lvl="1"/>
            <a:r>
              <a:rPr lang="en-US" altLang="pt-BR" dirty="0" err="1"/>
              <a:t>Respostas</a:t>
            </a:r>
            <a:endParaRPr lang="en-US" altLang="pt-BR" dirty="0"/>
          </a:p>
          <a:p>
            <a:r>
              <a:rPr lang="en-US" altLang="pt-BR" dirty="0" err="1" smtClean="0"/>
              <a:t>Otimizações</a:t>
            </a:r>
            <a:r>
              <a:rPr lang="en-US" altLang="pt-BR" dirty="0" smtClean="0"/>
              <a:t> </a:t>
            </a:r>
            <a:r>
              <a:rPr lang="en-US" altLang="pt-BR" dirty="0">
                <a:sym typeface="+mn-ea"/>
              </a:rPr>
              <a:t>HTTP/2.0</a:t>
            </a:r>
          </a:p>
          <a:p>
            <a:pPr lvl="1"/>
            <a:r>
              <a:rPr lang="en-US" altLang="pt-BR" dirty="0" err="1"/>
              <a:t>Compressão</a:t>
            </a:r>
            <a:r>
              <a:rPr lang="en-US" altLang="pt-BR" dirty="0"/>
              <a:t> de </a:t>
            </a:r>
            <a:r>
              <a:rPr lang="en-US" altLang="pt-BR" dirty="0" err="1"/>
              <a:t>cabeçalhos</a:t>
            </a:r>
            <a:endParaRPr lang="en-US" altLang="pt-BR" dirty="0"/>
          </a:p>
          <a:p>
            <a:pPr lvl="1"/>
            <a:r>
              <a:rPr lang="en-US" altLang="pt-BR" dirty="0" err="1"/>
              <a:t>Multiplexação</a:t>
            </a:r>
            <a:endParaRPr lang="en-US" altLang="pt-BR" dirty="0"/>
          </a:p>
          <a:p>
            <a:endParaRPr lang="en-US" alt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Requisições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715" y="1166149"/>
            <a:ext cx="10972800" cy="4525963"/>
          </a:xfrm>
        </p:spPr>
        <p:txBody>
          <a:bodyPr/>
          <a:lstStyle/>
          <a:p>
            <a:r>
              <a:rPr lang="pt-BR" altLang="en-US"/>
              <a:t>As requisições consistem dos seguintes elementos:</a:t>
            </a:r>
          </a:p>
          <a:p>
            <a:pPr lvl="1"/>
            <a:r>
              <a:rPr lang="pt-BR" altLang="en-US"/>
              <a:t>Um método HTTP </a:t>
            </a:r>
            <a:r>
              <a:rPr lang="en-US" altLang="pt-BR"/>
              <a:t>(GET, POST, DELETE, PUT)</a:t>
            </a:r>
          </a:p>
          <a:p>
            <a:pPr lvl="1"/>
            <a:r>
              <a:rPr lang="en-US" altLang="pt-BR"/>
              <a:t>O caminho do recurso a ser buscado;</a:t>
            </a:r>
          </a:p>
          <a:p>
            <a:pPr lvl="1"/>
            <a:r>
              <a:rPr lang="en-US" altLang="pt-BR"/>
              <a:t>A versão do protocolo HTTP;</a:t>
            </a:r>
          </a:p>
          <a:p>
            <a:pPr lvl="1"/>
            <a:r>
              <a:rPr lang="en-US" altLang="pt-BR"/>
              <a:t>Cabeçalhos opcionais;</a:t>
            </a:r>
          </a:p>
          <a:p>
            <a:pPr lvl="1"/>
            <a:r>
              <a:rPr lang="en-US" altLang="pt-BR"/>
              <a:t>Corpo de dados (POST);</a:t>
            </a:r>
          </a:p>
          <a:p>
            <a:endParaRPr lang="en-US" altLang="pt-BR"/>
          </a:p>
          <a:p>
            <a:endParaRPr lang="en-US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905" y="2880995"/>
            <a:ext cx="6082665" cy="294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Respostas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en-US"/>
              <a:t>Respostas consistem dos seguintes elementos:</a:t>
            </a:r>
          </a:p>
          <a:p>
            <a:pPr lvl="1"/>
            <a:r>
              <a:rPr lang="pt-BR" altLang="en-US"/>
              <a:t>A versão do protocolo HTTP </a:t>
            </a:r>
          </a:p>
          <a:p>
            <a:pPr lvl="1"/>
            <a:r>
              <a:rPr lang="pt-BR" altLang="en-US"/>
              <a:t>Um código de status</a:t>
            </a:r>
          </a:p>
          <a:p>
            <a:pPr lvl="1"/>
            <a:r>
              <a:rPr lang="pt-BR" altLang="en-US"/>
              <a:t>Uma mensagem de status</a:t>
            </a:r>
          </a:p>
          <a:p>
            <a:pPr lvl="1"/>
            <a:r>
              <a:rPr lang="pt-BR" altLang="en-US"/>
              <a:t>Cabeçalhos HTTP</a:t>
            </a:r>
          </a:p>
          <a:p>
            <a:pPr lvl="1"/>
            <a:r>
              <a:rPr lang="pt-BR" altLang="en-US"/>
              <a:t>Opcionalmente, </a:t>
            </a:r>
            <a:r>
              <a:rPr lang="en-US" altLang="pt-BR"/>
              <a:t>corpo de dados (body)</a:t>
            </a:r>
            <a:r>
              <a:rPr lang="pt-BR" altLang="en-US"/>
              <a:t>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670" y="1844040"/>
            <a:ext cx="5544820" cy="3613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617</Words>
  <Application>WPS Presentation</Application>
  <PresentationFormat>Personalizar</PresentationFormat>
  <Paragraphs>153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Default Design</vt:lpstr>
      <vt:lpstr>Protocolo HTTP (Hypertext Transfer Protocol)</vt:lpstr>
      <vt:lpstr>Hypertext Transfer Protocol - HTTP (RFC 2616)</vt:lpstr>
      <vt:lpstr>Hypertext Transfer Protocol - HTTP (RFC 2616)</vt:lpstr>
      <vt:lpstr>Exemplo HTTP</vt:lpstr>
      <vt:lpstr>Aspectos básicos do HTTP</vt:lpstr>
      <vt:lpstr>Fluxo HTTP</vt:lpstr>
      <vt:lpstr>Mensagens HTTP</vt:lpstr>
      <vt:lpstr>Requisições</vt:lpstr>
      <vt:lpstr>Respostas</vt:lpstr>
      <vt:lpstr>Comunicação entre cliente e servidor</vt:lpstr>
      <vt:lpstr>TCP/IP Protocol </vt:lpstr>
      <vt:lpstr>Referências</vt:lpstr>
      <vt:lpstr>HTTPS SSL / TLS - Sistema de proteção de dados </vt:lpstr>
      <vt:lpstr>HTTPS - Hyper Text Transfer Protocol Secure</vt:lpstr>
      <vt:lpstr>HTTPS - Hyper Text Transfer Protocol Secure</vt:lpstr>
      <vt:lpstr>Como identificar o HTTPS ?</vt:lpstr>
      <vt:lpstr>Ataque man-in-the-middle</vt:lpstr>
      <vt:lpstr>HSTS - HTTP Strict Transport Security RFC 6797 </vt:lpstr>
      <vt:lpstr>SSL/TLS</vt:lpstr>
      <vt:lpstr>Como isso funciona?</vt:lpstr>
      <vt:lpstr>Versões do SSL/ TLS</vt:lpstr>
      <vt:lpstr>Decriptação SSL / TLS - MITM</vt:lpstr>
      <vt:lpstr>HSTS - HTTP Strict Transport Security RFC 6797 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Programação Orientada a Objetos - POO</dc:title>
  <dc:creator>mh4x0f</dc:creator>
  <cp:lastModifiedBy>mh4x0f</cp:lastModifiedBy>
  <cp:revision>117</cp:revision>
  <dcterms:created xsi:type="dcterms:W3CDTF">2019-12-20T14:32:57Z</dcterms:created>
  <dcterms:modified xsi:type="dcterms:W3CDTF">2019-12-21T01:35:48Z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1046-11.1.0.8865</vt:lpwstr>
  </property>
</Properties>
</file>