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h9pMSA8PJG2GiWzwuE44C5WBS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879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6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99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10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12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39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86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920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342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195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89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05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132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94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89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820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6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312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700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157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79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727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05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14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097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122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514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475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568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371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082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736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324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61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628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656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875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174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309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994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5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34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9611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604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02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654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7836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834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 ponto importante é que pelo preço eu comunico ao mercado o meu posicionamento estratégico. Logo, a precificação parte da estratégia no negócio, e se desdobra em táticas, dependendo do ciclo de vida do produto, mercado e da empresa.</a:t>
            </a:r>
            <a:endParaRPr/>
          </a:p>
        </p:txBody>
      </p:sp>
      <p:sp>
        <p:nvSpPr>
          <p:cNvPr id="464" name="Google Shape;464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493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 Estratégicas genéricas de Michael Porter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Matriz BCG = Vaca Leiteira, Estrela, Questionamento, Abacaxi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3240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876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1901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4235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7225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9361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81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8276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9025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6875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7095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2643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086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24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43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64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85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2615343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MÓDULO GESTÃO FINANCEIRA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Douglas </a:t>
            </a:r>
            <a:r>
              <a:rPr lang="pt-BR" dirty="0" err="1"/>
              <a:t>Bristot</a:t>
            </a:r>
            <a:r>
              <a:rPr lang="pt-BR" dirty="0"/>
              <a:t> Hahn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Aula 01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B65A48B0-E14E-85FD-328A-9E71355C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230522"/>
            <a:ext cx="10515600" cy="116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368967" y="1251284"/>
            <a:ext cx="11405937" cy="527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u="sng"/>
              <a:t>Controle de caixa: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Um desafio constante do gestor financeiro está em gerir as disponibilidades de caixa e encontrar o </a:t>
            </a:r>
            <a:r>
              <a:rPr lang="pt-BR" b="1"/>
              <a:t>nível ideal de liquidez</a:t>
            </a:r>
            <a:r>
              <a:rPr lang="pt-BR"/>
              <a:t>. Liquidez é a capacidade de liquidar os compromissos financeiros com os recursos próprios. Todo planejamento do fluxo de caixa tem um foco único, a liquidez. Manter um nível de liquidez suficiente para saldar os compromissos, um nível de liquidez muito baixa pode levar a empresa a pagar juros elevados em busca de recursos alheios, e um nível de liquidez elevada provoca perda de oportunidade em ativos de investimento que possam agregar valor de capital (aplicações).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DF4489D5-3EFC-D7D3-CD5B-E6A8F32E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u="sng"/>
              <a:t>Controle de contas a receber: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São atividades pertinentes a atividade de contas a receber: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Efetua-se a política de concessão de crédito;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Cobrança das contas a receber; e,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Registro das contas a receber;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 volume de contas a receber é, basicamente, determinado pelos padrões de crédito da companhia, quanto maior o prazo ou número de parcelas, maior será a demanda de trabalho. 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D71FDA4F-A6CA-EBD6-85B0-DC367844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838200" y="14796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Dar crédito tem um ponto positivo e alguns negativos.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O ponto positivo é o aumento das vendas, pois o fato de conceder prazo ao cliente estimula-o a comprar, já que o desembolso não ocorre neste primeiro momento, e se parcelado, suaviza as saídas de caixa.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As desvantagens refletem no maior risco de inadimplência, os custos financeiros com o financiamento de clientes, custos com análise de crédito e cobrança. Entidades especializadas como o Serviço de Proteção ao Crédito (SPC) e SERASA disponibilizam informações sobre a situação financeira do cliente.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D9BDB4B6-748A-64DB-AAD6-120E27BE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política de crédito trata dos seguintes aspectos: </a:t>
            </a:r>
            <a:r>
              <a:rPr lang="pt-BR" b="1"/>
              <a:t>prazo</a:t>
            </a:r>
            <a:r>
              <a:rPr lang="pt-BR"/>
              <a:t> de crédito, </a:t>
            </a:r>
            <a:r>
              <a:rPr lang="pt-BR" b="1"/>
              <a:t>seleção</a:t>
            </a:r>
            <a:r>
              <a:rPr lang="pt-BR"/>
              <a:t> de clientes e </a:t>
            </a:r>
            <a:r>
              <a:rPr lang="pt-BR" b="1"/>
              <a:t>limite</a:t>
            </a:r>
            <a:r>
              <a:rPr lang="pt-BR"/>
              <a:t> de crédito.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situação dos clientes, mesmo aqueles antigos e tradicionais, deve ser constantemente monitorada e atualizada, quanto aos aspectos de </a:t>
            </a:r>
            <a:r>
              <a:rPr lang="pt-BR" b="1"/>
              <a:t>pontualidade, capacidade de pagamento e situação financeira</a:t>
            </a:r>
            <a:r>
              <a:rPr lang="pt-BR"/>
              <a:t>.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889EF4E8-F57A-A078-306D-88E0E0BD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577516" y="1459832"/>
            <a:ext cx="10776284" cy="471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u="sng" dirty="0"/>
              <a:t>Controle do Contas a pagar: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Quando ocorrer insuficiência de caixa para saldar todas as dívidas de um vencimento qualquer, cabe ao gestor financeiro estabelecer a ordem de prioridade desses pagamentos.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Primeiramente, classifique por ordem de relevância das contas como: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Essencial:</a:t>
            </a:r>
            <a:r>
              <a:rPr lang="pt-BR" dirty="0"/>
              <a:t> dívidas que impactam fortemente na continuidade das operações;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Importante: </a:t>
            </a:r>
            <a:r>
              <a:rPr lang="pt-BR" dirty="0"/>
              <a:t>débitos que tem impacto mediano no prosseguimento normal das atividades e,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Secundário: </a:t>
            </a:r>
            <a:r>
              <a:rPr lang="pt-BR" dirty="0"/>
              <a:t>contas a pagar com baixa ou irrelevante influência no dia a dia da empresa.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Um segundo critério para avaliação são os encargos financeiros que o não pagamento trarão, por exemplo, você tem dois boletos para pagar, classificados como secundário e tens que decidir qual dentre eles você irá quitar, decida pelo boleto cujo o juro pelo atraso for maior, deixando assim o boleto com cobrança de juro menor em atraso até você conseguir quitá-lo.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subTitle" idx="1"/>
          </p:nvPr>
        </p:nvSpPr>
        <p:spPr>
          <a:xfrm>
            <a:off x="1524000" y="2867469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MÓDULO GESTÃO FINANCEIRA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Douglas </a:t>
            </a:r>
            <a:r>
              <a:rPr lang="pt-BR" dirty="0" err="1"/>
              <a:t>Bristot</a:t>
            </a:r>
            <a:r>
              <a:rPr lang="pt-BR" dirty="0"/>
              <a:t> Hahn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Aula 04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22660F3B-0B0C-E35A-5B12-69C9714E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Balanço Patrimonial é composto por duas colunas, de um lado ficam as contas de Ativo e do outro lado ficam as contas de Passivo.  E o total do Ativo deve ser igual ao total do Passivo, daí vem o nome Balanço, pois forma uma balança que mantém o equilíbrio patrimonial, onde os dois lados têm o mesmo peso. É patrimonial porque contempla todo o patrimônio da empresa.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Ativos são bens e direitos dispostos em ordem de liquidez;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Passivos são obrigações dispostos em ordem de exigibilidade.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4F00F1A2-E4E2-F766-13C7-D7749AC40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069" y="0"/>
            <a:ext cx="83578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170" y="0"/>
            <a:ext cx="835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51" y="731357"/>
            <a:ext cx="3676173" cy="11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725" y="2820527"/>
            <a:ext cx="3454554" cy="121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189" y="4846971"/>
            <a:ext cx="2031726" cy="126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88" y="2492542"/>
            <a:ext cx="2323227" cy="32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914" y="4524122"/>
            <a:ext cx="2386275" cy="32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2687" y="379245"/>
            <a:ext cx="2336743" cy="35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170" y="0"/>
            <a:ext cx="835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57" y="446671"/>
            <a:ext cx="3557086" cy="108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799" y="171680"/>
            <a:ext cx="1924938" cy="27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29" y="2532895"/>
            <a:ext cx="3480792" cy="149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544" y="4899861"/>
            <a:ext cx="3574630" cy="109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GESTÃO FINANCEIRA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“Para uma empresa que tem caixa, o caixa não é importante, mas, para uma empresa sem caixa, nada é mais importante.” (</a:t>
            </a:r>
            <a:r>
              <a:rPr lang="pt-BR" dirty="0" err="1"/>
              <a:t>Eliyahu</a:t>
            </a:r>
            <a:r>
              <a:rPr lang="pt-BR" dirty="0"/>
              <a:t> </a:t>
            </a:r>
            <a:r>
              <a:rPr lang="pt-BR" dirty="0" err="1"/>
              <a:t>Goldratt</a:t>
            </a:r>
            <a:r>
              <a:rPr lang="pt-BR" dirty="0"/>
              <a:t>, escritor o livro “A Meta”)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Faturamento é vaidade.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Lucro é ilusão.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Caixa é Rei (</a:t>
            </a:r>
            <a:r>
              <a:rPr lang="pt-BR" i="1" dirty="0"/>
              <a:t>Cash </a:t>
            </a:r>
            <a:r>
              <a:rPr lang="pt-BR" i="1" dirty="0" err="1"/>
              <a:t>is</a:t>
            </a:r>
            <a:r>
              <a:rPr lang="pt-BR" i="1" dirty="0"/>
              <a:t> King</a:t>
            </a:r>
            <a:r>
              <a:rPr lang="pt-BR" dirty="0"/>
              <a:t>)!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B208F69A-E170-3DB6-962D-BD9F9786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GESTÃO FINANCEIRA</a:t>
            </a:r>
            <a:endParaRPr dirty="0"/>
          </a:p>
        </p:txBody>
      </p:sp>
      <p:sp>
        <p:nvSpPr>
          <p:cNvPr id="242" name="Google Shape;242;p20"/>
          <p:cNvSpPr txBox="1">
            <a:spLocks noGrp="1"/>
          </p:cNvSpPr>
          <p:nvPr>
            <p:ph type="body" idx="1"/>
          </p:nvPr>
        </p:nvSpPr>
        <p:spPr>
          <a:xfrm>
            <a:off x="838200" y="18095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u="sng"/>
              <a:t>Prazos médios: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 análise dos prazos médios da sua empresa é fundamental para entender a dinâmica financeira do seu negócio. Uma empresa contém 3 indicadores de prazo médios: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PMP: Prazo médio de pagamentos das compras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*PME: Prazo médio de giro de estoques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(para empresas comerciais/industriais).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PMR: Prazo médio de recebimento das vendas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CF2E990C-F8BA-8D45-3E02-5556F224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pic>
        <p:nvPicPr>
          <p:cNvPr id="248" name="Google Shape;24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2294" y="2832346"/>
            <a:ext cx="7642588" cy="299951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/>
        </p:nvSpPr>
        <p:spPr>
          <a:xfrm>
            <a:off x="304800" y="1507958"/>
            <a:ext cx="11566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Prazo médio de Pagamento – PMP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prazo médio de pagamentos pode ser obtido por meio da fórmula: </a:t>
            </a:r>
            <a:r>
              <a:rPr lang="pt-BR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Fornecedores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360  		               								Compras anuais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 forma seria como o exemplo abaixo: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12D22071-4072-D0F0-260C-75519AE4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838199" y="1690688"/>
            <a:ext cx="10824411" cy="378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Faça o mesmo procedimento de listagem de clientes para descobrir o prazo médio de recebimento – PMR pode ser usado.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utilize a fórmula: </a:t>
            </a:r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Contas a Receber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360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</a:t>
            </a:r>
            <a:r>
              <a:rPr lang="pt-B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Vendas 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anuais	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estas informações conseguimos montar uma linha do tempo, e verificar o Ciclo Operacional e o Ciclo Financeiro da empresa. Veja o exemplo a seguir: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898A79CD-C983-BD2F-02B7-5D29F11E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body" idx="1"/>
          </p:nvPr>
        </p:nvSpPr>
        <p:spPr>
          <a:xfrm>
            <a:off x="272716" y="1363578"/>
            <a:ext cx="11598442" cy="529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A empresa tem as seguintes informações: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60% do contas à pagar são à vista;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40% com prazo de 30 dias;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Prazo médio ponderado de pagamento = 12 dias.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A empresa concede 30 dias de prazo para recebimento pelos serviços prestados.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  </a:t>
            </a:r>
            <a:r>
              <a:rPr lang="pt-BR" b="1" dirty="0"/>
              <a:t>______________</a:t>
            </a:r>
            <a:r>
              <a:rPr lang="pt-BR" b="1" u="sng" dirty="0"/>
              <a:t>Ciclo operacional</a:t>
            </a:r>
            <a:r>
              <a:rPr lang="pt-BR" b="1" dirty="0"/>
              <a:t>_____________________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__</a:t>
            </a:r>
            <a:r>
              <a:rPr lang="pt-BR" b="1" u="sng" dirty="0"/>
              <a:t>Prazo de pagamento</a:t>
            </a:r>
            <a:r>
              <a:rPr lang="pt-BR" b="1" dirty="0"/>
              <a:t>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_________________</a:t>
            </a:r>
            <a:r>
              <a:rPr lang="pt-BR" b="1" u="sng" dirty="0"/>
              <a:t>Prazo de recebimento</a:t>
            </a:r>
            <a:r>
              <a:rPr lang="pt-BR" b="1" dirty="0"/>
              <a:t>_____________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			  </a:t>
            </a:r>
            <a:r>
              <a:rPr lang="pt-BR" b="1" dirty="0" smtClean="0"/>
              <a:t>        </a:t>
            </a:r>
            <a:r>
              <a:rPr lang="pt-BR" b="1" dirty="0">
                <a:solidFill>
                  <a:srgbClr val="FF0000"/>
                </a:solidFill>
              </a:rPr>
              <a:t>_______</a:t>
            </a:r>
            <a:r>
              <a:rPr lang="pt-BR" b="1" u="sng" dirty="0">
                <a:solidFill>
                  <a:srgbClr val="FF0000"/>
                </a:solidFill>
              </a:rPr>
              <a:t>Ciclo Financeiro</a:t>
            </a:r>
            <a:r>
              <a:rPr lang="pt-BR" b="1" dirty="0">
                <a:solidFill>
                  <a:srgbClr val="FF0000"/>
                </a:solidFill>
              </a:rPr>
              <a:t>________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0____________________</a:t>
            </a:r>
            <a:r>
              <a:rPr lang="pt-BR" b="1" dirty="0">
                <a:solidFill>
                  <a:srgbClr val="FF0000"/>
                </a:solidFill>
              </a:rPr>
              <a:t>12________________________30</a:t>
            </a:r>
            <a:r>
              <a:rPr lang="pt-BR" b="1" dirty="0"/>
              <a:t>=NCG= 30 – 12= 18 dias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GESTÃO FINANCEIRA</a:t>
            </a:r>
            <a:endParaRPr dirty="0"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272716" y="1363578"/>
            <a:ext cx="11598442" cy="529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Digamos que esta empresa conseguiu trabalhar os prazos médios, e apresentou uma nova situação: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50% do contas à pagar em 30 dias;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50% com prazo de 45 dias;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Prazo médio ponderado de pagamento = 37 dias.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A empresa concede 30 dias de prazo para recebimento pelos serviços prestados.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  </a:t>
            </a:r>
            <a:r>
              <a:rPr lang="pt-BR" b="1" dirty="0"/>
              <a:t>______________</a:t>
            </a:r>
            <a:r>
              <a:rPr lang="pt-BR" b="1" u="sng" dirty="0"/>
              <a:t>Ciclo operacional</a:t>
            </a:r>
            <a:r>
              <a:rPr lang="pt-BR" b="1" dirty="0"/>
              <a:t>____________________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____________</a:t>
            </a:r>
            <a:r>
              <a:rPr lang="pt-BR" b="1" u="sng" dirty="0"/>
              <a:t>Prazo de pagamento</a:t>
            </a:r>
            <a:r>
              <a:rPr lang="pt-BR" b="1" dirty="0"/>
              <a:t>___________________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______</a:t>
            </a:r>
            <a:r>
              <a:rPr lang="pt-BR" b="1" u="sng" dirty="0"/>
              <a:t>Prazo de recebimento</a:t>
            </a:r>
            <a:r>
              <a:rPr lang="pt-BR" b="1" dirty="0"/>
              <a:t>_______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		           		  </a:t>
            </a:r>
            <a:r>
              <a:rPr lang="pt-BR" b="1" dirty="0" smtClean="0">
                <a:solidFill>
                  <a:srgbClr val="1E4E79"/>
                </a:solidFill>
              </a:rPr>
              <a:t>                  </a:t>
            </a:r>
            <a:r>
              <a:rPr lang="pt-BR" b="1" dirty="0">
                <a:solidFill>
                  <a:srgbClr val="1E4E79"/>
                </a:solidFill>
              </a:rPr>
              <a:t>__</a:t>
            </a:r>
            <a:r>
              <a:rPr lang="pt-BR" b="1" u="sng" dirty="0">
                <a:solidFill>
                  <a:srgbClr val="1E4E79"/>
                </a:solidFill>
              </a:rPr>
              <a:t>Ciclo Financeiro</a:t>
            </a:r>
            <a:r>
              <a:rPr lang="pt-BR" b="1" dirty="0">
                <a:solidFill>
                  <a:srgbClr val="1E4E79"/>
                </a:solidFill>
              </a:rPr>
              <a:t>___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0______________________________</a:t>
            </a:r>
            <a:r>
              <a:rPr lang="pt-BR" b="1" dirty="0">
                <a:solidFill>
                  <a:srgbClr val="1E4E79"/>
                </a:solidFill>
              </a:rPr>
              <a:t>30______________37 </a:t>
            </a:r>
            <a:r>
              <a:rPr lang="pt-BR" b="1" dirty="0"/>
              <a:t>=NCG= 30 – 37= -7 dias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838200" y="144256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Necessidade de Capital de Giro (NCG):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Capital de Giro significa capital de trabalho, ou seja, o capital necessário para financiar a continuidade das operações da empresa, como o próprio nome indica, o capital de giro está relacionado com todas as contas financeiras que giram ou movimentam o dia a dia da empresa.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pt-BR" sz="2100" b="1" dirty="0"/>
              <a:t>NCG= Ativo Circulante Operacional (ACO) – Passivo Circulante Operacional (PCO)</a:t>
            </a:r>
            <a:endParaRPr sz="21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pt-BR" sz="2100" dirty="0"/>
              <a:t>ACO = Contas a Receber + créditos tributários + estoques (em caso de comércio/indústria)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pt-BR" sz="2100" dirty="0"/>
              <a:t>PCO = Contas a Pagar (Fornecedores, tributos e salários, exceto empréstimos bancários)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D6A91321-92B2-0D86-46B4-260770FF8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04" y="0"/>
            <a:ext cx="954505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>
            <a:spLocks noGrp="1"/>
          </p:cNvSpPr>
          <p:nvPr>
            <p:ph type="title"/>
          </p:nvPr>
        </p:nvSpPr>
        <p:spPr>
          <a:xfrm>
            <a:off x="830179" y="172620"/>
            <a:ext cx="10515600" cy="11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1"/>
          </p:nvPr>
        </p:nvSpPr>
        <p:spPr>
          <a:xfrm>
            <a:off x="288758" y="1299411"/>
            <a:ext cx="11614484" cy="53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Outro fato que deve ser visto em conjunto é o Saldo em Tesouraria, cuja fórmula é: 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 err="1"/>
              <a:t>T</a:t>
            </a:r>
            <a:r>
              <a:rPr lang="pt-BR" b="1" dirty="0"/>
              <a:t> = ACF – PCF</a:t>
            </a:r>
            <a:r>
              <a:rPr lang="pt-BR" dirty="0"/>
              <a:t>, </a:t>
            </a:r>
            <a:r>
              <a:rPr lang="pt-BR" b="1" dirty="0"/>
              <a:t>ou </a:t>
            </a:r>
            <a:r>
              <a:rPr lang="pt-BR" b="1" dirty="0" err="1"/>
              <a:t>T</a:t>
            </a:r>
            <a:r>
              <a:rPr lang="pt-BR" b="1" dirty="0"/>
              <a:t> = CDG – NCG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 err="1"/>
              <a:t>T</a:t>
            </a:r>
            <a:r>
              <a:rPr lang="pt-BR" b="1" dirty="0"/>
              <a:t>= Tesouraria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ACF = Ativo Circulante Financeiro (Disponibilidades)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PCF = Passivo Circulante Financeiro (Empréstimos e financiamentos)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CDG = Capital de Giro (Líquido) = Ativo Circulante – Passivo Circulante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NCG = Necessidade de Capital de Giro = ACO – PCO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ACO = Ativo Circulante Operacional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 dirty="0"/>
              <a:t>PCO = Passivo Circulante Operacional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Isso porque algo que pode acontecer com o decorrer do tempo é o chamado </a:t>
            </a:r>
            <a:r>
              <a:rPr lang="pt-BR" b="1" u="sng" dirty="0"/>
              <a:t>Efeito Tesoura.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6214" y="2007"/>
            <a:ext cx="835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/>
          <p:nvPr/>
        </p:nvSpPr>
        <p:spPr>
          <a:xfrm>
            <a:off x="2067620" y="894345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2067620" y="1110916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2063214" y="1327488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2067620" y="1586171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2063213" y="1808758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/>
          <p:nvPr/>
        </p:nvSpPr>
        <p:spPr>
          <a:xfrm rot="10800000">
            <a:off x="11277491" y="641682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8"/>
          <p:cNvSpPr/>
          <p:nvPr/>
        </p:nvSpPr>
        <p:spPr>
          <a:xfrm rot="10800000">
            <a:off x="11277489" y="1766639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/>
          <p:nvPr/>
        </p:nvSpPr>
        <p:spPr>
          <a:xfrm rot="10800000">
            <a:off x="11277490" y="1285371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/>
          <p:nvPr/>
        </p:nvSpPr>
        <p:spPr>
          <a:xfrm rot="10800000">
            <a:off x="11277490" y="1526005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/>
          <p:nvPr/>
        </p:nvSpPr>
        <p:spPr>
          <a:xfrm rot="10800000">
            <a:off x="11277490" y="1086851"/>
            <a:ext cx="770021" cy="1604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13839" y="764012"/>
            <a:ext cx="2029712" cy="14477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NCG = ACO – PCO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NCG</a:t>
            </a: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R$ 609.543 – R$ 164.336 =   R$ 445.207</a:t>
            </a:r>
            <a:endParaRPr/>
          </a:p>
        </p:txBody>
      </p:sp>
      <p:pic>
        <p:nvPicPr>
          <p:cNvPr id="304" name="Google Shape;30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34" y="3158304"/>
            <a:ext cx="2520500" cy="11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733" y="4536908"/>
            <a:ext cx="6128471" cy="25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>
            <a:spLocks noGrp="1"/>
          </p:cNvSpPr>
          <p:nvPr>
            <p:ph type="title"/>
          </p:nvPr>
        </p:nvSpPr>
        <p:spPr>
          <a:xfrm>
            <a:off x="838200" y="2523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1"/>
          </p:nvPr>
        </p:nvSpPr>
        <p:spPr>
          <a:xfrm>
            <a:off x="838200" y="1379622"/>
            <a:ext cx="10515600" cy="479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Efeito Tesoura</a:t>
            </a:r>
            <a:endParaRPr/>
          </a:p>
        </p:txBody>
      </p:sp>
      <p:pic>
        <p:nvPicPr>
          <p:cNvPr id="312" name="Google Shape;3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966" y="1884195"/>
            <a:ext cx="8150068" cy="470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b="1"/>
              <a:t>Princípio da entidade </a:t>
            </a:r>
            <a:r>
              <a:rPr lang="pt-BR"/>
              <a:t>= trata da separação do patrimônio da empresa e de seus respectivos sócios. É imprescindível saber o que pertence à Empresa e o que é patrimônio pessoal.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AAAC47EC-1B08-3DC1-A560-C2E6D5F2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MÓDULO GESTÃO FINANCEIRA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Douglas Bristot Hahn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Aula 05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1C5B79AB-A846-F409-B8B2-2D357916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Operações bancárias para cobrir a falta de caixa: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Desconto de Título;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Uso do Limite do cheque especial;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i="1"/>
              <a:t>Hot Money</a:t>
            </a:r>
            <a:r>
              <a:rPr lang="pt-BR"/>
              <a:t>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Empréstimo para capital de giro;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Crédito Rotativo;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i="1"/>
              <a:t>Vendor</a:t>
            </a:r>
            <a:r>
              <a:rPr lang="pt-BR"/>
              <a:t>;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F26B26C4-E142-C851-BA39-F1B13923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790073" y="204704"/>
            <a:ext cx="10515600" cy="10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465221" y="1042737"/>
            <a:ext cx="11165305" cy="5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Possíveis </a:t>
            </a:r>
            <a:r>
              <a:rPr lang="pt-BR" b="1" dirty="0"/>
              <a:t>causas</a:t>
            </a:r>
            <a:r>
              <a:rPr lang="pt-BR" dirty="0"/>
              <a:t> da falta de caixa: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Expansão descontrolada de vendas;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Alongamento do prazo médio de recebimento;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Redução no prazo médio de pagamento;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Aumento de custos;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Declínio das vendas;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Ação predatória da concorrência;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Mercado sem barreira de entrada, aumento da oferta, maior disputa;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479E8051-1129-384E-8E7C-E001821D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Inadimplência;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Sazonalidade;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Retração do mercado, recessão econômica (crise), aspectos macroeconômicos;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Excesso de imobilizado (custo com aquisição e manutenção);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Cancelamentos e devoluções de clientes;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Alterações na legislação tributária;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Retiradas de lucros dos sócios/descapitalizar (não confundir com pró-labore);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Preços incoerentes.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CC24FC39-D6CD-A9A6-D803-8DFC0858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44" name="Google Shape;344;p3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Consequências: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Fragilidade no Mercado;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Atraso no pagamento;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Tensões internas;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Insolvência (falta de liquidez);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Recuperação Judicial (RJ);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Falência.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9F38C4A7-1755-5BBF-52B2-CE3CD3043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838200" y="-64169"/>
            <a:ext cx="10515600" cy="125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50" name="Google Shape;350;p35"/>
          <p:cNvSpPr txBox="1">
            <a:spLocks noGrp="1"/>
          </p:cNvSpPr>
          <p:nvPr>
            <p:ph type="body" idx="1"/>
          </p:nvPr>
        </p:nvSpPr>
        <p:spPr>
          <a:xfrm>
            <a:off x="838200" y="996778"/>
            <a:ext cx="10515600" cy="514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Medidas para saneamento: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Aporte de capital, seja pelos sócios ou terceiros (paliativo);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Reinvestimento dos lucros;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Reduzir as atividades operacionais;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Desmobilização de recursos ociosos;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Contenção de gastos;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Renegociação de dívidas com fornecedores;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Planejamento e controle financeiro;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Mudança na política de vendas;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Mudança na política de compras;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Revisão de preços;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Adequar o ritmo de atividades ao capital de giro disponível.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A7F5B3F2-1616-6A6B-E353-0071F890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Alocação de recursos (excedente de caixa):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CDB – Certificado de Depósito Bancário (com liquidez diária ou no vencimento);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RDC – Recibo de Depósito Cooperativo (é o CDB das cooperativas de crédito)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Títulos Públicos (Tesouro Direto);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LCA, LCI: Letra de Crédito do Agronegócio, Letra de Crédito Imobiliário;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CRA, CRI: Certificados de Recebíveis do Agronegócio, Certificados de Recebíveis Imobiliários.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Fundos Imobiliários (FIIs);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9E55C593-9ED2-BF3C-3CEA-1F15EFD2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838200" y="14796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i="1" dirty="0" err="1"/>
              <a:t>Commercial</a:t>
            </a:r>
            <a:r>
              <a:rPr lang="pt-BR" i="1" dirty="0"/>
              <a:t> </a:t>
            </a:r>
            <a:r>
              <a:rPr lang="pt-BR" i="1" dirty="0" err="1"/>
              <a:t>Paper</a:t>
            </a:r>
            <a:r>
              <a:rPr lang="pt-BR" dirty="0"/>
              <a:t>: Nota promissória, título de curto prazo emitido por companhias de capital aberto ou fechado registrado na CVM (Comissão de Valores Mobiliários).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Debênture: Títulos de dívidas emitidos por empresas de capital aberto na Bolsa de Valores (longo prazo).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Ações (ON e PN): é a menor parcela do capital social da empresa, você se torna sócio da empresa. Ações ON são as Ordinárias e dão direito a voto em assembleias. Ações PN são as Preferenciais que permitem receber dividendos maiores e prioridade no recebimento em caso de falência, mas não dá direito a voto em assembleia.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D009D87A-2E96-AE7B-865F-104B2514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>
            <a:spLocks noGrp="1"/>
          </p:cNvSpPr>
          <p:nvPr>
            <p:ph type="subTitle" idx="1"/>
          </p:nvPr>
        </p:nvSpPr>
        <p:spPr>
          <a:xfrm>
            <a:off x="1524000" y="2867469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MÓDULO GESTÃO FINANCEIRA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Douglas </a:t>
            </a:r>
            <a:r>
              <a:rPr lang="pt-BR" dirty="0" err="1"/>
              <a:t>Bristot</a:t>
            </a:r>
            <a:r>
              <a:rPr lang="pt-BR" dirty="0"/>
              <a:t> Hahn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Aula 06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613A501F-627F-266D-EAD1-D67A81E4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>
            <a:spLocks noGrp="1"/>
          </p:cNvSpPr>
          <p:nvPr>
            <p:ph type="title"/>
          </p:nvPr>
        </p:nvSpPr>
        <p:spPr>
          <a:xfrm>
            <a:off x="838200" y="192505"/>
            <a:ext cx="1051560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body" idx="1"/>
          </p:nvPr>
        </p:nvSpPr>
        <p:spPr>
          <a:xfrm>
            <a:off x="838200" y="1281851"/>
            <a:ext cx="10515600" cy="468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FERRAMENTAS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 </a:t>
            </a:r>
            <a:r>
              <a:rPr lang="pt-BR" b="1"/>
              <a:t>Fluxo de Caixa </a:t>
            </a:r>
            <a:r>
              <a:rPr lang="pt-BR"/>
              <a:t>(FC);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/>
              <a:t>Demonstrativo do Resultado do Exercício</a:t>
            </a:r>
            <a:r>
              <a:rPr lang="pt-BR"/>
              <a:t> (D.R.E.): Esta ferramenta será abordada na próxima aula.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 </a:t>
            </a:r>
            <a:r>
              <a:rPr lang="pt-BR" b="1"/>
              <a:t>Balanço Patrimonial </a:t>
            </a:r>
            <a:r>
              <a:rPr lang="pt-BR"/>
              <a:t>(BP): Esta ferramenta já foi vista na aula 04.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O plano de contas é uma lista que apresenta as contas necessárias para registrar os eventos econômicos e financeiros. As contas podem ser chamadas também de rubricas. Exemplo de contas: Salários, Energia Elétrica, taxas... 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575256EA-B723-19EA-E5CF-15FF3679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3962400" y="144379"/>
            <a:ext cx="3609474" cy="80210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FINANÇAS CORPORATIVAS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2157663" y="946482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REGIME DE CAIXA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5767137" y="946483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REGIME DE COMPETÊNCIA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2157663" y="1748587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CONTROLE DE CAIXA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2157663" y="2550690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CONTROLE DE CONTAS A RECEBER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2157663" y="3352792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CONTROLE DE CONTAS A PAGAR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2157663" y="4154895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BALANÇO PATRIMONIAL E INDICADORES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2157663" y="4956995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FLUXO DE CAIXA CONTÁBIL (D.F.C.) E FINANCEIRO (PROJETADO)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5767137" y="1748580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CLASSIFICAÇÃO DE DESPESAS E RECEITAS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5767137" y="2550676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DEMONSTRATIVO DO RESULTADO (D.R.E.)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5767137" y="3352764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RESULTADO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2157663" y="5759098"/>
            <a:ext cx="3609474" cy="8021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FLUXO DE CAIXA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5767137" y="4154877"/>
            <a:ext cx="3609474" cy="8021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PRECIFICAÇÃO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5767137" y="4972988"/>
            <a:ext cx="3609474" cy="8021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ESTRATÉGIA, TÁTICA, CUSTOS, MERCADO, VALOR, AI/ML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5775159" y="5791081"/>
            <a:ext cx="3609474" cy="8021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MARGEM DE CONTRIBUIÇÃO / MARK-UP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>
            <a:spLocks noGrp="1"/>
          </p:cNvSpPr>
          <p:nvPr>
            <p:ph type="title"/>
          </p:nvPr>
        </p:nvSpPr>
        <p:spPr>
          <a:xfrm>
            <a:off x="838200" y="172620"/>
            <a:ext cx="10515600" cy="11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body" idx="1"/>
          </p:nvPr>
        </p:nvSpPr>
        <p:spPr>
          <a:xfrm>
            <a:off x="497305" y="1151130"/>
            <a:ext cx="11197390" cy="52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400" b="1" dirty="0"/>
              <a:t>Demonstrativo de Fluxo de Caixa: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Esta ferramenta consolida os pagamentos e recebimentos. 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Tanto as saídas, quanto às entradas de caixa, são classificadas como atividades </a:t>
            </a:r>
            <a:r>
              <a:rPr lang="pt-BR" sz="2400" b="1" dirty="0"/>
              <a:t>operacionais, </a:t>
            </a:r>
            <a:r>
              <a:rPr lang="pt-BR" sz="2400" dirty="0"/>
              <a:t>de</a:t>
            </a:r>
            <a:r>
              <a:rPr lang="pt-BR" sz="2400" b="1" dirty="0"/>
              <a:t> financiamentos </a:t>
            </a:r>
            <a:r>
              <a:rPr lang="pt-BR" sz="2400" dirty="0"/>
              <a:t>e de </a:t>
            </a:r>
            <a:r>
              <a:rPr lang="pt-BR" sz="2400" b="1" dirty="0"/>
              <a:t>investimentos.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O </a:t>
            </a:r>
            <a:r>
              <a:rPr lang="pt-BR" sz="2400" b="1" dirty="0"/>
              <a:t>caixa operacional </a:t>
            </a:r>
            <a:r>
              <a:rPr lang="pt-BR" sz="2400" dirty="0"/>
              <a:t>é o resultado de caixa gerado pela operação (negócio). Essa geração de caixa é fundamental para o sucesso do negócio, pois, se a operação não gera caixa, isso indica que a empresa está se deteriorando financeiramente, isto é, perdendo o seu capital investido. Em outras palavras, a operação está consumindo caixa. </a:t>
            </a:r>
            <a:endParaRPr sz="2400"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63E4BB02-821C-73E6-2EA3-3B7AB90F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400" dirty="0"/>
              <a:t>O</a:t>
            </a:r>
            <a:r>
              <a:rPr lang="pt-BR" sz="2400" b="1" dirty="0"/>
              <a:t> caixa não operacional </a:t>
            </a:r>
            <a:r>
              <a:rPr lang="pt-BR" sz="2400" dirty="0"/>
              <a:t>corresponde ao ingresso de itens que não estão relacionados à atividade principal da empresa, como: o recebimento de vendas do ativo imobilizado, receitas financeiras, aluguéis recebidos, empréstimos recebidos e etc. As saídas de caixa não operacionais correspondem aos desembolsos de itens que não estão relacionados à atividade principal da empresa, como: o pagamento de imobilizações (investimentos), pagamento de empréstimos (amortização + juros), entre outros. O caixa não operacional é subdividido em </a:t>
            </a:r>
            <a:r>
              <a:rPr lang="pt-BR" sz="2400" b="1" dirty="0"/>
              <a:t>Investimentos</a:t>
            </a:r>
            <a:r>
              <a:rPr lang="pt-BR" sz="2400" dirty="0"/>
              <a:t>, para movimentações relacionadas ao imobilizado, e </a:t>
            </a:r>
            <a:r>
              <a:rPr lang="pt-BR" sz="2400" b="1" dirty="0"/>
              <a:t>financiamentos</a:t>
            </a:r>
            <a:r>
              <a:rPr lang="pt-BR" sz="2400" dirty="0"/>
              <a:t>, para movimentações relacionadas a operações financeiras junto aos bancos e financeiras.</a:t>
            </a:r>
            <a:endParaRPr sz="2400" i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CDEAFA6F-FD48-FA7E-E486-284F1D5B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9367" y="529388"/>
            <a:ext cx="8193411" cy="566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>
            <a:spLocks noGrp="1"/>
          </p:cNvSpPr>
          <p:nvPr>
            <p:ph type="title"/>
          </p:nvPr>
        </p:nvSpPr>
        <p:spPr>
          <a:xfrm>
            <a:off x="838200" y="268873"/>
            <a:ext cx="10515600" cy="10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body" idx="1"/>
          </p:nvPr>
        </p:nvSpPr>
        <p:spPr>
          <a:xfrm>
            <a:off x="838200" y="1283368"/>
            <a:ext cx="10515600" cy="489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/>
              <a:t>Projeção de Fluxo de Caixa: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A projeção é efetuada com informações obtidas por relatórios gerenciais de contas a pagar, contas a receber e extratos bancários da empresa. Pode-se colocar uma previsão para estimativa dos principais ingressos e desembolsos que virão, como recebimento de vendas e pagamento de salários, por exemplo. Existem duas formas de se registrar: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/>
              <a:t>Programação;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/>
              <a:t>Métodos Estatísticos;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A projeção de caixa mede as necessidades futuras de recursos, a capacidade de pagamento pontual dos compromissos assumidos, bem como a disponibilidade para investimentos. A Maioria das empresas projetam para 30/45 dias.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3D646955-43AF-609D-24AB-402999D7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8112" y="753979"/>
            <a:ext cx="7690586" cy="52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pic>
        <p:nvPicPr>
          <p:cNvPr id="412" name="Google Shape;412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3658" y="2486527"/>
            <a:ext cx="10096626" cy="299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6779" y="2614863"/>
            <a:ext cx="1274093" cy="43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B2B8CF6D-9208-8FC1-9BF6-C99BC2270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>
            <a:spLocks noGrp="1"/>
          </p:cNvSpPr>
          <p:nvPr>
            <p:ph type="subTitle" idx="1"/>
          </p:nvPr>
        </p:nvSpPr>
        <p:spPr>
          <a:xfrm>
            <a:off x="1524000" y="2867469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MÓDULO GESTÃO FINANCEIRA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Douglas </a:t>
            </a:r>
            <a:r>
              <a:rPr lang="pt-BR" dirty="0" err="1"/>
              <a:t>Bristot</a:t>
            </a:r>
            <a:r>
              <a:rPr lang="pt-BR" dirty="0"/>
              <a:t> Hahn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Aula 07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5F503ECE-322E-44AF-FB5A-D0E872749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body" idx="1"/>
          </p:nvPr>
        </p:nvSpPr>
        <p:spPr>
          <a:xfrm>
            <a:off x="838200" y="1524000"/>
            <a:ext cx="10515600" cy="50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400" dirty="0"/>
              <a:t>Demonstrativo do Resultado do Exercício (D.R.E.);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É uma demonstração contábil que visa confrontar as </a:t>
            </a:r>
            <a:r>
              <a:rPr lang="pt-BR" sz="2400" b="1" dirty="0"/>
              <a:t>receitas</a:t>
            </a:r>
            <a:r>
              <a:rPr lang="pt-BR" sz="2400" dirty="0"/>
              <a:t> e </a:t>
            </a:r>
            <a:r>
              <a:rPr lang="pt-BR" sz="2400" b="1" dirty="0"/>
              <a:t>despesas</a:t>
            </a:r>
            <a:r>
              <a:rPr lang="pt-BR" sz="2400" dirty="0"/>
              <a:t> de um mesmo período com o objetivo de apurar o resultado, seja lucro, caso as receitas superem as despesas, ou prejuízo, caso as despesas superem as receitas.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As receitas são registradas dentro do período em que elas se realizam, geralmente na data da emissão da Nota Fiscal.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As despesas são registradas dentro do período em que se consome, por Nota Fiscal, ou Requisição de materiais, ou apontamento em OP/OS. 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*Item de maior valor, ou compras em grandes volumes.</a:t>
            </a:r>
            <a:endParaRPr sz="2400"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82439AB0-B48F-1836-2F2C-FC33E845F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GESTÃO FINANCEIRA</a:t>
            </a:r>
            <a:endParaRPr dirty="0"/>
          </a:p>
        </p:txBody>
      </p:sp>
      <p:sp>
        <p:nvSpPr>
          <p:cNvPr id="432" name="Google Shape;432;p48"/>
          <p:cNvSpPr txBox="1">
            <a:spLocks noGrp="1"/>
          </p:cNvSpPr>
          <p:nvPr>
            <p:ph type="body" idx="1"/>
          </p:nvPr>
        </p:nvSpPr>
        <p:spPr>
          <a:xfrm>
            <a:off x="320842" y="1122948"/>
            <a:ext cx="11534274" cy="556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 dirty="0"/>
              <a:t>Algumas terminologias para alinhar os conceitos:</a:t>
            </a:r>
            <a:endParaRPr sz="2000"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 b="1" dirty="0"/>
              <a:t>Desembolso</a:t>
            </a:r>
            <a:r>
              <a:rPr lang="pt-BR" sz="2000" dirty="0"/>
              <a:t>: Saída de dinheiro (pagamentos).</a:t>
            </a: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 b="1" dirty="0"/>
              <a:t>Gasto</a:t>
            </a:r>
            <a:r>
              <a:rPr lang="pt-BR" sz="2000" dirty="0"/>
              <a:t>: Pode ser classificado como Custo, Despesa, Perda, Desperdício.</a:t>
            </a:r>
            <a:endParaRPr sz="2000" dirty="0"/>
          </a:p>
          <a:p>
            <a:pPr marL="228600" lvl="0" indent="-241934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2000" b="1" dirty="0"/>
              <a:t>Custo</a:t>
            </a:r>
            <a:r>
              <a:rPr lang="pt-BR" sz="2000" dirty="0"/>
              <a:t>: Consumo de recursos (materiais e/ou serviço) na produção do produto a ser vendido.</a:t>
            </a:r>
            <a:endParaRPr sz="2000" dirty="0"/>
          </a:p>
          <a:p>
            <a:pPr marL="228600" lvl="0" indent="-241934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2000" b="1" dirty="0"/>
              <a:t>Despesa</a:t>
            </a:r>
            <a:r>
              <a:rPr lang="pt-BR" sz="2000" dirty="0"/>
              <a:t>: Consumo de recursos não atrelado ao processo produtivo.</a:t>
            </a:r>
            <a:endParaRPr sz="2000" dirty="0"/>
          </a:p>
          <a:p>
            <a:pPr marL="228600" lvl="0" indent="-241934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2000" b="1" dirty="0"/>
              <a:t>Perda</a:t>
            </a:r>
            <a:r>
              <a:rPr lang="pt-BR" sz="2000" dirty="0"/>
              <a:t>: Consumo involuntário de recursos que não se transformará em receita, exemplo: perda de material no processo.</a:t>
            </a:r>
            <a:endParaRPr sz="2000" dirty="0"/>
          </a:p>
          <a:p>
            <a:pPr marL="228600" lvl="0" indent="-241934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2000" b="1" dirty="0"/>
              <a:t>Desperdício</a:t>
            </a:r>
            <a:r>
              <a:rPr lang="pt-BR" sz="2000" dirty="0"/>
              <a:t>: Consumo voluntário de recursos que não se transformará em receita. Existem os sete desperdícios do </a:t>
            </a:r>
            <a:r>
              <a:rPr lang="pt-BR" sz="2000" i="1" dirty="0"/>
              <a:t>Lean Manufacturing </a:t>
            </a:r>
            <a:r>
              <a:rPr lang="pt-BR" sz="2000" dirty="0"/>
              <a:t>(Movimentações, Transportes, Estoque parado, Espera, Processo desnecessário, superprodução, defeito), tudo que não agrega valor ao produto.</a:t>
            </a: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 b="1" dirty="0"/>
              <a:t>Investimento</a:t>
            </a:r>
            <a:r>
              <a:rPr lang="pt-BR" sz="2000" dirty="0"/>
              <a:t>: Aquisição de bens com expectativa de rentabilidade futura para a empresa (Estoques, Veículos, terrenos, edificações, máquinas, móveis, desenvolvimento de software).  </a:t>
            </a:r>
            <a:endParaRPr sz="2000"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C94F9803-3F36-64F0-ECCF-C7297C3AE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439" name="Google Shape;439;p49"/>
          <p:cNvSpPr txBox="1">
            <a:spLocks noGrp="1"/>
          </p:cNvSpPr>
          <p:nvPr>
            <p:ph type="body" idx="1"/>
          </p:nvPr>
        </p:nvSpPr>
        <p:spPr>
          <a:xfrm>
            <a:off x="838200" y="1394701"/>
            <a:ext cx="10515600" cy="475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Custos despesas Fixas ou Variáveis/Diretas ou Indiretas: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São Fixas ou Variáveis em função do Volume produzido/vendido.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Diretas ou Indiretas em função do produto produzido/vendido.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Aluguel			</a:t>
            </a:r>
            <a:r>
              <a:rPr lang="pt-BR" dirty="0" smtClean="0"/>
              <a:t>Fixo</a:t>
            </a:r>
            <a:r>
              <a:rPr lang="pt-BR" dirty="0"/>
              <a:t>			</a:t>
            </a:r>
            <a:r>
              <a:rPr lang="pt-BR" dirty="0" smtClean="0"/>
              <a:t>Indireto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Tributos s/ venda		</a:t>
            </a:r>
            <a:r>
              <a:rPr lang="pt-BR" dirty="0" smtClean="0"/>
              <a:t>Variável</a:t>
            </a:r>
            <a:r>
              <a:rPr lang="pt-BR" dirty="0"/>
              <a:t>		</a:t>
            </a:r>
            <a:r>
              <a:rPr lang="pt-BR" dirty="0" smtClean="0"/>
              <a:t>Direto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Comissão			</a:t>
            </a:r>
            <a:r>
              <a:rPr lang="pt-BR" dirty="0" smtClean="0"/>
              <a:t>Variável</a:t>
            </a:r>
            <a:r>
              <a:rPr lang="pt-BR" dirty="0"/>
              <a:t>		</a:t>
            </a:r>
            <a:r>
              <a:rPr lang="pt-BR" dirty="0" smtClean="0"/>
              <a:t>Direto</a:t>
            </a:r>
            <a:r>
              <a:rPr lang="pt-BR" dirty="0"/>
              <a:t>	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Energia Elétrica		</a:t>
            </a:r>
            <a:r>
              <a:rPr lang="pt-BR" dirty="0" smtClean="0"/>
              <a:t>*</a:t>
            </a:r>
            <a:r>
              <a:rPr lang="pt-BR" dirty="0"/>
              <a:t>Fixo / Variável	Indireto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Matéria-prima			</a:t>
            </a:r>
            <a:r>
              <a:rPr lang="pt-BR" dirty="0" smtClean="0"/>
              <a:t>Variável</a:t>
            </a:r>
            <a:r>
              <a:rPr lang="pt-BR" dirty="0"/>
              <a:t>		</a:t>
            </a:r>
            <a:r>
              <a:rPr lang="pt-BR" dirty="0" smtClean="0"/>
              <a:t>Direto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Mão de Obra Direta		*Fixo/Variável		Direto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Mão de Obra Indireta		Fixa			</a:t>
            </a:r>
            <a:r>
              <a:rPr lang="pt-BR" dirty="0" smtClean="0"/>
              <a:t>Indireta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55BCFC23-CFAD-A740-7EE7-015D0FEE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subTitle" idx="1"/>
          </p:nvPr>
        </p:nvSpPr>
        <p:spPr>
          <a:xfrm>
            <a:off x="1524000" y="2867469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MÓDULO GESTÃO FINANCEIRA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Douglas </a:t>
            </a:r>
            <a:r>
              <a:rPr lang="pt-BR" dirty="0" err="1"/>
              <a:t>Bristot</a:t>
            </a:r>
            <a:r>
              <a:rPr lang="pt-BR" dirty="0"/>
              <a:t> Hahn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Aula 02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F0C87392-4E7B-ACDE-7D7C-496B9870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18" y="753036"/>
            <a:ext cx="8516445" cy="5801828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0"/>
          <p:cNvSpPr txBox="1"/>
          <p:nvPr/>
        </p:nvSpPr>
        <p:spPr>
          <a:xfrm>
            <a:off x="1138029" y="352926"/>
            <a:ext cx="65612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DEMONSTRATIVO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RESULTADO DO EXERCÍCIO - D.R.E</a:t>
            </a:r>
            <a:endParaRPr/>
          </a:p>
        </p:txBody>
      </p:sp>
      <p:pic>
        <p:nvPicPr>
          <p:cNvPr id="446" name="Google Shape;44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6861" y="552981"/>
            <a:ext cx="3284065" cy="78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6861" y="2798876"/>
            <a:ext cx="3373851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6861" y="3921822"/>
            <a:ext cx="3372458" cy="98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6860" y="5108937"/>
            <a:ext cx="3284065" cy="25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76860" y="5505887"/>
            <a:ext cx="3284065" cy="35123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0"/>
          <p:cNvSpPr/>
          <p:nvPr/>
        </p:nvSpPr>
        <p:spPr>
          <a:xfrm>
            <a:off x="9773460" y="5857124"/>
            <a:ext cx="545432" cy="6977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0"/>
          <p:cNvSpPr/>
          <p:nvPr/>
        </p:nvSpPr>
        <p:spPr>
          <a:xfrm>
            <a:off x="10732168" y="5983705"/>
            <a:ext cx="1228757" cy="4170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76860" y="1655153"/>
            <a:ext cx="3372459" cy="943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1"/>
          <p:cNvSpPr txBox="1">
            <a:spLocks noGrp="1"/>
          </p:cNvSpPr>
          <p:nvPr>
            <p:ph type="subTitle" idx="1"/>
          </p:nvPr>
        </p:nvSpPr>
        <p:spPr>
          <a:xfrm>
            <a:off x="1524000" y="2867469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MÓDULO GESTÃO FINANCEIRA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Douglas </a:t>
            </a:r>
            <a:r>
              <a:rPr lang="pt-BR" dirty="0" err="1"/>
              <a:t>Bristot</a:t>
            </a:r>
            <a:r>
              <a:rPr lang="pt-BR" dirty="0"/>
              <a:t> Hahn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Aula 08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85779ED8-D699-0123-D172-0891FBE8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467" name="Google Shape;46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Precificação: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"O preço é o único elemento do mix de marketing que produz receita, sendo também um dos elementos mais flexíveis: pode ser alterado com rapidez, ao contrário das características de produtos, dos compromissos com canais de distribuição e até as promoções. O preço informa ao mercado o posicionamento de valor pretendido pela empresa para seu produto ou marca. Um produto bem desenhado e comercializado pode determinar um preço superior e obter alto lucro." (KOTLER e KELLER, 2006, p.428)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1147F65D-59AD-8579-654D-E5EF21FD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3"/>
          <p:cNvSpPr/>
          <p:nvPr/>
        </p:nvSpPr>
        <p:spPr>
          <a:xfrm>
            <a:off x="3449053" y="399528"/>
            <a:ext cx="4010526" cy="914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POSICIONAMENTO ESTRATÉGICO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3"/>
          <p:cNvSpPr/>
          <p:nvPr/>
        </p:nvSpPr>
        <p:spPr>
          <a:xfrm>
            <a:off x="8967537" y="205499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74358" y="69013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EM CUSTO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(MENOR PREÇO)</a:t>
            </a:r>
            <a:endParaRPr/>
          </a:p>
        </p:txBody>
      </p:sp>
      <p:sp>
        <p:nvSpPr>
          <p:cNvPr id="475" name="Google Shape;475;p53"/>
          <p:cNvSpPr/>
          <p:nvPr/>
        </p:nvSpPr>
        <p:spPr>
          <a:xfrm>
            <a:off x="8967537" y="969023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57064"/>
                </a:moveTo>
                <a:lnTo>
                  <a:pt x="-77579" y="-12683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(QUALIDADE E DESIGN)</a:t>
            </a:r>
            <a:endParaRPr/>
          </a:p>
        </p:txBody>
      </p:sp>
      <p:sp>
        <p:nvSpPr>
          <p:cNvPr id="476" name="Google Shape;476;p53"/>
          <p:cNvSpPr/>
          <p:nvPr/>
        </p:nvSpPr>
        <p:spPr>
          <a:xfrm>
            <a:off x="8967537" y="1732547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82201"/>
                </a:moveTo>
                <a:lnTo>
                  <a:pt x="-78384" y="-116376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 (NICHADO, ESPECIALIZADO)</a:t>
            </a:r>
            <a:endParaRPr/>
          </a:p>
        </p:txBody>
      </p:sp>
      <p:sp>
        <p:nvSpPr>
          <p:cNvPr id="477" name="Google Shape;477;p53"/>
          <p:cNvSpPr/>
          <p:nvPr/>
        </p:nvSpPr>
        <p:spPr>
          <a:xfrm>
            <a:off x="3449053" y="2150969"/>
            <a:ext cx="4010526" cy="93044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CONTEXTO ATUAL DO NEGÓCIO</a:t>
            </a:r>
            <a:endParaRPr/>
          </a:p>
        </p:txBody>
      </p:sp>
      <p:sp>
        <p:nvSpPr>
          <p:cNvPr id="478" name="Google Shape;478;p53"/>
          <p:cNvSpPr/>
          <p:nvPr/>
        </p:nvSpPr>
        <p:spPr>
          <a:xfrm>
            <a:off x="160421" y="1691119"/>
            <a:ext cx="2213811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947" y="0"/>
                </a:moveTo>
                <a:close/>
                <a:lnTo>
                  <a:pt x="128947" y="120000"/>
                </a:lnTo>
              </a:path>
              <a:path w="120000" h="120000" fill="none" extrusionOk="0">
                <a:moveTo>
                  <a:pt x="128947" y="31926"/>
                </a:moveTo>
                <a:lnTo>
                  <a:pt x="179291" y="122432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 DE VIDA DO PRODUTO</a:t>
            </a:r>
            <a:endParaRPr/>
          </a:p>
        </p:txBody>
      </p:sp>
      <p:sp>
        <p:nvSpPr>
          <p:cNvPr id="479" name="Google Shape;479;p53"/>
          <p:cNvSpPr/>
          <p:nvPr/>
        </p:nvSpPr>
        <p:spPr>
          <a:xfrm>
            <a:off x="160421" y="2394646"/>
            <a:ext cx="2213811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947" y="0"/>
                </a:moveTo>
                <a:close/>
                <a:lnTo>
                  <a:pt x="128947" y="120000"/>
                </a:lnTo>
              </a:path>
              <a:path w="120000" h="120000" fill="none" extrusionOk="0">
                <a:moveTo>
                  <a:pt x="128947" y="44495"/>
                </a:moveTo>
                <a:lnTo>
                  <a:pt x="181031" y="43877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COMPORTAMENTO ATUAL DO MERCADO</a:t>
            </a:r>
            <a:endParaRPr/>
          </a:p>
        </p:txBody>
      </p:sp>
      <p:sp>
        <p:nvSpPr>
          <p:cNvPr id="480" name="Google Shape;480;p53"/>
          <p:cNvSpPr/>
          <p:nvPr/>
        </p:nvSpPr>
        <p:spPr>
          <a:xfrm>
            <a:off x="160420" y="3081411"/>
            <a:ext cx="2213812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946" y="0"/>
                </a:moveTo>
                <a:close/>
                <a:lnTo>
                  <a:pt x="128946" y="120000"/>
                </a:lnTo>
              </a:path>
              <a:path w="120000" h="120000" fill="none" extrusionOk="0">
                <a:moveTo>
                  <a:pt x="128946" y="85343"/>
                </a:moveTo>
                <a:lnTo>
                  <a:pt x="180050" y="-40962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SITUAÇÃO ATUAL DA EMPRESA</a:t>
            </a:r>
            <a:endParaRPr/>
          </a:p>
        </p:txBody>
      </p:sp>
      <p:sp>
        <p:nvSpPr>
          <p:cNvPr id="481" name="Google Shape;481;p53"/>
          <p:cNvSpPr/>
          <p:nvPr/>
        </p:nvSpPr>
        <p:spPr>
          <a:xfrm>
            <a:off x="3449049" y="3825838"/>
            <a:ext cx="4010526" cy="93044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TÁTICAS DE PRECIFICAÇÃO</a:t>
            </a:r>
            <a:endParaRPr/>
          </a:p>
        </p:txBody>
      </p:sp>
      <p:sp>
        <p:nvSpPr>
          <p:cNvPr id="482" name="Google Shape;482;p53"/>
          <p:cNvSpPr/>
          <p:nvPr/>
        </p:nvSpPr>
        <p:spPr>
          <a:xfrm rot="5400000">
            <a:off x="4880808" y="1025834"/>
            <a:ext cx="1147010" cy="1429271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3"/>
          <p:cNvSpPr/>
          <p:nvPr/>
        </p:nvSpPr>
        <p:spPr>
          <a:xfrm rot="5400000">
            <a:off x="4880807" y="2738989"/>
            <a:ext cx="1147010" cy="1429271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3"/>
          <p:cNvSpPr/>
          <p:nvPr/>
        </p:nvSpPr>
        <p:spPr>
          <a:xfrm>
            <a:off x="3449049" y="5593321"/>
            <a:ext cx="4010526" cy="93044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FORMAÇÃO DE PREÇOS</a:t>
            </a:r>
            <a:endParaRPr/>
          </a:p>
        </p:txBody>
      </p:sp>
      <p:sp>
        <p:nvSpPr>
          <p:cNvPr id="485" name="Google Shape;485;p53"/>
          <p:cNvSpPr/>
          <p:nvPr/>
        </p:nvSpPr>
        <p:spPr>
          <a:xfrm rot="5400000">
            <a:off x="4880806" y="4452144"/>
            <a:ext cx="1147010" cy="1429271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3"/>
          <p:cNvSpPr/>
          <p:nvPr/>
        </p:nvSpPr>
        <p:spPr>
          <a:xfrm>
            <a:off x="160420" y="4032362"/>
            <a:ext cx="2245895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407" y="0"/>
                </a:moveTo>
                <a:close/>
                <a:lnTo>
                  <a:pt x="128407" y="120000"/>
                </a:lnTo>
              </a:path>
              <a:path w="120000" h="120000" fill="none" extrusionOk="0">
                <a:moveTo>
                  <a:pt x="128407" y="41353"/>
                </a:moveTo>
                <a:lnTo>
                  <a:pt x="176784" y="345527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PREÇO BASEADA EM CUSTO</a:t>
            </a:r>
            <a:endParaRPr/>
          </a:p>
        </p:txBody>
      </p:sp>
      <p:sp>
        <p:nvSpPr>
          <p:cNvPr id="487" name="Google Shape;487;p53"/>
          <p:cNvSpPr/>
          <p:nvPr/>
        </p:nvSpPr>
        <p:spPr>
          <a:xfrm>
            <a:off x="160420" y="4706436"/>
            <a:ext cx="2245895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407" y="0"/>
                </a:moveTo>
                <a:close/>
                <a:lnTo>
                  <a:pt x="128407" y="120000"/>
                </a:lnTo>
              </a:path>
              <a:path w="120000" h="120000" fill="none" extrusionOk="0">
                <a:moveTo>
                  <a:pt x="128407" y="41353"/>
                </a:moveTo>
                <a:lnTo>
                  <a:pt x="176784" y="254404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PREÇO BASEADA EM MERCADO</a:t>
            </a:r>
            <a:endParaRPr/>
          </a:p>
        </p:txBody>
      </p:sp>
      <p:sp>
        <p:nvSpPr>
          <p:cNvPr id="488" name="Google Shape;488;p53"/>
          <p:cNvSpPr/>
          <p:nvPr/>
        </p:nvSpPr>
        <p:spPr>
          <a:xfrm>
            <a:off x="160420" y="5380510"/>
            <a:ext cx="2245895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407" y="0"/>
                </a:moveTo>
                <a:close/>
                <a:lnTo>
                  <a:pt x="128407" y="120000"/>
                </a:lnTo>
              </a:path>
              <a:path w="120000" h="120000" fill="none" extrusionOk="0">
                <a:moveTo>
                  <a:pt x="128407" y="41353"/>
                </a:moveTo>
                <a:lnTo>
                  <a:pt x="176784" y="156996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PREÇO BASEADA EM VALOR</a:t>
            </a:r>
            <a:endParaRPr/>
          </a:p>
        </p:txBody>
      </p:sp>
      <p:sp>
        <p:nvSpPr>
          <p:cNvPr id="489" name="Google Shape;489;p53"/>
          <p:cNvSpPr/>
          <p:nvPr/>
        </p:nvSpPr>
        <p:spPr>
          <a:xfrm>
            <a:off x="8967537" y="2534652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450" y="0"/>
                </a:moveTo>
                <a:close/>
                <a:lnTo>
                  <a:pt x="-10450" y="120000"/>
                </a:lnTo>
              </a:path>
              <a:path w="120000" h="120000" fill="none" extrusionOk="0">
                <a:moveTo>
                  <a:pt x="-10450" y="53922"/>
                </a:moveTo>
                <a:lnTo>
                  <a:pt x="-76384" y="285826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SOBREVIVÊNCIA</a:t>
            </a:r>
            <a:endParaRPr/>
          </a:p>
        </p:txBody>
      </p:sp>
      <p:sp>
        <p:nvSpPr>
          <p:cNvPr id="490" name="Google Shape;490;p53"/>
          <p:cNvSpPr/>
          <p:nvPr/>
        </p:nvSpPr>
        <p:spPr>
          <a:xfrm>
            <a:off x="8967537" y="3201719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450" y="0"/>
                </a:moveTo>
                <a:close/>
                <a:lnTo>
                  <a:pt x="-10450" y="120000"/>
                </a:lnTo>
              </a:path>
              <a:path w="120000" h="120000" fill="none" extrusionOk="0">
                <a:moveTo>
                  <a:pt x="-10450" y="53922"/>
                </a:moveTo>
                <a:lnTo>
                  <a:pt x="-76385" y="166423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MAXIMIZAÇÃO DOS LUCROS</a:t>
            </a:r>
            <a:endParaRPr/>
          </a:p>
        </p:txBody>
      </p:sp>
      <p:sp>
        <p:nvSpPr>
          <p:cNvPr id="491" name="Google Shape;491;p53"/>
          <p:cNvSpPr/>
          <p:nvPr/>
        </p:nvSpPr>
        <p:spPr>
          <a:xfrm>
            <a:off x="8967537" y="3875685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450" y="0"/>
                </a:moveTo>
                <a:close/>
                <a:lnTo>
                  <a:pt x="-10450" y="120000"/>
                </a:lnTo>
              </a:path>
              <a:path w="120000" h="120000" fill="none" extrusionOk="0">
                <a:moveTo>
                  <a:pt x="-10450" y="53922"/>
                </a:moveTo>
                <a:lnTo>
                  <a:pt x="-75578" y="53304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EM MARKET-SHARE</a:t>
            </a:r>
            <a:endParaRPr/>
          </a:p>
        </p:txBody>
      </p:sp>
      <p:sp>
        <p:nvSpPr>
          <p:cNvPr id="492" name="Google Shape;492;p53"/>
          <p:cNvSpPr/>
          <p:nvPr/>
        </p:nvSpPr>
        <p:spPr>
          <a:xfrm>
            <a:off x="8967537" y="4555853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450" y="0"/>
                </a:moveTo>
                <a:close/>
                <a:lnTo>
                  <a:pt x="-10450" y="120000"/>
                </a:lnTo>
              </a:path>
              <a:path w="120000" h="120000" fill="none" extrusionOk="0">
                <a:moveTo>
                  <a:pt x="-10450" y="53922"/>
                </a:moveTo>
                <a:lnTo>
                  <a:pt x="-76385" y="-53531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SKIMMING - DESNATAÇÃO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3"/>
          <p:cNvSpPr/>
          <p:nvPr/>
        </p:nvSpPr>
        <p:spPr>
          <a:xfrm>
            <a:off x="8967537" y="5236021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450" y="0"/>
                </a:moveTo>
                <a:close/>
                <a:lnTo>
                  <a:pt x="-10450" y="120000"/>
                </a:lnTo>
              </a:path>
              <a:path w="120000" h="120000" fill="none" extrusionOk="0">
                <a:moveTo>
                  <a:pt x="-10450" y="53922"/>
                </a:moveTo>
                <a:lnTo>
                  <a:pt x="-76384" y="-163507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PENETRAÇÃO NO MERCADO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3"/>
          <p:cNvSpPr/>
          <p:nvPr/>
        </p:nvSpPr>
        <p:spPr>
          <a:xfrm>
            <a:off x="160420" y="6054584"/>
            <a:ext cx="2245895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407" y="0"/>
                </a:moveTo>
                <a:close/>
                <a:lnTo>
                  <a:pt x="128407" y="120000"/>
                </a:lnTo>
              </a:path>
              <a:path w="120000" h="120000" fill="none" extrusionOk="0">
                <a:moveTo>
                  <a:pt x="128407" y="47638"/>
                </a:moveTo>
                <a:lnTo>
                  <a:pt x="176422" y="56444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PREÇO BASEADO EM MACHINE LEARNING/AI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3"/>
          <p:cNvSpPr/>
          <p:nvPr/>
        </p:nvSpPr>
        <p:spPr>
          <a:xfrm>
            <a:off x="8967537" y="5953868"/>
            <a:ext cx="2390274" cy="6126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450" y="0"/>
                </a:moveTo>
                <a:close/>
                <a:lnTo>
                  <a:pt x="-10450" y="120000"/>
                </a:lnTo>
              </a:path>
              <a:path w="120000" h="120000" fill="none" extrusionOk="0">
                <a:moveTo>
                  <a:pt x="-10450" y="53922"/>
                </a:moveTo>
                <a:lnTo>
                  <a:pt x="-76384" y="-276626"/>
                </a:lnTo>
              </a:path>
            </a:pathLst>
          </a:cu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ELASTICIDADE E SEGMENTAÇÃO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189" y="160420"/>
            <a:ext cx="10427369" cy="652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347537"/>
            <a:ext cx="5566611" cy="39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96AC89DC-874C-CF41-0799-F8423C1C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6675" y="0"/>
            <a:ext cx="117107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671" y="1058778"/>
            <a:ext cx="9508303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7E777F00-77DB-4991-E08F-9F234BD5E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pic>
        <p:nvPicPr>
          <p:cNvPr id="522" name="Google Shape;52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407" y="1396398"/>
            <a:ext cx="7385186" cy="437824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8"/>
          <p:cNvSpPr/>
          <p:nvPr/>
        </p:nvSpPr>
        <p:spPr>
          <a:xfrm>
            <a:off x="9728986" y="4590240"/>
            <a:ext cx="1684421" cy="38501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CUSTOS</a:t>
            </a:r>
            <a:endParaRPr/>
          </a:p>
        </p:txBody>
      </p:sp>
      <p:sp>
        <p:nvSpPr>
          <p:cNvPr id="524" name="Google Shape;524;p58"/>
          <p:cNvSpPr/>
          <p:nvPr/>
        </p:nvSpPr>
        <p:spPr>
          <a:xfrm>
            <a:off x="9728986" y="3264677"/>
            <a:ext cx="1684421" cy="385010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</a:t>
            </a:r>
            <a:endParaRPr/>
          </a:p>
        </p:txBody>
      </p:sp>
      <p:sp>
        <p:nvSpPr>
          <p:cNvPr id="525" name="Google Shape;525;p58"/>
          <p:cNvSpPr/>
          <p:nvPr/>
        </p:nvSpPr>
        <p:spPr>
          <a:xfrm>
            <a:off x="9728986" y="2144446"/>
            <a:ext cx="1684421" cy="38501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  <a:endParaRPr/>
          </a:p>
        </p:txBody>
      </p:sp>
      <p:sp>
        <p:nvSpPr>
          <p:cNvPr id="526" name="Google Shape;526;p58"/>
          <p:cNvSpPr/>
          <p:nvPr/>
        </p:nvSpPr>
        <p:spPr>
          <a:xfrm>
            <a:off x="6464417" y="2490029"/>
            <a:ext cx="1508509" cy="46386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ML/AI</a:t>
            </a: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208B2859-777B-96EE-BCA3-7597FB75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532" name="Google Shape;532;p59"/>
          <p:cNvSpPr txBox="1">
            <a:spLocks noGrp="1"/>
          </p:cNvSpPr>
          <p:nvPr>
            <p:ph type="body" idx="1"/>
          </p:nvPr>
        </p:nvSpPr>
        <p:spPr>
          <a:xfrm>
            <a:off x="838200" y="14682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Precificação baseada em custos considera apenas os custos diretos na formação de preço de venda.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Produto A – Preço de venda = </a:t>
            </a:r>
            <a:r>
              <a:rPr lang="pt-BR" dirty="0" err="1"/>
              <a:t>R</a:t>
            </a:r>
            <a:r>
              <a:rPr lang="pt-BR" dirty="0"/>
              <a:t>$ 1.500,00 (100%)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                   Despesas Diretos = </a:t>
            </a:r>
            <a:r>
              <a:rPr lang="pt-BR" dirty="0" err="1"/>
              <a:t>R</a:t>
            </a:r>
            <a:r>
              <a:rPr lang="pt-BR" dirty="0"/>
              <a:t>$   525,00 (35%)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                        Custos Diretos = </a:t>
            </a:r>
            <a:r>
              <a:rPr lang="pt-BR" dirty="0" err="1"/>
              <a:t>R</a:t>
            </a:r>
            <a:r>
              <a:rPr lang="pt-BR" dirty="0"/>
              <a:t>$ 225,00 (15%)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  Margem de Contribuição = </a:t>
            </a:r>
            <a:r>
              <a:rPr lang="pt-BR" b="1" dirty="0" err="1"/>
              <a:t>R</a:t>
            </a:r>
            <a:r>
              <a:rPr lang="pt-BR" b="1" dirty="0"/>
              <a:t>$  750,00 (50%)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>   Custos/Despesas Indiretos = </a:t>
            </a:r>
            <a:r>
              <a:rPr lang="pt-BR" dirty="0" err="1"/>
              <a:t>R</a:t>
            </a:r>
            <a:r>
              <a:rPr lang="pt-BR" dirty="0"/>
              <a:t>$ 20.000,00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          Pontos de Equilíbrio = </a:t>
            </a:r>
            <a:r>
              <a:rPr lang="pt-BR" b="1" dirty="0" err="1"/>
              <a:t>R</a:t>
            </a:r>
            <a:r>
              <a:rPr lang="pt-BR" b="1" dirty="0"/>
              <a:t>$ 40.000,00 (CF / %MC)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           Pontos de Equilíbrio = 27 unid. (CF / MC)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BD6B5B37-0325-1883-B189-539B09A8A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507958"/>
            <a:ext cx="10515600" cy="506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b="1"/>
              <a:t>Regime de Caixa vs</a:t>
            </a:r>
            <a:r>
              <a:rPr lang="pt-BR"/>
              <a:t> </a:t>
            </a:r>
            <a:r>
              <a:rPr lang="pt-BR" b="1"/>
              <a:t>Regime de Competência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Regime de Caixa = Pagamentos e Recebimentos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Fato gerador = transações financeiras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Ferramenta = Fluxo de Caixa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Resultado financeiro = Geração de Caixa Positivo ou Negativo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Regime de Competência = Despesas e Receitas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Fato Gerador = consumo ou realização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Ferramenta = Demonstrativo do Resultado (D.R.E.)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Resultado Econômico = Lucro ou Prejuízo</a:t>
            </a: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821" y="2391862"/>
            <a:ext cx="1883978" cy="105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0675" y="4604084"/>
            <a:ext cx="2259429" cy="179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538" name="Google Shape;538;p60" descr="data:image/png;base64,iVBORw0KGgoAAAANSUhEUgAAAocAAAG4CAYAAAA30E0HAAAAAXNSR0IArs4c6QAAIABJREFUeF7snQd0lFX6xh8SAmm0VEpCKDEhoQVphpIAkY70jhQLgoro4rK6/HF3VdayoqKygktZQCywoHQQpPciHem9SAm9hUTgf56LQVTQhCn5Zua558zJ7vh997v3dy8zz7z3Lblu3rx5E2oiIAIiIAIiIAIiIAIiACCXxKH2gQiIgAiIgAiIgAiIQCYBiUPtBREQAREQAREQAREQgdsEjDg8c+YM1q5dKywiIAIiIAIiIAIiIAIeRsDb2xsRERGIjIxEQEDArWPlAwcO4NNPP0V8fDzyFC4MZGQAFy/+jCYoSO+JAeAMBsHBQHr6L/ef1d5LSwMuX/753wfHp/fEwBn7IDQUuHLll/vPau/x3wbHmNk4Pr3nngy8vADu+zvX12rvhYQAly79vCc5Pqu9d+HCrc9PtszxOfm9GzduIDU1FSkpKShRosQtcbhz5078+9//RteuXZE/Lu7WIE+f/vkfd7Fiek8MAGcwiIy89Y/4zv1ntff4QXP27M//Pjg+vScGztgHUVEAvzTu3H9We+/cOeD8+Z//fXB8es89GXh7AxERv5yb1d7j/uP3Seae5Pis9t7Jk7c+P9kyx+fk965du2aMhF26dEFCQsLP4nDYsGEYOHAgQqio1URABERABERABERABDyCwJUrVzBo0CC0b99e4tAjVlyTFAEREAEREAEREIHfISBxqO0hAiIgAiIgAiIgAiJwm4DEoTaDCIiACIiACIiACIiAxKH2gAiIgAiIgAiIgAiIwG8JyHKoXSECIiACIiACIiACIiDLofaACIiACIiACIiACIiALIfaAyIgAiIgAiIgAiIgAr9DQMfK2h4iIAIiIAIiIAIiIAI6VtYeEAEREAEREIG0tDRkZGTAy8vL1JBVEwERYGEyJcHWPrhPAtevX8ePP/5o7s6bN+999qLbREAERCBnCFwHsHvXLpw8fhx+/v6oVKUKvAHkypnh6KkiYBkCEoeWWQrXG8jBgwexfPlyUCSyDreaCIiACLgSgd0AxgwejDlffAH/oCB8PG8eogH4udIkNFYRcAABiUMHQPWULidNmoQvvvgCvr6+eOONNxAREQFvFglXEwEREAEXIPDqe+/h6y++QHhQEDp26YJW3bohH2Csh2oi4MkEJA49efXvc+48Sk5NTcXrr7+Or7/+GmFhYfjLX/6CNm3a6Hj5PpnqNhEQAecROH/+PJYsWYJBgwaZH7Tt27dHly5dEBoa6rxB6EkiYGECEocWXhyrDo2bhh+s//jHP7B69WqEh4ejSZMmxnoYEhKC3LlzW3XoGpcIiICHE+Dn15YtW4ww3L59uxGGnTt3Rrly5TycjKYvAj8TkDjUbsgWgZs3b+LkyZN49dVXMWPGDBw+fNjcX7hwYYwdOxZVqlRBUFBQtvrUxSIgAiLgDAI89fj+++8xfvx4fPDBB2jXrh369u2LatWqOePxeoYIuAwBiUOXWSprDPTChQtYtWoVevToYUQig1HY8ufPb4JSevfurV/g1lgqjUIEROBXBPjZRT/padOmITExES+99BJiY2ON37SaCIiALIfaA/dJYNeuXRg5ciQ++ugjMD9YZqPfTtGiRc1RTbNmzWQ9vE++uk0ERMAxBHjK8d5772HevHkoVKgQXnjhBcTExCAqKsr8uFUTARGQONQeuA8CFy9eNB+sf//7342vTqbV8M6unn76aTzxxBOoXLnyfTxBt4iACIiAfQlkADgFYPjrr2PC+PHw8/NDt27dkJycbB5UoEABE4jCv2yLFy8GT0hKliz5m1OQS5cu4ciRI8bnunXr1sbH2t6Nz9i/fz8mT55sTmLosqMmAs4moGNlZxN34eft3LkT48aNM4En92r0OXz22WfRoUMH8yGsJgIiIAI5SeDslSuYvX07BnTuDFy7hkceecS4xdzZCoaFoXBkJFgfZfjw4cZ1plrNmujes6d5L7NRGK5YsQKffvqp8VksVaqU3ad24sQJzJ8/30RPb9iwAQkJCXZ/hjoUgT8iIHH4R4T0328TmD59Oj7++GMsWLDg9nu0Ht64cQM+Pj6333vsscfQr18/c2SjJgIiIAI5QeAGYCo4bd+2Dd27dweT9r/44oto3Ljxb4cTEgLfiAjEentjz86dePmll+AfFYW/vvMOyufJY65nfxs3bsTKFSvg6++Pls2bo1DBgkhPTzcvfg6yBB+rRfHzMJeXF+iRfeXiReT29gaD+Vimj43X5MmTx6TR4X18n246vOb06dNYtmyZEbCZ4pCfs3zGtWvXbo+dz6CvJPvgf+d/Yz/sg83f399kjuCY1EQguwQkDrNLzIOvpzicMmUKrl69epsCU0KcPXsWSUlJt98rXbo06tati3r16nkwLU1dBEQgJwkcAfDdd99h+rBhxtLXq1cvPPzwwyhWrNhvh+XlhVyBgfB54AFEpafjrX/8A0ePH0ebdu3Q/Ccxyf6+njQJK2bNwnMffICK/v44+8MPJmsDj4B3796NBx54AI8++ijq16+PQkWLYg+A55s0wYPx8Ub88Vq25557Dq1atTKWR35+zp492/hx//DDD6aPIkWKmDFnisMdO3aYZ4wYMeL22Js3b278JtkHn80I7Llz55o+2GjZ5Ocy/SvVRCC7BCQOs0vMg68/fvw4+Lqz8QiGx83vv//+7bf5a5bpbJgcW00EREAEcoLAjAULwCpOqxYsMEEn3QcORMlChZDnDuvbL8ZFC1u+fIiLjMS61auNfzV/CA8ePNhcduDkSXwzZw52bd2KV/71L1NJZezo0UbAMdcr8ySeO3cOS5cuRaVKlfB0nz64CKB2QgIiixZFgwYNEBwcjJUrV2LTpk0mUpribd26dfjzn/+Mpk2bokyZMsZyyD6++uor0zcD/WbNmoUla9agbIMGiACwfMECHD16FNWrVzcFCEaNGmUso+w/X758ps99+/YZ8dioUaOcwK9nujgBiUMXX8CcHj4TYfOohRZFNREQARGwAgHmMhw2bJgRYsHh4WjTuzfi4uLgn54O3HHycbexMsjkso8PZkybhrXz5xsLHANWWEee2RoowFgN6tSpUxg4cCBy5cplciXGx8f/4r2n+/ZFaHw8GiQkoEpCAp566imUTUjAku3b8Xznzuj79NOoU6cO1q5di08++cQ8h6Jy8+bNGDNmjHmP4rBEiRLYtm0bjp85g8RHHgFruCxftMj4f7PSCy2KrFbFgEGKRQYDUmAysIanN/JZtMKOdL0xSBy63ppZasQSh5ZaDg1GBDyaAH3v+KXGE40JEyYYn7v2jEzu2hU4eNAEpGSpRUVh1fLlWD9tmsnfGlelCiaOH4+b6engcS4FGwUorX/0H+zTp8/tbins6PfXqmNHxDVujJYJCejQsqXJ4hAaGYmDwO33KAaZ+YFCk37aPPLmETLLkg4YMOD2sTIjmBlBzcb5USx+/vnnYPDKokWLMHzcOOzYsgX5fH2Nr3dkZKSJpObfzCjsLM1bF4nATwQkDrUVbCIgcWgTPt0sAiJgJwIM7KD1jNY2+hfSosejWpbGy3aLjMSp48dxaNUqI8YqtmuH6f/9L0rkz2+shGwUh3/961+Nnx8F4p2tbdu2+HP//oiOjTVWw5Y/icOIyEgTpJL5HtPl8Ig5OjralPGjoPt1tDKPq3kNI6gZhEI3Hh55U0TWqFHDiMOdAOZ9/jmmjRmDNWvWmAAVHmNzrDVr1lRJ02xvAN0gcag9YBMBiUOb8OlmERABOxFgYAePUp955hkULFjQpIKpVasWAgMDs/+EnyKAd+/Ygeeffx79XnoJ8bGxKBMTY/wCM8Uhg0joX92zZ89fPCMgIAB5CxTAwTx50C4hAR1/EochkZEmSCXzPR4BU+zRX5BWyIiIiN+IQwaysKLL3r17kZKSYqKW6QvJudKiSHGYDuDqpUsmMppHysyTOHr0aJQvXx4tWrRQ3tns7wCPv0Pi0OO3gG0AJA5t46e7RUAEbCdwkn54y5dj3ODBxv/5b3/7mxGGttZ5p/hicActd8zdSh++zPyttFK++eabRqB16tTJlONjFRb6AvKa1u3aoWBkpAlIafOTOCwaGXk7SIXv0bpHccha9fQxZB+Z+WSHDh1qrKAMcvn222+NNZAWUT5j/fr1RjDyPYpDVn5hVDLvpxWSY+K1Dz74oImKVlox2/eYp/UgcehpK27n+Uoc2hmouhMBEcg2gUUbN2LixImYO3GiCTyxd2WRewV3UIhSlPKLlEEr9B1MTU01Iq19ly5AaKgJSGn7kzhkom1Wa8l8r2PHjiaohGVHeT+PlemvyEjjzGhlwmC08tatW38h8njMfCEtDZMWLcLk4cOxd8cOk9MwsxQgx8JjdR4ry+8w21vK42+QOPT4LWAbAIlD2/jpbhEQAdsIHDhwwFjr5syZg/Tr19Fv4EBEhYbC947E/LY94dbdTIfz63J5TO21cOFC82weDbMxdQzry0eXK2eCTwY9+SRSatVCkyZNkD8s7Dfv0V+R5fiY1/DkyZMmbyGPl/ke69jzWJzPoECk1ZDjYFQyxd+xs2fRb8gQ4MABfDNtmkmezT7YGEhDyySDUtREILsEJA6zS0zX/4KAxKE2hAiIQE4QyKwsQqvb//73P/jkyYPWjz6K5v36ATt3Amlpdh1WZgSwKo7YFas6sygBiUOLLoyrDEvi0FVWSuMUAfcikFlZhOKQuQdT2rZFvQ4dEHDqFMAydT+VkbPXrFmmjon9mZRaTQTcnYDEobuvsIPnJ3HoYMDqXgRE4DcEmPOPKVtYWYRfYm2YULp+fYTwKPnSJYcRyxMWZoJMdFDrMMTq2CIEJA4tshCuOgyJQ1ddOY1bBFyTAKN3V6xYYfwM6ZfHaiUpbdogMiICOH/esZMKCEDu4GATPMJKJT6OfZp6F4EcIyBxmGPo3ePBEofusY6ahQi4AoHLANavWoXPxowxFVAaN25sAi+cWsedCa+johDl748C3t4SiK6wcTTGbBOQOMw2Mt1wJwGJQ+0HERABZxFYf/kyPhk0CN9OnGhStjCaN8daTAyiAgIQ4uWVY0PQg0XAUQQkDh1F1kP6lTj0kIXWNEXAAgSe7tsXs6ZPN5VK/vSnP5nj3RxrPj6IYg3jQoVybAh6sAg4ioDEoaPIeki/EocestCapgjkIAEmlmaSa1YNKV68OBo2bIikpKQcHNGtR7MSCo+0f53/MMcHpgGIgI0EJA5tBOjpt0scevoO0PxFwLEEKAyZ3Jkpa9hYK7hGjRqmfrIVGusoM5VOjloxrQBCY3ArAhKHbrWczp+MxKHzmeuJIuApBNLS0rB27VqMGjUKkydPRtfevdGgTh1EFi5sKQR5/fwQFR8PfwDelhqZBiMC90dA4vD+uLn0XazdyeoCzPSfK1cum+YicWgTPt0sAiJwDwLXr1/Hzp07TVm5f//736hYsSL6jxiBYnnyAGfPWoubry8QG4sYb28E5MoFhahYa3k0muwTkDjMPjOXv4MJZI8dO4YHHngAzPpvS5M4tIWe7hUBEbgXgd27d5ujZOYyjImJQb9+/VAwNBS5+YP2xg1rgeOYfHzgEx2NSD8/KETFWsuj0WSfgMRh9plZ4o6tW7dixIgRRuRlsFTUr1rhwoXRqlUr47h9Z+MRzZQpU7Bu3TrExcWhWLFiqFOnDqpWrXpf85I4vC9sukkEROAeBK4BOAxg9KuvYtJnnxlfvmeffRaxsbHWZxYYiKgiRRCSP7/1x6oRisDvEJA4dNHtsWjRIrzwwgs4ffo0SpQocds5m0cxfO/UqVOoX78+nnzyydvC78svv8S0adOwefNmnD9/3nzo8mg5OTkZHTt2vC+BKHHoohtIwxYBixI4npqK4V99hcnDhxvfwpSUFPMD1lVagQIFzGcr/6qJgKsSkDh00ZWjOOzfvz/8/f3RsmVLREdHm5nQinjkyBFMmjQJP/74I9q2bYu+ffsawdi9e3fs2LHDiEmKQt67b98+Iyx5HY9tstskDrNLTNeLgAjciwB/tK5cuRLPP/88Ll++jL5/+QtS6tUDrtGe6DqNn6k8vWEks5oIuCIBiUNXXDUAFIcDBgwwvji0ICYkJPxiJswHNnv2bJQpUwYUcLNmzcJbb72FJk2aoHnz5hg/frw5Vv7hhx9A3x6Ky8xUEdlBInGYHVq6VgRE4F4E+GOWKWvef/99zJkzB23atUOLPn0QXaoUcJgHza7VfH19zVE4/bptDfxzrZlrtO5AQOLQRVfxj8Thyy+/jIULF6JWrVr45z//iW3btpmKAoxUrl69Oq5du2bEIf97eHg4fHx8EBQUlG0aEofZRqYbREAE7kJgFWsmf/YZvv76a5Pgus1LL6FYQAB8Ll0Crl93OWYUhPxc5Q9vJstWEwFXIiBx6EqrdcdYKQ4p9hh5XK1aNRQtWtT8V/76ZpDKhg0bULlyZfTs2RP16tXDpUuX8Pbbb+Obb74Bk8rmzZvXiMNKlSoZa6ICUlx0I2jYIuAGBHiUzFyG/BFbsmRJtGnTBkVjYpDn5k36yrj0DAPj4lDE3x8KUXHpZfS4wUscuuiS3y0g5dy5c9i7d6+ZUdUGDdChTRs0qlnztkWQkcoUjStWrMD8+fNvB6RQRLZu3fo3kc1ZQSPLYVYoOeea6dOnGz+t0qVL37fYd85I9RQRuEWAPtIMnqNLy9KlSxEZGYlOnTohPj7efRCFhKBAaChC/f2hEBX3WVZ3n4nEoYuu8J0BKbQc0vn5wIEDmDt3rplRv8GD8UiDBiiaN+/tGV69etUEolAk/u1vfzMBKWfPnjXWR5ajevfdd40DdXb8YyQOrbOBevXqhUOHDpko9fsJLrLOTDQSTyBAe+APqamY89VXeP31101arUceeQSNGjVyv+mHhyMsJASRTJatJgIuQEDi0AUW6W5DvJvPIYXB//73PyPy+vTpg86dO5vIZFZDoY/hrl27THoFWhh5hMNj5di4OEycMAE7tm/HBx98gHLlyiF37txZpiJxmGVUDr+Q4nD9+vUm7cc777zzm+dxH/AfPMV/njx5jD9U5t5gCiS+xxf9UmnR4Xt8sdGp3sfXF965cuFaWppxX+APDb7Pa7lneC/7/r17bavH43CEeoCTCDCF9YmMDMxeswZP1KplfqgywM4theFPTENCQhAREWFz4QEnLZEe4+EEJA5ddAPcTRzyC5tpbCgOFy9ebFLXvPjii8Y6yITZX331Fdq1a2fyht0Wh/XrY+K4cVg7c6b5cGYkM7/ks9okDrNKyvHXURzS35SWQ6Yv+nU7ceKESRESFhaGDh06oGbNmmZvfPTRR/j+++/NcV6LFi2MfyqjRVm6bM+ePUYgxpYrh0bPPYdYPz98MWKEOQKkbxid7bkX6bParFkzkxbp9+4NdDwGPcEFCBwBMHf+fIx47TWsWrLE/DCl/zNFors2/pgKDAw0lanURMDqBCQOrb5C9xjfvaKVL6enY8mePfj7s88aHxdaEJNSUm6/l/vaNePPQxFBy+GVXLmwesUKhAQGYvTo0SawhR9iWW0Sh1kl5fjrKA7p0M8ApNdee+03D+Sa05pMyyDFI53+GZxEf6+NGzfiqaeeMgKPopBf1rQ6012BYnHfgQO44e+PPz/zDFYtW2YiStlPgwYNcObMGeOWEBUVZRKsT548GaVKlfrNvZ1btsSDFSrcTtjueCJ6glUJzFiwAJ9//jlWzp+Pxo0bm1ytwcHBVh2u3cbl5eeHfPHxiATws8OP3bpXRyJgNwISh3ZD6dyO7iUOfwRwGsDQf/4TS+fNQ9myZfF/f/sbEByMYW+/bd6jILizQkqRIkXMB/QzzzyT7UlIHGYbmcNuoDhkzkpahv/v//7vnuKQkepca1oJM62JdEngD4natWsbS+Dw4cPR8dlnUbtqVVw7cwbfffed2TfdunXDvHnzwGo7yJ0bvQcORDF/f5SOiDA5MydOnGiskF27dkWFChWMcGTuOgpGWiabNm1qhKOa5xLgqca4ceOwadMmhEdEoPcrryAUgI8nIKHLTmgoQhig4uMD97WTesJiuvccJQ5ddH1p6eFRMaP7WN0ks0JK5nQYdELrDheYViJex3tYxJ4vftnzCKd8+fLGCZxHkXQIz26TOMwuMcdd/0cBKZmWQx798lr+IDh+/LgpsciIUR45U9DR/YAJ1F8aOhTJlSvD6/x5cx0b9xEtzF988QXyBQXhzc8/R2y+fOZLjl/6n3zyiblu4MCBxkLNHyGsA/7Xv/4VFStWRJcuXfDQQw85DoJ6tiyBX0cm01LYvH17JHftChw86HJVUGwCHRWF8AIFEOLjA4Wo2ERSNzuIgMShg8BauVse/Y0dO9Z8eVMUFi9e/L6HK3F43+jsfuMfBaRkikP+o2c0M+tp0xr46quvmuNg3s+j5P/85z/Yvn07Pvr4Y1SpXBm4ccMErtD3kEEstA5OmDDBBKXwaDBfvnxmLjNmzDBRp2wff/yxybPJ+44ePWosiWlpaSY3J/0d1TyLAPfByZMnjcX5vffeM5VD6MLAJPwe2yIjb0UwZ8ONx2NZaeJOJyBx6HTkOf9ACgJGLlMc0kE6O9HJvx69xGHOr2fmCP4oICVTHIaGhprk6PQX5FEwA5cYmELhdqc4/PPHH6Nu5crwPnvW1OBmcAojoWk15IuBLXeKQx4fjxw50gyHFXpYupH90mLN1EmJiYlGGFI0qnkWAe4Duitw3zFq97HHHjPCkCXmPLZ5e5t/Q5E/FTDwWA6auCUJSBxaclkcOyge7zDnIS0+2clpeLdRSRw6dq2y0zvFIX0IGYXcqlWrX9yaP/+t+gwvvfSSEYRMes4IY/5IYLQyrXq0JjKwhAnSeXRcPSUF9evUgc+NG8ZvkNbEV155BevWrTOWQ/6ouFMcbtmyxRxJs9oF++GXPy1GFAXsk4KAqUpssVRnh4eutQYBWgwZwU6XA+7Pxx9/3Oy9+ynXaY0Z2W8UzAxBNw+6a6iJgJUISBxaaTVccCwSh9ZZtMyAFPqOskrKnS0mJsaUWcz0OaW/Ka0WPCqmv+GOHTtMtDKjRg8fPmwCSCgiadnhD4hLV68iJC4Oj7dsiXkzZ5rjQfZxpzikRZr+hbw3PT0dFKR33tuidm3ElixprNVqnkHgFIB5U6Zg4pgxYO3k3r17m7rJzLeqdosAf2TRms8X3TbURMAKBCQOrbAKLjwGiUPrLB7zW9ISeLfGqPWGDRua/0TLHq2AtOrRYsEUNKtXrzZRznzRsnzw4MHb1kJeVzImBkldu6KUry+mT5iABQsWmNQjDDy5MzcdP1AoQHkMzT5+fa+iM62zX5wxksUHDuA///oX1s2fb/bZm2++6YzHuuQzouLiUMDf3zOitl1yhTxr0BKHnrXedp+txKHdkbpdhzcBsCLG9YwMeP9UVcXtJqkJ/YIAfxTQVeGNN94wrgbhhQuj51NPIVYJoO+9U2JiEBkQgBAvL2Q906w2ngg4hoDEoWO4ekyvEoces9T3PdF0AHsA7J4/H7HFiplAFTX3JsDgp6FDhxr3g+rVq6N++/aIq10beZiyRu3uBHx84M0I5kKFUFSMRCCHCUgc5vACuPrjJQ5dfQUdP35aDS8CWDB9OrZt2mSOoatUqWKil+Vj5Xj+zn4CUxcxAIVpjXiUzOCoyomJ8C9YELh0ydnDca3n+fkhT1gYCjLFjWuNXKN1MwISh262oM6ejsShs4m77vNYlo++jgcOHMDFixeNAz4jq1mjWUEqrruud46cSc+//fZbk+eSa80KOtXLl0eIG9dMtvvKBQTALzgY8aGsG6MmAjlDQOIwZ7i7zVMlDt1mKZ02EUY0T5sxA9sPHkSd6tVRLi7O1PRmahNaFW1Nr+S0iehBvyBw+fJlk+Zo/PjxpsIOo5K7DhyIMEbgXrggWtkgwBKXtLry34O3t3c27tSlImAfAhKH9uHosb1IHHrs0ts0cfoh7gQwc+hQHNu1yyTfrlu3rikDyfQ5/EL0UuUImxg76+abN2+alEissvPWW2+ZMopcy/79+ztrCG77HKagCggI0L8Ft11h605M4tC6a+MSI5M4dIllstwgGcGcAeDK+fM4fOiQqaKyadMm44P48MMPmzrMrKShZn0CTKjP6jksi8cURyyNx2TrTO6sZhsB/ntguqlChQrZ1pHuFoFsEpA4zCYwXf5LAhKH2hG2EqC4OH36NPbv34+1a9eav8yhyGPJevXq2dq97ncwgUOHDpn63KyCw0TrLVq0UES6HZn7RUWZGsz6qWRHqOrqDwlIHP4hIl3wewQkDrU/7EWAH0ZM4v3999+DEa88rixSpAh4tMY64Cz3qGYtAqymM336dAwaNAhxcXGmLONDDz1krUG6+mgKFEBAaChCChSQQHT1tXSh8UscutBiWXGoEodWXBXXHxODVhYsWYKtu3Yh4SdxyLKAjHDWcaU11vfXkcmszZ2QkKAjUEcsT8GCCCxSBLGK+nYEXfV5FwISh9oWNhGQOLQJn27+HQJnGLRy5gz2zJmDmdOmGStio0aNUKtWLTCak0ErimzOmS3EABSWSRw9erQ5Tm7Tpg2aN29uIs7VHEOAgSkM2NK+dwxf9fpLAhKH2hE2EZA4tAmfbv4dAtcZtHL9OjKuXsWVy5fxzTffYOHChSZopWfPnuYYU/kRc2YL7d69G4MHDzZ1upOTk404VNoVx64Ffwhx71Mg+vn5OfZh6t3jCUgcevwWsA2AxKFt/HR31gnQD3HH0aPYc+oUzm7bhnNnzpgACFoSw8LCst6RrrxvAteuXQP9DF977TWTuoaRyY8++qjJU6nmHAL8QUQrev78+Z3zQD3FIwlIHHrksttv0hKH9mOpnv6YwBUAx86fx66VK7F92zZzrEw/RIoTBq5QJPLIWc3+BMh+7/HjmDx8OIYPH278C9u1a2f+qjmXQIGoKISGhKCAcx+rp3kQAYlDD1psR0xV4tARVNVnVgjQgsVXvzDzAAAgAElEQVTUN9u2bUN6eroRh5UrV0Z48eIICAyEb1Y60TVZJrAvNRVTFi/GJwMGmCPkTp06ISUlJcv360I7EggPN/WXi/j6wt+O3aorEcgkIHGovWATAYlDm/DpZjsQYALmadOmYc6cOahduzYqNG6MmLg4lPbxMT5aClqxHTLFNxm/8sor2LdvH8aMGWPEuFoOEggJQUBEBKK9vcECe7lycCh6tPsRkDh0vzV16owkDp2KWw+7C4GMjAywri+Taa9YsQILFi8GK7A80rixsWzlyZNH3GwkMGPGDIwYMcIEoLCCTdeuXeXnaSNTm2/38kKuAgXgU6oUogEoRMVmourgDgISh9oONhGQOLQJn262M4Hjx49j87FjOHj4MK4ePIgjR47gwQcfRGJiIqKiouz8NM/ojoJw5MiRWLduHcpWqoQ2L7xgfDzzXLgAnD/vGRCsOktvbyAwEHGRkfB3IV9bpkI6duyYsfavXr0aqampxspfpUoVu1fY+fLLL010Nyv3qGWdgMRh1lnpyrsQkDjUtrAaAcqVU6mpOLR9O1bu2oWMEyeQ39fXlHSrWrWqKc3n5eVltWFbbjz8cti+fbsJPmHlmmLR0WjcuTPi4+JujZXi8PJly43bEwfEOuQMzKIvqNXbxYsXsWXLFtAazbKZzN/IyOsbN26Y/89k93Xq1EGNGjXsMpUXXnjB9M8Ie7WsE5A4zDorXSlxqD3gQgTSABwBsGzCBGxcv94EqdT+SRwWL17cVPLQkfPdF5RH9QcOHDDCcPLkyahQtSpadOuGhMRE4OBBF9oFnjPU8KgoUCRaPRCL++o///mPSZ7esGFDtG/fHuXKlUNaWhomTpyIefPmoVL16ujZuzeuX7qEnTt3Gqt/4cKF8eOPP+LSHe8FFS6MC1euIPXQISMsuW9ZQSkiIsL83bhxIwYOHGjyof71r381qZcooE+ePGkslxcuXDA/FNm/q4hrZ+1oiUNnkXbT58hy6KYL62bTOgpg5Zo1mDdqlPmyefLJJ03wSnh4uDnO4heEAlduLfoNADyenzVjhkk2XqlSJTz60ktIrlsXOHzYzXaGG00nMtKIwwgvLxOgYsXGvbV23Tr0ffZZtGrbFq1btUJMND0mf26ff/45Lvn5oerDD+P8d9+hV69eRtj16NEDtDp+d8d7jbp2xart2/HVv/5lKvacOXPG1PbmvqW/MY+SeWzNf9t0Lfnwww+NcOQPHj5nw4YN5gdinz590KpVK5NYP3fu3FZE5/QxSRw6Hbl7PVDi0L3W011n8yNgLBNnT50yR6SrVq0yVgNWm+ARVqlSpUxZMjXgGIAvJ0zAm336GF+wjz/+GOUrVYKfry9wnXVr1CxJwNsbXmFhKFC0KEpZcoBAKoAZixfjxXbt8P7UqWhUpQrCfHx+MVpaBm/kyoUfb9zA5j8Qh9UeeghTpk/Hgm++MZH0/Dc8YcIEfP/99/jggw+Mr+FLL71kjpUHDRoEX19f9O/f36S+SkpKMoJxx44d+PTTT82PoEceecSkw1IDJA61C2wiIHFoEz7d7GQCdITnl88PP/xgjpzo+0TRWLduXZSoUQMRQUEo6OQxWe1xX06dio+HDcPeLVvQr18/EySgMoVWW6V7jCdPHgQGBSG2WDG7D5h5RQsUKGBTZZYT585h6syZePHZZ/HJokVokJCAkHuM9NdWwrtZDinkaAX89ttvzWlAzZo1wSo+/FFToVIlXAgMxItPPIH8BQvi/4YMwaXz59G5dm006twZ3bt2RdnwcHMtUzOdO3fO+DmyRriaxKH2gI0EJA5tBKjbc4wAv+xoYTj4kw8drRoPRESganw8SpQokWPjyokHZzCIB8D2xYsxZuRII5wfql0bvQcOBE6dAn6k7VXNFQjwmJRBV/Sho8uELY0/pPbv329SGPHfSoP27VGzRo37rszC/lgjvccTT9hFHDZu3Bhr1qwxOTgzg1l4NBwfH4+YMmWA4GD8qWfPW+Lw7bdxYP9+dK5fH0+9/jqe6NEDkazfnpFhjqRnzZplgtZ4JK0mcag9YCMBiUMbAer2HCdw/vx58+U3Z8kS5PfzQ8X4eOO4Tt8kWsw8wQfpfFoalhw8iMnvvYeNq1cjqnRpdOvTByWqVLkVgHLtWo6vkwaQPQIMsqCl734EIvOG0n+PLhiLFi0ygSJsvd58E+1atzai6n7b0qVL0b5TJwyZNAkplSsj5FcClgErtObzCJj/+06fQ1r3li1bBkYgM9CE1kRa/jLHeOjkSQQVKoSEuLjbx8bPP/88/AsWxN/feAPbv/8enVu2xFODBt0WhwxyYZompryhmwn9D9UkDrUHbCQgcWgjQN1uGQJ7AOxcswYrpk4Fq67wS4lRlIx6pEB01/Q3PGqndYg+Wcw7VyY+Hq2eeAK1eLy2a5dl1kcDyT6ByJ8imLOSuInBItwLGdeuYevWrZg7dy5mzpxpgjYoMOm7V6NjR8RGR8OWQ2v295e//AWPP/64CQpjFDL/fd28edMcCXMf0u2jUaNGxvrJf4d8NoUg36eIGzJkCF5//XWTjJ2WP97LmupHvLywaP58LJ840fyw6/vCC/jbK68go2BBvDhkCK6cO4fOlSujx8sv4/Hu3VHCx8ckz6f4ZaAac6KyXriaxKH2gI0EJA5tBKjbLUOAR6sZaWn44ehR84VIawIbfe4YAUlLojs2lsObNGmS+bKlk36jxx7Dg9Wrw/fsWZ65ueOUPWZO3lFRCAsJQdEszJhuFZv27cP8kSPNMS1TvURGRhp/XEb+8t8B6zlTKNoSz0uL5OLFi/H2228bH78uXbqYIBCKNCZbZyobBopQPDLPJsUhRSD/Py2a77zzDr7++mvzl/8uaYmkaKTPYVjRoiZFzjczZ+KBMmWQ0KoV3urfHwEFC+JvQ4Yg5MIFdGnXDkFhYejYoQNS6tQxx+UcS8mSJU10MwWrmsSh9oCNBCQObQSo2y1HgJGMPL5iOhf6JR46dMj8b98CBdCuXz9jNXGXUmU8kpsyZYpJ8cHoxOffeQflypRB/ps3gatXLbc2GlA2Cfj5IU9YGIJCQn7X2kdL4ZTZszHjm29wfM8ek/ePgo3iq0KFCsa6ly9fPrtE9PMY99SpU0YI0lrHfccE2LTM00pfq1Yt8yOFfr+Z1zF9DcUjx8HMAp988gneeOMN1GvdGss3bMCC8eNx9uxZkweReQzLli2LR7t2RWDhwvjkww+xYOFClC5TBn/u3dv8W16+fDm2bdtm7uERNufInItMkh8UFJRNyO55uaKV3XNdnTYriUOnodaDcoAAxdPevXuNBePA0aNAaChigoMRX7q0+fLil5mrNn7xTp8+3VgNKYLbtGmDpDZtUIA+YKp84qrL+ttxBwQgT0gIgllFBUBmiAqjgelTSCve5s2bzR6nIKA1j+KMgonJ4um3aO9GEcdn85kMCGNaKaahiYmJMc+nxZIt8zr6BHOPMtCGAo411OvVq4fohAQcTU3F9mXLTH8cf1hYGBISEm5XWGFwFcUlj8wZicxckBTDfI990hLK+TKQhf9N7RYBiUPtBJsISBzahE83uwgBBq0w7Q3zofELikfMjGyML18eAaGhxpJoy1GbMzEwU+EVAEtmz8bQDz801hvmd+vWrZszh6FnOZOAnx8QGYkof3/cvHgR506dwu7du80RLFPBUDhRmDHnJyuW0HLIgBA1zyUgcei5a2+XmUsc2gWjOnEhAgxWoUik1SG5USOUatwYcT4+KOTjY5djN0ejuHzjBjalpeGN7t2xYcUKc3Q4YMAARz9W/ecgAQZsmGCTUqWwf80aLJs2zaRvodWOQVcNGjQwVrVq1arl4Cj1aCsRkDi00mq44FgkDl1w0TRkmwgwOpJHcrS8LF6yBPOXLEHDlBQ0adTIWBOt3o4eO4b3hg7Fl+PGoUrlymjdurURCGruSyAzX+Hs+fOxcd06E5FMSyGPUykKixYtanz1ZC103z2Q3ZlJHGaXmK7/BQGJQ20ITyVgvnCPHcOaY8dwePVqXE5NNV+4TMGR6TNlNTYsFcZUIKwIwaNDHiWzqgSjQNXcj8DJkyeNfx0j7+k+wAhkukQ0adIEzZo1MwEeFIZMnK0mAncSkDjUfrCJgMShTfh0s4sTyKwssmvFCny/caMpzUenduZno1AsVqyYZUrP8Rickcljx4411Fv36oXkqlURHhgI+lSquQcB5gpktRAGHFEUMvDixIkTZl9mBpowLY2sxe6x3o6ahcSho8h6SL8Shx6y0JrmHxKglYZBK/wy5gcrrYcUiIxqZnqMgICAP+zDURfQMsjyYOPGjQOth71790aVNm0QeP06cO6cox6rfp1MgD9OmHqJEbr0J6S1kKlaHnjgAZOrkPkCGc2rJgJ/REDi8I8I6b//LgGJQ20QEfglAeZj45fy0KFDzXEtrTSMAmWqDJ+8eU3Qyt0qVjBggKk72Jhewx4VWTIDEZjUm0mDly5bhkZNmmDE8OG3hYPWz/UJMDcnfWF5hMz0REwkzYoh3HdM7GzSvkRHu/5ENQOnEZA4dBpq93yQxKF7rqtmdf8EmNCXX9TM3Xb06FETFbpgwQLEx8cj5cknUbFUKdwtmxorlaxatco8mFae8PDw+x/ET3dSqDK6+plnnjHJf2s/8ggefeEFhJ4/f7vsmM0PUQc5TmD27Nngiz9KcuXKZXwJn3vuOVPtg64Nfn5+91VjOccnpgHkGAGJwxxD7x4Pljh0j3XULBxDgOKMpb0o/OjXt3rbNhQvUgSVExMRUa4cbqX6vdUWLlxorI1sLBnGtCK2JNm+AGDroUMY9eqrxtewfv366NC1K4rTgnTpkmMmrF6dRoDHxkwOvXbtWhNoQqszkz8zIIruDLGxsSYnp4JNnLYkbvUgiUO3Wk7nT0bi0PnM9UTXI0BLIgME+GXOYAEmob7h54fk+HjzRc4vetaLnTp1qpkca8uy5ixzEN5v27hzJ0ZNmIDJw4ffqpncqBHKly9/v93pPosQYC1g/uBg+bf169eb/USXhczKJpUqVVKlD4uslSsPQ+LQlVfPAmOXOLTAImgILkWAfmELlizBph07EB8VZaw99Amk5ZBRpZmNwQMdOnQwR4TZbQyOYVm8Dz74wNzKOrQMjFFzTQL0KaSbAoXgnDlzsH//fmOJzuPnhxhaC5OSUDcpybIplFyTumePWuLQs9ff5tlLHNqMUB14IIEzADYePYpp77xjLEDnzp0Dg0cyA0gYtEJfMQYT9OjRI1uVVygkJkyYgJEjR+LI0aMYMHAgYqOjjd+ZmmsRMFVNMjKMvyiPjzOFYdGICCQnJ+Ph5s0R3agRYgFTwlFNBOxFQOLQXiQ9tB+JQw9deE3bJgKsb5z+44+4fO4chg0bhmXLlhmrUGYAScmSJVGgQAHUqlXLpJ1hKpKsNgYmfPLJJ9i1axcebtYMHV95BT4HD8Lr2rWsdqHrLEKAVXgWLVpkApUOHDhg9geDlZr16oVaNWuilL8/fPgC7hoBb5FpaBguSEDi0AUXzUpDlji00mpoLK5EgMmKmZj6vffeM3npaPGjpYil+QIDA5E7d24UKlTICMS///3vfzg1HjvSp5FHyeyDx9UNGjdG0ZgY4OJF4MaNP+xDF1iDQOZazp0710Sbcz/QD5WWZFY0KRodjeCgIFkLrbFcbjkKiUO3XFbnTUri0Hms9ST3IpCamoqvvvrKlLI7c+aMEQCZgSuMMmWeOjamtKH1kOKAVS7u1vhBzgTcgwYNwvbt200AStOmTeVn6GJbhtZBBpzQ6st1ZGOZw6pVq5o1ZdCJmgg4g4DEoTMou/EzJA7deHE1NYcRoAjcu3cv3n//faxYscL4FDJtDY8NKQ5YXcXf3988nyKRAuHpp58GI1EpIu9saYBJlTN1wgQMGDDARCW3atUKlStXdtj41bH9CGT+IMgsd0fr7+Fjx1AiLu5WoElysokyV2UT+zFXT39MQOLwjxnpit8hIHGo7SEC2SdASyGPkqdNm/aLmzOrq9ytR4q+5s2bm2Tad7a9aWn4eto0jP7HP8wx9cjRoxFdujRw82b2B6Y7nEaAeQnpSkBRyH0wc+ZMU1GHx8bV69RB/5EjFWjitNXQg35NQOJQe8ImAhKHNuHTzR5KgL6FFAYUA3c2RivTknS3RksiX79Oajx8xAgMGz4caZcuYfDgwQhNTIQPk1yfPu2hdF1j2gwyYfDQunXrbovCzp07G8tvyVKlUCA0VIEmrrGUbjlKiUO3XFbnTUri0Hms9SQR+DWBiRMnYuzYsSYpcpMmTcxxMnjsnJ5+66VmKQKZQUg8Ol69erXJa8modPqTNmjQABUqVECRIkWUdshSq+aZg5E49Mx1t9usJQ7thlIdiUCWCfCDmwELr7/+Oo4cOYKKiYlo16MHQrPcgy50JgHmsWSwCWsfc914lBwQEICyZcuaYBO6CrDKSaafqTPHpmeJwN0ISBxqX9hEQOLQJny6WQSyTYAf2oxm/fTTT01S5DIJCWjSsSMSEhOBgwez3Z9ucAwBug5wrSgEma+Qx8ebN2827zHyOPNVrlw5xwxAvYqADQQkDm2Ap1sBiUPtAhFwHoEbN26YaOZx48aZ/IjtOnZEkyeeQHzZssDhw84biJ50TwJcIwrDS5cugaUSGWzCv/QvZVoiBhX179/fVMBREwGrEpA4tOrKuMi4JA5dZKE0TLcgcOzYMXz22Wd49913ERoaipdGjkTp0FDkuXABuM66K2o5TYDH/LQUsizi9OnTjSh88MEH0alTJyMMeXTMtEVMcq4mAlYlIHFo1ZVxkXFJHLrIQmmYLk/gKIAxQ4fi06FDzdEkq6bEVq4MP29vBZ9YZHUZaDJ//nzs2LHD1MlmfkoGm1SvXt0Em8haaJGF0jD+kIDE4R8i0gW/R0DiUPtDBBxLgIltTgGYMX06Rg8ZgrNHjqBNmzbmpZbzBBhxnFnRhEf+jBzn8TGrmdCvkIEmzF2oYJOcXyuNIOsEJA6zzkpX3oWAxKG2hQg4lsD5tDQsOXgQwwYMwN6tW43gYDk9tZwlwEATvnh8zLQ0DDihpTA2NtakpWnYsKHKF+bsEunpNhCQOLQBnm5VQIr2gAg4kgCraLA03htvvGGOK5Pq1EHbtm1RPCLCkY9V3/cgwEATrgn/TpkyxfgUMkVN/vz5wahjBprwGDkoKEgMRcClCUgcuvTy5fzgZTnM+TXQCNyXwHfffYfhw4fjyy+/NMeULZ9+Gg9WqYLcJ06476QtPDP6ErIW9p49e7Bp0yaTrJo1rB9++GETbMJAE9bCZq1sNRFwZQISh668ehYYu8ShBRZBQ3BLAhQiFIV88biy2VNPoVxSEvLnyqV8hk5ecdasXr9+PVjyjpZcikBaCuOTk5FQsSLKFS5s/ArVRMBdCEgcustK5tA8JA5zCLwe69YEUlNTMX78eLA8Xtr16+g9cCBiYmKQL18+4MoV4Px5t56/FSbHPIXHjx83FU34YrBJWloaIkuVQlKbNkiKi0PxuDiEhoSggBUGrDGIgB0JSBzaEaYndiVx6Imrrjk7ikBmVQ36F44YMQL79+9H/WbN0O2VV24lub561VGPVr93EGC5O0Yg01q4ZMkSk6swf1gYKiUkoE6dOkjq1g1RAHxFTQTclIDEoZsurLOmJXHoLNJ6jrsTuAGYqhqbNmxA3759ceHCBbRs2RKdO3d296lbYn6sbJKRkWFeS5cuxcyZM7Fhwwb4+PigVatWaN6nDxKrVYPqmlhiuTQIBxOQOHQwYHfvXuLQ3VdY83MWgbMA1uzdi/eeeQZr165F+/btTVWNwMBAZw3Bo59z9uxZzJ4929SrZq7CyMhI1KxZE40bN0bFihURFBYGX19fqK6JR28Tj5m8xKHHLLVjJipx6Biu6tXzCGzesQOjP/sMYz76CCkpKWj++OMoV748cIopsNUcRYB1j1nZZPPmzWB5QkYa16tXD/Xr1zdBJww0oa+nIpAdtQLq14oEJA6tuCouNCaJQxdaLA3VsgQoUL7++mtzlMmayY/06IHYChUQyMhkBZ/Yfd34xZcZZMK/Bw8eNM9ITk42FU2Yq7BMmTIoUEChJnaHrw5dgoDEoUssk3UHKXFo3bXRyFyDwJ2RyenXr6PfwIGITEiAf3o6cO6ca0zCRUbJaOPz58+bxNU8QmZVk9y5c5tIcArCrl27mrRBPD5WEwFPJiBx6Mmrb4e5SxzaAaK68EgCmQEQU6dOxbBhw3Dy1Cm07dYNzfv1A/bsAS5f9kgu9p70zZs3TUUTBpow+nvNmjVYuHChyVfIY2OWumMC62rVqtn70epPBFyWgMShyy6dNQYucWiNddAoXI9AZgDEhx9+iJMnT6Jemzbo9uKLCKCPYUYGcPOm603KgiO+evWqqWhCS+HGjRtx7do1lC5d+pZfZ/PmxqfQ399f1kILrp2GlHMEJA5zjr1bPFni0C2WUZNwMgGmqaEF689//jMoXuq2bYuGLVuieP78zGfj5NG45+MouFllhpHfTGDNYJOIiAhUrVcP9Vq3RvWiRY0wzJMnj3sC0KxEwAYCEoc2wNOtgMShdoEIZI8Afd6YP49l8T755BN0794dTTt1QqnSpRV8kj2Uv7maR8enTp0yL/oT0lJ49OhRE+STlJSEChUqICYhAQ8kJCDUxmfpdhFwZwISh+68uk6Ym8ShEyDrEW5F4LvvvsOECRMwffp0BAQEoF+/fiYy2bRr19xqrs6cDL/Mjhw5YkQho4937txprLIlSpQwuQoZbBIWFubMIelZIuCyBCQOXXbprDFwiUNrrING4RoEGC37/vvvm9J4zJ03euxY4Pp1oGhRwNv7Vok8tWwRSE9PN8EmLHdHwc10QHnz5jVl7igKma8wNjY2W33qYhHwdAISh56+A2ycv8ShjQB1u0cRoCgcPXo0GKnctWdPJHbtCuzfD6Sl3eJAoaiWLQIMNOGL4pBc6Uf43HPPoXbt2uZ/+/n5ya8wW0R1sQgAEofaBTYRkDi0CZ9u9hACDEBhFY733nsPjFKu3aQJHuneHfkoBhmAIlGYrZ1AP0Ly5IuBJj/++KNJXt20aVPEx8cbS2FwcLBEYbao6mIR+JmAxKF2g00EJA5twqebPYAAk1yvXr0aw4cPx+nTp1G5bl3UadoUJYoVA1JTPYCA/abIqGPWPaY/IX0LGXhCUVijRg2TxLpq1aom+ERNBETANgISh7bx8/i7JQ49fgsIwO8QoI8hU6mMGjUKkydPRvv27dGoW7dbkcknTohdFgjQn/DixYtGCM6ZM8cksqYlNlfu3IivUgWNkpJQNykJkZGRWehNl4iACGSFgMRhVijpmnsSkDjU5hCBuxOg9+D+vXsxetQoMNF1pUqV0KdPH0RHRwtZFghkVjWhKFy/fj2mTZtmhGHRiAhjJWzYvDli+QLgl4X+dIkIiEDWCUgcZp2VrrwLAYlDbQsRuDuBfQA+Hz4cXw4dalKqfPzxxyhQoAB8fHyELAsEdu/ejUWLFpnj47179xoHeVY1adarFxJr1MAD/v7wCQgAaXploT9dIgIikHUCEodZZ6UrJQ61B0QgywT+9fHH+N/nn8Pf2xude/RAlVatgKNHf45MznJPnnVhZvDO3LlzTdk7RhtXrFoVie3bo1rRoigZHY2goCD4exYWzVYEnEpA4tCpuN3vYbIcut+aaka2EWAFlCVLluDdd9/F8ePHUb95c/R44YVbnZ4+DaSn2/YAN737wIEDJtBk+/bt5sUWFRWFhIQE1EhKQlxysqlqIrurm24ATctSBCQOLbUcrjcYiUPXWzON2HEE+IG6ZcsWDBo0yOTdK1elCpp07IiExETg4EHHPdhFe/51uTsG79CvkFVNGjVqhLp166Js2bIoXLiwi85QwxYB1yQgceia62aZUUscWmYpNJAcJsBce0y1Mn78eHzwwQdo1qIFWj79NOLLllXlk1+tDVlRGJ48edIEmrCqCSOSWd6Oyav79+9vchXySFlNBETA+QQkDp3P3K2eKHHoVsupydhAgDWTx40bZ8QOo2mb9e2LkmFhyHPhgpJc/4rrqlWrMH/+fKxYsQKXL182lUySkpJMqTuWvcsM3PHyUqiJDVtSt4rAfROQOLxvdLqRBCQOtQ9EgHEmRzFs2DBMmTIFhQoXxguDB6Ownx986V8oH0OzRa5du4bDhw+bqiZMCn7ixAkjAimkGzRoYFL88Pg4JCREW0oERCCHCUgc5vACuPrjJQ5dfQU1flsIZAA4BWDMu+/iizFj4O3tjW5PPIHkNm0UfPIT2HPnzhlRyCP3zGATHh8z0ITCkOXuWOXE31/xx7bsRd0rAvYkIHFoT5oe2JfEoQcuuqZ8m8DZK1cwe/t2DOrVCxdPnEDLdu3Qo2dPVq33aEpMYM0vFyawZr7CTZs2gcfufI8RyC1atDABJxSIaiIgAtYjIHFovTVxqRFJHLrUcmmwdiJwAwCDKrZv24bu3bvjyJEjeKJnT7Tv1QsIDgZ27bLTk1yrmxs3boDC8NKlS9i6davxv+Rf/n8eGTdv3twEmxRjXWk1ERAByxKQOLTs0rjGwCQOXWOdNEr7EjgGYO1332H6sGH49NNP0aNHDzTs0QNRLI33ww9ABg+cPa8dO3bMJK7evHkzpk+fboJNHnzwQbRq1crUlebRccGCBZE7d27Pg6MZi4ALEZA4dKHFsuJQJQ6tuCoak6MJzFu2DJ99/jlWLVhgjkk79uuH2AceQN60NODqVUc/3pL9M9CEyb9pKaQFkVzoU1i9enWTq7B48eKWHLcGJQIi8FsCEofaFTYRkDi0CZ9udkECrOIxatQoLFiwAMHh4WjTuzdiYmKQ7+ZN4PJlF5zR/Q85NTX1dpAJA05YEYal7ZiWhi8GmjBNjYJN7p+x7hSBnCAgcZgT1N3omRKHbrSYmsrvEsgMshgzZgy++OIL3PD2RvvMyOTDhz3KYlJdU3wAACAASURBVMhAk9OnT2PHjh1YtmwZ1q1bZyyFTEdTr14941vIKidqIiACrklA4tA1180yo5Y4tMxSaCAOJMBjUlbw2LBhA1588UWwfnKLxx5D5759PSb4hOKYQTj8y3yO33zzjSkRmD9/fpQrV84EmlSrVg2hoayArCYCIuDKBCQOXXn1LDB2iUMLLIKG4HACZ8+exeLFi/HMM88YMdS2bVvUb9gQgQUKeEzwyb59+7Bo0SITcMLUNHnz5jWpaBo3bmwshQw04XvM9agmAiLg2gQkDl17/XJ89BKHOb4EGoCDCaQCWLp8OcYNHmwsZrSQ8ejUUyxkTGDN6GOWvKOlkCKQlsKYGjWQ8OCDSCha1PgVqomACLgPAYlD91nLHJmJxGGOYNdDnUhgxdatGP/555g7caIJsOjx4osoUbiwWwef8IuBaWkyK5owCIe5CouXLo2kNm2QFBeHyJgYhIaHo6AT10KPEgERcA4BiUPncHbbp0gcuu3SamKAKfvG4BNaDOlrN3DgQAQnJCAv6yWfO+eWjOhPuXfvXqxZs8akpmGuwsCQEJQvXx4N6tdHUrduiALg65az16REQARIQOJQ+8AmAhKHNuHTzRYlwAAUBl8MHjwYX375JW4C6PLoo/hzv37G546CyZ0a55uRkWFeq1evxsyZM81fHx8fk8C60RNPoFZyMpSp0J1WXXMRgXsTkDjU7rCJgMShTfh0s0UJMABl/vz5eOutt0w1j0adOiGlQwcUPHXKCKibzGnoRo3znT17NubMmWNyFYaHh6NOnTom2KRixYoICg2Fr58fVNfEjRZdUxGB3yEgcajtYRMBiUOb8OlmCxK4cOGCOVL9+9//DiZ57tq1K5q0bImbPj7ApUsWHPH9D4l5ClnZZP369cbHkJHGtWrVQsOGDU0kMgNN8uXLpwjk+0esO0XAJQlIHLrkslln0BKH1lkLjcR2AvS3W87I5HHjjGhq1KULWjdtitLh4Sa3oTs0fugz0IQVTRh9fODAAaSnp5tgG1Y1qVGjhil3x6hkNREQAc8kIHHometut1lLHNoNpTrKYQJXAGz+7juMGTECEyZMQEpKCh79618RSZHkBsEnaWlpRuBSDPIImVVNaCksXbq0SV6dWfKuAHM3qomACHg0AYlDj15+2ycvcWg7Q/VgDQKbr1zB6Pffx/TRo02i6yFDhiAwMNAag7vPUdA3klHW9JM8dOgQVqxYYXwpDx48aHIV0q+QCax5lKwmAiIgApkEJA61F2wiIHFoEz7dbCEC/QcMwFeTJiG6ZEn86U9/QnBwMLy8vCw0wuwP5erVqya6mpbCLVu24OjRo+a4uFevXkYUFilSBAEBAfD1VWKa7NPVHSLgvgQkDt13bZ0yM4lDp2DWQxxIgEEnU6dOxb///W8UKlQIzZo1M0esrtw4J/oUrl271vxlsAmFYHJyMpo2bYrY2FgTbJInTx5XnqbGLgIi4CACEocOAusp3UocespKu+c8KaKWLVuGd999F7SyNWzfHvVSUlyy6gePjk+dOmVeGzduND6FtBSyzB/FLoNMKleubKKQ1URABETg9whIHGp/2ERA4tAmfLo5BwkwOIMpa5jkmn54DVu2xMPt26NU8eLAiRM5OLLsP5of5EeOHDGCkP6EPEpmubsSJUqYXIVMxxMWFpb9jnWHCIiARxKQOPTIZbffpCUO7cdSPTmPAIM0WBpu5MiR+Pbbb9GiRQu06NcPhf38gNRU5w3ExicxBQ0rubD28fTp001lk7x585p0NJxT/fr1zRGymgiIgAhkh4DEYXZo6drfEJA41KZwRQL79u3D22+/jVmzZpmo3b59+yIoPBy5c+UCbtxwmSkx0IRWz61bt4Il8OhH+NxzzyExMRHFixeHn5+f/ApdZjU1UBGwDgGJQ+ushUuOROLQJZfNYwd9DcAxAJ/+61+YOG4cmNPv2WefRXR0tMtUAWEFFyaxnjhxogk0oeWQCawZaBIfH28shUFBQcaCqCYCIiAC90NA4vB+qOme2wQkDrUZXInA8dRUjJkxA5P+8x8UCghAo0aNTK4/V2g8OmaACfMVMgKZApGisGrVqibghH8ZfKImAiIgArYSkDi0laCH3y9x6OEbwIWmzwAUlsQbMGAALl++jK5PPmmCNXCN9kRrNkYgX7x40UQg8/iYgSb83zxCZloaikIeIZcqVcqaE9CoREAEXJKAxKFLLpt1Bi1xaJ210EjuTYBHr0xZ8/777xuR9WzfvqjbuTNCGcF7+LDl0DFghmM+efIk1q9fj2nTppko5JCwMJOSpmZiIvr372+5cWtAIiAC7kFA4tA91jHHZiFxmGPo9eBsEPiONZPHjMHXX39tLG3tX34ZUSEh8D57Frh+PRs9OedSBswsXbrUlLvbu3cv+EFNK2HTJ59E7eRklPb1NZVO1ERABETAEQQkDh1B1YP6lDj0oMV20amySsjYsWNBgVgyNhbNevVCVFAQfNPTAb4s1BhswqPvRYsWYceOHSaopGLVqkhs3x4PFi6M0qVLIyQ0FP4WGrOGIgIi4H4EJA7db02dOiOJQ6fi1sOyQYD+eqdPn8Y777xjjpKLli6NTs88g5iYGOQ+d85SwvDw4cO3g0wYaMIWERFhKprUSEpCXHIyggEo/jgbG0CXioAI3DcBicP7RqcbSUDiUPvAigQyAPyQmor5M2bgrTffRGBwMFo/9hgatWp1y8fQArkMM8vdUcDSr5AWw/3795uqJvXq1TMvlrorXLiwFRFrTCIgAm5MQOLQjRfXGVOTOHQGZT0jOwSYwvpERgZmr1mD55s2xfX0dDz/r3+hbfv2lgg+YaAJhSGDTRhoMm/ePLDGc3h4OGrXrm0CTZh3MTAwMDvT1rUiIAIiYDcCEod2Q+mZHUkceua6W3nWTHI9Z/58jHjtNaxbsQKvvvoqaiYnIzAgwBLBJ/R9nDNnjgk2YUodWgZZ7o5JrJlzkYm5fXx84OXlZWXMGpsIiIAbE5A4dOPFdcbUJA6dQVnPyA6BecuW4b9jxmDl/PlISUlBy2eeQZH8+YHz57PTjV2vvXbtGuhXuG7dOqxevRpHjhwxIpCR0xSEZcqUMaXvQkJC7PpcdSYCIiAC90NA4vB+qOme2wQkDrUZrESA1rjPPvvMCLDwiAj0ePFFFIuMRN60NODyZacPlYm376xoQv9CX19fIwYpDFnujgEy+fLlc/rY9EAREAERuBcBiUPtDZsISBzahE8324nAryOTC4aGonnXrqjRvj18Dh4ELl2y05P+uBsmsOYHK4UgcxTyGJkvvpeQmIh6ycl4OCnJBJuoiYAIiIAVCUgcWnFVXGhMEocutFhuOlSWkmNwBxNcDxkyBIWLFkXrJ59ErQ4dbs14zx6nWA05DgrDS5cuYevWrcavcNOmTaD1kH6FzZs3R6M+fVA5OhqqgOymm1HTEgE3ISBx6CYLmVPTkDjMKfJ6biaBs2fPmqTRf/rTn0zS6E79+qF+kybwZS5DtowM4OZNhwM7duyYqX28efNmTJ8+3VgKWequQ4cOaN++Pfz9/eFfoADy+vjA2+Gj0QNEQARE4P4JSBzePzvdqTyH2gM5TIApYGbNmoVPPvnEWA87deqEGikpCA0NBa5eddroWIVlwYIFxmJIC2JUVBSqVKmC6tWrm+Pj4sWLO20sepAIiIAI2EpA4tBWgh5+vyyHHr4BcnD6qQAWz5mDT4cPx6pVq9CjRw/UbdcOIUxZ44TgEwpTVjPha+fOnTh69CiCgoJMDWS+GGhSrFgx5SvMwT2iR4uACNwfAYnD++Omu34iIHGorZBTBFYcPozRH36IpdOmIapkSQx84w0E0ELHlDWZR8oOGBw/NH/44Qds2bIFy5YtM+lpIiMjjRhkVRP6FrLKiZoIiIAIuCoBiUNXXTmLjFvi0CIL4UHD4LEt8wa+//77mDhxIgoFBaHn888jukEDeDMy2QFWQwaasLIJ/+7atQvjx4/H8uXLkT9/fpQrVw59+vRBcnLyreNsNREQARFwcQIShy6+gDk9fInDnF4Bz3s+Az9GjhyJzz//HHFxcXikWzfEJSXB5/hx5Lp2zSHBJ/v27TNBLww44REyq5eUL18ejRs3NpZCikQ/Pz94eyvUxPN2pGYsAu5HQOLQ/dbUqTOSOHQqbo9/GP36mCLm3XffRXBwMJr16IEadevCnxHJDshlyOdt3LjR+DTSYliwYEEjBCkK69ata6qa8KUmAiIgAu5EQOLQnVYzB+YicZgD0D30kSw/N3fuXGMxpFDr+sILqJWSgvDAQLuWxuOHIq2TfAaDTb7//nuTu7B46dJIatMGMcHBeKhSJZQqVcpDV0LTFgERcHcCEofuvsIOnp/EoYMBq3tDgB9UM2fOxLhx47Bh0yYkpqSgy/PPI5Jl5+wYfMKE1axqsmbNGqxcudIksA4IDjZHyA3q10dSt26IBOCvdREBERABNyYgcejGi+uMqUkcOoOy5z7j5s2bJm8g8wf+85//xOLFi1G3SRP0ef99+B0/bpfgE/bPYJP09HRTk5kilH99fHzQpEkTtHjmGdRKToYyFXruPtTMRcDTCEgcetqK23m+Eod2BqrufkHg6tWr2L9/P4YOHWpEW2xsLF56+WXkDw6G1/Xrdgk+YYWV+fPnY/bs2eDRdXh4OOrUqYOUlBRUqlQJYUWKwNfPD7m1NiIgAiLgIQQkDj1koR01TYlDR5FVvyRw6NAhvPPOOyYIhUKtxaOPokz16sCxY8CNGzZB2rFjhzk6Xr9+PY4z0jlXLtSqVQsNGzY0VU1YD5nBJ7lzSxbaBFo3i4AIuBwBiUOXWzJrDVji0Frr4U6joRWPNYrfe+89REREoN0TT+ChlJRbtZJPn74vqyE/8BhowiATBpscOHDAHCczgTWFIXMVsh4yo5LVREAERMBTCUgceurK22neEod2AqlufkGAgSDffvstPv74YyPmnnrhBSQ2aYJCDEA5cSLbtNLS0kxwCcUgj5AZcEJ/xtKlS6NatWpITEw0Je9CQkKy3bduEAEREAF3IyBx6G4r6uT5SBw6GbgHPC4jIwNLly7Ff//7X8xfsACPNG+O5i+8gMK+vkAqKypnrWUGs7C/gwcPYsWKFUYY0iJJ30X6FDKBNS2GaiIgAiIgAj8TkDjUbrCJgMShTfh0810IUMANGzbMWAyTGzZEs759UfDKFeS+ciVbfoaZwSzMjfjdd9+BCa15XNy9e3e0bNkSUVFRCAgIgC9Fp5oIiIAIiMBtAhKH2gw2EZA4tAmfbr6DAOslM/n0wIEDTZBIhQoV8Gj37ihcujS8rl4FGJ2chZaammp8CteuXWsE5pEjR0wEMv0JmzZtiujoaBQrVkyiMAssdYkIiIBnEpA49Mx1t9usJQ7thtKjO7oCYO/x45g+Zgz+M3w4ypQpg3bt2pmo4aw0Hh2fPn0ap06dMsJy3bp1xlLIEns1a9Y0/VSuXDnL/WXlmbpGBERABNyVgMShu66sk+Ylcegk0G7+mH2pqZiyeDHGDhqEXDdvovNjjxmfQFy79ocz54cYrYOsgcyAk507d5pydyVKlDB9PProo4iMZF0TNREQAREQgawQkDjMCiVdc08CEofaHLYSYCqZadOm4ZVXXjHBIkM+/BCVmjYFcuUCDh++Z/e0FvJFMciUN/Qt9PLyQo0aNdCiRQvUr1/fHCF7e3vbOkTdLwIiIAIeRUDi0KOW2/6TlTi0P1NP63HGjBkYMWKEsfwxWKR2t24IyoxM/h0/w8yqJiytxxJ4TFrdq1cv1K1bF8WLF4efn58pgcfk1moiIAIiIAJZJyBxmHVWuvIuBCQOtS1sIcCgkeHDhxsfwQpVqqDjiy8iJG/eW5HJ6em/6frChQsmefXUqVNNehpaHePi4kygCdPT8BUaGoq8efPaMizdKwIiIAIeTUDi0KOX3/bJSxzaztATe2BkMkXeqFGjsHnzZhSLjkbjzp1NpZLc5879Rhjy6JgBJiynx0hkRiEzgfVDDz1kkldXrVrVBJ/wWFlNBERABETANgISh7bx8/i7JQ49fgtkGwD9BFnLmBbDSZMmIbZCBbTo1g0JiYm3fAx/qpnM6y5evGiikOfNmwceH587dw5+gYGITUhAg9q1UTcpCaVKlcr2GHSDCIiACIjAvQlIHGp32ERA4tAmfB538w3ACMMlixbhySefRKnoaPQYMADJdercDj65fv06fvzxR5w8edKkpZkzZw52796NaxkZJtikZ58+iG7UCLF58iDQ4whqwiIgAiLgeAISh45n7NZPkDh06+W1++SOAfhywgS83bevyUn49v/+h8QKFeB3+fLtJNf79u0z5fNY7m7v3r1gpZPatWujYY8eSK5XD3H588PH3x8+uXJBh8h2XyJ1KAIiIAKQONQmsImAxKFN+Dzu5i+nTsXHw4Zh65o16NevHxK7d0dBUjh5Egw2YWAKj5B37NhhgkoqVq2KKi1aoHpUlPExDAkNhb/HUdOERUAERMC5BCQOncvb7Z4mceh2S2r3Cf0IIBXAjhUrMGrYMJOyJqFyZfQeOBC+/v44vG0bvl+71gSoMNCEx8oRERGmokmNpCTE1KiBMB8fKP7Y7kujDkVABETgrgQkDrUxbCIgcWgTPo+4+UpGBpYcPIivhw7F6kWLEFW6NDr17An/qCic2bwZ65cvx8qVK7F//35TyYTJq+vVq2dK3TF3oZoIiIAIiIBzCUgcOpe32z1N4tDtltSuE6IV8MSJExg0aJDJTcjI4ke6d0d8vXqY9s47mDltGlJTUxEeHm78Cvv06YPy5csjMFChJnZdCHUmAiIgAtkgIHGYDVi69LcEJA61K36PAINLZs6cacRh/vz5jUXwZq5cmDZrFq6cO2dEISOQmcS6Tp065po8efIoX6G2lQiIgAjkIAGJwxyE7w6Pljh0h1V0zBxoEZwyZQree+89U/+Y5ezCwsLg738rpCQxMdEcIZcpUwZFixZFSEiIYwaiXkVABERABLJFQOIwW7h08a8JSBxqT9yNAIXhtGnTMG7cOCxevPj2JWXLljUVTapVq2bK3sXHxyNfvnyCKAIiIAIiYCECEocWWgxXHIrEoSuumuPGfOPGDZMfa/ny5RgyZIhJYJ3ZKlasiFatWqFFixYm2ERNBERABETAmgQkDq25Li4zKolDl1kqhw6UopBVTS5fvmzK3H3wwQdGIJ4/fx65c+c2ZfAWLlxo/ArVREAEREAErE1A4tDa62P50UkcWn6JnDLAY8eOYe3atZg/f745TuaxMo+NO3TogIceeghNmjQx70scOmU59BAREAERsImAxKFN+HSzxKH2AFPUMCKZdZBZN5lC8ZFHHkHbtm2RnJwMWhV5jMzgFIlD7RcREAERsD4BiUPrr5GlRyhxaOnlccjgzgM4lZqKH7Zvx5IlS8yLVU9Onjxp0tDQYviXv/wFKSkpJlXNgQMHJA4dshLqVAREQAQcQ0Di0DFcPaZXiUOPWWozUR4XbzhyBBu3bMGeZcswefJkeHt7G1/Da9eumYomvXv3Rrdu3Uy1EzZ7isOMjAykpaWZfpkah/6MaiIgAiIgAvYlIHFoX54e15vEofsvOaucUJTxNWvWLAwfPtwEmzBfIVPRUARu27YNp8+cQa2kJIweORL57qhwkl1xeB3AzRs3cPP6dXMkzedn/j19+jQOHz4MHx8fMC1OgQIF3H8BNEMREAERcDIBiUMnA3e3x0kcutuK/nY+rHLCQBOmpdmwYYO5gCXumK+QR8ivvfYafvjhB6S0aYMeL72ExNBQ+Hh53e4ou+JwH4DLx47h7J492LNnD/h8/uWLR9fMi8gj6759+yI6Otr9F0AzFAEREAEnE5A4dDJwd3ucxKG7rejP8zl69Ci+/fZbfPPNN9i8ebMJNKlbty4aVi6BBxLK40LRBMwZMQJTvvrKBJ48+cwzqJaUBKa0znUHlqyIwx07dhjxyWfuOHIEF8+cQfrFiyYFzqVLl8xfvtLT01GiRAm8+uqraNy4MUJDQ913ATQzERABEcghAhKHOQTeXR4rceguK3lrHvxAoAhkkAmPiletWoUTJ06gSMGCSAKQFBOMhIcq4YfwUvj04DlMHj4clStVQpcuXUzd5IIFC/4GSFbE4c7DhzF5zhzMGDMGWzZvNoLwXi2mbFl8MmkSKpcsiXx587rXAmg2IiACImABAhKHFlgEVx6CxKErr97PY+cHwZkzZ7B3716sWbMGn376Kc6ePYvg69dRvnAwksqUQFcAvqd34WR0FUz6MRAfLFpkOnjjjTeMMCxUqNBdYWRFHDICesvhw5j47rtYOH8+9u/fb4Jcft0YgFKucmUMmTQJDxYujHwKSHGPDahZiIAIWIqAxKGllsP1BiNx6HprdueIGejBKOPvv//e+BUyX+HqVavgC6BR/RQ8HR6G5DN7gMPLAS8fZMQ2xZd5gzFy927s3r0bAwcOROvWrU2U8r1aVsThnfd+OHQoxo0di40bNphglDtbSEgIateujWeffRZlypRB/vz5TcQyI6a9vLzM31y57jzUdu310ehFQAREICcISBzmBHU3eqbEoWsvJq2DH330kUlQffDgQZOXsE5CAp4DEHR8BfKnnYbf9QzAKzcQ3Qjz4yrhoyVLsevQIRMUQnEYHBz8uyllsisON54/j1kTJmDa6NFYvXr1LwCXLl3aJNKmKFy6dCmKFy+O6tWr44EHHkDJkiVNgErgHZHSrr06Gr0IiIAI5AwBicOc4e42T5U4dM2lZADI3LlzTRDIzp07zSRahISgSf5cKHrjOGIBeF86Dly/Zv7bVf9CWNngefx76QqcvHIFCbVro8mjjyIlNhZ5vL1/F0J2xSG9DU8ePYoFs2dj1KhRWLdunanbzEZh2K9fPxQtWhSnTp0yPpJXr141NZwvXLhgLKD8b4mJiXjwwQfN/6Y1UU0EREAERCDrBCQOs85KV96FgMSh62wLHh9v377dWNxY0YT/+/Thw2gTGooiXmdQJ78vyudKA84f/MWkUoMjsCkiAcNTgc07dqFmzZpo260bKtepA8YK/5y05u4ssisOM3thPkMedU+fPh2LFy82eRY7duyIQYMGGWslj5EpCikSmZybORApenms/GvrYUREhIlyZnRz5r2us3IaqQiIgAg4l4DEoXN5u93TJA6tv6SZAoppYmgp/Oqrr4yQKl0wACkh+TAwKgr+x1YDV0//djKhodgY9SDG+JYxya8pDFn9pGHDhr/rZ3hnR/crDtkHx75y5Uq89dZbOHfunBGHL7/88u9CZy7ELVu2mCNpCkxGPvPImUfPQUFBJnk3fRcpFAMCAozI5HvyVbT+XnbUCLlH+CODrhXM3cl9wkTraiLgqQQkDj115e00b4lDO4G0czc3b940VUVYam7FihWYOnUqFi5caBJKx0VFIi7mATT1Po/ODDS5V8udF2ktWmCaTzheG7PACK0hQ4agWbNm2covaIs4zBza0KFDTRLsatWqoXPnztmixft4dM4XLaYUyDyebtq0KWJiYowIoK+ir6+vOYLODG7J1kPu42IG2/AD+NdBN+yKQTZ58uZFbh+fP7TMZvXRzBHJPcH52uuonf3xyJ/zYHJye/Wb1Tll5zpGv/OHAOfPHwLMm8kfBWTNPJ4TJkzABx98gLFjx5ofQUzLZNYhT54sP+bOZ6i0Y5ax6UILEpA4tOCiuNKQJA6tuVoUAhRFtPZRFB46dMh8MT788MPoe3wlYtPPwB83EPiTT+FdZ1HvSYw4m47ha9bhxOnzGDx4sBFVtLhlRwTYQxzSgshjZQq47AacZJb+IxO++KF3/Phxk8+RYpGpeygYGGBTsWJFY2HkMbSjG4X6888/b9L2/DqvI8fS+PHH8VDNmrDXSGbMmGEq2XANOUd7NAY0MScm58HSiiynaNXGijoMuCJbBjQ1adLEiEFW+qH7AkUhfVVpGZ84caLZH2YdGjfO8pQyn9GoUSP8P3vnAV7z9f/xd/aWyEBiRJTYxN6xith71C6qqtVBp+rkR1tt1U//So0qrWqNqlFqV5XWVioiMUIESRBC9vg/73N98wuCS+5N7vic57lN3fv9nvE+5977up9xTr169fS+Ty4UBUxNAYFDU5sRM+uPwKFpTRhj7wg8tBQyOYPWMsbYtXTNQvtrJxDgH4Dg5LgHQ6G9M1CmCX4JqIKvDx3FxVu3wC+7cePGKTB8VIuIIeDQ0Cprp67QvX4hIQGxADLOn8ethARlIaWLsUGDBggMDESZkBCUDQxECQN3gnOjbR5OqMq7gThd4j5lyiC0ZUs0rFHDIC3TMhYTE6Ngx1AQx/XGxCaOg0crhoSEGKSvxqiEiU38ccFtl6hDnTp18P3336N9+/bKws4fUExg4mP+/PnKyk5Y7N27t97d0dpgHXRNSxEFzFUBgUNznTkT6bfAYdFPBN16/JJmMgZPNGGM3r59+1THuuIKGpYtgXrudgi5K9Ek3567+CDZJxg7/apiXuQpRN+8qb4gR48erWKxHhUM2YYpwmHesWcAYLRlfEQE4i9cUJDA+MzcpBcAOQD8XVwUVPF5R19fuLq7497zYPRfDxocMvuaFipatbSyaNGiXN069+iBeAAnd+/G8cOH1fnStHzxyELOSYarKw4dPoyD27ap55i8w8ztsmXLqrljn/kcrWG0JtOiReDhvQQgAg3niIXPEYorVKiQ70D4hcFEJq0NumXpnmWSkAaHhGuGMvA6FiYCERofBI78IcN1y3tZJ/tBi56np6eq4+52OQclSpRQbYwZM0bBHe+lm5saaOsu73MrV65UVueylSvjQmIi2ueBQ1pU+aOKWrHtr7/+WulM/VjYDkMQqB11ZaEGXCv8IcHCdjkO9ov1EEL5Gi2rvI6ubN7LcfFHlsQ06v9ekSsLXwGBw8LX3KJaFDgs2umkBYynmvALXstCTo49h8DMJGX1f0S0xwAAIABJREFUes0uFpWRoncnk0tWx6kn2mBKdDQOnziB+vXrY8iQIcpy+LjF1OEwv3ERNmhdYoICQfvkyZMKjKkHwSTVwwPunp6o7uOjYEZ7PEp8GkFt1KhReO6555SrNy8c0srH4wsJGR26dcOG8HAcXrsWkUeOKGhxcnJSkEHIcw8Kwo8rVmDW22+rbX4II4QinljDuEo+t3jxYnXqDSGHrnMCFSFo8+bN6uxsJvuwcM1wrnmG9t0bm9M9z7lkqIK2vRATe6gLk5wIh0z82bFjBxZ/9x2i4+PhCiCgVCnV1759+94Tq6rFXbJO3kdLLi1u7BstnARKAuLd7fI5xtUyfpTtsv8EUtb3zjvvqLGwvrzPMVaV/Qvt2hWpzs7okQcOaf2kW5l6clN3xrgS7EJbt0Z4dDR2btiAoMBAdO/eXYE8E5neeustHDlyRIErgZDvE46Dfe7aqxcCAgOxcdUqpRXXEuGwdOnSag1RY39/fwHEx/1QkfuMroDAodEltuwGBA4Ld35pwcoGkJWRgfS0NPXF+N///heMJ7PPSEWTBg3Qv7Q7Rp7d/sgdy7RzwPEnGmJFxTb4/PPP0aFjR7zwwgtofdsS88gV3r7BHOHw7rHyaEEtqYVQt23bNnWyDI8NZPweoYp/CQl29vZwYHILgAed1UJr0gcffKDcmtyTkdYkrcydO1dZwZq3aAEfPz8M7N8ftUJC8PTTT6N2zZoKenhsIeGvc5cuOHjoEN547TWVzf3GG28gJjZWWb8O7t+v4IQxopxTzgVhlND5ww8/YMuWLeDG4hMnTlRNMyuc1kQm/hBc8xbCEiFqxIgRCjQJkNRixowZWL58uVqL/LHCDdXPxcdj4rffqv0yly9erKC0Vq1aeOqpp+6okwkcx44dU3XyNcb7ubm7Y/WaNVj2/ffqJBxa79hPrV3GzdLt/vbbb6s29YXDwYMHq3F16tIF12/cQP2HwCF/FNRt1gy9qU1EBBbPnatgjpBJwOZfAnO/fv0U+LLwOfa3cdeuiIiPx/AmTZTrul27dgpcGf9LiFy4cKGa97xz/rjvL7lPFDCGAgKHxlDViuoUOCzcyU4HEAUgcutW/LRwofqy4SbQjHH6yDYa9Z0y4WZvg2KZqY/csQN1O2NxmieWbdyivrRemjkTHZs2RRkXl0euK+8NlgCH/GLXElv4l5ozGYPuZ1oX6WLkv2lJq9GgATqOG4cgAO4PUI7WyOHDh6vkGIYGMGFIK3Tt8rW6bdtid0QEBjZsiOkrVqDXk0/C39FR3bNs2TKVNFGvSxecjo7GoilTVKwcLVPx9vZYsGgRVnzxhQI3ZmPPnj37Djgk/NHl26NHD9S4HddIkCTsMfOYVrC8hSC4YcMG5f4l1NL1zDHQ4vbxxx8rSNOs2FWqVsWAoUPBzWC2bdmiLHy07rF/eQuhe82aNapOQhZds2k2NjiSnIxnWrXCoN690bRpU7U1Ud52OX7eN3bsWL3h8N1331UW3urNmyPV3R39HgKHHEvHTp3Qm0Cbno4tmzfjwIEDyjVNayxBkO+TPn36qCMd88JhcNWqOHLsGJYsWIClS5fmxngSvN977z0FkLSMcl6kiAKmqIDAoSnOihn1SeCw8CaL7sQdO3di4fLlSIiOxq3r1xGckYiRtpfVl3kdm1vwwp1nEevdu/rdMP1SOmYd/BfJ6el4b/58hDVvjnJeXnDSu5L8L7QEOMxvZMx8ZrwdH4QVuqJpTYSdHRo9+aQCQ/sHaPeghBS6dGnRs3Fywqbff8egbt0wd/t2dKf7GVAxpnTl0pLX46mncCMpCTOnTVMgQpesjasrvlm06I7nGHNIdzNdp7QcEmj4YDwpIZGFMXOMH6R7nHGPeQvBkW0ycWbYsGHKDU445SbldFMTDmnRZB+oDX+wsLCv1IduVIY+5C3aOHgSDl3ldClzBScB2L99O1595RUFrgcPHryj3bsTYfRxKz/77LPqPO76HTrgfHo6Bj0ADqkVXdy07vF4Rha6qbX+03WtWRB79uyp4hHzwiHnjjGM1IuWw8qVaUOF0p/6am5z7fkCvsXkdlHA4AoIHBpcUuuqUODQ+PNNiKBbjnux0ULFmLJBnpmo5VsM1d3t0AHXHr8Tji5A1VCstS+FL3YfQEx6Orr37o0xkyahtKtrgcGQHbNUOMxPdH6g0lWqj7vwQQkpWt0JycnY9OefGNS+fb5wyPUQ1q8frly7hq/ywCGTVAiHeZ8jpNCVTfct4ZCuzurVqysLpZYs8iA4JOzQZcxCGCTA3g1pdMXSoqclleTViNfzvvzgkMki3D5IS/bQrmEspgZmD2o3PzhkXwmr/OGkwRyhrG3XrrgF3JGQcnfM4XfffadiO7nZu5bgcjccctsahhPwGs3yqj1HWCQQMzxA4PDxP57kzqJTQOCw6LS3iJYFDo0zjXQzMuOULksmDTDG7WL4URRPvAy4+uIL32sIcaKTuQDF3gUZ3uUQHToUb2zchGMXL6pg+1dffVV96T3KXoYP6oU1weGjzMaDElK0eq4D2PnPPxjYrBnemTsXfTp2RFl3dwV5jPvjB3ijLl0Qefo0vskDhzddXbFw0aI7nvvqq6/ucCsTZLjOaB2ja5mFsEnXL5NuuOF53kKXKN3DdC1PmzZNWcsuX76Mn3/+We1zSMsh1yvdv7REaiBISOI+lbQMahZKrV664lkf6+3fv79af1x32mklTCDhGPO2S2sb68zbLuGQP5pupqTgnWnTVPWLmDizZ49y3WpwyPrCunaFrbMzmj/ErRwZGYl2HTqg99Chqr6Nq1fj38OHFRRzbExIYdIP+6ztacjnXFxc1L85Duoyb9485epn4g7d8LyGLmUmpdwvK/xR1pFcKwoYQwGBQ2OoakV1ChwadrIZ20aXHC0ytMJMnz5dufoybyWhh2cOvg92Ayp3A85sA25dLlDjmT7BuBjYElMzMrBh+3aVUUoXY/PmzQtU7903CxzmL6eWkMIMWLou82Yr571Dg0ha1QhQtPoxIWPWrFnKRczEIW7k/XEeOHR2dVVu4bzPMUGFddElzOQQAhcTmdgufxCwEAi59hjnd/dJNIwP5GbRvJ/ZvHRJEwYJnVq2MteuSkg5d05dw0IXLbfaCQwKwpuvvXaHGIzdpAWVdXbt2lXFHTKmb/369Wp8jM8jSOVtl9ZEgmredm/cvKnGcjI6Gi9/9ZVKHPnh449xat8+NRbCoZaQ0rRLF5y6cQMD9EhICWnSBJ3Hj1fxpss/+wyeWVkqaYaASn04bwRr/phiYRuER2Y8u3t4oFmLFhj3/PPo3auXyrr+888/VZIXE1IIlbIXokE/aqQyAyogcGhAMa2xKoFDw846v/T4ZcovR1ouaBGhu+1Fl0QMsL2CEg42gIMrwISTnMeML7zd5QM+wfjGtz6WbdyIPn37qo2MmQjBjYINWQQO81dTS0ihBY+Zv/eDQ4IJLWmEPW47wxNVCBXMeiUc2gQEYMnSpViSBw4Tb1sO8z5HoKS1keEJTKjgjwFmATOxhXtksjBRgm5nZmHffRINf7hwP0Bui8N7uDYJrIQhDQ4Z08cteJgEw2tY6HJt3rUrnuzfH/W97twZkhnZHB/7xexpgiJd0oxX5Pho1eT/P6xd9ypVsGvXLqydMwd79u9XQGlvY4PMtDRlrSQcagkpTZo3V3tUNtQjISWkTh3EJiRg44YNaFSvHgYOGKB0Y0wm4ZDj5xwwC5qFbfA16le9fn3sjI3FknffxfGDBxWwEuyZUU6daXU0lHXekO9XqUsUoAICh7IOCqSAwGGB5FM3M0aNX/h0x9GFTPcc3XCBxVwwHjHwc3dBFfsMlEEB3ch5unqicjMsy/LG9wfCldVj0GuvoW2TJihXrFjBB3RXDQKH+UvKbV+Y5EG3J2MU6XZ9UKHVjxY5hhvQdUnrFcEpy9ER0efOIebkSeW+ZIxdup3dPc9xTXEuCJravfx/rj1aC1lYH12v94uZpGWQSSiEOFr9CJDckJvPEXBpHeO4mHjBa1iYwV2qXDmULFcOHvcZIO/n+GidJDBxDOyj2nDc0VFZ0/O2yz0OmU382muvqfdLcEiIujc2Kkpdx3Foe05qWrE/3GuQYE1QY6Y/9eL2Q4wvzHtCCn+k8cuR42HCEeskBBM0NWtffqehaG1wzJ7e3iqxJmL/flyJi8ttm+My9XOoDf4hIBWanQICh2Y3ZabVYYHDgs0H93gjFNLdxKQTxnDVS09AA+dMlPP2RG/Ew0mdz2G4EhHcBCuyfbD+3BX1xTdp0iSEtG2L0r6+D9x65XF7IHD4uMrJffdTwJyO7ZNZFAXMUQGBQ3OcNRPqs8Dho0+Gdtwd47V+/fVXtR1J5LGjqIpbKF+2DIa73kRb6E6sMGixswd8AzE7sDm+O3xSuQW5oTCTC3jig7GKwKGxlLXeemkFpeVu8uTJKoFG9gu03rUgIzeOAgKHxtHVamoVONR/qgmFjK9ihiaD9mfOnImYU5Hw9fRAk6DSmI8IuKvzT4xQbGyR7eGH5M7j0XHOPMRmZ4P7s/HUCbq5jBn7JHBohPmUKkUBUUAUMKICAodGFNcaqhY41H+WeboCsy6ZBMAzWbmZ8POOV9DD9iqcHOzhhwz874wM/evV60qvIFwu1QAvxcZjy8GD6DNggDpGjfu+Mf6KsVjGKgKHxlJW6hUFRAFRwDgKCBwaR1erqVXg8MFTzaB9xhTywWxRZoVmX7mEDz2TUKKYm8ETTfLtjU9lnChRHatyXDBr0yY0bdFCWQyZQMDMUGMXgUNjKyz1iwKigChgWAUEDg2rp9XVJnCY/5QzJorZlNyYlw9u71Ej6QJq4ha87IAxfoCz0cyEd/bpWJkm+NnOH+tiYlTmKMGQexneb+sUQy9igUNDKyr1iQKigChgXAUEDo2rr8XXLnD4vynmnm18Q3FLDO5hx6O7uP8btwuplH0Lb5bIQp/ihbskzrv44AfXJ7A6yS43M5mb7xISC6sIHBaW0tKOKCAKiAKGUUDg0DA6Wm0tAocAoZDJJtyvkFvTMNHkjz/+wPUrCSjmaKcSPmbZnUGIOtG1cEoObJDh4IRPy7XB0n+jVaM8fYL7wnHft8IsAoeFqba0JQqIAqJAwRUQOCy4hlZdg8Ah1Aa5TDDhGbFr1qxRGwoz2aRjcTu8bXMOjg4O8LHJNPh+hQ9aeDfdvLAxbBw+WroK8TeSFBhOnDhRbepra1tI/uzbHRQ4tOqPCBm8KCAKmKECAodmOGmm1GVrh8NffvlFHXV3+PBh5T4meI21iUUNF6C0ky1qILnwp8vVD7G+tdA/+iribt5C6z59MHDIEIRWqVL4fQHUqRwhISFq+x6eiytFFBAFRAFRwLQVEDg07fkx+d5ZGxzyOKz4xERcOHo0N9mEYFj8ehwG+dnBz88X3WyvIcCAR9090iIoVgZn3cphabIzpuzciX6DBuGpMWPQqHFj3Hmq7SPVWqCLBQ4LJJ/cLAqIAqJAoSsgcFjokltWg9YEh3QXn7xyBYdPnMChdeuwZMkSVLFNU9nHzd2BKaWLeG5dfHDeuxp+zXDHjNOn1akn77zzDlq2bInixQs5EyaPFAKHRbwupHlRQBQQBR5RAYHDRxRMLr9TAUuHQyabpKenq5NNeNQd4wp37/wdcefOKiHWVdSBoSmU5Cc6YUZiJr45dQo5OTlYtGgR6tSpA3f3ou2gwKEprA7pgyggCogC+isgcKi/VnJlPgpYOhzGxMQoINy4cSMOHTqk4gpDHVPxfwGZSo1SDoW3X+HDFuBE++pYceE6XLy9MXr0aAwZMkSBYWEnoNzdT4HDh82cvC4KiAKigGkpIHBoWvNhdr2xVDi8cOGC2o6G1sKDBw+qjOTXPW6gikMW/B2ARm6mM1U37J2xvEwT/N/BKGR5FEeHDh3w4osvIiAgoMjBkCoJHJrOWpGeiAKigCigjwICh/qoJNfcVwFLgsPU1FTQUqidaMKzkLmZtQey0BvxGO2Tg/JOprUYLjl5YrNnRcyJB9JyoMCwR48eaNCggcl0VODQZKZCOiIKiAKigF4KFAwOk5OBc+eA5HggJ+t/DdrYAn6BgHsxgGe3OhXgGzVvGxWqAl56nuyQlgZcjQMunQECA4FiJQF7Z71EkYv0V8AS4JBvgsTERJw5c0adasJEE1oKfdKSUMndAbVKl8AkRMMV2foLUxhXOhXDXy6l8Y5Naezfvx+9Bg/GM8OHo3G9eoXRut5tCBzqLZVcKAqIAqKASShQMDiMiAA+mQaErwSQCdjZA8gBHByB9uOAkMZAjZpAmTKPP9jIk8CMT4CINcD7C4AWXfWrKzYG+O0n4Lv/ABMnAvX7Ap7l9LtXrtJbAXOGQyabpKWl4fjx48qFvHbtWuz8fQfckI2KFZ/AC+43MRyX9daiUC+0tUdqQEP8fNMFT+/apRJPxs+ejVZ16sCvUDvy8MYEDh+ukVwhCogCooApKWA4OOz3IlC1McAjwtLCgQVLgHq9gG6DgZCQxx9zYgxwaBWQkQyE9AJKBOtXV+xh4OhfQOQtYMAAwLskYEt4lWJIBcwZDq9du4ZZs2apzZl5HrKdnR1qlCiOmYiEl4MtPG1zlEvZJEtQG8xLdsDXp87ifGIiZs+ejWatWsHX2xt2JtZhgUMTmxDpjiggCogCD1HAcHD49hygWWedBTE5DpgyBYg7BfR9GmjeFfjlF11XSpUCLoUDqVeBni/orIrHjgG0Ql69CjjYAU3KAEENALcSQPQpYMn/ATF7gGenAnVaA8f+Br79FCjbBOjaEwgKuve5mChg7VLgUhTw6Y/AgSPAwS3A1VN3SsLYrJadgBK1gJgYYN8+IGIPkJYElK13Z19kOd2jgDnCYVRUFLZu3QqebhLBdQegg801dHZIgo+bC+ojCab+M2K2W10svXQTGV5eGDFihIoz9PHxgb296fVc4FA+OEQBUUAUMC8FDAeHU5cArXoAjPW7cAGYMwc4cwDo2R+o1xL49BMgPhxo2wpwStOp1OUVAAnAsu+BGzeAAH8gOwuIPw607QXUbA3EJv3Pda21sWM18EZ/oGpv4OXXdZbJu587fx747kvg8t/AUloRI4Bje4CkM0BWAnA8AbgUAbTrBPR5DnAvDaycA0RfBxwAeDBO0hPAcaD97b54BJjX7BZCb80FDuk+Dg8PVy5kJpow6STy0H6M8QVK+/mgqVMa6uFmIShWsCaS7Ryx07cqPopKRIpXSbRv3x4vvPAC/Pz8TCIzOb/RCRwWbM7lblFAFBAFClsBw8HhyDeAkOYAE0jOnAX2hwOutkBYJ8C//P8A7/kXgfqNAVcfoFRdYOcSYPUKIDgYaN8eSEkGJk8BmjcHOg0B4GMYOMxxAG7eBFIJhYeBVTuBuCigTVcgtCcQex74fBRQoyPQphcQEACciQKWTAFa3e5L5aaFPT8m356pw2FSUpLam/D8+fNqr8Lff/8d6WdPwj3pitqjcD7zpkzND3ufWb9p54RjbqXwuWs1HIk8hY4dO2LQoEEmlZkscGjyb1npoCggCogCD1XAcHCYm5ACwM4RqNYTCKsJNGwJXHe5F/DYNYLkB+8CHh5Ay5Y6C2BKCjB9us7F3K0HUKWqYeAwoDyQnQ2cigLWrATWzwRaDAB6Dgc8PYFfVgGrp+qSXmgB1fqn3OOXgK7dgO63n3+orA+5IOUWkJkBMKubcZB2t+nEFoAN7+V/+A/+4TW3/7+g7RrhflOEQ54OwmQTbk3DLF66jzf9thGxkRHq+TdLQT3MqaTb2OGAZyA+L15XbcrdqVMnPP/88+poPFMvYjk09RmS/okCooAocKcChoPD3IQUAIx7qloL8HQHnJyBU2fzh8OkRGB4cyA+FnBxBhwdgZwcIPG6zr088i2geW/DweHly8CWVcCCD4CAJsBz44H6DXXxjl99CfyzDPjP4nvh8ODPQN8hwMiJhlk//xkN/LUJKFYGqNgWqFABcHAASgIowSYcAQTp/pYoAZTkC6ZZTBEOedwd4wrnzJmj3MeEE+/MZKwOzEAxW6izkL1MLzTvgRO8zr8uvkvzxPYj/yI0NBQTJkxA7dq14eLiYpoLI0+vBA5Nfoqkg6KAKCAK3KGA4eAwNyGFhi8bnTVQs3jl3fJGixtkN27dBN4YC8RfBurXB5gcQuse4wV9fYHq9YA0G8PB4R9/AD9+rct+HvEp0LG7zn0cGQn8uBTYNBMYOxVo3w/w9tZZNmk5PBcOdO+lA0RDFCbUJFwE0nNUcjd49q3tZcA5GSo59iIth+7ApTgg4SSQfAFwcAECGgBlygNubgBP6Mi1fvF/+Jwb4O9viB7qXcc9cHjoEBAXp4PaOnX0rscQF169elWdZkJLIWMLmWzyZHYCerimqQiH1h6Ag7LMmlkJqI8P4zLxzeVE+JYqhZc+/RQdateGXxGfmayvigKH+iol14kCooAoYBoKGA4O80Lf3WO7HxympuoSVw5sBlo0ALp0BdLTgJUrgSpNgTpNgKR8ElL+2gFMewPwrQoMGgqULg3sWgd8PfF/SSp3J6RciAfWLwP+/QsoFQD0HgOUCwKcnYHERODff4A5LwFho4A27YDiHsDFZGDOFKBSENB5AFCvlWFnjeOn+1wV/k0DUgFc0566CsSfAW7G0levi78s7gc4ZwDON4FiAK4AyCoOJGUANxNu1wOg+BOAs5dufH7e6lbdHifuzLbRubL9/Arssr4HDn/7DdizCchOB5p1BKr5AX6VdH0xQsnMzERCQgJOnDiRm2iyjxnnALriCp7ySEcrDyM0XBhVMjzDtyoWXbPHnFPnkejvj2defx29e/eGv5MTCrC1fGH0PrcNgcNClVsaEwVEAVGgwAoULRxmZAA7dwKrZwM+TgBPdlBwuApo0luXJcyibbStAeiJE8DSpUBCgs465e0GROwHtq4EAkOBFyforI95s5WZEf3bYsA+C2jUS3dqCl25Tu6Atz/g7QXMfQvwqQqU9QTsM4AEN+D4KqBnb6BZL8C3coEFf+wKqBXHxL+KCK8A/N8Y6P5euQJE/wvE6sBIWRkdiutc9YH+QNlkIDMHyCQl+ujCGml95F9HD8DVC9BclPRUKrcr/3PbbcnX8tkmJV84XPUlcGIfULEpEBoIVAkDnqinswYbsNy8eROnTp1ScYXcxJpZyIlno1DFIROBgYF4zS4WlZFiwBYLt6o0ezeEB4Zh1I4/cNnREZ369cMbn32GQI3zC7c7j92awOFjSyc3igKigChQJAoUDA6jooCZn+tOL3l3LtCc+xzmUx523bZtwN69wKVLOotW5cpAWJjO5UsQ/OIzXRtTvgFadgOuX9fFCa5Zo8tADikFeLsA287oGh85UredDl3I8QeA+X8AX74F7Fp/b+dKhQDthgDDh+vq3LgR2LsGSLkKVG4HdKsM1Awzz9NVqCcfSAcQBZxJB67fluDmVWDNdCA9BShZG6jUAggqD/CIOIY7chefbA8gs7zOuli2NODh/r8kGlZja4uPpv4HR48ewffLV+iSaDb+Cvw8Gzjy2/+0Lt8a6D8a6NxZd5SirYMu9OAxCxNNMjIycPjwYcycORNr1qyBY1YGyviXRJ9SLpiCs49Zs+nclgngdI4zRmRXwonzsXjmmWcwevRoBHFPTzMrAodmNmHSXVFAFLB6BQoGh7RiEdQybt12d7rmL+jDrmOGMvdHzMzUQQMtejyTOTwcYJzg4cO6Nsa9AtStr4tLTE/XxQTy/53sAVsbIIUmNADFiunqunlD5970DQBuXAVSk+/tH113Lu66GEn2k3WmJQM52bo4PzcHwNHVPE9XoQZZDGLM0W1OTsuhdjwwE36Sr+sSgK4kAtduAPa8LhJwyNYlS8fcBP6KBypWBPYuB2JP6JJoaJ1lKVcOif9sRnpKNEqMfxNARWDee8D+zTro1ArPtHYrBtSvBzz9LFCpoy6j/THLvHnzFBDSUnjjxg3cunULPwQBzYrZwc3eBt4cq5mXv+CBSekB2BMVjcFDhmL48OGoX78+HPjeMLMicGhmEybdFQVEAatXoGBwaGz5Nm8Gfl4KnN0N9O0LdBgGBFQydqvWVz9jH/lQ5Jh0Gya51RBd6yk6cI4/q4NJB1fAsbjuNBm6mnf8gLizR3Ci67NoEnMdDrsWAxfD89eQ0F6lli4utH4jnYWYiT96lLi4OJV5vHz5cvz777/gwq1pm4KnQcso0Nwd8DWzDOT7DXuXT2UsSy+G1ZGxCAsLw9ChQxESEoJi1M8Mi8ChGU6adFkUEAWsWgHThkO6eY8dAK6fAUJDgTI1jZbYYNWr4FEHT4sk4z2zs7Hj689w4p8DaPbGx6iakAD7pZOBiL/vX6Ojuw4OOzUDmoQCAQ+O42TGMS2Ee/fuxdGjRxUgDvLMRE0fd9TwcECH3OydRx2EaV6/2ycY36d64O9bUMfhTZo0SYGhBwHdTIvAoZlOnHRbFBAFrFYB04ZDq50W8xl4bkLKqlU6l/zbA4A/84ntdGemdUnA0xeoFgY0Kg9Ur5tvkg8zkOkujo6OxubNm7F69Wqc3LsHNW7nxnxRFgi5TwSD+Sh3V09t7ABXX0x0q4Kfz1yGu7u7ijEcMmQInJlxbsZF4NCMJ0+6LgqIAlapgMChVU674QadC4c//qiLEZ31MnDkd10atB3jNe108Zp1OgEt++tcyXxop8Lk6UpWVpZKNOFxd9yOZvr06Wq/woxbSejpmYPvzS8XQ2+hsx3ckFSxG7pt+x0XXFzQr18/TJ06Ve/7TflCgUNTnh3pmyggCogC9yogcCirokAK3BcOPUoD1doCHSsBFVsBvpV0iT9MqOAjn2xlWgp//vlnrFy5EpGRkUhMTESZMmUwwiUJo2zjUML8cjH01jYmwwadol2R6eePXv37q70M6xTyJuJ6d/YRLxQ4fETB5HJRQBQQBYpYAYHDIp4Ac2/+Hjjc9RvgYg9UqQl4lgLkpyayAAAgAElEQVQCPACPkrpElnwKM41PnjypEk1oJeRm1jzpJLCYC8YjBn7uLqhon4ny3CDcQssxuGJmmi+WhMfgxfET0LdvX1SrVg1uPPHGAorAoQVMogxBFBAFrEoBgUOrmm7DDzYXDles0CWp8MEMZO5R+ZDCRJOtW7fmJprQpVwPSWjmnIFy3p7ojXg4qW14LLfsRjGsSHXDqpuOCghff/11tWUNYw4tpQgcWspMyjhEAVHAWhQQOLSWmTbSOO85IeUB7XD3wZuMKYyOxpWEBGUtXLFiBW5dvYKquIVypQMwwD1NHXtnDSUCLpid6o2NGW4oXrw4xo8fjzZt2sDXwCfJFLWWAodFPQPSviggCogCj6aAwOGj6SVX36WA3nCYkYGEtDT8FReHNdOnY+P69YiLOY+SxYuhSVBpzEcE3HN36LZsmbmbZJqtA57PLI8NF5NQrlw5vPbaa+jWrRscedyhhRWBQwubUBmOKCAK6K1Adna2SrTkyV45PHRCHS5mq3ah4KEGNjY20K5J4YEg+RRex+vt8knk1Lsjj3ihwOEjCiaX36mA3nC4dSs2fvsthu/YgeTERLWJ9Qs+WRhfygZODvbwQ4Y6lMUayjUHN8yqGIbFO/5C8VL+KsZw7NixKsaQHxSWVgQOLW1GZTyigCigrwKXL1/G+vXrMWvWLFy7dk3dVqFCBfWZz0MOGEKUkJCATZs2YeLEifdUS4MBrxszZowKPSqsInBYWEpbaDsPgkPuVUjX8d9//424f/7BxdOnceZaPGaUAdzsgCrOuodVFVc/xHjXQKdj0biVAzz99NMYNGiQWZ6ZrO+8CRzqq5RcJwqIApakwJEjR1RcPU/48vb2hr+/P7hl2+nTpxEVFaV2pWjcuDHs7e3xyy+/4JVXXsGMGTNQokSJXBloZQwICEClSpXg6elZaPIIHBaa1JbZUL5wGBGBs//8g5XnzqltaZiFHJJ1Ha08AC87YIwf4GwtZsK7pv0EPDEvszxWJiSgw9ChePqpp9C4Zk3LXBy3RyVwaNHTK4MTBUSBfBRIBLBs6VKs/+EH9OzZE6GhoQry6ELmyV9r165Vd/Xo0UNBI+GQCYmHDx9G+fLli1xTgcMinwLz7oCCw/37sfr779UJKVFXriDut9+wd906fH0+Gn7x0bDJzsZwH2C4r3mPtaC9Pw8n/JRog/cu2Sk3wTMffoiG1aqheEErNvH7BQ5NfIKke6KAKGBwBU4kJuLrr77Cwd9+w/z58xEYGKhiDFkIXrQe8jhYQqOfn5/AocFnQCosUgUUHG7dgtXvvwtERGDC5q34cd9+JFy6iGDHbPxRGfC0K9IumkTjybDFjOwALEpyVnGFCxcuVGcmW9KWNfcTWuDQJJagdEIUEAUKUQGCHz1nTESZO3fuA1tmXCIth0xM/OOPP1SSolb4feHh4aGSWAqziOWwMNW2wLYUHM7+CKtDigMZGZiQXAJb0xzRIOsa3rM5hwAHwNbyciweeSYnIggrYpNR8olKeO+999CkSRO4uLgU+hv+kTtugBsEDg0golQhCogCZqUAYwp/+ukn8OQvfeGQSSd0PTMGUSvFihXDr7/+qk4LK8wicFiYaltYWxcBTHv/fZz74gOsrqgbHE/7SIADTt3KwNqLyRY24scfzmG44WJKhvoFWKtWLfXXEjOT81OIHzLbt29Ho0aNLG4Px8dfEXKnKCAKFKUCXbt2xciRI43WBf4oJhyeOnVKbzjMLyGFrujWrVvD1TX/U8aMNQCBQ2MpawX1XgXwn/ffx6k8cKgN+0QqsIwXWHG55OyJP93KIjw8HE888YTKSgsKCrI6RXhG9pw5czBgwACTCLS2ugmQAYsCosA9CvDzmLHfxipnExOxcMECHNqxA/PmzVM/jDWLYFpaGi5evKjczvXq1UPp0qXVD2hJSDHWbEi9ha6AcivP+RSr65YA4qOBHG7xLAVOxfCXS2m8Z1dWZWtzy4IhQ4aoDwJrK+JWtrYZl/GKAqLAJQBLvv0WW5YuxahRo1TiCbez4UbYsbGx2LZtm7IoDhs2TL22e/dugUNZNpajgILD1auxekg/YOUUID3/Hd4tZ8T6jSTFvwF+TvbA8wcPqk2uGWjMfaqssQgcWuOsy5hFAVGAhoHVq1djy5YtGDduHGrXrq32OWTSyeLFi5XRoGPHjirMSLaykfViUQoIHOY/nR/GOWFxmidKV6mCN998UyWgeHl5WdTc6zsYgUN9lZLrRAFRwJIUSE9Px5kzZ5T7mDDIOD4W7ms4ePBgBYfcxubq1asCh5Y08TIWQODw3lUwGwFYcP4WsgOClJugbdu2yp2QNwPNmtaOwKE1zbaMVRQQBfIqwK1sLly4oDa+JiyycAuz4ODg3MxkLQbx33//LZLkk/xmTBJSZB0XSAGBw//JlwQ7rIQvvk6whVul6spdwKPx+MuwsPeoKtCkGvhmgUMDCyrViQKigChgZAUEDo0ssKVXL3Com+FE2OGvbHe8leyHhFupeO6551SgMbPQrL0IHFr7CpDxiwKigLkpIHBobjNmYv0VOARSYYNtOV54LdVfHYnE/bOef/55tGzZ0sRmq2i6I3BYNLpLq6KAKCAKPK4CAoePq5zcpxQQOATmwR/zbzjhZHwinnzySUyYMEFlpfEEFCmAwKGsAlFAFBAFzEsBgUPzmi+T6621wyGTT5YmZOOCjbM6AeSll15CzZo1reLMZH0Xo8ChvkrJdaKAKCAKmIYCAoemMQ9m2wtrh8PeCT7Yk+6IKiEhGDVhAnqHhsLJwcFs59MYHRc4NIaqUqcoIAqIAsZTQODQeNpaRc3WCoep2cD+ZOCFc4BdSBN0HzwYg8eORSAAO6uYef0HKXCov1ZypSggCogCpqCAwKEpzIIZ98Ea4TATwIk0WzQPz0a6owte+fRTjBo7FtZ3arJ+C1fgUD+d5CpRQBQQBUxFAYFDU5kJM+2HNcLhX/DA22kB2BkeiQ8+nIw+AwYgqEIFiDM5/0UscGimb27ptiggClitAgKHVjv1hhm4tcHhbyiOebfc8VdSNsLCwjB27FhUr14dTk5OhhHUAmsROLTASZUhiQKigEUrIHBo0dNr/MFZExyuhQ9+SHLEYTsv1KtXD2PGjEGtWrXUoelS7q+AwKGsDlFAFBAFzEsBgUPzmi+T6601wGEabBAOV7yf7IvDyUBwtWp4fsIEdAwNhaNkJj90TQocPlQiuUAUEAVEAZNSQODQpKbD/DpjDXAYm+OA/tmV8c/pc8qF3GfkSISNHInKkpms14IVONRLJrlIFBAFRAGTUUDg0GSmwjw7Yg1weDYdaBjlgGIB5dSZySOfeQauxYqpBBQb85y2Qu21wGGhyi2NiQKigChQYAUEDgssoXVXYOlw+Pct4MM4e0R6lsGAwUPQo0cP1K1b17on/RFHL3D4iILJ5aKAKCAKFLECAodFPAHm3rwlw+EBuGNBooM6Ho/JJ3379kVwcLAkoDziohU4fETB5HJRQBQQBYpYAYHDIp4Ac2/eUuEwAi74Ns0LK9M9UKJECcycORNVqlSBq6uruU9Zofdf4LDQJZcGRQFRQBQokAIChwWST262NDjMBpAMW4zLqoAtCakoU6YMJkyYgG7dusHR0VEm/DEUEDh8DNHkFlFAFBAFilABgcMiFN8SmrY0OLwMB7yEithxOha1GzTC008/jS5dusDNzQ02NpJ+8jhrVuDwcVSTe0QBUUAUKDoFBA6LTnuLaNmS4PAYXDErowRWx1xHheDKGDhwIPr376/cylIeXwGBw8fXTu4UBUQBUaAoFBA4LArVLahNS4LDjalOGHHVW80OXcm0GFauzN0MpRREAYHDgqgn94oCooAoUPgKCBwWvuYW1aKlwOHZNGDZDTvMSPVBaGgoPvjgA1SrVs2i5qqoBiNwWFTKS7uigCggCjyeAgKHj6eb3HVbAUuAQyagTInNwdy04mjevDnefPNN1KxZE+7u7jLPBlBA4NAAIkoVooAoIAoUogICh4UotiU2ZQlwOBFBWBl7Cz7ln8C0adNQv359uLi4wNbW1hKnrNDHJHBY6JJLg6KAKCAKFEgBgcMCySc3mzMcXoU9PkcZrLxwE74Vq6jkk6FDh6pNriUz2XBrW+DQcFpKTaKAKCAKFIYCAoeFobIFt2GucHgWTvgp0xtzEoByFYPRtWtXdO/eHRUrVrTg2SqaoQkc3qn77t27sXfvXiQmJua+UKxYMXUsY6tWrXKfO3/+PJKSkuDn56ce+ZXjx4/j5MmT8PLyuuPex53plStXolSpUqhevbqqM29JSEhAeHi4evTq1Qu+vr6P20y+9+3YsQNXrlxB1apVHyve9/Dhw9i0aZO6n3HDnp6eqh1+ybHP1Kphw4ZmlWQ2Z84cODs7K29GjRo17qv377//jhs3biAoKOiB1xl0wqQyi1ZA4NCip9f4gzNHOIyFI9ZmFsOnt7zUF8f48eMlM9mIS0Xg8H/iRkREYPbs2di6das6bYePlJQU3Lp1C02aNMErr7ySC0a//PILzpw5o+JgCQf5lcWLF4PXVapUCR999FGBZ5HbNxEweFRkSEjIHfXt27cP33zzjYKs+fPnG/yHFGN9CbqDBg1C7969H3ksixYtwksvvaTAcNrMmahcoQIcAMTFxWHJkiUg+L766qsKbE29ZGVlqc+mdu3aqbkdMWIEWrdufd9uEyIvXbqExo0bIywszNSHJ/0zAwUEDs1gkky5i+YIh3OyS2L6dTdcv35dfQly2xqxGBpvlQkcAjk5OeAX/rPPPqusWwTByZMnKytWVFQUpk6dio0bN6JFixb4/vvvkZmZqUCGQPbyyy+rdWpnZ6fqSE9PVw/++/PPP8eKFStQr149BW58PSMjQz3Ypr29PZycnNS1+oRKDB48WFmgeCLQqFGjchdFdnY2CF9vvPEGBgwahFfHj0cJPz/VDl9j/bRw8S//zf5phWO5uy85Njbq3rSUFHW9g4ODOr+cWhCQ+/Xrp+rgNRyT1gav44Pt3F3YP25az9fm7dyJTg0aoKSDA2iBZSzxTz/9hE8//RTDhw9X9aWmpubWTW14AhLHoBW2rfWB8cda29SUhffzdY6Nr2sa8P+1eUpLS1PX8h7Wr52yxPv4Gq9j26ybbWv3cg6OHTuGjz/+WIW6cFstrX22y/6zXf5liYyMVP3x9/dXcJ+3f9o17B9/jOSnnfHe/VKzuSogcGiuM2ci/TZHOJx82Q4L7cuic+fO6suObjR+8EoxjgICh1DWQYIP4bBWrVp45plnVEY8YYEQQrcn4Wbz5s1YunSpsiwSEgk2Tz75pFqn/NKn5fGHH37A+vXr1Q8aupsJkITDr776SrWxYcMGdT8tZg0aNMC4cePUtUyyelh59913sW7dOuV+pTVKK7GxsVi4cCEW/fgj5m/fDs+EBPy2erW6lq5g1s926BqPjo5WVjqt/PXXX7h27dodfbni4qL6+N1HHymw6dixI/7880+lxbBhw9SOARwHHwcPHsxtg9fRMlahQoV84fC5557T6RIQgDdffx3t27ZFfHw8li1bpkBrypQpCg45ni+//FK1Tc240T0BjGPQCvvz3XffqT7QekeXP9um1iyzZs3Czz//nOvO5TUvvPACAgICcOLECTVHvIaFFj2CN9tgYZ20vh44cADFixdX489775YtW7B27Vrs378f5cuXV1ZDXtO2bVtV58WLF0E3P/+yBAYGqh8BtJoyPCZv/06fPq12XuD64Rnx+Wn3sHUhr1ufAgKH1jfnBh2xucHhpAvANpvi8K3fHPwi4YetnJls0CVxT2UCh8Dly5exYMEC/Prrr+rkHQIKrThaITzSAsgv/h49eigX4fbt29WXP93K77zzjgLI3377TcEMgYKJU7QuESDpKv3www/V/pyMZyQIlixZUv3ouXr1Kt577z3UqVPnnjjCuyeL8Ml6CBSaBY/XEK7omk3NyMAns2fjc14TGani+vjjiv3geF588UUFRxzHnj17lIWUVjK6x9kPvt/Yl6WrVyv4ybxxQ/WJFjS6q3kvwZnXvfbaawqqORZa0mjp53UcIy2bdxfCNeGW9dOiSkii1t7e3vjiiy/w7bffKkCkq5ZWWlpuGcdHyx3nh/1kuwwz+eOPPxSEUw+CF7UmZNKyS5c3x8b2aOkjWNI6Rw04r23atMGhQ4eUXj4+Pup8dtbTqFEj9ZnDwrERqqkdP3927dqFuXPn4oknnlBQyR8IhELGnHLc1IHgTaBkv9l/asG+sbB/rI9ja9++vfqhQPimNbJcuXLqWv6b8Eu3fZUqVYz7ppfazV4BgUOzn8KiHYC5wGFiJlTyyZx4oHyTlupDnL/EaXmRLWuMu4YEDqFgi/Fw/AKnhYjQcnchLP3nP/9Ra5IJUoQEWs34/5MmTcJnn32mLEm0jBEgWWjd43O0ahE8WC/hhfGChBaCI61ldNn27NlTWSsfVtjO6tWrFUz+97//VZcTugimhD1uDs922Qat72yH4EpoIdgxmYVxlXyO/S5btiyYLEL4JWARfAgv7Btd1xwvnyf48Atp6MiRaNm7Nya/9BLq1aql2tGSStguYyv5/s0PDuk2ptueWhNGqd2AAQNUf7V7g4ODVfvsHy25BDTCKxOFdu7cqe5nX2iRbdq0qbLGsVATwh6fo6ZMfKEeHB9hnnDHJB0CGi2HtCpyLgjuBEcCPetiu+wfoY2vsz+rVq1SfXEuVQrr1qzB72vXqjlj4fuHa4FuYybtEMD5w4G60P3OQkst1xahmVbKiRMnKl0Zq0oQPHfunHqOfeZfQrAUUeBBCggcyvookALmAIcJmcCWG8CoaKB0xWDltuKjdOnSBRq73KyfAgKHUNY+ghAtQASD+8EhAYsWOFq6aJmie5HJCLRmDRkyRCWuEAgIPCy8ngkptBJ26NBB1T1v3rzcGFoNDgkFhA/+IHpYoVWKVjPCFUGO4EZrXUxMjHrf8HVa+QheeSGD46P7k9YvWkj55ULXOOMqCV4cE92pjP8jOBGqOEatEPgIugNHjEDv8eMx9623UCUoSMET4/PoruZ4+bgfHLINgigTdagDwY8wznppTSR8MzOcn1u0ulFTwi3d3gRxQh+tfqyHMX0cNy14LBw3x8SYPcI5wZfwReuplvTCPvI1unw5Rr7ONmgdZF/YJvvy1ltvKYtop06dlGWYGhMcc0qWxLYtW7D/119zk3IInqyL1k3CIdcO23nqqafU2Fj4HDXi2tBCDAjxjEHkemKiD6Gf8EortCStPOxdIK8LHMoaKJACpg6HabDBqkQbDDqdo2Jy/u///k99IPODWkrhKCBwiNykiH///RejR49Wrr0cAFmcgqws2NrYqPg9WsVo3SMM0rr1999/57p3CWK0XNGiRNelBoeMjaNbk+7Z5cuXq/iyvEkHdCkSFOjK7NOnz0Mn/cKFCyq+kGDHv7SY0WrI+MXXX39dwQ7hUEsk0Srkv+k6JQzSFUoLWV44pDWRFrTatWurcdHCdTcc0v1KwKUFjCBK9+7NmzdVQgcL3ax0zz8MDnnt1I8+wpo1a8Ct7KkprWu0LNKNPHLkyNwEkryJOtSKehIkCX38q2mpJZ9wDIQ+Qhf7pd3Pe2FnhzmzZ8PB3h7Tp09XMY2ENn7e0HLLMXH8BH5a/wiFrJ/xgLTo0SrJuNNPPvlEASDDAlg/66C2hEPGLvJHBpOUtB8JeZ8jbNJKSxDnPNElz7nhPQR6Jjo1a9bsoetALrBuBQQOrXv+Czx6U4fDpSiBGYnOiLpyQ8XbMPOPlgDty6bAAkgFD1VA4BC5SREEPrp/uRZTAERRvdOn4V+smLK2MfGEYKTBIaFMS9AgUNDCRVckYUCDQ7okCSqMh2NMHV2Q2rngWiIMLYcEFH2OhGR2Ma2RtDTRbfrPP/+oH1ZMpuAPK7qYCX4E3LyxfwQhtsE4Scbb3Q2HM2bMULDGsW3btk25OO+GQ0IjY+bc3NyU9Y8QQ6giSLKwfQKqPnB4LDFR1bFk2jTVTw0O6d6lhZAJJJwHWtdYNK1owSOgEvY4Vl7HQuCi5ZZa00LH5A5qzvq0e1GxIkLKlkX2lSvKHUxLIeMvGTJAeCfMcfyMWWQ9BE0CNOMB+Rr1o+WTbmnN0sv6Cel0eRMO2SfGldL6x0x2lrzPEeIZb8lx8EcELYm0ZBI+2SavZTiAFFHgQQoIHMr6KJACpgyHsxGAFVdzcCbHSX3J0Q3ETL2821UUaPBys14KCBxCJTswQ5YAQHciv/g7dOqETXv2YM3SpbgaF6fchoSPH3/8UbmFuV6ZqEDXIWGILk5ag2h5ohWQhVZEggKBivDIL326LHnaD61RzIblfXydr/FefQohhFY2wgutdbRS0W3MfhFkWCezrtkm/3KbGMbqEVgIdszyJQwRVvljjG5lZgezr1r8Hy2UWtIL7yc80pWtbQROUCRIM4aPFjZeQ+ikVU0fOEwGVJ9m/Oc/ygpH/b/++mvVH21sjBPkZwOBjEk32h6OvI7tE045RhZaAjk/tBpyLIQuzietknQr06IJDw+U9/fH1UuXVAwgQYxfsozdPHXqlNKKllX2i7GIBDmCIOeTGeJMLDl69KjaIJ0/FgioBGm69+nm5rxw7dDVTGjWdOBzhHhahtkvuvcJuHQ9a2BLNzvHyh8geTdb12c9yDXWp4DAofXNuUFHbMpw2DvBB8ecfNSHOT/g+Utatqwx6PTrVZk1wCEtM+nOznB1d8ed54rcKRGtcYQrxqAxlo7WNVqRCBIsTOYgONB9TAChS5cxfNqm0AQkxo9pG1TzZAzGAhIKCCIEAoIUAYRxiExEoMWJoElwo4uRW8toyQ73m0DGKjLOjfUxTo1by9AVS/Bj/XyeSRzMxOUPLrbBQoDkNQzfYEKEtnUK4ZCApCV8aFu1EHj4vuTzhBuOm3GRWtILkynYBq2R2ikn3BOSUHT3CS60Qmoxh9q4OA5a7WgpZL8JSHTPa8+xbSaGENyOHDmirJnsM/vC8TORSLPCEiCZpEOrIfvLB6161EdLmAnt1Qu1nngCh/fsUTGKLVu2VK8znIAxzlqsH/vDsWpZw6wrv4QU9pnxqoRWxmjSeqkl2xBMmQDEwphD/rjgc8xqZl1sl1ZPzrm2HZAkpOj1kSUX3T5ZiOuU652fNzY5OTk5jPug+4MfKIY+IklUtywFTBEOU7OB/cnA6wku8GjSFk+PGoUBt/f+siz1zWM0lgyH2kkWBIcUDw+UK18eVe46di7vLBFWaBEiAPJLn1/+hAQmSdA1yR8v/NylhYcWJO2UFEIMP6QJWYQWWo5Y6Lbkl7+2TQohg9Y1WrJY6A6mpUzLGiawEDCYjfuwoiXRsA2GY+RNPqG7llYswpNWtD32GB/HbWNYtHZpgSTYsn9sm3GE7AsfeQsBiPXwwS8m6pV3HFxLtIYRsu6OG77f2LSkHN5LSyXvzfuctlE1E1MYT8m2OReMCWSdtDqyaHGDdNnyOerMOWJ8pabzkEmTULNsWezfulW5tO++lxZdFibVMDEl773UyqFsWaxasQI/ffllrixslzGDBFG6pNku1w1dxnnr4x6RtBjSuqtpzfpZ6E6mtiwMU2BsoxRR4EEKiOVQ1keBFDA1OMzIAcJTgBYRQGD1mhjw8st4asQI6M4MkFIUClgqHPILm5BDi5O2pxyTAfh4WKH7lEDJGDxtY2Va4ug+ZKErWU7teZiK8rooIAoYSwGBQ2MpayX1mhocbroBjDgLxGYAH3/yCbr17IkKFSuqM1alFI0ClgqHTA5hDB0zWmnpozuUMX36xLRqx6tpCQ60PNHyQ9hkYaashEAUzXqVVkUBUQAqVELcyrISHlsBU4LDZVeBGZeBSCed+4VxWgzK1+fL+rEFkBsfqoClwSETKWj1o2uX25AwBpCZvDxtg+5hKaKAKCAKmLsCAofmPoNF3H9TgcO18MHXsWnYl+2m3HRarBMtMlKKVgFLgcMMAPEA9qxdi8N796qkEmabMvGCySXMNJUiCogCooAlKCBwaAmzWIRjMBU4HJJcBnuzXJX1ZuzYsZKZXIRr4u6mLQEO6fK9eusWwpOTsXXRIqReu6bWGrNRtRM0TEhy6YooIAqIAgVSQOCwQPLJzUUNh9k5QFI20OOsPbzbdMPzzz+fe3qEzI5pKGDucMhNoblNCLdSYfZp1OnTasuZ0ObN1TYoUkQBUUAUsDQFBA4tbUYLeTxFDYcx6UCnKKBsszYY9PRItTEsNxmWYjoKmDscciNpnjrCvfC4f1xG2bIILF4cZZyd5aQd01lm0hNRQBQwoAIChwYU0xqrKko4/PsW8GGcPSI9y2DU5Cno0rYtqsmZySa3DM0RDtMAxPLY4wsXsGfbNrWJMfebUydSuLvDxd4eEs1qcktNOiQKiAIGUkDg0EBCWms1RQWHO5KARUlO2OMRqLKSe48ejeDy5SEpAaa3Es0RDhOuX8e6PXvgkZGBy+fPq02OuV2NdlqG6aksPRIFRAFRwHAKCBwaTkurrKko4PBwMvBFHLDFuTS6deumXH08JoqnAEgxPQXMCQ5TU1PV/l6RkZG5+xfyZAkeYacdWWd6CkuPRAFRQBQwrAICh4bV0+pqK0w4zAaQZuuADicysSfFTh3nxQ2IeY4s95uTYpoKmAsccmNqJpww8WTvvn34au5cfDxtGrp07qy2q5EiCogCooC1KCBwaC0zbaRxFiYcXnNww6yKYViw+Q9UrF5DWQx79OihTpKwsbEx0gil2oIqYC5wyHOCeZ4uN7kuU6kSfOrXR6NSpeDn6io/Pgq6COR+UUAUMCsFBA7NarpMr7OFBYdnXP3wo3cNLDoWjdr16it3crt27VCiRAnTE0V6dIcCpg6HaWlpiI2NxZIlS+Dm5obgevXgExyM4FKl4GVrC3uZT1FAFBAFrEwBgUMrm3BDD7dQ4NDdHzscAvDqNV3veTReq1atEHmDv90AABwESURBVBAQYOjhSH1GUMCU4TAhIQFRUVG4cuUK1qxZg+bNm6Nt165w8PKCDwBbI+ghVYoCooAoYOoKCBya+gyZeP+MDoc+ZXDWsSyWJeTg/2JiMGbMGAwdOhRMEpBiHgqYIhwmA7h4/jxO/POP2r/Qx8cHV69eRdOmTVGvXj3zEFZ6KQqIAqKAkRQQODSSsNZSrVHh0NYBN58cg6mHozD/wAG0bN0aC+fPh4e7u7XIaxHjNCU4zMnJQXZ2NiKysvDNF1/g2PbtaNiwITp37qy2qXGXtWURa04GIQqIAgVTQOCwYPpZ/d1Gg0MHN6BiGAbsPYJDaRmo26EDnvvwQzTx84ODrTj7zGnhmRIcpqSk4MyZMwiPjMSv69ertTRy5Eh1HJ6zszNsZW2Z09KSvooCooCRFBA4NJKw1lKtseDwqo0zPvdoiG8P/YO6oaEYM24cmj35pNrkWvKSzWt1mQoc3rhxAydPnsSOHTvUEYuOjo4ICgpCo0aNlMVQMt7Na11Jb0UBUcB4CggcGk9bq6jZGHB4Fk74KdMbcxKAOo2aqBNQwsLC4O3tbRWaWtogTQEOr1+/jkOHDikwZOFpJxUqVFD7F3p5eVma5DIeUUAUEAUKpIDAYYHkk5sNDYcJju5Yn10cU6+5KHGnTp2Kli1bwtfXV8Q2UwWKGg6ZkRwTE4M///wT+/btQ9euXWVNmelakm6LAqJA4SggcFg4OltsKwaFQ1t7rParjS/TvHD8+HFMmjQJvXr1QqlSpSxWP2sYmLHgMOt2iEF+Eag8TYeJJ1mZmVi3di0IiPYODvD29UWnsDA4OTpag/QyRlFAFBAFHksBgcPHkk1u0hQwKByWa4GpF5LxzdXryo1MOOQWI/b2sg2xOa84Y8HhaQDFAORnU+aWmFHXruH01q34ZdUq1K1bF007d4ZbuXKo7uoKezlRx5yXlPRdFBAFjKyAwKGRBbb06g0Ch/bOQJkmmHYqDrvsnBHcogWeeeYZOTPZQhaPseBw+759cLK1RcWyZe84KYdWwlPnzyP89GmcPHgQOdnZ6hzu+k2bws7VFdwISZKaLGRxyTBEAVHAKAoIHBpFVuuptMBw6OSJRM+KmBMPrLlyFeUbN8awYcPQoUMH6xHRwkdqaDjMyMhQJ5osXLgQ165dQ7NmzdQZ2ywREREIDw9HXFxcrqrBwcGoWrUqSpYsaeFKy/BEAVFAFDCMAgKHhtHRamspKBwmupXGH171MHDDBtRp3BiDBw9WGxKXLl3aajW1tIEbGg6Zebxnzx7897//VaebhIaG4qWXXkKZMmXw66+/4siRI2prGm5Rw5N0AgMD4erqammyynhEAVFAFDCaAgKHRpPWOiouCBymwQZbc7zweloAzp8/jylTpqBv376SgGJhS8eQcMgkk3PnzuGzzz7DihUrcOnSJRQvXlwde/fKK69g165diEtIUFvVDB440MKUlOGIAqKAKFA4CggcFo7OFttKQeBwKUpg5g1XXEjOwKeffqrcg/7+/pKAYmGrxZBwSDcyrYaEw/3794MbW/NUE2a09+zZU1kJg5o2RY3atVFFjsKzsJUkwxEFRIHCUkDgsLCUttB2HhcON5QKwfxLGYhIBbp164Zx48apvQwdHBwsVCnrHdaD4PACgJTbWccl9JCIR9+tWrVKwSHjCrOyuKEN1LohIA4ZMgTdBwxAjZo1IY5kPQSVS0QBUUAUyEcBgUNZFgVS4JHh0M4R8K2KCYn2+D0NqF27Nl5++WWVMCBb1hRoKkz25gfBYQKAdECBnD7nlBw+fBhz5szBokWLkJaWds+Y6U4eNGiQilstX768yWoiHRMFRAFRwJQVEDg05dkxg749EhzaOSHVrRT2u1bDJ6fPwqFqVQwdOhTdu3c3g5FKFx9XAUO5lVNTU7F161Z88skn2L17NzIzM/PtEi3Ro0aNQps2bVQiipyZ/LgzJ/eJAqKAtSogcGitM2+gcT8KHGZ4lEW4byO0WrcOTdu1w9ixY9VpFVIsWwFDwSEzkxcsWIBp06blCkbwY8whi52dnfp/Wg+79+iBdh06ILhiRdjb2Vm2wDI6UUAUEAUMrIDAoYEFtbbqHgUON920w5jLHnANCMDoqVPRrV07lJctRix+yRgKDulO/vLLL/Hvv//masYEJp6i4+zsjAoVKqBixYqoUaMGytWqheKVKiHYwUFOQ7H4FSYDFAVEAUMrIHBoaEWtrD594XDZVWDGZeCUR0m8N38+2jZujAq+vnC2Mr2scbiGgMMLFy6orWvWrFmDixcvIiAgQO1jyP0wnZyc4OLiok7U8fT0hIeHB5w8POQ0FGtcbDJmUUAUMIgCAocGkdF6K9EHDn9DcXwZm4Gjjj7oN3AgxkyahABXVwFDK1k2hoBDHol36NAhZTVMT0+HduoJQZCF2cq0IGouZiuRVoYpCogCooBRFBA4NIqs1lPpg+Aww8YO0a6+mJzohr9S7dG4cWO89957ai86xodJsQ4FDAGHVIpb13CfQ1oKefKJrCHrWD8ySlFAFCh8BQQOC19zi2rx/nBogwRnL7xboSM279mLkJAQPPfccyqDVIp1KWAoOLQu1WS0ooAoIAoUnQICh0WnvUW0fF849CiNaL/6aLZlJ9p1767OTOYRZ4wNk2JdCggcWtd8y2hFAVHA/BUQODT/OSzSEeQLh8WfwN82JTH1TBxSAwPR84UX0L5VK1Tw0meb4yIdjjRuBAUEDo0gqlQpCogCooARFRA4NKK41lB1fnC4A/5YlOqNAzY2mDRpEmq2bImypUpBlzogxdoUEDi0thmX8YoCooC5KyBwaO4zWMT9vxsOj11PwaxrjtjmWQEde/bEtEmT4CZ7GRbxLBVt8wKHRau/tC4KiAIPV4AnMLFwz1QpgMChrIICKaDg8JfVWDWsP5J/mooBx2/iqGc5dBk0CM9PnYrKPLmiQC3IzeaugMChuc+g9F8UsFwFcnJykJ2djYiICHXUZlBQkNoai9tiWfPRmwKHlrvmC2VkCg63rcbc1wfjpY+XYcfRk2jXtTteHj8eNevUgQMAm0LpiTRiqgoIHJrqzEi/RAFRICsrC5GRkepYTm6236VLF7Rv316dtuTo6Gi1AgkcWu3UG2bghMOff/oe/bu1w6xFK9GgYSMMGzYMYWFhcHNzM0wjUotZKyBwaNbTJ50XBSxagczMTISHh2PixIn4/fff1elL5cqVU4DYsGFDVKtWDb6+vhatQX6DEzi0uik37IAJh1988YU6uoxvoIEDB6J169bqDSZFFKACAoeyDkQBUcBUFcgLh+vWrVPd5Ab7VatWVScxNWjQQB3gUKVKFfUdZ29vb6pDMWi/BA4NKqd1VZaSkoLJkycrc3yxYsUwZMgQNG/eHKVKlbIuIWS0D1Tg0qVLGDVqFKZMmaI2Q5ciCogCooCpKEC3cnR0NObPn489e/bc0y3GIIaGhqJFixaoX7+++n7jGe6WnrgicGgqK9QM+3HmzBnMmDEDixYtkjNtzXD+pMuigCggCogCUAkpNHbQini/wvjDfv36oVOXLsoIUrZ0aYuWTuDQoqfXuIPLyMhQgbzx8fHqvGQpooAoIAqIAqKAOSlAy2FUVBQ++eQTbNu27b5d5+leb7zxBhr26oUaVauirIW7lwUOzWkVm2BfuTcU31ySfGKCkyNdEgVEAVFAFHigAvnFHOa9oVatWmjbpQvKN26MtpUrwy8gAB7u7rD0g2AFDuWNIwqIAqKAKCAKiAJWqUB+cMikE8YZBlSrhob166NV48bwY9IlAOtIR5FNsK3yzSCDFgVEAVFAFBAFRAGoOENtK5tdu3bBv0wZFA8IwJihQ1ElNBSBZcuihBUKJZZDK5x0GbIoIAqIAqKAKCAKQIVF8XQUbsvGpJRhzz+PymFh6nQv690CWyyH8t4QBUQBUUAUEAVEAStVgMfnMbny6NGjateNSpUrw9HV1epP9xLLoZW+IWTYooAoIAqIAqKAKKBTgDDEs5SZlSxFLIeyBkQBUUAUEAVEAVFAFBAF8igglkNZDqKAKCAKiAKigCggCogCuQoIHMpiEAVEAVFAFBAFRAFRQBQQOJQ1IAqIAqKAKCAKiAKigChwrwJiOZRVIQqIAqKAKCAKiAKigCgglkNZA6KAKCAKiAKigCggCogCYjmUNSAKiAKigCggCogCooAo8AAFxK0sy0MUEAVEAVFAFBAFRAFRQNzKsgZEAVFAFBAFRAFRQBQQBcStLGtAFBAFRAFRQBQQBUQBUUDcyrIGRAFRQBQQBUQBUUAUEAX0UUBiDvVRSa4RBUQBUUAUEAVEAVHAShQQOLSSiZZhigKigCggCogCooAooI8CAof6qCTXiAKigCggCogCooAoYCUKCBxayUTLMEUBUUAUEAVEAVFAFNBHAYFDfVSSa0QBUUAUEAUMrkAGgHgAK+fMQc3GjRESEgKvPK2cPXsW58+fR3Z2Nlq2bPnQ9vmFFh4ejvj4eFSvXh1ly5a9556IiAjs3bsX1apVQ9WqVeHq6vrQevNekJGRoepfuXIlWrRoofpsKYV6L1q0CL1794aPjw+OHj2KixcvYvjw4fkO8fjx4+r1kiVLokaNGpYig4wDgMChLANRQBQQBUSBIlEgFUA0gB4hIRj28ssKQkrl6clff/2F3bt349atW3jnnXce2sfr169j586diI6ORqtWrfIFlrVr12L27NkYMmQIOnbsiOLFiz+03rwXaAA6cOBAvPXWW/cFp0eq1AQuTgewZccOdG7dGt9//z1q1aqltDx58iS++OKLfHtIQD5w4ABq166N/v37m8AopAuGUkDg0FBKSj2igCggCogCj6RADoAsAPVDQvDibTi0zVPD6dOnFRyeOXNGwWF6ejqysrKQk5OjHrTi2drawsnFBQ4ODkB2tnqOlkb+m6/xej7Hh52dHX777TcsWbJEgR2tXU5OTqrezMxMdR+Lo6Ojetjb26t/8/W0tDRVV2pqKtgvguzEiRPVX97H+vka+8V2HRwd4eDsDDsAOdnZqg4+tDacnZ1VG7w2b+HrWju0arLPLOxfSkoKeJ+NnR2ys7KQnpamns+vzwRqrbA+TROOl+NiP/k8x8U6EmxssHHPHrwQFqbg8Mknn4SHh4e6xt3d/R4d2K/169fj8OHDqFOnDvr1748szklaGjLyjNPO3h7OLi5qHDns820tWaGmk+NtnR5p8cjFRlVA4NCo8krlooAoIAqIAvdTIAVAFIC+ISEYfBsOy+S5eNeuXQoOCTCEww0bNihXZ2JiIq5du6b+XalSJQx+8020bdsWbrefi4qKQufOnVGhQgV1/caNG9W1lStXVjB4+fJlDBgwAN26dVOWMb7GdiIjI1Xrffr0wVNPPYV69eqpf/P1+fPnKyuZl5eXaouA+cknnyg41Poya9Ys5WZlO227dEHHceNQEcCVmBisW7dOuaK1Nl5++WX069cPAQEBd8iTkJCAgwcPgnXNnDlTjYGF4yCMjhs3Dv4NGiDi+HFsWLgQW7duzbfPL774ogJWwh31INDSUjpq1Cg1rps3byroZjv79u2Db4kS8Pb1xU9Llyo4pNud8Md2ly1bptpYsWIFfvjhB9A1HxQUpPpOwKOVtnP//ohIScHW+fOx8eefVXuEyqo1auCZqVPRoEIFXD5xQmkwb948VV+ZMmXQZdgw9HvmGehGKcVUFBA4NJWZkH6IAqKAKGBlCtBqmASgRUgInrsNh3kjABnTRmgjcBEOCRbffvutAjzCHa1RBI2wXr3QtWtXuNvaYtWqVeB9BC/CCf/N+5s1a6b+TeDcvn07Pv30U/g3bIh506fj2rlzCnAIfnv27MGhQ4fQsGHDXJfxa6+9Bn9/f9StW1dZ+/7880/VF9bRo0cP7N+/H6+++qoC0ipVqihL3PnYWERfvYr3xo/HP4cOKbBkf2mtZBsELFrnXnjhhTtmnSBMIBszZgw+/vhjNGjQQFn96OL98MMPMWfOHJxLSMDev/+GTWoqGjVqpOIyOebg4GA17tKlS4Nub9bFcVeqVQsnb97EsunT8fSgQeqamJgYEFDpEmafaE2kG//rr79WcEjAXbp0qer3jh07VJ9//PFHNYbGrVvjhrs7NsybB4fsbKVB63btsHn3bhzcuRNB5cop8KN7/6flyzFg1Ch0adcOu3fswOLFixEWFqbA8sKFC7iemorg6tUxqHt3K1v9pj1cgUPTnh/pnSggCogCFquAlpDSPiQEo27DYd6EFLosCYdXrlzJhUNCGcGDwObn54fJkycrYGnatKmCHA0O2/frp+777ssvVYJFr169FAD99NNPWLBgASZNmoSqoaHYu307nLKyEBoaquojZL3xxhvKpUrrG5NPCGSapZGuXf6bj48++kjdR+vd3LlzlaWPLtZLSUnYuHMnprz0kgIs1knrHfutJdZwbIQ4gtLdhbA3ZcoUlTBDax9dsZs2bVJWTvab/WfyCMdFKGYfly9friCYUMvnCIcuLi7o27cvWoeF4QqAge3aoWmDBujevTvi4uLw7LPPqj63JuzduKEshG+//Xa+cEidk5KS0KZNm9z6prz4IpKuXUOXLl3QqVMnnDhxQmmuJQMRgGfMmKGSW9gPQuZXX32l9OV8EXrZd4YA8N9STEcBgUPTmQvpiSggCogCVqXAoyakaAkQtJBpGbR5nyOkaHDY8LbL+MeZM7F69WoEBgaqeD26mGltJFgRvAhQjM8j9PEv3boEIW9vbwVPtAoSYHg9rXiaC5ku3vfff1+5aFknLXtMcilRogSuATgYFYUpzzyjQCslJwcnwsNx88oVlR1NoGR/aD3j9XcXrQ3WSfc2v6h//fVXNGnSRPX5lVdeUdZCaqBlZBM26cplvRMmTFBwSNcvoVhzj2vPESA5ToKaZiVkm3R9Dx06NF84JFASbAl5WpsEZAIh+8WEFMIe4ZDubGpJF/qWLVuUttSGQEvLJF3WnEP2j/0lNPv6+lrV2jf1wQocmvoMSf9EAVFAFLBwBbgdDK10hJ28CRp3J6Q8Chw2btxYWdoIiwQ8WhdtbGyUS/iXX35RsEdIIWTRwnXu3Dn1d/2GDYi9cAF9+/RR/SFYVqxYUVnG6DK+O1uZ4EWrHV3AKlnExuaO2WKsYsU2bXCcsY8LFmDNmjUKogiaI0aMULBFV3XeQphiXz744AMMHjxYxQfSckhrKd29zz33HJb+8INK9MibzsLxEADpquZ9hEBCHQGMRXuO46Em7IsGh3ydlj1aEfNzK7O/dJs//fTTufXR/c0EH8Ii4zRpWSQoMyY04uRJbN+xA6ciI5V1lEDL+FC6qdkur6P1kmA5evRoBbGc+7v1s/Clb7LDEzg02amRjokCooAoYB0KEA4JF4QxWpG0cndCyqPAIWGDcMi4QMIbgYhWQiZZ0OJFOKTbltvaEGrat2+vLF4BoaGYPXkySjo6qri/I0eOqNg5Qhzj+/KDw82bNyvYUski/v53TBotYg4uLiqDNzkpSd1PixqTOwhDTIqhNTBv0bKfqQfBkTGMtDh++eWXygVLqLxma4uX3n33jkQOvsa4Sk9PT7z77rvqHrqBCYks2nMcNwGOySj6wiGzu+lqZ5ykVh8hj3tG1qxZU8EuLbIcHy2i5erWRbqzMzbNmaN0///27t+lziuO4/hXLSEoGvAH3CWGCFICwSxC6ZKhIGQSsjh1Cy6Zo/gHFDNF6RC7dEqWEJAMIeQuob3XFLEgCYIVoxeEEhHTiDQmLgXL+yRPuYMtZJDnFN8PCOH65JxzXwfhw/ec8zyMGT/2QXIPP2wZwIGqJWOhksi9XuULGA7LnwNHoIACCpxqASphBBsCGkvDXFT0ZmZmYm9vLy1JEko+Jxxy6IKKG3sBqe7duHEjVaXYA8ihFkIjYYfff9HTE9/evBk8Mvvp8+fx49278eXFi+nABsGRCh57DmmT07/s+SOoTU9Pp/DFnkPuoS0qYYQdKpTsb2TP3dLSUqqSEaD4/W/v3sUPt29H6/v3qdJHaDruIjA9evQo2RCex8fH022Mfa3RiG+uXUsHOX6PiOqDB3H4qRJHPyyJU+mk2scSLlfxGZa4svxMlXFkZCQFUMY7OTl5bOWQh2NTyR0cHo6vR0dTe9/fuhV/vnmTqqpUNKempmJ4eDid5q5cuBC/vngR3336jODMkjPVSfokQDYajeS4srKSQjvBtnh0z6n+g8jgyxsOM5gEh6CAAgqcZoH5Wi2W6/X48PZtOjHMxT4/9sVxmpZQxGGRzw2HPefPx9N6Pdbq9bSnjTaoJrK0ycGOvkuX4snDh7HRaAT39n2aBAIMS6VU7qiyUWnk8TcdHR2pssW4itPKhLbV1dV0gIT26YdnCHLAg4t+lhuN+GVhIT7s7KR7eCvMX/v78dXQUDo8wmfHXbVaLZ1QJjQVhzi47+eXL2OhXo/djY102IP2/tjaiqHBwRQiCWqETsZ+/fr1fx4G3vwZbRL4cOZ7UWVkTyDB+bhlZQ7V8EifV69fx5ne3ujp7Y21Wi3OtLamQE/AJTTjyz7K/v7+VInllDMXQZuwzmllvi/jLvZ6El4Jql75CBgO85kLR6KAAgqcSoGtiFiqVmOxWk0PVS4u9qrxU7yijrBE+CC4Fad8mz+jKtf8hpTzly/Hq93dqN+/nz5n2bKrqysdkEiHQq5ejbXFxag/fpwCHhdVyu3t7VStoz0OYRQHKVgGZcmW/0t7VDwZR/FmFp59SIWQt65wYpe22O+3f/Zs/PTsWVTv3UtL1Fz8P0LVf712ruiXQNp8+GQnIl4uL0d9fj4tzXJhxP5C9gxycaiGAMZYiz6aP+P5iVRnGTN7B7m3Uqmk9nhsEMv7VESb35DCPkHeMMPzEZkDvhuPFeIRP4RD7r1z505ql/apItImAZGQyr9pgwplcVFlbP5up/IPIMMvbTjMcFIckgIKKKCAAgooUJaA4bAseftVQAEFFFBAAQUyFDAcZjgpDkkBBRRQQAEFFChLwHBYlrz9KqCAAgoooIACGQoYDjOcFIekgAIKKKCAAgqUJWA4LEvefhVQQAEFFFBAgQwFDIcZTopDUkABBRRQQAEFyhIwHJYlb78KKKCAAgoooECGAobDDCfFISmggAIKKKCAAmUJGA7LkrdfBRRQQAEFFFAgQwHDYYaT4pAUUEABBRRQQIGyBAyHZcnbrwIKKKCAAgookKGA4TDDSXFICiiggAIKKKBAWQKGw7Lk7VcBBRRQQAEFFMhQwHCY4aQ4JAUUUEABBRRQoCwBw2FZ8vargAIKKKCAAgpkKGA4zHBSHJICCiiggAIKKFCWgOGwLHn7VUABBRRQQAEFMhQwHGY4KQ5JAQUUUEABBRQoS8BwWJa8/SqggAIKKKCAAhkK/Gs4nJubi4mJieju7s5w2A5JAQUUUEABBRRQ4CQEDg8PY2ZmJsbGxuLKlSvRcnR0dLS+vh6zs7Nx7ty5aGtrO4l+bVMBBRRQQAEFFFAgQ4GWlpbo6+uL0dHRGBgY+BgODw4OYnNzM8PhOiQFFFBAAQUUUECBkxQgHHZ2dkalUon29vaP4fAkO7RtBRRQQAEFFFBAgf+PwN9OsNCWVeeYRwAAAABJRU5ErkJggg=="/>
          <p:cNvSpPr/>
          <p:nvPr/>
        </p:nvSpPr>
        <p:spPr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464" y="1490993"/>
            <a:ext cx="6431476" cy="422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82DF912E-F6D5-4E6A-6495-5F4626DCF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545" name="Google Shape;545;p61"/>
          <p:cNvSpPr txBox="1">
            <a:spLocks noGrp="1"/>
          </p:cNvSpPr>
          <p:nvPr>
            <p:ph type="body" idx="1"/>
          </p:nvPr>
        </p:nvSpPr>
        <p:spPr>
          <a:xfrm>
            <a:off x="838200" y="13631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Custo total Unitário: </a:t>
            </a:r>
            <a:r>
              <a:rPr lang="pt-BR" dirty="0" err="1"/>
              <a:t>R</a:t>
            </a:r>
            <a:r>
              <a:rPr lang="pt-BR" dirty="0"/>
              <a:t>$ 525,00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Pis: 1,65%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 err="1"/>
              <a:t>Cofins</a:t>
            </a:r>
            <a:r>
              <a:rPr lang="pt-BR" dirty="0"/>
              <a:t>: 7,6%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ISS: 5%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Comissão: 15%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u="sng" dirty="0"/>
              <a:t>Lucro: 40%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Soma: 69,25%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        </a:t>
            </a:r>
            <a:r>
              <a:rPr lang="pt-BR" i="1" dirty="0"/>
              <a:t>Mark-up </a:t>
            </a:r>
            <a:r>
              <a:rPr lang="pt-BR" dirty="0"/>
              <a:t>divisor: 100% - 69,25% = </a:t>
            </a:r>
            <a:r>
              <a:rPr lang="pt-BR" b="1" dirty="0"/>
              <a:t>30,75% ou 0,3075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i="1" dirty="0"/>
              <a:t>     Mark-up</a:t>
            </a:r>
            <a:r>
              <a:rPr lang="pt-BR" dirty="0"/>
              <a:t> multiplicador: 1 / 0,3075 = </a:t>
            </a:r>
            <a:r>
              <a:rPr lang="pt-BR" b="1" dirty="0"/>
              <a:t>3,252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Preço de venda </a:t>
            </a:r>
            <a:r>
              <a:rPr lang="pt-BR" dirty="0"/>
              <a:t>= </a:t>
            </a:r>
            <a:r>
              <a:rPr lang="pt-BR" dirty="0" err="1"/>
              <a:t>R</a:t>
            </a:r>
            <a:r>
              <a:rPr lang="pt-BR" dirty="0"/>
              <a:t>$ 525,00 / 0,3075 =</a:t>
            </a:r>
            <a:r>
              <a:rPr lang="pt-BR" b="1" dirty="0"/>
              <a:t> </a:t>
            </a:r>
            <a:r>
              <a:rPr lang="pt-BR" b="1" dirty="0" err="1"/>
              <a:t>R</a:t>
            </a:r>
            <a:r>
              <a:rPr lang="pt-BR" b="1" dirty="0"/>
              <a:t>$ 1.707,32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 dirty="0"/>
              <a:t>  Preço de venda </a:t>
            </a:r>
            <a:r>
              <a:rPr lang="pt-BR" dirty="0"/>
              <a:t>= </a:t>
            </a:r>
            <a:r>
              <a:rPr lang="pt-BR" dirty="0" err="1"/>
              <a:t>R</a:t>
            </a:r>
            <a:r>
              <a:rPr lang="pt-BR" dirty="0"/>
              <a:t>$ 525,00 * 3,252</a:t>
            </a:r>
            <a:r>
              <a:rPr lang="pt-BR" b="1" dirty="0"/>
              <a:t> </a:t>
            </a:r>
            <a:r>
              <a:rPr lang="pt-BR" dirty="0"/>
              <a:t>=</a:t>
            </a:r>
            <a:r>
              <a:rPr lang="pt-BR" b="1" dirty="0"/>
              <a:t> </a:t>
            </a:r>
            <a:r>
              <a:rPr lang="pt-BR" b="1" dirty="0" err="1"/>
              <a:t>R</a:t>
            </a:r>
            <a:r>
              <a:rPr lang="pt-BR" b="1" dirty="0"/>
              <a:t>$ 1.707,32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8EBA6655-488A-8D3A-6BAA-4206743CF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pic>
        <p:nvPicPr>
          <p:cNvPr id="551" name="Google Shape;551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1708" y="1690688"/>
            <a:ext cx="11192258" cy="341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10BBD135-8021-442D-98BB-100B520E0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632" y="208546"/>
            <a:ext cx="11598442" cy="646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562" name="Google Shape;562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6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Para refletir...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“Todos os homens sonham, mas não da mesma forma. Aqueles que sonham de noite, nos recessos empoeirados de suas mentes, acordam de manhã e descobrem que era tudo vaidade. Mas aqueles que sonham de dia são homens perigosos, pois podem realizar seus sonhos de olhos abertos, tornando-os possíveis.”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pt-BR" sz="2400" b="1"/>
              <a:t>T.E. Lawrence, </a:t>
            </a:r>
            <a:r>
              <a:rPr lang="pt-BR" sz="2400" b="1" i="1"/>
              <a:t>Os sete pilares da sabedoria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225E8AD6-F4CB-FFB8-592E-E188CA89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568" name="Google Shape;568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DOUGLAS BRISTOT HAHN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Cel./WhatsApp: (48) 9.9994-1915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E-mail: </a:t>
            </a:r>
            <a:r>
              <a:rPr lang="pt-BR" dirty="0" err="1"/>
              <a:t>douglas.bhahn@hotmail.com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Instagram: @</a:t>
            </a:r>
            <a:r>
              <a:rPr lang="pt-BR" dirty="0" err="1"/>
              <a:t>douglasbristothahn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LinkedIn: https://</a:t>
            </a:r>
            <a:r>
              <a:rPr lang="pt-BR" dirty="0" err="1"/>
              <a:t>www.linkedin.com</a:t>
            </a:r>
            <a:r>
              <a:rPr lang="pt-BR" dirty="0"/>
              <a:t>/in/douglas-bristot-hahn-8430a0110/</a:t>
            </a:r>
            <a:endParaRPr dirty="0"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44E55117-CC0C-10A1-B0A7-0B8C1F4E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subTitle" idx="1"/>
          </p:nvPr>
        </p:nvSpPr>
        <p:spPr>
          <a:xfrm>
            <a:off x="1524000" y="2782230"/>
            <a:ext cx="9144000" cy="292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MÓDULO GESTÃO FINANCEIRA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Douglas Bristot Hahn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Aula 03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C26F419A-C42C-CF0D-C1BB-E4B46CEF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20" y="1063432"/>
            <a:ext cx="3308960" cy="876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2055601"/>
            <a:ext cx="10515600" cy="36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dirty="0"/>
              <a:t>Responsável pela gestão desses recursos financeiros, trabalha com </a:t>
            </a:r>
            <a:r>
              <a:rPr lang="pt-BR" b="1" u="sng" dirty="0"/>
              <a:t>atividades de financiamentos e de investimentos</a:t>
            </a:r>
            <a:r>
              <a:rPr lang="pt-BR" dirty="0"/>
              <a:t> para abastecer as demais áreas que necessitem de recursos para dar continuidade às suas atividades.</a:t>
            </a:r>
            <a:endParaRPr dirty="0"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765" y="4211957"/>
            <a:ext cx="1963402" cy="238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D4D7DF31-DB9A-243F-E7EE-78A4132DD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GESTÃO FINANCEIRA</a:t>
            </a:r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Os principais controles internos são: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Controle de caixa;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Contas a receber;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Contas a pagar;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215" y="2324893"/>
            <a:ext cx="2618122" cy="206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67B65FFF-7AB8-5C8E-07BB-750CADC8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54" y="5955957"/>
            <a:ext cx="1956892" cy="518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3076</Words>
  <Application>Microsoft Office PowerPoint</Application>
  <PresentationFormat>Widescreen</PresentationFormat>
  <Paragraphs>403</Paragraphs>
  <Slides>65</Slides>
  <Notes>65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8" baseType="lpstr">
      <vt:lpstr>Arial</vt:lpstr>
      <vt:lpstr>Calibri</vt:lpstr>
      <vt:lpstr>Tema do Office</vt:lpstr>
      <vt:lpstr>Apresentação do PowerPoint</vt:lpstr>
      <vt:lpstr>GESTÃO FINANCEIRA</vt:lpstr>
      <vt:lpstr>GESTÃO FINANCEIRA</vt:lpstr>
      <vt:lpstr>Apresentação do PowerPoint</vt:lpstr>
      <vt:lpstr>Apresentação do PowerPoint</vt:lpstr>
      <vt:lpstr>GESTÃO FINANCEIRA</vt:lpstr>
      <vt:lpstr>Apresentação do PowerPoint</vt:lpstr>
      <vt:lpstr>GESTÃO FINANCEIRA</vt:lpstr>
      <vt:lpstr>GESTÃO FINANCEIRA</vt:lpstr>
      <vt:lpstr>GESTÃO FINANCEIRA</vt:lpstr>
      <vt:lpstr>GESTÃO FINANCEIRA</vt:lpstr>
      <vt:lpstr>GESTÃO FINANCEIRA</vt:lpstr>
      <vt:lpstr>GESTÃO FINANCEIRA</vt:lpstr>
      <vt:lpstr>GESTÃO FINANCEIRA</vt:lpstr>
      <vt:lpstr>Apresentação do PowerPoint</vt:lpstr>
      <vt:lpstr>GESTÃO FINANCEIRA</vt:lpstr>
      <vt:lpstr>Apresentação do PowerPoint</vt:lpstr>
      <vt:lpstr>Apresentação do PowerPoint</vt:lpstr>
      <vt:lpstr>Apresentação do PowerPoint</vt:lpstr>
      <vt:lpstr>GESTÃO FINANCEIRA</vt:lpstr>
      <vt:lpstr>GESTÃO FINANCEIRA</vt:lpstr>
      <vt:lpstr>GESTÃO FINANCEIRA</vt:lpstr>
      <vt:lpstr>GESTÃO FINANCEIRA</vt:lpstr>
      <vt:lpstr>GESTÃO FINANCEIRA</vt:lpstr>
      <vt:lpstr>GESTÃO FINANCEIRA</vt:lpstr>
      <vt:lpstr>Apresentação do PowerPoint</vt:lpstr>
      <vt:lpstr>GESTÃO FINANCEIRA</vt:lpstr>
      <vt:lpstr>Apresentação do PowerPoint</vt:lpstr>
      <vt:lpstr>GESTÃO FINANCEIRA</vt:lpstr>
      <vt:lpstr>Apresentação do PowerPoint</vt:lpstr>
      <vt:lpstr>GESTÃO FINANCEIRA</vt:lpstr>
      <vt:lpstr>GESTÃO FINANCEIRA</vt:lpstr>
      <vt:lpstr>GESTÃO FINANCEIRA</vt:lpstr>
      <vt:lpstr>GESTÃO FINANCEIRA</vt:lpstr>
      <vt:lpstr>GESTÃO FINANCEIRA</vt:lpstr>
      <vt:lpstr>GESTÃO FINANCEIRA</vt:lpstr>
      <vt:lpstr>GESTÃO FINANCEIRA</vt:lpstr>
      <vt:lpstr>Apresentação do PowerPoint</vt:lpstr>
      <vt:lpstr>GESTÃO FINANCEIRA</vt:lpstr>
      <vt:lpstr>GESTÃO FINANCEIRA</vt:lpstr>
      <vt:lpstr>GESTÃO FINANCEIRA</vt:lpstr>
      <vt:lpstr>Apresentação do PowerPoint</vt:lpstr>
      <vt:lpstr>GESTÃO FINANCEIRA</vt:lpstr>
      <vt:lpstr>Apresentação do PowerPoint</vt:lpstr>
      <vt:lpstr>GESTÃO FINANCEIRA</vt:lpstr>
      <vt:lpstr>Apresentação do PowerPoint</vt:lpstr>
      <vt:lpstr>GESTÃO FINANCEIRA</vt:lpstr>
      <vt:lpstr>GESTÃO FINANCEIRA</vt:lpstr>
      <vt:lpstr>GESTÃO FINANCEIRA</vt:lpstr>
      <vt:lpstr>Apresentação do PowerPoint</vt:lpstr>
      <vt:lpstr>Apresentação do PowerPoint</vt:lpstr>
      <vt:lpstr>GESTÃO FINANCEIRA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FINANCEIRA</vt:lpstr>
      <vt:lpstr>GESTÃO FINANCEIRA</vt:lpstr>
      <vt:lpstr>GESTÃO FINANCEIRA</vt:lpstr>
      <vt:lpstr>GESTÃO FINANCEIRA</vt:lpstr>
      <vt:lpstr>GESTÃO FINANCEIRA</vt:lpstr>
      <vt:lpstr>Apresentação do PowerPoint</vt:lpstr>
      <vt:lpstr>CONCLUSÃO</vt:lpstr>
      <vt:lpstr>GESTÃO FINANCEIRA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Mentoria Nagel</dc:title>
  <dc:creator>Marina</dc:creator>
  <cp:lastModifiedBy>Marina</cp:lastModifiedBy>
  <cp:revision>4</cp:revision>
  <dcterms:created xsi:type="dcterms:W3CDTF">2023-04-11T00:10:01Z</dcterms:created>
  <dcterms:modified xsi:type="dcterms:W3CDTF">2023-06-21T00:07:05Z</dcterms:modified>
</cp:coreProperties>
</file>