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Lexend Deca Light"/>
      <p:regular r:id="rId14"/>
      <p:bold r:id="rId15"/>
    </p:embeddedFont>
    <p:embeddedFont>
      <p:font typeface="Lexend Deca Medium"/>
      <p:regular r:id="rId16"/>
      <p:bold r:id="rId17"/>
    </p:embeddedFont>
    <p:embeddedFont>
      <p:font typeface="Lexend Dec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LexendDecaLight-bold.fntdata"/><Relationship Id="rId14" Type="http://schemas.openxmlformats.org/officeDocument/2006/relationships/font" Target="fonts/LexendDecaLight-regular.fntdata"/><Relationship Id="rId17" Type="http://schemas.openxmlformats.org/officeDocument/2006/relationships/font" Target="fonts/LexendDecaMedium-bold.fntdata"/><Relationship Id="rId16" Type="http://schemas.openxmlformats.org/officeDocument/2006/relationships/font" Target="fonts/LexendDecaMedium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LexendDec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exendDec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648ba1d256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713e803c8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713e803c87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2c380c8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72c380c89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2c380c89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72c380c89f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6a76aa51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76a76aa51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713e803c8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713e803c87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713e803c8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713e803c87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4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4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6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DFC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88419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www.bbmarketing.com.br</a:t>
            </a:r>
            <a:endParaRPr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200" y="614600"/>
            <a:ext cx="1924625" cy="490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2808825" y="3598050"/>
            <a:ext cx="72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Nome do Cliente + frase quebra padrão</a:t>
            </a:r>
            <a:endParaRPr sz="28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808825" y="402915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Proposta</a:t>
            </a:r>
            <a:endParaRPr b="1" sz="96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Comercial</a:t>
            </a:r>
            <a:endParaRPr b="1" sz="96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DF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18288000" cy="1028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200" y="614600"/>
            <a:ext cx="1924625" cy="49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 rotWithShape="1">
          <a:blip r:embed="rId5">
            <a:alphaModFix/>
          </a:blip>
          <a:srcRect b="0" l="0" r="46143" t="0"/>
          <a:stretch/>
        </p:blipFill>
        <p:spPr>
          <a:xfrm>
            <a:off x="3707351" y="3046977"/>
            <a:ext cx="1347818" cy="19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6">
            <a:alphaModFix/>
          </a:blip>
          <a:srcRect b="0" l="2419" r="1932" t="2229"/>
          <a:stretch/>
        </p:blipFill>
        <p:spPr>
          <a:xfrm>
            <a:off x="5516813" y="3193639"/>
            <a:ext cx="1348200" cy="131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1147" y="3334415"/>
            <a:ext cx="1804534" cy="103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1441150" y="5527600"/>
            <a:ext cx="61206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Somos uma das </a:t>
            </a:r>
            <a:r>
              <a:rPr b="1" lang="en-US" sz="25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maiores agências</a:t>
            </a:r>
            <a:r>
              <a:rPr lang="en-US" sz="25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de marketing digital do país, entre as que </a:t>
            </a:r>
            <a:r>
              <a:rPr b="1" lang="en-US" sz="25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mais geram resultados</a:t>
            </a:r>
            <a:r>
              <a:rPr lang="en-US" sz="25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para micro e  pequenas empresas em todo Brasil.</a:t>
            </a:r>
            <a:endParaRPr sz="25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9653738" y="2800563"/>
            <a:ext cx="6633300" cy="5330700"/>
          </a:xfrm>
          <a:prstGeom prst="roundRect">
            <a:avLst>
              <a:gd fmla="val 5899" name="adj"/>
            </a:avLst>
          </a:prstGeom>
          <a:noFill/>
          <a:ln cap="flat" cmpd="sng" w="9525">
            <a:solidFill>
              <a:srgbClr val="818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 txBox="1"/>
          <p:nvPr/>
        </p:nvSpPr>
        <p:spPr>
          <a:xfrm>
            <a:off x="88419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www.bbmarketing.com.br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200" y="614603"/>
            <a:ext cx="1924618" cy="4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3752175" y="675200"/>
            <a:ext cx="893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9D9D9"/>
                </a:solidFill>
                <a:latin typeface="Lexend Deca"/>
                <a:ea typeface="Lexend Deca"/>
                <a:cs typeface="Lexend Deca"/>
                <a:sym typeface="Lexend Deca"/>
              </a:rPr>
              <a:t>Pontos Importantes</a:t>
            </a:r>
            <a:endParaRPr sz="2400">
              <a:solidFill>
                <a:srgbClr val="D9D9D9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 b="0" l="0" r="46143" t="0"/>
          <a:stretch/>
        </p:blipFill>
        <p:spPr>
          <a:xfrm>
            <a:off x="16791947" y="-1"/>
            <a:ext cx="774515" cy="11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5">
            <a:alphaModFix/>
          </a:blip>
          <a:srcRect b="0" l="2419" r="1932" t="2229"/>
          <a:stretch/>
        </p:blipFill>
        <p:spPr>
          <a:xfrm>
            <a:off x="15855538" y="84275"/>
            <a:ext cx="774600" cy="75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56750" y="165169"/>
            <a:ext cx="1036964" cy="593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10135238" y="3253263"/>
            <a:ext cx="56703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Lembro que você comentou que está 50% da sua capacidade e que o principal motivo é a falta de tempo para cuidar das campanhas.</a:t>
            </a:r>
            <a:endParaRPr sz="25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Meu foco será desde o início colocar a João Madeiras no lugar que você precisa e merece.</a:t>
            </a:r>
            <a:endParaRPr sz="25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0135238" y="2155738"/>
            <a:ext cx="31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Notas do Vendedor</a:t>
            </a:r>
            <a:endParaRPr b="1" sz="24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2000950" y="3151875"/>
            <a:ext cx="128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1</a:t>
            </a:r>
            <a:endParaRPr b="1" sz="4800">
              <a:solidFill>
                <a:srgbClr val="1F1DFC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3399585" y="3328875"/>
            <a:ext cx="518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Dor e Consequência 01</a:t>
            </a:r>
            <a:endParaRPr sz="26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2000950" y="4124163"/>
            <a:ext cx="128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2</a:t>
            </a:r>
            <a:endParaRPr b="1" sz="4800">
              <a:solidFill>
                <a:srgbClr val="1F1DFC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3399585" y="4301165"/>
            <a:ext cx="518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Dor e Consequência 01</a:t>
            </a:r>
            <a:endParaRPr sz="26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000950" y="5096463"/>
            <a:ext cx="128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3</a:t>
            </a:r>
            <a:endParaRPr b="1" sz="4800">
              <a:solidFill>
                <a:srgbClr val="1F1DFC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3399585" y="5273468"/>
            <a:ext cx="518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Dor e Consequência 01</a:t>
            </a:r>
            <a:endParaRPr sz="26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2000950" y="6068763"/>
            <a:ext cx="128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4</a:t>
            </a:r>
            <a:endParaRPr b="1" sz="4800">
              <a:solidFill>
                <a:srgbClr val="1F1DFC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3399585" y="6245771"/>
            <a:ext cx="518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Dor e Consequência 01</a:t>
            </a:r>
            <a:endParaRPr sz="26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2000950" y="7041063"/>
            <a:ext cx="128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5</a:t>
            </a:r>
            <a:endParaRPr b="1" sz="4800">
              <a:solidFill>
                <a:srgbClr val="1F1DFC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399585" y="7218074"/>
            <a:ext cx="518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Dor e Consequência 01</a:t>
            </a:r>
            <a:endParaRPr sz="26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200" y="614603"/>
            <a:ext cx="1924618" cy="4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5779427" y="1105100"/>
            <a:ext cx="672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Confira o que dizem nossos mais de </a:t>
            </a:r>
            <a:r>
              <a:rPr b="1" lang="en-US" sz="3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7.000 clientes atendidos</a:t>
            </a:r>
            <a:r>
              <a:rPr b="1" lang="en-US" sz="30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!</a:t>
            </a:r>
            <a:endParaRPr b="1" sz="3000">
              <a:solidFill>
                <a:srgbClr val="1F1DFC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1982875" y="4987333"/>
            <a:ext cx="695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********</a:t>
            </a:r>
            <a:r>
              <a:rPr b="1"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Turismo</a:t>
            </a:r>
            <a:r>
              <a:rPr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| Ceará</a:t>
            </a:r>
            <a:endParaRPr sz="17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9993625" y="4999133"/>
            <a:ext cx="695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Nome do Cliente</a:t>
            </a:r>
            <a:r>
              <a:rPr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| Rio de Janeiro</a:t>
            </a:r>
            <a:endParaRPr sz="17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9993550" y="8881619"/>
            <a:ext cx="695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*******</a:t>
            </a:r>
            <a:r>
              <a:rPr b="1"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Fashion Hair</a:t>
            </a:r>
            <a:r>
              <a:rPr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| São Paulo</a:t>
            </a:r>
            <a:endParaRPr sz="17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1982900" y="8881606"/>
            <a:ext cx="695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*****</a:t>
            </a:r>
            <a:r>
              <a:rPr b="1"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Pratas</a:t>
            </a:r>
            <a:r>
              <a:rPr lang="en-US" sz="17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| Rio de Janeiro</a:t>
            </a:r>
            <a:endParaRPr sz="17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8150" y="6990479"/>
            <a:ext cx="5408700" cy="1782000"/>
          </a:xfrm>
          <a:prstGeom prst="roundRect">
            <a:avLst>
              <a:gd fmla="val 9863" name="adj"/>
            </a:avLst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7448" y="3756933"/>
            <a:ext cx="6328805" cy="1105100"/>
          </a:xfrm>
          <a:prstGeom prst="rect">
            <a:avLst/>
          </a:prstGeom>
          <a:noFill/>
          <a:ln>
            <a:noFill/>
          </a:ln>
          <a:effectLst>
            <a:outerShdw blurRad="371475" rotWithShape="0" algn="bl" dir="5400000" dist="76200">
              <a:srgbClr val="000000">
                <a:alpha val="10000"/>
              </a:srgbClr>
            </a:outerShdw>
          </a:effectLst>
        </p:spPr>
      </p:pic>
      <p:pic>
        <p:nvPicPr>
          <p:cNvPr id="208" name="Google Shape;20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9773" y="6970756"/>
            <a:ext cx="6244200" cy="1782000"/>
          </a:xfrm>
          <a:prstGeom prst="roundRect">
            <a:avLst>
              <a:gd fmla="val 9658" name="adj"/>
            </a:avLst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2339675" y="3016035"/>
            <a:ext cx="624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“Elevei meu faturamento mensal de </a:t>
            </a:r>
            <a:r>
              <a:rPr b="1"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30k para 60k</a:t>
            </a: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(...) primeira vez </a:t>
            </a:r>
            <a:r>
              <a:rPr b="1"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faturamento passou 120 mil</a:t>
            </a: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”</a:t>
            </a:r>
            <a:endParaRPr sz="20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10350350" y="3016035"/>
            <a:ext cx="624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“Elevei meu faturamento mensal de </a:t>
            </a:r>
            <a:r>
              <a:rPr b="1"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30k para 60k</a:t>
            </a: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(...) primeira vez </a:t>
            </a:r>
            <a:r>
              <a:rPr b="1"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faturamento passou 120 mil</a:t>
            </a: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”</a:t>
            </a:r>
            <a:endParaRPr sz="20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2679550" y="6212994"/>
            <a:ext cx="556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“No primeiro mês com eles </a:t>
            </a:r>
            <a:r>
              <a:rPr b="1"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praticamente dobrei a quantidade de pedidos</a:t>
            </a: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(...)”</a:t>
            </a:r>
            <a:endParaRPr sz="20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11245825" y="6212994"/>
            <a:ext cx="445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“Blueberry </a:t>
            </a:r>
            <a:r>
              <a:rPr b="1"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salvou minha empresa </a:t>
            </a:r>
            <a:r>
              <a:rPr lang="en-US" sz="2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(...) Estou bem satisfeito”</a:t>
            </a:r>
            <a:endParaRPr sz="20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11035825" y="3711325"/>
            <a:ext cx="4873500" cy="1208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2008650" y="4320162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Alcance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88419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1918E3"/>
                </a:solidFill>
                <a:latin typeface="Lexend Deca"/>
                <a:ea typeface="Lexend Deca"/>
                <a:cs typeface="Lexend Deca"/>
                <a:sym typeface="Lexend Deca"/>
              </a:rPr>
              <a:t>www.bbmarketing.com.br</a:t>
            </a:r>
            <a:endParaRPr sz="1800">
              <a:solidFill>
                <a:srgbClr val="1918E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200" y="614603"/>
            <a:ext cx="1924618" cy="4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4">
            <a:alphaModFix/>
          </a:blip>
          <a:srcRect b="0" l="0" r="46143" t="0"/>
          <a:stretch/>
        </p:blipFill>
        <p:spPr>
          <a:xfrm>
            <a:off x="16791947" y="-1"/>
            <a:ext cx="774515" cy="11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5">
            <a:alphaModFix/>
          </a:blip>
          <a:srcRect b="0" l="2419" r="1932" t="2229"/>
          <a:stretch/>
        </p:blipFill>
        <p:spPr>
          <a:xfrm>
            <a:off x="15855538" y="84275"/>
            <a:ext cx="774600" cy="75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56750" y="165169"/>
            <a:ext cx="1036964" cy="59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5024400" y="1747087"/>
            <a:ext cx="823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O que o time de </a:t>
            </a:r>
            <a:r>
              <a:rPr b="1" lang="en-US" sz="42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especialistas da Blue</a:t>
            </a:r>
            <a:r>
              <a:rPr lang="en-US" sz="420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 fará pelo seu negócio?</a:t>
            </a:r>
            <a:endParaRPr sz="600">
              <a:solidFill>
                <a:srgbClr val="1F1DFC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5024400" y="1469887"/>
            <a:ext cx="8239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Facebook</a:t>
            </a:r>
            <a:r>
              <a:rPr lang="en-US" sz="18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 Ads</a:t>
            </a:r>
            <a:endParaRPr sz="18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3131650" y="3793787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5758650" y="4320162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Tráfego na Página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6881650" y="3793787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9508650" y="4320162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Engajamento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10631650" y="3793787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13258650" y="4320162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Visualização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de Videos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14381650" y="3793787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"/>
          <p:cNvSpPr/>
          <p:nvPr/>
        </p:nvSpPr>
        <p:spPr>
          <a:xfrm>
            <a:off x="2008650" y="6705437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Geração de Cadastros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3131650" y="6179062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5758650" y="6705437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Mensagens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6881650" y="6179062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9508650" y="6705437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Conversão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10631650" y="6179062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13258650" y="6705437"/>
            <a:ext cx="3020700" cy="110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918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918E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Vendas no Catálogo</a:t>
            </a:r>
            <a:endParaRPr sz="2000">
              <a:solidFill>
                <a:srgbClr val="1918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14381650" y="6179062"/>
            <a:ext cx="774600" cy="774600"/>
          </a:xfrm>
          <a:prstGeom prst="ellipse">
            <a:avLst/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6127" y="6387937"/>
            <a:ext cx="365759" cy="35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6075" y="6410243"/>
            <a:ext cx="365759" cy="3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36120" y="4031763"/>
            <a:ext cx="365760" cy="29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40404" y="4015337"/>
            <a:ext cx="457201" cy="33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522108" y="6388600"/>
            <a:ext cx="493777" cy="35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582340" y="4002656"/>
            <a:ext cx="365760" cy="35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0395" y="6408881"/>
            <a:ext cx="457199" cy="31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36127" y="4009398"/>
            <a:ext cx="365760" cy="34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DFC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b="0" l="0" r="43946" t="0"/>
          <a:stretch/>
        </p:blipFill>
        <p:spPr>
          <a:xfrm>
            <a:off x="-677225" y="0"/>
            <a:ext cx="10814400" cy="10287000"/>
          </a:xfrm>
          <a:prstGeom prst="roundRect">
            <a:avLst>
              <a:gd fmla="val 6438" name="adj"/>
            </a:avLst>
          </a:prstGeom>
          <a:noFill/>
          <a:ln>
            <a:noFill/>
          </a:ln>
        </p:spPr>
      </p:pic>
      <p:sp>
        <p:nvSpPr>
          <p:cNvPr id="254" name="Google Shape;254;p30"/>
          <p:cNvSpPr/>
          <p:nvPr/>
        </p:nvSpPr>
        <p:spPr>
          <a:xfrm>
            <a:off x="11192100" y="4257700"/>
            <a:ext cx="7514400" cy="4407000"/>
          </a:xfrm>
          <a:prstGeom prst="roundRect">
            <a:avLst>
              <a:gd fmla="val 9830" name="adj"/>
            </a:avLst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88419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www.bbmarketing.com.br</a:t>
            </a:r>
            <a:endParaRPr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200" y="614600"/>
            <a:ext cx="1924625" cy="490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11914575" y="7328625"/>
            <a:ext cx="3812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R$</a:t>
            </a:r>
            <a:r>
              <a:rPr b="1"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1.997,00</a:t>
            </a:r>
            <a:endParaRPr b="1" sz="50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3752175" y="675200"/>
            <a:ext cx="893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Investimento e Condições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11914575" y="4824275"/>
            <a:ext cx="47556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Serviço Contratado:</a:t>
            </a:r>
            <a:endParaRPr b="1" sz="23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Nome do serviço contratado.</a:t>
            </a:r>
            <a:endParaRPr sz="23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Tempo de Contrato:</a:t>
            </a:r>
            <a:endParaRPr b="1" sz="23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Nome do serviço contratado.</a:t>
            </a:r>
            <a:endParaRPr sz="23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5">
            <a:alphaModFix/>
          </a:blip>
          <a:srcRect b="0" l="0" r="46143" t="0"/>
          <a:stretch/>
        </p:blipFill>
        <p:spPr>
          <a:xfrm>
            <a:off x="16791947" y="-1"/>
            <a:ext cx="774515" cy="11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 rotWithShape="1">
          <a:blip r:embed="rId6">
            <a:alphaModFix/>
          </a:blip>
          <a:srcRect b="0" l="2419" r="1932" t="2229"/>
          <a:stretch/>
        </p:blipFill>
        <p:spPr>
          <a:xfrm>
            <a:off x="15855538" y="84275"/>
            <a:ext cx="774600" cy="75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56750" y="165169"/>
            <a:ext cx="1036964" cy="59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/>
          <p:nvPr/>
        </p:nvSpPr>
        <p:spPr>
          <a:xfrm>
            <a:off x="11192100" y="2079963"/>
            <a:ext cx="7514400" cy="1695300"/>
          </a:xfrm>
          <a:prstGeom prst="roundRect">
            <a:avLst>
              <a:gd fmla="val 17127" name="adj"/>
            </a:avLst>
          </a:prstGeom>
          <a:solidFill>
            <a:srgbClr val="191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11761650" y="2403400"/>
            <a:ext cx="445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Transforme seu negócio</a:t>
            </a:r>
            <a:r>
              <a:rPr lang="en-US" sz="2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comece a </a:t>
            </a:r>
            <a:r>
              <a:rPr b="1" lang="en-US" sz="2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escalar suas vendas</a:t>
            </a:r>
            <a:r>
              <a:rPr lang="en-US" sz="2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no digital o quanto antes!</a:t>
            </a:r>
            <a:endParaRPr sz="23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DFC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/>
        </p:nvSpPr>
        <p:spPr>
          <a:xfrm>
            <a:off x="88419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www.bbmarketing.com.br</a:t>
            </a:r>
            <a:endParaRPr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70" name="Google Shape;2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200" y="614600"/>
            <a:ext cx="1924625" cy="49050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/>
        </p:nvSpPr>
        <p:spPr>
          <a:xfrm>
            <a:off x="2949550" y="3377238"/>
            <a:ext cx="40689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Data do Follow Up:</a:t>
            </a:r>
            <a:endParaRPr sz="30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16/11/2022</a:t>
            </a:r>
            <a:endParaRPr b="1" sz="50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17:30</a:t>
            </a:r>
            <a:endParaRPr b="1" sz="50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2949550" y="6047863"/>
            <a:ext cx="4331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Não se esqueça de colocar na sua agenda!</a:t>
            </a:r>
            <a:endParaRPr b="1" sz="2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10726825" y="5816663"/>
            <a:ext cx="433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Nome + foto Consultor</a:t>
            </a:r>
            <a:endParaRPr sz="2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74" name="Google Shape;274;p31"/>
          <p:cNvPicPr preferRelativeResize="0"/>
          <p:nvPr/>
        </p:nvPicPr>
        <p:blipFill rotWithShape="1">
          <a:blip r:embed="rId4">
            <a:alphaModFix/>
          </a:blip>
          <a:srcRect b="0" l="0" r="46143" t="0"/>
          <a:stretch/>
        </p:blipFill>
        <p:spPr>
          <a:xfrm>
            <a:off x="13573022" y="6495436"/>
            <a:ext cx="774515" cy="11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 rotWithShape="1">
          <a:blip r:embed="rId5">
            <a:alphaModFix/>
          </a:blip>
          <a:srcRect b="0" l="2419" r="1932" t="2229"/>
          <a:stretch/>
        </p:blipFill>
        <p:spPr>
          <a:xfrm>
            <a:off x="12636613" y="6579713"/>
            <a:ext cx="774600" cy="75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76" name="Google Shape;27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7825" y="6660607"/>
            <a:ext cx="1036964" cy="59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/>
          <p:nvPr/>
        </p:nvSpPr>
        <p:spPr>
          <a:xfrm>
            <a:off x="11542975" y="2686463"/>
            <a:ext cx="2699400" cy="26994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 txBox="1"/>
          <p:nvPr/>
        </p:nvSpPr>
        <p:spPr>
          <a:xfrm>
            <a:off x="13230624" y="8919463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180FF"/>
                </a:solidFill>
                <a:latin typeface="Lexend Deca"/>
                <a:ea typeface="Lexend Deca"/>
                <a:cs typeface="Lexend Deca"/>
                <a:sym typeface="Lexend Deca"/>
              </a:rPr>
              <a:t>Ficou com alguma dúvida?</a:t>
            </a:r>
            <a:endParaRPr sz="1800">
              <a:solidFill>
                <a:srgbClr val="8180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7662625" y="9241663"/>
            <a:ext cx="976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3F5F9"/>
                </a:solidFill>
                <a:latin typeface="Lexend Deca"/>
                <a:ea typeface="Lexend Deca"/>
                <a:cs typeface="Lexend Deca"/>
                <a:sym typeface="Lexend Deca"/>
              </a:rPr>
              <a:t>(48) 3045-1563</a:t>
            </a:r>
            <a:endParaRPr b="1" sz="30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