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3"/>
    <p:sldId id="326" r:id="rId4"/>
    <p:sldId id="291" r:id="rId5"/>
    <p:sldId id="327" r:id="rId6"/>
    <p:sldId id="328" r:id="rId7"/>
    <p:sldId id="325" r:id="rId8"/>
    <p:sldId id="329" r:id="rId9"/>
    <p:sldId id="332" r:id="rId10"/>
    <p:sldId id="333" r:id="rId11"/>
    <p:sldId id="334" r:id="rId12"/>
    <p:sldId id="336" r:id="rId13"/>
    <p:sldId id="337" r:id="rId14"/>
    <p:sldId id="335" r:id="rId15"/>
    <p:sldId id="339" r:id="rId16"/>
    <p:sldId id="340" r:id="rId17"/>
    <p:sldId id="342" r:id="rId18"/>
    <p:sldId id="343" r:id="rId19"/>
    <p:sldId id="345" r:id="rId20"/>
    <p:sldId id="347" r:id="rId21"/>
    <p:sldId id="349" r:id="rId22"/>
    <p:sldId id="344" r:id="rId23"/>
    <p:sldId id="350" r:id="rId24"/>
    <p:sldId id="351" r:id="rId25"/>
    <p:sldId id="352" r:id="rId26"/>
    <p:sldId id="353" r:id="rId27"/>
    <p:sldId id="341" r:id="rId28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C63"/>
    <a:srgbClr val="4E4F84"/>
    <a:srgbClr val="666699"/>
    <a:srgbClr val="D97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96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-524" y="-68"/>
      </p:cViewPr>
      <p:guideLst>
        <p:guide orient="horz" pos="2160"/>
        <p:guide pos="3869"/>
      </p:guideLst>
    </p:cSldViewPr>
  </p:slideViewPr>
  <p:outlineViewPr>
    <p:cViewPr>
      <p:scale>
        <a:sx n="33" d="100"/>
        <a:sy n="33" d="100"/>
      </p:scale>
      <p:origin x="28" y="10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notesMaster" Target="notesMasters/notesMaster1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oundRect">
            <a:avLst/>
          </a:prstGeom>
          <a:solidFill>
            <a:srgbClr val="3B3C63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b"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oundRect">
            <a:avLst/>
          </a:prstGeom>
          <a:solidFill>
            <a:srgbClr val="3B3C63"/>
          </a:solidFill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sp>
        <p:nvSpPr>
          <p:cNvPr id="9" name="Retângulo 8"/>
          <p:cNvSpPr/>
          <p:nvPr userDrawn="1"/>
        </p:nvSpPr>
        <p:spPr>
          <a:xfrm>
            <a:off x="0" y="0"/>
            <a:ext cx="12192000" cy="7573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 userDrawn="1"/>
        </p:nvSpPr>
        <p:spPr>
          <a:xfrm>
            <a:off x="0" y="0"/>
            <a:ext cx="6105235" cy="757382"/>
          </a:xfrm>
          <a:prstGeom prst="rect">
            <a:avLst/>
          </a:prstGeom>
          <a:solidFill>
            <a:srgbClr val="3B3C63"/>
          </a:solidFill>
          <a:ln>
            <a:solidFill>
              <a:srgbClr val="3B3C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4886036" y="6022109"/>
            <a:ext cx="2124364" cy="408623"/>
          </a:xfrm>
          <a:prstGeom prst="roundRect">
            <a:avLst/>
          </a:prstGeom>
          <a:solidFill>
            <a:srgbClr val="3B3C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Módulo 4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Construindo security tools em python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Construindo security tools em python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0" y="0"/>
            <a:ext cx="12192000" cy="7573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143" y="120073"/>
            <a:ext cx="6400801" cy="480291"/>
          </a:xfrm>
          <a:ln>
            <a:solidFill>
              <a:srgbClr val="666699"/>
            </a:solidFill>
          </a:ln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945" y="1184564"/>
            <a:ext cx="10972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 smtClean="0"/>
          </a:p>
          <a:p>
            <a:pPr lvl="3"/>
            <a:r>
              <a:rPr lang="en-US" dirty="0" smtClean="0"/>
              <a:t>Fourth level</a:t>
            </a:r>
            <a:endParaRPr lang="en-US" dirty="0" smtClean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0" y="6437745"/>
            <a:ext cx="12192000" cy="420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11800" y="6518855"/>
            <a:ext cx="3860800" cy="2652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08655" y="6464874"/>
            <a:ext cx="28448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 dirty="0"/>
          </a:p>
        </p:txBody>
      </p:sp>
      <p:sp>
        <p:nvSpPr>
          <p:cNvPr id="10" name="Retângulo 9"/>
          <p:cNvSpPr/>
          <p:nvPr userDrawn="1"/>
        </p:nvSpPr>
        <p:spPr>
          <a:xfrm>
            <a:off x="0" y="6437745"/>
            <a:ext cx="4553527" cy="429491"/>
          </a:xfrm>
          <a:prstGeom prst="rect">
            <a:avLst/>
          </a:prstGeom>
          <a:solidFill>
            <a:srgbClr val="4E4F84"/>
          </a:solidFill>
          <a:ln>
            <a:solidFill>
              <a:srgbClr val="4E4F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1764665" y="6513195"/>
            <a:ext cx="288163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>
                <a:solidFill>
                  <a:schemeClr val="bg1"/>
                </a:solidFill>
              </a:rPr>
              <a:t>Marcos</a:t>
            </a:r>
            <a:r>
              <a:rPr lang="pt-BR" sz="1400" baseline="0" dirty="0" err="1" smtClean="0">
                <a:solidFill>
                  <a:schemeClr val="bg1"/>
                </a:solidFill>
              </a:rPr>
              <a:t>Bomfim</a:t>
            </a:r>
            <a:r>
              <a:rPr lang="pt-BR" sz="1400" baseline="0" dirty="0" smtClean="0">
                <a:solidFill>
                  <a:schemeClr val="bg1"/>
                </a:solidFill>
              </a:rPr>
              <a:t> (mh4x0f) |</a:t>
            </a:r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12" name="Footer Placeholder 4"/>
          <p:cNvSpPr txBox="1"/>
          <p:nvPr userDrawn="1"/>
        </p:nvSpPr>
        <p:spPr>
          <a:xfrm>
            <a:off x="10677237" y="238128"/>
            <a:ext cx="1514763" cy="26525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Módulo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Construindo security tools em python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Construindo security tools em python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Construindo security tools em python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Construindo security tools em python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Construindo security tools em python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pt-BR" smtClean="0"/>
              <a:t>Construindo security tools em python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Construindo security tools em python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Clique para editar o estilo do título mestre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Clique para editar os estilos do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r>
              <a:rPr lang="en-US" smtClean="0"/>
              <a:t>Construindo security tools em python</a:t>
            </a:r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pt-BR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</a:t>
            </a:r>
            <a:r>
              <a:rPr lang="pt-BR" altLang="pt-BR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camada de rede, o protocolo da Internet e o roteamento</a:t>
            </a:r>
            <a:endParaRPr lang="pt-BR" altLang="pt-BR" smtClean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0421" y="3942687"/>
            <a:ext cx="9144000" cy="1655762"/>
          </a:xfrm>
        </p:spPr>
        <p:txBody>
          <a:bodyPr/>
          <a:lstStyle/>
          <a:p>
            <a:r>
              <a:rPr lang="en-US" altLang="pt-BR" dirty="0" err="1">
                <a:solidFill>
                  <a:schemeClr val="bg1"/>
                </a:solidFill>
              </a:rPr>
              <a:t>Construindo</a:t>
            </a:r>
            <a:r>
              <a:rPr lang="en-US" altLang="pt-BR" dirty="0">
                <a:solidFill>
                  <a:schemeClr val="bg1"/>
                </a:solidFill>
              </a:rPr>
              <a:t> security tools </a:t>
            </a:r>
            <a:r>
              <a:rPr lang="en-US" altLang="pt-BR" dirty="0" err="1">
                <a:solidFill>
                  <a:schemeClr val="bg1"/>
                </a:solidFill>
              </a:rPr>
              <a:t>em</a:t>
            </a:r>
            <a:r>
              <a:rPr lang="en-US" altLang="pt-BR" dirty="0">
                <a:solidFill>
                  <a:schemeClr val="bg1"/>
                </a:solidFill>
              </a:rPr>
              <a:t> python [Red Team]</a:t>
            </a:r>
            <a:endParaRPr lang="en-US" altLang="pt-BR" dirty="0">
              <a:solidFill>
                <a:schemeClr val="bg1"/>
              </a:solidFill>
            </a:endParaRPr>
          </a:p>
          <a:p>
            <a:r>
              <a:rPr lang="en-US" altLang="pt-BR" dirty="0">
                <a:solidFill>
                  <a:schemeClr val="bg1"/>
                </a:solidFill>
              </a:rPr>
              <a:t>Marcos </a:t>
            </a:r>
            <a:r>
              <a:rPr lang="en-US" altLang="pt-BR" dirty="0" err="1">
                <a:solidFill>
                  <a:schemeClr val="bg1"/>
                </a:solidFill>
              </a:rPr>
              <a:t>Bomfim</a:t>
            </a:r>
            <a:r>
              <a:rPr lang="en-US" altLang="pt-BR" dirty="0">
                <a:solidFill>
                  <a:schemeClr val="bg1"/>
                </a:solidFill>
              </a:rPr>
              <a:t> (mh4x0f</a:t>
            </a:r>
            <a:r>
              <a:rPr lang="en-US" altLang="pt-BR" dirty="0" smtClean="0">
                <a:solidFill>
                  <a:schemeClr val="bg1"/>
                </a:solidFill>
              </a:rPr>
              <a:t>)</a:t>
            </a:r>
            <a:endParaRPr lang="en-US" altLang="pt-BR" dirty="0" smtClean="0">
              <a:solidFill>
                <a:schemeClr val="bg1"/>
              </a:solidFill>
            </a:endParaRPr>
          </a:p>
          <a:p>
            <a:r>
              <a:rPr lang="en-US" altLang="pt-BR" dirty="0" smtClean="0"/>
              <a:t>mh4root@gmail.com</a:t>
            </a:r>
            <a:endParaRPr lang="en-US" altLang="pt-BR" dirty="0">
              <a:solidFill>
                <a:schemeClr val="bg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8218170" cy="480060"/>
          </a:xfrm>
        </p:spPr>
        <p:txBody>
          <a:bodyPr/>
          <a:p>
            <a:r>
              <a:rPr lang="en-US" altLang="pt-BR"/>
              <a:t>Comunicação com rede externa (Remote Network)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69185" y="2096770"/>
            <a:ext cx="8111490" cy="2664460"/>
          </a:xfrm>
          <a:prstGeom prst="rect">
            <a:avLst/>
          </a:prstGeom>
        </p:spPr>
      </p:pic>
      <p:sp>
        <p:nvSpPr>
          <p:cNvPr id="10" name="Caixa de Texto 9"/>
          <p:cNvSpPr txBox="1"/>
          <p:nvPr/>
        </p:nvSpPr>
        <p:spPr>
          <a:xfrm>
            <a:off x="4671060" y="5483860"/>
            <a:ext cx="35071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pt-BR"/>
              <a:t>OBS: </a:t>
            </a:r>
            <a:r>
              <a:rPr lang="en-US" altLang="pt-BR">
                <a:solidFill>
                  <a:srgbClr val="FF0000"/>
                </a:solidFill>
              </a:rPr>
              <a:t>O roteador é necesário</a:t>
            </a:r>
            <a:endParaRPr lang="en-US" altLang="pt-BR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Conexão direta (CB - Bind Connection)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155" y="1570355"/>
            <a:ext cx="5924550" cy="4200525"/>
          </a:xfrm>
          <a:prstGeom prst="rect">
            <a:avLst/>
          </a:prstGeom>
        </p:spPr>
      </p:pic>
      <p:sp>
        <p:nvSpPr>
          <p:cNvPr id="7" name="Retângulo com Único Canto Aparado 6"/>
          <p:cNvSpPr/>
          <p:nvPr/>
        </p:nvSpPr>
        <p:spPr>
          <a:xfrm>
            <a:off x="7410450" y="1464310"/>
            <a:ext cx="4204970" cy="4426585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pt-BR" altLang="en-US"/>
          </a:p>
        </p:txBody>
      </p:sp>
      <p:sp>
        <p:nvSpPr>
          <p:cNvPr id="8" name="Caixa de Texto 7"/>
          <p:cNvSpPr txBox="1"/>
          <p:nvPr/>
        </p:nvSpPr>
        <p:spPr>
          <a:xfrm>
            <a:off x="7526655" y="1749425"/>
            <a:ext cx="38246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pt-BR" b="1">
                <a:solidFill>
                  <a:srgbClr val="3B3C63"/>
                </a:solidFill>
              </a:rPr>
              <a:t>Informações</a:t>
            </a:r>
            <a:endParaRPr lang="en-US" altLang="pt-BR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pt-BR">
                <a:solidFill>
                  <a:srgbClr val="3B3C63"/>
                </a:solidFill>
              </a:rPr>
              <a:t>IP da  alvo</a:t>
            </a:r>
            <a:endParaRPr lang="en-US" altLang="pt-BR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pt-BR">
                <a:solidFill>
                  <a:srgbClr val="3B3C63"/>
                </a:solidFill>
              </a:rPr>
              <a:t>Porta</a:t>
            </a:r>
            <a:endParaRPr lang="en-US" altLang="pt-BR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>
              <a:solidFill>
                <a:srgbClr val="3B3C63"/>
              </a:solidFill>
            </a:endParaRPr>
          </a:p>
        </p:txBody>
      </p:sp>
      <p:sp>
        <p:nvSpPr>
          <p:cNvPr id="9" name="Caixa de Texto 8"/>
          <p:cNvSpPr txBox="1"/>
          <p:nvPr/>
        </p:nvSpPr>
        <p:spPr>
          <a:xfrm>
            <a:off x="7526655" y="2948305"/>
            <a:ext cx="382460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b="1">
                <a:solidFill>
                  <a:srgbClr val="3B3C63"/>
                </a:solidFill>
              </a:rPr>
              <a:t>Vantagens</a:t>
            </a:r>
            <a:endParaRPr lang="en-US" altLang="pt-BR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Anonimato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Rastreiamento 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Servidores 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I</a:t>
            </a:r>
            <a:r>
              <a:rPr lang="en-US" altLang="pt-BR">
                <a:solidFill>
                  <a:srgbClr val="3B3C63"/>
                </a:solidFill>
              </a:rPr>
              <a:t>nvisibilidade </a:t>
            </a:r>
            <a:r>
              <a:rPr lang="en-US" altLang="en-US">
                <a:solidFill>
                  <a:srgbClr val="3B3C63"/>
                </a:solidFill>
              </a:rPr>
              <a:t>(HIDDEN)</a:t>
            </a:r>
            <a:endParaRPr lang="en-US" altLang="pt-BR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>
              <a:solidFill>
                <a:srgbClr val="3B3C63"/>
              </a:solidFill>
            </a:endParaRPr>
          </a:p>
        </p:txBody>
      </p:sp>
      <p:sp>
        <p:nvSpPr>
          <p:cNvPr id="10" name="Caixa de Texto 9"/>
          <p:cNvSpPr txBox="1"/>
          <p:nvPr/>
        </p:nvSpPr>
        <p:spPr>
          <a:xfrm>
            <a:off x="7526655" y="4568190"/>
            <a:ext cx="382460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altLang="en-US" b="1">
                <a:solidFill>
                  <a:srgbClr val="3B3C63"/>
                </a:solidFill>
              </a:rPr>
              <a:t>Desvantagens</a:t>
            </a:r>
            <a:endParaRPr altLang="en-US" b="1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Público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shodan.io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Pesistência</a:t>
            </a:r>
            <a:endParaRPr lang="en-US" altLang="en-US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en-US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en-US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7833360" cy="480060"/>
          </a:xfrm>
        </p:spPr>
        <p:txBody>
          <a:bodyPr/>
          <a:p>
            <a:r>
              <a:rPr lang="en-US" altLang="pt-BR"/>
              <a:t>Conexão </a:t>
            </a:r>
            <a:r>
              <a:rPr lang="en-US" altLang="en-US"/>
              <a:t>reversa</a:t>
            </a:r>
            <a:r>
              <a:rPr lang="en-US" altLang="pt-BR"/>
              <a:t> (C</a:t>
            </a:r>
            <a:r>
              <a:rPr lang="en-US" altLang="en-US"/>
              <a:t>R</a:t>
            </a:r>
            <a:r>
              <a:rPr lang="en-US" altLang="pt-BR"/>
              <a:t> - </a:t>
            </a:r>
            <a:r>
              <a:rPr lang="en-US" altLang="en-US"/>
              <a:t>Reverse </a:t>
            </a:r>
            <a:r>
              <a:rPr lang="en-US" altLang="pt-BR"/>
              <a:t>Connection)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155" y="1570355"/>
            <a:ext cx="5924550" cy="4200525"/>
          </a:xfrm>
          <a:prstGeom prst="rect">
            <a:avLst/>
          </a:prstGeom>
        </p:spPr>
      </p:pic>
      <p:sp>
        <p:nvSpPr>
          <p:cNvPr id="7" name="Retângulo com Único Canto Aparado 6"/>
          <p:cNvSpPr/>
          <p:nvPr/>
        </p:nvSpPr>
        <p:spPr>
          <a:xfrm>
            <a:off x="7410450" y="1464310"/>
            <a:ext cx="4204970" cy="4426585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pt-BR" altLang="en-US"/>
          </a:p>
        </p:txBody>
      </p:sp>
      <p:sp>
        <p:nvSpPr>
          <p:cNvPr id="8" name="Caixa de Texto 7"/>
          <p:cNvSpPr txBox="1"/>
          <p:nvPr/>
        </p:nvSpPr>
        <p:spPr>
          <a:xfrm>
            <a:off x="7526655" y="1749425"/>
            <a:ext cx="38246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pt-BR" b="1">
                <a:solidFill>
                  <a:srgbClr val="3B3C63"/>
                </a:solidFill>
              </a:rPr>
              <a:t>Informações</a:t>
            </a:r>
            <a:endParaRPr lang="en-US" altLang="pt-BR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DNS fixo ou IP fixo 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NOIP</a:t>
            </a:r>
            <a:endParaRPr lang="en-US" altLang="en-US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</p:txBody>
      </p:sp>
      <p:sp>
        <p:nvSpPr>
          <p:cNvPr id="9" name="Caixa de Texto 8"/>
          <p:cNvSpPr txBox="1"/>
          <p:nvPr/>
        </p:nvSpPr>
        <p:spPr>
          <a:xfrm>
            <a:off x="7526655" y="2948305"/>
            <a:ext cx="382460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b="1">
                <a:solidFill>
                  <a:srgbClr val="3B3C63"/>
                </a:solidFill>
              </a:rPr>
              <a:t>Vantagens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  <a:sym typeface="+mn-ea"/>
              </a:rPr>
              <a:t>Pesistência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Trojans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Botnets</a:t>
            </a:r>
            <a:endParaRPr lang="en-US" altLang="pt-BR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</p:txBody>
      </p:sp>
      <p:sp>
        <p:nvSpPr>
          <p:cNvPr id="10" name="Caixa de Texto 9"/>
          <p:cNvSpPr txBox="1"/>
          <p:nvPr/>
        </p:nvSpPr>
        <p:spPr>
          <a:xfrm>
            <a:off x="7526655" y="4367530"/>
            <a:ext cx="382460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altLang="en-US" b="1">
                <a:solidFill>
                  <a:srgbClr val="3B3C63"/>
                </a:solidFill>
              </a:rPr>
              <a:t>Desvantagens</a:t>
            </a:r>
            <a:endParaRPr altLang="en-US" b="1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Rastreiamento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backdoors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Análise forense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Visilibidade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en-US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en-US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en-US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en-US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7245350" cy="480060"/>
          </a:xfrm>
        </p:spPr>
        <p:txBody>
          <a:bodyPr/>
          <a:p>
            <a:r>
              <a:rPr lang="en-US" altLang="en-US">
                <a:sym typeface="+mn-ea"/>
              </a:rPr>
              <a:t>Configuração R</a:t>
            </a:r>
            <a:r>
              <a:rPr lang="en-US" altLang="pt-BR">
                <a:sym typeface="+mn-ea"/>
              </a:rPr>
              <a:t>ede externa (</a:t>
            </a:r>
            <a:r>
              <a:rPr lang="en-US" altLang="en-US">
                <a:sym typeface="+mn-ea"/>
              </a:rPr>
              <a:t>port forward)</a:t>
            </a:r>
            <a:endParaRPr lang="en-US" altLang="en-US">
              <a:sym typeface="+mn-ea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Espaço Reservado para Conteúdo 5" descr="Untitled Diagram (1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48055" y="2472055"/>
            <a:ext cx="5829300" cy="1914525"/>
          </a:xfrm>
          <a:prstGeom prst="rect">
            <a:avLst/>
          </a:prstGeom>
        </p:spPr>
      </p:pic>
      <p:sp>
        <p:nvSpPr>
          <p:cNvPr id="7" name="Retângulo com Único Canto Aparado 6"/>
          <p:cNvSpPr/>
          <p:nvPr/>
        </p:nvSpPr>
        <p:spPr>
          <a:xfrm>
            <a:off x="7410450" y="1464310"/>
            <a:ext cx="4204970" cy="4426585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pt-BR" altLang="en-US"/>
          </a:p>
        </p:txBody>
      </p:sp>
      <p:sp>
        <p:nvSpPr>
          <p:cNvPr id="8" name="Caixa de Texto 7"/>
          <p:cNvSpPr txBox="1"/>
          <p:nvPr/>
        </p:nvSpPr>
        <p:spPr>
          <a:xfrm>
            <a:off x="7526655" y="1749425"/>
            <a:ext cx="382460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b="1">
                <a:solidFill>
                  <a:srgbClr val="3B3C63"/>
                </a:solidFill>
                <a:sym typeface="+mn-ea"/>
              </a:rPr>
              <a:t>Configurações de rede</a:t>
            </a:r>
            <a:endParaRPr lang="en-US" altLang="pt-BR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Abrir porta no gateway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Usar Servidores </a:t>
            </a:r>
            <a:endParaRPr lang="en-US" altLang="en-US" b="1">
              <a:solidFill>
                <a:srgbClr val="3B3C63"/>
              </a:solidFill>
            </a:endParaRPr>
          </a:p>
          <a:p>
            <a:endParaRPr lang="en-US" altLang="en-US" b="1">
              <a:solidFill>
                <a:srgbClr val="3B3C63"/>
              </a:solidFill>
            </a:endParaRPr>
          </a:p>
          <a:p>
            <a:r>
              <a:rPr lang="en-US" altLang="en-US" b="1">
                <a:solidFill>
                  <a:srgbClr val="3B3C63"/>
                </a:solidFill>
              </a:rPr>
              <a:t>IP Externo fixo</a:t>
            </a:r>
            <a:endParaRPr lang="en-US" altLang="pt-BR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DNS</a:t>
            </a:r>
            <a:endParaRPr lang="en-US" altLang="en-US">
              <a:solidFill>
                <a:srgbClr val="3B3C63"/>
              </a:solidFill>
            </a:endParaRPr>
          </a:p>
          <a:p>
            <a:pPr marL="285750" indent="-285750">
              <a:buFont typeface="Wingdings" panose="05000000000000000000" charset="0"/>
              <a:buChar char=""/>
            </a:pPr>
            <a:r>
              <a:rPr lang="en-US" altLang="en-US">
                <a:solidFill>
                  <a:srgbClr val="3B3C63"/>
                </a:solidFill>
              </a:rPr>
              <a:t>NOIP</a:t>
            </a:r>
            <a:endParaRPr lang="en-US" altLang="en-US"/>
          </a:p>
          <a:p>
            <a:pPr marL="285750" indent="-285750">
              <a:buFont typeface="Wingdings" panose="05000000000000000000" charset="0"/>
              <a:buChar char=""/>
            </a:pPr>
            <a:endParaRPr lang="en-US" altLang="pt-BR"/>
          </a:p>
          <a:p>
            <a:pPr indent="0">
              <a:buFont typeface="Wingdings" panose="05000000000000000000" charset="0"/>
              <a:buNone/>
            </a:pPr>
            <a:endParaRPr lang="en-US" altLang="pt-B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8968740" cy="480060"/>
          </a:xfrm>
        </p:spPr>
        <p:txBody>
          <a:bodyPr/>
          <a:p>
            <a:r>
              <a:rPr lang="en-US" altLang="pt-BR"/>
              <a:t>Protocolo ARP (Address Resolution Protocol - RFC 826 ) </a:t>
            </a:r>
            <a:endParaRPr lang="en-US" alt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715" y="850554"/>
            <a:ext cx="10972800" cy="4525963"/>
          </a:xfrm>
        </p:spPr>
        <p:txBody>
          <a:bodyPr/>
          <a:p>
            <a:r>
              <a:rPr lang="en-US" altLang="pt-BR"/>
              <a:t>R</a:t>
            </a:r>
            <a:r>
              <a:rPr lang="pt-BR" altLang="en-US"/>
              <a:t>esolução de endereços (conversão) da </a:t>
            </a:r>
            <a:r>
              <a:rPr lang="pt-BR" altLang="en-US">
                <a:solidFill>
                  <a:srgbClr val="3B3C63"/>
                </a:solidFill>
              </a:rPr>
              <a:t>camada de internet</a:t>
            </a:r>
            <a:r>
              <a:rPr lang="pt-BR" altLang="en-US"/>
              <a:t> em endereços da </a:t>
            </a:r>
            <a:r>
              <a:rPr lang="pt-BR" altLang="en-US">
                <a:solidFill>
                  <a:srgbClr val="3B3C63"/>
                </a:solidFill>
              </a:rPr>
              <a:t>camada de enlace</a:t>
            </a:r>
            <a:r>
              <a:rPr lang="pt-BR" altLang="en-US"/>
              <a:t>.</a:t>
            </a:r>
            <a:endParaRPr lang="pt-BR" altLang="en-US"/>
          </a:p>
          <a:p>
            <a:r>
              <a:rPr lang="en-US" altLang="pt-BR"/>
              <a:t>Utilização</a:t>
            </a:r>
            <a:endParaRPr lang="en-US" altLang="pt-BR"/>
          </a:p>
          <a:p>
            <a:pPr lvl="1"/>
            <a:r>
              <a:rPr lang="en-US" altLang="pt-BR"/>
              <a:t>C</a:t>
            </a:r>
            <a:r>
              <a:rPr lang="pt-BR" altLang="en-US"/>
              <a:t>omunicação</a:t>
            </a:r>
            <a:endParaRPr lang="pt-BR" altLang="en-US"/>
          </a:p>
          <a:p>
            <a:pPr lvl="1"/>
            <a:r>
              <a:rPr lang="en-US" altLang="pt-BR"/>
              <a:t>T</a:t>
            </a:r>
            <a:r>
              <a:rPr lang="pt-BR" altLang="en-US"/>
              <a:t>radução </a:t>
            </a:r>
            <a:r>
              <a:rPr lang="en-US" altLang="pt-BR"/>
              <a:t>de endereços IP</a:t>
            </a:r>
            <a:endParaRPr lang="en-US" altLang="pt-BR"/>
          </a:p>
          <a:p>
            <a:r>
              <a:rPr lang="en-US" altLang="pt-BR"/>
              <a:t>Funcionamento</a:t>
            </a:r>
            <a:endParaRPr lang="en-US" altLang="pt-BR"/>
          </a:p>
          <a:p>
            <a:pPr lvl="1"/>
            <a:r>
              <a:rPr lang="en-US" altLang="pt-BR"/>
              <a:t>O emissor encaminha em broadcast um pacote ARP contendo o endereço IP do outro host e espera uma resposta com um endereço MAC respectivo.</a:t>
            </a:r>
            <a:endParaRPr lang="en-US" altLang="pt-BR"/>
          </a:p>
          <a:p>
            <a:pPr lvl="1"/>
            <a:r>
              <a:rPr lang="en-US" altLang="pt-BR"/>
              <a:t>apeamento em cache</a:t>
            </a:r>
            <a:endParaRPr lang="en-US" altLang="pt-BR"/>
          </a:p>
          <a:p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23890" y="3983355"/>
            <a:ext cx="5553710" cy="223964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pt-BR" altLang="en-US"/>
              <a:t>Formato da mensagem ARP</a:t>
            </a:r>
            <a:endParaRPr lang="pt-BR" alt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Espaço Reservado para Conteúdo 5" descr="ARP-Message-Format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597785" y="2453005"/>
            <a:ext cx="7089140" cy="22129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pt-BR" alt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4830" y="1184275"/>
            <a:ext cx="10972800" cy="5031105"/>
          </a:xfrm>
        </p:spPr>
        <p:txBody>
          <a:bodyPr/>
          <a:p>
            <a:r>
              <a:rPr lang="pt-BR" altLang="en-US" sz="1800" b="1">
                <a:solidFill>
                  <a:srgbClr val="3B3C63"/>
                </a:solidFill>
              </a:rPr>
              <a:t>Hardware type:</a:t>
            </a:r>
            <a:r>
              <a:rPr lang="pt-BR" altLang="en-US" sz="1800"/>
              <a:t> Representa o Tipo de endereço de Hardware utilizado ( como por exemplo o endereço MAC). O valor 1 representa Ethernet.</a:t>
            </a:r>
            <a:endParaRPr lang="pt-BR" altLang="en-US" sz="1800"/>
          </a:p>
          <a:p>
            <a:r>
              <a:rPr lang="pt-BR" altLang="en-US" sz="1800">
                <a:solidFill>
                  <a:srgbClr val="3B3C63"/>
                </a:solidFill>
              </a:rPr>
              <a:t>Protocol type:</a:t>
            </a:r>
            <a:r>
              <a:rPr lang="pt-BR" altLang="en-US" sz="1800"/>
              <a:t> Especifica o tipo de Protocolo a ser mapeado. O valor hexadecimal 0x0800 representa o IP.</a:t>
            </a:r>
            <a:endParaRPr lang="pt-BR" altLang="en-US" sz="1800">
              <a:solidFill>
                <a:srgbClr val="3B3C63"/>
              </a:solidFill>
            </a:endParaRPr>
          </a:p>
          <a:p>
            <a:r>
              <a:rPr lang="pt-BR" altLang="en-US" sz="1800" b="1">
                <a:solidFill>
                  <a:srgbClr val="3B3C63"/>
                </a:solidFill>
              </a:rPr>
              <a:t>Hardware address length e protocol address length:</a:t>
            </a:r>
            <a:r>
              <a:rPr lang="pt-BR" altLang="en-US" sz="1800"/>
              <a:t>Representam o tamanho do endereço de Hardware e do Protocolo em bytes.</a:t>
            </a:r>
            <a:endParaRPr lang="pt-BR" altLang="en-US" sz="1800"/>
          </a:p>
          <a:p>
            <a:r>
              <a:rPr lang="pt-BR" altLang="en-US" sz="1800" b="1">
                <a:solidFill>
                  <a:srgbClr val="3B3C63"/>
                </a:solidFill>
              </a:rPr>
              <a:t>OP, Operation code</a:t>
            </a:r>
            <a:r>
              <a:rPr lang="pt-BR" altLang="en-US" sz="1800">
                <a:solidFill>
                  <a:srgbClr val="3B3C63"/>
                </a:solidFill>
              </a:rPr>
              <a:t>: </a:t>
            </a:r>
            <a:r>
              <a:rPr lang="pt-BR" altLang="en-US" sz="1800"/>
              <a:t>Especifica o tipo da mensagem ARP. O valor 1 representa uma requisição ARP e o valor 2 representa uma resposta ARP.</a:t>
            </a:r>
            <a:endParaRPr lang="pt-BR" altLang="en-US" sz="1800"/>
          </a:p>
          <a:p>
            <a:r>
              <a:rPr lang="pt-BR" altLang="en-US" sz="1800" b="1">
                <a:solidFill>
                  <a:srgbClr val="3B3C63"/>
                </a:solidFill>
              </a:rPr>
              <a:t>Sender hardware address:</a:t>
            </a:r>
            <a:r>
              <a:rPr lang="pt-BR" altLang="en-US" sz="1800"/>
              <a:t> Representa o endereço de Hardware (MAC) do dispositivo que está encaminhando a mensagem.</a:t>
            </a:r>
            <a:endParaRPr lang="pt-BR" altLang="en-US" sz="1800"/>
          </a:p>
          <a:p>
            <a:r>
              <a:rPr lang="pt-BR" altLang="en-US" sz="1800" b="1">
                <a:solidFill>
                  <a:srgbClr val="3B3C63"/>
                </a:solidFill>
              </a:rPr>
              <a:t>Sender protocol address: </a:t>
            </a:r>
            <a:r>
              <a:rPr lang="pt-BR" altLang="en-US" sz="1800"/>
              <a:t>Representa o endereço de Protocolo (IP) do dispositivo que está encaminhando a mensagem.</a:t>
            </a:r>
            <a:endParaRPr lang="pt-BR" altLang="en-US" sz="1800"/>
          </a:p>
          <a:p>
            <a:r>
              <a:rPr lang="pt-BR" altLang="en-US" sz="1800" b="1">
                <a:solidFill>
                  <a:srgbClr val="3B3C63"/>
                </a:solidFill>
              </a:rPr>
              <a:t>Target hardware address: </a:t>
            </a:r>
            <a:r>
              <a:rPr lang="pt-BR" altLang="en-US" sz="1800"/>
              <a:t>Representa o endereço de Hardware (MAC) do dispositivo para qual a mensagem deverá ser entregue. </a:t>
            </a:r>
            <a:endParaRPr lang="pt-BR" altLang="en-US" sz="1800"/>
          </a:p>
          <a:p>
            <a:r>
              <a:rPr lang="pt-BR" altLang="en-US" sz="1800" b="1">
                <a:solidFill>
                  <a:srgbClr val="3B3C63"/>
                </a:solidFill>
              </a:rPr>
              <a:t>Target protocol address:</a:t>
            </a:r>
            <a:r>
              <a:rPr lang="pt-BR" altLang="en-US" sz="1800"/>
              <a:t> Representa o endereço de Protocolo (IP) do dispositivo para qual a mensagem deverá ser entregue.</a:t>
            </a:r>
            <a:endParaRPr lang="pt-BR" altLang="en-US" sz="180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7740650" cy="480060"/>
          </a:xfrm>
        </p:spPr>
        <p:txBody>
          <a:bodyPr/>
          <a:p>
            <a:r>
              <a:rPr lang="en-US" altLang="pt-BR"/>
              <a:t>Comunicação entre hosts (Local Network)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3)"/>
          <p:cNvPicPr>
            <a:picLocks noChangeAspect="1"/>
          </p:cNvPicPr>
          <p:nvPr/>
        </p:nvPicPr>
        <p:blipFill>
          <a:blip r:embed="rId1"/>
          <a:srcRect b="13416"/>
          <a:stretch>
            <a:fillRect/>
          </a:stretch>
        </p:blipFill>
        <p:spPr>
          <a:xfrm>
            <a:off x="240030" y="1767205"/>
            <a:ext cx="6019800" cy="3967480"/>
          </a:xfrm>
          <a:prstGeom prst="rect">
            <a:avLst/>
          </a:prstGeom>
        </p:spPr>
      </p:pic>
      <p:sp>
        <p:nvSpPr>
          <p:cNvPr id="7" name="Retângulo com Único Canto Aparado 6"/>
          <p:cNvSpPr/>
          <p:nvPr/>
        </p:nvSpPr>
        <p:spPr>
          <a:xfrm>
            <a:off x="5896610" y="990600"/>
            <a:ext cx="5874385" cy="170434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pt-BR" altLang="en-US"/>
              <a:t>λ mh4x0f [~] → arp -n</a:t>
            </a:r>
            <a:endParaRPr lang="pt-BR" altLang="en-US"/>
          </a:p>
          <a:p>
            <a:pPr algn="l"/>
            <a:r>
              <a:rPr lang="pt-BR" altLang="en-US"/>
              <a:t>Address                  HWtype  HWaddress           </a:t>
            </a:r>
            <a:endParaRPr lang="pt-BR" altLang="en-US"/>
          </a:p>
          <a:p>
            <a:pPr algn="l"/>
            <a:r>
              <a:rPr lang="en-US" altLang="pt-BR"/>
              <a:t>192.168.0.1</a:t>
            </a:r>
            <a:r>
              <a:rPr lang="pt-BR" altLang="en-US"/>
              <a:t>           ether       a8:68:c4:3b:8b:ed      </a:t>
            </a:r>
            <a:endParaRPr lang="pt-BR" altLang="en-US"/>
          </a:p>
        </p:txBody>
      </p:sp>
      <p:sp>
        <p:nvSpPr>
          <p:cNvPr id="9" name="Retângulo arredondado 8"/>
          <p:cNvSpPr/>
          <p:nvPr/>
        </p:nvSpPr>
        <p:spPr>
          <a:xfrm>
            <a:off x="6985635" y="3691255"/>
            <a:ext cx="4294505" cy="8128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pt-BR">
                <a:solidFill>
                  <a:srgbClr val="3B3C63"/>
                </a:solidFill>
                <a:sym typeface="+mn-ea"/>
              </a:rPr>
              <a:t>Eu quero enviar dados para o PC B, mas eu sei o endereço MAC </a:t>
            </a:r>
            <a:r>
              <a:rPr lang="en-US" altLang="en-US">
                <a:solidFill>
                  <a:srgbClr val="3B3C63"/>
                </a:solidFill>
                <a:sym typeface="+mn-ea"/>
              </a:rPr>
              <a:t>?</a:t>
            </a:r>
            <a:r>
              <a:rPr lang="en-US" altLang="pt-BR">
                <a:sym typeface="+mn-ea"/>
              </a:rPr>
              <a:t> </a:t>
            </a:r>
            <a:endParaRPr lang="pt-BR" altLang="en-US"/>
          </a:p>
        </p:txBody>
      </p:sp>
      <p:sp>
        <p:nvSpPr>
          <p:cNvPr id="11" name="Retângulo arredondado 10"/>
          <p:cNvSpPr/>
          <p:nvPr/>
        </p:nvSpPr>
        <p:spPr>
          <a:xfrm>
            <a:off x="8165465" y="3054985"/>
            <a:ext cx="1691640" cy="4387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pt-BR" sz="1400">
                <a:solidFill>
                  <a:srgbClr val="3B3C63"/>
                </a:solidFill>
              </a:rPr>
              <a:t>192.168.0.111</a:t>
            </a:r>
            <a:endParaRPr lang="en-US" altLang="pt-BR" sz="1400">
              <a:solidFill>
                <a:srgbClr val="3B3C6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7740650" cy="480060"/>
          </a:xfrm>
        </p:spPr>
        <p:txBody>
          <a:bodyPr/>
          <a:p>
            <a:r>
              <a:rPr lang="en-US" altLang="pt-BR"/>
              <a:t>Comunicação entre hosts (Local Network)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3)"/>
          <p:cNvPicPr>
            <a:picLocks noChangeAspect="1"/>
          </p:cNvPicPr>
          <p:nvPr/>
        </p:nvPicPr>
        <p:blipFill>
          <a:blip r:embed="rId1"/>
          <a:srcRect b="13416"/>
          <a:stretch>
            <a:fillRect/>
          </a:stretch>
        </p:blipFill>
        <p:spPr>
          <a:xfrm>
            <a:off x="240030" y="1868805"/>
            <a:ext cx="6019800" cy="3967480"/>
          </a:xfrm>
          <a:prstGeom prst="rect">
            <a:avLst/>
          </a:prstGeom>
        </p:spPr>
      </p:pic>
      <p:sp>
        <p:nvSpPr>
          <p:cNvPr id="7" name="Retângulo com Único Canto Aparado 6"/>
          <p:cNvSpPr/>
          <p:nvPr/>
        </p:nvSpPr>
        <p:spPr>
          <a:xfrm>
            <a:off x="5896610" y="990600"/>
            <a:ext cx="5874385" cy="170434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pt-BR" altLang="en-US"/>
              <a:t>λ mh4x0f [~] → arp -n</a:t>
            </a:r>
            <a:endParaRPr lang="pt-BR" altLang="en-US"/>
          </a:p>
          <a:p>
            <a:pPr algn="l"/>
            <a:r>
              <a:rPr lang="pt-BR" altLang="en-US"/>
              <a:t>Address                  HWtype  HWaddress           </a:t>
            </a:r>
            <a:endParaRPr lang="pt-BR" altLang="en-US"/>
          </a:p>
          <a:p>
            <a:pPr algn="l"/>
            <a:r>
              <a:rPr lang="en-US" altLang="pt-BR"/>
              <a:t>192.168.0.1</a:t>
            </a:r>
            <a:r>
              <a:rPr lang="pt-BR" altLang="en-US"/>
              <a:t>           ether       a8:68:c4:3b:8b:ed      </a:t>
            </a:r>
            <a:endParaRPr lang="pt-BR" altLang="en-US"/>
          </a:p>
        </p:txBody>
      </p:sp>
      <p:sp>
        <p:nvSpPr>
          <p:cNvPr id="9" name="Retângulo arredondado 8"/>
          <p:cNvSpPr/>
          <p:nvPr/>
        </p:nvSpPr>
        <p:spPr>
          <a:xfrm>
            <a:off x="6985635" y="3691255"/>
            <a:ext cx="4294505" cy="812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en-US">
                <a:solidFill>
                  <a:srgbClr val="3B3C63"/>
                </a:solidFill>
                <a:sym typeface="+mn-ea"/>
              </a:rPr>
              <a:t>ARP request: Qual o mac-address da máquina que usa o IP 192.168.0.111 ? </a:t>
            </a:r>
            <a:r>
              <a:rPr lang="en-US" altLang="pt-BR">
                <a:sym typeface="+mn-ea"/>
              </a:rPr>
              <a:t> </a:t>
            </a:r>
            <a:endParaRPr lang="pt-BR" altLang="en-US"/>
          </a:p>
        </p:txBody>
      </p:sp>
      <p:sp>
        <p:nvSpPr>
          <p:cNvPr id="11" name="Retângulo arredondado 10"/>
          <p:cNvSpPr/>
          <p:nvPr/>
        </p:nvSpPr>
        <p:spPr>
          <a:xfrm>
            <a:off x="1915795" y="2110105"/>
            <a:ext cx="1691640" cy="4387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pt-BR" sz="1400">
                <a:solidFill>
                  <a:srgbClr val="3B3C63"/>
                </a:solidFill>
              </a:rPr>
              <a:t>ff:ff:ff:ff:ff:ff</a:t>
            </a:r>
            <a:endParaRPr lang="en-US" altLang="pt-BR" sz="1400">
              <a:solidFill>
                <a:srgbClr val="3B3C63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7740650" cy="480060"/>
          </a:xfrm>
        </p:spPr>
        <p:txBody>
          <a:bodyPr/>
          <a:p>
            <a:r>
              <a:rPr lang="en-US" altLang="pt-BR"/>
              <a:t>Comunicação entre hosts (Local Network)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3)"/>
          <p:cNvPicPr>
            <a:picLocks noChangeAspect="1"/>
          </p:cNvPicPr>
          <p:nvPr/>
        </p:nvPicPr>
        <p:blipFill>
          <a:blip r:embed="rId1"/>
          <a:srcRect b="13416"/>
          <a:stretch>
            <a:fillRect/>
          </a:stretch>
        </p:blipFill>
        <p:spPr>
          <a:xfrm>
            <a:off x="240030" y="1911985"/>
            <a:ext cx="6019800" cy="3967480"/>
          </a:xfrm>
          <a:prstGeom prst="rect">
            <a:avLst/>
          </a:prstGeom>
        </p:spPr>
      </p:pic>
      <p:sp>
        <p:nvSpPr>
          <p:cNvPr id="7" name="Retângulo com Único Canto Aparado 6"/>
          <p:cNvSpPr/>
          <p:nvPr/>
        </p:nvSpPr>
        <p:spPr>
          <a:xfrm>
            <a:off x="5896610" y="990600"/>
            <a:ext cx="5874385" cy="170434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pt-BR" altLang="en-US"/>
              <a:t>λ mh4x0f [~] → arp -n</a:t>
            </a:r>
            <a:endParaRPr lang="pt-BR" altLang="en-US"/>
          </a:p>
          <a:p>
            <a:pPr algn="l"/>
            <a:r>
              <a:rPr lang="pt-BR" altLang="en-US"/>
              <a:t>Address                  HWtype  HWaddress           </a:t>
            </a:r>
            <a:endParaRPr lang="pt-BR" altLang="en-US"/>
          </a:p>
          <a:p>
            <a:pPr algn="l"/>
            <a:r>
              <a:rPr lang="en-US" altLang="pt-BR"/>
              <a:t>192.168.0.1</a:t>
            </a:r>
            <a:r>
              <a:rPr lang="pt-BR" altLang="en-US"/>
              <a:t>           ether       a8:68:c4:3b:8b:ed      </a:t>
            </a:r>
            <a:endParaRPr lang="pt-BR" altLang="en-US"/>
          </a:p>
        </p:txBody>
      </p:sp>
      <p:sp>
        <p:nvSpPr>
          <p:cNvPr id="9" name="Retângulo arredondado 8"/>
          <p:cNvSpPr/>
          <p:nvPr/>
        </p:nvSpPr>
        <p:spPr>
          <a:xfrm>
            <a:off x="6985635" y="3691255"/>
            <a:ext cx="4294505" cy="812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en-US">
                <a:solidFill>
                  <a:srgbClr val="3B3C63"/>
                </a:solidFill>
                <a:sym typeface="+mn-ea"/>
              </a:rPr>
              <a:t>Router: Opah, Esse pacote não é pra mim. Calma que vou descobrir </a:t>
            </a:r>
            <a:endParaRPr lang="en-US" altLang="en-US"/>
          </a:p>
        </p:txBody>
      </p:sp>
      <p:sp>
        <p:nvSpPr>
          <p:cNvPr id="11" name="Retângulo arredondado 10"/>
          <p:cNvSpPr/>
          <p:nvPr/>
        </p:nvSpPr>
        <p:spPr>
          <a:xfrm>
            <a:off x="3143885" y="3252470"/>
            <a:ext cx="1691640" cy="438785"/>
          </a:xfrm>
          <a:prstGeom prst="round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pt-BR" sz="1400">
                <a:solidFill>
                  <a:srgbClr val="3B3C63"/>
                </a:solidFill>
              </a:rPr>
              <a:t>ff:ff:ff:ff:ff:ff</a:t>
            </a:r>
            <a:endParaRPr lang="en-US" altLang="pt-BR" sz="1400">
              <a:solidFill>
                <a:srgbClr val="3B3C6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 dirty="0">
                <a:sym typeface="+mn-ea"/>
              </a:rPr>
              <a:t>Camada de Rede (Network layer)</a:t>
            </a:r>
            <a:endParaRPr lang="pt-BR" alt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pt-BR"/>
              <a:t>1 - Procolo IP (internet protocol)</a:t>
            </a:r>
            <a:endParaRPr lang="en-US" altLang="pt-BR"/>
          </a:p>
          <a:p>
            <a:pPr lvl="1"/>
            <a:r>
              <a:rPr lang="en-US" altLang="pt-BR"/>
              <a:t>IPV4, IPV6, ICMP,</a:t>
            </a:r>
            <a:endParaRPr lang="en-US" altLang="pt-BR"/>
          </a:p>
          <a:p>
            <a:pPr lvl="1"/>
            <a:r>
              <a:rPr lang="en-US" altLang="pt-BR"/>
              <a:t>Enderços lógicos</a:t>
            </a:r>
            <a:endParaRPr lang="en-US" altLang="pt-BR"/>
          </a:p>
          <a:p>
            <a:pPr lvl="1"/>
            <a:r>
              <a:rPr lang="en-US" altLang="pt-BR"/>
              <a:t>Endereçamento ponto a ponto</a:t>
            </a:r>
            <a:endParaRPr lang="en-US" altLang="pt-BR"/>
          </a:p>
          <a:p>
            <a:r>
              <a:rPr lang="en-US" altLang="pt-BR"/>
              <a:t>2 - Routers (roteadores) </a:t>
            </a:r>
            <a:endParaRPr lang="en-US" altLang="pt-BR"/>
          </a:p>
          <a:p>
            <a:r>
              <a:rPr lang="en-US" altLang="pt-BR"/>
              <a:t>3 - Routing (roteamento) 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network-laye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15075" y="2153920"/>
            <a:ext cx="4286250" cy="300037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7740650" cy="480060"/>
          </a:xfrm>
        </p:spPr>
        <p:txBody>
          <a:bodyPr/>
          <a:p>
            <a:r>
              <a:rPr lang="en-US" altLang="pt-BR"/>
              <a:t>Comunicação entre hosts (Local Network)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3)"/>
          <p:cNvPicPr>
            <a:picLocks noChangeAspect="1"/>
          </p:cNvPicPr>
          <p:nvPr/>
        </p:nvPicPr>
        <p:blipFill>
          <a:blip r:embed="rId1"/>
          <a:srcRect b="13416"/>
          <a:stretch>
            <a:fillRect/>
          </a:stretch>
        </p:blipFill>
        <p:spPr>
          <a:xfrm>
            <a:off x="240030" y="1911985"/>
            <a:ext cx="6019800" cy="3967480"/>
          </a:xfrm>
          <a:prstGeom prst="rect">
            <a:avLst/>
          </a:prstGeom>
        </p:spPr>
      </p:pic>
      <p:sp>
        <p:nvSpPr>
          <p:cNvPr id="7" name="Retângulo com Único Canto Aparado 6"/>
          <p:cNvSpPr/>
          <p:nvPr/>
        </p:nvSpPr>
        <p:spPr>
          <a:xfrm>
            <a:off x="5896610" y="990600"/>
            <a:ext cx="5874385" cy="170434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pt-BR" altLang="en-US"/>
              <a:t>λ mh4x0f [~] → arp -n</a:t>
            </a:r>
            <a:endParaRPr lang="pt-BR" altLang="en-US"/>
          </a:p>
          <a:p>
            <a:pPr algn="l"/>
            <a:r>
              <a:rPr lang="pt-BR" altLang="en-US"/>
              <a:t>Address                  HWtype  HWaddress           </a:t>
            </a:r>
            <a:endParaRPr lang="pt-BR" altLang="en-US"/>
          </a:p>
          <a:p>
            <a:pPr algn="l"/>
            <a:r>
              <a:rPr lang="en-US" altLang="pt-BR"/>
              <a:t>192.168.0.1</a:t>
            </a:r>
            <a:r>
              <a:rPr lang="pt-BR" altLang="en-US"/>
              <a:t>           ether       a8:68:c4:3b:8b:ed      </a:t>
            </a:r>
            <a:endParaRPr lang="pt-BR" altLang="en-US"/>
          </a:p>
        </p:txBody>
      </p:sp>
      <p:sp>
        <p:nvSpPr>
          <p:cNvPr id="9" name="Retângulo arredondado 8"/>
          <p:cNvSpPr/>
          <p:nvPr/>
        </p:nvSpPr>
        <p:spPr>
          <a:xfrm>
            <a:off x="6985635" y="3691255"/>
            <a:ext cx="4294505" cy="812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en-US">
                <a:solidFill>
                  <a:srgbClr val="3B3C63"/>
                </a:solidFill>
                <a:sym typeface="+mn-ea"/>
              </a:rPr>
              <a:t>PC B: Opah, esse pacote é para meu endereço, eu uso o mac-address tal.  </a:t>
            </a:r>
            <a:endParaRPr lang="en-US" altLang="en-US"/>
          </a:p>
        </p:txBody>
      </p:sp>
      <p:sp>
        <p:nvSpPr>
          <p:cNvPr id="11" name="Retângulo arredondado 10"/>
          <p:cNvSpPr/>
          <p:nvPr/>
        </p:nvSpPr>
        <p:spPr>
          <a:xfrm>
            <a:off x="1144905" y="4504055"/>
            <a:ext cx="1405890" cy="340995"/>
          </a:xfrm>
          <a:prstGeom prst="round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pt-BR" sz="1400">
                <a:solidFill>
                  <a:srgbClr val="3B3C63"/>
                </a:solidFill>
              </a:rPr>
              <a:t>ff:ff:ff:ff:ff:ff</a:t>
            </a:r>
            <a:endParaRPr lang="en-US" altLang="pt-BR" sz="1400">
              <a:solidFill>
                <a:srgbClr val="3B3C6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7740650" cy="480060"/>
          </a:xfrm>
        </p:spPr>
        <p:txBody>
          <a:bodyPr/>
          <a:p>
            <a:r>
              <a:rPr lang="en-US" altLang="pt-BR"/>
              <a:t>Comunicação entre hosts (Local Network)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3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0030" y="1551305"/>
            <a:ext cx="6019800" cy="4581525"/>
          </a:xfrm>
          <a:prstGeom prst="rect">
            <a:avLst/>
          </a:prstGeom>
        </p:spPr>
      </p:pic>
      <p:sp>
        <p:nvSpPr>
          <p:cNvPr id="7" name="Retângulo com Único Canto Aparado 6"/>
          <p:cNvSpPr/>
          <p:nvPr/>
        </p:nvSpPr>
        <p:spPr>
          <a:xfrm>
            <a:off x="5896610" y="990600"/>
            <a:ext cx="5874385" cy="170434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pt-BR" altLang="en-US"/>
              <a:t>λ mh4x0f [~] → arp -n</a:t>
            </a:r>
            <a:endParaRPr lang="pt-BR" altLang="en-US"/>
          </a:p>
          <a:p>
            <a:pPr algn="l"/>
            <a:r>
              <a:rPr lang="pt-BR" altLang="en-US"/>
              <a:t>Address                  HWtype  HWaddress           </a:t>
            </a:r>
            <a:endParaRPr lang="pt-BR" altLang="en-US"/>
          </a:p>
          <a:p>
            <a:pPr algn="l"/>
            <a:r>
              <a:rPr lang="en-US" altLang="pt-BR"/>
              <a:t>192.168.0.1</a:t>
            </a:r>
            <a:r>
              <a:rPr lang="pt-BR" altLang="en-US"/>
              <a:t>           ether       a8:68:c4:3b:8b:ed</a:t>
            </a:r>
            <a:endParaRPr lang="pt-BR" altLang="en-US"/>
          </a:p>
          <a:p>
            <a:pPr algn="l"/>
            <a:r>
              <a:rPr lang="en-US" altLang="pt-BR"/>
              <a:t>192.168.0.111       ether       0a:ca:84:f3:61:32</a:t>
            </a:r>
            <a:r>
              <a:rPr lang="pt-BR" altLang="en-US"/>
              <a:t>      </a:t>
            </a:r>
            <a:endParaRPr lang="pt-BR" altLang="en-US"/>
          </a:p>
        </p:txBody>
      </p:sp>
      <p:sp>
        <p:nvSpPr>
          <p:cNvPr id="9" name="Retângulo arredondado 8"/>
          <p:cNvSpPr/>
          <p:nvPr/>
        </p:nvSpPr>
        <p:spPr>
          <a:xfrm>
            <a:off x="6941820" y="3435985"/>
            <a:ext cx="4294505" cy="812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en-US">
                <a:solidFill>
                  <a:srgbClr val="3B3C63"/>
                </a:solidFill>
                <a:sym typeface="+mn-ea"/>
              </a:rPr>
              <a:t>Tabela ARP cache atualizada! 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ARP request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4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95600" y="2411730"/>
            <a:ext cx="6400800" cy="2295525"/>
          </a:xfrm>
          <a:prstGeom prst="rect">
            <a:avLst/>
          </a:prstGeom>
        </p:spPr>
      </p:pic>
      <p:sp>
        <p:nvSpPr>
          <p:cNvPr id="7" name="Retângulo arredondado 6"/>
          <p:cNvSpPr/>
          <p:nvPr/>
        </p:nvSpPr>
        <p:spPr>
          <a:xfrm>
            <a:off x="1741805" y="1464945"/>
            <a:ext cx="4294505" cy="812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en-US">
                <a:solidFill>
                  <a:srgbClr val="3B3C63"/>
                </a:solidFill>
                <a:sym typeface="+mn-ea"/>
              </a:rPr>
              <a:t>PC A: eu quero acessar o blog mh4x0f.github.io,  mas eu preciso do endereço MAC do gateway!</a:t>
            </a:r>
            <a:endParaRPr lang="en-US" altLang="en-US">
              <a:solidFill>
                <a:srgbClr val="3B3C63"/>
              </a:solidFill>
              <a:sym typeface="+mn-ea"/>
            </a:endParaRPr>
          </a:p>
        </p:txBody>
      </p:sp>
      <p:sp>
        <p:nvSpPr>
          <p:cNvPr id="8" name="Retângulo com Único Canto Aparado 7"/>
          <p:cNvSpPr/>
          <p:nvPr/>
        </p:nvSpPr>
        <p:spPr>
          <a:xfrm>
            <a:off x="6278245" y="4879340"/>
            <a:ext cx="5445760" cy="131191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pt-BR" altLang="en-US"/>
              <a:t>λ mh4x0f [~] → arp -n</a:t>
            </a:r>
            <a:endParaRPr lang="pt-BR" altLang="en-US"/>
          </a:p>
          <a:p>
            <a:pPr algn="l"/>
            <a:r>
              <a:rPr lang="pt-BR" altLang="en-US"/>
              <a:t>Address                  HWtype  HWaddress           </a:t>
            </a:r>
            <a:endParaRPr lang="pt-BR" altLang="en-US"/>
          </a:p>
          <a:p>
            <a:pPr algn="l"/>
            <a:r>
              <a:rPr lang="pt-BR" altLang="en-US"/>
              <a:t>      </a:t>
            </a:r>
            <a:endParaRPr lang="pt-BR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ARP request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4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95600" y="2411730"/>
            <a:ext cx="6400800" cy="2295525"/>
          </a:xfrm>
          <a:prstGeom prst="rect">
            <a:avLst/>
          </a:prstGeom>
        </p:spPr>
      </p:pic>
      <p:sp>
        <p:nvSpPr>
          <p:cNvPr id="9" name="Retângulo arredondado 8"/>
          <p:cNvSpPr/>
          <p:nvPr/>
        </p:nvSpPr>
        <p:spPr>
          <a:xfrm>
            <a:off x="1625600" y="1370965"/>
            <a:ext cx="4294505" cy="812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en-US">
                <a:solidFill>
                  <a:srgbClr val="3B3C63"/>
                </a:solidFill>
                <a:sym typeface="+mn-ea"/>
              </a:rPr>
              <a:t>PC A: eu quero acessar o blog mh4x0f.github.io,  mas eu preciso do endereço MAC do gateway!</a:t>
            </a:r>
            <a:endParaRPr lang="en-US" altLang="en-US">
              <a:solidFill>
                <a:srgbClr val="3B3C63"/>
              </a:solidFill>
              <a:sym typeface="+mn-ea"/>
            </a:endParaRPr>
          </a:p>
        </p:txBody>
      </p:sp>
      <p:sp>
        <p:nvSpPr>
          <p:cNvPr id="11" name="Retângulo arredondado 10"/>
          <p:cNvSpPr/>
          <p:nvPr/>
        </p:nvSpPr>
        <p:spPr>
          <a:xfrm>
            <a:off x="4514215" y="2801620"/>
            <a:ext cx="1405890" cy="340995"/>
          </a:xfrm>
          <a:prstGeom prst="round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pt-BR" sz="1400">
                <a:solidFill>
                  <a:srgbClr val="3B3C63"/>
                </a:solidFill>
              </a:rPr>
              <a:t>ff:ff:ff:ff:ff:ff</a:t>
            </a:r>
            <a:endParaRPr lang="en-US" altLang="pt-BR" sz="1400">
              <a:solidFill>
                <a:srgbClr val="3B3C6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ARP request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4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95600" y="2411730"/>
            <a:ext cx="6400800" cy="2295525"/>
          </a:xfrm>
          <a:prstGeom prst="rect">
            <a:avLst/>
          </a:prstGeom>
        </p:spPr>
      </p:pic>
      <p:sp>
        <p:nvSpPr>
          <p:cNvPr id="7" name="Retângulo com Único Canto Aparado 6"/>
          <p:cNvSpPr/>
          <p:nvPr/>
        </p:nvSpPr>
        <p:spPr>
          <a:xfrm>
            <a:off x="5896610" y="990600"/>
            <a:ext cx="5874385" cy="170434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pt-BR" altLang="en-US"/>
              <a:t>λ mh4x0f [~] → arp -n</a:t>
            </a:r>
            <a:endParaRPr lang="pt-BR" altLang="en-US"/>
          </a:p>
          <a:p>
            <a:pPr algn="l"/>
            <a:r>
              <a:rPr lang="pt-BR" altLang="en-US"/>
              <a:t>Address                  HWtype  HWaddress           </a:t>
            </a:r>
            <a:endParaRPr lang="pt-BR" altLang="en-US"/>
          </a:p>
          <a:p>
            <a:pPr algn="l"/>
            <a:r>
              <a:rPr lang="en-US" altLang="pt-BR"/>
              <a:t>192.168.0.1</a:t>
            </a:r>
            <a:r>
              <a:rPr lang="pt-BR" altLang="en-US"/>
              <a:t>           ether       a8:68:c4:3b:8b:ed      </a:t>
            </a:r>
            <a:endParaRPr lang="pt-BR" altLang="en-US"/>
          </a:p>
        </p:txBody>
      </p:sp>
      <p:sp>
        <p:nvSpPr>
          <p:cNvPr id="3" name="Retângulo arredondado 2"/>
          <p:cNvSpPr/>
          <p:nvPr/>
        </p:nvSpPr>
        <p:spPr>
          <a:xfrm>
            <a:off x="7476490" y="5313680"/>
            <a:ext cx="4294505" cy="812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en-US">
                <a:solidFill>
                  <a:srgbClr val="3B3C63"/>
                </a:solidFill>
                <a:sym typeface="+mn-ea"/>
              </a:rPr>
              <a:t>Tabela ARP cache atualizada! </a:t>
            </a: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Demo scapy</a:t>
            </a:r>
            <a:endParaRPr lang="en-US" alt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Untitled Diagram (5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41955" y="1918970"/>
            <a:ext cx="6400800" cy="305752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Referências</a:t>
            </a:r>
            <a:endParaRPr lang="en-US" alt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pt-BR" altLang="en-US"/>
              <a:t>http://www.comutadores.com.br/arp-address-resolution-protocol/</a:t>
            </a:r>
            <a:endParaRPr lang="pt-BR" altLang="en-US"/>
          </a:p>
          <a:p>
            <a:r>
              <a:rPr lang="pt-BR" altLang="en-US"/>
              <a:t>http://ispipdatanetworks-learning.blogspot.com/2015/10/arp-packet-format-and-different-types.html</a:t>
            </a:r>
            <a:endParaRPr lang="pt-BR" alt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/>
              <a:t>Protocolo de Internet (IP)</a:t>
            </a:r>
            <a:endParaRPr lang="en-US" alt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00200"/>
            <a:ext cx="10584873" cy="4526280"/>
          </a:xfrm>
        </p:spPr>
        <p:txBody>
          <a:bodyPr/>
          <a:lstStyle/>
          <a:p>
            <a:r>
              <a:rPr lang="pt-BR" altLang="en-US" sz="2400" dirty="0" smtClean="0"/>
              <a:t>O IP (</a:t>
            </a:r>
            <a:r>
              <a:rPr lang="pt-BR" altLang="en-US" sz="2400" dirty="0" smtClean="0">
                <a:solidFill>
                  <a:srgbClr val="3B3C63"/>
                </a:solidFill>
              </a:rPr>
              <a:t>Internet Protocol</a:t>
            </a:r>
            <a:r>
              <a:rPr lang="pt-BR" altLang="en-US" sz="2400" dirty="0" smtClean="0"/>
              <a:t>) é o principal protocolo de comunicação da Internet. </a:t>
            </a:r>
            <a:endParaRPr lang="pt-BR" altLang="en-US" sz="2400" dirty="0" smtClean="0"/>
          </a:p>
          <a:p>
            <a:r>
              <a:rPr lang="pt-BR" altLang="en-US" sz="2400" dirty="0" smtClean="0"/>
              <a:t> </a:t>
            </a:r>
            <a:r>
              <a:rPr lang="en-US" altLang="pt-BR" sz="2400" dirty="0" smtClean="0"/>
              <a:t>E</a:t>
            </a:r>
            <a:r>
              <a:rPr lang="pt-BR" altLang="en-US" sz="2400" dirty="0" smtClean="0"/>
              <a:t>ncaminhar os pacotes </a:t>
            </a:r>
            <a:endParaRPr lang="pt-BR" altLang="en-US" sz="2400" dirty="0" smtClean="0"/>
          </a:p>
          <a:p>
            <a:r>
              <a:rPr lang="en-US" altLang="pt-BR" sz="2400" dirty="0"/>
              <a:t>C</a:t>
            </a:r>
            <a:r>
              <a:rPr lang="pt-BR" altLang="en-US" sz="2400" dirty="0"/>
              <a:t>abeçalho</a:t>
            </a:r>
            <a:r>
              <a:rPr lang="en-US" altLang="pt-BR" sz="2400" dirty="0"/>
              <a:t>/Dados</a:t>
            </a:r>
            <a:endParaRPr lang="en-US" altLang="pt-BR" sz="2400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Construindo security tools em python</a:t>
            </a:r>
            <a:endParaRPr lang="en-US" dirty="0"/>
          </a:p>
        </p:txBody>
      </p:sp>
      <p:pic>
        <p:nvPicPr>
          <p:cNvPr id="4" name="Imagem 3" descr="7011-cabecalho-i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7610" y="2651760"/>
            <a:ext cx="6445885" cy="30359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 dirty="0">
                <a:sym typeface="+mn-ea"/>
              </a:rPr>
              <a:t>Protocolo de Internet </a:t>
            </a:r>
            <a:r>
              <a:rPr lang="en-US" altLang="en-US" dirty="0">
                <a:sym typeface="+mn-ea"/>
              </a:rPr>
              <a:t>(IP)</a:t>
            </a:r>
            <a:endParaRPr lang="en-US" altLang="en-US" dirty="0">
              <a:sym typeface="+mn-ea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pt-BR"/>
              <a:t>IP</a:t>
            </a:r>
            <a:endParaRPr lang="en-US" altLang="pt-BR"/>
          </a:p>
          <a:p>
            <a:pPr lvl="1"/>
            <a:r>
              <a:rPr lang="en-US" altLang="pt-BR"/>
              <a:t>IP packet header (cabeçalho)  ---------- IP header ( header + data )</a:t>
            </a:r>
            <a:endParaRPr lang="en-US" altLang="pt-BR"/>
          </a:p>
          <a:p>
            <a:pPr lvl="1"/>
            <a:r>
              <a:rPr lang="en-US" altLang="pt-BR"/>
              <a:t>Independência de conexão 	----------- ( fibra, cabo, wireless )</a:t>
            </a:r>
            <a:endParaRPr lang="en-US" altLang="pt-BR"/>
          </a:p>
          <a:p>
            <a:pPr lvl="1"/>
            <a:r>
              <a:rPr lang="en-US" altLang="pt-BR"/>
              <a:t>Endereçamento IPv4</a:t>
            </a:r>
            <a:endParaRPr lang="en-US" altLang="pt-BR"/>
          </a:p>
          <a:p>
            <a:pPr lvl="2"/>
            <a:r>
              <a:rPr lang="en-US" altLang="pt-BR"/>
              <a:t>Endereço de rede -------------------- 192.168.2.0 (primeiro endereço da rede)</a:t>
            </a:r>
            <a:endParaRPr lang="en-US" altLang="pt-BR"/>
          </a:p>
          <a:p>
            <a:pPr lvl="2"/>
            <a:r>
              <a:rPr lang="en-US" altLang="pt-BR"/>
              <a:t>Endereço broadcast ----------------- 192.168.2.255 ( ultimo endereço da rede)</a:t>
            </a:r>
            <a:endParaRPr lang="en-US" altLang="pt-BR"/>
          </a:p>
          <a:p>
            <a:pPr lvl="2"/>
            <a:r>
              <a:rPr lang="en-US" altLang="pt-BR"/>
              <a:t>Endereço Host -------------------------  192.168.2.100 </a:t>
            </a:r>
            <a:endParaRPr lang="en-US" altLang="pt-BR"/>
          </a:p>
          <a:p>
            <a:pPr lvl="2"/>
            <a:r>
              <a:rPr lang="en-US" altLang="pt-BR"/>
              <a:t>Mascara de rede ---------------------- 255.255.255.0 ( define a rede )</a:t>
            </a:r>
            <a:endParaRPr lang="en-US" altLang="pt-BR"/>
          </a:p>
          <a:p>
            <a:pPr lvl="2"/>
            <a:r>
              <a:rPr lang="en-US" altLang="pt-BR"/>
              <a:t>Gateway Padrão ----------------------- 192.168.2.1 ( roteador da rede )</a:t>
            </a:r>
            <a:endParaRPr lang="en-US" altLang="pt-BR"/>
          </a:p>
          <a:p>
            <a:pPr lvl="1"/>
            <a:endParaRPr lang="en-US" altLang="pt-BR"/>
          </a:p>
          <a:p>
            <a:pPr lvl="1"/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Routers (roteadores)</a:t>
            </a:r>
            <a:endParaRPr lang="en-US" alt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pt-BR" sz="2200"/>
              <a:t>Encaminhamento de decisões ---------------- (dst ip address)</a:t>
            </a:r>
            <a:endParaRPr lang="en-US" altLang="pt-BR" sz="2200"/>
          </a:p>
          <a:p>
            <a:r>
              <a:rPr lang="en-US" altLang="pt-BR" sz="2200"/>
              <a:t>Determina o melhor caminho  ----------------- Tabela de roteamento)</a:t>
            </a:r>
            <a:r>
              <a:rPr lang="en-US" altLang="pt-BR"/>
              <a:t> </a:t>
            </a:r>
            <a:endParaRPr lang="en-US" altLang="pt-BR"/>
          </a:p>
          <a:p>
            <a:r>
              <a:rPr lang="en-US" altLang="pt-BR"/>
              <a:t>encaminhamento de dados ---------------- move os pacotes  interface</a:t>
            </a:r>
            <a:endParaRPr lang="en-US" altLang="pt-BR"/>
          </a:p>
          <a:p>
            <a:r>
              <a:rPr lang="en-US" altLang="pt-BR"/>
              <a:t>Hosts </a:t>
            </a:r>
            <a:endParaRPr lang="en-US" altLang="pt-BR"/>
          </a:p>
          <a:p>
            <a:pPr lvl="1"/>
            <a:r>
              <a:rPr lang="en-US" altLang="pt-BR"/>
              <a:t>tomada de decisões ( camda 3) </a:t>
            </a:r>
            <a:endParaRPr lang="en-US" altLang="pt-BR"/>
          </a:p>
          <a:p>
            <a:pPr lvl="1"/>
            <a:r>
              <a:rPr lang="en-US" altLang="pt-BR"/>
              <a:t>tabela de roteamento -------------------- netstat -r </a:t>
            </a:r>
            <a:endParaRPr lang="en-US" altLang="pt-BR"/>
          </a:p>
          <a:p>
            <a:pPr lvl="1"/>
            <a:r>
              <a:rPr lang="en-US" altLang="pt-BR"/>
              <a:t>usa o gateway padrão (0.0.0.0) para redes desconhecidas</a:t>
            </a:r>
            <a:endParaRPr lang="en-US" altLang="pt-BR"/>
          </a:p>
          <a:p>
            <a:r>
              <a:rPr lang="en-US" altLang="pt-BR" sz="2200"/>
              <a:t>Endereçamento lógico</a:t>
            </a:r>
            <a:endParaRPr lang="en-US" altLang="pt-BR" sz="2200"/>
          </a:p>
          <a:p>
            <a:pPr lvl="1"/>
            <a:r>
              <a:rPr lang="en-US" altLang="pt-BR" sz="2200"/>
              <a:t>192.168.23.150 --- Endereço IP </a:t>
            </a:r>
            <a:endParaRPr lang="en-US" altLang="pt-BR" sz="2200"/>
          </a:p>
          <a:p>
            <a:pPr lvl="1"/>
            <a:r>
              <a:rPr lang="en-US" altLang="pt-BR" sz="2200"/>
              <a:t>255.255.255.0   --- subnet mask </a:t>
            </a:r>
            <a:endParaRPr lang="en-US" altLang="pt-BR" sz="2200"/>
          </a:p>
          <a:p>
            <a:pPr lvl="1"/>
            <a:r>
              <a:rPr lang="en-US" altLang="pt-BR" sz="2200"/>
              <a:t>  N     N    N   H </a:t>
            </a:r>
            <a:endParaRPr lang="en-US" altLang="pt-BR" sz="220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E</a:t>
            </a:r>
            <a:r>
              <a:rPr lang="pt-BR" altLang="en-US"/>
              <a:t>ndereço IPv4</a:t>
            </a:r>
            <a:endParaRPr lang="pt-BR" alt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pt-BR" altLang="en-US"/>
              <a:t>O endereço IPv4 é um número de 32 bits </a:t>
            </a:r>
            <a:r>
              <a:rPr lang="en-US" altLang="pt-BR"/>
              <a:t>de identificação</a:t>
            </a:r>
            <a:endParaRPr lang="pt-BR" altLang="en-US"/>
          </a:p>
          <a:p>
            <a:r>
              <a:rPr lang="pt-BR" altLang="en-US"/>
              <a:t>Cada rede que executa TCP / IP deve ter um número de rede exclusivo</a:t>
            </a:r>
            <a:endParaRPr lang="pt-BR" altLang="en-US"/>
          </a:p>
          <a:p>
            <a:r>
              <a:rPr lang="pt-BR" altLang="en-US"/>
              <a:t>Cada máquina na rede deve ter um endereço IP exclusivo</a:t>
            </a:r>
            <a:endParaRPr lang="pt-BR" altLang="en-US"/>
          </a:p>
          <a:p>
            <a:endParaRPr lang="pt-BR" alt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6" name="Imagem 5" descr="ipplan.fig138.epsi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0775" y="3661410"/>
            <a:ext cx="4962525" cy="1064895"/>
          </a:xfrm>
          <a:prstGeom prst="rect">
            <a:avLst/>
          </a:prstGeom>
        </p:spPr>
      </p:pic>
      <p:sp>
        <p:nvSpPr>
          <p:cNvPr id="7" name="Caixa de Texto 6"/>
          <p:cNvSpPr txBox="1"/>
          <p:nvPr/>
        </p:nvSpPr>
        <p:spPr>
          <a:xfrm>
            <a:off x="3660775" y="4920615"/>
            <a:ext cx="716026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pt-BR" sz="1200"/>
              <a:t>fonte: https://docs.oracle.com/cd/E19683-01/806-4075/ipref-1/index.html</a:t>
            </a:r>
            <a:endParaRPr lang="en-US" altLang="pt-BR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Comunicação entre hosts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7" name="Imagem 6" descr="21-internet-network-communication-messages-mail-email-computer-connect-5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99790" y="1149350"/>
            <a:ext cx="5391785" cy="4559935"/>
          </a:xfrm>
          <a:prstGeom prst="rect">
            <a:avLst/>
          </a:prstGeom>
        </p:spPr>
      </p:pic>
      <p:sp>
        <p:nvSpPr>
          <p:cNvPr id="8" name="Espaço Reservado para Conteúdo 7"/>
          <p:cNvSpPr/>
          <p:nvPr>
            <p:ph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030" y="120015"/>
            <a:ext cx="7833360" cy="480060"/>
          </a:xfrm>
        </p:spPr>
        <p:txBody>
          <a:bodyPr/>
          <a:p>
            <a:r>
              <a:rPr lang="en-US" altLang="pt-BR"/>
              <a:t>Comunicação em rede local (local Network)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7" name="Imagem 6" descr="Untitled Diagra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6925" y="1102360"/>
            <a:ext cx="6864350" cy="483425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3365" y="945515"/>
            <a:ext cx="5450205" cy="184213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Caixa de Texto 9"/>
          <p:cNvSpPr txBox="1"/>
          <p:nvPr/>
        </p:nvSpPr>
        <p:spPr>
          <a:xfrm>
            <a:off x="4211955" y="4032885"/>
            <a:ext cx="5736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pt-BR"/>
              <a:t>OBS: </a:t>
            </a:r>
            <a:r>
              <a:rPr lang="en-US" altLang="pt-BR">
                <a:solidFill>
                  <a:srgbClr val="FF0000"/>
                </a:solidFill>
              </a:rPr>
              <a:t>O roteador não é necesário</a:t>
            </a:r>
            <a:endParaRPr lang="en-US" altLang="pt-BR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pt-BR"/>
              <a:t>Tabela ARP (Address Resolution Protocol )</a:t>
            </a:r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Construindo security tools em python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 dirty="0"/>
          </a:p>
        </p:txBody>
      </p:sp>
      <p:pic>
        <p:nvPicPr>
          <p:cNvPr id="7" name="Espaço Reservado para Conteúdo 6" descr="Untitled Diagram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78485" y="1176020"/>
            <a:ext cx="6938010" cy="4886325"/>
          </a:xfrm>
          <a:prstGeom prst="rect">
            <a:avLst/>
          </a:prstGeom>
        </p:spPr>
      </p:pic>
      <p:sp>
        <p:nvSpPr>
          <p:cNvPr id="6" name="Retângulo com Único Canto Aparado 5"/>
          <p:cNvSpPr/>
          <p:nvPr/>
        </p:nvSpPr>
        <p:spPr>
          <a:xfrm>
            <a:off x="3892550" y="4392930"/>
            <a:ext cx="8000365" cy="1765300"/>
          </a:xfrm>
          <a:prstGeom prst="snip1Rect">
            <a:avLst/>
          </a:prstGeom>
          <a:noFill/>
          <a:ln>
            <a:solidFill>
              <a:srgbClr val="4E4F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pt-BR" altLang="en-US">
                <a:solidFill>
                  <a:schemeClr val="tx1"/>
                </a:solidFill>
              </a:rPr>
              <a:t>λ mh4x0f [~] → </a:t>
            </a:r>
            <a:r>
              <a:rPr lang="pt-BR" altLang="en-US">
                <a:solidFill>
                  <a:srgbClr val="FF0000"/>
                </a:solidFill>
              </a:rPr>
              <a:t>arp -a </a:t>
            </a:r>
            <a:endParaRPr lang="pt-BR" altLang="en-US">
              <a:solidFill>
                <a:schemeClr val="tx1"/>
              </a:solidFill>
            </a:endParaRPr>
          </a:p>
          <a:p>
            <a:pPr algn="l"/>
            <a:r>
              <a:rPr lang="pt-BR" altLang="en-US">
                <a:solidFill>
                  <a:schemeClr val="tx1"/>
                </a:solidFill>
              </a:rPr>
              <a:t>_gateway (</a:t>
            </a:r>
            <a:r>
              <a:rPr lang="en-US" altLang="pt-BR">
                <a:solidFill>
                  <a:schemeClr val="tx1"/>
                </a:solidFill>
              </a:rPr>
              <a:t>192</a:t>
            </a:r>
            <a:r>
              <a:rPr lang="pt-BR" altLang="en-US">
                <a:solidFill>
                  <a:schemeClr val="tx1"/>
                </a:solidFill>
              </a:rPr>
              <a:t>.1</a:t>
            </a:r>
            <a:r>
              <a:rPr lang="en-US" altLang="pt-BR">
                <a:solidFill>
                  <a:schemeClr val="tx1"/>
                </a:solidFill>
              </a:rPr>
              <a:t>68</a:t>
            </a:r>
            <a:r>
              <a:rPr lang="pt-BR" altLang="en-US">
                <a:solidFill>
                  <a:schemeClr val="tx1"/>
                </a:solidFill>
              </a:rPr>
              <a:t>.</a:t>
            </a:r>
            <a:r>
              <a:rPr lang="en-US" altLang="pt-BR">
                <a:solidFill>
                  <a:schemeClr val="tx1"/>
                </a:solidFill>
              </a:rPr>
              <a:t>0</a:t>
            </a:r>
            <a:r>
              <a:rPr lang="pt-BR" altLang="en-US">
                <a:solidFill>
                  <a:schemeClr val="tx1"/>
                </a:solidFill>
              </a:rPr>
              <a:t>.</a:t>
            </a:r>
            <a:r>
              <a:rPr lang="en-US" altLang="pt-BR">
                <a:solidFill>
                  <a:schemeClr val="tx1"/>
                </a:solidFill>
              </a:rPr>
              <a:t>1</a:t>
            </a:r>
            <a:r>
              <a:rPr lang="pt-BR" altLang="en-US">
                <a:solidFill>
                  <a:schemeClr val="tx1"/>
                </a:solidFill>
              </a:rPr>
              <a:t>) at </a:t>
            </a:r>
            <a:r>
              <a:rPr lang="pt-BR" altLang="en-US">
                <a:solidFill>
                  <a:srgbClr val="00B0F0"/>
                </a:solidFill>
              </a:rPr>
              <a:t>dd:d8:32:c7:c5:ee</a:t>
            </a:r>
            <a:r>
              <a:rPr lang="pt-BR" altLang="en-US">
                <a:solidFill>
                  <a:schemeClr val="tx1"/>
                </a:solidFill>
              </a:rPr>
              <a:t> [ether] on wlp1s0</a:t>
            </a:r>
            <a:endParaRPr lang="pt-BR" altLang="en-US">
              <a:solidFill>
                <a:schemeClr val="tx1"/>
              </a:solidFill>
            </a:endParaRPr>
          </a:p>
          <a:p>
            <a:pPr algn="l"/>
            <a:r>
              <a:rPr lang="pt-BR" altLang="en-US">
                <a:solidFill>
                  <a:schemeClr val="tx1"/>
                </a:solidFill>
              </a:rPr>
              <a:t>? (</a:t>
            </a:r>
            <a:r>
              <a:rPr lang="en-US" altLang="pt-BR">
                <a:solidFill>
                  <a:srgbClr val="00B050"/>
                </a:solidFill>
                <a:sym typeface="+mn-ea"/>
              </a:rPr>
              <a:t>192</a:t>
            </a:r>
            <a:r>
              <a:rPr lang="pt-BR" altLang="en-US">
                <a:solidFill>
                  <a:srgbClr val="00B050"/>
                </a:solidFill>
                <a:sym typeface="+mn-ea"/>
              </a:rPr>
              <a:t>.1</a:t>
            </a:r>
            <a:r>
              <a:rPr lang="en-US" altLang="pt-BR">
                <a:solidFill>
                  <a:srgbClr val="00B050"/>
                </a:solidFill>
                <a:sym typeface="+mn-ea"/>
              </a:rPr>
              <a:t>68</a:t>
            </a:r>
            <a:r>
              <a:rPr lang="pt-BR" altLang="en-US">
                <a:solidFill>
                  <a:srgbClr val="00B050"/>
                </a:solidFill>
                <a:sym typeface="+mn-ea"/>
              </a:rPr>
              <a:t>.</a:t>
            </a:r>
            <a:r>
              <a:rPr lang="en-US" altLang="pt-BR">
                <a:solidFill>
                  <a:srgbClr val="00B050"/>
                </a:solidFill>
                <a:sym typeface="+mn-ea"/>
              </a:rPr>
              <a:t>0</a:t>
            </a:r>
            <a:r>
              <a:rPr lang="pt-BR" altLang="en-US">
                <a:solidFill>
                  <a:srgbClr val="00B050"/>
                </a:solidFill>
                <a:sym typeface="+mn-ea"/>
              </a:rPr>
              <a:t>.</a:t>
            </a:r>
            <a:r>
              <a:rPr lang="en-US" altLang="pt-BR">
                <a:solidFill>
                  <a:srgbClr val="00B050"/>
                </a:solidFill>
                <a:sym typeface="+mn-ea"/>
              </a:rPr>
              <a:t>1</a:t>
            </a:r>
            <a:r>
              <a:rPr lang="en-US" altLang="en-US">
                <a:solidFill>
                  <a:srgbClr val="00B050"/>
                </a:solidFill>
                <a:sym typeface="+mn-ea"/>
              </a:rPr>
              <a:t>04</a:t>
            </a:r>
            <a:r>
              <a:rPr lang="pt-BR" altLang="en-US">
                <a:solidFill>
                  <a:schemeClr val="tx1"/>
                </a:solidFill>
              </a:rPr>
              <a:t>) at </a:t>
            </a:r>
            <a:r>
              <a:rPr lang="pt-BR" altLang="en-US">
                <a:solidFill>
                  <a:srgbClr val="FFC000"/>
                </a:solidFill>
              </a:rPr>
              <a:t>70:15:80:e9:70:2b</a:t>
            </a:r>
            <a:r>
              <a:rPr lang="pt-BR" altLang="en-US">
                <a:solidFill>
                  <a:schemeClr val="tx1"/>
                </a:solidFill>
              </a:rPr>
              <a:t> [ether] on wlp1s0</a:t>
            </a:r>
            <a:endParaRPr lang="pt-BR" altLang="en-US">
              <a:solidFill>
                <a:schemeClr val="tx1"/>
              </a:solidFill>
            </a:endParaRPr>
          </a:p>
          <a:p>
            <a:pPr algn="l"/>
            <a:r>
              <a:rPr lang="pt-BR" altLang="en-US">
                <a:solidFill>
                  <a:schemeClr val="tx1"/>
                </a:solidFill>
              </a:rPr>
              <a:t>? (</a:t>
            </a:r>
            <a:r>
              <a:rPr lang="en-US" altLang="pt-BR">
                <a:solidFill>
                  <a:srgbClr val="00B050"/>
                </a:solidFill>
                <a:sym typeface="+mn-ea"/>
              </a:rPr>
              <a:t>192</a:t>
            </a:r>
            <a:r>
              <a:rPr lang="pt-BR" altLang="en-US">
                <a:solidFill>
                  <a:srgbClr val="00B050"/>
                </a:solidFill>
                <a:sym typeface="+mn-ea"/>
              </a:rPr>
              <a:t>.1</a:t>
            </a:r>
            <a:r>
              <a:rPr lang="en-US" altLang="pt-BR">
                <a:solidFill>
                  <a:srgbClr val="00B050"/>
                </a:solidFill>
                <a:sym typeface="+mn-ea"/>
              </a:rPr>
              <a:t>68</a:t>
            </a:r>
            <a:r>
              <a:rPr lang="pt-BR" altLang="en-US">
                <a:solidFill>
                  <a:srgbClr val="00B050"/>
                </a:solidFill>
                <a:sym typeface="+mn-ea"/>
              </a:rPr>
              <a:t>.</a:t>
            </a:r>
            <a:r>
              <a:rPr lang="en-US" altLang="pt-BR">
                <a:solidFill>
                  <a:srgbClr val="00B050"/>
                </a:solidFill>
                <a:sym typeface="+mn-ea"/>
              </a:rPr>
              <a:t>0</a:t>
            </a:r>
            <a:r>
              <a:rPr lang="pt-BR" altLang="en-US">
                <a:solidFill>
                  <a:srgbClr val="00B050"/>
                </a:solidFill>
                <a:sym typeface="+mn-ea"/>
              </a:rPr>
              <a:t>.</a:t>
            </a:r>
            <a:r>
              <a:rPr lang="en-US" altLang="pt-BR">
                <a:solidFill>
                  <a:srgbClr val="00B050"/>
                </a:solidFill>
                <a:sym typeface="+mn-ea"/>
              </a:rPr>
              <a:t>1</a:t>
            </a:r>
            <a:r>
              <a:rPr lang="en-US" altLang="en-US">
                <a:solidFill>
                  <a:srgbClr val="00B050"/>
                </a:solidFill>
                <a:sym typeface="+mn-ea"/>
              </a:rPr>
              <a:t>05</a:t>
            </a:r>
            <a:r>
              <a:rPr lang="pt-BR" altLang="en-US">
                <a:solidFill>
                  <a:schemeClr val="tx1"/>
                </a:solidFill>
              </a:rPr>
              <a:t>) at</a:t>
            </a:r>
            <a:r>
              <a:rPr lang="pt-BR" altLang="en-US">
                <a:solidFill>
                  <a:srgbClr val="FFC000"/>
                </a:solidFill>
              </a:rPr>
              <a:t> 22:f9:73:04:32:15</a:t>
            </a:r>
            <a:r>
              <a:rPr lang="pt-BR" altLang="en-US">
                <a:solidFill>
                  <a:schemeClr val="tx1"/>
                </a:solidFill>
              </a:rPr>
              <a:t> [ether] on wlp1s0</a:t>
            </a:r>
            <a:endParaRPr lang="pt-B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6754</Words>
  <Application>WPS Presentation</Application>
  <PresentationFormat>Personalizar</PresentationFormat>
  <Paragraphs>342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7" baseType="lpstr">
      <vt:lpstr>Arial</vt:lpstr>
      <vt:lpstr>SimSun</vt:lpstr>
      <vt:lpstr>Wingdings</vt:lpstr>
      <vt:lpstr>DejaVu Sans</vt:lpstr>
      <vt:lpstr>Wingdings</vt:lpstr>
      <vt:lpstr>微软雅黑</vt:lpstr>
      <vt:lpstr>Droid Sans Fallback</vt:lpstr>
      <vt:lpstr>Arial Unicode MS</vt:lpstr>
      <vt:lpstr>Calibri</vt:lpstr>
      <vt:lpstr>Noto Sans Symbols2</vt:lpstr>
      <vt:lpstr>Default Design</vt:lpstr>
      <vt:lpstr>A camada de rede, o protocolo da Internet e o roteamento</vt:lpstr>
      <vt:lpstr>Camada de Rede (Network layer)</vt:lpstr>
      <vt:lpstr>Protocolo de Internet (IP)</vt:lpstr>
      <vt:lpstr>Protocolo de Internet (IP)</vt:lpstr>
      <vt:lpstr>Routers (roteadores)</vt:lpstr>
      <vt:lpstr>Endereço IPv4</vt:lpstr>
      <vt:lpstr>Comunicação entre hosts</vt:lpstr>
      <vt:lpstr>Comunicação em rede local (local Network)</vt:lpstr>
      <vt:lpstr>Tabela ARP (Address Resolution Protocol )</vt:lpstr>
      <vt:lpstr>Comunicação com rede externa (Remote Network)</vt:lpstr>
      <vt:lpstr>Conexão direta (CB - Bind Connection)</vt:lpstr>
      <vt:lpstr>Conexão reversa (CR - Reverse Connection)</vt:lpstr>
      <vt:lpstr>Configuração Rede externa (port forward)</vt:lpstr>
      <vt:lpstr>Protocolo ARP (Address Resolution Protocol - RFC 826 ) </vt:lpstr>
      <vt:lpstr>Formato da mensagem ARP</vt:lpstr>
      <vt:lpstr>PowerPoint 演示文稿</vt:lpstr>
      <vt:lpstr>Comunicação entre hosts (Local Network)</vt:lpstr>
      <vt:lpstr>Comunicação entre hosts (Local Network)</vt:lpstr>
      <vt:lpstr>Comunicação entre hosts (Local Network)</vt:lpstr>
      <vt:lpstr>Comunicação entre hosts (Local Network)</vt:lpstr>
      <vt:lpstr>Comunicação entre hosts (Local Network)</vt:lpstr>
      <vt:lpstr>ARP request</vt:lpstr>
      <vt:lpstr>ARP request</vt:lpstr>
      <vt:lpstr>ARP request</vt:lpstr>
      <vt:lpstr>Demo scapy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Orientada a Objetos - POO</dc:title>
  <dc:creator>mh4x0f</dc:creator>
  <cp:lastModifiedBy>mh4x0f</cp:lastModifiedBy>
  <cp:revision>97</cp:revision>
  <dcterms:created xsi:type="dcterms:W3CDTF">2019-12-17T17:45:57Z</dcterms:created>
  <dcterms:modified xsi:type="dcterms:W3CDTF">2019-12-17T17:45:57Z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1046-11.1.0.8865</vt:lpwstr>
  </property>
</Properties>
</file>