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84"/>
  </p:notesMasterIdLst>
  <p:handoutMasterIdLst>
    <p:handoutMasterId r:id="rId85"/>
  </p:handoutMasterIdLst>
  <p:sldIdLst>
    <p:sldId id="376" r:id="rId2"/>
    <p:sldId id="442" r:id="rId3"/>
    <p:sldId id="444" r:id="rId4"/>
    <p:sldId id="443" r:id="rId5"/>
    <p:sldId id="389" r:id="rId6"/>
    <p:sldId id="390" r:id="rId7"/>
    <p:sldId id="391" r:id="rId8"/>
    <p:sldId id="452" r:id="rId9"/>
    <p:sldId id="393" r:id="rId10"/>
    <p:sldId id="449" r:id="rId11"/>
    <p:sldId id="395" r:id="rId12"/>
    <p:sldId id="396" r:id="rId13"/>
    <p:sldId id="397" r:id="rId14"/>
    <p:sldId id="398" r:id="rId15"/>
    <p:sldId id="448" r:id="rId16"/>
    <p:sldId id="399" r:id="rId17"/>
    <p:sldId id="400" r:id="rId18"/>
    <p:sldId id="401" r:id="rId19"/>
    <p:sldId id="402" r:id="rId20"/>
    <p:sldId id="403" r:id="rId21"/>
    <p:sldId id="404" r:id="rId22"/>
    <p:sldId id="405" r:id="rId23"/>
    <p:sldId id="406" r:id="rId24"/>
    <p:sldId id="407" r:id="rId25"/>
    <p:sldId id="408" r:id="rId26"/>
    <p:sldId id="453" r:id="rId27"/>
    <p:sldId id="410" r:id="rId28"/>
    <p:sldId id="411" r:id="rId29"/>
    <p:sldId id="412" r:id="rId30"/>
    <p:sldId id="445" r:id="rId31"/>
    <p:sldId id="446" r:id="rId32"/>
    <p:sldId id="447" r:id="rId33"/>
    <p:sldId id="413" r:id="rId34"/>
    <p:sldId id="414" r:id="rId35"/>
    <p:sldId id="415" r:id="rId36"/>
    <p:sldId id="416" r:id="rId37"/>
    <p:sldId id="1290" r:id="rId38"/>
    <p:sldId id="1280" r:id="rId39"/>
    <p:sldId id="1282" r:id="rId40"/>
    <p:sldId id="1281" r:id="rId41"/>
    <p:sldId id="1275" r:id="rId42"/>
    <p:sldId id="1283" r:id="rId43"/>
    <p:sldId id="455" r:id="rId44"/>
    <p:sldId id="1286" r:id="rId45"/>
    <p:sldId id="1278" r:id="rId46"/>
    <p:sldId id="1276" r:id="rId47"/>
    <p:sldId id="1287" r:id="rId48"/>
    <p:sldId id="1288" r:id="rId49"/>
    <p:sldId id="457" r:id="rId50"/>
    <p:sldId id="1285" r:id="rId51"/>
    <p:sldId id="1284" r:id="rId52"/>
    <p:sldId id="420" r:id="rId53"/>
    <p:sldId id="377" r:id="rId54"/>
    <p:sldId id="378" r:id="rId55"/>
    <p:sldId id="379" r:id="rId56"/>
    <p:sldId id="380" r:id="rId57"/>
    <p:sldId id="381" r:id="rId58"/>
    <p:sldId id="421" r:id="rId59"/>
    <p:sldId id="383" r:id="rId60"/>
    <p:sldId id="384" r:id="rId61"/>
    <p:sldId id="385" r:id="rId62"/>
    <p:sldId id="386" r:id="rId63"/>
    <p:sldId id="422" r:id="rId64"/>
    <p:sldId id="423" r:id="rId65"/>
    <p:sldId id="424" r:id="rId66"/>
    <p:sldId id="425" r:id="rId67"/>
    <p:sldId id="426" r:id="rId68"/>
    <p:sldId id="427" r:id="rId69"/>
    <p:sldId id="428" r:id="rId70"/>
    <p:sldId id="429" r:id="rId71"/>
    <p:sldId id="430" r:id="rId72"/>
    <p:sldId id="431" r:id="rId73"/>
    <p:sldId id="432" r:id="rId74"/>
    <p:sldId id="433" r:id="rId75"/>
    <p:sldId id="434" r:id="rId76"/>
    <p:sldId id="435" r:id="rId77"/>
    <p:sldId id="441" r:id="rId78"/>
    <p:sldId id="436" r:id="rId79"/>
    <p:sldId id="437" r:id="rId80"/>
    <p:sldId id="438" r:id="rId81"/>
    <p:sldId id="439" r:id="rId82"/>
    <p:sldId id="440" r:id="rId83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3KwJRYd70EqsMd84GYGqng==" hashData="K8tlKieKadDUWBQbZG8i1udrhIExbDSmtNbWiu4BM5zk5iyv6RjbMUxo/p6r/ulKdRflPnv8mxSFSuaucJNXeA=="/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97D"/>
    <a:srgbClr val="C0504D"/>
    <a:srgbClr val="ABBB94"/>
    <a:srgbClr val="008000"/>
    <a:srgbClr val="FFC000"/>
    <a:srgbClr val="FEFEFE"/>
    <a:srgbClr val="FFC219"/>
    <a:srgbClr val="F26C62"/>
    <a:srgbClr val="F16963"/>
    <a:srgbClr val="3330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6953" autoAdjust="0"/>
  </p:normalViewPr>
  <p:slideViewPr>
    <p:cSldViewPr>
      <p:cViewPr varScale="1">
        <p:scale>
          <a:sx n="77" d="100"/>
          <a:sy n="77" d="100"/>
        </p:scale>
        <p:origin x="1026" y="29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48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-924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notesMaster" Target="notesMasters/notesMaster1.xml"/><Relationship Id="rId85" Type="http://schemas.openxmlformats.org/officeDocument/2006/relationships/handoutMaster" Target="handoutMasters/handoutMaster1.xml"/><Relationship Id="rId86" Type="http://schemas.openxmlformats.org/officeDocument/2006/relationships/presProps" Target="presProps.xml"/><Relationship Id="rId87" Type="http://schemas.openxmlformats.org/officeDocument/2006/relationships/viewProps" Target="viewProps.xml"/><Relationship Id="rId88" Type="http://schemas.openxmlformats.org/officeDocument/2006/relationships/theme" Target="theme/theme1.xml"/><Relationship Id="rId89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C1B1B2-FD30-42CC-8609-2C9F090AD07F}" type="datetimeFigureOut">
              <a:rPr lang="pt-BR" smtClean="0"/>
              <a:pPr/>
              <a:t>28/04/2025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321226-4950-4A06-A21F-E15E3CADEB6D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286578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48:23.010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72 1 1153,'0'0'352,"-29"0"-191,3 0-161,16 0 96,7 0 64,0 0-160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3-14T11:48:14.407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85 9 1954,'-23'-6'256,"7"6"-320,-7 0-256,10-2-129,7 2 193,3 0 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2.82441E-6" units="1/dev"/>
        </inkml:channelProperties>
      </inkml:inkSource>
      <inkml:timestamp xml:id="ts0" timeString="2013-12-22T15:15:51.73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56 4,'30'-17'2,"1"7"17,-2-1-27,1 3 9,-1-2-19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v"/>
        </inkml:traceFormat>
        <inkml:channelProperties>
          <inkml:channelProperty channel="X" name="resolution" value="5654.35693" units="1/cm"/>
          <inkml:channelProperty channel="Y" name="resolution" value="9046.65918" units="1/cm"/>
          <inkml:channelProperty channel="F" name="resolution" value="2.82441E-6" units="1/dev"/>
        </inkml:channelProperties>
      </inkml:inkSource>
      <inkml:timestamp xml:id="ts0" timeString="2013-12-22T15:16:07.67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43 8 31,'-22'-3'-9,"1"-2"20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7:46:53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27 0,'-13'-7'384,"5"2"-127,3 0-33,2 1 32,1 1 225,2 1-289,-8 2-929,-2 0-96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1-06T17:46:54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1153,'0'-7'128,"0"0"-96,0 2-32,11 5-1057</inkml:trace>
</inkml:ink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64303-FDB9-49DD-B6AB-93FB1A784DD9}" type="datetimeFigureOut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C7B7FC-D94D-4A8A-BDE8-6A93F372643C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9975075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7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4.xml"/></Relationships>
</file>

<file path=ppt/notesSlides/_rels/notesSlide7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5.xml"/></Relationships>
</file>

<file path=ppt/notesSlides/_rels/notesSlide7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6.xml"/></Relationships>
</file>

<file path=ppt/notesSlides/_rels/notesSlide7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7.xml"/></Relationships>
</file>

<file path=ppt/notesSlides/_rels/notesSlide7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8.xml"/></Relationships>
</file>

<file path=ppt/notesSlides/_rels/notesSlide7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9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0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0.xml"/></Relationships>
</file>

<file path=ppt/notesSlides/_rels/notesSlide8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1.xml"/></Relationships>
</file>

<file path=ppt/notesSlides/_rels/notesSlide8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2.xml"/></Relationships>
</file>

<file path=ppt/notesSlides/_rels/notesSlide9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55206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8032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295491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3808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45182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198479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647066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8774306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01820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8302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05980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5228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450246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920689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18331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405662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0235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0628378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52526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75886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365101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56092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190391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8349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108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9443879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815338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180481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5158486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82295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6031E1-A617-F6FB-C776-7DD7857566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105B863-0307-E1A2-88D2-C95EE6976E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76B61FC-8B4C-06A1-F07A-308778439D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28389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38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982475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3826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55597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C7B7FC-D94D-4A8A-BDE8-6A93F372643C}" type="slidenum">
              <a:rPr lang="pt-BR" smtClean="0"/>
              <a:pPr/>
              <a:t>40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3760753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4917784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4549823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0700906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814994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0133315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8602889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1400658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1762920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7327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1812030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281214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795200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871608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941653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42244939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876322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511115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675350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6159890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81739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338910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2958512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9114576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47785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6076317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87360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5601673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9781067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1" name="Google Shape;301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05070179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Google Shape;597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8" name="Google Shape;598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9" name="Google Shape;599;p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3098782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9" name="Google Shape;729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0" name="Google Shape;730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1" name="Google Shape;731;p1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29594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2972773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4" name="Google Shape;754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5" name="Google Shape;755;p1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8278163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Google Shape;975;p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6" name="Google Shape;976;p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7" name="Google Shape;977;p1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302881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1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11469501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90" name="Google Shape;1090;p1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1" name="Google Shape;1091;p1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59676890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7" name="Google Shape;1137;p1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8" name="Google Shape;1138;p1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9" name="Google Shape;1139;p17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5049903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4269586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9191306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8675853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5556204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79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81567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14419296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7878903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3462787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4" name="Google Shape;1634;p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5" name="Google Shape;1635;p25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227483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1348425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C45C93-0C39-4ACD-923F-3E095F09F9E9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C47F32-15D0-4408-9D2D-555325755275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3EBFE-1A1B-4617-99C0-BFBE815556BE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98D3F-4BF3-4056-8ED3-D8EFB039C973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954F7-1576-4FD7-AB15-210A59CA1F3E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03B66-7125-4DB3-8FBA-297446F79A50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22FDA-9365-43B0-9F1F-BD7E3C456583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9E8152-CC9C-49B4-A9FA-B3ACA18BF76E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A6D06C-3BC0-4826-B94F-53B94033CA17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42C5B-4CC0-4F99-B6E6-CE58C1EF0FED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60EE9-826E-443C-80BB-D7BBB9F61184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2FF0E2-B3EC-4F90-A09C-620B163CD7BE}" type="datetime1">
              <a:rPr lang="pt-BR" smtClean="0"/>
              <a:pPr/>
              <a:t>28/04/2025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A2AAD-C6C1-40B1-8C3A-3143E35890C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94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43.jpeg"/><Relationship Id="rId5" Type="http://schemas.openxmlformats.org/officeDocument/2006/relationships/image" Target="../media/image94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4.pn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5.jpe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46.png"/><Relationship Id="rId5" Type="http://schemas.openxmlformats.org/officeDocument/2006/relationships/image" Target="../media/image94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7.jpe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image" Target="../media/image94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5.png"/><Relationship Id="rId5" Type="http://schemas.openxmlformats.org/officeDocument/2006/relationships/image" Target="../media/image94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jpeg"/><Relationship Id="rId4" Type="http://schemas.openxmlformats.org/officeDocument/2006/relationships/image" Target="../media/image4.jp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94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4.jp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5.jpe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6.jpeg"/><Relationship Id="rId4" Type="http://schemas.openxmlformats.org/officeDocument/2006/relationships/image" Target="../media/image57.gif"/><Relationship Id="rId5" Type="http://schemas.openxmlformats.org/officeDocument/2006/relationships/image" Target="../media/image4.jpg"/><Relationship Id="rId6" Type="http://schemas.openxmlformats.org/officeDocument/2006/relationships/image" Target="../media/image94.pn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8.jpeg"/><Relationship Id="rId4" Type="http://schemas.openxmlformats.org/officeDocument/2006/relationships/image" Target="../media/image59.png"/><Relationship Id="rId5" Type="http://schemas.openxmlformats.org/officeDocument/2006/relationships/image" Target="../media/image60.jpeg"/><Relationship Id="rId6" Type="http://schemas.openxmlformats.org/officeDocument/2006/relationships/image" Target="../media/image61.png"/><Relationship Id="rId7" Type="http://schemas.openxmlformats.org/officeDocument/2006/relationships/image" Target="../media/image4.jpg"/><Relationship Id="rId8" Type="http://schemas.openxmlformats.org/officeDocument/2006/relationships/image" Target="../media/image94.pn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2.jpeg"/><Relationship Id="rId4" Type="http://schemas.openxmlformats.org/officeDocument/2006/relationships/image" Target="../media/image4.jpg"/><Relationship Id="rId5" Type="http://schemas.openxmlformats.org/officeDocument/2006/relationships/image" Target="../media/image63.png"/><Relationship Id="rId6" Type="http://schemas.openxmlformats.org/officeDocument/2006/relationships/image" Target="../media/image94.pn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4.jpeg"/><Relationship Id="rId4" Type="http://schemas.openxmlformats.org/officeDocument/2006/relationships/image" Target="../media/image4.jpg"/><Relationship Id="rId5" Type="http://schemas.openxmlformats.org/officeDocument/2006/relationships/image" Target="../media/image65.png"/><Relationship Id="rId6" Type="http://schemas.openxmlformats.org/officeDocument/2006/relationships/image" Target="../media/image94.pn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6.jp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7.jp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8.jpe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4.jpg"/><Relationship Id="rId6" Type="http://schemas.openxmlformats.org/officeDocument/2006/relationships/image" Target="../media/image8.png"/><Relationship Id="rId7" Type="http://schemas.openxmlformats.org/officeDocument/2006/relationships/image" Target="../media/image94.pn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9.jpe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0.jpe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Relationship Id="rId4" Type="http://schemas.openxmlformats.org/officeDocument/2006/relationships/image" Target="../media/image71.jpeg"/><Relationship Id="rId5" Type="http://schemas.openxmlformats.org/officeDocument/2006/relationships/image" Target="../media/image72.jpeg"/><Relationship Id="rId6" Type="http://schemas.openxmlformats.org/officeDocument/2006/relationships/image" Target="../media/image94.pn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customXml" Target="../ink/ink1.xml"/><Relationship Id="rId4" Type="http://schemas.openxmlformats.org/officeDocument/2006/relationships/image" Target="../media/image73.png"/><Relationship Id="rId5" Type="http://schemas.openxmlformats.org/officeDocument/2006/relationships/image" Target="../media/image94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.jpg"/><Relationship Id="rId4" Type="http://schemas.openxmlformats.org/officeDocument/2006/relationships/customXml" Target="../ink/ink2.xml"/><Relationship Id="rId5" Type="http://schemas.openxmlformats.org/officeDocument/2006/relationships/image" Target="../media/image74.png"/><Relationship Id="rId6" Type="http://schemas.openxmlformats.org/officeDocument/2006/relationships/image" Target="../media/image94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4.jpg"/><Relationship Id="rId4" Type="http://schemas.openxmlformats.org/officeDocument/2006/relationships/image" Target="../media/image73.jpeg"/><Relationship Id="rId5" Type="http://schemas.openxmlformats.org/officeDocument/2006/relationships/image" Target="../media/image94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4.jpg"/><Relationship Id="rId4" Type="http://schemas.openxmlformats.org/officeDocument/2006/relationships/image" Target="../media/image75.png"/><Relationship Id="rId5" Type="http://schemas.openxmlformats.org/officeDocument/2006/relationships/image" Target="../media/image76.png"/><Relationship Id="rId6" Type="http://schemas.openxmlformats.org/officeDocument/2006/relationships/image" Target="../media/image94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4.jpg"/><Relationship Id="rId4" Type="http://schemas.openxmlformats.org/officeDocument/2006/relationships/image" Target="../media/image77.jpeg"/><Relationship Id="rId5" Type="http://schemas.openxmlformats.org/officeDocument/2006/relationships/image" Target="../media/image94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4.jpg"/><Relationship Id="rId4" Type="http://schemas.openxmlformats.org/officeDocument/2006/relationships/image" Target="../media/image78.png"/><Relationship Id="rId5" Type="http://schemas.openxmlformats.org/officeDocument/2006/relationships/image" Target="../media/image94.png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4.jpg"/><Relationship Id="rId4" Type="http://schemas.openxmlformats.org/officeDocument/2006/relationships/image" Target="../media/image79.jpeg"/><Relationship Id="rId5" Type="http://schemas.openxmlformats.org/officeDocument/2006/relationships/image" Target="../media/image94.png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4.jpg"/><Relationship Id="rId4" Type="http://schemas.openxmlformats.org/officeDocument/2006/relationships/image" Target="../media/image80.jpeg"/><Relationship Id="rId5" Type="http://schemas.openxmlformats.org/officeDocument/2006/relationships/image" Target="../media/image94.png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jpg"/><Relationship Id="rId4" Type="http://schemas.openxmlformats.org/officeDocument/2006/relationships/image" Target="../media/image81.jpeg"/><Relationship Id="rId5" Type="http://schemas.openxmlformats.org/officeDocument/2006/relationships/image" Target="../media/image94.png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.jpg"/><Relationship Id="rId4" Type="http://schemas.openxmlformats.org/officeDocument/2006/relationships/image" Target="../media/image82.jpeg"/><Relationship Id="rId5" Type="http://schemas.openxmlformats.org/officeDocument/2006/relationships/image" Target="../media/image94.png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4.jpg"/><Relationship Id="rId4" Type="http://schemas.openxmlformats.org/officeDocument/2006/relationships/image" Target="../media/image83.jpeg"/><Relationship Id="rId5" Type="http://schemas.openxmlformats.org/officeDocument/2006/relationships/image" Target="../media/image84.jpeg"/><Relationship Id="rId6" Type="http://schemas.openxmlformats.org/officeDocument/2006/relationships/image" Target="../media/image94.png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.jpg"/><Relationship Id="rId4" Type="http://schemas.openxmlformats.org/officeDocument/2006/relationships/image" Target="../media/image85.png"/><Relationship Id="rId5" Type="http://schemas.openxmlformats.org/officeDocument/2006/relationships/image" Target="../media/image94.png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.jpg"/><Relationship Id="rId4" Type="http://schemas.openxmlformats.org/officeDocument/2006/relationships/image" Target="../media/image86.jpeg"/><Relationship Id="rId5" Type="http://schemas.openxmlformats.org/officeDocument/2006/relationships/image" Target="../media/image94.png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4.jpg"/><Relationship Id="rId4" Type="http://schemas.openxmlformats.org/officeDocument/2006/relationships/image" Target="../media/image87.jpeg"/><Relationship Id="rId5" Type="http://schemas.openxmlformats.org/officeDocument/2006/relationships/image" Target="../media/image9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Relationship Id="rId4" Type="http://schemas.openxmlformats.org/officeDocument/2006/relationships/image" Target="../media/image11.png"/><Relationship Id="rId5" Type="http://schemas.openxmlformats.org/officeDocument/2006/relationships/image" Target="../media/image4.jpg"/><Relationship Id="rId6" Type="http://schemas.openxmlformats.org/officeDocument/2006/relationships/image" Target="../media/image94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.jpg"/><Relationship Id="rId4" Type="http://schemas.openxmlformats.org/officeDocument/2006/relationships/image" Target="../media/image88.jpeg"/><Relationship Id="rId5" Type="http://schemas.openxmlformats.org/officeDocument/2006/relationships/image" Target="../media/image94.png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4.jpg"/><Relationship Id="rId4" Type="http://schemas.openxmlformats.org/officeDocument/2006/relationships/image" Target="../media/image89.jpeg"/><Relationship Id="rId5" Type="http://schemas.openxmlformats.org/officeDocument/2006/relationships/image" Target="../media/image94.png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90.jpeg"/><Relationship Id="rId4" Type="http://schemas.openxmlformats.org/officeDocument/2006/relationships/image" Target="../media/image4.jpg"/><Relationship Id="rId5" Type="http://schemas.openxmlformats.org/officeDocument/2006/relationships/image" Target="../media/image94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4.jpg"/><Relationship Id="rId6" Type="http://schemas.openxmlformats.org/officeDocument/2006/relationships/image" Target="../media/image94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customXml" Target="../ink/ink3.xml"/><Relationship Id="rId4" Type="http://schemas.openxmlformats.org/officeDocument/2006/relationships/image" Target="../media/image36.emf"/><Relationship Id="rId5" Type="http://schemas.openxmlformats.org/officeDocument/2006/relationships/customXml" Target="../ink/ink4.xml"/><Relationship Id="rId6" Type="http://schemas.openxmlformats.org/officeDocument/2006/relationships/image" Target="../media/image37.emf"/><Relationship Id="rId7" Type="http://schemas.openxmlformats.org/officeDocument/2006/relationships/image" Target="../media/image4.jpg"/><Relationship Id="rId8" Type="http://schemas.openxmlformats.org/officeDocument/2006/relationships/image" Target="../media/image94.png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4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5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6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7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6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9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14.png"/><Relationship Id="rId5" Type="http://schemas.openxmlformats.org/officeDocument/2006/relationships/image" Target="../media/image94.png"/></Relationships>
</file>

<file path=ppt/slides/_rels/slide7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3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7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7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5" Type="http://schemas.openxmlformats.org/officeDocument/2006/relationships/image" Target="../media/image17.png"/><Relationship Id="rId6" Type="http://schemas.microsoft.com/office/2007/relationships/hdphoto" Target="../media/hdphoto1.wdp"/><Relationship Id="rId7" Type="http://schemas.openxmlformats.org/officeDocument/2006/relationships/image" Target="../media/image18.jpeg"/><Relationship Id="rId8" Type="http://schemas.openxmlformats.org/officeDocument/2006/relationships/image" Target="../media/image19.png"/><Relationship Id="rId9" Type="http://schemas.openxmlformats.org/officeDocument/2006/relationships/image" Target="../media/image20.png"/><Relationship Id="rId10" Type="http://schemas.openxmlformats.org/officeDocument/2006/relationships/image" Target="../media/image21.png"/><Relationship Id="rId11" Type="http://schemas.microsoft.com/office/2007/relationships/hdphoto" Target="../media/hdphoto2.wdp"/><Relationship Id="rId12" Type="http://schemas.openxmlformats.org/officeDocument/2006/relationships/image" Target="../media/image22.png"/><Relationship Id="rId13" Type="http://schemas.openxmlformats.org/officeDocument/2006/relationships/image" Target="../media/image23.png"/><Relationship Id="rId14" Type="http://schemas.openxmlformats.org/officeDocument/2006/relationships/image" Target="../media/image24.png"/><Relationship Id="rId15" Type="http://schemas.microsoft.com/office/2007/relationships/hdphoto" Target="../media/hdphoto3.wdp"/><Relationship Id="rId16" Type="http://schemas.openxmlformats.org/officeDocument/2006/relationships/image" Target="../media/image25.png"/><Relationship Id="rId17" Type="http://schemas.openxmlformats.org/officeDocument/2006/relationships/image" Target="../media/image26.png"/><Relationship Id="rId18" Type="http://schemas.openxmlformats.org/officeDocument/2006/relationships/image" Target="../media/image27.png"/><Relationship Id="rId19" Type="http://schemas.openxmlformats.org/officeDocument/2006/relationships/image" Target="../media/image28.png"/><Relationship Id="rId20" Type="http://schemas.openxmlformats.org/officeDocument/2006/relationships/image" Target="../media/image29.png"/><Relationship Id="rId21" Type="http://schemas.openxmlformats.org/officeDocument/2006/relationships/image" Target="../media/image30.png"/><Relationship Id="rId22" Type="http://schemas.openxmlformats.org/officeDocument/2006/relationships/image" Target="../media/image31.png"/><Relationship Id="rId23" Type="http://schemas.openxmlformats.org/officeDocument/2006/relationships/image" Target="../media/image32.png"/><Relationship Id="rId24" Type="http://schemas.openxmlformats.org/officeDocument/2006/relationships/image" Target="../media/image33.png"/><Relationship Id="rId25" Type="http://schemas.openxmlformats.org/officeDocument/2006/relationships/image" Target="../media/image34.png"/><Relationship Id="rId26" Type="http://schemas.openxmlformats.org/officeDocument/2006/relationships/image" Target="../media/image35.png"/><Relationship Id="rId27" Type="http://schemas.openxmlformats.org/officeDocument/2006/relationships/image" Target="../media/image36.png"/><Relationship Id="rId28" Type="http://schemas.openxmlformats.org/officeDocument/2006/relationships/image" Target="../media/image37.png"/><Relationship Id="rId29" Type="http://schemas.openxmlformats.org/officeDocument/2006/relationships/image" Target="../media/image38.png"/><Relationship Id="rId30" Type="http://schemas.openxmlformats.org/officeDocument/2006/relationships/image" Target="../media/image39.png"/><Relationship Id="rId31" Type="http://schemas.openxmlformats.org/officeDocument/2006/relationships/image" Target="../media/image40.png"/><Relationship Id="rId32" Type="http://schemas.openxmlformats.org/officeDocument/2006/relationships/image" Target="../media/image41.png"/><Relationship Id="rId33" Type="http://schemas.openxmlformats.org/officeDocument/2006/relationships/image" Target="../media/image42.png"/><Relationship Id="rId34" Type="http://schemas.openxmlformats.org/officeDocument/2006/relationships/image" Target="../media/image94.png"/></Relationships>
</file>

<file path=ppt/slides/_rels/slide8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8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1.xml"/><Relationship Id="rId3" Type="http://schemas.openxmlformats.org/officeDocument/2006/relationships/image" Target="../media/image4.jpg"/><Relationship Id="rId4" Type="http://schemas.openxmlformats.org/officeDocument/2006/relationships/customXml" Target="../ink/ink5.xml"/><Relationship Id="rId5" Type="http://schemas.openxmlformats.org/officeDocument/2006/relationships/image" Target="../media/image840.png"/><Relationship Id="rId6" Type="http://schemas.openxmlformats.org/officeDocument/2006/relationships/customXml" Target="../ink/ink6.xml"/><Relationship Id="rId7" Type="http://schemas.openxmlformats.org/officeDocument/2006/relationships/image" Target="../media/image850.png"/><Relationship Id="rId8" Type="http://schemas.openxmlformats.org/officeDocument/2006/relationships/image" Target="../media/image94.png"/></Relationships>
</file>

<file path=ppt/slides/_rels/slide8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2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2583" y="2430726"/>
            <a:ext cx="4584294" cy="1290159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1357997" y="627534"/>
            <a:ext cx="69415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Infrações e Penalidades</a:t>
            </a:r>
            <a:endParaRPr lang="pt-BR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Imagem 4" descr="Imagem digital fictícia de personagem de desenho animado&#10;&#10;Descrição gerada automaticamente">
            <a:extLst>
              <a:ext uri="{FF2B5EF4-FFF2-40B4-BE49-F238E27FC236}">
                <a16:creationId xmlns:a16="http://schemas.microsoft.com/office/drawing/2014/main" id="{46D7D86D-CFB0-4077-AF5A-5C85827F26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99" b="17401"/>
          <a:stretch/>
        </p:blipFill>
        <p:spPr>
          <a:xfrm>
            <a:off x="359710" y="1707654"/>
            <a:ext cx="363622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474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1028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27584" y="3299968"/>
            <a:ext cx="7344816" cy="10533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►a infração cometida for </a:t>
            </a:r>
            <a:r>
              <a:rPr lang="pt-BR" sz="2200" b="1" i="1" dirty="0">
                <a:solidFill>
                  <a:schemeClr val="tx2"/>
                </a:solidFill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Leve</a:t>
            </a:r>
            <a:r>
              <a:rPr lang="pt-BR" sz="22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sz="2200" b="1" i="1" dirty="0">
                <a:solidFill>
                  <a:schemeClr val="tx2"/>
                </a:solidFill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Média</a:t>
            </a:r>
            <a:r>
              <a:rPr lang="pt-BR" sz="22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</a:t>
            </a:r>
          </a:p>
          <a:p>
            <a:pPr>
              <a:lnSpc>
                <a:spcPct val="150000"/>
              </a:lnSpc>
            </a:pPr>
            <a:r>
              <a:rPr lang="pt-BR" sz="22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</a:t>
            </a:r>
            <a:r>
              <a:rPr lang="pt-BR" sz="2200" b="1" i="1" dirty="0">
                <a:solidFill>
                  <a:schemeClr val="tx2"/>
                </a:solidFill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não tiver cometido infração</a:t>
            </a:r>
            <a:r>
              <a:rPr lang="pt-BR" sz="22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2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nos últimos 12 meses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827584" y="2740206"/>
            <a:ext cx="7344816" cy="500066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DEVERÁ ser imposta a penalidade </a:t>
            </a:r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ADVERTÊNCIA POR ESCRITO</a:t>
            </a: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quando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827584" y="2729096"/>
            <a:ext cx="7344816" cy="1643074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Arredondar Retângulo no Mesmo Canto Lateral 7"/>
          <p:cNvSpPr/>
          <p:nvPr/>
        </p:nvSpPr>
        <p:spPr>
          <a:xfrm rot="5400000">
            <a:off x="1708573" y="-412707"/>
            <a:ext cx="360000" cy="3782681"/>
          </a:xfrm>
          <a:prstGeom prst="round2SameRect">
            <a:avLst>
              <a:gd name="adj1" fmla="val 31097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Punição com efeito EDUCATIVO</a:t>
            </a: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8" name="CaixaDeTexto 17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Penalidades - Advertência por escrito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8CD12C28-047D-4930-AECB-18B9177654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771330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66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277965" y="1131590"/>
            <a:ext cx="1667418" cy="25978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NATUREZA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05421" y="1131590"/>
            <a:ext cx="1667418" cy="259784"/>
          </a:xfrm>
          <a:prstGeom prst="rect">
            <a:avLst/>
          </a:prstGeom>
          <a:solidFill>
            <a:srgbClr val="00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PONTUAÇÃO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096079" y="1131590"/>
            <a:ext cx="1667418" cy="25978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VALOR ATUALIZADO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277965" y="1492321"/>
            <a:ext cx="1667418" cy="259784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LEVE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5205421" y="1492321"/>
            <a:ext cx="1667418" cy="259784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3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7096079" y="1492321"/>
            <a:ext cx="1667418" cy="259784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R$ 88,38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281382" y="1853051"/>
            <a:ext cx="1667418" cy="259784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MÉDIA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5208838" y="1853051"/>
            <a:ext cx="1667418" cy="259784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4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7099496" y="1853051"/>
            <a:ext cx="1667418" cy="259784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R$ 130,16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281382" y="2210971"/>
            <a:ext cx="1667418" cy="259784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GRAVE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208838" y="2210971"/>
            <a:ext cx="1667418" cy="259784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5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099496" y="2210971"/>
            <a:ext cx="1667418" cy="259784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R$ 195,23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274165" y="2571702"/>
            <a:ext cx="1667418" cy="259784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GRAVÍSSIMA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201622" y="2571702"/>
            <a:ext cx="1667418" cy="259784"/>
          </a:xfrm>
          <a:prstGeom prst="rect">
            <a:avLst/>
          </a:prstGeom>
          <a:solidFill>
            <a:srgbClr val="00009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7</a:t>
            </a:r>
          </a:p>
        </p:txBody>
      </p:sp>
      <p:sp>
        <p:nvSpPr>
          <p:cNvPr id="24" name="Retângulo 23"/>
          <p:cNvSpPr/>
          <p:nvPr/>
        </p:nvSpPr>
        <p:spPr>
          <a:xfrm>
            <a:off x="7092280" y="2571702"/>
            <a:ext cx="1667418" cy="259784"/>
          </a:xfrm>
          <a:prstGeom prst="rect">
            <a:avLst/>
          </a:prstGeom>
          <a:solidFill>
            <a:schemeClr val="accent6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R$ 293,47</a:t>
            </a:r>
          </a:p>
        </p:txBody>
      </p:sp>
      <p:pic>
        <p:nvPicPr>
          <p:cNvPr id="26" name="Imagem 25" descr="MULTA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079875"/>
            <a:ext cx="2188626" cy="1851915"/>
          </a:xfrm>
          <a:prstGeom prst="rect">
            <a:avLst/>
          </a:prstGeom>
        </p:spPr>
      </p:pic>
      <p:sp>
        <p:nvSpPr>
          <p:cNvPr id="27" name="Retângulo de cantos arredondados 26"/>
          <p:cNvSpPr/>
          <p:nvPr/>
        </p:nvSpPr>
        <p:spPr>
          <a:xfrm>
            <a:off x="203703" y="4568768"/>
            <a:ext cx="8583139" cy="249041"/>
          </a:xfrm>
          <a:prstGeom prst="round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1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FATOR AGRAVANTE – </a:t>
            </a:r>
            <a:r>
              <a:rPr lang="pt-BR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Multiplica o valor das multas gravíssimas por 2x, 3x, 5x, 10x, 20x, 60x</a:t>
            </a:r>
          </a:p>
        </p:txBody>
      </p:sp>
      <p:sp>
        <p:nvSpPr>
          <p:cNvPr id="28" name="Retângulo de cantos arredondados 27"/>
          <p:cNvSpPr/>
          <p:nvPr/>
        </p:nvSpPr>
        <p:spPr>
          <a:xfrm>
            <a:off x="203703" y="3619022"/>
            <a:ext cx="8583139" cy="249041"/>
          </a:xfrm>
          <a:prstGeom prst="round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15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PAGAR 80% DO VALOR – </a:t>
            </a:r>
            <a:r>
              <a:rPr lang="pt-BR" sz="15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Para multas quitadas até o vencimento </a:t>
            </a:r>
            <a:r>
              <a:rPr lang="pt-BR" sz="975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(CTB art. 284)</a:t>
            </a:r>
          </a:p>
        </p:txBody>
      </p:sp>
      <p:sp>
        <p:nvSpPr>
          <p:cNvPr id="29" name="Retângulo de cantos arredondados 28"/>
          <p:cNvSpPr/>
          <p:nvPr/>
        </p:nvSpPr>
        <p:spPr>
          <a:xfrm>
            <a:off x="203703" y="4252801"/>
            <a:ext cx="8583139" cy="249041"/>
          </a:xfrm>
          <a:prstGeom prst="round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15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FUNSET – </a:t>
            </a:r>
            <a:r>
              <a:rPr lang="pt-BR" sz="15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5% é repassado ao Fundo Nacional de Segurança e Educação </a:t>
            </a:r>
            <a:r>
              <a:rPr lang="pt-BR" sz="98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(CTB art. 320 § 1º)</a:t>
            </a:r>
          </a:p>
        </p:txBody>
      </p:sp>
      <p:sp>
        <p:nvSpPr>
          <p:cNvPr id="35" name="Retângulo de cantos arredondados 34"/>
          <p:cNvSpPr/>
          <p:nvPr/>
        </p:nvSpPr>
        <p:spPr>
          <a:xfrm>
            <a:off x="203703" y="3939547"/>
            <a:ext cx="8583139" cy="249041"/>
          </a:xfrm>
          <a:prstGeom prst="round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1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PAGAR 60% DO VALOR – </a:t>
            </a:r>
            <a:r>
              <a:rPr lang="pt-BR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 optar pela Notificação Eletrônica (SNE) e desistir do Recurso </a:t>
            </a:r>
            <a:r>
              <a:rPr lang="pt-BR" sz="975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(CTB art. 284 § 1º)O</a:t>
            </a:r>
          </a:p>
        </p:txBody>
      </p:sp>
      <p:sp>
        <p:nvSpPr>
          <p:cNvPr id="34" name="Retângulo de cantos arredondados 33"/>
          <p:cNvSpPr/>
          <p:nvPr/>
        </p:nvSpPr>
        <p:spPr>
          <a:xfrm>
            <a:off x="203703" y="2977973"/>
            <a:ext cx="8583139" cy="249041"/>
          </a:xfrm>
          <a:prstGeom prst="round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15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REAJUSTES </a:t>
            </a:r>
            <a:r>
              <a:rPr lang="pt-BR" sz="1500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pt-BR" sz="15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Os valores poderão ser corrigidos anualmente conforme IPCA do ano anterior </a:t>
            </a:r>
            <a:r>
              <a:rPr lang="pt-BR" sz="975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(CTB art. 319A)</a:t>
            </a:r>
            <a:endParaRPr lang="pt-BR" sz="975" b="1" i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tângulo de cantos arredondados 35"/>
          <p:cNvSpPr/>
          <p:nvPr/>
        </p:nvSpPr>
        <p:spPr>
          <a:xfrm>
            <a:off x="203703" y="3297965"/>
            <a:ext cx="8583139" cy="249041"/>
          </a:xfrm>
          <a:prstGeom prst="roundRect">
            <a:avLst/>
          </a:prstGeom>
          <a:solidFill>
            <a:schemeClr val="tx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15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JUROS </a:t>
            </a:r>
            <a:r>
              <a:rPr lang="pt-BR" sz="15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– </a:t>
            </a:r>
            <a:r>
              <a:rPr lang="pt-BR" sz="15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 multa não paga até o vencimento terá acréscimo conforme taxa SELIC + 1% </a:t>
            </a:r>
            <a:r>
              <a:rPr lang="pt-BR" sz="975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(CTB art. 284 § 4º)</a:t>
            </a:r>
          </a:p>
        </p:txBody>
      </p:sp>
      <p:pic>
        <p:nvPicPr>
          <p:cNvPr id="32" name="Imagem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33" name="CaixaDeTexto 32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Penalidades – Multa </a:t>
            </a:r>
            <a:r>
              <a:rPr lang="pt-BR" sz="1000" b="1" dirty="0"/>
              <a:t>(CTB art. 258 e 259)</a:t>
            </a:r>
          </a:p>
        </p:txBody>
      </p:sp>
    </p:spTree>
    <p:extLst>
      <p:ext uri="{BB962C8B-B14F-4D97-AF65-F5344CB8AC3E}">
        <p14:creationId xmlns:p14="http://schemas.microsoft.com/office/powerpoint/2010/main" val="335360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  <p:bldP spid="35" grpId="0" animBg="1"/>
      <p:bldP spid="34" grpId="0" animBg="1"/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69430" y="1479104"/>
            <a:ext cx="9001156" cy="1287737"/>
          </a:xfrm>
          <a:prstGeom prst="rect">
            <a:avLst/>
          </a:prstGeom>
          <a:solidFill>
            <a:schemeClr val="tx2">
              <a:alpha val="1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>
              <a:lnSpc>
                <a:spcPts val="23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162 I) </a:t>
            </a:r>
            <a:r>
              <a:rPr lang="pt-BR" sz="15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Dirigir veículo </a:t>
            </a:r>
            <a:r>
              <a:rPr lang="pt-BR" sz="1500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sem possuir Habilitação</a:t>
            </a:r>
            <a:r>
              <a:rPr lang="pt-BR" sz="15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(CNH, PPD ou ACC)</a:t>
            </a:r>
          </a:p>
          <a:p>
            <a:pPr algn="just">
              <a:lnSpc>
                <a:spcPts val="23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162 II) </a:t>
            </a:r>
            <a:r>
              <a:rPr lang="pt-BR" sz="15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Dirigir com Habilitação (CNH, PPD ou ACC) </a:t>
            </a:r>
            <a:r>
              <a:rPr lang="pt-BR" sz="1500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Cassada ou Suspensa</a:t>
            </a:r>
          </a:p>
          <a:p>
            <a:pPr algn="just">
              <a:lnSpc>
                <a:spcPts val="23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193) </a:t>
            </a:r>
            <a:r>
              <a:rPr lang="pt-BR" sz="15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Transitar com o veículo sobre calçada, passarela, ciclovia, canteiro central, acostamento ... </a:t>
            </a:r>
          </a:p>
          <a:p>
            <a:pPr algn="just">
              <a:lnSpc>
                <a:spcPts val="23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218 III) </a:t>
            </a:r>
            <a:r>
              <a:rPr lang="pt-BR" sz="15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Transitar em velocidade superior à máxima em + de 50%.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164288" y="1490824"/>
            <a:ext cx="1906298" cy="21602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1200" b="1" dirty="0">
                <a:latin typeface="Calibri" pitchFamily="34" charset="0"/>
                <a:cs typeface="Calibri" pitchFamily="34" charset="0"/>
              </a:rPr>
              <a:t>FATOR AGRAVANTE   x3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69430" y="2825352"/>
            <a:ext cx="9001156" cy="2117591"/>
          </a:xfrm>
          <a:prstGeom prst="rect">
            <a:avLst/>
          </a:prstGeom>
          <a:solidFill>
            <a:srgbClr val="006600">
              <a:alpha val="10000"/>
            </a:srgbClr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165-B) </a:t>
            </a:r>
            <a:r>
              <a:rPr lang="pt-BR" sz="15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*Dirigir veículo sem realizar exame Toxicológico </a:t>
            </a:r>
            <a:r>
              <a:rPr lang="pt-BR" sz="15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(vencido há mais de 30 dias)</a:t>
            </a:r>
          </a:p>
          <a:p>
            <a:pPr algn="just">
              <a:lnSpc>
                <a:spcPts val="2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165-C) </a:t>
            </a:r>
            <a:r>
              <a:rPr lang="pt-BR" sz="15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*Dirigir veículo tendo obtido resultado positivo no exame Toxicológico </a:t>
            </a:r>
          </a:p>
          <a:p>
            <a:pPr algn="just">
              <a:lnSpc>
                <a:spcPts val="2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165-D) </a:t>
            </a:r>
            <a:r>
              <a:rPr lang="pt-BR" sz="15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Deixar de realizar o exame Toxicológico periódico</a:t>
            </a:r>
            <a:r>
              <a:rPr lang="pt-BR" sz="15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(após 30 dias)</a:t>
            </a:r>
          </a:p>
          <a:p>
            <a:pPr algn="just">
              <a:lnSpc>
                <a:spcPts val="2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176 I a V) </a:t>
            </a:r>
            <a:r>
              <a:rPr lang="pt-BR" sz="15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Deixar, o condutor envolvido em sinistro com vítima: de prestar ou providenciar socorro </a:t>
            </a:r>
            <a:r>
              <a:rPr lang="pt-BR" sz="15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[...]</a:t>
            </a:r>
            <a:endParaRPr lang="pt-BR" sz="1500" b="1" i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ts val="2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202) </a:t>
            </a:r>
            <a:r>
              <a:rPr lang="pt-BR" sz="15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Ultrapassar pelo acostamento, em interseções ou passagens de nível</a:t>
            </a:r>
          </a:p>
          <a:p>
            <a:pPr algn="just">
              <a:lnSpc>
                <a:spcPts val="2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203) *</a:t>
            </a:r>
            <a:r>
              <a:rPr lang="pt-BR" sz="15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Ultrapassar - curvas, aclives/declives, faixa de pedestre, pontes/viaduto/túneis, proibida sinalização...</a:t>
            </a:r>
          </a:p>
          <a:p>
            <a:pPr algn="just">
              <a:lnSpc>
                <a:spcPts val="2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230 XX) </a:t>
            </a:r>
            <a:r>
              <a:rPr lang="pt-BR" sz="15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Conduzir veículo sem portar autorização para condução de escolares</a:t>
            </a:r>
          </a:p>
          <a:p>
            <a:pPr algn="just">
              <a:lnSpc>
                <a:spcPts val="2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246)</a:t>
            </a:r>
            <a:r>
              <a:rPr lang="pt-BR" sz="10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5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Deixar de sinalizar obstáculo à livre circulação e segurança de veículos e pedestres ...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7164287" y="2834730"/>
            <a:ext cx="1903171" cy="20954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FATOR AGRAVANTE   x5</a:t>
            </a:r>
          </a:p>
        </p:txBody>
      </p:sp>
      <p:sp>
        <p:nvSpPr>
          <p:cNvPr id="7" name="Retângulo 6"/>
          <p:cNvSpPr/>
          <p:nvPr/>
        </p:nvSpPr>
        <p:spPr>
          <a:xfrm>
            <a:off x="67690" y="1081350"/>
            <a:ext cx="9001727" cy="315798"/>
          </a:xfrm>
          <a:prstGeom prst="rect">
            <a:avLst/>
          </a:prstGeom>
          <a:solidFill>
            <a:schemeClr val="accent6">
              <a:lumMod val="40000"/>
              <a:lumOff val="60000"/>
              <a:alpha val="1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pt-BR" sz="1000" b="1" i="1" dirty="0">
                <a:solidFill>
                  <a:schemeClr val="tx1"/>
                </a:solidFill>
                <a:latin typeface="+mj-lt"/>
              </a:rPr>
              <a:t>(Art. 162 III) </a:t>
            </a:r>
            <a:r>
              <a:rPr lang="pt-BR" sz="1500" b="1" i="1" dirty="0">
                <a:solidFill>
                  <a:srgbClr val="FF3300"/>
                </a:solidFill>
              </a:rPr>
              <a:t>Dirigir veículo com Habilitação de </a:t>
            </a:r>
            <a:r>
              <a:rPr lang="pt-BR" sz="1500" b="1" i="1" u="sng" dirty="0">
                <a:solidFill>
                  <a:srgbClr val="FF3300"/>
                </a:solidFill>
              </a:rPr>
              <a:t>categoria diferente</a:t>
            </a:r>
            <a:r>
              <a:rPr lang="pt-BR" sz="1500" b="1" i="1" dirty="0">
                <a:solidFill>
                  <a:srgbClr val="FF3300"/>
                </a:solidFill>
              </a:rPr>
              <a:t> da do veículo que esteja conduzindo</a:t>
            </a:r>
          </a:p>
        </p:txBody>
      </p:sp>
      <p:sp>
        <p:nvSpPr>
          <p:cNvPr id="8" name="Retângulo 7"/>
          <p:cNvSpPr/>
          <p:nvPr/>
        </p:nvSpPr>
        <p:spPr>
          <a:xfrm>
            <a:off x="7176814" y="831032"/>
            <a:ext cx="1905582" cy="24047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FATOR AGRAVANTE   x2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07179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3709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Infrações com Fator Agravante</a:t>
            </a:r>
          </a:p>
        </p:txBody>
      </p:sp>
      <p:sp>
        <p:nvSpPr>
          <p:cNvPr id="2" name="CaixaDeTexto 13">
            <a:extLst>
              <a:ext uri="{FF2B5EF4-FFF2-40B4-BE49-F238E27FC236}">
                <a16:creationId xmlns:a16="http://schemas.microsoft.com/office/drawing/2014/main" id="{FC65514A-18E9-57F6-BE29-8C269A4C8EF7}"/>
              </a:ext>
            </a:extLst>
          </p:cNvPr>
          <p:cNvSpPr txBox="1"/>
          <p:nvPr/>
        </p:nvSpPr>
        <p:spPr>
          <a:xfrm>
            <a:off x="4146248" y="593190"/>
            <a:ext cx="2886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FF0000"/>
                </a:solidFill>
              </a:rPr>
              <a:t>* Na reincidência aplica-se multa x10.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309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Retângulo 14"/>
          <p:cNvSpPr/>
          <p:nvPr/>
        </p:nvSpPr>
        <p:spPr>
          <a:xfrm>
            <a:off x="142844" y="1131590"/>
            <a:ext cx="8859600" cy="1708202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ts val="22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165)</a:t>
            </a:r>
            <a:r>
              <a:rPr lang="pt-BR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*</a:t>
            </a:r>
            <a:r>
              <a:rPr lang="pt-BR" sz="15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Dirigir sob influência de álcool ou sustância psicoativa.</a:t>
            </a:r>
          </a:p>
          <a:p>
            <a:pPr algn="just">
              <a:lnSpc>
                <a:spcPts val="22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165-A)</a:t>
            </a:r>
            <a:r>
              <a:rPr lang="pt-BR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*</a:t>
            </a:r>
            <a:r>
              <a:rPr lang="pt-BR" sz="1600" dirty="0"/>
              <a:t> </a:t>
            </a:r>
            <a:r>
              <a:rPr lang="pt-BR" sz="15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Recusar-se a teste, ... que permita certificar influência de álcool ou outra substância psicoativa,...</a:t>
            </a:r>
          </a:p>
          <a:p>
            <a:pPr algn="just">
              <a:lnSpc>
                <a:spcPts val="22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173) </a:t>
            </a:r>
            <a:r>
              <a:rPr lang="pt-BR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pt-BR" sz="15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Disputar corrida.</a:t>
            </a:r>
          </a:p>
          <a:p>
            <a:pPr algn="just">
              <a:lnSpc>
                <a:spcPts val="22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174) </a:t>
            </a:r>
            <a:r>
              <a:rPr lang="pt-BR" sz="14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pt-BR" sz="15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Promover, na via, competição, eventos, perícia, sem permissão da Autoridade de trânsito ...</a:t>
            </a:r>
          </a:p>
          <a:p>
            <a:pPr algn="just">
              <a:lnSpc>
                <a:spcPts val="22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175) </a:t>
            </a:r>
            <a:r>
              <a:rPr lang="pt-BR" sz="14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pt-BR" sz="15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Exibir manobra perigosa, arrancada brusca, derrapagem, frenagem com arrastamento dos pneus.</a:t>
            </a:r>
          </a:p>
          <a:p>
            <a:pPr algn="just">
              <a:lnSpc>
                <a:spcPts val="22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191)</a:t>
            </a:r>
            <a:r>
              <a:rPr lang="pt-BR" sz="10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*</a:t>
            </a:r>
            <a:r>
              <a:rPr lang="pt-BR" sz="15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Forçar passagem entre veículos que, em sentidos opostos, estejam na iminência de passar ...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092280" y="1131590"/>
            <a:ext cx="1908404" cy="216024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FATOR AGRAVANTE   x10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159821" y="3003798"/>
            <a:ext cx="8859600" cy="576064"/>
          </a:xfrm>
          <a:prstGeom prst="rect">
            <a:avLst/>
          </a:prstGeom>
          <a:solidFill>
            <a:srgbClr val="7030A0">
              <a:alpha val="10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pt-BR" sz="1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(Art. 253 A)</a:t>
            </a:r>
            <a:r>
              <a:rPr lang="pt-BR" sz="1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*</a:t>
            </a:r>
            <a:r>
              <a:rPr lang="pt-BR" sz="1500" b="1" i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Usar qualquer veículo para, deliberadamente, interromper, restringir ou perturbar a circulação...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164287" y="3003798"/>
            <a:ext cx="1853373" cy="2160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FATOR AGRAVANTE   x20</a:t>
            </a:r>
          </a:p>
        </p:txBody>
      </p:sp>
      <p:sp>
        <p:nvSpPr>
          <p:cNvPr id="10" name="Retângulo 9"/>
          <p:cNvSpPr/>
          <p:nvPr/>
        </p:nvSpPr>
        <p:spPr>
          <a:xfrm>
            <a:off x="159490" y="3750574"/>
            <a:ext cx="8859600" cy="725210"/>
          </a:xfrm>
          <a:prstGeom prst="rect">
            <a:avLst/>
          </a:prstGeom>
          <a:solidFill>
            <a:schemeClr val="tx1">
              <a:alpha val="1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50000"/>
              </a:lnSpc>
            </a:pPr>
            <a:r>
              <a:rPr lang="pt-BR" sz="1000" b="1" i="1" dirty="0">
                <a:solidFill>
                  <a:schemeClr val="tx1"/>
                </a:solidFill>
              </a:rPr>
              <a:t>(Art. 253 A § 1º) </a:t>
            </a:r>
            <a:r>
              <a:rPr lang="pt-BR" sz="1500" b="1" i="1" dirty="0">
                <a:solidFill>
                  <a:schemeClr val="tx1"/>
                </a:solidFill>
              </a:rPr>
              <a:t>*Aplica-se a multa agravada em 60 vezes aos organizadores da conduta prevista no caput.</a:t>
            </a:r>
            <a:endParaRPr lang="pt-BR" sz="1500" b="1" i="1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170575" y="3737696"/>
            <a:ext cx="1853043" cy="2613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FATOR AGRAVANTE   x60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220072" y="4578244"/>
            <a:ext cx="3780612" cy="29238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300" dirty="0"/>
              <a:t>O fator </a:t>
            </a:r>
            <a:r>
              <a:rPr lang="pt-BR" sz="1300" dirty="0">
                <a:solidFill>
                  <a:srgbClr val="FF0000"/>
                </a:solidFill>
              </a:rPr>
              <a:t>agravante</a:t>
            </a:r>
            <a:r>
              <a:rPr lang="pt-BR" sz="1300" dirty="0"/>
              <a:t> só incide sobre o </a:t>
            </a:r>
            <a:r>
              <a:rPr lang="pt-BR" sz="1300" b="1" dirty="0"/>
              <a:t>VALOR</a:t>
            </a:r>
            <a:r>
              <a:rPr lang="pt-BR" sz="1300" dirty="0"/>
              <a:t> da multa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94215" y="4520022"/>
            <a:ext cx="4621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300" dirty="0">
                <a:solidFill>
                  <a:srgbClr val="FF0000"/>
                </a:solidFill>
              </a:rPr>
              <a:t>* Em caso de reincidência aplica-se o valor da multa em DOBRO.</a:t>
            </a:r>
            <a:r>
              <a:rPr lang="pt-BR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8589C3C-A8E4-12DB-BB96-67E8C964BC0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071798" cy="4848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AEA1ADC-DEA5-348D-6832-4C3B5556DDD2}"/>
              </a:ext>
            </a:extLst>
          </p:cNvPr>
          <p:cNvSpPr txBox="1"/>
          <p:nvPr/>
        </p:nvSpPr>
        <p:spPr>
          <a:xfrm>
            <a:off x="214282" y="577298"/>
            <a:ext cx="3709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Infrações com Fator Agravante</a:t>
            </a:r>
          </a:p>
        </p:txBody>
      </p:sp>
    </p:spTree>
    <p:extLst>
      <p:ext uri="{BB962C8B-B14F-4D97-AF65-F5344CB8AC3E}">
        <p14:creationId xmlns:p14="http://schemas.microsoft.com/office/powerpoint/2010/main" val="163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0" y="2067694"/>
            <a:ext cx="5501590" cy="357190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Atingir a PONTUAÇÃO de 20, 30 ou 40 no prontuário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0" y="3219822"/>
            <a:ext cx="5501590" cy="357190"/>
          </a:xfrm>
          <a:prstGeom prst="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ctr"/>
          <a:lstStyle/>
          <a:p>
            <a:r>
              <a:rPr lang="pt-BR" sz="17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Cometer infrações que preveem a suspensão DIRETA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461030" y="2515022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►Mínimo 6 e máximo 12 meses</a:t>
            </a:r>
          </a:p>
          <a:p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►Mínimo 8 e máximo 24 meses - </a:t>
            </a:r>
            <a:r>
              <a:rPr lang="pt-BR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Reincidência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88493" y="3633125"/>
            <a:ext cx="457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►Mínimo 2 e máximo 8 meses</a:t>
            </a:r>
          </a:p>
          <a:p>
            <a:r>
              <a:rPr lang="pt-BR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►Mínimo 8 e máximo 18 meses -</a:t>
            </a:r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Reincidência</a:t>
            </a:r>
          </a:p>
        </p:txBody>
      </p:sp>
      <p:sp>
        <p:nvSpPr>
          <p:cNvPr id="2" name="Seta para a direita 1"/>
          <p:cNvSpPr/>
          <p:nvPr/>
        </p:nvSpPr>
        <p:spPr>
          <a:xfrm>
            <a:off x="144710" y="4407954"/>
            <a:ext cx="792088" cy="360040"/>
          </a:xfrm>
          <a:prstGeom prst="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EXCETO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1115616" y="4443958"/>
            <a:ext cx="4385974" cy="28803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Art. 165, 165A e 253A -</a:t>
            </a:r>
            <a:r>
              <a:rPr lang="pt-BR" sz="1600" b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12 meses</a:t>
            </a:r>
          </a:p>
        </p:txBody>
      </p:sp>
      <p:pic>
        <p:nvPicPr>
          <p:cNvPr id="15" name="Imagem 14" descr="dic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46329" y="3312311"/>
            <a:ext cx="1905000" cy="158115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  <a:solidFill>
            <a:srgbClr val="FFC219"/>
          </a:solidFill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Suspensão do Direito de Dirigir </a:t>
            </a:r>
            <a:r>
              <a:rPr lang="pt-BR" sz="1000" b="1" dirty="0"/>
              <a:t>(CTB art. 261)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83E31FF-2BB5-4C02-8AB4-60A9CC8C512E}"/>
              </a:ext>
            </a:extLst>
          </p:cNvPr>
          <p:cNvSpPr/>
          <p:nvPr/>
        </p:nvSpPr>
        <p:spPr>
          <a:xfrm>
            <a:off x="5652121" y="2139702"/>
            <a:ext cx="3491880" cy="1152128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44000" bIns="0"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Na </a:t>
            </a:r>
            <a:r>
              <a:rPr lang="pt-BR" sz="16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Suspensão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sz="16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Proibição de se obter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uma habilitação, por </a:t>
            </a:r>
            <a:r>
              <a:rPr lang="pt-BR" sz="16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decisão judicial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o prazo será de </a:t>
            </a:r>
            <a:r>
              <a:rPr lang="pt-BR" sz="16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2 meses a 5 anos.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FA46438A-B284-44DB-B986-213B52C41E7F}"/>
              </a:ext>
            </a:extLst>
          </p:cNvPr>
          <p:cNvSpPr/>
          <p:nvPr/>
        </p:nvSpPr>
        <p:spPr>
          <a:xfrm>
            <a:off x="5652120" y="2144379"/>
            <a:ext cx="972584" cy="21602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CTB, art. 293</a:t>
            </a:r>
          </a:p>
        </p:txBody>
      </p:sp>
      <p:sp>
        <p:nvSpPr>
          <p:cNvPr id="17" name="Retângulo de cantos arredondados 10">
            <a:extLst>
              <a:ext uri="{FF2B5EF4-FFF2-40B4-BE49-F238E27FC236}">
                <a16:creationId xmlns:a16="http://schemas.microsoft.com/office/drawing/2014/main" id="{4D82505C-E74E-48E0-ABB0-6E6A308FB060}"/>
              </a:ext>
            </a:extLst>
          </p:cNvPr>
          <p:cNvSpPr/>
          <p:nvPr/>
        </p:nvSpPr>
        <p:spPr>
          <a:xfrm>
            <a:off x="221260" y="1131590"/>
            <a:ext cx="8597352" cy="734352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Trata-se de uma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Penalidade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aplicada com a finalidade de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retirar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do Condutor Infrator, por </a:t>
            </a:r>
            <a:r>
              <a:rPr lang="pt-BR" sz="2000" i="1" dirty="0">
                <a:solidFill>
                  <a:schemeClr val="tx1"/>
                </a:solidFill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prazo determinado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o seu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direito de dirigir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 Poderá ocorrer quando:</a:t>
            </a:r>
          </a:p>
        </p:txBody>
      </p:sp>
    </p:spTree>
    <p:extLst>
      <p:ext uri="{BB962C8B-B14F-4D97-AF65-F5344CB8AC3E}">
        <p14:creationId xmlns:p14="http://schemas.microsoft.com/office/powerpoint/2010/main" val="991127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  <p:bldP spid="6" grpId="0" animBg="1"/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7" name="Picture 205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Suspensão do Direito de Dirigir </a:t>
            </a:r>
            <a:r>
              <a:rPr lang="pt-BR" sz="1000" b="1" dirty="0"/>
              <a:t>(CTB art. 261)</a:t>
            </a:r>
          </a:p>
        </p:txBody>
      </p:sp>
      <p:sp>
        <p:nvSpPr>
          <p:cNvPr id="17" name="Retângulo de cantos arredondados 10">
            <a:extLst>
              <a:ext uri="{FF2B5EF4-FFF2-40B4-BE49-F238E27FC236}">
                <a16:creationId xmlns:a16="http://schemas.microsoft.com/office/drawing/2014/main" id="{90223A7A-B36B-4503-AA3D-276E0C04553B}"/>
              </a:ext>
            </a:extLst>
          </p:cNvPr>
          <p:cNvSpPr/>
          <p:nvPr/>
        </p:nvSpPr>
        <p:spPr>
          <a:xfrm>
            <a:off x="247141" y="1062114"/>
            <a:ext cx="4789766" cy="864096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A suspensão por PONTOS ocorrerá quando o condutor atingir: </a:t>
            </a:r>
          </a:p>
        </p:txBody>
      </p:sp>
      <p:sp>
        <p:nvSpPr>
          <p:cNvPr id="19" name="Retângulo de cantos arredondados 10">
            <a:extLst>
              <a:ext uri="{FF2B5EF4-FFF2-40B4-BE49-F238E27FC236}">
                <a16:creationId xmlns:a16="http://schemas.microsoft.com/office/drawing/2014/main" id="{B869C2D1-8948-499C-91A7-CFB503C4AA1F}"/>
              </a:ext>
            </a:extLst>
          </p:cNvPr>
          <p:cNvSpPr/>
          <p:nvPr/>
        </p:nvSpPr>
        <p:spPr>
          <a:xfrm>
            <a:off x="2227017" y="2049985"/>
            <a:ext cx="6445950" cy="1385861"/>
          </a:xfrm>
          <a:prstGeom prst="roundRect">
            <a:avLst>
              <a:gd name="adj" fmla="val 4356"/>
            </a:avLst>
          </a:prstGeom>
          <a:noFill/>
          <a:ln w="19050">
            <a:solidFill>
              <a:srgbClr val="F16963"/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► </a:t>
            </a:r>
            <a:r>
              <a:rPr lang="pt-BR" sz="2000" b="1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40 pontos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sem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nenhuma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infração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gravíssima</a:t>
            </a:r>
          </a:p>
          <a:p>
            <a:pPr>
              <a:lnSpc>
                <a:spcPts val="3000"/>
              </a:lnSpc>
            </a:pP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► </a:t>
            </a:r>
            <a:r>
              <a:rPr lang="pt-BR" sz="2000" b="1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30 pontos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se tiver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apenas uma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infração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gravíssima</a:t>
            </a:r>
          </a:p>
          <a:p>
            <a:pPr>
              <a:lnSpc>
                <a:spcPts val="3000"/>
              </a:lnSpc>
            </a:pP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► </a:t>
            </a:r>
            <a:r>
              <a:rPr lang="pt-BR" sz="2000" b="1" i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20 pontos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se tiver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duas ou mais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infrações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gravíssimas</a:t>
            </a:r>
          </a:p>
        </p:txBody>
      </p:sp>
      <p:pic>
        <p:nvPicPr>
          <p:cNvPr id="2056" name="Picture 8" descr="Resultado de imagem para atenção alunos">
            <a:extLst>
              <a:ext uri="{FF2B5EF4-FFF2-40B4-BE49-F238E27FC236}">
                <a16:creationId xmlns:a16="http://schemas.microsoft.com/office/drawing/2014/main" id="{AF1BE943-7EF0-4AE9-AFAF-911584DEC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74" b="16797"/>
          <a:stretch/>
        </p:blipFill>
        <p:spPr bwMode="auto">
          <a:xfrm>
            <a:off x="395536" y="3867894"/>
            <a:ext cx="1728043" cy="942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tângulo de cantos arredondados 10">
            <a:extLst>
              <a:ext uri="{FF2B5EF4-FFF2-40B4-BE49-F238E27FC236}">
                <a16:creationId xmlns:a16="http://schemas.microsoft.com/office/drawing/2014/main" id="{33713ED4-AAC2-42AE-BEE2-C299B11E8839}"/>
              </a:ext>
            </a:extLst>
          </p:cNvPr>
          <p:cNvSpPr/>
          <p:nvPr/>
        </p:nvSpPr>
        <p:spPr>
          <a:xfrm>
            <a:off x="2267744" y="3864802"/>
            <a:ext cx="6624736" cy="864096"/>
          </a:xfrm>
          <a:prstGeom prst="roundRect">
            <a:avLst/>
          </a:prstGeom>
          <a:noFill/>
          <a:ln w="19050"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200" dirty="0">
                <a:solidFill>
                  <a:srgbClr val="F16963"/>
                </a:solidFill>
                <a:latin typeface="Calibri" pitchFamily="34" charset="0"/>
                <a:cs typeface="Calibri" pitchFamily="34" charset="0"/>
              </a:rPr>
              <a:t>Para condutores que Exercem Atividade Remunerada (EAR), a pontuação </a:t>
            </a:r>
            <a:r>
              <a:rPr lang="pt-BR" sz="2200" b="1" dirty="0">
                <a:solidFill>
                  <a:srgbClr val="F16963"/>
                </a:solidFill>
                <a:latin typeface="Calibri" pitchFamily="34" charset="0"/>
                <a:cs typeface="Calibri" pitchFamily="34" charset="0"/>
              </a:rPr>
              <a:t>sempre será 40</a:t>
            </a:r>
            <a:r>
              <a:rPr lang="pt-BR" sz="2200" dirty="0">
                <a:solidFill>
                  <a:srgbClr val="F16963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sp>
        <p:nvSpPr>
          <p:cNvPr id="5" name="Seta: Dobrada 4">
            <a:extLst>
              <a:ext uri="{FF2B5EF4-FFF2-40B4-BE49-F238E27FC236}">
                <a16:creationId xmlns:a16="http://schemas.microsoft.com/office/drawing/2014/main" id="{44604892-5E5B-4DC2-A66A-EB3C26D593F9}"/>
              </a:ext>
            </a:extLst>
          </p:cNvPr>
          <p:cNvSpPr/>
          <p:nvPr/>
        </p:nvSpPr>
        <p:spPr>
          <a:xfrm flipV="1">
            <a:off x="1115616" y="2049985"/>
            <a:ext cx="864022" cy="861004"/>
          </a:xfrm>
          <a:prstGeom prst="bentArrow">
            <a:avLst/>
          </a:prstGeom>
          <a:solidFill>
            <a:srgbClr val="F169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88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95536" y="2213603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1   2   3   4   5   6   7   8   9   10   11   12   13   14   15   16   17   18   19   20   21   22   23   24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0" y="1347614"/>
            <a:ext cx="6732240" cy="357190"/>
          </a:xfrm>
          <a:prstGeom prst="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 infrator atingir </a:t>
            </a:r>
            <a:r>
              <a:rPr lang="pt-B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20, 30 ou 40 PONTOS</a:t>
            </a: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em seu prontuário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0" y="3147814"/>
            <a:ext cx="6732240" cy="357190"/>
          </a:xfrm>
          <a:prstGeom prst="rect">
            <a:avLst/>
          </a:prstGeom>
          <a:solidFill>
            <a:srgbClr val="0066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Cometer infrações </a:t>
            </a:r>
            <a:r>
              <a:rPr lang="pt-BR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ESPECÍFICAS</a:t>
            </a: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que preveem a suspensão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330728" y="4083918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1   2   3   4   5   6   7   8   9   10   11   12   13   14   15   16   17   18   19   20   21   22   23   24</a:t>
            </a:r>
          </a:p>
        </p:txBody>
      </p:sp>
      <p:sp>
        <p:nvSpPr>
          <p:cNvPr id="3" name="Colchete esquerdo 2"/>
          <p:cNvSpPr/>
          <p:nvPr/>
        </p:nvSpPr>
        <p:spPr>
          <a:xfrm rot="5400000">
            <a:off x="2821715" y="1197356"/>
            <a:ext cx="139298" cy="2232248"/>
          </a:xfrm>
          <a:prstGeom prst="leftBracket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Colchete esquerdo 9"/>
          <p:cNvSpPr/>
          <p:nvPr/>
        </p:nvSpPr>
        <p:spPr>
          <a:xfrm rot="5400000">
            <a:off x="1501793" y="3261073"/>
            <a:ext cx="139298" cy="1824652"/>
          </a:xfrm>
          <a:prstGeom prst="leftBracket">
            <a:avLst/>
          </a:prstGeom>
          <a:ln w="317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olchete esquerdo 10"/>
          <p:cNvSpPr/>
          <p:nvPr/>
        </p:nvSpPr>
        <p:spPr>
          <a:xfrm rot="16200000">
            <a:off x="5440282" y="-667274"/>
            <a:ext cx="142843" cy="6329504"/>
          </a:xfrm>
          <a:prstGeom prst="leftBracket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olchete esquerdo 13"/>
          <p:cNvSpPr/>
          <p:nvPr/>
        </p:nvSpPr>
        <p:spPr>
          <a:xfrm rot="16200000">
            <a:off x="4210826" y="2330196"/>
            <a:ext cx="157839" cy="4044000"/>
          </a:xfrm>
          <a:prstGeom prst="leftBracket">
            <a:avLst/>
          </a:prstGeom>
          <a:ln w="317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123728" y="1967322"/>
            <a:ext cx="14253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1ª INCIDÊNCIA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858747" y="3818722"/>
            <a:ext cx="142539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1ª INCIDÊNCIA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3541065" y="4403908"/>
            <a:ext cx="140455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REINCIDÊNCIA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4606298" y="2556482"/>
            <a:ext cx="1404552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just"/>
            <a:r>
              <a:rPr lang="pt-BR" sz="16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REINCIDÊNCIA</a:t>
            </a: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Suspensão do Direito de Dirigir </a:t>
            </a:r>
            <a:r>
              <a:rPr lang="pt-BR" sz="1000" b="1" dirty="0"/>
              <a:t>(CTB art. 261)</a:t>
            </a:r>
          </a:p>
        </p:txBody>
      </p:sp>
    </p:spTree>
    <p:extLst>
      <p:ext uri="{BB962C8B-B14F-4D97-AF65-F5344CB8AC3E}">
        <p14:creationId xmlns:p14="http://schemas.microsoft.com/office/powerpoint/2010/main" val="381583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1" grpId="0" animBg="1"/>
      <p:bldP spid="14" grpId="0" animBg="1"/>
      <p:bldP spid="4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62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71406" y="966820"/>
            <a:ext cx="9072594" cy="39198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165)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Dirigir sob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influência de álcool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ou substância psicoativa.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165-A)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Recusar-se ao teste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... que permita certificar influência de álcool ou outra substância psicoativa, ...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170)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Dirigir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ameaçando os pedestres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 que estejam atravessando a via, ou demais veículos.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173)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Disputar corrida.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174)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Promover, na via,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competição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eventos, perícia, sem permissão da Autoridade de trânsito ...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175)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Exibir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manobra perigosa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arrancada brusca, derrapagem, frenagem com arrastamento dos pneus.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176)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Deixar, o condutor envolvido em sinistro com vítima, de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prestar ou providenciar socorro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...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191)</a:t>
            </a:r>
            <a:r>
              <a:rPr lang="pt-BR" sz="1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Forçar passagem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entre veículos que, em sentidos opostos estejam na iminência de passar um pelo outro.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210)</a:t>
            </a:r>
            <a:r>
              <a:rPr lang="pt-BR" sz="1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Transpor, sem autorização,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bloqueio policial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218 III)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Transitar em velocidade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superior à máxima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em + de 50%.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244)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Conduzir motocicleta: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sem capacete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fazendo malabarismo, transportando menor de 10 anos...</a:t>
            </a:r>
          </a:p>
          <a:p>
            <a:pPr algn="just">
              <a:lnSpc>
                <a:spcPts val="2500"/>
              </a:lnSpc>
            </a:pPr>
            <a:r>
              <a:rPr lang="pt-BR" sz="1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(CTB, art. 253-A) 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Usar o veículo para, </a:t>
            </a:r>
            <a:r>
              <a:rPr lang="pt-BR" sz="1400" b="1" i="1" u="sng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deliberadamente, interromper</a:t>
            </a:r>
            <a:r>
              <a:rPr lang="pt-BR" sz="14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restringir ou perturbar a circulação na via.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35933"/>
            <a:ext cx="4863886" cy="37963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17513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Suspensão do Direito de Dirigir </a:t>
            </a:r>
            <a:r>
              <a:rPr lang="pt-BR" sz="1000" b="1" dirty="0"/>
              <a:t>(CTB art. 261)</a:t>
            </a:r>
          </a:p>
        </p:txBody>
      </p:sp>
    </p:spTree>
    <p:extLst>
      <p:ext uri="{BB962C8B-B14F-4D97-AF65-F5344CB8AC3E}">
        <p14:creationId xmlns:p14="http://schemas.microsoft.com/office/powerpoint/2010/main" val="304158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Retângulo de cantos arredondados 13">
            <a:extLst>
              <a:ext uri="{FF2B5EF4-FFF2-40B4-BE49-F238E27FC236}">
                <a16:creationId xmlns:a16="http://schemas.microsoft.com/office/drawing/2014/main" id="{065060BF-F6C6-5F75-35EF-FAC59A89E267}"/>
              </a:ext>
            </a:extLst>
          </p:cNvPr>
          <p:cNvSpPr/>
          <p:nvPr/>
        </p:nvSpPr>
        <p:spPr>
          <a:xfrm>
            <a:off x="0" y="1841546"/>
            <a:ext cx="2339752" cy="1779589"/>
          </a:xfrm>
          <a:prstGeom prst="roundRect">
            <a:avLst>
              <a:gd name="adj" fmla="val 245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endParaRPr lang="pt-BR" sz="2600" b="1" i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m 4" descr="DIC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5" y="1807191"/>
            <a:ext cx="1800201" cy="1813944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2339752" y="1844267"/>
            <a:ext cx="6804248" cy="1779589"/>
          </a:xfrm>
          <a:prstGeom prst="roundRect">
            <a:avLst>
              <a:gd name="adj" fmla="val 245"/>
            </a:avLst>
          </a:prstGeom>
          <a:solidFill>
            <a:srgbClr val="FFFF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3500"/>
              </a:lnSpc>
            </a:pPr>
            <a:r>
              <a:rPr lang="pt-BR" sz="2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Não existe uma </a:t>
            </a:r>
            <a:r>
              <a:rPr lang="pt-BR" sz="2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infração ÚNICA</a:t>
            </a:r>
          </a:p>
          <a:p>
            <a:pPr algn="ctr">
              <a:lnSpc>
                <a:spcPts val="3500"/>
              </a:lnSpc>
            </a:pPr>
            <a:r>
              <a:rPr lang="pt-BR" sz="2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 acarrete </a:t>
            </a:r>
            <a:r>
              <a:rPr lang="pt-BR" sz="2600" b="1" i="1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Suspensão</a:t>
            </a:r>
            <a:r>
              <a:rPr lang="pt-BR" sz="2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do Direito de Dirigir </a:t>
            </a:r>
          </a:p>
          <a:p>
            <a:pPr algn="ctr">
              <a:lnSpc>
                <a:spcPts val="3500"/>
              </a:lnSpc>
            </a:pPr>
            <a:r>
              <a:rPr lang="pt-BR" sz="26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que NÃO seja </a:t>
            </a:r>
            <a:r>
              <a:rPr lang="pt-BR" sz="26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Gravíssima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Suspensão do Direito de Dirigir </a:t>
            </a:r>
            <a:r>
              <a:rPr lang="pt-BR" sz="1000" b="1" dirty="0"/>
              <a:t>(CTB art. 261)</a:t>
            </a:r>
          </a:p>
        </p:txBody>
      </p:sp>
    </p:spTree>
    <p:extLst>
      <p:ext uri="{BB962C8B-B14F-4D97-AF65-F5344CB8AC3E}">
        <p14:creationId xmlns:p14="http://schemas.microsoft.com/office/powerpoint/2010/main" val="300764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0" y="1428742"/>
            <a:ext cx="6429388" cy="150019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rtlCol="0" anchor="b" anchorCtr="0"/>
          <a:lstStyle/>
          <a:p>
            <a:pPr>
              <a:lnSpc>
                <a:spcPct val="150000"/>
              </a:lnSpc>
            </a:pPr>
            <a:endParaRPr lang="pt-BR" sz="2000" b="1" i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0" y="1428742"/>
            <a:ext cx="6429388" cy="428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 ocorrerá quando o condutor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Cassação da Provisória: PPD ou ACC </a:t>
            </a:r>
            <a:endParaRPr lang="pt-BR" sz="1000" b="1" dirty="0"/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C1FE5F02-6844-8AA0-E2CA-4EEC289AA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79250" y="647634"/>
            <a:ext cx="2097206" cy="2737341"/>
          </a:xfrm>
          <a:prstGeom prst="rect">
            <a:avLst/>
          </a:prstGeom>
        </p:spPr>
      </p:pic>
      <p:sp>
        <p:nvSpPr>
          <p:cNvPr id="3" name="Retângulo de cantos arredondados 3">
            <a:extLst>
              <a:ext uri="{FF2B5EF4-FFF2-40B4-BE49-F238E27FC236}">
                <a16:creationId xmlns:a16="http://schemas.microsoft.com/office/drawing/2014/main" id="{FB18189C-F3E0-1734-948C-50BAB68C2AC3}"/>
              </a:ext>
            </a:extLst>
          </p:cNvPr>
          <p:cNvSpPr/>
          <p:nvPr/>
        </p:nvSpPr>
        <p:spPr>
          <a:xfrm>
            <a:off x="8638" y="3939902"/>
            <a:ext cx="9135362" cy="814187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rgbClr val="C00000"/>
                </a:solidFill>
                <a:latin typeface="Calibri" pitchFamily="34" charset="0"/>
              </a:rPr>
              <a:t>A reabilitação poderá ocorrer a </a:t>
            </a:r>
            <a:r>
              <a:rPr lang="pt-BR" sz="2000" b="1" i="1" dirty="0">
                <a:solidFill>
                  <a:srgbClr val="C00000"/>
                </a:solidFill>
                <a:latin typeface="Calibri" pitchFamily="34" charset="0"/>
              </a:rPr>
              <a:t>qualquer tempo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Terá que refazer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todos os exames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pt-BR" sz="2000" i="1" dirty="0">
              <a:solidFill>
                <a:schemeClr val="tx1"/>
              </a:solidFill>
            </a:endParaRPr>
          </a:p>
        </p:txBody>
      </p:sp>
      <p:pic>
        <p:nvPicPr>
          <p:cNvPr id="4" name="Imagem 3" descr="Placa amarela com letras pretas&#10;&#10;O conteúdo gerado por IA pode estar incorreto.">
            <a:extLst>
              <a:ext uri="{FF2B5EF4-FFF2-40B4-BE49-F238E27FC236}">
                <a16:creationId xmlns:a16="http://schemas.microsoft.com/office/drawing/2014/main" id="{6425627B-511B-33F0-F566-019C235D6B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823078"/>
            <a:ext cx="1117358" cy="1047834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66857E26-283F-37A2-3FBF-22708EDB3BC4}"/>
              </a:ext>
            </a:extLst>
          </p:cNvPr>
          <p:cNvSpPr/>
          <p:nvPr/>
        </p:nvSpPr>
        <p:spPr>
          <a:xfrm>
            <a:off x="206453" y="1838826"/>
            <a:ext cx="6321884" cy="10012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►Cometer qualquer infração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Grave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Gravíssima</a:t>
            </a:r>
          </a:p>
          <a:p>
            <a:pPr>
              <a:lnSpc>
                <a:spcPts val="3000"/>
              </a:lnSpc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►For reincidente em infrações </a:t>
            </a: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Médias</a:t>
            </a:r>
          </a:p>
        </p:txBody>
      </p:sp>
    </p:spTree>
    <p:extLst>
      <p:ext uri="{BB962C8B-B14F-4D97-AF65-F5344CB8AC3E}">
        <p14:creationId xmlns:p14="http://schemas.microsoft.com/office/powerpoint/2010/main" val="357750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Conceitos e Definições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3419872" y="1923678"/>
            <a:ext cx="5350440" cy="20882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0" tIns="108000" rIns="180000" bIns="108000" rtlCol="0" anchor="ctr"/>
          <a:lstStyle/>
          <a:p>
            <a:pPr algn="just"/>
            <a:endParaRPr lang="pt-BR" sz="2500" i="1" dirty="0">
              <a:latin typeface="Calibri" pitchFamily="34" charset="0"/>
              <a:cs typeface="Calibri" pitchFamily="34" charset="0"/>
            </a:endParaRPr>
          </a:p>
          <a:p>
            <a:r>
              <a:rPr lang="pt-BR" sz="22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...é a inobservância de qualquer preceito deste código ou da legislação complementar [...].</a:t>
            </a:r>
            <a:r>
              <a:rPr lang="pt-BR" sz="25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(CTB, art. 161)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419872" y="1923678"/>
            <a:ext cx="5350440" cy="556646"/>
          </a:xfrm>
          <a:prstGeom prst="rect">
            <a:avLst/>
          </a:prstGeom>
          <a:solidFill>
            <a:srgbClr val="2345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INFRAÇÃO DE TRÂNSITO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" r="24"/>
          <a:stretch/>
        </p:blipFill>
        <p:spPr>
          <a:xfrm>
            <a:off x="467544" y="1779662"/>
            <a:ext cx="248027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287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 descr="BASE - Instru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1" name="Imagem 20" descr="Calendário&#10;&#10;Descrição gerada automaticamente com confiança média">
            <a:extLst>
              <a:ext uri="{FF2B5EF4-FFF2-40B4-BE49-F238E27FC236}">
                <a16:creationId xmlns:a16="http://schemas.microsoft.com/office/drawing/2014/main" id="{E732D434-B4C8-5526-AC38-D4D8BBA8BC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4543" r="6168" b="27451"/>
          <a:stretch/>
        </p:blipFill>
        <p:spPr>
          <a:xfrm>
            <a:off x="179512" y="1112865"/>
            <a:ext cx="2134054" cy="2087541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749382" y="1074972"/>
            <a:ext cx="6215106" cy="19288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marL="265113" indent="-265113">
              <a:lnSpc>
                <a:spcPct val="150000"/>
              </a:lnSpc>
              <a:buFont typeface="+mj-lt"/>
              <a:buAutoNum type="arabicPeriod"/>
            </a:pPr>
            <a:r>
              <a:rPr lang="pt-BR" sz="2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Dirigir estando com o direito de dirigir Suspenso</a:t>
            </a:r>
          </a:p>
          <a:p>
            <a:pPr marL="265113" indent="-265113">
              <a:lnSpc>
                <a:spcPct val="150000"/>
              </a:lnSpc>
              <a:buFont typeface="+mj-lt"/>
              <a:buAutoNum type="arabicPeriod"/>
            </a:pPr>
            <a:r>
              <a:rPr lang="pt-BR" sz="2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Condenado judicialmente por Delito de Trânsito</a:t>
            </a:r>
          </a:p>
          <a:p>
            <a:pPr marL="265113" indent="-265113">
              <a:lnSpc>
                <a:spcPct val="150000"/>
              </a:lnSpc>
              <a:buFont typeface="+mj-lt"/>
              <a:buAutoNum type="arabicPeriod"/>
            </a:pPr>
            <a:r>
              <a:rPr lang="pt-BR" sz="2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pt-BR" sz="20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Reincidente</a:t>
            </a:r>
            <a:r>
              <a:rPr lang="pt-BR" sz="2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nas seguintes Infrações: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49382" y="1135580"/>
            <a:ext cx="6215106" cy="428628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 ocorrerá quanto o condutor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107504" y="3272930"/>
            <a:ext cx="5077798" cy="102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pt-BR" sz="14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►Dirigir com CNH de Categoria adversa ao veículo</a:t>
            </a:r>
          </a:p>
          <a:p>
            <a:pPr lvl="0">
              <a:lnSpc>
                <a:spcPct val="150000"/>
              </a:lnSpc>
            </a:pPr>
            <a:r>
              <a:rPr lang="pt-BR" sz="14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►Entregar/permitir a direção à pessoa inabilitada/incapacitada</a:t>
            </a:r>
          </a:p>
          <a:p>
            <a:pPr lvl="0">
              <a:lnSpc>
                <a:spcPct val="150000"/>
              </a:lnSpc>
            </a:pPr>
            <a:r>
              <a:rPr lang="pt-BR" sz="14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►Dirigir sob influência de álcool ou entorpecente</a:t>
            </a:r>
            <a:endParaRPr lang="pt-BR" sz="1400" b="1" i="1" dirty="0">
              <a:solidFill>
                <a:srgbClr val="0066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076056" y="3291830"/>
            <a:ext cx="4067944" cy="10270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4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►Disputar corrida</a:t>
            </a:r>
          </a:p>
          <a:p>
            <a:pPr>
              <a:lnSpc>
                <a:spcPct val="150000"/>
              </a:lnSpc>
            </a:pPr>
            <a:r>
              <a:rPr lang="pt-BR" sz="14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►Promover competição esportiva sem autorização</a:t>
            </a:r>
          </a:p>
          <a:p>
            <a:pPr>
              <a:lnSpc>
                <a:spcPct val="150000"/>
              </a:lnSpc>
            </a:pPr>
            <a:r>
              <a:rPr lang="pt-BR" sz="14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►Demonstrar ou exibir manobra perigosa</a:t>
            </a:r>
            <a:endParaRPr lang="pt-BR" sz="1400" b="1" i="1" dirty="0">
              <a:solidFill>
                <a:srgbClr val="006600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20" name="CaixaDeTexto 19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Cassação da CNH</a:t>
            </a:r>
            <a:endParaRPr lang="pt-BR" sz="10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7316DFC-47CC-517F-47C9-634FD0CDFC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1203598"/>
            <a:ext cx="1946529" cy="19618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696C9C39-6A06-5F9B-2B44-65C0D182669B}"/>
              </a:ext>
            </a:extLst>
          </p:cNvPr>
          <p:cNvSpPr txBox="1"/>
          <p:nvPr/>
        </p:nvSpPr>
        <p:spPr>
          <a:xfrm rot="18988478">
            <a:off x="364396" y="1618883"/>
            <a:ext cx="1279517" cy="70788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4000" dirty="0">
                <a:ln w="12700">
                  <a:solidFill>
                    <a:schemeClr val="bg1"/>
                  </a:solidFill>
                </a:ln>
                <a:solidFill>
                  <a:srgbClr val="33305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CNH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905A450-21A6-F6D8-FD4A-BFC74CA7C945}"/>
              </a:ext>
            </a:extLst>
          </p:cNvPr>
          <p:cNvSpPr txBox="1"/>
          <p:nvPr/>
        </p:nvSpPr>
        <p:spPr>
          <a:xfrm rot="18988478">
            <a:off x="468338" y="2075083"/>
            <a:ext cx="1936749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pt-BR" sz="3000" dirty="0">
                <a:ln w="12700">
                  <a:solidFill>
                    <a:schemeClr val="bg1"/>
                  </a:solidFill>
                </a:ln>
                <a:solidFill>
                  <a:srgbClr val="333056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CASSADA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0B3D7B5-2450-29E8-2A17-C4ADFA6B98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79" y="2555442"/>
            <a:ext cx="8882642" cy="1804572"/>
          </a:xfrm>
          <a:prstGeom prst="rect">
            <a:avLst/>
          </a:prstGeom>
        </p:spPr>
      </p:pic>
      <p:sp>
        <p:nvSpPr>
          <p:cNvPr id="2" name="Retângulo de cantos arredondados 3">
            <a:extLst>
              <a:ext uri="{FF2B5EF4-FFF2-40B4-BE49-F238E27FC236}">
                <a16:creationId xmlns:a16="http://schemas.microsoft.com/office/drawing/2014/main" id="{E4C87AFD-3D20-9D7F-E710-8379A12F8129}"/>
              </a:ext>
            </a:extLst>
          </p:cNvPr>
          <p:cNvSpPr/>
          <p:nvPr/>
        </p:nvSpPr>
        <p:spPr>
          <a:xfrm>
            <a:off x="0" y="4516585"/>
            <a:ext cx="9144000" cy="308839"/>
          </a:xfrm>
          <a:prstGeom prst="roundRect">
            <a:avLst>
              <a:gd name="adj" fmla="val 0"/>
            </a:avLst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A reabilitação poderá ocorrer somente </a:t>
            </a:r>
            <a:r>
              <a:rPr lang="pt-BR" sz="2000" b="1" i="1" dirty="0">
                <a:solidFill>
                  <a:srgbClr val="C00000"/>
                </a:solidFill>
                <a:latin typeface="Calibri" pitchFamily="34" charset="0"/>
              </a:rPr>
              <a:t>após 2 anos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pt-BR" sz="2000" i="1" dirty="0">
              <a:solidFill>
                <a:schemeClr val="tx1"/>
              </a:solidFill>
            </a:endParaRPr>
          </a:p>
        </p:txBody>
      </p:sp>
      <p:pic>
        <p:nvPicPr>
          <p:cNvPr id="6" name="Imagem 5" descr="Placa amarela com letras pretas&#10;&#10;O conteúdo gerado por IA pode estar incorreto.">
            <a:extLst>
              <a:ext uri="{FF2B5EF4-FFF2-40B4-BE49-F238E27FC236}">
                <a16:creationId xmlns:a16="http://schemas.microsoft.com/office/drawing/2014/main" id="{25B66A80-D414-E5BD-F1E1-F48C4B5FFD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390177"/>
            <a:ext cx="588700" cy="55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21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tângulo de cantos arredondados 9"/>
          <p:cNvSpPr/>
          <p:nvPr/>
        </p:nvSpPr>
        <p:spPr>
          <a:xfrm>
            <a:off x="179512" y="1203598"/>
            <a:ext cx="8881688" cy="380274"/>
          </a:xfrm>
          <a:prstGeom prst="roundRect">
            <a:avLst>
              <a:gd name="adj" fmla="val 8099"/>
            </a:avLst>
          </a:prstGeom>
          <a:ln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O condutor será submetido a CURSO DE RECICLAGEM, quando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3563888" y="2005357"/>
            <a:ext cx="5112568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 tiver o Direito de Dirigir Suspenso;</a:t>
            </a:r>
          </a:p>
          <a:p>
            <a:pPr>
              <a:spcAft>
                <a:spcPts val="600"/>
              </a:spcAft>
            </a:pP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 envolver-se </a:t>
            </a:r>
            <a:r>
              <a:rPr lang="pt-BR" sz="2000" i="1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em sinistro 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grave;</a:t>
            </a:r>
          </a:p>
          <a:p>
            <a:pPr>
              <a:spcAft>
                <a:spcPts val="600"/>
              </a:spcAft>
            </a:pP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 for condenado por Delito de Trânsito;</a:t>
            </a:r>
          </a:p>
          <a:p>
            <a:pPr>
              <a:spcAft>
                <a:spcPts val="600"/>
              </a:spcAft>
            </a:pP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 colocar em risco a segurança do trânsito.</a:t>
            </a:r>
          </a:p>
        </p:txBody>
      </p:sp>
      <p:sp>
        <p:nvSpPr>
          <p:cNvPr id="2" name="Retângulo de cantos arredondados 1"/>
          <p:cNvSpPr/>
          <p:nvPr/>
        </p:nvSpPr>
        <p:spPr>
          <a:xfrm>
            <a:off x="0" y="4252521"/>
            <a:ext cx="9144000" cy="623485"/>
          </a:xfrm>
          <a:prstGeom prst="roundRect">
            <a:avLst>
              <a:gd name="adj" fmla="val 0"/>
            </a:avLst>
          </a:prstGeom>
          <a:solidFill>
            <a:srgbClr val="FFFF00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condutor que exerce Atividade Remunerada (EAR), habilitado em qualquer categoria, PODERÁ fazer</a:t>
            </a:r>
          </a:p>
          <a:p>
            <a:pPr algn="ctr"/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Curso  Preventivo de Reciclagem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sempre que atingir </a:t>
            </a:r>
            <a:r>
              <a:rPr lang="pt-BR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30 pontos </a:t>
            </a:r>
            <a:r>
              <a:rPr lang="pt-BR" sz="16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no período de 1 ano. </a:t>
            </a:r>
            <a:r>
              <a:rPr lang="pt-BR" sz="1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(CTB 261 § 5º)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1" y="1757896"/>
            <a:ext cx="3037710" cy="204165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5333172" cy="48481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07504" y="577298"/>
            <a:ext cx="522181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Frequência em Curso de Reciclagem </a:t>
            </a:r>
            <a:r>
              <a:rPr lang="pt-BR" sz="1000" b="1" dirty="0"/>
              <a:t>(CTB art. 268)</a:t>
            </a:r>
          </a:p>
        </p:txBody>
      </p:sp>
    </p:spTree>
    <p:extLst>
      <p:ext uri="{BB962C8B-B14F-4D97-AF65-F5344CB8AC3E}">
        <p14:creationId xmlns:p14="http://schemas.microsoft.com/office/powerpoint/2010/main" val="307597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Retângulo de cantos arredondados 7"/>
          <p:cNvSpPr/>
          <p:nvPr/>
        </p:nvSpPr>
        <p:spPr>
          <a:xfrm>
            <a:off x="-3854" y="3147901"/>
            <a:ext cx="4643470" cy="428628"/>
          </a:xfrm>
          <a:prstGeom prst="roundRect">
            <a:avLst>
              <a:gd name="adj" fmla="val 0"/>
            </a:avLst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critério do Agente, os veículos ...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357158" y="3576529"/>
            <a:ext cx="4643470" cy="878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→ com carga </a:t>
            </a: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Perigosa</a:t>
            </a:r>
            <a:r>
              <a:rPr lang="pt-BR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Perecível</a:t>
            </a:r>
          </a:p>
          <a:p>
            <a:pPr>
              <a:lnSpc>
                <a:spcPct val="150000"/>
              </a:lnSpc>
            </a:pPr>
            <a:r>
              <a:rPr lang="pt-BR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→ de transporte </a:t>
            </a: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Coletivo</a:t>
            </a:r>
            <a:r>
              <a:rPr lang="pt-BR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de passageiros</a:t>
            </a: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292080" y="3742397"/>
            <a:ext cx="3851920" cy="642942"/>
          </a:xfrm>
          <a:prstGeom prst="roundRect">
            <a:avLst>
              <a:gd name="adj" fmla="val 0"/>
            </a:avLst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NÃO serão Retidos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47"/>
          <a:stretch/>
        </p:blipFill>
        <p:spPr>
          <a:xfrm>
            <a:off x="395536" y="1280736"/>
            <a:ext cx="1693346" cy="1329386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tângulo de cantos arredondados 14"/>
          <p:cNvSpPr/>
          <p:nvPr/>
        </p:nvSpPr>
        <p:spPr>
          <a:xfrm>
            <a:off x="2411759" y="1280736"/>
            <a:ext cx="6552727" cy="1285884"/>
          </a:xfrm>
          <a:prstGeom prst="roundRect">
            <a:avLst>
              <a:gd name="adj" fmla="val 533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3000"/>
              </a:lnSpc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 </a:t>
            </a:r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manter o veículo no local da abordagem</a:t>
            </a:r>
            <a:r>
              <a:rPr lang="pt-BR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até que:</a:t>
            </a:r>
          </a:p>
          <a:p>
            <a:pPr>
              <a:lnSpc>
                <a:spcPts val="3000"/>
              </a:lnSpc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→ a irregularidade seja sanada; ou</a:t>
            </a:r>
          </a:p>
          <a:p>
            <a:pPr>
              <a:lnSpc>
                <a:spcPts val="3000"/>
              </a:lnSpc>
            </a:pPr>
            <a:r>
              <a:rPr lang="pt-BR" sz="2000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→ liberá-lo para reparo mediante recolhimento do CRLV.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Retenção de Veículo </a:t>
            </a:r>
            <a:r>
              <a:rPr lang="pt-BR" sz="1000" b="1" dirty="0"/>
              <a:t>(CTB art. 270)</a:t>
            </a:r>
          </a:p>
        </p:txBody>
      </p:sp>
      <p:sp>
        <p:nvSpPr>
          <p:cNvPr id="2" name="Seta para a direita 10"/>
          <p:cNvSpPr/>
          <p:nvPr/>
        </p:nvSpPr>
        <p:spPr>
          <a:xfrm>
            <a:off x="4883627" y="3670959"/>
            <a:ext cx="825527" cy="78581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0743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m 9" descr="GUINCHO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142990"/>
            <a:ext cx="1285884" cy="1165111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071670" y="1214428"/>
            <a:ext cx="6286544" cy="1071570"/>
          </a:xfrm>
          <a:prstGeom prst="roundRect">
            <a:avLst>
              <a:gd name="adj" fmla="val 1182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 retirar (</a:t>
            </a:r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guinchar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) o veículo do local onde se encontra, levando-o para o </a:t>
            </a:r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depósito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credenciado.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85720" y="2571751"/>
            <a:ext cx="6643734" cy="35719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 REMOÇÃO ocorrerá: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285720" y="2968480"/>
            <a:ext cx="6643734" cy="103203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endParaRPr lang="pt-BR" sz="2000" b="1" i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5" name="Imagem 14" descr="proibido_estacionar_03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72330" y="2571750"/>
            <a:ext cx="1604126" cy="1443715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-3854" y="4286262"/>
            <a:ext cx="9147854" cy="428628"/>
          </a:xfrm>
          <a:prstGeom prst="rect">
            <a:avLst/>
          </a:prstGeom>
          <a:solidFill>
            <a:srgbClr val="FFFF00">
              <a:alpha val="3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Não se aplica a veículo estacionado na </a:t>
            </a:r>
            <a:r>
              <a:rPr lang="pt-BR" sz="2000" b="1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contramão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357158" y="2928941"/>
            <a:ext cx="6643734" cy="1061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pt-BR" sz="16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►Quando estiver Estacionado em desacordo com a legislação</a:t>
            </a:r>
          </a:p>
          <a:p>
            <a:pPr>
              <a:lnSpc>
                <a:spcPts val="2600"/>
              </a:lnSpc>
            </a:pPr>
            <a:r>
              <a:rPr lang="pt-BR" sz="16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►Quando o veículo estiver imobilizado na via por falta de combustível</a:t>
            </a:r>
          </a:p>
          <a:p>
            <a:pPr>
              <a:lnSpc>
                <a:spcPts val="2600"/>
              </a:lnSpc>
            </a:pPr>
            <a:r>
              <a:rPr lang="pt-BR" sz="16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►Quando a irregularidade não for sanada no local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Remoção de Veículo </a:t>
            </a:r>
            <a:r>
              <a:rPr lang="pt-BR" sz="1000" b="1" dirty="0"/>
              <a:t>(CTB art. 271)</a:t>
            </a:r>
          </a:p>
        </p:txBody>
      </p:sp>
      <p:sp>
        <p:nvSpPr>
          <p:cNvPr id="2" name="Seta para a direita 15"/>
          <p:cNvSpPr/>
          <p:nvPr/>
        </p:nvSpPr>
        <p:spPr>
          <a:xfrm>
            <a:off x="285720" y="4214824"/>
            <a:ext cx="1000132" cy="571504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>
                <a:latin typeface="Calibri" pitchFamily="34" charset="0"/>
                <a:cs typeface="Calibri" pitchFamily="34" charset="0"/>
              </a:rPr>
              <a:t>Atenção</a:t>
            </a:r>
          </a:p>
        </p:txBody>
      </p:sp>
    </p:spTree>
    <p:extLst>
      <p:ext uri="{BB962C8B-B14F-4D97-AF65-F5344CB8AC3E}">
        <p14:creationId xmlns:p14="http://schemas.microsoft.com/office/powerpoint/2010/main" val="125849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 descr="BASE - Instru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6469499" y="1338839"/>
            <a:ext cx="2428892" cy="285752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Art. 328 CTB e Res. 623/16 Contran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50166" y="1338839"/>
            <a:ext cx="2428892" cy="285752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Art. 271 CTB e Res. 623/16 Contran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250166" y="1682403"/>
            <a:ext cx="2428892" cy="1785950"/>
            <a:chOff x="214282" y="1857370"/>
            <a:chExt cx="2428892" cy="1785950"/>
          </a:xfrm>
        </p:grpSpPr>
        <p:pic>
          <p:nvPicPr>
            <p:cNvPr id="19" name="Imagem 18" descr="carro preso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0034" y="1928808"/>
              <a:ext cx="1600207" cy="1285884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214282" y="3357568"/>
              <a:ext cx="2428892" cy="285752"/>
            </a:xfrm>
            <a:prstGeom prst="rect">
              <a:avLst/>
            </a:prstGeom>
            <a:solidFill>
              <a:srgbClr val="C00000">
                <a:alpha val="3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i="1" dirty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rPr>
                <a:t>Recolhido a depósito</a:t>
              </a:r>
            </a:p>
          </p:txBody>
        </p:sp>
        <p:sp>
          <p:nvSpPr>
            <p:cNvPr id="21" name="Retângulo 20"/>
            <p:cNvSpPr/>
            <p:nvPr/>
          </p:nvSpPr>
          <p:spPr>
            <a:xfrm>
              <a:off x="214282" y="1857370"/>
              <a:ext cx="2428892" cy="1785950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6469499" y="1610267"/>
            <a:ext cx="2428892" cy="1871712"/>
            <a:chOff x="5500694" y="2843178"/>
            <a:chExt cx="2428892" cy="1871712"/>
          </a:xfrm>
        </p:grpSpPr>
        <p:pic>
          <p:nvPicPr>
            <p:cNvPr id="10" name="Imagem 9"/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5687696" y="2843178"/>
              <a:ext cx="2091695" cy="1694138"/>
            </a:xfrm>
            <a:prstGeom prst="rect">
              <a:avLst/>
            </a:prstGeom>
            <a:ln>
              <a:noFill/>
            </a:ln>
            <a:effectLst/>
          </p:spPr>
        </p:pic>
        <p:grpSp>
          <p:nvGrpSpPr>
            <p:cNvPr id="27" name="Grupo 26"/>
            <p:cNvGrpSpPr/>
            <p:nvPr/>
          </p:nvGrpSpPr>
          <p:grpSpPr>
            <a:xfrm>
              <a:off x="5500694" y="2928940"/>
              <a:ext cx="2428892" cy="1785950"/>
              <a:chOff x="214282" y="1857370"/>
              <a:chExt cx="2428892" cy="1785950"/>
            </a:xfrm>
          </p:grpSpPr>
          <p:sp>
            <p:nvSpPr>
              <p:cNvPr id="29" name="Retângulo 28"/>
              <p:cNvSpPr/>
              <p:nvPr/>
            </p:nvSpPr>
            <p:spPr>
              <a:xfrm>
                <a:off x="214282" y="3357568"/>
                <a:ext cx="2428892" cy="285752"/>
              </a:xfrm>
              <a:prstGeom prst="rect">
                <a:avLst/>
              </a:prstGeom>
              <a:solidFill>
                <a:srgbClr val="C0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00" b="1" i="1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Hasta Pública – Após 60 dias</a:t>
                </a:r>
              </a:p>
            </p:txBody>
          </p:sp>
          <p:sp>
            <p:nvSpPr>
              <p:cNvPr id="30" name="Retângulo 29"/>
              <p:cNvSpPr/>
              <p:nvPr/>
            </p:nvSpPr>
            <p:spPr>
              <a:xfrm>
                <a:off x="214282" y="1857370"/>
                <a:ext cx="2428892" cy="178595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grpSp>
        <p:nvGrpSpPr>
          <p:cNvPr id="36" name="Grupo 35"/>
          <p:cNvGrpSpPr/>
          <p:nvPr/>
        </p:nvGrpSpPr>
        <p:grpSpPr>
          <a:xfrm>
            <a:off x="3314687" y="1704099"/>
            <a:ext cx="2428892" cy="1772324"/>
            <a:chOff x="3143240" y="1571618"/>
            <a:chExt cx="2428892" cy="1428760"/>
          </a:xfrm>
        </p:grpSpPr>
        <p:grpSp>
          <p:nvGrpSpPr>
            <p:cNvPr id="23" name="Grupo 22"/>
            <p:cNvGrpSpPr/>
            <p:nvPr/>
          </p:nvGrpSpPr>
          <p:grpSpPr>
            <a:xfrm>
              <a:off x="3143240" y="1571618"/>
              <a:ext cx="2428892" cy="1428760"/>
              <a:chOff x="214282" y="1857370"/>
              <a:chExt cx="2428892" cy="1785950"/>
            </a:xfrm>
          </p:grpSpPr>
          <p:sp>
            <p:nvSpPr>
              <p:cNvPr id="25" name="Retângulo 24"/>
              <p:cNvSpPr/>
              <p:nvPr/>
            </p:nvSpPr>
            <p:spPr>
              <a:xfrm>
                <a:off x="214282" y="3357568"/>
                <a:ext cx="2428892" cy="285752"/>
              </a:xfrm>
              <a:prstGeom prst="rect">
                <a:avLst/>
              </a:prstGeom>
              <a:solidFill>
                <a:srgbClr val="C00000">
                  <a:alpha val="35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1500" b="1" i="1" dirty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Ônus ao Proprietário</a:t>
                </a:r>
              </a:p>
            </p:txBody>
          </p:sp>
          <p:sp>
            <p:nvSpPr>
              <p:cNvPr id="26" name="Retângulo 25"/>
              <p:cNvSpPr/>
              <p:nvPr/>
            </p:nvSpPr>
            <p:spPr>
              <a:xfrm>
                <a:off x="214282" y="1857370"/>
                <a:ext cx="2428892" cy="178595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pic>
          <p:nvPicPr>
            <p:cNvPr id="35" name="Imagem 34" descr="Cifrão - ônus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857620" y="1714494"/>
              <a:ext cx="928688" cy="928694"/>
            </a:xfrm>
            <a:prstGeom prst="rect">
              <a:avLst/>
            </a:prstGeom>
          </p:spPr>
        </p:pic>
      </p:grpSp>
      <p:sp>
        <p:nvSpPr>
          <p:cNvPr id="24" name="Retângulo 23"/>
          <p:cNvSpPr/>
          <p:nvPr/>
        </p:nvSpPr>
        <p:spPr>
          <a:xfrm>
            <a:off x="3321835" y="1357304"/>
            <a:ext cx="2428892" cy="285752"/>
          </a:xfrm>
          <a:prstGeom prst="rect">
            <a:avLst/>
          </a:prstGeom>
          <a:solidFill>
            <a:srgbClr val="7030A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Art. 271 CTB e Res. 623/16 Contran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3867167"/>
            <a:ext cx="9144000" cy="857256"/>
          </a:xfrm>
          <a:prstGeom prst="rect">
            <a:avLst/>
          </a:prstGeom>
          <a:solidFill>
            <a:srgbClr val="FFFF00">
              <a:alpha val="40000"/>
            </a:srgb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                                                                NÃO existe mais a </a:t>
            </a:r>
            <a:r>
              <a:rPr lang="pt-B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APREENSÃO</a:t>
            </a:r>
            <a:r>
              <a:rPr lang="pt-B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do veículo.</a:t>
            </a:r>
          </a:p>
        </p:txBody>
      </p:sp>
      <p:pic>
        <p:nvPicPr>
          <p:cNvPr id="28" name="Imagem 27" descr="ATENÇÃOQ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12911" y="3703342"/>
            <a:ext cx="2730291" cy="1172664"/>
          </a:xfrm>
          <a:prstGeom prst="rect">
            <a:avLst/>
          </a:prstGeom>
        </p:spPr>
      </p:pic>
      <p:sp>
        <p:nvSpPr>
          <p:cNvPr id="32" name="Divisa 31"/>
          <p:cNvSpPr/>
          <p:nvPr/>
        </p:nvSpPr>
        <p:spPr>
          <a:xfrm>
            <a:off x="3210688" y="4122279"/>
            <a:ext cx="285752" cy="428628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Divisa 32"/>
          <p:cNvSpPr/>
          <p:nvPr/>
        </p:nvSpPr>
        <p:spPr>
          <a:xfrm>
            <a:off x="3496440" y="4122279"/>
            <a:ext cx="285752" cy="428628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Divisa 33"/>
          <p:cNvSpPr/>
          <p:nvPr/>
        </p:nvSpPr>
        <p:spPr>
          <a:xfrm>
            <a:off x="3782192" y="4122279"/>
            <a:ext cx="285752" cy="428628"/>
          </a:xfrm>
          <a:prstGeom prst="chevr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7" name="Imagem 3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38" name="CaixaDeTexto 37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Remoção de Veículo </a:t>
            </a:r>
            <a:r>
              <a:rPr lang="pt-BR" sz="1000" b="1" dirty="0"/>
              <a:t>(CTB art. 271)</a:t>
            </a:r>
          </a:p>
        </p:txBody>
      </p:sp>
    </p:spTree>
    <p:extLst>
      <p:ext uri="{BB962C8B-B14F-4D97-AF65-F5344CB8AC3E}">
        <p14:creationId xmlns:p14="http://schemas.microsoft.com/office/powerpoint/2010/main" val="159085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2" grpId="0" animBg="1"/>
      <p:bldP spid="33" grpId="0" animBg="1"/>
      <p:bldP spid="3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51520" y="1214998"/>
            <a:ext cx="6357982" cy="714380"/>
          </a:xfrm>
          <a:prstGeom prst="roundRect">
            <a:avLst>
              <a:gd name="adj" fmla="val 924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...o recolhimento dar-se-á, mediante recibo, quando: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2051720" y="2374347"/>
            <a:ext cx="6855730" cy="180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►houver suspeita de inautenticidade ou adulteração</a:t>
            </a:r>
          </a:p>
          <a:p>
            <a:pPr>
              <a:lnSpc>
                <a:spcPct val="150000"/>
              </a:lnSpc>
            </a:pPr>
            <a:r>
              <a:rPr lang="pt-BR" sz="20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►em casos específicos, previstos no CTB:</a:t>
            </a: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</a:t>
            </a:r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→ infrações com </a:t>
            </a: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fator agravante</a:t>
            </a:r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(com exceções)</a:t>
            </a:r>
          </a:p>
          <a:p>
            <a:pPr>
              <a:lnSpc>
                <a:spcPct val="150000"/>
              </a:lnSpc>
            </a:pPr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   →Em situações de </a:t>
            </a: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Suspensão</a:t>
            </a:r>
            <a:r>
              <a:rPr lang="pt-BR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do Direito de Dirigir (com exceções)</a:t>
            </a:r>
          </a:p>
        </p:txBody>
      </p:sp>
      <p:pic>
        <p:nvPicPr>
          <p:cNvPr id="10" name="Imagem 9" descr="ANOTAR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136343"/>
            <a:ext cx="1586551" cy="210717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Recolhimento da Habilitação</a:t>
            </a:r>
            <a:endParaRPr lang="pt-BR" sz="1000" b="1" dirty="0"/>
          </a:p>
        </p:txBody>
      </p:sp>
      <p:grpSp>
        <p:nvGrpSpPr>
          <p:cNvPr id="9" name="Grupo 16">
            <a:extLst>
              <a:ext uri="{FF2B5EF4-FFF2-40B4-BE49-F238E27FC236}">
                <a16:creationId xmlns:a16="http://schemas.microsoft.com/office/drawing/2014/main" id="{04823B1A-3647-4A1B-9870-8C41EA819102}"/>
              </a:ext>
            </a:extLst>
          </p:cNvPr>
          <p:cNvGrpSpPr/>
          <p:nvPr/>
        </p:nvGrpSpPr>
        <p:grpSpPr>
          <a:xfrm>
            <a:off x="1178316" y="4443958"/>
            <a:ext cx="6922076" cy="428628"/>
            <a:chOff x="214282" y="4286262"/>
            <a:chExt cx="6922076" cy="500066"/>
          </a:xfrm>
        </p:grpSpPr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2E6430A2-9999-4397-8C6E-B60C197626A3}"/>
                </a:ext>
              </a:extLst>
            </p:cNvPr>
            <p:cNvSpPr/>
            <p:nvPr/>
          </p:nvSpPr>
          <p:spPr>
            <a:xfrm>
              <a:off x="785785" y="4335883"/>
              <a:ext cx="6350573" cy="41672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7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O </a:t>
              </a:r>
              <a:r>
                <a:rPr lang="pt-BR" sz="1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recolhimento</a:t>
              </a:r>
              <a:r>
                <a:rPr lang="pt-BR" sz="17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da CNH-e se dará por meio de </a:t>
              </a:r>
              <a:r>
                <a:rPr lang="pt-BR" sz="17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restrição</a:t>
              </a:r>
              <a:r>
                <a:rPr lang="pt-BR" sz="17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no RENACH</a:t>
              </a:r>
            </a:p>
          </p:txBody>
        </p:sp>
        <p:sp>
          <p:nvSpPr>
            <p:cNvPr id="15" name="Seta para a direita 15">
              <a:extLst>
                <a:ext uri="{FF2B5EF4-FFF2-40B4-BE49-F238E27FC236}">
                  <a16:creationId xmlns:a16="http://schemas.microsoft.com/office/drawing/2014/main" id="{AF7280D6-B790-42DC-848C-29BBFB1451C7}"/>
                </a:ext>
              </a:extLst>
            </p:cNvPr>
            <p:cNvSpPr/>
            <p:nvPr/>
          </p:nvSpPr>
          <p:spPr>
            <a:xfrm>
              <a:off x="214282" y="4286262"/>
              <a:ext cx="500066" cy="500066"/>
            </a:xfrm>
            <a:prstGeom prst="rightArrow">
              <a:avLst>
                <a:gd name="adj1" fmla="val 50000"/>
                <a:gd name="adj2" fmla="val 4752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8" name="Imagem 17">
            <a:extLst>
              <a:ext uri="{FF2B5EF4-FFF2-40B4-BE49-F238E27FC236}">
                <a16:creationId xmlns:a16="http://schemas.microsoft.com/office/drawing/2014/main" id="{384D7381-03E2-0D08-F2A7-A92026DE966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40" r="4464"/>
          <a:stretch/>
        </p:blipFill>
        <p:spPr>
          <a:xfrm>
            <a:off x="6804248" y="577298"/>
            <a:ext cx="2232248" cy="1694835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154725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179512" y="1203598"/>
            <a:ext cx="5365260" cy="914585"/>
          </a:xfrm>
          <a:prstGeom prst="roundRect">
            <a:avLst>
              <a:gd name="adj" fmla="val 8105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...o recolhimento da documentação do veículo (CRV / CRLV) dar-se-á, mediante recibo, quando: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1979712" y="2233757"/>
            <a:ext cx="6984776" cy="2125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►houver suspeita de inautenticidade ou adulteração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►alienado o veículo, não for transferida a propriedade em 30 dias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►a irregularidade não for sanada no local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►o prazo de Licenciamento (CLA) estiver vencido</a:t>
            </a:r>
          </a:p>
          <a:p>
            <a:pPr>
              <a:lnSpc>
                <a:spcPct val="150000"/>
              </a:lnSpc>
            </a:pPr>
            <a:r>
              <a:rPr lang="pt-BR" b="1" dirty="0">
                <a:latin typeface="Calibri" pitchFamily="34" charset="0"/>
                <a:cs typeface="Calibri" pitchFamily="34" charset="0"/>
              </a:rPr>
              <a:t>►deixar de promover a baixa de veículo irrecuperável.</a:t>
            </a:r>
          </a:p>
        </p:txBody>
      </p:sp>
      <p:pic>
        <p:nvPicPr>
          <p:cNvPr id="6" name="Imagem 5" descr="ANOTAR 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619" y="2281439"/>
            <a:ext cx="1477398" cy="1962199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Recolhimento do CRLV-e</a:t>
            </a:r>
            <a:endParaRPr lang="pt-BR" sz="1000" b="1" dirty="0"/>
          </a:p>
        </p:txBody>
      </p:sp>
      <p:grpSp>
        <p:nvGrpSpPr>
          <p:cNvPr id="9" name="Grupo 16">
            <a:extLst>
              <a:ext uri="{FF2B5EF4-FFF2-40B4-BE49-F238E27FC236}">
                <a16:creationId xmlns:a16="http://schemas.microsoft.com/office/drawing/2014/main" id="{710F4367-AD7D-40B0-97DB-51F3D74A2E98}"/>
              </a:ext>
            </a:extLst>
          </p:cNvPr>
          <p:cNvGrpSpPr/>
          <p:nvPr/>
        </p:nvGrpSpPr>
        <p:grpSpPr>
          <a:xfrm>
            <a:off x="1178316" y="4443958"/>
            <a:ext cx="6922076" cy="428628"/>
            <a:chOff x="214282" y="4286262"/>
            <a:chExt cx="6922076" cy="500066"/>
          </a:xfrm>
        </p:grpSpPr>
        <p:sp>
          <p:nvSpPr>
            <p:cNvPr id="10" name="Retângulo 9">
              <a:extLst>
                <a:ext uri="{FF2B5EF4-FFF2-40B4-BE49-F238E27FC236}">
                  <a16:creationId xmlns:a16="http://schemas.microsoft.com/office/drawing/2014/main" id="{277746A5-EF07-459A-B434-1D634CE99623}"/>
                </a:ext>
              </a:extLst>
            </p:cNvPr>
            <p:cNvSpPr/>
            <p:nvPr/>
          </p:nvSpPr>
          <p:spPr>
            <a:xfrm>
              <a:off x="785785" y="4335883"/>
              <a:ext cx="6350573" cy="416722"/>
            </a:xfrm>
            <a:prstGeom prst="rect">
              <a:avLst/>
            </a:prstGeom>
            <a:solidFill>
              <a:srgbClr val="FFFF00">
                <a:alpha val="50000"/>
              </a:srgbClr>
            </a:solidFill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7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O </a:t>
              </a:r>
              <a:r>
                <a:rPr lang="pt-BR" sz="1700" b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rPr>
                <a:t>recolhimento</a:t>
              </a:r>
              <a:r>
                <a:rPr lang="pt-BR" sz="17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do CRLV-e se dará por meio de </a:t>
              </a:r>
              <a:r>
                <a:rPr lang="pt-BR" sz="1700" b="1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restrição</a:t>
              </a:r>
              <a:r>
                <a:rPr lang="pt-BR" sz="1700" dirty="0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 no RENAVAM</a:t>
              </a:r>
            </a:p>
          </p:txBody>
        </p:sp>
        <p:sp>
          <p:nvSpPr>
            <p:cNvPr id="11" name="Seta para a direita 15">
              <a:extLst>
                <a:ext uri="{FF2B5EF4-FFF2-40B4-BE49-F238E27FC236}">
                  <a16:creationId xmlns:a16="http://schemas.microsoft.com/office/drawing/2014/main" id="{C50E0ABE-7ED3-4107-A21B-1D9DFBC7D5DD}"/>
                </a:ext>
              </a:extLst>
            </p:cNvPr>
            <p:cNvSpPr/>
            <p:nvPr/>
          </p:nvSpPr>
          <p:spPr>
            <a:xfrm>
              <a:off x="214282" y="4286262"/>
              <a:ext cx="500066" cy="500066"/>
            </a:xfrm>
            <a:prstGeom prst="rightArrow">
              <a:avLst>
                <a:gd name="adj1" fmla="val 50000"/>
                <a:gd name="adj2" fmla="val 47520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</p:grpSp>
      <p:pic>
        <p:nvPicPr>
          <p:cNvPr id="16" name="Imagem 15">
            <a:extLst>
              <a:ext uri="{FF2B5EF4-FFF2-40B4-BE49-F238E27FC236}">
                <a16:creationId xmlns:a16="http://schemas.microsoft.com/office/drawing/2014/main" id="{D77781C6-4496-8855-9504-3B54B890FA8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216" b="3653"/>
          <a:stretch/>
        </p:blipFill>
        <p:spPr>
          <a:xfrm>
            <a:off x="5782100" y="577299"/>
            <a:ext cx="3182388" cy="177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8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3500430" y="1203598"/>
            <a:ext cx="5429288" cy="1582466"/>
          </a:xfrm>
          <a:prstGeom prst="roundRect">
            <a:avLst>
              <a:gd name="adj" fmla="val 460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2800"/>
              </a:lnSpc>
            </a:pPr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...serão recolhidos a depósito 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quando estiverem soltos na via pública e desacompanhados de seu guia, prejudicando a fluidez do trânsito ou proporcionando risco à segurança.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42844" y="3000378"/>
            <a:ext cx="8786874" cy="785818"/>
            <a:chOff x="142844" y="3071816"/>
            <a:chExt cx="8501122" cy="785818"/>
          </a:xfrm>
        </p:grpSpPr>
        <p:sp>
          <p:nvSpPr>
            <p:cNvPr id="13" name="Seta para a direita 12"/>
            <p:cNvSpPr/>
            <p:nvPr/>
          </p:nvSpPr>
          <p:spPr>
            <a:xfrm>
              <a:off x="142844" y="3143254"/>
              <a:ext cx="500066" cy="642942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714348" y="3071816"/>
              <a:ext cx="7929618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b="1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A restituição só ocorrerá mediante o pagamento </a:t>
              </a:r>
              <a:r>
                <a:rPr lang="pt-BR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das multas, taxas e despesas com remoção e estada, além de outros encargos previstos na legislação específica.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42844" y="4000510"/>
            <a:ext cx="8786874" cy="785818"/>
            <a:chOff x="142844" y="4000510"/>
            <a:chExt cx="8501122" cy="785818"/>
          </a:xfrm>
        </p:grpSpPr>
        <p:sp>
          <p:nvSpPr>
            <p:cNvPr id="15" name="Seta para a direita 14"/>
            <p:cNvSpPr/>
            <p:nvPr/>
          </p:nvSpPr>
          <p:spPr>
            <a:xfrm>
              <a:off x="142844" y="4071948"/>
              <a:ext cx="500066" cy="642942"/>
            </a:xfrm>
            <a:prstGeom prst="rightArrow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14348" y="4000510"/>
              <a:ext cx="7929618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Os animais não reclamados por seus proprietários, dentro do prazo de </a:t>
              </a:r>
            </a:p>
            <a:p>
              <a:r>
                <a:rPr lang="pt-BR" b="1" i="1" u="sng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60 dias</a:t>
              </a:r>
              <a:r>
                <a:rPr lang="pt-BR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, </a:t>
              </a:r>
              <a:r>
                <a:rPr lang="pt-BR" b="1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serão levados à hasta pública</a:t>
              </a:r>
              <a:r>
                <a:rPr lang="pt-BR" i="1" dirty="0">
                  <a:solidFill>
                    <a:schemeClr val="tx2"/>
                  </a:solidFill>
                  <a:latin typeface="Calibri" pitchFamily="34" charset="0"/>
                  <a:cs typeface="Calibri" pitchFamily="34" charset="0"/>
                </a:rPr>
                <a:t>...</a:t>
              </a:r>
            </a:p>
          </p:txBody>
        </p:sp>
      </p:grpSp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104406"/>
            <a:ext cx="3240360" cy="18240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Recolhimento de Animais </a:t>
            </a:r>
            <a:r>
              <a:rPr lang="pt-BR" sz="1000" b="1" dirty="0"/>
              <a:t>(CTB art. 269 §4º)</a:t>
            </a:r>
          </a:p>
        </p:txBody>
      </p:sp>
    </p:spTree>
    <p:extLst>
      <p:ext uri="{BB962C8B-B14F-4D97-AF65-F5344CB8AC3E}">
        <p14:creationId xmlns:p14="http://schemas.microsoft.com/office/powerpoint/2010/main" val="260407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2865335" y="1563638"/>
            <a:ext cx="6072230" cy="1143008"/>
          </a:xfrm>
          <a:prstGeom prst="roundRect">
            <a:avLst>
              <a:gd name="adj" fmla="val 3913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Consiste em </a:t>
            </a:r>
            <a:r>
              <a:rPr lang="pt-BR" sz="2000" b="1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passar o excesso da carga para outro veículo</a:t>
            </a:r>
            <a:r>
              <a:rPr lang="pt-BR" sz="2000" i="1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rPr>
              <a:t>, já munido da nota fiscal do excesso.</a:t>
            </a:r>
          </a:p>
        </p:txBody>
      </p:sp>
      <p:grpSp>
        <p:nvGrpSpPr>
          <p:cNvPr id="17" name="Grupo 16"/>
          <p:cNvGrpSpPr/>
          <p:nvPr/>
        </p:nvGrpSpPr>
        <p:grpSpPr>
          <a:xfrm>
            <a:off x="142844" y="2986752"/>
            <a:ext cx="8786874" cy="785818"/>
            <a:chOff x="142844" y="2986752"/>
            <a:chExt cx="8501122" cy="785818"/>
          </a:xfrm>
        </p:grpSpPr>
        <p:sp>
          <p:nvSpPr>
            <p:cNvPr id="13" name="Seta para a direita 12"/>
            <p:cNvSpPr/>
            <p:nvPr/>
          </p:nvSpPr>
          <p:spPr>
            <a:xfrm>
              <a:off x="142844" y="3058190"/>
              <a:ext cx="500066" cy="642942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714348" y="2986752"/>
              <a:ext cx="7929618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900" i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O transbordo da carga com peso excedente é </a:t>
              </a:r>
            </a:p>
            <a:p>
              <a:r>
                <a:rPr lang="pt-BR" sz="1900" b="1" i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condição para que o veículo possa prosseguir viagem...</a:t>
              </a: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142844" y="3947345"/>
            <a:ext cx="8786874" cy="785818"/>
            <a:chOff x="142844" y="3947345"/>
            <a:chExt cx="8501122" cy="785818"/>
          </a:xfrm>
        </p:grpSpPr>
        <p:sp>
          <p:nvSpPr>
            <p:cNvPr id="15" name="Seta para a direita 14"/>
            <p:cNvSpPr/>
            <p:nvPr/>
          </p:nvSpPr>
          <p:spPr>
            <a:xfrm>
              <a:off x="142844" y="4018783"/>
              <a:ext cx="500066" cy="642942"/>
            </a:xfrm>
            <a:prstGeom prst="rightArrow">
              <a:avLst/>
            </a:prstGeom>
            <a:solidFill>
              <a:srgbClr val="006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6" name="Retângulo 15"/>
            <p:cNvSpPr/>
            <p:nvPr/>
          </p:nvSpPr>
          <p:spPr>
            <a:xfrm>
              <a:off x="714348" y="3947345"/>
              <a:ext cx="7929618" cy="78581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pt-BR" sz="1900" i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Não sendo possível o transbordo, </a:t>
              </a:r>
              <a:r>
                <a:rPr lang="pt-BR" sz="1900" b="1" i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o veículo será recolhido ao depósito</a:t>
              </a:r>
              <a:r>
                <a:rPr lang="pt-BR" sz="1900" i="1" dirty="0">
                  <a:solidFill>
                    <a:srgbClr val="006600"/>
                  </a:solidFill>
                  <a:latin typeface="Calibri" pitchFamily="34" charset="0"/>
                  <a:cs typeface="Calibri" pitchFamily="34" charset="0"/>
                </a:rPr>
                <a:t>, sendo liberado após sanada a irregularidade e pagas as despesas de remoção e estada.</a:t>
              </a:r>
            </a:p>
          </p:txBody>
        </p:sp>
      </p:grpSp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98"/>
          <a:stretch/>
        </p:blipFill>
        <p:spPr>
          <a:xfrm>
            <a:off x="142844" y="1150001"/>
            <a:ext cx="2608020" cy="1836751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Transbordo do Excesso de Carga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4254292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3059832" y="1203598"/>
            <a:ext cx="5725300" cy="1584176"/>
          </a:xfrm>
          <a:prstGeom prst="roundRect">
            <a:avLst>
              <a:gd name="adj" fmla="val 378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88000" rtlCol="0" anchor="ctr"/>
          <a:lstStyle/>
          <a:p>
            <a:pPr>
              <a:lnSpc>
                <a:spcPts val="2800"/>
              </a:lnSpc>
            </a:pP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...consiste em submeter o condutor a </a:t>
            </a:r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exames que comprovem a sua sanidade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quanto a substâncias alcoólicas ou psicoativas. Poderá ocorrer das seguintes formas: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142844" y="2931790"/>
            <a:ext cx="7453492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►Exame de sangue</a:t>
            </a:r>
          </a:p>
          <a:p>
            <a:pPr>
              <a:spcAft>
                <a:spcPts val="600"/>
              </a:spcAft>
            </a:pP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►Outros exames realizados por laboratórios especializados</a:t>
            </a:r>
          </a:p>
          <a:p>
            <a:pPr>
              <a:spcAft>
                <a:spcPts val="600"/>
              </a:spcAft>
            </a:pP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►Perícia – Teste de ar alveolar (Etilômetro / Bafômetro)</a:t>
            </a:r>
          </a:p>
          <a:p>
            <a:pPr>
              <a:spcAft>
                <a:spcPts val="600"/>
              </a:spcAft>
            </a:pP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►Verificação de Sinais de alteração da capacidade psicomotora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-3854" y="4489910"/>
            <a:ext cx="9147854" cy="357190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7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                       </a:t>
            </a:r>
            <a:r>
              <a:rPr lang="pt-BR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Prova </a:t>
            </a:r>
            <a:r>
              <a:rPr lang="pt-BR" sz="1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testemunhal</a:t>
            </a:r>
            <a:r>
              <a:rPr lang="pt-BR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imagem</a:t>
            </a:r>
            <a:r>
              <a:rPr lang="pt-BR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pt-BR" sz="17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vídeo</a:t>
            </a:r>
            <a:r>
              <a:rPr lang="pt-BR" sz="17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ou outro meio de prova em direito admitido.</a:t>
            </a:r>
          </a:p>
        </p:txBody>
      </p:sp>
      <p:sp>
        <p:nvSpPr>
          <p:cNvPr id="16" name="Seta para a direita 15"/>
          <p:cNvSpPr/>
          <p:nvPr/>
        </p:nvSpPr>
        <p:spPr>
          <a:xfrm>
            <a:off x="602252" y="4447378"/>
            <a:ext cx="500066" cy="428628"/>
          </a:xfrm>
          <a:prstGeom prst="rightArrow">
            <a:avLst>
              <a:gd name="adj1" fmla="val 50000"/>
              <a:gd name="adj2" fmla="val 47520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1116870"/>
            <a:ext cx="2721193" cy="1770935"/>
          </a:xfrm>
          <a:prstGeom prst="rect">
            <a:avLst/>
          </a:prstGeom>
          <a:ln>
            <a:noFill/>
          </a:ln>
          <a:effectLst>
            <a:softEdge rad="63500"/>
          </a:effectLst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2" name="CaixaDeTexto 11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Realização de teste de alcoolemia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255714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SE - Instrutor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2857488" y="3147814"/>
            <a:ext cx="6286512" cy="3571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i="1" dirty="0">
                <a:latin typeface="Calibri" pitchFamily="34" charset="0"/>
                <a:cs typeface="Calibri" pitchFamily="34" charset="0"/>
              </a:rPr>
              <a:t>Responsabilidade pela Infração </a:t>
            </a:r>
            <a:r>
              <a:rPr lang="pt-BR" sz="1000" b="1" i="1" dirty="0">
                <a:latin typeface="Calibri" pitchFamily="34" charset="0"/>
                <a:cs typeface="Calibri" pitchFamily="34" charset="0"/>
              </a:rPr>
              <a:t>[CTB, art. 257)</a:t>
            </a:r>
          </a:p>
        </p:txBody>
      </p:sp>
      <p:sp>
        <p:nvSpPr>
          <p:cNvPr id="6" name="Retângulo 5"/>
          <p:cNvSpPr/>
          <p:nvPr/>
        </p:nvSpPr>
        <p:spPr>
          <a:xfrm>
            <a:off x="6156176" y="3719318"/>
            <a:ext cx="2786082" cy="35719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Embarcador</a:t>
            </a:r>
          </a:p>
        </p:txBody>
      </p:sp>
      <p:sp>
        <p:nvSpPr>
          <p:cNvPr id="7" name="Retângulo 6"/>
          <p:cNvSpPr/>
          <p:nvPr/>
        </p:nvSpPr>
        <p:spPr>
          <a:xfrm>
            <a:off x="6156176" y="4290822"/>
            <a:ext cx="2786082" cy="35719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Transportador</a:t>
            </a:r>
          </a:p>
        </p:txBody>
      </p:sp>
      <p:sp>
        <p:nvSpPr>
          <p:cNvPr id="8" name="Retângulo 7"/>
          <p:cNvSpPr/>
          <p:nvPr/>
        </p:nvSpPr>
        <p:spPr>
          <a:xfrm>
            <a:off x="2866608" y="3719318"/>
            <a:ext cx="2857520" cy="35719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Proprietário do Veículo</a:t>
            </a:r>
          </a:p>
        </p:txBody>
      </p:sp>
      <p:sp>
        <p:nvSpPr>
          <p:cNvPr id="9" name="Retângulo 8"/>
          <p:cNvSpPr/>
          <p:nvPr/>
        </p:nvSpPr>
        <p:spPr>
          <a:xfrm>
            <a:off x="2866608" y="4290822"/>
            <a:ext cx="2857520" cy="357190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ü"/>
            </a:pPr>
            <a:r>
              <a:rPr lang="pt-BR" sz="2000" b="1" i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Condutor</a:t>
            </a:r>
          </a:p>
        </p:txBody>
      </p:sp>
      <p:pic>
        <p:nvPicPr>
          <p:cNvPr id="10" name="Imagem 9" descr="voce sab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47814"/>
            <a:ext cx="1531934" cy="1531934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20468" y="1274078"/>
            <a:ext cx="2064641" cy="1585015"/>
          </a:xfrm>
          <a:prstGeom prst="rect">
            <a:avLst/>
          </a:prstGeom>
          <a:ln>
            <a:noFill/>
          </a:ln>
          <a:effectLst>
            <a:softEdge rad="0"/>
          </a:effectLst>
        </p:spPr>
      </p:pic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Conceitos e Definições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D8F4F23-EF40-1454-0005-80BC1FA1BD4A}"/>
              </a:ext>
            </a:extLst>
          </p:cNvPr>
          <p:cNvSpPr txBox="1"/>
          <p:nvPr/>
        </p:nvSpPr>
        <p:spPr>
          <a:xfrm>
            <a:off x="528913" y="1932013"/>
            <a:ext cx="54112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... são </a:t>
            </a:r>
            <a:r>
              <a:rPr lang="pt-BR" sz="2200" b="1" dirty="0">
                <a:highlight>
                  <a:srgbClr val="FFFF00"/>
                </a:highlight>
              </a:rPr>
              <a:t>sanções</a:t>
            </a:r>
            <a:r>
              <a:rPr lang="pt-BR" sz="2200" dirty="0"/>
              <a:t> (punições) previstas pelo CTB,</a:t>
            </a:r>
          </a:p>
          <a:p>
            <a:r>
              <a:rPr lang="pt-BR" sz="2200" dirty="0"/>
              <a:t> aplicáveis aos </a:t>
            </a:r>
            <a:r>
              <a:rPr lang="pt-BR" sz="2200" b="1" dirty="0"/>
              <a:t>condutores infratores</a:t>
            </a:r>
            <a:r>
              <a:rPr lang="pt-BR" sz="2200" dirty="0"/>
              <a:t>.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E47C4A8B-C370-CC62-7B5A-6B55FA520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876" y="1256955"/>
            <a:ext cx="5675868" cy="167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4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0" name="Imagem 29" descr="EMBRIAGU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29520" y="1330036"/>
            <a:ext cx="1571636" cy="1529746"/>
          </a:xfrm>
          <a:prstGeom prst="rect">
            <a:avLst/>
          </a:prstGeom>
        </p:spPr>
      </p:pic>
      <p:sp>
        <p:nvSpPr>
          <p:cNvPr id="11" name="Retângulo de cantos arredondados 10"/>
          <p:cNvSpPr/>
          <p:nvPr/>
        </p:nvSpPr>
        <p:spPr>
          <a:xfrm>
            <a:off x="790006" y="1071552"/>
            <a:ext cx="7215238" cy="785818"/>
          </a:xfrm>
          <a:prstGeom prst="round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É </a:t>
            </a:r>
            <a:r>
              <a:rPr lang="pt-BR" sz="2000" b="1" i="1" dirty="0">
                <a:solidFill>
                  <a:schemeClr val="tx1"/>
                </a:solidFill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infração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trânsito dirigir sob a influência de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álcool ou de qualquer outra substância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psicoativa que determine dependência: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19350" y="2859782"/>
            <a:ext cx="4114498" cy="1214446"/>
            <a:chOff x="285720" y="2786064"/>
            <a:chExt cx="3715200" cy="1214446"/>
          </a:xfrm>
        </p:grpSpPr>
        <p:sp>
          <p:nvSpPr>
            <p:cNvPr id="17" name="Retângulo 16"/>
            <p:cNvSpPr/>
            <p:nvPr/>
          </p:nvSpPr>
          <p:spPr>
            <a:xfrm>
              <a:off x="285720" y="3135614"/>
              <a:ext cx="3714776" cy="8648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285720" y="2786064"/>
              <a:ext cx="3715200" cy="3571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latin typeface="Calibri" pitchFamily="34" charset="0"/>
                  <a:cs typeface="Calibri" pitchFamily="34" charset="0"/>
                </a:rPr>
                <a:t>Penalidades</a:t>
              </a:r>
            </a:p>
          </p:txBody>
        </p:sp>
      </p:grpSp>
      <p:sp>
        <p:nvSpPr>
          <p:cNvPr id="20" name="CaixaDeTexto 19"/>
          <p:cNvSpPr txBox="1"/>
          <p:nvPr/>
        </p:nvSpPr>
        <p:spPr>
          <a:xfrm>
            <a:off x="319350" y="328841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►Multa Gravíssima x10</a:t>
            </a:r>
          </a:p>
          <a:p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►Suspensão por 12 meses</a:t>
            </a:r>
          </a:p>
        </p:txBody>
      </p:sp>
      <p:grpSp>
        <p:nvGrpSpPr>
          <p:cNvPr id="22" name="Grupo 21"/>
          <p:cNvGrpSpPr/>
          <p:nvPr/>
        </p:nvGrpSpPr>
        <p:grpSpPr>
          <a:xfrm>
            <a:off x="4648162" y="2859782"/>
            <a:ext cx="4172310" cy="1214446"/>
            <a:chOff x="285720" y="2786064"/>
            <a:chExt cx="3715200" cy="1214446"/>
          </a:xfrm>
        </p:grpSpPr>
        <p:sp>
          <p:nvSpPr>
            <p:cNvPr id="23" name="Retângulo 22"/>
            <p:cNvSpPr/>
            <p:nvPr/>
          </p:nvSpPr>
          <p:spPr>
            <a:xfrm>
              <a:off x="285720" y="3135614"/>
              <a:ext cx="3714776" cy="864896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24" name="Retângulo 23"/>
            <p:cNvSpPr/>
            <p:nvPr/>
          </p:nvSpPr>
          <p:spPr>
            <a:xfrm>
              <a:off x="285720" y="2786064"/>
              <a:ext cx="3715200" cy="357190"/>
            </a:xfrm>
            <a:prstGeom prst="rect">
              <a:avLst/>
            </a:prstGeom>
            <a:solidFill>
              <a:schemeClr val="tx2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000" b="1" dirty="0">
                  <a:latin typeface="Calibri" pitchFamily="34" charset="0"/>
                  <a:cs typeface="Calibri" pitchFamily="34" charset="0"/>
                </a:rPr>
                <a:t>Medidas Administrativas</a:t>
              </a:r>
            </a:p>
          </p:txBody>
        </p:sp>
      </p:grpSp>
      <p:sp>
        <p:nvSpPr>
          <p:cNvPr id="25" name="CaixaDeTexto 24"/>
          <p:cNvSpPr txBox="1"/>
          <p:nvPr/>
        </p:nvSpPr>
        <p:spPr>
          <a:xfrm>
            <a:off x="4933490" y="3288410"/>
            <a:ext cx="36433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►Retenção do Veículo</a:t>
            </a:r>
          </a:p>
          <a:p>
            <a:r>
              <a:rPr lang="pt-BR" sz="2000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►Recolhimento da habilitação</a:t>
            </a:r>
          </a:p>
        </p:txBody>
      </p:sp>
      <p:sp>
        <p:nvSpPr>
          <p:cNvPr id="26" name="Retângulo 25"/>
          <p:cNvSpPr/>
          <p:nvPr/>
        </p:nvSpPr>
        <p:spPr>
          <a:xfrm>
            <a:off x="1" y="4227934"/>
            <a:ext cx="9144000" cy="597933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rtlCol="0" anchor="ctr"/>
          <a:lstStyle/>
          <a:p>
            <a:r>
              <a:rPr lang="pt-BR" sz="1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►Em caso de </a:t>
            </a:r>
            <a:r>
              <a:rPr lang="pt-BR" sz="15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reincidência</a:t>
            </a:r>
            <a:r>
              <a:rPr lang="pt-BR" sz="1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será aplicada a 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multa em dobro</a:t>
            </a:r>
            <a:r>
              <a:rPr lang="pt-BR" sz="1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pt-BR" sz="1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►A </a:t>
            </a:r>
            <a:r>
              <a:rPr lang="pt-BR" sz="1500" u="sng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recusa ao teste</a:t>
            </a:r>
            <a:r>
              <a:rPr lang="pt-BR" sz="15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do etilômetro sujeita o infrator ao estabelecido no 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art. </a:t>
            </a:r>
            <a:r>
              <a:rPr lang="pt-BR" sz="150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165-A </a:t>
            </a:r>
            <a:r>
              <a:rPr lang="pt-BR" sz="15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do CTB.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857224" y="1857370"/>
            <a:ext cx="650085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pt-BR" sz="20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►Qualquer</a:t>
            </a:r>
            <a:r>
              <a:rPr lang="pt-BR" sz="2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concentração de álcool por litro de </a:t>
            </a:r>
            <a:r>
              <a:rPr lang="pt-BR" sz="2000" i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sangue</a:t>
            </a:r>
          </a:p>
          <a:p>
            <a:pPr>
              <a:spcAft>
                <a:spcPts val="600"/>
              </a:spcAft>
            </a:pPr>
            <a:r>
              <a:rPr lang="pt-BR" sz="2000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►0,05 mg ou +</a:t>
            </a:r>
            <a:r>
              <a:rPr lang="pt-BR" sz="2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de álcool por litro de </a:t>
            </a:r>
            <a:r>
              <a:rPr lang="pt-BR" sz="2000" i="1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ar alveolar</a:t>
            </a:r>
            <a:r>
              <a:rPr lang="pt-BR" sz="2000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expirado</a:t>
            </a:r>
            <a:endParaRPr lang="pt-BR" sz="2000" dirty="0"/>
          </a:p>
        </p:txBody>
      </p:sp>
      <p:sp>
        <p:nvSpPr>
          <p:cNvPr id="32" name="Divisa 31"/>
          <p:cNvSpPr/>
          <p:nvPr/>
        </p:nvSpPr>
        <p:spPr>
          <a:xfrm>
            <a:off x="357158" y="1285866"/>
            <a:ext cx="285752" cy="428628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Divisa 32"/>
          <p:cNvSpPr/>
          <p:nvPr/>
        </p:nvSpPr>
        <p:spPr>
          <a:xfrm>
            <a:off x="571472" y="1285866"/>
            <a:ext cx="285752" cy="428628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Divisa 33"/>
          <p:cNvSpPr/>
          <p:nvPr/>
        </p:nvSpPr>
        <p:spPr>
          <a:xfrm>
            <a:off x="142844" y="1285866"/>
            <a:ext cx="285752" cy="428628"/>
          </a:xfrm>
          <a:prstGeom prst="chevron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3995936" y="600392"/>
            <a:ext cx="49806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[Art. 165 CTB / Leis 11.705/08 e 12.760 de 2012 / Res. 432 Contran]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F93504F9-EDAA-9EB7-6C72-85CCA92136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3351718" cy="4848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0DBCAAEC-84B5-6865-CA94-A8F049B954DD}"/>
              </a:ext>
            </a:extLst>
          </p:cNvPr>
          <p:cNvSpPr txBox="1"/>
          <p:nvPr/>
        </p:nvSpPr>
        <p:spPr>
          <a:xfrm>
            <a:off x="214282" y="577298"/>
            <a:ext cx="2989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Embriaguez INFRAÇÃO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660289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5" grpId="0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875153"/>
            <a:ext cx="2018336" cy="1778155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29610" y="2293096"/>
            <a:ext cx="8690862" cy="1889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►Exame de sangue com 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6 ou + dg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álcool por litro de sangue (6 dg/L)</a:t>
            </a:r>
          </a:p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►Teste de etilômetro com 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0,34 ou + mg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de álcool por litro de ar alveolar expirado</a:t>
            </a:r>
          </a:p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►Exames 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laboratoriais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– em caso de outras substâncias psicoativas</a:t>
            </a:r>
          </a:p>
          <a:p>
            <a:pPr>
              <a:lnSpc>
                <a:spcPct val="150000"/>
              </a:lnSpc>
            </a:pPr>
            <a:r>
              <a:rPr lang="pt-BR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►Sinais de alteração</a:t>
            </a:r>
            <a:r>
              <a:rPr lang="pt-BR" sz="2000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da capacidade psicomotora</a:t>
            </a: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277116" y="1295153"/>
            <a:ext cx="6215106" cy="857256"/>
          </a:xfrm>
          <a:prstGeom prst="roundRect">
            <a:avLst>
              <a:gd name="adj" fmla="val 8938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 </a:t>
            </a:r>
            <a:r>
              <a:rPr lang="pt-BR" sz="2000" b="1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crime</a:t>
            </a:r>
            <a:r>
              <a:rPr lang="pt-BR" sz="2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de embriaguez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será caracterizado por</a:t>
            </a:r>
          </a:p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qualquer um dos procedimentos abaixo: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4354846"/>
            <a:ext cx="9144000" cy="499791"/>
          </a:xfrm>
          <a:prstGeom prst="rect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Detenção</a:t>
            </a:r>
            <a:r>
              <a:rPr lang="pt-BR" sz="2000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de 6 meses a 3 anos</a:t>
            </a:r>
          </a:p>
        </p:txBody>
      </p:sp>
      <p:sp>
        <p:nvSpPr>
          <p:cNvPr id="15" name="Seta para a direita 14"/>
          <p:cNvSpPr/>
          <p:nvPr/>
        </p:nvSpPr>
        <p:spPr>
          <a:xfrm>
            <a:off x="2271164" y="4395278"/>
            <a:ext cx="428628" cy="428628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995936" y="600392"/>
            <a:ext cx="4980646" cy="3571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[Art. 306 CTB / Leis 11.705/08 e 12.760 de 2012 / Res. 432 Contran]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ED8F700-F11F-08C6-66AE-A31EF0F4999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3351718" cy="484816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E9EAFFA-FA09-3B5D-E887-E5874F824F4C}"/>
              </a:ext>
            </a:extLst>
          </p:cNvPr>
          <p:cNvSpPr txBox="1"/>
          <p:nvPr/>
        </p:nvSpPr>
        <p:spPr>
          <a:xfrm>
            <a:off x="214282" y="577298"/>
            <a:ext cx="29895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Embriaguez CRIME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1665727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Retângulo 12"/>
          <p:cNvSpPr/>
          <p:nvPr/>
        </p:nvSpPr>
        <p:spPr>
          <a:xfrm>
            <a:off x="0" y="4299634"/>
            <a:ext cx="9144000" cy="262214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rgbClr val="C00000"/>
                </a:solidFill>
              </a:rPr>
              <a:t>*Deve-se descontar a MARGEM DE ERRO do equipamento (Etilômetro) de 0,04 mg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0" y="4651599"/>
            <a:ext cx="9144000" cy="262214"/>
          </a:xfrm>
          <a:prstGeom prst="rect">
            <a:avLst/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tx2"/>
                </a:solidFill>
              </a:rPr>
              <a:t>►No exame de sangue NÃO há margem de erro a descontar</a:t>
            </a: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Embriaguez: INFRAÇÃO / CRIME</a:t>
            </a:r>
            <a:endParaRPr lang="pt-BR" sz="1000" b="1" dirty="0"/>
          </a:p>
        </p:txBody>
      </p:sp>
      <p:grpSp>
        <p:nvGrpSpPr>
          <p:cNvPr id="26" name="Grupo 25"/>
          <p:cNvGrpSpPr/>
          <p:nvPr/>
        </p:nvGrpSpPr>
        <p:grpSpPr>
          <a:xfrm>
            <a:off x="1691680" y="1456129"/>
            <a:ext cx="5400000" cy="2592288"/>
            <a:chOff x="2531222" y="1407604"/>
            <a:chExt cx="5400000" cy="2592288"/>
          </a:xfrm>
        </p:grpSpPr>
        <p:cxnSp>
          <p:nvCxnSpPr>
            <p:cNvPr id="4" name="Conector reto 3"/>
            <p:cNvCxnSpPr/>
            <p:nvPr/>
          </p:nvCxnSpPr>
          <p:spPr>
            <a:xfrm>
              <a:off x="3923928" y="1407604"/>
              <a:ext cx="0" cy="25922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reto 16"/>
            <p:cNvCxnSpPr/>
            <p:nvPr/>
          </p:nvCxnSpPr>
          <p:spPr>
            <a:xfrm>
              <a:off x="5796136" y="1407604"/>
              <a:ext cx="0" cy="2592288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H="1">
              <a:off x="2531222" y="2775756"/>
              <a:ext cx="5400000" cy="0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H="1">
              <a:off x="2531222" y="3418364"/>
              <a:ext cx="5400000" cy="9902"/>
            </a:xfrm>
            <a:prstGeom prst="line">
              <a:avLst/>
            </a:prstGeom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aixaDeTexto 7"/>
          <p:cNvSpPr txBox="1"/>
          <p:nvPr/>
        </p:nvSpPr>
        <p:spPr>
          <a:xfrm>
            <a:off x="3199785" y="2418442"/>
            <a:ext cx="1493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 ALVEOLAR</a:t>
            </a:r>
          </a:p>
        </p:txBody>
      </p:sp>
      <p:sp>
        <p:nvSpPr>
          <p:cNvPr id="28" name="CaixaDeTexto 27"/>
          <p:cNvSpPr txBox="1"/>
          <p:nvPr/>
        </p:nvSpPr>
        <p:spPr>
          <a:xfrm>
            <a:off x="5090441" y="2418442"/>
            <a:ext cx="1738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EXAME SANGUE</a:t>
            </a:r>
          </a:p>
        </p:txBody>
      </p:sp>
      <p:sp>
        <p:nvSpPr>
          <p:cNvPr id="29" name="CaixaDeTexto 28"/>
          <p:cNvSpPr txBox="1"/>
          <p:nvPr/>
        </p:nvSpPr>
        <p:spPr>
          <a:xfrm>
            <a:off x="1702990" y="2928227"/>
            <a:ext cx="12970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chemeClr val="tx2"/>
                </a:solidFill>
              </a:rPr>
              <a:t>INFRAÇÃO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735199" y="3615343"/>
            <a:ext cx="8835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>
                <a:solidFill>
                  <a:srgbClr val="C00000"/>
                </a:solidFill>
              </a:rPr>
              <a:t>CRIME</a:t>
            </a:r>
          </a:p>
        </p:txBody>
      </p:sp>
      <p:sp>
        <p:nvSpPr>
          <p:cNvPr id="2" name="Retângulo 1"/>
          <p:cNvSpPr/>
          <p:nvPr/>
        </p:nvSpPr>
        <p:spPr>
          <a:xfrm>
            <a:off x="3390255" y="2991975"/>
            <a:ext cx="1284817" cy="28803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0,05 mg*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5266085" y="3007263"/>
            <a:ext cx="1284817" cy="288032"/>
          </a:xfrm>
          <a:prstGeom prst="rect">
            <a:avLst/>
          </a:prstGeom>
          <a:solidFill>
            <a:schemeClr val="tx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0,1 dg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3390254" y="3638961"/>
            <a:ext cx="1284817" cy="28803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0,34 mg*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5262462" y="3632338"/>
            <a:ext cx="1284817" cy="28803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6 dg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94" r="23540"/>
          <a:stretch/>
        </p:blipFill>
        <p:spPr>
          <a:xfrm>
            <a:off x="3249455" y="1443743"/>
            <a:ext cx="1489348" cy="983991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432" y="1432484"/>
            <a:ext cx="1492876" cy="995250"/>
          </a:xfrm>
          <a:prstGeom prst="rect">
            <a:avLst/>
          </a:prstGeom>
          <a:ln>
            <a:noFill/>
          </a:ln>
          <a:effectLst>
            <a:softEdge rad="38100"/>
          </a:effectLst>
        </p:spPr>
      </p:pic>
    </p:spTree>
    <p:extLst>
      <p:ext uri="{BB962C8B-B14F-4D97-AF65-F5344CB8AC3E}">
        <p14:creationId xmlns:p14="http://schemas.microsoft.com/office/powerpoint/2010/main" val="40644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" grpId="0" animBg="1"/>
      <p:bldP spid="20" grpId="0" animBg="1"/>
      <p:bldP spid="21" grpId="0" animBg="1"/>
      <p:bldP spid="2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" name="Retângulo 16"/>
          <p:cNvSpPr/>
          <p:nvPr/>
        </p:nvSpPr>
        <p:spPr>
          <a:xfrm>
            <a:off x="71438" y="1445573"/>
            <a:ext cx="7668913" cy="4286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rgbClr val="C00000"/>
                </a:solidFill>
              </a:rPr>
              <a:t>Causar </a:t>
            </a:r>
            <a:r>
              <a:rPr lang="pt-PT" u="sng" dirty="0">
                <a:solidFill>
                  <a:srgbClr val="C00000"/>
                </a:solidFill>
              </a:rPr>
              <a:t>morte</a:t>
            </a:r>
            <a:r>
              <a:rPr lang="pt-PT" dirty="0">
                <a:solidFill>
                  <a:srgbClr val="C00000"/>
                </a:solidFill>
              </a:rPr>
              <a:t>, resultante de corrida, disputa ou competição não autorizada.</a:t>
            </a:r>
            <a:endParaRPr lang="pt-B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7803066" y="1445573"/>
            <a:ext cx="1207614" cy="4286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 a 10 anos</a:t>
            </a:r>
            <a:endParaRPr lang="pt-BR" sz="1600" baseline="300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71407" y="2205364"/>
            <a:ext cx="7668912" cy="4286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rgbClr val="C00000"/>
                </a:solidFill>
              </a:rPr>
              <a:t>Praticar </a:t>
            </a:r>
            <a:r>
              <a:rPr lang="pt-PT" u="sng" dirty="0">
                <a:solidFill>
                  <a:srgbClr val="C00000"/>
                </a:solidFill>
              </a:rPr>
              <a:t>homicídio</a:t>
            </a:r>
            <a:r>
              <a:rPr lang="pt-PT" dirty="0">
                <a:solidFill>
                  <a:srgbClr val="C00000"/>
                </a:solidFill>
              </a:rPr>
              <a:t> estando o condutor sob o efeito de álcool ou psicoativos.</a:t>
            </a:r>
            <a:endParaRPr lang="pt-B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7803034" y="2205364"/>
            <a:ext cx="1207614" cy="4286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5 a 8 anos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79046" y="1352869"/>
            <a:ext cx="1072800" cy="180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308 </a:t>
            </a:r>
            <a:r>
              <a:rPr lang="pt-PT" sz="1200" b="1" dirty="0"/>
              <a:t>§ 2</a:t>
            </a:r>
            <a:r>
              <a:rPr lang="pt-PT" sz="1200" b="1" baseline="30000" dirty="0"/>
              <a:t>o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71406" y="2102028"/>
            <a:ext cx="1071570" cy="180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302 </a:t>
            </a:r>
            <a:r>
              <a:rPr lang="pt-PT" sz="1200" b="1" dirty="0"/>
              <a:t>§ 3</a:t>
            </a:r>
            <a:r>
              <a:rPr lang="pt-PT" sz="1200" b="1" baseline="30000" dirty="0"/>
              <a:t>º</a:t>
            </a:r>
            <a:r>
              <a:rPr lang="pt-PT" sz="1200" b="1" dirty="0"/>
              <a:t> 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129605" y="4956142"/>
            <a:ext cx="2014396" cy="187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50" b="1" dirty="0">
                <a:solidFill>
                  <a:schemeClr val="tx1"/>
                </a:solidFill>
              </a:rPr>
              <a:t>CTB – Capítulo XIX Seção II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80732" y="2991466"/>
            <a:ext cx="7668911" cy="4286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700" dirty="0">
                <a:solidFill>
                  <a:srgbClr val="C00000"/>
                </a:solidFill>
              </a:rPr>
              <a:t>Causar </a:t>
            </a:r>
            <a:r>
              <a:rPr lang="pt-PT" sz="1700" u="sng" dirty="0">
                <a:solidFill>
                  <a:srgbClr val="C00000"/>
                </a:solidFill>
              </a:rPr>
              <a:t>lesão corporal</a:t>
            </a:r>
            <a:r>
              <a:rPr lang="pt-PT" sz="1700" dirty="0">
                <a:solidFill>
                  <a:srgbClr val="C00000"/>
                </a:solidFill>
              </a:rPr>
              <a:t>, resultante de corrida, disputa ou competição não autorizada.</a:t>
            </a:r>
            <a:endParaRPr lang="pt-BR" sz="17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7812360" y="2991466"/>
            <a:ext cx="1207614" cy="4286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 a 6 anos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80732" y="2888130"/>
            <a:ext cx="1071570" cy="180000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308 </a:t>
            </a:r>
            <a:r>
              <a:rPr lang="pt-PT" sz="1200" b="1" dirty="0"/>
              <a:t>§ 1</a:t>
            </a:r>
            <a:r>
              <a:rPr lang="pt-PT" sz="1200" b="1" baseline="30000" dirty="0"/>
              <a:t>º</a:t>
            </a:r>
            <a:r>
              <a:rPr lang="pt-PT" sz="1200" b="1" dirty="0"/>
              <a:t> 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90059" y="3763583"/>
            <a:ext cx="7650260" cy="4286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rgbClr val="C00000"/>
                </a:solidFill>
              </a:rPr>
              <a:t>Praticar </a:t>
            </a:r>
            <a:r>
              <a:rPr lang="pt-PT" u="sng" dirty="0">
                <a:solidFill>
                  <a:srgbClr val="C00000"/>
                </a:solidFill>
              </a:rPr>
              <a:t>lesão corporal</a:t>
            </a:r>
            <a:r>
              <a:rPr lang="pt-PT" dirty="0">
                <a:solidFill>
                  <a:srgbClr val="C00000"/>
                </a:solidFill>
              </a:rPr>
              <a:t> estando o condutor sob o efeito de álcool ou psicoativos.</a:t>
            </a:r>
            <a:endParaRPr lang="pt-BR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7821686" y="3763583"/>
            <a:ext cx="1207614" cy="428628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 a 5 anos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90059" y="3660247"/>
            <a:ext cx="1071570" cy="1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303 </a:t>
            </a:r>
            <a:r>
              <a:rPr lang="pt-PT" sz="1200" b="1" dirty="0"/>
              <a:t>§ 2</a:t>
            </a:r>
            <a:r>
              <a:rPr lang="pt-PT" sz="1200" b="1" baseline="30000" dirty="0"/>
              <a:t>º</a:t>
            </a:r>
            <a:r>
              <a:rPr lang="pt-PT" sz="1200" b="1" dirty="0"/>
              <a:t> 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0" y="4429066"/>
            <a:ext cx="9144000" cy="360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Todos esses </a:t>
            </a:r>
            <a:r>
              <a:rPr lang="pt-BR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crimes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são de natureza </a:t>
            </a:r>
            <a:r>
              <a:rPr lang="pt-BR" dirty="0">
                <a:solidFill>
                  <a:srgbClr val="C00000"/>
                </a:solidFill>
              </a:rPr>
              <a:t>Culposa</a:t>
            </a:r>
            <a:r>
              <a:rPr lang="pt-BR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2775654" cy="554292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214282" y="649890"/>
            <a:ext cx="2413502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sz="2200" b="1" dirty="0"/>
              <a:t>Crimes de Trânsito</a:t>
            </a:r>
            <a:br>
              <a:rPr lang="pt-BR" sz="2200" b="1" dirty="0"/>
            </a:br>
            <a:r>
              <a:rPr lang="pt-BR" sz="1000" dirty="0"/>
              <a:t>(Cap. XIX Seção II do CTB)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955A918A-F1E5-B05B-1378-23CC4E5F0B7F}"/>
              </a:ext>
            </a:extLst>
          </p:cNvPr>
          <p:cNvSpPr/>
          <p:nvPr/>
        </p:nvSpPr>
        <p:spPr>
          <a:xfrm>
            <a:off x="7803034" y="846978"/>
            <a:ext cx="1207614" cy="428628"/>
          </a:xfrm>
          <a:prstGeom prst="rect">
            <a:avLst/>
          </a:prstGeom>
          <a:solidFill>
            <a:srgbClr val="C050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RECLUSÃO</a:t>
            </a:r>
          </a:p>
        </p:txBody>
      </p:sp>
      <p:sp>
        <p:nvSpPr>
          <p:cNvPr id="4" name="Balão de Fala: Retângulo com Cantos Arredondados 3">
            <a:extLst>
              <a:ext uri="{FF2B5EF4-FFF2-40B4-BE49-F238E27FC236}">
                <a16:creationId xmlns:a16="http://schemas.microsoft.com/office/drawing/2014/main" id="{74AAC194-7BD2-37BE-4EA2-3A77EB6FC0EC}"/>
              </a:ext>
            </a:extLst>
          </p:cNvPr>
          <p:cNvSpPr/>
          <p:nvPr/>
        </p:nvSpPr>
        <p:spPr>
          <a:xfrm>
            <a:off x="3491880" y="677209"/>
            <a:ext cx="3816424" cy="554292"/>
          </a:xfrm>
          <a:prstGeom prst="wedgeRoundRectCallout">
            <a:avLst>
              <a:gd name="adj1" fmla="val 61884"/>
              <a:gd name="adj2" fmla="val -10461"/>
              <a:gd name="adj3" fmla="val 16667"/>
            </a:avLst>
          </a:prstGeom>
          <a:noFill/>
          <a:ln>
            <a:solidFill>
              <a:srgbClr val="C0504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Submete o condenado à pena em regime </a:t>
            </a:r>
            <a:r>
              <a:rPr lang="pt-BR" sz="1600" dirty="0">
                <a:solidFill>
                  <a:srgbClr val="C0504D"/>
                </a:solidFill>
                <a:latin typeface="Calibri" pitchFamily="34" charset="0"/>
                <a:cs typeface="Calibri" pitchFamily="34" charset="0"/>
              </a:rPr>
              <a:t>fechado, aberto ou semiaberto.</a:t>
            </a:r>
          </a:p>
        </p:txBody>
      </p:sp>
    </p:spTree>
    <p:extLst>
      <p:ext uri="{BB962C8B-B14F-4D97-AF65-F5344CB8AC3E}">
        <p14:creationId xmlns:p14="http://schemas.microsoft.com/office/powerpoint/2010/main" val="242128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9" name="Retângulo 48"/>
          <p:cNvSpPr/>
          <p:nvPr/>
        </p:nvSpPr>
        <p:spPr>
          <a:xfrm>
            <a:off x="71439" y="2253258"/>
            <a:ext cx="7524896" cy="42862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1900" dirty="0">
                <a:solidFill>
                  <a:schemeClr val="tx2"/>
                </a:solidFill>
              </a:rPr>
              <a:t>Dirigir sob influência de </a:t>
            </a:r>
            <a:r>
              <a:rPr lang="pt-PT" sz="1900" u="sng" dirty="0">
                <a:solidFill>
                  <a:schemeClr val="tx2"/>
                </a:solidFill>
              </a:rPr>
              <a:t>álcool</a:t>
            </a:r>
            <a:r>
              <a:rPr lang="pt-PT" sz="1900" dirty="0">
                <a:solidFill>
                  <a:schemeClr val="tx2"/>
                </a:solidFill>
              </a:rPr>
              <a:t> (6 dg ou 0,3 mg) ou </a:t>
            </a:r>
            <a:r>
              <a:rPr lang="pt-PT" sz="1900" u="sng" dirty="0">
                <a:solidFill>
                  <a:schemeClr val="tx2"/>
                </a:solidFill>
              </a:rPr>
              <a:t>substância psicoativa</a:t>
            </a:r>
            <a:r>
              <a:rPr lang="pt-PT" sz="1900" dirty="0">
                <a:solidFill>
                  <a:schemeClr val="tx2"/>
                </a:solidFill>
              </a:rPr>
              <a:t>.*</a:t>
            </a:r>
            <a:endParaRPr lang="pt-BR" sz="1900" b="1" dirty="0">
              <a:solidFill>
                <a:schemeClr val="tx2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0" name="Retângulo 49"/>
          <p:cNvSpPr/>
          <p:nvPr/>
        </p:nvSpPr>
        <p:spPr>
          <a:xfrm>
            <a:off x="7668344" y="2253258"/>
            <a:ext cx="1342336" cy="42862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2"/>
                </a:solidFill>
              </a:rPr>
              <a:t>6 meses 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2"/>
                </a:solidFill>
              </a:rPr>
              <a:t>a 3 anos</a:t>
            </a:r>
          </a:p>
        </p:txBody>
      </p:sp>
      <p:sp>
        <p:nvSpPr>
          <p:cNvPr id="51" name="Retângulo 50"/>
          <p:cNvSpPr/>
          <p:nvPr/>
        </p:nvSpPr>
        <p:spPr>
          <a:xfrm>
            <a:off x="71406" y="3021190"/>
            <a:ext cx="7524896" cy="42862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chemeClr val="tx2"/>
                </a:solidFill>
              </a:rPr>
              <a:t>Participar de </a:t>
            </a:r>
            <a:r>
              <a:rPr lang="pt-PT" sz="2000" u="sng" dirty="0">
                <a:solidFill>
                  <a:schemeClr val="tx2"/>
                </a:solidFill>
              </a:rPr>
              <a:t>corrida</a:t>
            </a:r>
            <a:r>
              <a:rPr lang="pt-PT" sz="2000" dirty="0">
                <a:solidFill>
                  <a:schemeClr val="tx2"/>
                </a:solidFill>
              </a:rPr>
              <a:t>, disputa ou competição não autorizada.*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71406" y="3799306"/>
            <a:ext cx="7524896" cy="42862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chemeClr val="tx2"/>
                </a:solidFill>
              </a:rPr>
              <a:t>Praticar </a:t>
            </a:r>
            <a:r>
              <a:rPr lang="pt-PT" sz="2000" u="sng" dirty="0">
                <a:solidFill>
                  <a:schemeClr val="tx2"/>
                </a:solidFill>
              </a:rPr>
              <a:t>lesão corporal </a:t>
            </a:r>
            <a:r>
              <a:rPr lang="pt-PT" sz="2000" dirty="0">
                <a:solidFill>
                  <a:schemeClr val="tx2"/>
                </a:solidFill>
              </a:rPr>
              <a:t>culposa, na direção de veículo automotor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69" name="Retângulo 68"/>
          <p:cNvSpPr/>
          <p:nvPr/>
        </p:nvSpPr>
        <p:spPr>
          <a:xfrm>
            <a:off x="7668344" y="3021190"/>
            <a:ext cx="1342336" cy="42862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2"/>
                </a:solidFill>
              </a:rPr>
              <a:t>6 meses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2"/>
                </a:solidFill>
              </a:rPr>
              <a:t> a 3 anos</a:t>
            </a:r>
          </a:p>
        </p:txBody>
      </p:sp>
      <p:sp>
        <p:nvSpPr>
          <p:cNvPr id="70" name="Retângulo 69"/>
          <p:cNvSpPr/>
          <p:nvPr/>
        </p:nvSpPr>
        <p:spPr>
          <a:xfrm>
            <a:off x="7668344" y="3799306"/>
            <a:ext cx="1342336" cy="42862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2"/>
                </a:solidFill>
              </a:rPr>
              <a:t>6 meses</a:t>
            </a:r>
          </a:p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2"/>
                </a:solidFill>
              </a:rPr>
              <a:t> a 2 anos</a:t>
            </a:r>
          </a:p>
        </p:txBody>
      </p:sp>
      <p:sp>
        <p:nvSpPr>
          <p:cNvPr id="75" name="Retângulo 74"/>
          <p:cNvSpPr/>
          <p:nvPr/>
        </p:nvSpPr>
        <p:spPr>
          <a:xfrm>
            <a:off x="71406" y="2160554"/>
            <a:ext cx="756178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306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6" name="Retângulo 75"/>
          <p:cNvSpPr/>
          <p:nvPr/>
        </p:nvSpPr>
        <p:spPr>
          <a:xfrm>
            <a:off x="71406" y="2933893"/>
            <a:ext cx="756178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308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7" name="Retângulo 76"/>
          <p:cNvSpPr/>
          <p:nvPr/>
        </p:nvSpPr>
        <p:spPr>
          <a:xfrm>
            <a:off x="71406" y="3712011"/>
            <a:ext cx="756178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303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71438" y="1486216"/>
            <a:ext cx="7524897" cy="42862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sz="2000" dirty="0">
                <a:solidFill>
                  <a:schemeClr val="tx2"/>
                </a:solidFill>
              </a:rPr>
              <a:t>Praticar </a:t>
            </a:r>
            <a:r>
              <a:rPr lang="pt-PT" sz="2000" u="sng" dirty="0">
                <a:solidFill>
                  <a:schemeClr val="tx2"/>
                </a:solidFill>
              </a:rPr>
              <a:t>homicídio</a:t>
            </a:r>
            <a:r>
              <a:rPr lang="pt-PT" sz="2000" dirty="0">
                <a:solidFill>
                  <a:schemeClr val="tx2"/>
                </a:solidFill>
              </a:rPr>
              <a:t> culposo, na direção de veículo automotor</a:t>
            </a:r>
            <a:endParaRPr lang="pt-BR" sz="2000" dirty="0">
              <a:solidFill>
                <a:schemeClr val="tx2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668344" y="1486216"/>
            <a:ext cx="1342336" cy="428628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2"/>
                </a:solidFill>
              </a:rPr>
              <a:t>2 a 4 anos</a:t>
            </a:r>
            <a:endParaRPr lang="pt-BR" sz="1600" baseline="30000" dirty="0">
              <a:solidFill>
                <a:schemeClr val="tx2"/>
              </a:solidFill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1406" y="1393512"/>
            <a:ext cx="756178" cy="18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302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129605" y="4956142"/>
            <a:ext cx="2014396" cy="187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50" b="1" dirty="0">
                <a:solidFill>
                  <a:schemeClr val="tx1"/>
                </a:solidFill>
              </a:rPr>
              <a:t>CTB – Capítulo XIX Seção II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0" y="4466289"/>
            <a:ext cx="9144000" cy="360000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* São </a:t>
            </a:r>
            <a:r>
              <a:rPr lang="pt-BR" b="1" dirty="0">
                <a:solidFill>
                  <a:schemeClr val="tx1"/>
                </a:solidFill>
              </a:rPr>
              <a:t>crimes</a:t>
            </a:r>
            <a:r>
              <a:rPr lang="pt-BR" dirty="0">
                <a:solidFill>
                  <a:schemeClr val="tx1"/>
                </a:solidFill>
              </a:rPr>
              <a:t> de natureza </a:t>
            </a:r>
            <a:r>
              <a:rPr lang="pt-BR" dirty="0">
                <a:solidFill>
                  <a:srgbClr val="C00000"/>
                </a:solidFill>
              </a:rPr>
              <a:t>Dolosa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FB87DFF-FDE5-2C4A-4482-16D8B612799C}"/>
              </a:ext>
            </a:extLst>
          </p:cNvPr>
          <p:cNvSpPr/>
          <p:nvPr/>
        </p:nvSpPr>
        <p:spPr>
          <a:xfrm>
            <a:off x="7668344" y="846978"/>
            <a:ext cx="1342304" cy="42862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latin typeface="Calibri" pitchFamily="34" charset="0"/>
                <a:cs typeface="Calibri" pitchFamily="34" charset="0"/>
              </a:rPr>
              <a:t>DENTEÇÃO</a:t>
            </a:r>
          </a:p>
        </p:txBody>
      </p:sp>
      <p:sp>
        <p:nvSpPr>
          <p:cNvPr id="3" name="Balão de Fala: Retângulo com Cantos Arredondados 2">
            <a:extLst>
              <a:ext uri="{FF2B5EF4-FFF2-40B4-BE49-F238E27FC236}">
                <a16:creationId xmlns:a16="http://schemas.microsoft.com/office/drawing/2014/main" id="{8FF40A5C-0403-D94E-5F19-CD61414942BE}"/>
              </a:ext>
            </a:extLst>
          </p:cNvPr>
          <p:cNvSpPr/>
          <p:nvPr/>
        </p:nvSpPr>
        <p:spPr>
          <a:xfrm>
            <a:off x="3355121" y="749779"/>
            <a:ext cx="3816424" cy="554292"/>
          </a:xfrm>
          <a:prstGeom prst="wedgeRoundRectCallout">
            <a:avLst>
              <a:gd name="adj1" fmla="val 61884"/>
              <a:gd name="adj2" fmla="val -10461"/>
              <a:gd name="adj3" fmla="val 16667"/>
            </a:avLst>
          </a:prstGeom>
          <a:noFill/>
          <a:ln>
            <a:solidFill>
              <a:srgbClr val="1F4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500"/>
              </a:lnSpc>
            </a:pPr>
            <a:r>
              <a:rPr lang="pt-BR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cs typeface="Calibri" pitchFamily="34" charset="0"/>
              </a:rPr>
              <a:t>Submete o condenado à pena em regime </a:t>
            </a:r>
            <a:r>
              <a:rPr lang="pt-BR" sz="1600" dirty="0">
                <a:solidFill>
                  <a:srgbClr val="C0504D"/>
                </a:solidFill>
                <a:latin typeface="Calibri" pitchFamily="34" charset="0"/>
                <a:cs typeface="Calibri" pitchFamily="34" charset="0"/>
              </a:rPr>
              <a:t>aberto ou semiaberto.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CC7FFAB-DF2F-502D-DC1B-597409D988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2775654" cy="55429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228E314E-B5BC-44D1-D32B-B8D1EA5206AC}"/>
              </a:ext>
            </a:extLst>
          </p:cNvPr>
          <p:cNvSpPr txBox="1"/>
          <p:nvPr/>
        </p:nvSpPr>
        <p:spPr>
          <a:xfrm>
            <a:off x="214282" y="649890"/>
            <a:ext cx="2413502" cy="4696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500"/>
              </a:lnSpc>
            </a:pPr>
            <a:r>
              <a:rPr lang="pt-BR" sz="2200" b="1" dirty="0"/>
              <a:t>Crimes de Trânsito</a:t>
            </a:r>
            <a:br>
              <a:rPr lang="pt-BR" sz="2200" b="1" dirty="0"/>
            </a:br>
            <a:r>
              <a:rPr lang="pt-BR" sz="1000" dirty="0"/>
              <a:t>(Cap. XIX Seção II do CTB)</a:t>
            </a:r>
          </a:p>
        </p:txBody>
      </p:sp>
    </p:spTree>
    <p:extLst>
      <p:ext uri="{BB962C8B-B14F-4D97-AF65-F5344CB8AC3E}">
        <p14:creationId xmlns:p14="http://schemas.microsoft.com/office/powerpoint/2010/main" val="1175879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59" grpId="0" animBg="1"/>
      <p:bldP spid="69" grpId="0" animBg="1"/>
      <p:bldP spid="70" grpId="0" animBg="1"/>
      <p:bldP spid="75" grpId="0" animBg="1"/>
      <p:bldP spid="76" grpId="0" animBg="1"/>
      <p:bldP spid="77" grpId="0" animBg="1"/>
      <p:bldP spid="24" grpId="0" animBg="1"/>
      <p:bldP spid="25" grpId="0" animBg="1"/>
      <p:bldP spid="26" grpId="0" animBg="1"/>
      <p:bldP spid="30" grpId="0" animBg="1"/>
      <p:bldP spid="2" grpId="0" animBg="1"/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84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71438" y="658863"/>
            <a:ext cx="7812962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6600"/>
                </a:solidFill>
              </a:rPr>
              <a:t>Deixar o condutor do veículo, de prestar imediato socorro à vítima...</a:t>
            </a:r>
          </a:p>
        </p:txBody>
      </p:sp>
      <p:sp>
        <p:nvSpPr>
          <p:cNvPr id="6" name="Retângulo 5"/>
          <p:cNvSpPr/>
          <p:nvPr/>
        </p:nvSpPr>
        <p:spPr>
          <a:xfrm>
            <a:off x="71406" y="1235410"/>
            <a:ext cx="7812962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6600"/>
                </a:solidFill>
              </a:rPr>
              <a:t>Afastar-se do local do sinistro, para fugir à responsabilidade penal ou civil...</a:t>
            </a:r>
          </a:p>
        </p:txBody>
      </p:sp>
      <p:sp>
        <p:nvSpPr>
          <p:cNvPr id="7" name="Retângulo 6"/>
          <p:cNvSpPr/>
          <p:nvPr/>
        </p:nvSpPr>
        <p:spPr>
          <a:xfrm>
            <a:off x="71406" y="1811957"/>
            <a:ext cx="7812962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6600"/>
                </a:solidFill>
              </a:rPr>
              <a:t>Violar a suspensão ou a proibição de se obter a habilitação para dirigir...</a:t>
            </a:r>
          </a:p>
        </p:txBody>
      </p:sp>
      <p:sp>
        <p:nvSpPr>
          <p:cNvPr id="10" name="Retângulo 9"/>
          <p:cNvSpPr/>
          <p:nvPr/>
        </p:nvSpPr>
        <p:spPr>
          <a:xfrm>
            <a:off x="7956376" y="1811957"/>
            <a:ext cx="1054304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6 meses</a:t>
            </a:r>
          </a:p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 a 1 ano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71438" y="2388503"/>
            <a:ext cx="7812962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6600"/>
                </a:solidFill>
              </a:rPr>
              <a:t>Dirigir sem Habilitação ou cassado o direito de dirigir, gerando perigo de dano.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71406" y="2965050"/>
            <a:ext cx="7812962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rgbClr val="006600"/>
                </a:solidFill>
              </a:rPr>
              <a:t>Entregar a direção à pessoa não habilitada, cassada ou sem condições...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71406" y="3558216"/>
            <a:ext cx="7812962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>
                <a:solidFill>
                  <a:srgbClr val="006600"/>
                </a:solidFill>
              </a:rPr>
              <a:t>Trafegar em velocidade incompatível nas proximidades de escolas, hospitais...</a:t>
            </a:r>
          </a:p>
        </p:txBody>
      </p:sp>
      <p:sp>
        <p:nvSpPr>
          <p:cNvPr id="23" name="Retângulo 22"/>
          <p:cNvSpPr/>
          <p:nvPr/>
        </p:nvSpPr>
        <p:spPr>
          <a:xfrm>
            <a:off x="71406" y="4144057"/>
            <a:ext cx="7812962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>
                <a:solidFill>
                  <a:srgbClr val="006600"/>
                </a:solidFill>
              </a:rPr>
              <a:t>Inovar artificiosamente, o local </a:t>
            </a:r>
            <a:r>
              <a:rPr lang="pt-PT">
                <a:solidFill>
                  <a:srgbClr val="006600"/>
                </a:solidFill>
              </a:rPr>
              <a:t>do sinistro </a:t>
            </a:r>
            <a:r>
              <a:rPr lang="pt-PT" dirty="0">
                <a:solidFill>
                  <a:srgbClr val="006600"/>
                </a:solidFill>
              </a:rPr>
              <a:t>a fim de prejudicar as investigações...</a:t>
            </a:r>
            <a:endParaRPr lang="pt-BR" dirty="0">
              <a:solidFill>
                <a:srgbClr val="006600"/>
              </a:solidFill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79046" y="555526"/>
            <a:ext cx="748538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Calibri" pitchFamily="34" charset="0"/>
                <a:cs typeface="Calibri" pitchFamily="34" charset="0"/>
              </a:rPr>
              <a:t>Art</a:t>
            </a:r>
            <a:r>
              <a:rPr lang="pt-BR" sz="1200" b="1" dirty="0">
                <a:latin typeface="Calibri" pitchFamily="34" charset="0"/>
                <a:cs typeface="Calibri" pitchFamily="34" charset="0"/>
              </a:rPr>
              <a:t>. 304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79046" y="1145120"/>
            <a:ext cx="748538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Calibri" pitchFamily="34" charset="0"/>
                <a:cs typeface="Calibri" pitchFamily="34" charset="0"/>
              </a:rPr>
              <a:t>Art</a:t>
            </a:r>
            <a:r>
              <a:rPr lang="pt-BR" sz="1200" b="1" dirty="0">
                <a:latin typeface="Calibri" pitchFamily="34" charset="0"/>
                <a:cs typeface="Calibri" pitchFamily="34" charset="0"/>
              </a:rPr>
              <a:t>. 305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Retângulo 26"/>
          <p:cNvSpPr/>
          <p:nvPr/>
        </p:nvSpPr>
        <p:spPr>
          <a:xfrm>
            <a:off x="79046" y="1708041"/>
            <a:ext cx="748538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Calibri" pitchFamily="34" charset="0"/>
                <a:cs typeface="Calibri" pitchFamily="34" charset="0"/>
              </a:rPr>
              <a:t>Art</a:t>
            </a:r>
            <a:r>
              <a:rPr lang="pt-BR" sz="1200" b="1" dirty="0">
                <a:latin typeface="Calibri" pitchFamily="34" charset="0"/>
                <a:cs typeface="Calibri" pitchFamily="34" charset="0"/>
              </a:rPr>
              <a:t>. 307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7956376" y="1235410"/>
            <a:ext cx="1054304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6 meses</a:t>
            </a:r>
          </a:p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 a 1 ano</a:t>
            </a:r>
          </a:p>
        </p:txBody>
      </p:sp>
      <p:sp>
        <p:nvSpPr>
          <p:cNvPr id="29" name="Retângulo 28"/>
          <p:cNvSpPr/>
          <p:nvPr/>
        </p:nvSpPr>
        <p:spPr>
          <a:xfrm>
            <a:off x="7956376" y="649569"/>
            <a:ext cx="1054304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6 meses</a:t>
            </a:r>
          </a:p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 a 1 ano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7956376" y="3558216"/>
            <a:ext cx="1054304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6 meses</a:t>
            </a:r>
          </a:p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 a 1 ano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7956376" y="2965050"/>
            <a:ext cx="1054304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6 meses</a:t>
            </a:r>
          </a:p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 a 1 ano</a:t>
            </a:r>
          </a:p>
        </p:txBody>
      </p:sp>
      <p:sp>
        <p:nvSpPr>
          <p:cNvPr id="32" name="Retângulo 31"/>
          <p:cNvSpPr/>
          <p:nvPr/>
        </p:nvSpPr>
        <p:spPr>
          <a:xfrm>
            <a:off x="7956376" y="2388503"/>
            <a:ext cx="1054304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6 meses</a:t>
            </a:r>
          </a:p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 a 1 ano</a:t>
            </a:r>
          </a:p>
        </p:txBody>
      </p:sp>
      <p:sp>
        <p:nvSpPr>
          <p:cNvPr id="33" name="Retângulo 32"/>
          <p:cNvSpPr/>
          <p:nvPr/>
        </p:nvSpPr>
        <p:spPr>
          <a:xfrm>
            <a:off x="7956376" y="4144057"/>
            <a:ext cx="1054304" cy="39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" rtlCol="0" anchor="ctr"/>
          <a:lstStyle/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6 meses</a:t>
            </a:r>
          </a:p>
          <a:p>
            <a:pPr algn="ctr">
              <a:lnSpc>
                <a:spcPts val="1400"/>
              </a:lnSpc>
            </a:pPr>
            <a:r>
              <a:rPr lang="pt-BR" dirty="0">
                <a:solidFill>
                  <a:srgbClr val="006600"/>
                </a:solidFill>
              </a:rPr>
              <a:t> a 1 ano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71406" y="2280519"/>
            <a:ext cx="748538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309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71406" y="2870113"/>
            <a:ext cx="748538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310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6" name="Retângulo 35"/>
          <p:cNvSpPr/>
          <p:nvPr/>
        </p:nvSpPr>
        <p:spPr>
          <a:xfrm>
            <a:off x="71406" y="3449653"/>
            <a:ext cx="748538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311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1406" y="4035494"/>
            <a:ext cx="748538" cy="1800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alibri" pitchFamily="34" charset="0"/>
                <a:cs typeface="Calibri" pitchFamily="34" charset="0"/>
              </a:rPr>
              <a:t>Art. 312</a:t>
            </a:r>
            <a:r>
              <a:rPr lang="pt-PT" sz="1200" b="1" baseline="30000" dirty="0"/>
              <a:t> </a:t>
            </a:r>
            <a:endParaRPr lang="pt-BR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7129605" y="4956142"/>
            <a:ext cx="2014396" cy="187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50" b="1" dirty="0">
                <a:solidFill>
                  <a:schemeClr val="tx1"/>
                </a:solidFill>
              </a:rPr>
              <a:t>CTB – Capítulo XIX Seção II</a:t>
            </a: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620C7A5-5A23-988E-3BA7-9E02B25D3BD8}"/>
              </a:ext>
            </a:extLst>
          </p:cNvPr>
          <p:cNvSpPr/>
          <p:nvPr/>
        </p:nvSpPr>
        <p:spPr>
          <a:xfrm>
            <a:off x="0" y="4631578"/>
            <a:ext cx="9144000" cy="316435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Todos esses </a:t>
            </a:r>
            <a:r>
              <a:rPr lang="pt-BR" b="1" dirty="0">
                <a:solidFill>
                  <a:schemeClr val="tx1"/>
                </a:solidFill>
              </a:rPr>
              <a:t>crimes</a:t>
            </a:r>
            <a:r>
              <a:rPr lang="pt-BR" dirty="0">
                <a:solidFill>
                  <a:schemeClr val="tx1"/>
                </a:solidFill>
              </a:rPr>
              <a:t> são de natureza </a:t>
            </a:r>
            <a:r>
              <a:rPr lang="pt-BR" dirty="0">
                <a:solidFill>
                  <a:srgbClr val="C00000"/>
                </a:solidFill>
              </a:rPr>
              <a:t>Dolosa </a:t>
            </a:r>
            <a:r>
              <a:rPr lang="pt-BR" dirty="0">
                <a:solidFill>
                  <a:schemeClr val="tx1"/>
                </a:solidFill>
              </a:rPr>
              <a:t>e preveem pena de </a:t>
            </a:r>
            <a:r>
              <a:rPr lang="pt-BR" dirty="0">
                <a:solidFill>
                  <a:schemeClr val="tx1"/>
                </a:solidFill>
                <a:highlight>
                  <a:srgbClr val="00FF00"/>
                </a:highlight>
              </a:rPr>
              <a:t>DETENÇÃO</a:t>
            </a:r>
            <a:r>
              <a:rPr lang="pt-BR" dirty="0">
                <a:solidFill>
                  <a:schemeClr val="tx1"/>
                </a:solidFill>
              </a:rPr>
              <a:t>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0BDFCE3A-76BF-2AF2-9305-B8F3C8E38850}"/>
                  </a:ext>
                </a:extLst>
              </p14:cNvPr>
              <p14:cNvContentPartPr/>
              <p14:nvPr/>
            </p14:nvContentPartPr>
            <p14:xfrm>
              <a:off x="3856369" y="4475545"/>
              <a:ext cx="25920" cy="36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0BDFCE3A-76BF-2AF2-9305-B8F3C8E388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50249" y="4469425"/>
                <a:ext cx="3816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5345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10" grpId="0" animBg="1"/>
      <p:bldP spid="14" grpId="0" animBg="1"/>
      <p:bldP spid="16" grpId="0" animBg="1"/>
      <p:bldP spid="17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166065" y="1177899"/>
            <a:ext cx="8786437" cy="1105819"/>
            <a:chOff x="179511" y="1203597"/>
            <a:chExt cx="8786437" cy="1325829"/>
          </a:xfrm>
        </p:grpSpPr>
        <p:sp>
          <p:nvSpPr>
            <p:cNvPr id="3" name="Retângulo de cantos arredondados 2"/>
            <p:cNvSpPr/>
            <p:nvPr/>
          </p:nvSpPr>
          <p:spPr>
            <a:xfrm>
              <a:off x="179511" y="1203599"/>
              <a:ext cx="8786437" cy="1325827"/>
            </a:xfrm>
            <a:prstGeom prst="roundRect">
              <a:avLst>
                <a:gd name="adj" fmla="val 6154"/>
              </a:avLst>
            </a:prstGeom>
            <a:gradFill>
              <a:gsLst>
                <a:gs pos="0">
                  <a:schemeClr val="accent2">
                    <a:tint val="50000"/>
                    <a:satMod val="300000"/>
                  </a:schemeClr>
                </a:gs>
                <a:gs pos="8000">
                  <a:schemeClr val="accent2">
                    <a:tint val="37000"/>
                    <a:satMod val="300000"/>
                  </a:schemeClr>
                </a:gs>
                <a:gs pos="43000">
                  <a:schemeClr val="accent2">
                    <a:tint val="15000"/>
                    <a:satMod val="350000"/>
                  </a:schemeClr>
                </a:gs>
              </a:gsLst>
            </a:gradFill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tIns="180000" rtlCol="0" anchor="ctr"/>
            <a:lstStyle/>
            <a:p>
              <a:pPr>
                <a:lnSpc>
                  <a:spcPts val="2800"/>
                </a:lnSpc>
              </a:pPr>
              <a:r>
                <a:rPr lang="pt-BR" sz="2000" dirty="0"/>
                <a:t>A </a:t>
              </a:r>
              <a:r>
                <a:rPr lang="pt-BR" sz="2000" dirty="0">
                  <a:highlight>
                    <a:srgbClr val="FFFF00"/>
                  </a:highlight>
                </a:rPr>
                <a:t>substituição de pena</a:t>
              </a:r>
              <a:r>
                <a:rPr lang="pt-BR" sz="2000" b="1" dirty="0"/>
                <a:t> privativa de liberdade</a:t>
              </a:r>
              <a:r>
                <a:rPr lang="pt-BR" sz="2000" dirty="0"/>
                <a:t> por </a:t>
              </a:r>
              <a:r>
                <a:rPr lang="pt-BR" sz="2000" b="1" dirty="0"/>
                <a:t>pena restritiva de direitos</a:t>
              </a:r>
              <a:r>
                <a:rPr lang="pt-BR" sz="2000" dirty="0"/>
                <a:t>, </a:t>
              </a:r>
              <a:r>
                <a:rPr lang="pt-BR" sz="2000" b="1" dirty="0"/>
                <a:t>deverá</a:t>
              </a:r>
              <a:r>
                <a:rPr lang="pt-BR" sz="2000" dirty="0"/>
                <a:t> ser de </a:t>
              </a:r>
              <a:r>
                <a:rPr lang="pt-BR" sz="2000" dirty="0">
                  <a:solidFill>
                    <a:schemeClr val="tx1"/>
                  </a:solidFill>
                  <a:highlight>
                    <a:srgbClr val="00FFFF"/>
                  </a:highlight>
                </a:rPr>
                <a:t>prestação de serviço</a:t>
              </a:r>
              <a:r>
                <a:rPr lang="pt-BR" sz="2000" dirty="0">
                  <a:solidFill>
                    <a:schemeClr val="tx1"/>
                  </a:solidFill>
                </a:rPr>
                <a:t> </a:t>
              </a:r>
              <a:r>
                <a:rPr lang="pt-BR" sz="2000" dirty="0"/>
                <a:t>... </a:t>
              </a:r>
              <a:endParaRPr lang="pt-BR" sz="20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" name="Retângulo 4"/>
            <p:cNvSpPr/>
            <p:nvPr/>
          </p:nvSpPr>
          <p:spPr>
            <a:xfrm>
              <a:off x="179511" y="1203597"/>
              <a:ext cx="1368152" cy="28803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500" b="1" dirty="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CTB art. 312A</a:t>
              </a:r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166065" y="2567101"/>
            <a:ext cx="878643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pt-BR" sz="2000" dirty="0"/>
              <a:t>I - em equipes do </a:t>
            </a:r>
            <a:r>
              <a:rPr lang="pt-BR" sz="2000" dirty="0">
                <a:solidFill>
                  <a:srgbClr val="FF0000"/>
                </a:solidFill>
              </a:rPr>
              <a:t>COBOM</a:t>
            </a:r>
            <a:r>
              <a:rPr lang="pt-BR" sz="2000" dirty="0"/>
              <a:t> e em outras unidades móveis de salvamento;</a:t>
            </a:r>
          </a:p>
          <a:p>
            <a:pPr>
              <a:spcAft>
                <a:spcPts val="1800"/>
              </a:spcAft>
            </a:pPr>
            <a:r>
              <a:rPr lang="pt-BR" sz="2000" dirty="0"/>
              <a:t>II - em </a:t>
            </a:r>
            <a:r>
              <a:rPr lang="pt-BR" sz="2000" dirty="0">
                <a:solidFill>
                  <a:srgbClr val="FF0000"/>
                </a:solidFill>
              </a:rPr>
              <a:t>pronto-socorro</a:t>
            </a:r>
            <a:r>
              <a:rPr lang="pt-BR" sz="2000" dirty="0"/>
              <a:t> de hospitais que recebem vítimas de sinistro de trânsito;</a:t>
            </a:r>
          </a:p>
          <a:p>
            <a:pPr>
              <a:spcAft>
                <a:spcPts val="1800"/>
              </a:spcAft>
            </a:pPr>
            <a:r>
              <a:rPr lang="pt-BR" sz="2000" dirty="0"/>
              <a:t>III - em </a:t>
            </a:r>
            <a:r>
              <a:rPr lang="pt-BR" sz="2000" dirty="0">
                <a:solidFill>
                  <a:srgbClr val="FF0000"/>
                </a:solidFill>
              </a:rPr>
              <a:t>clínicas</a:t>
            </a:r>
            <a:r>
              <a:rPr lang="pt-BR" sz="2000" dirty="0"/>
              <a:t> especializadas na recuperação de sinistrados de trânsito;</a:t>
            </a:r>
          </a:p>
          <a:p>
            <a:pPr>
              <a:spcAft>
                <a:spcPts val="1800"/>
              </a:spcAft>
            </a:pPr>
            <a:r>
              <a:rPr lang="pt-BR" sz="2000" dirty="0"/>
              <a:t>IV – em outras </a:t>
            </a:r>
            <a:r>
              <a:rPr lang="pt-BR" sz="2000" dirty="0">
                <a:solidFill>
                  <a:srgbClr val="FF0000"/>
                </a:solidFill>
              </a:rPr>
              <a:t>atividades relacionadas ao resgate</a:t>
            </a:r>
            <a:r>
              <a:rPr lang="pt-BR" sz="2000" dirty="0"/>
              <a:t>, atendimento e recuperação de vítimas de sinistros de trânsito.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7129605" y="4956142"/>
            <a:ext cx="2014396" cy="1873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750" b="1" dirty="0">
                <a:solidFill>
                  <a:schemeClr val="tx1"/>
                </a:solidFill>
              </a:rPr>
              <a:t>CTB – Capítulo XIX Seção II (Lei 13.281)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Crimes de Trânsito </a:t>
            </a:r>
            <a:r>
              <a:rPr lang="pt-BR" sz="1000" b="1" dirty="0"/>
              <a:t>(Cap. XIX Seção II do CTB)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Tinta 1">
                <a:extLst>
                  <a:ext uri="{FF2B5EF4-FFF2-40B4-BE49-F238E27FC236}">
                    <a16:creationId xmlns:a16="http://schemas.microsoft.com/office/drawing/2014/main" id="{C3A36DE9-1059-B3BD-4657-408935CFAB79}"/>
                  </a:ext>
                </a:extLst>
              </p14:cNvPr>
              <p14:cNvContentPartPr/>
              <p14:nvPr/>
            </p14:nvContentPartPr>
            <p14:xfrm>
              <a:off x="9995809" y="2667985"/>
              <a:ext cx="30600" cy="3600"/>
            </p14:xfrm>
          </p:contentPart>
        </mc:Choice>
        <mc:Fallback xmlns="">
          <p:pic>
            <p:nvPicPr>
              <p:cNvPr id="2" name="Tinta 1">
                <a:extLst>
                  <a:ext uri="{FF2B5EF4-FFF2-40B4-BE49-F238E27FC236}">
                    <a16:creationId xmlns:a16="http://schemas.microsoft.com/office/drawing/2014/main" id="{C3A36DE9-1059-B3BD-4657-408935CFAB7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989689" y="2661865"/>
                <a:ext cx="42840" cy="15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149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2FAA60-C878-8C11-5D6D-09272B238C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B25112D6-EC34-7ED5-B43F-F13141DC1E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20" name="CaixaDeTexto 19">
            <a:extLst>
              <a:ext uri="{FF2B5EF4-FFF2-40B4-BE49-F238E27FC236}">
                <a16:creationId xmlns:a16="http://schemas.microsoft.com/office/drawing/2014/main" id="{DFB1A5BD-EEAB-9443-F24E-4D0E926F5C3C}"/>
              </a:ext>
            </a:extLst>
          </p:cNvPr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Naturezas de INFRAÇÕES</a:t>
            </a:r>
            <a:endParaRPr lang="pt-BR" sz="1000" b="1" dirty="0"/>
          </a:p>
        </p:txBody>
      </p:sp>
      <p:sp>
        <p:nvSpPr>
          <p:cNvPr id="2" name="Balão de Pensamento: Nuvem 1">
            <a:extLst>
              <a:ext uri="{FF2B5EF4-FFF2-40B4-BE49-F238E27FC236}">
                <a16:creationId xmlns:a16="http://schemas.microsoft.com/office/drawing/2014/main" id="{E45C45C4-25B2-894E-2D27-0CCFAE548821}"/>
              </a:ext>
            </a:extLst>
          </p:cNvPr>
          <p:cNvSpPr/>
          <p:nvPr/>
        </p:nvSpPr>
        <p:spPr>
          <a:xfrm>
            <a:off x="6625462" y="648347"/>
            <a:ext cx="2304256" cy="1744628"/>
          </a:xfrm>
          <a:prstGeom prst="cloudCallout">
            <a:avLst>
              <a:gd name="adj1" fmla="val -78973"/>
              <a:gd name="adj2" fmla="val 64294"/>
            </a:avLst>
          </a:prstGeom>
          <a:solidFill>
            <a:srgbClr val="FFFF00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Olha o </a:t>
            </a:r>
          </a:p>
          <a:p>
            <a:pPr algn="ctr"/>
            <a:r>
              <a:rPr lang="pt-BR" sz="3000" b="1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MACETE</a:t>
            </a:r>
          </a:p>
          <a:p>
            <a:pPr algn="ctr"/>
            <a:r>
              <a:rPr lang="pt-BR" sz="2400" i="1" dirty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60%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4CADB82B-CE7B-B32B-C0C3-89F212D0104B}"/>
              </a:ext>
            </a:extLst>
          </p:cNvPr>
          <p:cNvSpPr txBox="1"/>
          <p:nvPr/>
        </p:nvSpPr>
        <p:spPr>
          <a:xfrm>
            <a:off x="323528" y="1520661"/>
            <a:ext cx="576064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000" i="1" dirty="0">
                <a:latin typeface="Calibri" pitchFamily="34" charset="0"/>
                <a:cs typeface="Calibri" pitchFamily="34" charset="0"/>
              </a:rPr>
              <a:t>As infrações que, de forma DIRETA, </a:t>
            </a:r>
            <a:r>
              <a:rPr lang="pt-BR" sz="3000" b="1" i="1" dirty="0">
                <a:latin typeface="Calibri" pitchFamily="34" charset="0"/>
                <a:cs typeface="Calibri" pitchFamily="34" charset="0"/>
              </a:rPr>
              <a:t>colocam em risco </a:t>
            </a:r>
            <a:r>
              <a:rPr lang="pt-BR" sz="3000" i="1" dirty="0">
                <a:latin typeface="Calibri" pitchFamily="34" charset="0"/>
                <a:cs typeface="Calibri" pitchFamily="34" charset="0"/>
              </a:rPr>
              <a:t>a </a:t>
            </a:r>
            <a:r>
              <a:rPr lang="pt-BR" sz="3000" i="1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vida</a:t>
            </a:r>
            <a:r>
              <a:rPr lang="pt-BR" sz="3000" i="1" dirty="0">
                <a:latin typeface="Calibri" pitchFamily="34" charset="0"/>
                <a:cs typeface="Calibri" pitchFamily="34" charset="0"/>
              </a:rPr>
              <a:t> ou a </a:t>
            </a:r>
            <a:r>
              <a:rPr lang="pt-BR" sz="3000" i="1" dirty="0">
                <a:highlight>
                  <a:srgbClr val="FFFF00"/>
                </a:highlight>
                <a:latin typeface="Calibri" pitchFamily="34" charset="0"/>
                <a:cs typeface="Calibri" pitchFamily="34" charset="0"/>
              </a:rPr>
              <a:t>integridade física</a:t>
            </a:r>
            <a:r>
              <a:rPr lang="pt-BR" sz="3000" i="1" dirty="0">
                <a:latin typeface="Calibri" pitchFamily="34" charset="0"/>
                <a:cs typeface="Calibri" pitchFamily="34" charset="0"/>
              </a:rPr>
              <a:t> da pessoa, são </a:t>
            </a:r>
            <a:r>
              <a:rPr lang="pt-BR" sz="3000" b="1" i="1" dirty="0">
                <a:latin typeface="Calibri" pitchFamily="34" charset="0"/>
                <a:cs typeface="Calibri" pitchFamily="34" charset="0"/>
              </a:rPr>
              <a:t>quase sempre</a:t>
            </a:r>
            <a:r>
              <a:rPr lang="pt-BR" sz="300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pt-BR" sz="3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graves</a:t>
            </a:r>
            <a:r>
              <a:rPr lang="pt-BR" sz="3000" i="1" dirty="0">
                <a:latin typeface="Calibri" pitchFamily="34" charset="0"/>
                <a:cs typeface="Calibri" pitchFamily="34" charset="0"/>
              </a:rPr>
              <a:t> ou </a:t>
            </a:r>
            <a:r>
              <a:rPr lang="pt-BR" sz="3000" i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gravíssimas</a:t>
            </a:r>
            <a:r>
              <a:rPr lang="pt-BR" sz="3000" i="1" dirty="0">
                <a:latin typeface="Calibri" pitchFamily="34" charset="0"/>
                <a:cs typeface="Calibri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0164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CaixaDeTexto 14"/>
          <p:cNvSpPr txBox="1"/>
          <p:nvPr/>
        </p:nvSpPr>
        <p:spPr>
          <a:xfrm>
            <a:off x="249488" y="1295475"/>
            <a:ext cx="5618655" cy="1609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1200" i="1" dirty="0">
                <a:latin typeface="Calibri" pitchFamily="34" charset="0"/>
              </a:rPr>
              <a:t>Art. 244, V –</a:t>
            </a:r>
            <a:r>
              <a:rPr lang="pt-BR" sz="2200" i="1" dirty="0">
                <a:latin typeface="Calibri" pitchFamily="34" charset="0"/>
              </a:rPr>
              <a:t> Transportar criança </a:t>
            </a:r>
            <a:r>
              <a:rPr lang="pt-BR" sz="2200" i="1" dirty="0">
                <a:solidFill>
                  <a:srgbClr val="FF0000"/>
                </a:solidFill>
                <a:latin typeface="Calibri" pitchFamily="34" charset="0"/>
              </a:rPr>
              <a:t>menor de </a:t>
            </a:r>
            <a:r>
              <a:rPr lang="pt-BR" sz="2200" b="1" i="1" dirty="0">
                <a:solidFill>
                  <a:srgbClr val="FF0000"/>
                </a:solidFill>
                <a:highlight>
                  <a:srgbClr val="FFFF00"/>
                </a:highlight>
                <a:latin typeface="Calibri" pitchFamily="34" charset="0"/>
              </a:rPr>
              <a:t>10 anos</a:t>
            </a:r>
            <a:r>
              <a:rPr lang="pt-BR" sz="2200" i="1" dirty="0">
                <a:latin typeface="Calibri" pitchFamily="34" charset="0"/>
              </a:rPr>
              <a:t>, ou que </a:t>
            </a:r>
            <a:r>
              <a:rPr lang="pt-BR" sz="2200" b="1" i="1" dirty="0">
                <a:latin typeface="Calibri" pitchFamily="34" charset="0"/>
              </a:rPr>
              <a:t>não tenha condições de cuidar da própria segurança</a:t>
            </a:r>
            <a:r>
              <a:rPr lang="pt-BR" sz="2200" i="1" dirty="0">
                <a:latin typeface="Calibri" pitchFamily="34" charset="0"/>
              </a:rPr>
              <a:t>, em motocicletas, motonetas ou ciclomotores é:</a:t>
            </a:r>
            <a:endParaRPr lang="pt-BR" sz="2200" i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9" name="CaixaDeTexto 18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MOTOCICLETAS e SIMILARES</a:t>
            </a:r>
          </a:p>
        </p:txBody>
      </p:sp>
      <p:pic>
        <p:nvPicPr>
          <p:cNvPr id="5" name="Imagem 4" descr="Mulher de capacete andando de moto&#10;&#10;O conteúdo gerado por IA pode estar incorreto.">
            <a:extLst>
              <a:ext uri="{FF2B5EF4-FFF2-40B4-BE49-F238E27FC236}">
                <a16:creationId xmlns:a16="http://schemas.microsoft.com/office/drawing/2014/main" id="{49414B93-1A8E-14F5-2C8F-58F2852C2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005" y="1216971"/>
            <a:ext cx="3140532" cy="1766549"/>
          </a:xfrm>
          <a:prstGeom prst="rect">
            <a:avLst/>
          </a:prstGeom>
          <a:effectLst>
            <a:softEdge rad="50800"/>
          </a:effectLst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8F60ED1-FA8E-5F17-0E97-DC57BF291912}"/>
              </a:ext>
            </a:extLst>
          </p:cNvPr>
          <p:cNvSpPr/>
          <p:nvPr/>
        </p:nvSpPr>
        <p:spPr>
          <a:xfrm>
            <a:off x="263914" y="3190768"/>
            <a:ext cx="85689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</a:t>
            </a:r>
            <a:endParaRPr lang="pt-BR" sz="2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R$ 293,47 + Suspensão do Direito de Dirigir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Retenção do veículo e Recolhimento da habilitação</a:t>
            </a:r>
          </a:p>
        </p:txBody>
      </p:sp>
    </p:spTree>
    <p:extLst>
      <p:ext uri="{BB962C8B-B14F-4D97-AF65-F5344CB8AC3E}">
        <p14:creationId xmlns:p14="http://schemas.microsoft.com/office/powerpoint/2010/main" val="3196244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074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SEM CAPACETE / VISEIRA</a:t>
            </a:r>
          </a:p>
        </p:txBody>
      </p:sp>
      <p:pic>
        <p:nvPicPr>
          <p:cNvPr id="3074" name="Picture 2" descr="Por que pilotar sem camisa da multa | Adoro Motos">
            <a:extLst>
              <a:ext uri="{FF2B5EF4-FFF2-40B4-BE49-F238E27FC236}">
                <a16:creationId xmlns:a16="http://schemas.microsoft.com/office/drawing/2014/main" id="{9819DC8C-6206-4050-A609-D51DA956BF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75" t="13874"/>
          <a:stretch/>
        </p:blipFill>
        <p:spPr bwMode="auto">
          <a:xfrm>
            <a:off x="6509685" y="771550"/>
            <a:ext cx="2382795" cy="2194231"/>
          </a:xfrm>
          <a:prstGeom prst="rect">
            <a:avLst/>
          </a:prstGeom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C8654C74-B1B0-479C-9EE4-766E572B7A33}"/>
              </a:ext>
            </a:extLst>
          </p:cNvPr>
          <p:cNvSpPr/>
          <p:nvPr/>
        </p:nvSpPr>
        <p:spPr>
          <a:xfrm>
            <a:off x="219254" y="1097599"/>
            <a:ext cx="6294315" cy="162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244.</a:t>
            </a:r>
            <a:r>
              <a:rPr lang="pt-BR" sz="21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2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Conduzir motocicleta, motoneta e ciclomotor:</a:t>
            </a:r>
          </a:p>
          <a:p>
            <a:pPr>
              <a:spcBef>
                <a:spcPts val="1350"/>
              </a:spcBef>
            </a:pP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 - </a:t>
            </a:r>
            <a:r>
              <a:rPr lang="pt-BR" sz="2200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sem usar</a:t>
            </a:r>
            <a:r>
              <a:rPr lang="pt-BR" sz="22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 capacete</a:t>
            </a:r>
            <a:r>
              <a:rPr lang="pt-BR" sz="2200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 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 segurança </a:t>
            </a:r>
            <a:r>
              <a:rPr lang="pt-BR" sz="2200" dirty="0">
                <a:latin typeface="+mj-lt"/>
                <a:cs typeface="Arial" panose="020B0604020202020204" pitchFamily="34" charset="0"/>
              </a:rPr>
              <a:t>com viseira ou óculos de pr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oteção e </a:t>
            </a:r>
            <a:r>
              <a:rPr lang="pt-BR" sz="2200" b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vestuário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 acordo com as normas e especificações aprovadas pelo CONTRAN;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A3C2C604-6EB3-5882-A0CE-3BECCB58C869}"/>
              </a:ext>
            </a:extLst>
          </p:cNvPr>
          <p:cNvSpPr/>
          <p:nvPr/>
        </p:nvSpPr>
        <p:spPr>
          <a:xfrm>
            <a:off x="247636" y="2831906"/>
            <a:ext cx="8677110" cy="11190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</a:t>
            </a:r>
            <a:endParaRPr lang="pt-BR" sz="2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</a:pPr>
            <a:r>
              <a:rPr 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293,47 + Suspensão do Direito de Dirigir</a:t>
            </a:r>
          </a:p>
          <a:p>
            <a:pPr>
              <a:lnSpc>
                <a:spcPts val="2700"/>
              </a:lnSpc>
            </a:pPr>
            <a:r>
              <a:rPr 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– Retenção do veículo + Recolhimento da habilitação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8928C578-117C-30C8-D432-D2857F2A9C7A}"/>
              </a:ext>
            </a:extLst>
          </p:cNvPr>
          <p:cNvSpPr/>
          <p:nvPr/>
        </p:nvSpPr>
        <p:spPr>
          <a:xfrm>
            <a:off x="0" y="4081216"/>
            <a:ext cx="9144000" cy="794791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t-BR" sz="2000" i="1" dirty="0">
              <a:solidFill>
                <a:schemeClr val="bg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Imagem 6" descr="Pessoa com capacete segurando brinquedo&#10;&#10;O conteúdo gerado por IA pode estar incorreto.">
            <a:extLst>
              <a:ext uri="{FF2B5EF4-FFF2-40B4-BE49-F238E27FC236}">
                <a16:creationId xmlns:a16="http://schemas.microsoft.com/office/drawing/2014/main" id="{F4E59348-9FD9-E4A0-0296-988DDBFFD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3606132"/>
            <a:ext cx="1331640" cy="1358037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69B7724-260F-A568-D0CF-222DA2AB74CD}"/>
              </a:ext>
            </a:extLst>
          </p:cNvPr>
          <p:cNvSpPr txBox="1"/>
          <p:nvPr/>
        </p:nvSpPr>
        <p:spPr>
          <a:xfrm>
            <a:off x="1039724" y="4061585"/>
            <a:ext cx="6916652" cy="772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pt-BR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... com a </a:t>
            </a:r>
            <a:r>
              <a:rPr lang="pt-BR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viseira aberta</a:t>
            </a:r>
            <a:r>
              <a:rPr lang="pt-BR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ou </a:t>
            </a:r>
            <a:r>
              <a:rPr lang="pt-BR" sz="2200" b="1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sem óculos de proteção</a:t>
            </a:r>
            <a:r>
              <a:rPr lang="pt-BR" sz="2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 é infração MÉDIA com Multa de R$ 130,16 </a:t>
            </a:r>
            <a:r>
              <a:rPr lang="pt-BR" sz="1200" i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(CTB, art. 244, X)</a:t>
            </a:r>
          </a:p>
        </p:txBody>
      </p:sp>
    </p:spTree>
    <p:extLst>
      <p:ext uri="{BB962C8B-B14F-4D97-AF65-F5344CB8AC3E}">
        <p14:creationId xmlns:p14="http://schemas.microsoft.com/office/powerpoint/2010/main" val="12549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06095" y="646914"/>
            <a:ext cx="2418354" cy="242889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CaixaDeTexto 13"/>
          <p:cNvSpPr txBox="1"/>
          <p:nvPr/>
        </p:nvSpPr>
        <p:spPr>
          <a:xfrm>
            <a:off x="214282" y="2714626"/>
            <a:ext cx="8715436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20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►Tipificação da Infração cometida;</a:t>
            </a:r>
          </a:p>
          <a:p>
            <a:pPr>
              <a:lnSpc>
                <a:spcPts val="3000"/>
              </a:lnSpc>
            </a:pPr>
            <a:r>
              <a:rPr lang="pt-BR" sz="20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►Local, data e hora do cometimento da infração;</a:t>
            </a:r>
          </a:p>
          <a:p>
            <a:pPr>
              <a:lnSpc>
                <a:spcPts val="3000"/>
              </a:lnSpc>
            </a:pPr>
            <a:r>
              <a:rPr lang="pt-BR" sz="20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►Identificação do veículo (placa, marca, espécie...);</a:t>
            </a:r>
          </a:p>
          <a:p>
            <a:pPr>
              <a:lnSpc>
                <a:spcPts val="3000"/>
              </a:lnSpc>
            </a:pPr>
            <a:r>
              <a:rPr lang="pt-BR" sz="20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►Identificação da Autoridade</a:t>
            </a:r>
            <a:r>
              <a:rPr lang="pt-BR" sz="200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, do Agente </a:t>
            </a:r>
            <a:r>
              <a:rPr lang="pt-BR" sz="20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autuador ou Equipamento fiscalizador;</a:t>
            </a:r>
          </a:p>
          <a:p>
            <a:pPr>
              <a:lnSpc>
                <a:spcPts val="3000"/>
              </a:lnSpc>
            </a:pPr>
            <a:r>
              <a:rPr lang="pt-BR" sz="20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►Prontuário e/ou Assinatura do Condutor, </a:t>
            </a:r>
            <a:r>
              <a:rPr lang="pt-BR" sz="2000" dirty="0">
                <a:solidFill>
                  <a:srgbClr val="FF3300"/>
                </a:solidFill>
                <a:latin typeface="Calibri" pitchFamily="34" charset="0"/>
                <a:cs typeface="Calibri" pitchFamily="34" charset="0"/>
              </a:rPr>
              <a:t>se possível</a:t>
            </a:r>
            <a:r>
              <a:rPr lang="pt-BR" sz="20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Conceitos e Definições</a:t>
            </a:r>
          </a:p>
        </p:txBody>
      </p:sp>
      <p:sp>
        <p:nvSpPr>
          <p:cNvPr id="8" name="Retângulo 7"/>
          <p:cNvSpPr/>
          <p:nvPr/>
        </p:nvSpPr>
        <p:spPr>
          <a:xfrm>
            <a:off x="357158" y="1282618"/>
            <a:ext cx="5871026" cy="13611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0" rIns="180000" bIns="108000" rtlCol="0" anchor="b"/>
          <a:lstStyle/>
          <a:p>
            <a:pPr algn="just"/>
            <a:endParaRPr lang="pt-BR" i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... ocorrendo infração, prevista no CTB, será lavrado o Auto de Infração de Trânsito, </a:t>
            </a:r>
            <a:r>
              <a:rPr lang="pt-BR" sz="2000" b="1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no qual constará</a:t>
            </a:r>
            <a:r>
              <a:rPr lang="pt-BR" sz="2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:</a:t>
            </a:r>
          </a:p>
        </p:txBody>
      </p:sp>
      <p:sp>
        <p:nvSpPr>
          <p:cNvPr id="9" name="Retângulo 8"/>
          <p:cNvSpPr/>
          <p:nvPr/>
        </p:nvSpPr>
        <p:spPr>
          <a:xfrm>
            <a:off x="357158" y="1282619"/>
            <a:ext cx="5871026" cy="4790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AIT – Auto de Infração de Trânsito</a:t>
            </a:r>
          </a:p>
        </p:txBody>
      </p:sp>
    </p:spTree>
    <p:extLst>
      <p:ext uri="{BB962C8B-B14F-4D97-AF65-F5344CB8AC3E}">
        <p14:creationId xmlns:p14="http://schemas.microsoft.com/office/powerpoint/2010/main" val="418075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247322" y="1381563"/>
            <a:ext cx="5976664" cy="12248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pt-BR" sz="1200" i="1" dirty="0">
                <a:latin typeface="Calibri" pitchFamily="34" charset="0"/>
              </a:rPr>
              <a:t>Art. 168. </a:t>
            </a:r>
            <a:r>
              <a:rPr lang="pt-BR" sz="2200" i="1" dirty="0">
                <a:highlight>
                  <a:srgbClr val="FFFF00"/>
                </a:highlight>
                <a:latin typeface="Calibri" pitchFamily="34" charset="0"/>
              </a:rPr>
              <a:t>Transportar </a:t>
            </a:r>
            <a:r>
              <a:rPr lang="pt-BR" sz="2200" b="1" i="1" dirty="0">
                <a:highlight>
                  <a:srgbClr val="FFFF00"/>
                </a:highlight>
                <a:latin typeface="Calibri" pitchFamily="34" charset="0"/>
              </a:rPr>
              <a:t>criança</a:t>
            </a:r>
            <a:r>
              <a:rPr lang="pt-BR" sz="2200" i="1" dirty="0">
                <a:latin typeface="Calibri" pitchFamily="34" charset="0"/>
              </a:rPr>
              <a:t> em veículo automotor </a:t>
            </a:r>
            <a:r>
              <a:rPr lang="pt-BR" sz="2200" b="1" i="1" dirty="0">
                <a:latin typeface="Calibri" pitchFamily="34" charset="0"/>
              </a:rPr>
              <a:t>sem observância das normas de segurança</a:t>
            </a:r>
            <a:r>
              <a:rPr lang="pt-BR" sz="2200" i="1" dirty="0">
                <a:latin typeface="Calibri" pitchFamily="34" charset="0"/>
              </a:rPr>
              <a:t> especiais estabelecidas neste Código:</a:t>
            </a:r>
            <a:endParaRPr lang="pt-BR" sz="2200" i="1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214282" y="577298"/>
            <a:ext cx="3997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TRANSPORTE DE CRIANÇAS</a:t>
            </a:r>
          </a:p>
        </p:txBody>
      </p:sp>
      <p:pic>
        <p:nvPicPr>
          <p:cNvPr id="3" name="Picture 2" descr="Tribuna do Norte - Cadeirinha está em falta nas lojas">
            <a:extLst>
              <a:ext uri="{FF2B5EF4-FFF2-40B4-BE49-F238E27FC236}">
                <a16:creationId xmlns:a16="http://schemas.microsoft.com/office/drawing/2014/main" id="{04D688D9-F786-B52E-9916-D5A673A07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325534"/>
            <a:ext cx="2952328" cy="1966296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10946D3E-C2EB-7148-B6F7-5D57AEE56F74}"/>
              </a:ext>
            </a:extLst>
          </p:cNvPr>
          <p:cNvSpPr/>
          <p:nvPr/>
        </p:nvSpPr>
        <p:spPr>
          <a:xfrm>
            <a:off x="263914" y="3190768"/>
            <a:ext cx="856895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</a:t>
            </a:r>
            <a:endParaRPr lang="pt-BR" sz="2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R$ 293,47</a:t>
            </a:r>
          </a:p>
          <a:p>
            <a:pPr>
              <a:lnSpc>
                <a:spcPts val="2600"/>
              </a:lnSpc>
              <a:spcAft>
                <a:spcPts val="600"/>
              </a:spcAft>
            </a:pPr>
            <a:r>
              <a:rPr 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Retenção do veículo até o saneamento da irregularidade.</a:t>
            </a:r>
          </a:p>
        </p:txBody>
      </p:sp>
    </p:spTree>
    <p:extLst>
      <p:ext uri="{BB962C8B-B14F-4D97-AF65-F5344CB8AC3E}">
        <p14:creationId xmlns:p14="http://schemas.microsoft.com/office/powerpoint/2010/main" val="579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CINTO DE SEGURANÇA</a:t>
            </a:r>
          </a:p>
        </p:txBody>
      </p:sp>
      <p:pic>
        <p:nvPicPr>
          <p:cNvPr id="1026" name="Picture 2" descr="DOZE RAZÕES PARA USAR O CINTO DE SEGURANÇA - IST">
            <a:extLst>
              <a:ext uri="{FF2B5EF4-FFF2-40B4-BE49-F238E27FC236}">
                <a16:creationId xmlns:a16="http://schemas.microsoft.com/office/drawing/2014/main" id="{E71F61C5-1D71-4C04-9E1E-060C70D30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216122"/>
            <a:ext cx="2646484" cy="1700573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>
            <a:extLst>
              <a:ext uri="{FF2B5EF4-FFF2-40B4-BE49-F238E27FC236}">
                <a16:creationId xmlns:a16="http://schemas.microsoft.com/office/drawing/2014/main" id="{301B4540-85D4-4FCA-923A-6FB3ADF04F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1512242"/>
            <a:ext cx="5852074" cy="817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lnSpc>
                <a:spcPts val="3000"/>
              </a:lnSpc>
              <a:spcBef>
                <a:spcPts val="0"/>
              </a:spcBef>
            </a:pPr>
            <a:r>
              <a:rPr lang="pt-BR" altLang="pt-BR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167.</a:t>
            </a:r>
            <a:r>
              <a:rPr lang="pt-BR" alt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alt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Deixar o </a:t>
            </a:r>
            <a:r>
              <a:rPr lang="pt-BR" altLang="pt-BR" sz="2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condutor</a:t>
            </a:r>
            <a:r>
              <a:rPr lang="pt-BR" alt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ou </a:t>
            </a:r>
            <a:r>
              <a:rPr lang="pt-BR" altLang="pt-BR" sz="2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passageiro</a:t>
            </a:r>
            <a:r>
              <a:rPr lang="pt-BR" alt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 usar o </a:t>
            </a:r>
            <a:r>
              <a:rPr lang="pt-BR" altLang="pt-BR" sz="22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cinto de segurança</a:t>
            </a:r>
            <a:r>
              <a:rPr lang="pt-BR" alt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, conforme previsto no art. 65:</a:t>
            </a:r>
            <a:endParaRPr lang="pt-BR" altLang="pt-BR" sz="2200" dirty="0">
              <a:latin typeface="+mj-lt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ADCBC412-3796-2B7A-1DE0-E6AA7CB59A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282" y="2571750"/>
            <a:ext cx="8678198" cy="1355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altLang="pt-BR" sz="2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GRAVE</a:t>
            </a:r>
            <a:endParaRPr lang="pt-BR" altLang="pt-BR" sz="2200" dirty="0">
              <a:latin typeface="+mj-lt"/>
            </a:endParaRPr>
          </a:p>
          <a:p>
            <a:pPr defTabSz="68580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 </a:t>
            </a:r>
            <a:r>
              <a:rPr lang="pt-BR" alt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- Multa de R$ 190,23</a:t>
            </a:r>
            <a:endParaRPr lang="pt-BR" altLang="pt-BR" sz="2200" dirty="0">
              <a:latin typeface="+mj-lt"/>
            </a:endParaRPr>
          </a:p>
          <a:p>
            <a:pPr defTabSz="685800">
              <a:lnSpc>
                <a:spcPts val="3000"/>
              </a:lnSpc>
              <a:spcBef>
                <a:spcPts val="0"/>
              </a:spcBef>
              <a:spcAft>
                <a:spcPts val="600"/>
              </a:spcAft>
            </a:pPr>
            <a:r>
              <a:rPr lang="pt-BR" altLang="pt-BR" sz="22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 </a:t>
            </a:r>
            <a:r>
              <a:rPr lang="pt-BR" alt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- Retenção do veículo até colocação do cinto pelo infrator.</a:t>
            </a:r>
            <a:endParaRPr lang="pt-BR" altLang="pt-B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398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099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AVANÇO DE SEMÁFORO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BEB8F0A0-1E38-4780-AED1-CA271D45D6F6}"/>
              </a:ext>
            </a:extLst>
          </p:cNvPr>
          <p:cNvSpPr/>
          <p:nvPr/>
        </p:nvSpPr>
        <p:spPr>
          <a:xfrm>
            <a:off x="179512" y="1729211"/>
            <a:ext cx="540408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pt-BR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208.</a:t>
            </a:r>
            <a:r>
              <a:rPr lang="pt-BR" sz="12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Avançar o </a:t>
            </a:r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sinal vermelho do semáforo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ou o de </a:t>
            </a:r>
            <a:r>
              <a:rPr lang="pt-BR" sz="2500" b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parada obrigatória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4099" name="Picture 3" descr="Como Recorrer de Multa por Avançar o Sinal Vermelho Em 2019">
            <a:extLst>
              <a:ext uri="{FF2B5EF4-FFF2-40B4-BE49-F238E27FC236}">
                <a16:creationId xmlns:a16="http://schemas.microsoft.com/office/drawing/2014/main" id="{5EE9E16B-C3D8-4C15-B812-C1CB33344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765141"/>
            <a:ext cx="3368469" cy="22467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E68A168F-7D47-9DBD-5EA5-15F0A11B77B4}"/>
              </a:ext>
            </a:extLst>
          </p:cNvPr>
          <p:cNvSpPr/>
          <p:nvPr/>
        </p:nvSpPr>
        <p:spPr>
          <a:xfrm>
            <a:off x="232454" y="2499742"/>
            <a:ext cx="540408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Bef>
                <a:spcPts val="1800"/>
              </a:spcBef>
            </a:pPr>
            <a:endParaRPr lang="pt-BR" sz="2500" b="1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pt-BR" sz="2500" dirty="0">
                <a:latin typeface="+mj-lt"/>
                <a:cs typeface="Arial" panose="020B0604020202020204" pitchFamily="34" charset="0"/>
              </a:rPr>
              <a:t>Infração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</a:t>
            </a:r>
            <a:r>
              <a:rPr lang="pt-BR" sz="2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– Multa de R$ 293,47</a:t>
            </a:r>
          </a:p>
        </p:txBody>
      </p:sp>
    </p:spTree>
    <p:extLst>
      <p:ext uri="{BB962C8B-B14F-4D97-AF65-F5344CB8AC3E}">
        <p14:creationId xmlns:p14="http://schemas.microsoft.com/office/powerpoint/2010/main" val="131998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10242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SEM HABILITAÇÃO</a:t>
            </a:r>
          </a:p>
        </p:txBody>
      </p:sp>
      <p:pic>
        <p:nvPicPr>
          <p:cNvPr id="10242" name="Picture 2" descr="Detran reajusta valores para tirar ou renovar CNH a partir desta  sexta-feira | Geral | Spaço 100.9 FM">
            <a:extLst>
              <a:ext uri="{FF2B5EF4-FFF2-40B4-BE49-F238E27FC236}">
                <a16:creationId xmlns:a16="http://schemas.microsoft.com/office/drawing/2014/main" id="{4134443F-434D-4BEB-9E63-F548260414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7618" y="792742"/>
            <a:ext cx="3092285" cy="229028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C7D0495-2E50-4A6A-80F3-CD7622B1CB66}"/>
              </a:ext>
            </a:extLst>
          </p:cNvPr>
          <p:cNvSpPr/>
          <p:nvPr/>
        </p:nvSpPr>
        <p:spPr>
          <a:xfrm>
            <a:off x="323528" y="1305588"/>
            <a:ext cx="8568952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162.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Dirigir veículo:</a:t>
            </a:r>
          </a:p>
          <a:p>
            <a:pPr>
              <a:spcBef>
                <a:spcPts val="1350"/>
              </a:spcBef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 - </a:t>
            </a:r>
            <a:r>
              <a:rPr lang="pt-BR" sz="25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sem possuir</a:t>
            </a:r>
            <a:r>
              <a:rPr lang="pt-BR" sz="2500" b="1" dirty="0">
                <a:latin typeface="+mj-lt"/>
                <a:cs typeface="Arial" panose="020B0604020202020204" pitchFamily="34" charset="0"/>
              </a:rPr>
              <a:t> </a:t>
            </a:r>
            <a:r>
              <a:rPr lang="pt-BR" sz="2500" dirty="0">
                <a:latin typeface="+mj-lt"/>
                <a:cs typeface="Arial" panose="020B0604020202020204" pitchFamily="34" charset="0"/>
              </a:rPr>
              <a:t>CNH, PPD ou ACC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D87A04D7-C1AE-C924-37A1-A42A347FD33F}"/>
              </a:ext>
            </a:extLst>
          </p:cNvPr>
          <p:cNvSpPr/>
          <p:nvPr/>
        </p:nvSpPr>
        <p:spPr>
          <a:xfrm>
            <a:off x="332408" y="2670407"/>
            <a:ext cx="85689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– </a:t>
            </a:r>
            <a:r>
              <a:rPr lang="pt-BR" sz="25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(3X) R$ 880,41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Retenção do veículo até a apresentação de condutor habilitado.</a:t>
            </a:r>
          </a:p>
        </p:txBody>
      </p:sp>
    </p:spTree>
    <p:extLst>
      <p:ext uri="{BB962C8B-B14F-4D97-AF65-F5344CB8AC3E}">
        <p14:creationId xmlns:p14="http://schemas.microsoft.com/office/powerpoint/2010/main" val="115429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126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CATEGORIA DIFERENTE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5622BA2-5F56-4EE2-9FD3-D6C2DEE4BE1F}"/>
              </a:ext>
            </a:extLst>
          </p:cNvPr>
          <p:cNvSpPr/>
          <p:nvPr/>
        </p:nvSpPr>
        <p:spPr>
          <a:xfrm>
            <a:off x="228877" y="1126000"/>
            <a:ext cx="5927299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162.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Dirigir veículo:</a:t>
            </a:r>
          </a:p>
          <a:p>
            <a:pPr>
              <a:spcBef>
                <a:spcPts val="1350"/>
              </a:spcBef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III - com CNH ou PPD de </a:t>
            </a:r>
            <a:r>
              <a:rPr lang="pt-BR" sz="25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categoria diferente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da do veículo que esteja conduzindo:</a:t>
            </a:r>
          </a:p>
        </p:txBody>
      </p:sp>
      <p:pic>
        <p:nvPicPr>
          <p:cNvPr id="11266" name="Picture 2" descr="Multas: valores, pontos, tipos de infração e indicação de condutor |  Revista Carro">
            <a:extLst>
              <a:ext uri="{FF2B5EF4-FFF2-40B4-BE49-F238E27FC236}">
                <a16:creationId xmlns:a16="http://schemas.microsoft.com/office/drawing/2014/main" id="{4CCBEFC9-14A9-46A6-A468-870298622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887" y="1111457"/>
            <a:ext cx="2713629" cy="1628177"/>
          </a:xfrm>
          <a:prstGeom prst="rect">
            <a:avLst/>
          </a:prstGeom>
          <a:ln>
            <a:noFill/>
          </a:ln>
          <a:effectLst>
            <a:softEdge rad="571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0CEA3FF-375B-BA46-2D35-C4DC71BA1211}"/>
              </a:ext>
            </a:extLst>
          </p:cNvPr>
          <p:cNvSpPr txBox="1"/>
          <p:nvPr/>
        </p:nvSpPr>
        <p:spPr>
          <a:xfrm>
            <a:off x="214282" y="2859782"/>
            <a:ext cx="864096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5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(2x) R$ 586,94</a:t>
            </a:r>
          </a:p>
          <a:p>
            <a:pPr>
              <a:lnSpc>
                <a:spcPts val="3000"/>
              </a:lnSpc>
              <a:spcAft>
                <a:spcPts val="1200"/>
              </a:spcAft>
            </a:pPr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Retenção do veículo até a apresentação de condutor habilitado.</a:t>
            </a:r>
          </a:p>
        </p:txBody>
      </p:sp>
    </p:spTree>
    <p:extLst>
      <p:ext uri="{BB962C8B-B14F-4D97-AF65-F5344CB8AC3E}">
        <p14:creationId xmlns:p14="http://schemas.microsoft.com/office/powerpoint/2010/main" val="125350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1026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LICENCIAMENTO ATRASADO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0787B978-41AA-4382-8625-80740A9AC7AF}"/>
              </a:ext>
            </a:extLst>
          </p:cNvPr>
          <p:cNvSpPr/>
          <p:nvPr/>
        </p:nvSpPr>
        <p:spPr>
          <a:xfrm>
            <a:off x="321739" y="1264466"/>
            <a:ext cx="5978453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230.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Conduzir o veículo:</a:t>
            </a:r>
          </a:p>
          <a:p>
            <a:pPr>
              <a:spcBef>
                <a:spcPts val="1350"/>
              </a:spcBef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V - que </a:t>
            </a:r>
            <a:r>
              <a:rPr lang="pt-BR" sz="2500" b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não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esteja registrado e devidamente </a:t>
            </a:r>
            <a:r>
              <a:rPr lang="pt-BR" sz="25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licenciado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;</a:t>
            </a:r>
          </a:p>
        </p:txBody>
      </p:sp>
      <p:pic>
        <p:nvPicPr>
          <p:cNvPr id="1026" name="Picture 2" descr="CRLV Digital: como baixar e usar o documento no celular?">
            <a:extLst>
              <a:ext uri="{FF2B5EF4-FFF2-40B4-BE49-F238E27FC236}">
                <a16:creationId xmlns:a16="http://schemas.microsoft.com/office/drawing/2014/main" id="{D2B4A589-B8CD-CDBB-B43E-9E11573A8A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4" r="11033"/>
          <a:stretch/>
        </p:blipFill>
        <p:spPr bwMode="auto">
          <a:xfrm>
            <a:off x="6373438" y="815049"/>
            <a:ext cx="2477649" cy="20684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50296CB6-515A-B00C-75A3-5AF47232F569}"/>
              </a:ext>
            </a:extLst>
          </p:cNvPr>
          <p:cNvSpPr/>
          <p:nvPr/>
        </p:nvSpPr>
        <p:spPr>
          <a:xfrm>
            <a:off x="238442" y="2899559"/>
            <a:ext cx="7609327" cy="140038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R$ 293,47 </a:t>
            </a:r>
            <a:r>
              <a:rPr lang="pt-BR" sz="2500" strike="sngStrike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e apreensão do veículo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  <a:spcAft>
                <a:spcPts val="600"/>
              </a:spcAft>
            </a:pPr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Remoção do veículo</a:t>
            </a:r>
            <a:endParaRPr lang="pt-BR" sz="2500" dirty="0"/>
          </a:p>
        </p:txBody>
      </p:sp>
    </p:spTree>
    <p:extLst>
      <p:ext uri="{BB962C8B-B14F-4D97-AF65-F5344CB8AC3E}">
        <p14:creationId xmlns:p14="http://schemas.microsoft.com/office/powerpoint/2010/main" val="5759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2052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CELULAR À DIREÇÃO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4526F38-EF88-4B82-87DD-6499816A71E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54" b="11333"/>
          <a:stretch/>
        </p:blipFill>
        <p:spPr bwMode="auto">
          <a:xfrm>
            <a:off x="268221" y="3145586"/>
            <a:ext cx="3023667" cy="1634219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2AF60290-72F1-48BF-A95E-5447031288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88" y="1659890"/>
            <a:ext cx="5716254" cy="40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200" dirty="0">
                <a:latin typeface="+mj-lt"/>
              </a:rPr>
              <a:t>VI -</a:t>
            </a:r>
            <a:r>
              <a:rPr lang="pt-BR" sz="2200" dirty="0">
                <a:latin typeface="+mj-lt"/>
              </a:rPr>
              <a:t> utilizando-se de [...] </a:t>
            </a:r>
            <a:r>
              <a:rPr lang="pt-BR" sz="2200" b="1" dirty="0">
                <a:highlight>
                  <a:srgbClr val="FFFF00"/>
                </a:highlight>
                <a:latin typeface="+mj-lt"/>
              </a:rPr>
              <a:t>telefone celular</a:t>
            </a:r>
            <a:r>
              <a:rPr lang="pt-BR" sz="2200" dirty="0">
                <a:latin typeface="+mj-lt"/>
              </a:rPr>
              <a:t>;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382DA1E3-2C57-424E-A84B-B0898A15FE2F}"/>
              </a:ext>
            </a:extLst>
          </p:cNvPr>
          <p:cNvSpPr/>
          <p:nvPr/>
        </p:nvSpPr>
        <p:spPr>
          <a:xfrm>
            <a:off x="3417715" y="3274246"/>
            <a:ext cx="5618781" cy="760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pt-BR" sz="1200" dirty="0">
                <a:latin typeface="+mj-lt"/>
              </a:rPr>
              <a:t>V - </a:t>
            </a:r>
            <a:r>
              <a:rPr lang="pt-BR" sz="2200" dirty="0">
                <a:latin typeface="+mj-lt"/>
              </a:rPr>
              <a:t> com apenas uma das mãos [...]</a:t>
            </a:r>
            <a:r>
              <a:rPr lang="pt-BR" sz="2500" dirty="0">
                <a:latin typeface="+mj-lt"/>
              </a:rPr>
              <a:t> </a:t>
            </a:r>
          </a:p>
          <a:p>
            <a:pPr>
              <a:lnSpc>
                <a:spcPts val="2600"/>
              </a:lnSpc>
            </a:pPr>
            <a:r>
              <a:rPr lang="pt-BR" sz="1200" dirty="0">
                <a:latin typeface="+mj-lt"/>
              </a:rPr>
              <a:t>(P.U.)</a:t>
            </a:r>
            <a:r>
              <a:rPr lang="pt-BR" sz="2500" dirty="0">
                <a:latin typeface="+mj-lt"/>
              </a:rPr>
              <a:t> </a:t>
            </a:r>
            <a:r>
              <a:rPr lang="pt-BR" sz="2200" b="1" dirty="0">
                <a:latin typeface="+mj-lt"/>
              </a:rPr>
              <a:t>segurando</a:t>
            </a:r>
            <a:r>
              <a:rPr lang="pt-BR" sz="2200" dirty="0">
                <a:latin typeface="+mj-lt"/>
              </a:rPr>
              <a:t> ou </a:t>
            </a:r>
            <a:r>
              <a:rPr lang="pt-BR" sz="2200" b="1" dirty="0">
                <a:latin typeface="+mj-lt"/>
              </a:rPr>
              <a:t>manuseando</a:t>
            </a:r>
            <a:r>
              <a:rPr lang="pt-BR" sz="2200" dirty="0">
                <a:latin typeface="+mj-lt"/>
              </a:rPr>
              <a:t> telefone celular</a:t>
            </a:r>
          </a:p>
        </p:txBody>
      </p:sp>
      <p:pic>
        <p:nvPicPr>
          <p:cNvPr id="2052" name="Picture 4" descr="Suporte de celular para carros – suporte de celular para volante VEICULAR">
            <a:extLst>
              <a:ext uri="{FF2B5EF4-FFF2-40B4-BE49-F238E27FC236}">
                <a16:creationId xmlns:a16="http://schemas.microsoft.com/office/drawing/2014/main" id="{D67F32C7-90DE-4BCD-9821-C67A1261A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335334"/>
            <a:ext cx="2926383" cy="1646090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FEB074C7-A1C2-0D3C-2A1E-5FE5A45C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88" y="2041416"/>
            <a:ext cx="5716254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sz="2200" dirty="0">
                <a:latin typeface="+mj-lt"/>
              </a:rPr>
              <a:t>Infração - </a:t>
            </a:r>
            <a:r>
              <a:rPr lang="pt-BR" sz="2200" dirty="0">
                <a:solidFill>
                  <a:srgbClr val="FF0000"/>
                </a:solidFill>
                <a:latin typeface="+mj-lt"/>
              </a:rPr>
              <a:t>MÉDIA</a:t>
            </a:r>
            <a:endParaRPr lang="pt-BR" sz="2200" dirty="0">
              <a:latin typeface="+mj-lt"/>
            </a:endParaRPr>
          </a:p>
          <a:p>
            <a:pPr>
              <a:spcBef>
                <a:spcPts val="0"/>
              </a:spcBef>
            </a:pPr>
            <a:r>
              <a:rPr lang="pt-BR" sz="2200" b="1" dirty="0">
                <a:solidFill>
                  <a:srgbClr val="0070C0"/>
                </a:solidFill>
                <a:latin typeface="+mj-lt"/>
              </a:rPr>
              <a:t>Penalidade</a:t>
            </a:r>
            <a:r>
              <a:rPr lang="pt-BR" sz="2200" dirty="0">
                <a:latin typeface="+mj-lt"/>
              </a:rPr>
              <a:t> - Multa de 130,16</a:t>
            </a:r>
            <a:endParaRPr lang="pt-BR" altLang="pt-BR" sz="2200" dirty="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CFB3057-FA00-531C-D81A-EAA6C2511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288" y="1108349"/>
            <a:ext cx="5716254" cy="453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ts val="0"/>
              </a:spcBef>
            </a:pPr>
            <a:r>
              <a:rPr lang="pt-BR" sz="1200" dirty="0">
                <a:latin typeface="+mj-lt"/>
              </a:rPr>
              <a:t>Art. 252.</a:t>
            </a:r>
            <a:r>
              <a:rPr lang="pt-BR" sz="2500" dirty="0">
                <a:latin typeface="+mj-lt"/>
              </a:rPr>
              <a:t> </a:t>
            </a:r>
            <a:r>
              <a:rPr lang="pt-BR" sz="2500" b="1" dirty="0">
                <a:latin typeface="+mj-lt"/>
              </a:rPr>
              <a:t>Dirigir o veículo</a:t>
            </a:r>
            <a:r>
              <a:rPr lang="pt-BR" sz="2500" dirty="0">
                <a:latin typeface="+mj-lt"/>
              </a:rPr>
              <a:t>: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0591F930-68A7-E546-DA14-7BD69B958F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872" y="4071807"/>
            <a:ext cx="5544616" cy="746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ts val="2600"/>
              </a:lnSpc>
              <a:spcBef>
                <a:spcPts val="0"/>
              </a:spcBef>
            </a:pPr>
            <a:r>
              <a:rPr lang="pt-BR" sz="2200" dirty="0">
                <a:latin typeface="+mj-lt"/>
              </a:rPr>
              <a:t>Infração - </a:t>
            </a:r>
            <a:r>
              <a:rPr lang="pt-BR" sz="2200" dirty="0">
                <a:solidFill>
                  <a:srgbClr val="FF0000"/>
                </a:solidFill>
                <a:latin typeface="+mj-lt"/>
              </a:rPr>
              <a:t>GRAVÍSSIMA</a:t>
            </a:r>
            <a:endParaRPr lang="pt-BR" sz="2200" dirty="0">
              <a:latin typeface="+mj-lt"/>
            </a:endParaRPr>
          </a:p>
          <a:p>
            <a:pPr>
              <a:lnSpc>
                <a:spcPts val="2600"/>
              </a:lnSpc>
              <a:spcBef>
                <a:spcPts val="0"/>
              </a:spcBef>
            </a:pPr>
            <a:r>
              <a:rPr lang="pt-BR" sz="2200" b="1" dirty="0">
                <a:solidFill>
                  <a:srgbClr val="0070C0"/>
                </a:solidFill>
                <a:latin typeface="+mj-lt"/>
              </a:rPr>
              <a:t>Penalidade</a:t>
            </a:r>
            <a:r>
              <a:rPr lang="pt-BR" sz="2200" dirty="0">
                <a:latin typeface="+mj-lt"/>
              </a:rPr>
              <a:t> - Multa de R$ 293,47</a:t>
            </a:r>
            <a:endParaRPr lang="pt-BR" altLang="pt-BR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05282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3" grpId="0"/>
      <p:bldP spid="7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ESGUICHO DO PARA-BRISAS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598D87-872A-4757-B397-E05D58069B45}"/>
              </a:ext>
            </a:extLst>
          </p:cNvPr>
          <p:cNvSpPr/>
          <p:nvPr/>
        </p:nvSpPr>
        <p:spPr>
          <a:xfrm>
            <a:off x="251520" y="1203598"/>
            <a:ext cx="5472608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230.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Conduzir o veículo:</a:t>
            </a:r>
          </a:p>
          <a:p>
            <a:pPr>
              <a:spcBef>
                <a:spcPts val="1350"/>
              </a:spcBef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IX – sem </a:t>
            </a:r>
            <a:r>
              <a:rPr lang="pt-BR" sz="2500" b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equipamento obrigatório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ou estando este ineficiente ou inoperante: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EE6D5B-D268-8E7D-6DC1-0FBFBE773F94}"/>
              </a:ext>
            </a:extLst>
          </p:cNvPr>
          <p:cNvSpPr txBox="1"/>
          <p:nvPr/>
        </p:nvSpPr>
        <p:spPr>
          <a:xfrm>
            <a:off x="279092" y="3132504"/>
            <a:ext cx="825334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GRAVE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190,23</a:t>
            </a:r>
          </a:p>
          <a:p>
            <a:r>
              <a:rPr lang="pt-BR" alt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 </a:t>
            </a:r>
            <a:r>
              <a:rPr lang="pt-BR" altLang="pt-BR" sz="2500" dirty="0">
                <a:solidFill>
                  <a:srgbClr val="000000"/>
                </a:solidFill>
                <a:cs typeface="Arial" panose="020B0604020202020204" pitchFamily="34" charset="0"/>
              </a:rPr>
              <a:t>- Retenção do veículo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AutoShape 4" descr="Como Solucionar Problemas na Bomba do Limpador de Para‐Brisas">
            <a:extLst>
              <a:ext uri="{FF2B5EF4-FFF2-40B4-BE49-F238E27FC236}">
                <a16:creationId xmlns:a16="http://schemas.microsoft.com/office/drawing/2014/main" id="{0B841887-855F-97D4-0C7F-A25F6279F7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3E475C8-A6BB-C7BD-E576-8849519D35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462" t="33185" r="34250" b="30391"/>
          <a:stretch/>
        </p:blipFill>
        <p:spPr>
          <a:xfrm>
            <a:off x="5470643" y="882212"/>
            <a:ext cx="3513857" cy="2228698"/>
          </a:xfrm>
          <a:prstGeom prst="rect">
            <a:avLst/>
          </a:prstGeom>
          <a:ln>
            <a:noFill/>
          </a:ln>
          <a:effectLst>
            <a:softEdge rad="50800"/>
          </a:effectLst>
        </p:spPr>
      </p:pic>
    </p:spTree>
    <p:extLst>
      <p:ext uri="{BB962C8B-B14F-4D97-AF65-F5344CB8AC3E}">
        <p14:creationId xmlns:p14="http://schemas.microsoft.com/office/powerpoint/2010/main" val="288385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074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PNEUS LISOS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47598D87-872A-4757-B397-E05D58069B45}"/>
              </a:ext>
            </a:extLst>
          </p:cNvPr>
          <p:cNvSpPr/>
          <p:nvPr/>
        </p:nvSpPr>
        <p:spPr>
          <a:xfrm>
            <a:off x="251520" y="1203598"/>
            <a:ext cx="5760640" cy="1041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230.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Conduzir o veículo:</a:t>
            </a:r>
          </a:p>
          <a:p>
            <a:pPr>
              <a:spcBef>
                <a:spcPts val="1350"/>
              </a:spcBef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XVIII – em </a:t>
            </a:r>
            <a:r>
              <a:rPr lang="pt-BR" sz="2500" b="1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mau estado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 conservação [...]: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EE6D5B-D268-8E7D-6DC1-0FBFBE773F94}"/>
              </a:ext>
            </a:extLst>
          </p:cNvPr>
          <p:cNvSpPr txBox="1"/>
          <p:nvPr/>
        </p:nvSpPr>
        <p:spPr>
          <a:xfrm>
            <a:off x="279092" y="3132504"/>
            <a:ext cx="8253348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GRAVE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R$ 195,23</a:t>
            </a:r>
          </a:p>
          <a:p>
            <a:r>
              <a:rPr lang="pt-BR" alt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Med. Admin. </a:t>
            </a:r>
            <a:r>
              <a:rPr lang="pt-BR" altLang="pt-BR" sz="2500" dirty="0">
                <a:solidFill>
                  <a:srgbClr val="000000"/>
                </a:solidFill>
                <a:cs typeface="Arial" panose="020B0604020202020204" pitchFamily="34" charset="0"/>
              </a:rPr>
              <a:t>- Retenção do veículo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7" name="AutoShape 4" descr="Como Solucionar Problemas na Bomba do Limpador de Para‐Brisas">
            <a:extLst>
              <a:ext uri="{FF2B5EF4-FFF2-40B4-BE49-F238E27FC236}">
                <a16:creationId xmlns:a16="http://schemas.microsoft.com/office/drawing/2014/main" id="{0B841887-855F-97D4-0C7F-A25F6279F75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24193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Picture 2" descr="Multa por pneus carecas: o que fazer para a evitar">
            <a:extLst>
              <a:ext uri="{FF2B5EF4-FFF2-40B4-BE49-F238E27FC236}">
                <a16:creationId xmlns:a16="http://schemas.microsoft.com/office/drawing/2014/main" id="{4251785B-76EB-4D73-1F32-E73193899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05"/>
          <a:stretch/>
        </p:blipFill>
        <p:spPr bwMode="auto">
          <a:xfrm>
            <a:off x="5981893" y="942366"/>
            <a:ext cx="3014325" cy="2419350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413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12290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LUZ QUEIMADA</a:t>
            </a:r>
          </a:p>
        </p:txBody>
      </p:sp>
      <p:pic>
        <p:nvPicPr>
          <p:cNvPr id="12290" name="Picture 2" descr="Lâmpada de seta piscando rápido ,disparando o relê de setas. - YouTube">
            <a:extLst>
              <a:ext uri="{FF2B5EF4-FFF2-40B4-BE49-F238E27FC236}">
                <a16:creationId xmlns:a16="http://schemas.microsoft.com/office/drawing/2014/main" id="{ED51A250-A566-4007-96FB-80EB2D3AB9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28"/>
          <a:stretch/>
        </p:blipFill>
        <p:spPr bwMode="auto">
          <a:xfrm>
            <a:off x="5911653" y="2787774"/>
            <a:ext cx="3108250" cy="20313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47598D87-872A-4757-B397-E05D58069B45}"/>
              </a:ext>
            </a:extLst>
          </p:cNvPr>
          <p:cNvSpPr/>
          <p:nvPr/>
        </p:nvSpPr>
        <p:spPr>
          <a:xfrm>
            <a:off x="251520" y="1203598"/>
            <a:ext cx="8450314" cy="1426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230.</a:t>
            </a:r>
            <a:r>
              <a:rPr lang="pt-BR" sz="25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Conduzir o veículo:</a:t>
            </a:r>
          </a:p>
          <a:p>
            <a:pPr>
              <a:spcBef>
                <a:spcPts val="1350"/>
              </a:spcBef>
            </a:pP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XXII - com defeito no sistema de iluminação, de sinalização ou com </a:t>
            </a:r>
            <a:r>
              <a:rPr lang="pt-BR" sz="25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lâmpadas queimadas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8EE6D5B-D268-8E7D-6DC1-0FBFBE773F94}"/>
              </a:ext>
            </a:extLst>
          </p:cNvPr>
          <p:cNvSpPr txBox="1"/>
          <p:nvPr/>
        </p:nvSpPr>
        <p:spPr>
          <a:xfrm>
            <a:off x="279092" y="3132504"/>
            <a:ext cx="457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5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MÉDIA</a:t>
            </a:r>
            <a:endParaRPr lang="pt-BR" sz="25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  <a:p>
            <a:r>
              <a:rPr lang="pt-BR" sz="25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R$ 130,16</a:t>
            </a:r>
          </a:p>
        </p:txBody>
      </p:sp>
    </p:spTree>
    <p:extLst>
      <p:ext uri="{BB962C8B-B14F-4D97-AF65-F5344CB8AC3E}">
        <p14:creationId xmlns:p14="http://schemas.microsoft.com/office/powerpoint/2010/main" val="201003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357158" y="1282619"/>
            <a:ext cx="6286544" cy="1357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80000" rIns="180000" bIns="108000" rtlCol="0" anchor="b"/>
          <a:lstStyle/>
          <a:p>
            <a:pPr algn="just"/>
            <a:endParaRPr lang="pt-BR" i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... </a:t>
            </a:r>
            <a:r>
              <a:rPr lang="pt-BR" sz="2000" b="1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dirigente máximo</a:t>
            </a:r>
            <a:r>
              <a:rPr lang="pt-BR" sz="2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de órgão ou entidade executivo integrante do SNT.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57158" y="1282619"/>
            <a:ext cx="6286544" cy="47905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AUTORIDADE DE TRÂNSITO</a:t>
            </a:r>
          </a:p>
        </p:txBody>
      </p:sp>
      <p:pic>
        <p:nvPicPr>
          <p:cNvPr id="20" name="Imagem 19" descr="Autoridade de Trânsi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72330" y="1214428"/>
            <a:ext cx="1500198" cy="1568389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211" y="3154395"/>
            <a:ext cx="1727485" cy="1712639"/>
          </a:xfrm>
          <a:prstGeom prst="rect">
            <a:avLst/>
          </a:prstGeom>
        </p:spPr>
      </p:pic>
      <p:sp>
        <p:nvSpPr>
          <p:cNvPr id="18" name="Retângulo 17"/>
          <p:cNvSpPr/>
          <p:nvPr/>
        </p:nvSpPr>
        <p:spPr>
          <a:xfrm>
            <a:off x="2123728" y="3214692"/>
            <a:ext cx="6805990" cy="150019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8000" rIns="108000" bIns="108000" rtlCol="0" anchor="b"/>
          <a:lstStyle/>
          <a:p>
            <a:endParaRPr lang="pt-BR" i="1" dirty="0">
              <a:latin typeface="Calibri" pitchFamily="34" charset="0"/>
              <a:cs typeface="Calibri" pitchFamily="34" charset="0"/>
            </a:endParaRPr>
          </a:p>
          <a:p>
            <a:r>
              <a:rPr lang="pt-BR" sz="2000" b="1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Agente de trânsito </a:t>
            </a:r>
            <a:r>
              <a:rPr lang="pt-BR" sz="2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(municipal, estadual ou federal), </a:t>
            </a:r>
            <a:r>
              <a:rPr lang="pt-BR" sz="2000" b="1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PRF </a:t>
            </a:r>
            <a:r>
              <a:rPr lang="pt-BR" sz="2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e </a:t>
            </a:r>
            <a:r>
              <a:rPr lang="pt-BR" sz="2000" b="1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PM </a:t>
            </a:r>
            <a:r>
              <a:rPr lang="pt-BR" sz="2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credenciados pela autoridade de trânsito para o exercício de fiscalização, controle e operação de trânsito e patrulhamento. 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2123728" y="3214692"/>
            <a:ext cx="6805990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AGENTE DA AUTORIDADE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Conceitos e Definições</a:t>
            </a:r>
          </a:p>
        </p:txBody>
      </p:sp>
    </p:spTree>
    <p:extLst>
      <p:ext uri="{BB962C8B-B14F-4D97-AF65-F5344CB8AC3E}">
        <p14:creationId xmlns:p14="http://schemas.microsoft.com/office/powerpoint/2010/main" val="41525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194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ESTACIONAMENTO IRREGULAR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id="{D79D9820-2A8A-469F-9CA7-D34B19A38750}"/>
              </a:ext>
            </a:extLst>
          </p:cNvPr>
          <p:cNvSpPr/>
          <p:nvPr/>
        </p:nvSpPr>
        <p:spPr>
          <a:xfrm>
            <a:off x="150693" y="1085979"/>
            <a:ext cx="7143046" cy="7930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pt-BR" sz="2200" dirty="0">
                <a:solidFill>
                  <a:srgbClr val="000000"/>
                </a:solidFill>
                <a:cs typeface="Arial" panose="020B0604020202020204" pitchFamily="34" charset="0"/>
              </a:rPr>
              <a:t>São </a:t>
            </a:r>
            <a:r>
              <a:rPr lang="pt-BR" sz="2200" b="1" dirty="0">
                <a:solidFill>
                  <a:srgbClr val="000000"/>
                </a:solidFill>
                <a:cs typeface="Arial" panose="020B0604020202020204" pitchFamily="34" charset="0"/>
              </a:rPr>
              <a:t>VINTE as infrações de estacionamento</a:t>
            </a:r>
            <a:r>
              <a:rPr lang="pt-BR" sz="2200" dirty="0">
                <a:solidFill>
                  <a:srgbClr val="000000"/>
                </a:solidFill>
                <a:cs typeface="Arial" panose="020B0604020202020204" pitchFamily="34" charset="0"/>
              </a:rPr>
              <a:t> previstas no CTB:</a:t>
            </a:r>
          </a:p>
          <a:p>
            <a:pPr>
              <a:lnSpc>
                <a:spcPts val="2800"/>
              </a:lnSpc>
            </a:pPr>
            <a:r>
              <a:rPr lang="pt-BR" sz="2200" dirty="0">
                <a:solidFill>
                  <a:srgbClr val="000000"/>
                </a:solidFill>
                <a:cs typeface="Arial" panose="020B0604020202020204" pitchFamily="34" charset="0"/>
              </a:rPr>
              <a:t>► 8 de natureza </a:t>
            </a:r>
            <a:r>
              <a:rPr lang="pt-BR" sz="2200" dirty="0">
                <a:solidFill>
                  <a:srgbClr val="FF0000"/>
                </a:solidFill>
                <a:cs typeface="Arial" panose="020B0604020202020204" pitchFamily="34" charset="0"/>
              </a:rPr>
              <a:t>MÉDIA</a:t>
            </a:r>
            <a:r>
              <a:rPr lang="pt-BR" sz="2200" dirty="0">
                <a:solidFill>
                  <a:srgbClr val="000000"/>
                </a:solidFill>
                <a:cs typeface="Arial" panose="020B0604020202020204" pitchFamily="34" charset="0"/>
              </a:rPr>
              <a:t> + 8 </a:t>
            </a:r>
            <a:r>
              <a:rPr lang="pt-BR" sz="2200" dirty="0">
                <a:solidFill>
                  <a:srgbClr val="FF0000"/>
                </a:solidFill>
                <a:cs typeface="Arial" panose="020B0604020202020204" pitchFamily="34" charset="0"/>
              </a:rPr>
              <a:t>GRAVES</a:t>
            </a:r>
            <a:endParaRPr lang="pt-BR" sz="2200" dirty="0">
              <a:solidFill>
                <a:srgbClr val="000000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8194" name="Picture 2" descr="Placa de Estacionamento Proibido Estacionar - Photofilm - Placa de  Sinalização de Segurança - Magazine Luiza">
            <a:extLst>
              <a:ext uri="{FF2B5EF4-FFF2-40B4-BE49-F238E27FC236}">
                <a16:creationId xmlns:a16="http://schemas.microsoft.com/office/drawing/2014/main" id="{5E8BE2C3-4F53-45F1-B7C5-B302200D73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2" t="13714" r="26798" b="38159"/>
          <a:stretch/>
        </p:blipFill>
        <p:spPr bwMode="auto">
          <a:xfrm>
            <a:off x="7165411" y="577299"/>
            <a:ext cx="1943093" cy="183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>
            <a:extLst>
              <a:ext uri="{FF2B5EF4-FFF2-40B4-BE49-F238E27FC236}">
                <a16:creationId xmlns:a16="http://schemas.microsoft.com/office/drawing/2014/main" id="{CCB5B079-3717-A7A5-7112-446CAC5B78D2}"/>
              </a:ext>
            </a:extLst>
          </p:cNvPr>
          <p:cNvSpPr/>
          <p:nvPr/>
        </p:nvSpPr>
        <p:spPr>
          <a:xfrm>
            <a:off x="150693" y="2139702"/>
            <a:ext cx="8725915" cy="1154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pt-BR" sz="2200" dirty="0">
                <a:latin typeface="+mj-lt"/>
                <a:cs typeface="Arial" panose="020B0604020202020204" pitchFamily="34" charset="0"/>
              </a:rPr>
              <a:t>► 2 </a:t>
            </a:r>
            <a:r>
              <a:rPr lang="pt-BR" sz="2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GRAVÍSSIMAS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800"/>
              </a:lnSpc>
            </a:pP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→ vaga de </a:t>
            </a: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Idoso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 </a:t>
            </a: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Pessoa com Deficiência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; </a:t>
            </a:r>
          </a:p>
          <a:p>
            <a:pPr>
              <a:lnSpc>
                <a:spcPts val="2800"/>
              </a:lnSpc>
            </a:pP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→ </a:t>
            </a: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na pista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de Estradas, Rodovias, Trânsito Rápido e vias com acostamento;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324D4E60-2271-B4CA-691B-7511807D7714}"/>
              </a:ext>
            </a:extLst>
          </p:cNvPr>
          <p:cNvSpPr/>
          <p:nvPr/>
        </p:nvSpPr>
        <p:spPr>
          <a:xfrm>
            <a:off x="181075" y="3694081"/>
            <a:ext cx="4177041" cy="1154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800"/>
              </a:lnSpc>
            </a:pPr>
            <a:r>
              <a:rPr lang="pt-BR" sz="2200" dirty="0">
                <a:latin typeface="+mj-lt"/>
                <a:cs typeface="Arial" panose="020B0604020202020204" pitchFamily="34" charset="0"/>
              </a:rPr>
              <a:t>► 2 </a:t>
            </a:r>
            <a:r>
              <a:rPr lang="pt-BR" sz="22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LEVES</a:t>
            </a:r>
          </a:p>
          <a:p>
            <a:pPr>
              <a:lnSpc>
                <a:spcPts val="2800"/>
              </a:lnSpc>
            </a:pPr>
            <a:r>
              <a:rPr lang="pt-BR" sz="2200" dirty="0">
                <a:latin typeface="+mj-lt"/>
                <a:cs typeface="Arial" panose="020B0604020202020204" pitchFamily="34" charset="0"/>
              </a:rPr>
              <a:t>→ </a:t>
            </a: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longe da guia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entre 50cm e 1m; </a:t>
            </a:r>
          </a:p>
          <a:p>
            <a:pPr>
              <a:lnSpc>
                <a:spcPts val="2800"/>
              </a:lnSpc>
            </a:pP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→ nos </a:t>
            </a:r>
            <a:r>
              <a:rPr lang="pt-BR" sz="2200" dirty="0">
                <a:solidFill>
                  <a:srgbClr val="000000"/>
                </a:solidFill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acostamentos</a:t>
            </a:r>
            <a:r>
              <a:rPr lang="pt-BR" sz="2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475951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7170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DC15C83-CB50-4576-AFF7-7147C63AE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7"/>
            <a:ext cx="4431838" cy="48481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434791B-C6A1-4751-99C2-40C23F1C5F0F}"/>
              </a:ext>
            </a:extLst>
          </p:cNvPr>
          <p:cNvSpPr txBox="1"/>
          <p:nvPr/>
        </p:nvSpPr>
        <p:spPr>
          <a:xfrm>
            <a:off x="214282" y="577299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EXCESSO DE VELOCIDADE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F1F22521-0BB9-43FA-B3B0-466E11B30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0" r="4189"/>
          <a:stretch/>
        </p:blipFill>
        <p:spPr bwMode="auto">
          <a:xfrm>
            <a:off x="5580112" y="1786416"/>
            <a:ext cx="3174275" cy="2243138"/>
          </a:xfrm>
          <a:prstGeom prst="rect">
            <a:avLst/>
          </a:prstGeom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76EC814-E776-4E6B-9695-DEAD6BD4EF0B}"/>
              </a:ext>
            </a:extLst>
          </p:cNvPr>
          <p:cNvSpPr/>
          <p:nvPr/>
        </p:nvSpPr>
        <p:spPr>
          <a:xfrm>
            <a:off x="179512" y="1068774"/>
            <a:ext cx="7068263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5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Art. 218.</a:t>
            </a:r>
            <a:r>
              <a:rPr lang="pt-BR" sz="20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  Transitar em </a:t>
            </a:r>
            <a:r>
              <a:rPr lang="pt-BR" sz="2000" b="1" dirty="0">
                <a:highlight>
                  <a:srgbClr val="FFFF00"/>
                </a:highlight>
                <a:latin typeface="+mj-lt"/>
                <a:cs typeface="Arial" panose="020B0604020202020204" pitchFamily="34" charset="0"/>
              </a:rPr>
              <a:t>velocidade</a:t>
            </a:r>
            <a:r>
              <a:rPr lang="pt-BR" sz="2000" b="1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superior à máxima:</a:t>
            </a:r>
          </a:p>
          <a:p>
            <a:pPr>
              <a:spcBef>
                <a:spcPts val="1350"/>
              </a:spcBef>
            </a:pPr>
            <a:r>
              <a:rPr lang="pt-BR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 –</a:t>
            </a: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em </a:t>
            </a:r>
            <a:r>
              <a:rPr lang="pt-BR" sz="20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até 20%</a:t>
            </a:r>
            <a:b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–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MÉDIA</a:t>
            </a:r>
            <a:b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R$ 130,16 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4CC594C-2AB7-078C-4576-6468CE4E1006}"/>
              </a:ext>
            </a:extLst>
          </p:cNvPr>
          <p:cNvSpPr txBox="1"/>
          <p:nvPr/>
        </p:nvSpPr>
        <p:spPr>
          <a:xfrm>
            <a:off x="179512" y="2715766"/>
            <a:ext cx="46304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II –</a:t>
            </a: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em </a:t>
            </a:r>
            <a:r>
              <a:rPr lang="pt-BR" sz="20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mais de 20%</a:t>
            </a: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até 50%</a:t>
            </a:r>
            <a:b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GRAVE</a:t>
            </a:r>
            <a:b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de 195,23 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556FA0-8E39-C520-7F31-85B113957FA4}"/>
              </a:ext>
            </a:extLst>
          </p:cNvPr>
          <p:cNvSpPr txBox="1"/>
          <p:nvPr/>
        </p:nvSpPr>
        <p:spPr>
          <a:xfrm>
            <a:off x="214282" y="3939902"/>
            <a:ext cx="76700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350"/>
              </a:spcBef>
            </a:pPr>
            <a:r>
              <a:rPr lang="pt-BR" sz="12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III –</a:t>
            </a: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em </a:t>
            </a:r>
            <a:r>
              <a:rPr lang="pt-BR" sz="2000" b="1" dirty="0">
                <a:solidFill>
                  <a:srgbClr val="00B050"/>
                </a:solidFill>
                <a:latin typeface="+mj-lt"/>
                <a:cs typeface="Arial" panose="020B0604020202020204" pitchFamily="34" charset="0"/>
              </a:rPr>
              <a:t>mais de 50%</a:t>
            </a:r>
            <a:b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Infração - </a:t>
            </a:r>
            <a:r>
              <a:rPr lang="pt-BR" sz="2000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GRAVÍSSIMA</a:t>
            </a:r>
            <a:b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70C0"/>
                </a:solidFill>
                <a:latin typeface="+mj-lt"/>
                <a:cs typeface="Arial" panose="020B0604020202020204" pitchFamily="34" charset="0"/>
              </a:rPr>
              <a:t>Penalidade</a:t>
            </a:r>
            <a:r>
              <a:rPr lang="pt-BR" sz="20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- Multa (3x) R$ 880,41 + Suspensão do Direito de Dirigir.</a:t>
            </a:r>
          </a:p>
        </p:txBody>
      </p:sp>
    </p:spTree>
    <p:extLst>
      <p:ext uri="{BB962C8B-B14F-4D97-AF65-F5344CB8AC3E}">
        <p14:creationId xmlns:p14="http://schemas.microsoft.com/office/powerpoint/2010/main" val="125373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Picture 113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9" name="Imagem 18" descr="Carro multado velocida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7941" y="1008415"/>
            <a:ext cx="2285984" cy="1922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tângulo 7"/>
          <p:cNvSpPr/>
          <p:nvPr/>
        </p:nvSpPr>
        <p:spPr>
          <a:xfrm>
            <a:off x="149636" y="1214428"/>
            <a:ext cx="3390320" cy="2857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Especificação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3988310" y="1214428"/>
            <a:ext cx="2600994" cy="2857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Gravidade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145837" y="1643056"/>
            <a:ext cx="3390320" cy="285752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Acima da Máxima em até 20%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989116" y="1632424"/>
            <a:ext cx="2600994" cy="285752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Média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145837" y="2071684"/>
            <a:ext cx="3390320" cy="285752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Acima da Máxima entre 20% e 50%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989116" y="2061052"/>
            <a:ext cx="2600994" cy="285752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Grave</a:t>
            </a:r>
          </a:p>
        </p:txBody>
      </p:sp>
      <p:sp>
        <p:nvSpPr>
          <p:cNvPr id="16" name="Retângulo 15"/>
          <p:cNvSpPr/>
          <p:nvPr/>
        </p:nvSpPr>
        <p:spPr>
          <a:xfrm>
            <a:off x="142844" y="2500312"/>
            <a:ext cx="3390320" cy="285752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60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Acima da Máxima em + de 50%</a:t>
            </a:r>
          </a:p>
        </p:txBody>
      </p:sp>
      <p:sp>
        <p:nvSpPr>
          <p:cNvPr id="17" name="Retângulo 16"/>
          <p:cNvSpPr/>
          <p:nvPr/>
        </p:nvSpPr>
        <p:spPr>
          <a:xfrm>
            <a:off x="3986123" y="2489680"/>
            <a:ext cx="2600994" cy="285752"/>
          </a:xfrm>
          <a:prstGeom prst="rect">
            <a:avLst/>
          </a:prstGeom>
          <a:solidFill>
            <a:schemeClr val="tx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50" b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Gravíssima x3 + Suspensão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285721" y="3087097"/>
            <a:ext cx="4357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latin typeface="Calibri" pitchFamily="34" charset="0"/>
                <a:cs typeface="Calibri" pitchFamily="34" charset="0"/>
              </a:rPr>
              <a:t>Exemplo: </a:t>
            </a: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Velocidade Máxima 80 km/h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357158" y="3500444"/>
            <a:ext cx="1071570" cy="120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642910" y="3470671"/>
            <a:ext cx="4286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80</a:t>
            </a:r>
          </a:p>
        </p:txBody>
      </p:sp>
      <p:sp>
        <p:nvSpPr>
          <p:cNvPr id="24" name="CaixaDeTexto 23"/>
          <p:cNvSpPr txBox="1"/>
          <p:nvPr/>
        </p:nvSpPr>
        <p:spPr>
          <a:xfrm>
            <a:off x="521301" y="3695619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x </a:t>
            </a:r>
            <a:r>
              <a:rPr lang="pt-BR" sz="1500" b="1" u="sng" dirty="0">
                <a:latin typeface="Calibri" pitchFamily="34" charset="0"/>
                <a:cs typeface="Calibri" pitchFamily="34" charset="0"/>
              </a:rPr>
              <a:t>20</a:t>
            </a:r>
            <a:r>
              <a:rPr lang="pt-BR" sz="1500" b="1" dirty="0"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25" name="CaixaDeTexto 24"/>
          <p:cNvSpPr txBox="1"/>
          <p:nvPr/>
        </p:nvSpPr>
        <p:spPr>
          <a:xfrm>
            <a:off x="645903" y="3941832"/>
            <a:ext cx="4286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16</a:t>
            </a:r>
          </a:p>
        </p:txBody>
      </p:sp>
      <p:sp>
        <p:nvSpPr>
          <p:cNvPr id="26" name="CaixaDeTexto 25"/>
          <p:cNvSpPr txBox="1"/>
          <p:nvPr/>
        </p:nvSpPr>
        <p:spPr>
          <a:xfrm>
            <a:off x="510668" y="4127239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+ </a:t>
            </a:r>
            <a:r>
              <a:rPr lang="pt-BR" sz="1500" b="1" u="sng" dirty="0">
                <a:latin typeface="Calibri" pitchFamily="34" charset="0"/>
                <a:cs typeface="Calibri" pitchFamily="34" charset="0"/>
              </a:rPr>
              <a:t>80</a:t>
            </a:r>
            <a:endParaRPr lang="pt-BR" sz="1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645903" y="4357701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96 k/h</a:t>
            </a:r>
          </a:p>
        </p:txBody>
      </p:sp>
      <p:sp>
        <p:nvSpPr>
          <p:cNvPr id="28" name="Retângulo 27"/>
          <p:cNvSpPr/>
          <p:nvPr/>
        </p:nvSpPr>
        <p:spPr>
          <a:xfrm>
            <a:off x="1714480" y="3502570"/>
            <a:ext cx="1071570" cy="120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1997239" y="3472797"/>
            <a:ext cx="4286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80</a:t>
            </a:r>
          </a:p>
        </p:txBody>
      </p:sp>
      <p:sp>
        <p:nvSpPr>
          <p:cNvPr id="30" name="CaixaDeTexto 29"/>
          <p:cNvSpPr txBox="1"/>
          <p:nvPr/>
        </p:nvSpPr>
        <p:spPr>
          <a:xfrm>
            <a:off x="1875630" y="3697744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x </a:t>
            </a:r>
            <a:r>
              <a:rPr lang="pt-BR" sz="1500" b="1" u="sng" dirty="0">
                <a:latin typeface="Calibri" pitchFamily="34" charset="0"/>
                <a:cs typeface="Calibri" pitchFamily="34" charset="0"/>
              </a:rPr>
              <a:t>50</a:t>
            </a:r>
            <a:r>
              <a:rPr lang="pt-BR" sz="1500" b="1" dirty="0">
                <a:latin typeface="Calibri" pitchFamily="34" charset="0"/>
                <a:cs typeface="Calibri" pitchFamily="34" charset="0"/>
              </a:rPr>
              <a:t>%</a:t>
            </a:r>
          </a:p>
        </p:txBody>
      </p:sp>
      <p:sp>
        <p:nvSpPr>
          <p:cNvPr id="31" name="CaixaDeTexto 30"/>
          <p:cNvSpPr txBox="1"/>
          <p:nvPr/>
        </p:nvSpPr>
        <p:spPr>
          <a:xfrm>
            <a:off x="2000232" y="3943957"/>
            <a:ext cx="4286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40</a:t>
            </a:r>
          </a:p>
        </p:txBody>
      </p:sp>
      <p:sp>
        <p:nvSpPr>
          <p:cNvPr id="32" name="CaixaDeTexto 31"/>
          <p:cNvSpPr txBox="1"/>
          <p:nvPr/>
        </p:nvSpPr>
        <p:spPr>
          <a:xfrm>
            <a:off x="1864997" y="4129365"/>
            <a:ext cx="785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+ </a:t>
            </a:r>
            <a:r>
              <a:rPr lang="pt-BR" sz="1500" b="1" u="sng" dirty="0">
                <a:latin typeface="Calibri" pitchFamily="34" charset="0"/>
                <a:cs typeface="Calibri" pitchFamily="34" charset="0"/>
              </a:rPr>
              <a:t>80</a:t>
            </a:r>
            <a:endParaRPr lang="pt-BR" sz="1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928794" y="4359826"/>
            <a:ext cx="9286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500" b="1" dirty="0">
                <a:latin typeface="Calibri" pitchFamily="34" charset="0"/>
                <a:cs typeface="Calibri" pitchFamily="34" charset="0"/>
              </a:rPr>
              <a:t>120 k/h</a:t>
            </a:r>
          </a:p>
        </p:txBody>
      </p:sp>
      <p:sp>
        <p:nvSpPr>
          <p:cNvPr id="34" name="Retângulo 33"/>
          <p:cNvSpPr/>
          <p:nvPr/>
        </p:nvSpPr>
        <p:spPr>
          <a:xfrm>
            <a:off x="3071802" y="3500444"/>
            <a:ext cx="5388630" cy="1206000"/>
          </a:xfrm>
          <a:prstGeom prst="rect">
            <a:avLst/>
          </a:prstGeom>
          <a:solidFill>
            <a:srgbClr val="006600">
              <a:alpha val="20000"/>
            </a:srgbClr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►Até 96 km/h = Média</a:t>
            </a: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►De 97 até 120 km/h = Grave</a:t>
            </a:r>
          </a:p>
          <a:p>
            <a:pPr>
              <a:lnSpc>
                <a:spcPct val="150000"/>
              </a:lnSpc>
            </a:pPr>
            <a:r>
              <a:rPr lang="pt-BR" b="1" i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►Acima de 120 km/h = Gravíssima (x3) + Suspensão</a:t>
            </a:r>
          </a:p>
        </p:txBody>
      </p:sp>
      <p:sp>
        <p:nvSpPr>
          <p:cNvPr id="37" name="Seta para a direita 36"/>
          <p:cNvSpPr/>
          <p:nvPr/>
        </p:nvSpPr>
        <p:spPr>
          <a:xfrm>
            <a:off x="3614728" y="1643056"/>
            <a:ext cx="285752" cy="2857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8" name="Seta para a direita 37"/>
          <p:cNvSpPr/>
          <p:nvPr/>
        </p:nvSpPr>
        <p:spPr>
          <a:xfrm>
            <a:off x="3614728" y="2071684"/>
            <a:ext cx="285752" cy="2857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9" name="Seta para a direita 38"/>
          <p:cNvSpPr/>
          <p:nvPr/>
        </p:nvSpPr>
        <p:spPr>
          <a:xfrm>
            <a:off x="3614728" y="2500312"/>
            <a:ext cx="285752" cy="285752"/>
          </a:xfrm>
          <a:prstGeom prst="rightArrow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5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6" name="Imagem 3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40" name="CaixaDeTexto 39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Velocidade - Cálculo</a:t>
            </a:r>
            <a:endParaRPr lang="pt-BR" sz="1000" b="1" dirty="0"/>
          </a:p>
        </p:txBody>
      </p:sp>
    </p:spTree>
    <p:extLst>
      <p:ext uri="{BB962C8B-B14F-4D97-AF65-F5344CB8AC3E}">
        <p14:creationId xmlns:p14="http://schemas.microsoft.com/office/powerpoint/2010/main" val="16688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3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7" grpId="0" animBg="1"/>
      <p:bldP spid="38" grpId="0" animBg="1"/>
      <p:bldP spid="3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214282" y="1059582"/>
            <a:ext cx="8429684" cy="396044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100" b="1" dirty="0">
                <a:latin typeface="Calibri" pitchFamily="34" charset="0"/>
                <a:cs typeface="Calibri" pitchFamily="34" charset="0"/>
              </a:rPr>
              <a:t>01 – Marque a alternativa FALSA:</a:t>
            </a:r>
          </a:p>
          <a:p>
            <a:pPr marL="361950" lvl="0" indent="-361950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kumimoji="0" lang="pt-BR" sz="21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kumimoji="0" lang="pt-BR" sz="2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São competentes para lavrar um Auto de Infração de Trânsito (AIT) o </a:t>
            </a:r>
            <a:r>
              <a:rPr lang="pt-BR" sz="2100" dirty="0">
                <a:latin typeface="Calibri" pitchFamily="34" charset="0"/>
                <a:cs typeface="Calibri" pitchFamily="34" charset="0"/>
              </a:rPr>
              <a:t>Policial Militar ou Servidor Civil (estatutário ou celetista).</a:t>
            </a:r>
            <a:endParaRPr kumimoji="0" lang="pt-BR" sz="21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0363" lvl="0" indent="-360363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100" dirty="0">
                <a:latin typeface="Calibri" pitchFamily="34" charset="0"/>
                <a:cs typeface="Calibri" pitchFamily="34" charset="0"/>
              </a:rPr>
              <a:t>O AIT será arquivado, caso não seja expedida sua notificação no prazo máximo de 30 dias.</a:t>
            </a:r>
          </a:p>
          <a:p>
            <a:pPr marL="360363" lvl="0" indent="-360363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1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1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100" dirty="0">
                <a:latin typeface="Calibri" pitchFamily="34" charset="0"/>
                <a:cs typeface="Calibri" pitchFamily="34" charset="0"/>
              </a:rPr>
              <a:t>O agente de trânsito não poderá efetuar a lavratura do</a:t>
            </a:r>
            <a:br>
              <a:rPr lang="pt-BR" sz="2100" dirty="0">
                <a:latin typeface="Calibri" pitchFamily="34" charset="0"/>
                <a:cs typeface="Calibri" pitchFamily="34" charset="0"/>
              </a:rPr>
            </a:br>
            <a:r>
              <a:rPr lang="pt-BR" sz="2100" dirty="0">
                <a:latin typeface="Calibri" pitchFamily="34" charset="0"/>
                <a:cs typeface="Calibri" pitchFamily="34" charset="0"/>
              </a:rPr>
              <a:t>AIT sem a assinatura e o prontuário do condutor infrator.</a:t>
            </a:r>
            <a:endParaRPr lang="pt-BR" sz="2100" dirty="0">
              <a:latin typeface="Calibri" pitchFamily="34" charset="0"/>
            </a:endParaRPr>
          </a:p>
          <a:p>
            <a:pPr marL="514350" lvl="0" indent="-514350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1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100" dirty="0">
                <a:latin typeface="Calibri" pitchFamily="34" charset="0"/>
                <a:cs typeface="Calibri" pitchFamily="34" charset="0"/>
              </a:rPr>
              <a:t>O AIT poderá ser arquivado por inconsistência.</a:t>
            </a:r>
            <a:endParaRPr lang="pt-BR" sz="2100" dirty="0">
              <a:latin typeface="Calibri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4502B2B7-283B-78D2-09BD-A81D84647A2E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004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214282" y="1203598"/>
            <a:ext cx="8429684" cy="35383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600" b="1" dirty="0">
                <a:latin typeface="Calibri" pitchFamily="34" charset="0"/>
                <a:cs typeface="Calibri" pitchFamily="34" charset="0"/>
              </a:rPr>
              <a:t>02 – A penalidade pecuniária será sempre atribuída:</a:t>
            </a:r>
          </a:p>
          <a:p>
            <a:pPr marL="514350" lvl="0" indent="-514350"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Ao Proprietário</a:t>
            </a:r>
            <a:r>
              <a:rPr kumimoji="0" lang="pt-B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do veículo.</a:t>
            </a:r>
          </a:p>
          <a:p>
            <a:pPr marL="360363" lvl="0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Ao Condutor do veículo.</a:t>
            </a:r>
          </a:p>
          <a:p>
            <a:pPr marL="360363" lvl="0" indent="-360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À Transportadora. </a:t>
            </a:r>
            <a:endParaRPr lang="pt-BR" sz="2400" dirty="0">
              <a:latin typeface="Calibri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Ao Embarcador.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423F9AB4-2B8A-88C2-CAB0-ACB40F5BB6D0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986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214282" y="1285866"/>
            <a:ext cx="8429684" cy="35383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03 – Marque qual das alternativas não corresponde a uma Medida Administrativa: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Retenção</a:t>
            </a:r>
            <a:r>
              <a:rPr kumimoji="0" lang="pt-B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do Veículo.</a:t>
            </a:r>
          </a:p>
          <a:p>
            <a:pPr marL="360363" lvl="0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Remoção do Veículo.</a:t>
            </a:r>
          </a:p>
          <a:p>
            <a:pPr marL="360363" lvl="0" indent="-360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</a:rPr>
              <a:t>Suspensão do Direito de Dirigir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.</a:t>
            </a:r>
            <a:endParaRPr lang="pt-BR" sz="2400" dirty="0">
              <a:latin typeface="Calibri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Transbordo do excesso de carga.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14757963-831C-0CE0-51B3-7B4E2EFF8CF2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1330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107504" y="1053205"/>
            <a:ext cx="8856984" cy="3898395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latin typeface="Calibri" pitchFamily="34" charset="0"/>
                <a:cs typeface="Calibri" pitchFamily="34" charset="0"/>
              </a:rPr>
              <a:t>04 – Assinale a alternativa VERDADEIRA.</a:t>
            </a:r>
          </a:p>
          <a:p>
            <a:pPr marL="268288" lvl="0" indent="-268288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A multa</a:t>
            </a:r>
            <a:r>
              <a:rPr kumimoji="0" lang="pt-BR" sz="2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poderá ser paga, até a data do vencimento, com 20% de desconto, ou 40% se aderir ao SNE e não apresentar defesa ou recurso.</a:t>
            </a:r>
          </a:p>
          <a:p>
            <a:pPr marL="360363" lvl="0" indent="-360363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A notificação de AIT será feita obrigatoriamente via correios.</a:t>
            </a:r>
          </a:p>
          <a:p>
            <a:pPr marL="360363" lvl="0" indent="-360363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O auto de infração de trânsito nunca poderá </a:t>
            </a:r>
            <a:br>
              <a:rPr lang="pt-BR" sz="2200" dirty="0">
                <a:latin typeface="Calibri" pitchFamily="34" charset="0"/>
                <a:cs typeface="Calibri" pitchFamily="34" charset="0"/>
              </a:rPr>
            </a:br>
            <a:r>
              <a:rPr lang="pt-BR" sz="2200" dirty="0">
                <a:latin typeface="Calibri" pitchFamily="34" charset="0"/>
                <a:cs typeface="Calibri" pitchFamily="34" charset="0"/>
              </a:rPr>
              <a:t>ser arquivado.</a:t>
            </a:r>
            <a:endParaRPr lang="pt-BR" sz="2200" dirty="0">
              <a:latin typeface="Calibri" pitchFamily="34" charset="0"/>
            </a:endParaRPr>
          </a:p>
          <a:p>
            <a:pPr marL="268288" lvl="0" indent="-268288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Em caso de recurso contra penalidades, o condutor </a:t>
            </a:r>
            <a:br>
              <a:rPr lang="pt-BR" sz="2200" dirty="0">
                <a:latin typeface="Calibri" pitchFamily="34" charset="0"/>
                <a:cs typeface="Calibri" pitchFamily="34" charset="0"/>
              </a:rPr>
            </a:br>
            <a:r>
              <a:rPr lang="pt-BR" sz="2200" dirty="0">
                <a:latin typeface="Calibri" pitchFamily="34" charset="0"/>
                <a:cs typeface="Calibri" pitchFamily="34" charset="0"/>
              </a:rPr>
              <a:t>somente poderá recorrer após recolher o valor da multa.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7080F609-8044-A0C1-82AA-012418993B7D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940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107504" y="1062490"/>
            <a:ext cx="8429684" cy="353834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algn="just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400" b="1" dirty="0">
                <a:latin typeface="Calibri" pitchFamily="34" charset="0"/>
                <a:cs typeface="Calibri" pitchFamily="34" charset="0"/>
              </a:rPr>
              <a:t>05 – Quanto aos prazos do Processo Administrativo, marque a alternativa correta:</a:t>
            </a:r>
          </a:p>
          <a:p>
            <a:pPr marL="514350" lvl="0" indent="-514350"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pt-BR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15 dias para a Autoridade</a:t>
            </a:r>
            <a:r>
              <a:rPr kumimoji="0" lang="pt-BR" sz="24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remeter a Notificação da Autuação.</a:t>
            </a:r>
          </a:p>
          <a:p>
            <a:pPr marL="360363" lvl="0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15 dias para que se apresente o “real infrator”.</a:t>
            </a:r>
          </a:p>
          <a:p>
            <a:pPr marL="360363" lvl="0" indent="-360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30 dias para o condutor apresentar “defesa prévia”.</a:t>
            </a:r>
            <a:endParaRPr lang="pt-BR" sz="2400" dirty="0">
              <a:latin typeface="Calibri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20 dias para o condutor remeter Recurso à JARI.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B91FEEB9-9AC4-3035-B42D-63FBBC576D87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38889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184690" y="1067720"/>
            <a:ext cx="8429684" cy="3808286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latin typeface="Calibri" pitchFamily="34" charset="0"/>
                <a:cs typeface="Calibri" pitchFamily="34" charset="0"/>
              </a:rPr>
              <a:t>06 – Dirigir veículo com habilitação cassada ou suspensa é infração_____________, tendo como Penalidade _____________ e Medidas Administrativas _____________ e ________________.</a:t>
            </a:r>
          </a:p>
          <a:p>
            <a:pPr marL="482588" indent="-482588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a)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 Gravíssima; multa (5x); Recolhimento da CNH e Apreensão do veículo.</a:t>
            </a:r>
          </a:p>
          <a:p>
            <a:pPr marL="480472" indent="-480472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Grave; multa (3x); Recolhimento da CNH e Retenção do veículo.</a:t>
            </a:r>
            <a:endParaRPr lang="pt-BR" sz="2200" dirty="0">
              <a:latin typeface="Calibri" pitchFamily="34" charset="0"/>
            </a:endParaRPr>
          </a:p>
          <a:p>
            <a:pPr marL="268288" indent="-268288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Gravíssima; multa (3x); Recolhimento da CNH e </a:t>
            </a:r>
            <a:br>
              <a:rPr lang="pt-BR" sz="2200" dirty="0">
                <a:latin typeface="Calibri" pitchFamily="34" charset="0"/>
                <a:cs typeface="Calibri" pitchFamily="34" charset="0"/>
              </a:rPr>
            </a:br>
            <a:r>
              <a:rPr lang="pt-BR" sz="2200" dirty="0">
                <a:latin typeface="Calibri" pitchFamily="34" charset="0"/>
                <a:cs typeface="Calibri" pitchFamily="34" charset="0"/>
              </a:rPr>
              <a:t>Retenção do veículo.</a:t>
            </a:r>
            <a:endParaRPr lang="pt-BR" sz="2200" dirty="0">
              <a:latin typeface="Calibri" pitchFamily="34" charset="0"/>
            </a:endParaRPr>
          </a:p>
          <a:p>
            <a:pPr marL="268288" indent="-268288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Grave; multa (5x); Recolhimento da CNH e</a:t>
            </a:r>
            <a:br>
              <a:rPr lang="pt-BR" sz="2200" dirty="0">
                <a:latin typeface="Calibri" pitchFamily="34" charset="0"/>
                <a:cs typeface="Calibri" pitchFamily="34" charset="0"/>
              </a:rPr>
            </a:br>
            <a:r>
              <a:rPr lang="pt-BR" sz="2200" dirty="0">
                <a:latin typeface="Calibri" pitchFamily="34" charset="0"/>
                <a:cs typeface="Calibri" pitchFamily="34" charset="0"/>
              </a:rPr>
              <a:t> Remoção do veículo.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406D164A-F7DA-4600-2192-778CE0FC72C0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235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214282" y="1068847"/>
            <a:ext cx="8750206" cy="382001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200" b="1" dirty="0">
                <a:latin typeface="Calibri" pitchFamily="34" charset="0"/>
                <a:cs typeface="Calibri" pitchFamily="34" charset="0"/>
              </a:rPr>
              <a:t>07 – Em uma rodovia de pista simples, sem sinalização regulamentadora de velocidade, um motorista foi flagrado conduzindo seu automóvel a uma velocidade de 130 km/h. Este condutor cometeu uma infração de natureza:</a:t>
            </a:r>
          </a:p>
          <a:p>
            <a:pPr marL="514350" lvl="0" indent="-514350" algn="just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pt-BR" sz="2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Grave</a:t>
            </a:r>
            <a:endParaRPr kumimoji="0" lang="pt-BR" sz="22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0363" lvl="0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Leve</a:t>
            </a:r>
          </a:p>
          <a:p>
            <a:pPr marL="360363" lvl="0" indent="-360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Média</a:t>
            </a:r>
            <a:endParaRPr lang="pt-BR" sz="2200" dirty="0">
              <a:latin typeface="Calibri" pitchFamily="34" charset="0"/>
            </a:endParaRPr>
          </a:p>
          <a:p>
            <a:pPr marL="360363" indent="-360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Gravíssima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2B5387E9-2F1B-4A98-DED3-D548EB77D06D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27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 descr="BASE - Instrutor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28596" y="1500180"/>
            <a:ext cx="4143404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pt-BR" i="1" dirty="0">
              <a:latin typeface="Calibri" pitchFamily="34" charset="0"/>
              <a:cs typeface="Calibri" pitchFamily="34" charset="0"/>
            </a:endParaRPr>
          </a:p>
          <a:p>
            <a:pPr algn="just"/>
            <a:r>
              <a:rPr lang="pt-BR" sz="2000" i="1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... são competentes para lavrar um Auto de Infração de Trânsito (AIT)</a:t>
            </a:r>
            <a:r>
              <a:rPr lang="pt-BR" sz="2000" dirty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pt-BR" sz="2000" i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8596" y="1500180"/>
            <a:ext cx="4143404" cy="42862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COMPETENTE PARA FISCALIZAR</a:t>
            </a:r>
          </a:p>
        </p:txBody>
      </p:sp>
      <p:grpSp>
        <p:nvGrpSpPr>
          <p:cNvPr id="32" name="Agrupar 31">
            <a:extLst>
              <a:ext uri="{FF2B5EF4-FFF2-40B4-BE49-F238E27FC236}">
                <a16:creationId xmlns:a16="http://schemas.microsoft.com/office/drawing/2014/main" id="{9D302090-4153-1D02-A9D5-EF2E8CA752D3}"/>
              </a:ext>
            </a:extLst>
          </p:cNvPr>
          <p:cNvGrpSpPr/>
          <p:nvPr/>
        </p:nvGrpSpPr>
        <p:grpSpPr>
          <a:xfrm>
            <a:off x="4857752" y="1500180"/>
            <a:ext cx="4086786" cy="1357322"/>
            <a:chOff x="4857752" y="1500180"/>
            <a:chExt cx="4086786" cy="1357322"/>
          </a:xfrm>
        </p:grpSpPr>
        <p:pic>
          <p:nvPicPr>
            <p:cNvPr id="31" name="Imagem 30" descr="AGENTE CIVIL2.JPG">
              <a:extLst>
                <a:ext uri="{FF2B5EF4-FFF2-40B4-BE49-F238E27FC236}">
                  <a16:creationId xmlns:a16="http://schemas.microsoft.com/office/drawing/2014/main" id="{3ADF40BE-0096-12DA-1909-084E4565B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/>
            <a:srcRect l="2257" t="2825" b="2601"/>
            <a:stretch>
              <a:fillRect/>
            </a:stretch>
          </p:blipFill>
          <p:spPr>
            <a:xfrm>
              <a:off x="4857752" y="1500180"/>
              <a:ext cx="1385126" cy="1357322"/>
            </a:xfrm>
            <a:custGeom>
              <a:avLst/>
              <a:gdLst>
                <a:gd name="connsiteX0" fmla="*/ 226225 w 1385126"/>
                <a:gd name="connsiteY0" fmla="*/ 0 h 1357322"/>
                <a:gd name="connsiteX1" fmla="*/ 1385126 w 1385126"/>
                <a:gd name="connsiteY1" fmla="*/ 0 h 1357322"/>
                <a:gd name="connsiteX2" fmla="*/ 1385126 w 1385126"/>
                <a:gd name="connsiteY2" fmla="*/ 1357322 h 1357322"/>
                <a:gd name="connsiteX3" fmla="*/ 226225 w 1385126"/>
                <a:gd name="connsiteY3" fmla="*/ 1357322 h 1357322"/>
                <a:gd name="connsiteX4" fmla="*/ 0 w 1385126"/>
                <a:gd name="connsiteY4" fmla="*/ 1131097 h 1357322"/>
                <a:gd name="connsiteX5" fmla="*/ 0 w 1385126"/>
                <a:gd name="connsiteY5" fmla="*/ 226225 h 1357322"/>
                <a:gd name="connsiteX6" fmla="*/ 226225 w 1385126"/>
                <a:gd name="connsiteY6" fmla="*/ 0 h 13573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85126" h="1357322">
                  <a:moveTo>
                    <a:pt x="226225" y="0"/>
                  </a:moveTo>
                  <a:lnTo>
                    <a:pt x="1385126" y="0"/>
                  </a:lnTo>
                  <a:lnTo>
                    <a:pt x="1385126" y="1357322"/>
                  </a:lnTo>
                  <a:lnTo>
                    <a:pt x="226225" y="1357322"/>
                  </a:lnTo>
                  <a:cubicBezTo>
                    <a:pt x="101284" y="1357322"/>
                    <a:pt x="0" y="1256038"/>
                    <a:pt x="0" y="1131097"/>
                  </a:cubicBezTo>
                  <a:lnTo>
                    <a:pt x="0" y="226225"/>
                  </a:lnTo>
                  <a:cubicBezTo>
                    <a:pt x="0" y="101284"/>
                    <a:pt x="101284" y="0"/>
                    <a:pt x="226225" y="0"/>
                  </a:cubicBezTo>
                  <a:close/>
                </a:path>
              </a:pathLst>
            </a:custGeom>
            <a:ln>
              <a:noFill/>
            </a:ln>
            <a:effectLst/>
          </p:spPr>
        </p:pic>
        <p:sp>
          <p:nvSpPr>
            <p:cNvPr id="16" name="Retângulo de cantos arredondados 15"/>
            <p:cNvSpPr/>
            <p:nvPr/>
          </p:nvSpPr>
          <p:spPr>
            <a:xfrm>
              <a:off x="4857752" y="1500180"/>
              <a:ext cx="3929090" cy="1357322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8" name="CaixaDeTexto 17"/>
            <p:cNvSpPr txBox="1"/>
            <p:nvPr/>
          </p:nvSpPr>
          <p:spPr>
            <a:xfrm>
              <a:off x="6444208" y="1745765"/>
              <a:ext cx="2500330" cy="723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600" b="1" i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Servidor Civil</a:t>
              </a:r>
            </a:p>
            <a:p>
              <a:r>
                <a:rPr lang="pt-BR" sz="1500" i="1" dirty="0">
                  <a:latin typeface="Calibri" pitchFamily="34" charset="0"/>
                  <a:cs typeface="Calibri" pitchFamily="34" charset="0"/>
                </a:rPr>
                <a:t>(Estatutário ou Celetista)</a:t>
              </a:r>
            </a:p>
          </p:txBody>
        </p:sp>
      </p:grpSp>
      <p:grpSp>
        <p:nvGrpSpPr>
          <p:cNvPr id="29" name="Agrupar 28">
            <a:extLst>
              <a:ext uri="{FF2B5EF4-FFF2-40B4-BE49-F238E27FC236}">
                <a16:creationId xmlns:a16="http://schemas.microsoft.com/office/drawing/2014/main" id="{B73142C2-0CF8-F90D-F086-E81CC0906ACC}"/>
              </a:ext>
            </a:extLst>
          </p:cNvPr>
          <p:cNvGrpSpPr/>
          <p:nvPr/>
        </p:nvGrpSpPr>
        <p:grpSpPr>
          <a:xfrm>
            <a:off x="2464579" y="3066003"/>
            <a:ext cx="4357718" cy="1501041"/>
            <a:chOff x="2464579" y="3066003"/>
            <a:chExt cx="4357718" cy="1501041"/>
          </a:xfrm>
        </p:grpSpPr>
        <p:pic>
          <p:nvPicPr>
            <p:cNvPr id="28" name="Imagem 27">
              <a:extLst>
                <a:ext uri="{FF2B5EF4-FFF2-40B4-BE49-F238E27FC236}">
                  <a16:creationId xmlns:a16="http://schemas.microsoft.com/office/drawing/2014/main" id="{F9F51125-4964-CA1B-7706-C1B22FEA50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067" t="5856" b="3505"/>
            <a:stretch/>
          </p:blipFill>
          <p:spPr>
            <a:xfrm>
              <a:off x="2480058" y="3066846"/>
              <a:ext cx="1505076" cy="1500198"/>
            </a:xfrm>
            <a:custGeom>
              <a:avLst/>
              <a:gdLst>
                <a:gd name="connsiteX0" fmla="*/ 250038 w 1505076"/>
                <a:gd name="connsiteY0" fmla="*/ 0 h 1500198"/>
                <a:gd name="connsiteX1" fmla="*/ 1505076 w 1505076"/>
                <a:gd name="connsiteY1" fmla="*/ 0 h 1500198"/>
                <a:gd name="connsiteX2" fmla="*/ 1505076 w 1505076"/>
                <a:gd name="connsiteY2" fmla="*/ 1500198 h 1500198"/>
                <a:gd name="connsiteX3" fmla="*/ 250038 w 1505076"/>
                <a:gd name="connsiteY3" fmla="*/ 1500198 h 1500198"/>
                <a:gd name="connsiteX4" fmla="*/ 0 w 1505076"/>
                <a:gd name="connsiteY4" fmla="*/ 1250160 h 1500198"/>
                <a:gd name="connsiteX5" fmla="*/ 0 w 1505076"/>
                <a:gd name="connsiteY5" fmla="*/ 250038 h 1500198"/>
                <a:gd name="connsiteX6" fmla="*/ 250038 w 1505076"/>
                <a:gd name="connsiteY6" fmla="*/ 0 h 150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05076" h="1500198">
                  <a:moveTo>
                    <a:pt x="250038" y="0"/>
                  </a:moveTo>
                  <a:lnTo>
                    <a:pt x="1505076" y="0"/>
                  </a:lnTo>
                  <a:lnTo>
                    <a:pt x="1505076" y="1500198"/>
                  </a:lnTo>
                  <a:lnTo>
                    <a:pt x="250038" y="1500198"/>
                  </a:lnTo>
                  <a:cubicBezTo>
                    <a:pt x="111946" y="1500198"/>
                    <a:pt x="0" y="1388252"/>
                    <a:pt x="0" y="1250160"/>
                  </a:cubicBezTo>
                  <a:lnTo>
                    <a:pt x="0" y="250038"/>
                  </a:lnTo>
                  <a:cubicBezTo>
                    <a:pt x="0" y="111946"/>
                    <a:pt x="111946" y="0"/>
                    <a:pt x="250038" y="0"/>
                  </a:cubicBezTo>
                  <a:close/>
                </a:path>
              </a:pathLst>
            </a:custGeom>
            <a:ln>
              <a:noFill/>
            </a:ln>
            <a:effectLst/>
          </p:spPr>
        </p:pic>
        <p:sp>
          <p:nvSpPr>
            <p:cNvPr id="17" name="Retângulo de cantos arredondados 16"/>
            <p:cNvSpPr/>
            <p:nvPr/>
          </p:nvSpPr>
          <p:spPr>
            <a:xfrm>
              <a:off x="2464579" y="3066003"/>
              <a:ext cx="4357718" cy="1500198"/>
            </a:xfrm>
            <a:prstGeom prst="roundRect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sp>
          <p:nvSpPr>
            <p:cNvPr id="19" name="CaixaDeTexto 18"/>
            <p:cNvSpPr txBox="1"/>
            <p:nvPr/>
          </p:nvSpPr>
          <p:spPr>
            <a:xfrm>
              <a:off x="4211960" y="3503527"/>
              <a:ext cx="22991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600" b="1" i="1" dirty="0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rPr>
                <a:t>Policial Militar</a:t>
              </a:r>
            </a:p>
          </p:txBody>
        </p:sp>
      </p:grpSp>
      <p:pic>
        <p:nvPicPr>
          <p:cNvPr id="15" name="Imagem 1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2" name="CaixaDeTexto 21"/>
          <p:cNvSpPr txBox="1"/>
          <p:nvPr/>
        </p:nvSpPr>
        <p:spPr>
          <a:xfrm>
            <a:off x="214282" y="577298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Conceitos e Definições</a:t>
            </a:r>
          </a:p>
        </p:txBody>
      </p:sp>
    </p:spTree>
    <p:extLst>
      <p:ext uri="{BB962C8B-B14F-4D97-AF65-F5344CB8AC3E}">
        <p14:creationId xmlns:p14="http://schemas.microsoft.com/office/powerpoint/2010/main" val="95207308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2055" descr="BASE - Instru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210338" y="1062114"/>
            <a:ext cx="8429684" cy="353834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latin typeface="Calibri" pitchFamily="34" charset="0"/>
                <a:cs typeface="Calibri" pitchFamily="34" charset="0"/>
              </a:rPr>
              <a:t>08 – A cassação do documento de habilitação ocorrerá quando o condutor cometer a seguinte infração:</a:t>
            </a:r>
          </a:p>
          <a:p>
            <a:pPr marL="361950" lvl="0" indent="-36195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Dirigir em velocidade superior a máxima em mais de 50%.</a:t>
            </a:r>
            <a:endParaRPr kumimoji="0" lang="pt-BR" sz="2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0363" lvl="0" indent="-360363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Dirigir ameaçando os pedestres que estejam atravessando a via pública.</a:t>
            </a:r>
          </a:p>
          <a:p>
            <a:pPr marL="360363" lvl="0" indent="-360363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Quando for encontrado dirigindo estando com o </a:t>
            </a:r>
            <a:br>
              <a:rPr lang="pt-BR" sz="2200" dirty="0">
                <a:latin typeface="Calibri" pitchFamily="34" charset="0"/>
                <a:cs typeface="Calibri" pitchFamily="34" charset="0"/>
              </a:rPr>
            </a:br>
            <a:r>
              <a:rPr lang="pt-BR" sz="2200" dirty="0">
                <a:latin typeface="Calibri" pitchFamily="34" charset="0"/>
                <a:cs typeface="Calibri" pitchFamily="34" charset="0"/>
              </a:rPr>
              <a:t>direito de dirigir suspenso.</a:t>
            </a:r>
            <a:endParaRPr lang="pt-BR" sz="2200" dirty="0">
              <a:latin typeface="Calibri" pitchFamily="34" charset="0"/>
            </a:endParaRPr>
          </a:p>
          <a:p>
            <a:pPr marL="514350" lvl="0" indent="-514350">
              <a:lnSpc>
                <a:spcPts val="2500"/>
              </a:lnSpc>
              <a:spcBef>
                <a:spcPts val="600"/>
              </a:spcBef>
              <a:spcAft>
                <a:spcPts val="12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Deixar de prestar socorro à vítima de trânsito.</a:t>
            </a:r>
            <a:endParaRPr lang="pt-BR" sz="2200" dirty="0">
              <a:latin typeface="Calibri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99313" y="3092450"/>
              <a:ext cx="53975" cy="20638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7196794" y="3089916"/>
                <a:ext cx="59013" cy="25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0550" y="3811588"/>
              <a:ext cx="15875" cy="3175"/>
            </p14:xfrm>
          </p:contentPart>
        </mc:Choice>
        <mc:Fallback xmlns="">
          <p:pic>
            <p:nvPicPr>
              <p:cNvPr id="20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667664" y="3808766"/>
                <a:ext cx="21648" cy="8819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8F95BF6D-22C7-E1F9-CD51-D5DE0F1AA95F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499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183631" y="1055233"/>
            <a:ext cx="8429684" cy="3896367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just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latin typeface="Calibri" pitchFamily="34" charset="0"/>
                <a:cs typeface="Calibri" pitchFamily="34" charset="0"/>
              </a:rPr>
              <a:t>09 – Ocorrerá a Medida Administrativa de ‘Remoção do veículo’ quando o condutor:</a:t>
            </a:r>
          </a:p>
          <a:p>
            <a:pPr marL="361950" lvl="0" indent="-361950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kumimoji="0" lang="pt-BR" sz="2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Tiver seu veículo imobilizado na via por falta de combustível.</a:t>
            </a:r>
            <a:endParaRPr kumimoji="0" lang="pt-BR" sz="220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0363" lvl="0" indent="-360363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Estacionar na contramão direcional.</a:t>
            </a:r>
          </a:p>
          <a:p>
            <a:pPr marL="268288" lvl="0" indent="-268288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2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2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Parar o veículo em desacordo com as posições</a:t>
            </a:r>
            <a:br>
              <a:rPr lang="pt-BR" sz="2200" dirty="0">
                <a:latin typeface="Calibri" pitchFamily="34" charset="0"/>
                <a:cs typeface="Calibri" pitchFamily="34" charset="0"/>
              </a:rPr>
            </a:br>
            <a:r>
              <a:rPr lang="pt-BR" sz="2200" dirty="0">
                <a:latin typeface="Calibri" pitchFamily="34" charset="0"/>
                <a:cs typeface="Calibri" pitchFamily="34" charset="0"/>
              </a:rPr>
              <a:t> estabelecidas pelo CTB.</a:t>
            </a:r>
            <a:endParaRPr lang="pt-BR" sz="2200" dirty="0">
              <a:latin typeface="Calibri" pitchFamily="34" charset="0"/>
            </a:endParaRPr>
          </a:p>
          <a:p>
            <a:pPr marL="180975" lvl="0" indent="-180975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chemeClr val="accent1"/>
              </a:buClr>
              <a:buSzPct val="70000"/>
            </a:pPr>
            <a:r>
              <a:rPr lang="pt-BR" sz="22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200" dirty="0">
                <a:latin typeface="Calibri" pitchFamily="34" charset="0"/>
                <a:cs typeface="Calibri" pitchFamily="34" charset="0"/>
              </a:rPr>
              <a:t>Deixar de prestar socorro à vítima de sinistro</a:t>
            </a:r>
            <a:br>
              <a:rPr lang="pt-BR" sz="2200" dirty="0">
                <a:latin typeface="Calibri" pitchFamily="34" charset="0"/>
                <a:cs typeface="Calibri" pitchFamily="34" charset="0"/>
              </a:rPr>
            </a:br>
            <a:r>
              <a:rPr lang="pt-BR" sz="2200" dirty="0">
                <a:latin typeface="Calibri" pitchFamily="34" charset="0"/>
                <a:cs typeface="Calibri" pitchFamily="34" charset="0"/>
              </a:rPr>
              <a:t> de trânsito.</a:t>
            </a:r>
            <a:endParaRPr lang="pt-BR" sz="2200" dirty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603F7E20-5A66-629C-4287-22224C24051F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2475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Espaço Reservado para Conteúdo 14"/>
          <p:cNvSpPr txBox="1">
            <a:spLocks/>
          </p:cNvSpPr>
          <p:nvPr/>
        </p:nvSpPr>
        <p:spPr>
          <a:xfrm>
            <a:off x="205468" y="1131590"/>
            <a:ext cx="8759019" cy="3538347"/>
          </a:xfrm>
          <a:prstGeom prst="rect">
            <a:avLst/>
          </a:prstGeom>
        </p:spPr>
        <p:txBody>
          <a:bodyPr vert="horz">
            <a:normAutofit fontScale="92500" lnSpcReduction="10000"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600" b="1" dirty="0">
                <a:latin typeface="Calibri" pitchFamily="34" charset="0"/>
                <a:cs typeface="Calibri" pitchFamily="34" charset="0"/>
              </a:rPr>
              <a:t>10 – O condutor que for flagrado conduzindo veículo automotor, com níveis iguais ou superiores a 6 dg de álcool por litro de sangue ou 0,34 mg de álcool por litro de ar alveolar expirado, estará cometendo crime de trânsito sujeito a detenção pelo prazo de:</a:t>
            </a:r>
          </a:p>
          <a:p>
            <a:pPr marL="514350" lvl="0" indent="-514350">
              <a:spcBef>
                <a:spcPts val="600"/>
              </a:spcBef>
              <a:buClr>
                <a:schemeClr val="accent1"/>
              </a:buClr>
              <a:buSzPct val="70000"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1950" lvl="0" indent="-361950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a)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cs typeface="Calibri" pitchFamily="34" charset="0"/>
              </a:rPr>
              <a:t> 1 a 4 anos.</a:t>
            </a:r>
            <a:endParaRPr kumimoji="0" lang="pt-BR" sz="24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cs typeface="Calibri" pitchFamily="34" charset="0"/>
            </a:endParaRPr>
          </a:p>
          <a:p>
            <a:pPr marL="360363" lvl="0" indent="-360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b)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6 meses a 3 anos.</a:t>
            </a:r>
          </a:p>
          <a:p>
            <a:pPr marL="360363" lvl="0" indent="-360363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pt-BR" sz="2400" b="1" dirty="0">
                <a:solidFill>
                  <a:srgbClr val="FF0000"/>
                </a:solidFill>
                <a:latin typeface="Calibri" pitchFamily="34" charset="0"/>
              </a:rPr>
              <a:t>)</a:t>
            </a:r>
            <a:r>
              <a:rPr lang="pt-BR" sz="24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6 meses a 2 anos.</a:t>
            </a:r>
            <a:endParaRPr lang="pt-BR" sz="2400" dirty="0">
              <a:latin typeface="Calibri" pitchFamily="34" charset="0"/>
            </a:endParaRPr>
          </a:p>
          <a:p>
            <a:pPr marL="514350" lvl="0" indent="-514350">
              <a:lnSpc>
                <a:spcPct val="12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lang="pt-BR" sz="24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d) </a:t>
            </a:r>
            <a:r>
              <a:rPr lang="pt-BR" sz="2400" dirty="0">
                <a:latin typeface="Calibri" pitchFamily="34" charset="0"/>
                <a:cs typeface="Calibri" pitchFamily="34" charset="0"/>
              </a:rPr>
              <a:t>2 a 4 anos.</a:t>
            </a:r>
            <a:endParaRPr lang="pt-BR" sz="2400" dirty="0">
              <a:latin typeface="Calibri" pitchFamily="34" charset="0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11DC22C4-2A85-79B0-3A25-66F965D3C2A9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0994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Picture 164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4" name="Google Shape;164;p25"/>
          <p:cNvSpPr txBox="1"/>
          <p:nvPr/>
        </p:nvSpPr>
        <p:spPr>
          <a:xfrm>
            <a:off x="120519" y="1131590"/>
            <a:ext cx="8912867" cy="367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 – O pagamento da multa poderá ser efetuado até a data do vencimento expressa na notificação por: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20% do seu valor.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363" marR="0" lvl="0" indent="-360363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50% do seu valor.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363" marR="0" lvl="0" indent="-360363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40% do seu valor.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14350" marR="0" lvl="0" indent="-51435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80% do seu valor.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14DCC763-8BA0-9A1D-B47A-2BD610C7790F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663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176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76" name="Google Shape;176;p27"/>
          <p:cNvSpPr txBox="1"/>
          <p:nvPr/>
        </p:nvSpPr>
        <p:spPr>
          <a:xfrm>
            <a:off x="175068" y="1062114"/>
            <a:ext cx="8920872" cy="3750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150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– As penalidades atribuídas pelos crimes cometidos na direção de veículo automotor não são agravadas quando o condutor dirigir: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600"/>
              </a:spcBef>
              <a:spcAft>
                <a:spcPts val="150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Sem possuir PPD, CNH ou ACC.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363" marR="0" lvl="0" indent="-360363" algn="l" rtl="0">
              <a:spcBef>
                <a:spcPts val="600"/>
              </a:spcBef>
              <a:spcAft>
                <a:spcPts val="150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Utilizando o veículo sem placas, com placas falsas ou adulteradas.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71463" marR="0" lvl="0" indent="-271463" algn="l" rtl="0">
              <a:spcBef>
                <a:spcPts val="600"/>
              </a:spcBef>
              <a:spcAft>
                <a:spcPts val="150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PPD ou CNH de categoria diferente da do veículo.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14350" marR="0" lvl="0" indent="-514350" algn="l" rtl="0">
              <a:spcBef>
                <a:spcPts val="600"/>
              </a:spcBef>
              <a:spcAft>
                <a:spcPts val="1500"/>
              </a:spcAft>
              <a:buClr>
                <a:srgbClr val="000000"/>
              </a:buClr>
              <a:buSzPts val="222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 a CNH vencida há mais de trinta dias.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61A9464E-9CE6-0925-4F1E-C1A0A775428C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Picture 194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94" name="Google Shape;194;p30"/>
          <p:cNvSpPr txBox="1"/>
          <p:nvPr/>
        </p:nvSpPr>
        <p:spPr>
          <a:xfrm>
            <a:off x="120519" y="1131590"/>
            <a:ext cx="8920241" cy="3735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13 – O condutor que tiver sua CNH cassada poderá reabilitar-se após transcorridos pelo menos________, desde que o motivo que lhe deu causa não mais subsista.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 anos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363" marR="0" lvl="0" indent="-36036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ano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36036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meses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36036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 anos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9D10A420-A573-74B8-48EF-7139E1ED7D92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1842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Picture 200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0" name="Google Shape;200;p31"/>
          <p:cNvSpPr txBox="1"/>
          <p:nvPr/>
        </p:nvSpPr>
        <p:spPr>
          <a:xfrm>
            <a:off x="120519" y="1131590"/>
            <a:ext cx="8920241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 – O infrator será submetido a Curso de Reciclagem, na forma estabelecida pelo CONTRAN, quando: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Suspenso do direito de dirigir.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Envolver-se em sinistro grave, para o qual haja contribuído.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60363" marR="0" lvl="0" indent="-360363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Condenado judicialmente por delito de trânsito.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0363" marR="0" lvl="0" indent="-360363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 as alternativas acima estão corretas.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C8796C6E-2A53-5B91-842C-0BBD22BAAA4C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Picture 304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04" name="Google Shape;304;p48"/>
          <p:cNvSpPr txBox="1"/>
          <p:nvPr/>
        </p:nvSpPr>
        <p:spPr>
          <a:xfrm>
            <a:off x="120519" y="1131590"/>
            <a:ext cx="8912867" cy="37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– Não é crime de trânsito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Lesão corporal culposa, causada por condutor de veículo automotor.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Homicídio culposo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causado por condutor de veículo automotor.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Omissão de socorro às vítimas de 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sinistros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trânsito.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Dirigir em excesso de velocidade.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5BB50811-D124-4707-9D64-2C9DAFB17565}"/>
              </a:ext>
            </a:extLst>
          </p:cNvPr>
          <p:cNvSpPr/>
          <p:nvPr/>
        </p:nvSpPr>
        <p:spPr>
          <a:xfrm>
            <a:off x="8810254" y="4568229"/>
            <a:ext cx="3337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©</a:t>
            </a: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77B8E628-B099-3737-0249-FACF9ECB54B5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3317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Picture 601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01" name="Google Shape;601;p94"/>
          <p:cNvSpPr txBox="1"/>
          <p:nvPr/>
        </p:nvSpPr>
        <p:spPr>
          <a:xfrm>
            <a:off x="120519" y="1131590"/>
            <a:ext cx="8920241" cy="37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 – </a:t>
            </a: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reincidência da Suspensão do Direito de Dirigir, pelo acúmulo de pontos, resultará em nova suspensão cujo prazo máximo é de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 meses.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 meses.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24 meses.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8 meses.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9FFF74B4-85D7-8447-A428-4B7C91BC00A6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2838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4" name="Picture 733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33" name="Google Shape;733;p116"/>
          <p:cNvSpPr txBox="1"/>
          <p:nvPr/>
        </p:nvSpPr>
        <p:spPr>
          <a:xfrm>
            <a:off x="120519" y="1131590"/>
            <a:ext cx="8912867" cy="37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 – Dirigir com falta de atenção e os cuidados indispensáveis à segurança do trânsito é infração punível com: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Advertência 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escrito, aplicada pelo Diretor do CONTRAN.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Advertência oral.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Multa e apreensão da CNH.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D9083011-F12B-7AE5-C45B-61C4049025DA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094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BASE - Instruto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2714612" y="1428742"/>
            <a:ext cx="5929354" cy="121444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pt-BR" i="1" dirty="0">
              <a:latin typeface="Calibri" pitchFamily="34" charset="0"/>
              <a:cs typeface="Calibri" pitchFamily="34" charset="0"/>
            </a:endParaRPr>
          </a:p>
          <a:p>
            <a:r>
              <a:rPr lang="pt-BR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... um Auto de Infração de Trânsito poderá ser </a:t>
            </a:r>
            <a:r>
              <a:rPr lang="pt-BR" sz="2000" i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arquivado</a:t>
            </a:r>
            <a:r>
              <a:rPr lang="pt-BR" sz="2000" i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e seu registro julgado insubsistente quando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pt-BR" sz="2000" i="1" dirty="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714612" y="1428742"/>
            <a:ext cx="5929354" cy="4286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ARQUIVAMENTO DO A I T – </a:t>
            </a:r>
            <a:r>
              <a:rPr lang="pt-BR" sz="15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CTB art. 281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4214810" y="3143254"/>
            <a:ext cx="4429156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Inconsistente ou Irregular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714612" y="3786196"/>
            <a:ext cx="5929354" cy="42862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Se a Notificação NÃO for </a:t>
            </a:r>
            <a:r>
              <a:rPr lang="pt-BR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expedida</a:t>
            </a:r>
            <a:r>
              <a:rPr lang="pt-BR" b="1" i="1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 em no máximo </a:t>
            </a:r>
            <a:r>
              <a:rPr lang="pt-BR" b="1" i="1" u="sng" dirty="0">
                <a:solidFill>
                  <a:schemeClr val="tx2"/>
                </a:solidFill>
                <a:latin typeface="Calibri" pitchFamily="34" charset="0"/>
                <a:cs typeface="Calibri" pitchFamily="34" charset="0"/>
              </a:rPr>
              <a:t>30 dias</a:t>
            </a:r>
          </a:p>
        </p:txBody>
      </p:sp>
      <p:sp>
        <p:nvSpPr>
          <p:cNvPr id="8" name="Divisa 7"/>
          <p:cNvSpPr/>
          <p:nvPr/>
        </p:nvSpPr>
        <p:spPr>
          <a:xfrm>
            <a:off x="3786182" y="3183010"/>
            <a:ext cx="285752" cy="35719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Divisa 9"/>
          <p:cNvSpPr/>
          <p:nvPr/>
        </p:nvSpPr>
        <p:spPr>
          <a:xfrm>
            <a:off x="3500430" y="3194814"/>
            <a:ext cx="285752" cy="35719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Divisa 11"/>
          <p:cNvSpPr/>
          <p:nvPr/>
        </p:nvSpPr>
        <p:spPr>
          <a:xfrm>
            <a:off x="3214678" y="3192949"/>
            <a:ext cx="285752" cy="35719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Divisa 15"/>
          <p:cNvSpPr/>
          <p:nvPr/>
        </p:nvSpPr>
        <p:spPr>
          <a:xfrm>
            <a:off x="2285984" y="3845830"/>
            <a:ext cx="285752" cy="35719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Divisa 17"/>
          <p:cNvSpPr/>
          <p:nvPr/>
        </p:nvSpPr>
        <p:spPr>
          <a:xfrm>
            <a:off x="2000232" y="3857634"/>
            <a:ext cx="285752" cy="35719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Divisa 18"/>
          <p:cNvSpPr/>
          <p:nvPr/>
        </p:nvSpPr>
        <p:spPr>
          <a:xfrm>
            <a:off x="1714480" y="3855769"/>
            <a:ext cx="285752" cy="357190"/>
          </a:xfrm>
          <a:prstGeom prst="chevr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431838" cy="484816"/>
          </a:xfrm>
          <a:prstGeom prst="rect">
            <a:avLst/>
          </a:prstGeom>
        </p:spPr>
      </p:pic>
      <p:sp>
        <p:nvSpPr>
          <p:cNvPr id="21" name="CaixaDeTexto 20"/>
          <p:cNvSpPr txBox="1"/>
          <p:nvPr/>
        </p:nvSpPr>
        <p:spPr>
          <a:xfrm>
            <a:off x="214282" y="577298"/>
            <a:ext cx="414169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Conceitos e Definições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593DED9A-4C69-27E9-8D9F-861313F0D2A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01" t="26377" r="35824" b="21986"/>
          <a:stretch/>
        </p:blipFill>
        <p:spPr>
          <a:xfrm>
            <a:off x="222808" y="1085965"/>
            <a:ext cx="2448272" cy="265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98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8" grpId="0" animBg="1"/>
      <p:bldP spid="10" grpId="0" animBg="1"/>
      <p:bldP spid="12" grpId="0" animBg="1"/>
      <p:bldP spid="16" grpId="0" animBg="1"/>
      <p:bldP spid="18" grpId="0" animBg="1"/>
      <p:bldP spid="1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Picture 75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57" name="Google Shape;757;p120"/>
          <p:cNvSpPr txBox="1"/>
          <p:nvPr/>
        </p:nvSpPr>
        <p:spPr>
          <a:xfrm>
            <a:off x="119519" y="1062114"/>
            <a:ext cx="8921241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 – O veículo que, sem autorização, transitar com suas dimensões ou carga superiores aos limites estabelecidos na sinalização, está sujeito a: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Remoção do veículo.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Apreensão de veículo.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Retenção do veículo e multa.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Apreensão da CNH.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A11EB2C0-CA23-107F-0F0A-33A92411E372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1188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7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0" name="Picture 979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79" name="Google Shape;979;p157"/>
          <p:cNvSpPr txBox="1"/>
          <p:nvPr/>
        </p:nvSpPr>
        <p:spPr>
          <a:xfrm>
            <a:off x="120519" y="1131590"/>
            <a:ext cx="8920241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19 – Quando o condutor ultrapassar pela contramão outro veículo, nas curvas e aclives sem visibilidade suficiente, será punido com: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Retenção do veículo e multa.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Remoção do veículo e multa.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Recolhimento do veículo ao depósito do DETRAN.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Multa.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EC3B46D8-497A-B9EE-08D1-A945F3325AF1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101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Picture 991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91" name="Google Shape;991;p159"/>
          <p:cNvSpPr txBox="1"/>
          <p:nvPr/>
        </p:nvSpPr>
        <p:spPr>
          <a:xfrm>
            <a:off x="120519" y="1131590"/>
            <a:ext cx="8912867" cy="3742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 – O condutor </a:t>
            </a: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estacionar o veículo nos viadutos, pontes e túneis poderá ser punido com:</a:t>
            </a: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Retenção do veículo.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 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Remoção do veículo e multa.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Multa, apenas.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Recolhimento do CRV e multa.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D9857C6A-1AD7-0F15-E239-74C63365AB9B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08485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4" name="Picture 1093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93" name="Google Shape;1093;p176"/>
          <p:cNvSpPr txBox="1"/>
          <p:nvPr/>
        </p:nvSpPr>
        <p:spPr>
          <a:xfrm>
            <a:off x="119519" y="987574"/>
            <a:ext cx="8921241" cy="37427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21 – O condutor habilitado na PPD que avançar o sinal vermelho do semáforo, além da multa ele poderá ser penalizado com ...</a:t>
            </a:r>
          </a:p>
          <a:p>
            <a:pPr marL="0" marR="0" lvl="0" indent="0" algn="l" rtl="0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Suspensão da habilitação e frequência obrigatória em curso de reciclagem.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rgbClr val="000000"/>
              </a:buClr>
              <a:buSzPts val="1700"/>
            </a:pPr>
            <a:r>
              <a:rPr lang="pt-BR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pt-BR" sz="2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Suspensão da PPD e frequência obrigatória em curso de reciclagem.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marR="0" lvl="0" indent="-265113" algn="l" rtl="0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não obtenção da CNH ao término do período da PPD.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ts val="2500"/>
              </a:lnSpc>
              <a:spcBef>
                <a:spcPts val="600"/>
              </a:spcBef>
              <a:spcAft>
                <a:spcPts val="180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pt-BR" sz="20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suspensão da 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CNH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tendo que reiniciar todo o</a:t>
            </a:r>
            <a:b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t-BR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processo de habilitação.</a:t>
            </a: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6EFE6B55-CAC4-18E3-07CB-BBD8C17C803A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8656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0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2" name="Picture 1141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41" name="Google Shape;1141;p184"/>
          <p:cNvSpPr txBox="1"/>
          <p:nvPr/>
        </p:nvSpPr>
        <p:spPr>
          <a:xfrm>
            <a:off x="119519" y="1131590"/>
            <a:ext cx="8913867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 – </a:t>
            </a:r>
            <a:r>
              <a:rPr lang="pt-BR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recurso em segunda instância, de decisão da JARI, por penalidade imposta por órgão executivo de trânsito estadual, será remetido a quem</a:t>
            </a:r>
            <a:r>
              <a:rPr lang="pt-BR" sz="2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JARI.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Contran.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65113" marR="0" lvl="0" indent="-265113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c)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Cetran.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pt-BR" sz="2200" b="1" i="0" u="none" strike="noStrike" cap="none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pt-BR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Senatran</a:t>
            </a:r>
            <a:r>
              <a:rPr lang="pt-BR" sz="2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sz="2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DB021D5F-4493-99D4-C3F3-E7D28ABF5946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5859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1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latin typeface="Calibri" panose="020F0502020204030204" pitchFamily="34" charset="0"/>
              </a:rPr>
              <a:t>23 – O Condutor autuado por dirigir com habilitação de categoria diferente da exigida para o veículo que está conduzindo, está sujeito à ...</a:t>
            </a:r>
          </a:p>
          <a:p>
            <a:pPr lvl="0"/>
            <a:endParaRPr lang="pt-BR" sz="2400" dirty="0"/>
          </a:p>
          <a:p>
            <a:pPr lvl="0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</a:t>
            </a:r>
            <a:r>
              <a:rPr lang="pt-BR" sz="2200" dirty="0">
                <a:latin typeface="Calibri" panose="020F0502020204030204" pitchFamily="34" charset="0"/>
              </a:rPr>
              <a:t> apenas Multa.</a:t>
            </a:r>
          </a:p>
          <a:p>
            <a:pPr lvl="0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Multa (2x) e Retenção do veículo.</a:t>
            </a:r>
          </a:p>
          <a:p>
            <a:pPr lvl="0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Advertência por escrito e Remoção do veículo.</a:t>
            </a:r>
          </a:p>
          <a:p>
            <a:pPr lvl="0">
              <a:spcAft>
                <a:spcPts val="1800"/>
              </a:spcAft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Apreensão do veículo e Cassação da CNH.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C5B0E75E-F17B-7E5F-83EF-ABB2CB13B8D7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794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latin typeface="Calibri" panose="020F0502020204030204" pitchFamily="34" charset="0"/>
              </a:rPr>
              <a:t>24 – O condutor que for penalizado por transitar em velocidade superior à máxima em mais de 50%, terá computados quantos pontos em sua CNH?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7 (sete).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21 (vinte e um).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Nenhum ponto.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5 (pontos).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29267994-7F4B-202F-430C-C4BF28DB7F02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8344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latin typeface="Calibri" panose="020F0502020204030204" pitchFamily="34" charset="0"/>
              </a:rPr>
              <a:t>25 - A responsabilidade pelas infrações decorrentes de atos praticados na direção de veículo, cabe ...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ao proprietário do veículo.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ao proprietário do veículo e ao do condutor.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aos pais ou responsáveis pelo condutor.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ao condutor.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2CF661B5-6622-B6B6-2467-FAF865155E0C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4135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059582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000000"/>
              </a:buClr>
              <a:buSzPts val="2400"/>
            </a:pPr>
            <a:r>
              <a:rPr lang="pt-BR" sz="2200" b="1" dirty="0">
                <a:latin typeface="Calibri" panose="020F0502020204030204" pitchFamily="34" charset="0"/>
              </a:rPr>
              <a:t>26 – </a:t>
            </a:r>
            <a:r>
              <a:rPr lang="pt-BR" sz="2200" b="1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 infração por ‘estacionar o veículo afastado da guia da calçada (meio-fio) entre 50cm e 1m’, são computados __________ pontos no prontuário do condutor:</a:t>
            </a:r>
          </a:p>
          <a:p>
            <a:pPr lvl="0">
              <a:buClr>
                <a:srgbClr val="000000"/>
              </a:buClr>
              <a:buSzPts val="2400"/>
            </a:pPr>
            <a:endParaRPr lang="pt-BR" sz="2200" b="1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ts val="2400"/>
            </a:pPr>
            <a:r>
              <a:rPr lang="pt-BR" sz="2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a)</a:t>
            </a:r>
            <a:r>
              <a:rPr lang="pt-BR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7 (sete).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ts val="2400"/>
            </a:pPr>
            <a:r>
              <a:rPr lang="pt-BR" sz="2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b)</a:t>
            </a:r>
            <a:r>
              <a:rPr lang="pt-BR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5 (cinco).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ts val="2400"/>
            </a:pPr>
            <a:r>
              <a:rPr lang="pt-BR" sz="2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c)</a:t>
            </a:r>
            <a:r>
              <a:rPr lang="pt-BR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4 (quatro).</a:t>
            </a:r>
          </a:p>
          <a:p>
            <a:pPr lvl="0">
              <a:lnSpc>
                <a:spcPct val="150000"/>
              </a:lnSpc>
              <a:spcBef>
                <a:spcPts val="600"/>
              </a:spcBef>
              <a:buClr>
                <a:srgbClr val="000000"/>
              </a:buClr>
              <a:buSzPts val="2400"/>
            </a:pPr>
            <a:r>
              <a:rPr lang="pt-BR" sz="2200" b="1" dirty="0">
                <a:solidFill>
                  <a:srgbClr val="FF0000"/>
                </a:solidFill>
                <a:ea typeface="Calibri"/>
                <a:cs typeface="Calibri"/>
                <a:sym typeface="Calibri"/>
              </a:rPr>
              <a:t>d) </a:t>
            </a:r>
            <a:r>
              <a:rPr lang="pt-BR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3 (três).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F9A10D0B-1013-F104-84DD-45AF2793A166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579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131590"/>
            <a:ext cx="8924852" cy="37501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latin typeface="Calibri" panose="020F0502020204030204" pitchFamily="34" charset="0"/>
              </a:rPr>
              <a:t>27 – Dirigir com apenas uma das mãos, segurando ou manuseando telefone celular, é uma infração de trânsito de natureza ...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média.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grave.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latin typeface="Calibri" panose="020F0502020204030204" pitchFamily="34" charset="0"/>
              </a:rPr>
              <a:t>leve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gravíssima.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E0CC81D8-4ADA-05E3-18E2-C192703AE5A9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07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5" name="Picture 2094" descr="BASE - Instrutor.png"/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5" name="Retângulo 44"/>
          <p:cNvSpPr/>
          <p:nvPr/>
        </p:nvSpPr>
        <p:spPr>
          <a:xfrm>
            <a:off x="7698488" y="4782230"/>
            <a:ext cx="1440000" cy="180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00" b="1" dirty="0">
                <a:solidFill>
                  <a:srgbClr val="C00000"/>
                </a:solidFill>
              </a:rPr>
              <a:t>CONTRAN, Res. 918/22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0B3AFEC2-60AB-CC8B-E069-DEACD0CBFA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08" t="10143" r="4108" b="2900"/>
          <a:stretch/>
        </p:blipFill>
        <p:spPr>
          <a:xfrm>
            <a:off x="636335" y="676097"/>
            <a:ext cx="1601425" cy="1011461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95FC259-A484-3554-41F3-BA17DFB906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53" r="15398"/>
          <a:stretch/>
        </p:blipFill>
        <p:spPr bwMode="auto">
          <a:xfrm>
            <a:off x="3677920" y="578394"/>
            <a:ext cx="1100632" cy="970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4" name="Picture 26">
            <a:extLst>
              <a:ext uri="{FF2B5EF4-FFF2-40B4-BE49-F238E27FC236}">
                <a16:creationId xmlns:a16="http://schemas.microsoft.com/office/drawing/2014/main" id="{5C444FCC-2F73-0B83-9357-2B4FBC641D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1333" l="32419" r="67742">
                        <a14:foregroundMark x1="37903" y1="11667" x2="37903" y2="17333"/>
                        <a14:foregroundMark x1="37903" y1="23000" x2="38871" y2="10667"/>
                        <a14:foregroundMark x1="65806" y1="33333" x2="61774" y2="34333"/>
                        <a14:foregroundMark x1="63065" y1="88333" x2="65000" y2="52333"/>
                        <a14:foregroundMark x1="53548" y1="91333" x2="53548" y2="86333"/>
                        <a14:foregroundMark x1="46613" y1="90333" x2="48387" y2="8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52" r="27710"/>
          <a:stretch/>
        </p:blipFill>
        <p:spPr bwMode="auto">
          <a:xfrm>
            <a:off x="5550128" y="2398986"/>
            <a:ext cx="1061253" cy="116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76" name="Picture 28" descr="Qual é o Sentido da Vida? - Rafael Mantuan">
            <a:extLst>
              <a:ext uri="{FF2B5EF4-FFF2-40B4-BE49-F238E27FC236}">
                <a16:creationId xmlns:a16="http://schemas.microsoft.com/office/drawing/2014/main" id="{42DD41D5-5BF1-CFB9-8C93-0CA440AABC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1" r="24617"/>
          <a:stretch/>
        </p:blipFill>
        <p:spPr bwMode="auto">
          <a:xfrm>
            <a:off x="3652280" y="1831574"/>
            <a:ext cx="499799" cy="104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80" name="Picture 32" descr="Bem - ícones de educação grátis">
            <a:extLst>
              <a:ext uri="{FF2B5EF4-FFF2-40B4-BE49-F238E27FC236}">
                <a16:creationId xmlns:a16="http://schemas.microsoft.com/office/drawing/2014/main" id="{D55188E4-F4B3-3DEF-1A2B-728F6819F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154" y="3754684"/>
            <a:ext cx="957210" cy="957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Imagem 85">
            <a:extLst>
              <a:ext uri="{FF2B5EF4-FFF2-40B4-BE49-F238E27FC236}">
                <a16:creationId xmlns:a16="http://schemas.microsoft.com/office/drawing/2014/main" id="{656DD227-D0BF-B63C-38C1-E313ACD0012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8820" t="13913" r="38975" b="9339"/>
          <a:stretch/>
        </p:blipFill>
        <p:spPr>
          <a:xfrm>
            <a:off x="2983142" y="2767678"/>
            <a:ext cx="406746" cy="915319"/>
          </a:xfrm>
          <a:prstGeom prst="rect">
            <a:avLst/>
          </a:prstGeom>
        </p:spPr>
      </p:pic>
      <p:pic>
        <p:nvPicPr>
          <p:cNvPr id="2094" name="Picture 46" descr="Businessperson Clip Art, PNG, 1320x843px, Businessperson, Avatar, Business,  Communication, Conversation Download Free">
            <a:extLst>
              <a:ext uri="{FF2B5EF4-FFF2-40B4-BE49-F238E27FC236}">
                <a16:creationId xmlns:a16="http://schemas.microsoft.com/office/drawing/2014/main" id="{E254D724-03C2-7DAB-4A41-A78A4DB3F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486" b="98853" l="244" r="96585">
                        <a14:foregroundMark x1="20854" y1="6883" x2="21951" y2="77055"/>
                        <a14:foregroundMark x1="21951" y1="77055" x2="50976" y2="95220"/>
                        <a14:foregroundMark x1="50976" y1="95220" x2="70732" y2="65583"/>
                        <a14:foregroundMark x1="70732" y1="65583" x2="82805" y2="24857"/>
                        <a14:foregroundMark x1="82805" y1="24857" x2="79146" y2="6119"/>
                        <a14:foregroundMark x1="8415" y1="20841" x2="16341" y2="51816"/>
                        <a14:foregroundMark x1="16341" y1="51816" x2="5000" y2="68260"/>
                        <a14:foregroundMark x1="5000" y1="67113" x2="28415" y2="55449"/>
                        <a14:foregroundMark x1="28415" y1="55449" x2="29024" y2="55449"/>
                        <a14:foregroundMark x1="97073" y1="65201" x2="84634" y2="53155"/>
                        <a14:foregroundMark x1="49634" y1="98853" x2="53537" y2="72658"/>
                        <a14:foregroundMark x1="244" y1="71893" x2="11220" y2="69598"/>
                        <a14:foregroundMark x1="81098" y1="4971" x2="80366" y2="17208"/>
                        <a14:foregroundMark x1="86585" y1="8604" x2="74146" y2="8604"/>
                        <a14:foregroundMark x1="50000" y1="2486" x2="50000" y2="2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606808" y="4279270"/>
            <a:ext cx="1000280" cy="63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559A0830-9160-1402-EEEC-4E5421548303}"/>
              </a:ext>
            </a:extLst>
          </p:cNvPr>
          <p:cNvSpPr txBox="1"/>
          <p:nvPr/>
        </p:nvSpPr>
        <p:spPr>
          <a:xfrm>
            <a:off x="149528" y="339502"/>
            <a:ext cx="970137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sz="1500" dirty="0"/>
          </a:p>
          <a:p>
            <a:pPr>
              <a:lnSpc>
                <a:spcPts val="1200"/>
              </a:lnSpc>
            </a:pPr>
            <a:r>
              <a:rPr lang="pt-BR" sz="1500" dirty="0"/>
              <a:t>Condutor </a:t>
            </a:r>
          </a:p>
          <a:p>
            <a:pPr>
              <a:lnSpc>
                <a:spcPts val="1200"/>
              </a:lnSpc>
            </a:pPr>
            <a:r>
              <a:rPr lang="pt-BR" sz="1500" dirty="0"/>
              <a:t>comete</a:t>
            </a:r>
          </a:p>
          <a:p>
            <a:pPr>
              <a:lnSpc>
                <a:spcPts val="1200"/>
              </a:lnSpc>
            </a:pPr>
            <a:r>
              <a:rPr lang="pt-BR" sz="1500" dirty="0"/>
              <a:t>a </a:t>
            </a:r>
            <a:r>
              <a:rPr lang="pt-BR" sz="1500" b="1" dirty="0"/>
              <a:t>Infração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3ABE158-D4AC-CE32-2C6E-582C2FA63F30}"/>
              </a:ext>
            </a:extLst>
          </p:cNvPr>
          <p:cNvSpPr txBox="1"/>
          <p:nvPr/>
        </p:nvSpPr>
        <p:spPr>
          <a:xfrm>
            <a:off x="1729217" y="600302"/>
            <a:ext cx="1009444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BR" sz="1500" dirty="0"/>
              <a:t>Agente </a:t>
            </a:r>
          </a:p>
          <a:p>
            <a:pPr>
              <a:lnSpc>
                <a:spcPts val="1200"/>
              </a:lnSpc>
            </a:pPr>
            <a:r>
              <a:rPr lang="pt-BR" sz="1500" dirty="0"/>
              <a:t>lavra o </a:t>
            </a:r>
            <a:r>
              <a:rPr lang="pt-BR" sz="1500" b="1" dirty="0"/>
              <a:t>AIT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D89DA38-1069-173F-D1D3-8E99083755BC}"/>
              </a:ext>
            </a:extLst>
          </p:cNvPr>
          <p:cNvSpPr txBox="1"/>
          <p:nvPr/>
        </p:nvSpPr>
        <p:spPr>
          <a:xfrm>
            <a:off x="4758040" y="679446"/>
            <a:ext cx="1779398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BR" sz="1500" dirty="0"/>
              <a:t>Autoridade analisa a</a:t>
            </a:r>
          </a:p>
          <a:p>
            <a:pPr>
              <a:lnSpc>
                <a:spcPts val="1200"/>
              </a:lnSpc>
            </a:pPr>
            <a:r>
              <a:rPr lang="pt-BR" sz="1500" b="1" dirty="0"/>
              <a:t>regularidade</a:t>
            </a:r>
            <a:r>
              <a:rPr lang="pt-BR" sz="1500" dirty="0"/>
              <a:t> e</a:t>
            </a:r>
          </a:p>
          <a:p>
            <a:pPr>
              <a:lnSpc>
                <a:spcPts val="1200"/>
              </a:lnSpc>
            </a:pPr>
            <a:r>
              <a:rPr lang="pt-BR" sz="1500" b="1" dirty="0"/>
              <a:t>consistência</a:t>
            </a:r>
            <a:r>
              <a:rPr lang="pt-BR" sz="1500" dirty="0"/>
              <a:t> do AIT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3F2CED8-3027-279A-9EDC-7EB343A53C0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998400" y="1759566"/>
            <a:ext cx="950545" cy="1294169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4AD38951-F948-F898-3850-7A8647F728CC}"/>
              </a:ext>
            </a:extLst>
          </p:cNvPr>
          <p:cNvSpPr txBox="1"/>
          <p:nvPr/>
        </p:nvSpPr>
        <p:spPr>
          <a:xfrm>
            <a:off x="1279128" y="2101071"/>
            <a:ext cx="794513" cy="36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>
              <a:lnSpc>
                <a:spcPts val="1000"/>
              </a:lnSpc>
            </a:pPr>
            <a:r>
              <a:rPr lang="pt-BR" sz="1500" dirty="0"/>
              <a:t>Real</a:t>
            </a:r>
          </a:p>
          <a:p>
            <a:pPr algn="r">
              <a:lnSpc>
                <a:spcPts val="1000"/>
              </a:lnSpc>
            </a:pPr>
            <a:r>
              <a:rPr lang="pt-BR" sz="1500" b="1" dirty="0"/>
              <a:t>Infrator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CFD49117-9800-9C3E-6094-780C78A533D5}"/>
              </a:ext>
            </a:extLst>
          </p:cNvPr>
          <p:cNvSpPr txBox="1"/>
          <p:nvPr/>
        </p:nvSpPr>
        <p:spPr>
          <a:xfrm>
            <a:off x="2458668" y="3127718"/>
            <a:ext cx="715196" cy="36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pt-BR" sz="1500" dirty="0"/>
              <a:t>Defesa</a:t>
            </a:r>
          </a:p>
          <a:p>
            <a:pPr>
              <a:lnSpc>
                <a:spcPts val="1000"/>
              </a:lnSpc>
            </a:pPr>
            <a:r>
              <a:rPr lang="pt-BR" sz="1500" b="1" dirty="0"/>
              <a:t>Prévia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9838D5C9-C56E-5AAC-AA1A-4818719750A7}"/>
              </a:ext>
            </a:extLst>
          </p:cNvPr>
          <p:cNvSpPr/>
          <p:nvPr/>
        </p:nvSpPr>
        <p:spPr>
          <a:xfrm>
            <a:off x="2403047" y="2725814"/>
            <a:ext cx="324862" cy="31269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pt-BR" sz="12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ou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34F2A32D-20CF-1C23-6263-744065970A0D}"/>
              </a:ext>
            </a:extLst>
          </p:cNvPr>
          <p:cNvSpPr txBox="1"/>
          <p:nvPr/>
        </p:nvSpPr>
        <p:spPr>
          <a:xfrm>
            <a:off x="5756104" y="1985638"/>
            <a:ext cx="1061253" cy="56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BR" sz="1500" dirty="0"/>
              <a:t>Autoridade</a:t>
            </a:r>
          </a:p>
          <a:p>
            <a:pPr>
              <a:lnSpc>
                <a:spcPts val="1200"/>
              </a:lnSpc>
            </a:pPr>
            <a:r>
              <a:rPr lang="pt-BR" sz="1500" dirty="0"/>
              <a:t>analisa a</a:t>
            </a:r>
          </a:p>
          <a:p>
            <a:pPr>
              <a:lnSpc>
                <a:spcPts val="1200"/>
              </a:lnSpc>
            </a:pPr>
            <a:r>
              <a:rPr lang="pt-BR" sz="1500" b="1" dirty="0"/>
              <a:t>defesa</a:t>
            </a:r>
          </a:p>
        </p:txBody>
      </p:sp>
      <p:pic>
        <p:nvPicPr>
          <p:cNvPr id="57" name="Imagem 56">
            <a:extLst>
              <a:ext uri="{FF2B5EF4-FFF2-40B4-BE49-F238E27FC236}">
                <a16:creationId xmlns:a16="http://schemas.microsoft.com/office/drawing/2014/main" id="{D2FA9370-56C7-C915-9924-A4D07489758A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8738" t="20635" r="28241" b="16384"/>
          <a:stretch/>
        </p:blipFill>
        <p:spPr>
          <a:xfrm flipH="1">
            <a:off x="4029798" y="1991660"/>
            <a:ext cx="837443" cy="848026"/>
          </a:xfrm>
          <a:prstGeom prst="rect">
            <a:avLst/>
          </a:prstGeom>
        </p:spPr>
      </p:pic>
      <p:sp>
        <p:nvSpPr>
          <p:cNvPr id="60" name="CaixaDeTexto 59">
            <a:extLst>
              <a:ext uri="{FF2B5EF4-FFF2-40B4-BE49-F238E27FC236}">
                <a16:creationId xmlns:a16="http://schemas.microsoft.com/office/drawing/2014/main" id="{11CD7536-B016-815D-E24C-1B0B7618243B}"/>
              </a:ext>
            </a:extLst>
          </p:cNvPr>
          <p:cNvSpPr txBox="1"/>
          <p:nvPr/>
        </p:nvSpPr>
        <p:spPr>
          <a:xfrm>
            <a:off x="4264032" y="3479914"/>
            <a:ext cx="1301959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BR" sz="1500" dirty="0"/>
              <a:t>Notificação da</a:t>
            </a:r>
          </a:p>
          <a:p>
            <a:pPr>
              <a:lnSpc>
                <a:spcPts val="1200"/>
              </a:lnSpc>
            </a:pPr>
            <a:r>
              <a:rPr lang="pt-BR" sz="1500" b="1" dirty="0"/>
              <a:t>Penalidade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73E93DC4-9225-FFC1-F096-A6DBB1003F74}"/>
              </a:ext>
            </a:extLst>
          </p:cNvPr>
          <p:cNvSpPr txBox="1"/>
          <p:nvPr/>
        </p:nvSpPr>
        <p:spPr>
          <a:xfrm>
            <a:off x="6780968" y="3984317"/>
            <a:ext cx="804772" cy="36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pt-BR" sz="1500" dirty="0"/>
              <a:t>Recurso</a:t>
            </a:r>
          </a:p>
          <a:p>
            <a:pPr>
              <a:lnSpc>
                <a:spcPts val="1000"/>
              </a:lnSpc>
            </a:pPr>
            <a:r>
              <a:rPr lang="pt-BR" sz="1500" dirty="0"/>
              <a:t>à </a:t>
            </a:r>
            <a:r>
              <a:rPr lang="pt-BR" sz="1500" b="1" dirty="0"/>
              <a:t>JARI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B793E393-47DA-E5C9-F8CF-A913C42639F0}"/>
              </a:ext>
            </a:extLst>
          </p:cNvPr>
          <p:cNvSpPr txBox="1"/>
          <p:nvPr/>
        </p:nvSpPr>
        <p:spPr>
          <a:xfrm>
            <a:off x="2194110" y="4632486"/>
            <a:ext cx="2161297" cy="367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000"/>
              </a:lnSpc>
            </a:pPr>
            <a:r>
              <a:rPr lang="pt-BR" sz="1500" dirty="0"/>
              <a:t>Recurso ao </a:t>
            </a:r>
            <a:r>
              <a:rPr lang="pt-BR" sz="1500" b="1" dirty="0"/>
              <a:t>CETRAN </a:t>
            </a:r>
          </a:p>
          <a:p>
            <a:pPr>
              <a:lnSpc>
                <a:spcPts val="1000"/>
              </a:lnSpc>
            </a:pPr>
            <a:r>
              <a:rPr lang="pt-BR" sz="1500" dirty="0"/>
              <a:t>ou </a:t>
            </a:r>
            <a:r>
              <a:rPr lang="pt-BR" sz="1500" b="1" dirty="0"/>
              <a:t>Junta especial da JARI</a:t>
            </a:r>
          </a:p>
        </p:txBody>
      </p:sp>
      <p:pic>
        <p:nvPicPr>
          <p:cNvPr id="71" name="Picture 46" descr="Businessperson Clip Art, PNG, 1320x843px, Businessperson, Avatar, Business,  Communication, Conversation Download Free">
            <a:extLst>
              <a:ext uri="{FF2B5EF4-FFF2-40B4-BE49-F238E27FC236}">
                <a16:creationId xmlns:a16="http://schemas.microsoft.com/office/drawing/2014/main" id="{04C1CE60-C478-AD7F-C62D-A3EDFC0DAD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2486" b="98853" l="244" r="96585">
                        <a14:foregroundMark x1="20854" y1="6883" x2="21951" y2="77055"/>
                        <a14:foregroundMark x1="21951" y1="77055" x2="50976" y2="95220"/>
                        <a14:foregroundMark x1="50976" y1="95220" x2="70732" y2="65583"/>
                        <a14:foregroundMark x1="70732" y1="65583" x2="82805" y2="24857"/>
                        <a14:foregroundMark x1="82805" y1="24857" x2="79146" y2="6119"/>
                        <a14:foregroundMark x1="8415" y1="20841" x2="16341" y2="51816"/>
                        <a14:foregroundMark x1="16341" y1="51816" x2="5000" y2="68260"/>
                        <a14:foregroundMark x1="5000" y1="67113" x2="28415" y2="55449"/>
                        <a14:foregroundMark x1="28415" y1="55449" x2="29024" y2="55449"/>
                        <a14:foregroundMark x1="97073" y1="65201" x2="84634" y2="53155"/>
                        <a14:foregroundMark x1="49634" y1="98853" x2="53537" y2="72658"/>
                        <a14:foregroundMark x1="244" y1="71893" x2="11220" y2="69598"/>
                        <a14:foregroundMark x1="81098" y1="4971" x2="80366" y2="17208"/>
                        <a14:foregroundMark x1="86585" y1="8604" x2="74146" y2="8604"/>
                        <a14:foregroundMark x1="50000" y1="2486" x2="50000" y2="208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968" y="4007717"/>
            <a:ext cx="983355" cy="62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CaixaDeTexto 77">
            <a:extLst>
              <a:ext uri="{FF2B5EF4-FFF2-40B4-BE49-F238E27FC236}">
                <a16:creationId xmlns:a16="http://schemas.microsoft.com/office/drawing/2014/main" id="{283A1EDB-69F5-BFF0-42EC-CE72DD60EA32}"/>
              </a:ext>
            </a:extLst>
          </p:cNvPr>
          <p:cNvSpPr txBox="1"/>
          <p:nvPr/>
        </p:nvSpPr>
        <p:spPr>
          <a:xfrm>
            <a:off x="114032" y="3264613"/>
            <a:ext cx="935705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BR" sz="1500" dirty="0"/>
              <a:t>Encerra o</a:t>
            </a:r>
          </a:p>
          <a:p>
            <a:pPr>
              <a:lnSpc>
                <a:spcPts val="1200"/>
              </a:lnSpc>
            </a:pPr>
            <a:r>
              <a:rPr lang="pt-BR" sz="1500" b="1" dirty="0"/>
              <a:t>Processo</a:t>
            </a:r>
          </a:p>
        </p:txBody>
      </p:sp>
      <p:pic>
        <p:nvPicPr>
          <p:cNvPr id="81" name="Imagem 80">
            <a:extLst>
              <a:ext uri="{FF2B5EF4-FFF2-40B4-BE49-F238E27FC236}">
                <a16:creationId xmlns:a16="http://schemas.microsoft.com/office/drawing/2014/main" id="{4F9CD540-2B39-B466-37B4-9E38E5104609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34862" t="13913" r="35038" b="9339"/>
          <a:stretch/>
        </p:blipFill>
        <p:spPr>
          <a:xfrm>
            <a:off x="168417" y="3919806"/>
            <a:ext cx="699880" cy="1003291"/>
          </a:xfrm>
          <a:prstGeom prst="rect">
            <a:avLst/>
          </a:prstGeom>
        </p:spPr>
      </p:pic>
      <p:pic>
        <p:nvPicPr>
          <p:cNvPr id="89" name="Imagem 88">
            <a:extLst>
              <a:ext uri="{FF2B5EF4-FFF2-40B4-BE49-F238E27FC236}">
                <a16:creationId xmlns:a16="http://schemas.microsoft.com/office/drawing/2014/main" id="{434D6631-F892-19FA-1C7C-358ABC68D6E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969184" y="1984328"/>
            <a:ext cx="670618" cy="1115665"/>
          </a:xfrm>
          <a:prstGeom prst="rect">
            <a:avLst/>
          </a:prstGeom>
        </p:spPr>
      </p:pic>
      <p:pic>
        <p:nvPicPr>
          <p:cNvPr id="1026" name="Picture 2" descr="Editais | Rocket Editorial">
            <a:extLst>
              <a:ext uri="{FF2B5EF4-FFF2-40B4-BE49-F238E27FC236}">
                <a16:creationId xmlns:a16="http://schemas.microsoft.com/office/drawing/2014/main" id="{98F9B64B-9BD0-F568-75DF-9AB8E5D5D7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" y="2541595"/>
            <a:ext cx="808939" cy="80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" name="CaixaDeTexto 91">
            <a:extLst>
              <a:ext uri="{FF2B5EF4-FFF2-40B4-BE49-F238E27FC236}">
                <a16:creationId xmlns:a16="http://schemas.microsoft.com/office/drawing/2014/main" id="{CF9E2B5E-027C-60C0-873F-C84565083C64}"/>
              </a:ext>
            </a:extLst>
          </p:cNvPr>
          <p:cNvSpPr txBox="1"/>
          <p:nvPr/>
        </p:nvSpPr>
        <p:spPr>
          <a:xfrm>
            <a:off x="3331805" y="1697687"/>
            <a:ext cx="1642259" cy="41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ts val="1200"/>
              </a:lnSpc>
            </a:pPr>
            <a:r>
              <a:rPr lang="pt-BR" sz="1500" b="1" dirty="0"/>
              <a:t>Notificação</a:t>
            </a:r>
          </a:p>
          <a:p>
            <a:pPr algn="r">
              <a:lnSpc>
                <a:spcPts val="1200"/>
              </a:lnSpc>
            </a:pPr>
            <a:r>
              <a:rPr lang="pt-BR" sz="1500" dirty="0"/>
              <a:t>do AIT</a:t>
            </a: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6994CBE4-3A53-74F3-1026-8F0A42434650}"/>
              </a:ext>
            </a:extLst>
          </p:cNvPr>
          <p:cNvSpPr txBox="1"/>
          <p:nvPr/>
        </p:nvSpPr>
        <p:spPr>
          <a:xfrm>
            <a:off x="722403" y="4557566"/>
            <a:ext cx="951351" cy="4124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pt-BR" sz="1500" dirty="0"/>
              <a:t>Cumpre</a:t>
            </a:r>
          </a:p>
          <a:p>
            <a:pPr>
              <a:lnSpc>
                <a:spcPts val="1200"/>
              </a:lnSpc>
            </a:pPr>
            <a:r>
              <a:rPr lang="pt-BR" sz="1500" dirty="0"/>
              <a:t>a </a:t>
            </a:r>
            <a:r>
              <a:rPr lang="pt-BR" sz="1500" b="1" dirty="0"/>
              <a:t>Punição</a:t>
            </a:r>
          </a:p>
        </p:txBody>
      </p:sp>
      <p:pic>
        <p:nvPicPr>
          <p:cNvPr id="105" name="Imagem 104">
            <a:extLst>
              <a:ext uri="{FF2B5EF4-FFF2-40B4-BE49-F238E27FC236}">
                <a16:creationId xmlns:a16="http://schemas.microsoft.com/office/drawing/2014/main" id="{48F65BD7-93C1-5CD7-E29C-285EC01B65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507708" y="750097"/>
            <a:ext cx="2231329" cy="865707"/>
          </a:xfrm>
          <a:prstGeom prst="rect">
            <a:avLst/>
          </a:prstGeom>
        </p:spPr>
      </p:pic>
      <p:pic>
        <p:nvPicPr>
          <p:cNvPr id="108" name="Imagem 107">
            <a:extLst>
              <a:ext uri="{FF2B5EF4-FFF2-40B4-BE49-F238E27FC236}">
                <a16:creationId xmlns:a16="http://schemas.microsoft.com/office/drawing/2014/main" id="{9F8C8C84-F4F0-7B83-0DA1-49A0195BA97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783448" y="2101071"/>
            <a:ext cx="1109568" cy="396274"/>
          </a:xfrm>
          <a:prstGeom prst="rect">
            <a:avLst/>
          </a:prstGeom>
        </p:spPr>
      </p:pic>
      <p:pic>
        <p:nvPicPr>
          <p:cNvPr id="111" name="Imagem 110">
            <a:extLst>
              <a:ext uri="{FF2B5EF4-FFF2-40B4-BE49-F238E27FC236}">
                <a16:creationId xmlns:a16="http://schemas.microsoft.com/office/drawing/2014/main" id="{D20C9ED9-7171-63FA-52CE-4E846375F1C7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701685" y="3182193"/>
            <a:ext cx="1060796" cy="1426588"/>
          </a:xfrm>
          <a:prstGeom prst="rect">
            <a:avLst/>
          </a:prstGeom>
        </p:spPr>
      </p:pic>
      <p:pic>
        <p:nvPicPr>
          <p:cNvPr id="114" name="Imagem 113">
            <a:extLst>
              <a:ext uri="{FF2B5EF4-FFF2-40B4-BE49-F238E27FC236}">
                <a16:creationId xmlns:a16="http://schemas.microsoft.com/office/drawing/2014/main" id="{3D71E52F-E6E5-9A1E-5616-4CF7DE87950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463168" y="4135830"/>
            <a:ext cx="1143640" cy="408467"/>
          </a:xfrm>
          <a:prstGeom prst="rect">
            <a:avLst/>
          </a:prstGeom>
        </p:spPr>
      </p:pic>
      <p:pic>
        <p:nvPicPr>
          <p:cNvPr id="120" name="Imagem 119">
            <a:extLst>
              <a:ext uri="{FF2B5EF4-FFF2-40B4-BE49-F238E27FC236}">
                <a16:creationId xmlns:a16="http://schemas.microsoft.com/office/drawing/2014/main" id="{EDEB4F50-D670-6A28-02EA-B32AE1BF4D96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616236" y="4542783"/>
            <a:ext cx="1932599" cy="457240"/>
          </a:xfrm>
          <a:prstGeom prst="rect">
            <a:avLst/>
          </a:prstGeom>
        </p:spPr>
      </p:pic>
      <p:pic>
        <p:nvPicPr>
          <p:cNvPr id="123" name="Imagem 122">
            <a:extLst>
              <a:ext uri="{FF2B5EF4-FFF2-40B4-BE49-F238E27FC236}">
                <a16:creationId xmlns:a16="http://schemas.microsoft.com/office/drawing/2014/main" id="{FD16FE06-3BC9-BD6C-1B27-49E5224383EB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428503" y="3956374"/>
            <a:ext cx="1085182" cy="408467"/>
          </a:xfrm>
          <a:prstGeom prst="rect">
            <a:avLst/>
          </a:prstGeom>
        </p:spPr>
      </p:pic>
      <p:pic>
        <p:nvPicPr>
          <p:cNvPr id="126" name="Imagem 125">
            <a:extLst>
              <a:ext uri="{FF2B5EF4-FFF2-40B4-BE49-F238E27FC236}">
                <a16:creationId xmlns:a16="http://schemas.microsoft.com/office/drawing/2014/main" id="{FEC92267-7782-B726-FD72-7CAA75789CA0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3517119" y="2857938"/>
            <a:ext cx="2274005" cy="432854"/>
          </a:xfrm>
          <a:prstGeom prst="rect">
            <a:avLst/>
          </a:prstGeom>
        </p:spPr>
      </p:pic>
      <p:pic>
        <p:nvPicPr>
          <p:cNvPr id="1025" name="Imagem 1024">
            <a:extLst>
              <a:ext uri="{FF2B5EF4-FFF2-40B4-BE49-F238E27FC236}">
                <a16:creationId xmlns:a16="http://schemas.microsoft.com/office/drawing/2014/main" id="{1AE6736B-9AFA-B8B3-FFA0-FF73E88A633F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4928316" y="1245755"/>
            <a:ext cx="603556" cy="1060796"/>
          </a:xfrm>
          <a:prstGeom prst="rect">
            <a:avLst/>
          </a:prstGeom>
        </p:spPr>
      </p:pic>
      <p:pic>
        <p:nvPicPr>
          <p:cNvPr id="1029" name="Imagem 1028">
            <a:extLst>
              <a:ext uri="{FF2B5EF4-FFF2-40B4-BE49-F238E27FC236}">
                <a16:creationId xmlns:a16="http://schemas.microsoft.com/office/drawing/2014/main" id="{9DCBCB9B-6D78-02E4-C989-44716FFF8050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2376397" y="958656"/>
            <a:ext cx="1121761" cy="432854"/>
          </a:xfrm>
          <a:prstGeom prst="rect">
            <a:avLst/>
          </a:prstGeom>
        </p:spPr>
      </p:pic>
      <p:pic>
        <p:nvPicPr>
          <p:cNvPr id="1032" name="Imagem 1031">
            <a:extLst>
              <a:ext uri="{FF2B5EF4-FFF2-40B4-BE49-F238E27FC236}">
                <a16:creationId xmlns:a16="http://schemas.microsoft.com/office/drawing/2014/main" id="{9A628AD7-6545-80D0-EB35-2A9DCA453293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721296" y="2140972"/>
            <a:ext cx="1091279" cy="402371"/>
          </a:xfrm>
          <a:prstGeom prst="rect">
            <a:avLst/>
          </a:prstGeom>
        </p:spPr>
      </p:pic>
      <p:pic>
        <p:nvPicPr>
          <p:cNvPr id="1041" name="Imagem 1040">
            <a:extLst>
              <a:ext uri="{FF2B5EF4-FFF2-40B4-BE49-F238E27FC236}">
                <a16:creationId xmlns:a16="http://schemas.microsoft.com/office/drawing/2014/main" id="{0190A40E-B62B-6AFF-FED6-A2B7CC8D127D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95571" y="2791672"/>
            <a:ext cx="1914310" cy="1688738"/>
          </a:xfrm>
          <a:prstGeom prst="rect">
            <a:avLst/>
          </a:prstGeom>
        </p:spPr>
      </p:pic>
      <p:pic>
        <p:nvPicPr>
          <p:cNvPr id="1044" name="Imagem 1043">
            <a:extLst>
              <a:ext uri="{FF2B5EF4-FFF2-40B4-BE49-F238E27FC236}">
                <a16:creationId xmlns:a16="http://schemas.microsoft.com/office/drawing/2014/main" id="{7E59F0F3-BEA9-1167-64D8-4218C878C35A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246109" y="3871363"/>
            <a:ext cx="1383912" cy="13229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5EDCC32-CCC4-92AE-9011-A15F6DEB9A32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5320887" y="3579220"/>
            <a:ext cx="853514" cy="5730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3923D79-8704-62C3-A542-ED1EC23B3BD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244856" y="3598636"/>
            <a:ext cx="438950" cy="37798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D94095-CC2D-C2FA-63F7-CCFC37E70FFD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722192" y="3280609"/>
            <a:ext cx="1347333" cy="63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749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2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2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7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  <p:bldP spid="42" grpId="0"/>
      <p:bldP spid="44" grpId="0"/>
      <p:bldP spid="46" grpId="0" animBg="1"/>
      <p:bldP spid="48" grpId="0"/>
      <p:bldP spid="60" grpId="0"/>
      <p:bldP spid="61" grpId="0"/>
      <p:bldP spid="70" grpId="0"/>
      <p:bldP spid="78" grpId="0"/>
      <p:bldP spid="92" grpId="0"/>
      <p:bldP spid="9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07504" y="983988"/>
            <a:ext cx="8924852" cy="4036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000" b="1" dirty="0">
                <a:latin typeface="Calibri" panose="020F0502020204030204" pitchFamily="34" charset="0"/>
              </a:rPr>
              <a:t>28 - Sobre aplicação das penalidades, verifique qual das alternativas abaixo é incorreta:</a:t>
            </a:r>
          </a:p>
          <a:p>
            <a:pPr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000" dirty="0">
                <a:latin typeface="Calibri" panose="020F0502020204030204" pitchFamily="34" charset="0"/>
              </a:rPr>
              <a:t>Não sendo apresentada defesa prévia, a penalidade deverá ser aplicada em no máximo 180 dias a contar da data do cometimento da infração.</a:t>
            </a:r>
          </a:p>
          <a:p>
            <a:pPr marL="265113" lvl="0" indent="-265113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Não sendo imediata a identificação do infrator, o proprietário terá no máximo 15 dias de prazo para apresentá-lo.</a:t>
            </a:r>
          </a:p>
          <a:p>
            <a:pPr marL="265113" lvl="0" indent="-265113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000" dirty="0">
                <a:latin typeface="Calibri" panose="020F0502020204030204" pitchFamily="34" charset="0"/>
              </a:rPr>
              <a:t>Serão impostas ao condutor, ao proprietário do veículo ao</a:t>
            </a:r>
            <a:br>
              <a:rPr lang="pt-BR" sz="2000" dirty="0">
                <a:latin typeface="Calibri" panose="020F0502020204030204" pitchFamily="34" charset="0"/>
              </a:rPr>
            </a:br>
            <a:r>
              <a:rPr lang="pt-BR" sz="2000" dirty="0">
                <a:latin typeface="Calibri" panose="020F0502020204030204" pitchFamily="34" charset="0"/>
              </a:rPr>
              <a:t> embarcador e ao transportador.</a:t>
            </a: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</a:p>
          <a:p>
            <a:pPr marL="265113" lvl="0" indent="-265113">
              <a:lnSpc>
                <a:spcPts val="2200"/>
              </a:lnSpc>
              <a:spcBef>
                <a:spcPts val="600"/>
              </a:spcBef>
              <a:spcAft>
                <a:spcPts val="1200"/>
              </a:spcAft>
            </a:pPr>
            <a:r>
              <a:rPr lang="pt-BR" sz="20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000" dirty="0">
                <a:solidFill>
                  <a:schemeClr val="tx1"/>
                </a:solidFill>
                <a:latin typeface="Calibri" panose="020F0502020204030204" pitchFamily="34" charset="0"/>
              </a:rPr>
              <a:t>Atendidos os requisitos legais, a penalidade de </a:t>
            </a:r>
            <a:r>
              <a:rPr lang="pt-BR" sz="2000" dirty="0">
                <a:latin typeface="Calibri" panose="020F0502020204030204" pitchFamily="34" charset="0"/>
              </a:rPr>
              <a:t>Advertência</a:t>
            </a:r>
            <a:br>
              <a:rPr lang="pt-BR" sz="2000" dirty="0">
                <a:latin typeface="Calibri" panose="020F0502020204030204" pitchFamily="34" charset="0"/>
              </a:rPr>
            </a:br>
            <a:r>
              <a:rPr lang="pt-BR" sz="2000" dirty="0">
                <a:latin typeface="Calibri" panose="020F0502020204030204" pitchFamily="34" charset="0"/>
              </a:rPr>
              <a:t>por escrito deverá ser aplicada no lugar da multa.</a:t>
            </a:r>
            <a:endParaRPr sz="20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91205159-ECD5-CDD1-6137-F5947DEC08BA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60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15909" y="1062114"/>
            <a:ext cx="8924852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latin typeface="Calibri" panose="020F0502020204030204" pitchFamily="34" charset="0"/>
              </a:rPr>
              <a:t>29 - Dirigir um veículo estando com a validade da CNH vencida há mais de trinta dias, caracteriza infração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gravíssima, com Multa e Remoção do veículo.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grave, com Retenção do veículo.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gravíssima, com Multa e Retenção do veículo.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gravíssima, com Multa somente.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A0CF7A8-C1B3-ABF2-E9E2-5217787404AD}"/>
              </a:ext>
            </a:extLst>
          </p:cNvPr>
          <p:cNvGrpSpPr/>
          <p:nvPr/>
        </p:nvGrpSpPr>
        <p:grpSpPr>
          <a:xfrm>
            <a:off x="1774207" y="3370043"/>
            <a:ext cx="54360" cy="15840"/>
            <a:chOff x="1774207" y="3370043"/>
            <a:chExt cx="54360" cy="1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C3950BC-ABE3-3A1C-F172-EE7731D19609}"/>
                    </a:ext>
                  </a:extLst>
                </p14:cNvPr>
                <p14:cNvContentPartPr/>
                <p14:nvPr/>
              </p14:nvContentPartPr>
              <p14:xfrm>
                <a:off x="1774207" y="3370043"/>
                <a:ext cx="18000" cy="9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C3950BC-ABE3-3A1C-F172-EE7731D196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65567" y="3361403"/>
                  <a:ext cx="356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08AB99F2-5570-EF4A-F0ED-549C2C9CF217}"/>
                    </a:ext>
                  </a:extLst>
                </p14:cNvPr>
                <p14:cNvContentPartPr/>
                <p14:nvPr/>
              </p14:nvContentPartPr>
              <p14:xfrm>
                <a:off x="1824607" y="3378683"/>
                <a:ext cx="3960" cy="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08AB99F2-5570-EF4A-F0ED-549C2C9CF21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15607" y="3369683"/>
                  <a:ext cx="21600" cy="2484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9" name="Google Shape;1933;g259d0348fd0_0_466">
            <a:extLst>
              <a:ext uri="{FF2B5EF4-FFF2-40B4-BE49-F238E27FC236}">
                <a16:creationId xmlns:a16="http://schemas.microsoft.com/office/drawing/2014/main" id="{0006D0A4-FBCB-DE9E-10D2-F3B70607AA18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1804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" name="Picture 1637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37" name="Google Shape;1637;p266"/>
          <p:cNvSpPr txBox="1"/>
          <p:nvPr/>
        </p:nvSpPr>
        <p:spPr>
          <a:xfrm>
            <a:off x="187917" y="1062114"/>
            <a:ext cx="8272515" cy="3819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t-BR" sz="2200" b="1" dirty="0">
                <a:latin typeface="Calibri" panose="020F0502020204030204" pitchFamily="34" charset="0"/>
              </a:rPr>
              <a:t>30 - Deixar de dar preferência de passagem a veículo que se aproxima pela direita, em interseção não sinalizada, é infração:</a:t>
            </a:r>
          </a:p>
          <a:p>
            <a:pPr lvl="0"/>
            <a:endParaRPr lang="pt-BR" sz="2000" dirty="0"/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a)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Gravíssima.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b)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Grave.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c)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Média.</a:t>
            </a:r>
          </a:p>
          <a:p>
            <a:pPr marL="265113" lvl="0" indent="-265113">
              <a:lnSpc>
                <a:spcPct val="150000"/>
              </a:lnSpc>
            </a:pPr>
            <a:r>
              <a:rPr lang="pt-BR" sz="2200" b="1" dirty="0">
                <a:solidFill>
                  <a:srgbClr val="FF0000"/>
                </a:solidFill>
                <a:latin typeface="Calibri" panose="020F0502020204030204" pitchFamily="34" charset="0"/>
              </a:rPr>
              <a:t>d) </a:t>
            </a:r>
            <a:r>
              <a:rPr lang="pt-BR" sz="2200" dirty="0">
                <a:solidFill>
                  <a:schemeClr val="tx1"/>
                </a:solidFill>
                <a:latin typeface="Calibri" panose="020F0502020204030204" pitchFamily="34" charset="0"/>
              </a:rPr>
              <a:t>Leve.</a:t>
            </a:r>
            <a:endParaRPr sz="2200" i="0" u="none" strike="noStrike" cap="none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863886" cy="484816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214282" y="577298"/>
            <a:ext cx="47897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QUESTÕES COMENTADAS</a:t>
            </a:r>
            <a:endParaRPr lang="pt-BR" sz="1000" b="1" dirty="0"/>
          </a:p>
        </p:txBody>
      </p:sp>
      <p:sp>
        <p:nvSpPr>
          <p:cNvPr id="2" name="Google Shape;1933;g259d0348fd0_0_466">
            <a:extLst>
              <a:ext uri="{FF2B5EF4-FFF2-40B4-BE49-F238E27FC236}">
                <a16:creationId xmlns:a16="http://schemas.microsoft.com/office/drawing/2014/main" id="{DBD23375-48C9-A0E0-B9A0-2B687FD8E594}"/>
              </a:ext>
            </a:extLst>
          </p:cNvPr>
          <p:cNvSpPr/>
          <p:nvPr/>
        </p:nvSpPr>
        <p:spPr>
          <a:xfrm>
            <a:off x="6947728" y="3326200"/>
            <a:ext cx="2178300" cy="1625400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300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6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Picture 75" descr="BASE - Instrutor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Retângulo 9"/>
          <p:cNvSpPr/>
          <p:nvPr/>
        </p:nvSpPr>
        <p:spPr>
          <a:xfrm>
            <a:off x="4789718" y="1549860"/>
            <a:ext cx="4140000" cy="2532150"/>
          </a:xfrm>
          <a:prstGeom prst="rect">
            <a:avLst/>
          </a:prstGeom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 anchorCtr="0"/>
          <a:lstStyle/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►Retenção do Veículo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►Remoção do Veículo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►Recolhimento da Habilitação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►Recolhimento da Docum. do Veículo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►Recolhimento de Animais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►Transbordo do Excesso de Carga</a:t>
            </a:r>
          </a:p>
          <a:p>
            <a:pPr>
              <a:spcBef>
                <a:spcPts val="600"/>
              </a:spcBef>
            </a:pPr>
            <a:r>
              <a:rPr lang="pt-BR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►Realização de teste de Alcoolemia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214282" y="1142990"/>
            <a:ext cx="4140000" cy="3571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PENALIDADES </a:t>
            </a:r>
            <a:r>
              <a:rPr lang="pt-B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(CTB art. 256)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789718" y="1142990"/>
            <a:ext cx="4140000" cy="357190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MEDIDAS ADMINISTRATIVAS </a:t>
            </a:r>
            <a:r>
              <a:rPr lang="pt-BR" sz="1000" b="1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(CTB art. 269)</a:t>
            </a:r>
          </a:p>
        </p:txBody>
      </p:sp>
      <p:sp>
        <p:nvSpPr>
          <p:cNvPr id="16" name="Retângulo de cantos arredondados 15"/>
          <p:cNvSpPr/>
          <p:nvPr/>
        </p:nvSpPr>
        <p:spPr>
          <a:xfrm>
            <a:off x="-3854" y="4375209"/>
            <a:ext cx="9147854" cy="484816"/>
          </a:xfrm>
          <a:prstGeom prst="roundRect">
            <a:avLst>
              <a:gd name="adj" fmla="val 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Tudo que começar com as letras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R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ou </a:t>
            </a:r>
            <a:r>
              <a:rPr lang="pt-BR" sz="2000" b="1" i="1" dirty="0">
                <a:solidFill>
                  <a:schemeClr val="tx1"/>
                </a:solidFill>
                <a:latin typeface="Calibri" pitchFamily="34" charset="0"/>
              </a:rPr>
              <a:t>T</a:t>
            </a:r>
            <a:r>
              <a:rPr lang="pt-BR" sz="2000" i="1" dirty="0">
                <a:solidFill>
                  <a:schemeClr val="tx1"/>
                </a:solidFill>
                <a:latin typeface="Calibri" pitchFamily="34" charset="0"/>
              </a:rPr>
              <a:t> é → </a:t>
            </a:r>
            <a:r>
              <a:rPr lang="pt-BR" sz="2000" b="1" i="1" dirty="0">
                <a:solidFill>
                  <a:srgbClr val="0070C0"/>
                </a:solidFill>
                <a:latin typeface="Calibri" pitchFamily="34" charset="0"/>
              </a:rPr>
              <a:t>Medida Administrativa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4"/>
          <a:stretch/>
        </p:blipFill>
        <p:spPr>
          <a:xfrm>
            <a:off x="-3854" y="555526"/>
            <a:ext cx="4647862" cy="484816"/>
          </a:xfrm>
          <a:prstGeom prst="rect">
            <a:avLst/>
          </a:prstGeom>
        </p:spPr>
      </p:pic>
      <p:sp>
        <p:nvSpPr>
          <p:cNvPr id="14" name="CaixaDeTexto 13"/>
          <p:cNvSpPr txBox="1"/>
          <p:nvPr/>
        </p:nvSpPr>
        <p:spPr>
          <a:xfrm>
            <a:off x="214282" y="577298"/>
            <a:ext cx="450173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dirty="0"/>
              <a:t>Penalidades | Med. Administrativas</a:t>
            </a:r>
          </a:p>
        </p:txBody>
      </p:sp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7499A255-754E-4BFC-96B6-7A00226E4065}"/>
              </a:ext>
            </a:extLst>
          </p:cNvPr>
          <p:cNvSpPr/>
          <p:nvPr/>
        </p:nvSpPr>
        <p:spPr>
          <a:xfrm>
            <a:off x="539552" y="4019359"/>
            <a:ext cx="864096" cy="484816"/>
          </a:xfrm>
          <a:prstGeom prst="wedgeEllipseCallou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pt-BR" sz="1500" b="1" dirty="0">
                <a:solidFill>
                  <a:schemeClr val="bg1"/>
                </a:solidFill>
              </a:rPr>
              <a:t>Macete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94798589-2E94-50D5-B2AA-AACEACB2D544}"/>
              </a:ext>
            </a:extLst>
          </p:cNvPr>
          <p:cNvSpPr/>
          <p:nvPr/>
        </p:nvSpPr>
        <p:spPr>
          <a:xfrm>
            <a:off x="214282" y="1549860"/>
            <a:ext cx="4140000" cy="2174960"/>
          </a:xfrm>
          <a:prstGeom prst="rect">
            <a:avLst/>
          </a:prstGeom>
          <a:solidFill>
            <a:srgbClr val="C0504D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2600"/>
              </a:lnSpc>
            </a:pPr>
            <a:r>
              <a:rPr lang="pt-B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►Advertência por escrito</a:t>
            </a:r>
          </a:p>
          <a:p>
            <a:pPr>
              <a:lnSpc>
                <a:spcPts val="2600"/>
              </a:lnSpc>
            </a:pPr>
            <a:r>
              <a:rPr lang="pt-B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►Multa</a:t>
            </a:r>
          </a:p>
          <a:p>
            <a:pPr>
              <a:lnSpc>
                <a:spcPts val="2600"/>
              </a:lnSpc>
            </a:pPr>
            <a:r>
              <a:rPr lang="pt-B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►Suspensão do Direito de Dirigir</a:t>
            </a:r>
          </a:p>
          <a:p>
            <a:pPr>
              <a:lnSpc>
                <a:spcPts val="2600"/>
              </a:lnSpc>
            </a:pPr>
            <a:r>
              <a:rPr lang="pt-B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►Cassação da PPD</a:t>
            </a:r>
          </a:p>
          <a:p>
            <a:pPr>
              <a:lnSpc>
                <a:spcPts val="2600"/>
              </a:lnSpc>
            </a:pPr>
            <a:r>
              <a:rPr lang="pt-B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►Cassação da CNH</a:t>
            </a:r>
          </a:p>
          <a:p>
            <a:pPr>
              <a:lnSpc>
                <a:spcPts val="2600"/>
              </a:lnSpc>
            </a:pPr>
            <a:r>
              <a:rPr lang="pt-BR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►Frequência em Curso de Reciclagem</a:t>
            </a:r>
          </a:p>
        </p:txBody>
      </p:sp>
    </p:spTree>
    <p:extLst>
      <p:ext uri="{BB962C8B-B14F-4D97-AF65-F5344CB8AC3E}">
        <p14:creationId xmlns:p14="http://schemas.microsoft.com/office/powerpoint/2010/main" val="274887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 animBg="1"/>
    </p:bldLst>
  </p:timing>
</p:sld>
</file>

<file path=ppt/theme/theme1.xml><?xml version="1.0" encoding="utf-8"?>
<a:theme xmlns:a="http://schemas.openxmlformats.org/drawingml/2006/main" name="Tema AEOnLine1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 sz="1600" b="1" dirty="0">
            <a:solidFill>
              <a:srgbClr val="FF0000"/>
            </a:solidFill>
            <a:latin typeface="Calibri" pitchFamily="34" charset="0"/>
            <a:cs typeface="Calibri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 AEOnLine1</Template>
  <TotalTime>14049</TotalTime>
  <Words>5944</Words>
  <Application>Microsoft Office PowerPoint</Application>
  <PresentationFormat>Apresentação na tela (16:9)</PresentationFormat>
  <Paragraphs>718</Paragraphs>
  <Slides>82</Slides>
  <Notes>82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82</vt:i4>
      </vt:variant>
    </vt:vector>
  </HeadingPairs>
  <TitlesOfParts>
    <vt:vector size="87" baseType="lpstr">
      <vt:lpstr>Aharoni</vt:lpstr>
      <vt:lpstr>Arial</vt:lpstr>
      <vt:lpstr>Calibri</vt:lpstr>
      <vt:lpstr>Wingdings</vt:lpstr>
      <vt:lpstr>Tema AEOnLine1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AERaça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SalaDeAula</dc:creator>
  <cp:lastModifiedBy>Ronaldo Rodrigues Cardoso</cp:lastModifiedBy>
  <cp:revision>1832</cp:revision>
  <dcterms:created xsi:type="dcterms:W3CDTF">2012-09-21T18:40:16Z</dcterms:created>
  <dcterms:modified xsi:type="dcterms:W3CDTF">2025-04-28T13:40:24Z</dcterms:modified>
</cp:coreProperties>
</file>