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1" r:id="rId3"/>
    <p:sldMasterId id="2147483672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4cd09f9e28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4cd09f9e28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4cd09f9e28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Image">
  <p:cSld name="Title and Imag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>
            <p:ph idx="2" type="pic"/>
          </p:nvPr>
        </p:nvSpPr>
        <p:spPr>
          <a:xfrm>
            <a:off x="-1" y="-1786"/>
            <a:ext cx="8809500" cy="43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0" name="Google Shape;80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3" name="Google Shape;93;p20"/>
          <p:cNvSpPr txBox="1"/>
          <p:nvPr>
            <p:ph idx="2" type="body"/>
          </p:nvPr>
        </p:nvSpPr>
        <p:spPr>
          <a:xfrm>
            <a:off x="629841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4" name="Google Shape;94;p20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5" name="Google Shape;95;p20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6" name="Google Shape;106;p22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7" name="Google Shape;107;p22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8" name="Google Shape;108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3" name="Google Shape;113;p23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5" name="Google Shape;115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7" name="Google Shape;127;p2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9" name="Google Shape;129;p2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/>
          <p:nvPr/>
        </p:nvSpPr>
        <p:spPr>
          <a:xfrm>
            <a:off x="133837" y="127744"/>
            <a:ext cx="4447500" cy="4887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6"/>
          <p:cNvSpPr/>
          <p:nvPr/>
        </p:nvSpPr>
        <p:spPr>
          <a:xfrm>
            <a:off x="133837" y="-20786"/>
            <a:ext cx="4456500" cy="496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oblema, SoluÃ§Ã£o, Ajuda, Suporte, InformaÃ§Ãµes" id="137" name="Google Shape;137;p26"/>
          <p:cNvPicPr preferRelativeResize="0"/>
          <p:nvPr/>
        </p:nvPicPr>
        <p:blipFill rotWithShape="1">
          <a:blip r:embed="rId3">
            <a:alphaModFix/>
          </a:blip>
          <a:srcRect b="23533" l="8675" r="7907" t="17821"/>
          <a:stretch/>
        </p:blipFill>
        <p:spPr>
          <a:xfrm>
            <a:off x="4768690" y="1608701"/>
            <a:ext cx="3928505" cy="17910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6"/>
          <p:cNvSpPr txBox="1"/>
          <p:nvPr/>
        </p:nvSpPr>
        <p:spPr>
          <a:xfrm>
            <a:off x="4777779" y="3330880"/>
            <a:ext cx="789600" cy="2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PREPARAR</a:t>
            </a:r>
            <a:endParaRPr sz="1100"/>
          </a:p>
        </p:txBody>
      </p:sp>
      <p:sp>
        <p:nvSpPr>
          <p:cNvPr id="139" name="Google Shape;139;p26"/>
          <p:cNvSpPr txBox="1"/>
          <p:nvPr/>
        </p:nvSpPr>
        <p:spPr>
          <a:xfrm>
            <a:off x="5879943" y="3330880"/>
            <a:ext cx="815400" cy="2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ENTENDER</a:t>
            </a:r>
            <a:endParaRPr sz="1100"/>
          </a:p>
        </p:txBody>
      </p:sp>
      <p:sp>
        <p:nvSpPr>
          <p:cNvPr id="140" name="Google Shape;140;p26"/>
          <p:cNvSpPr txBox="1"/>
          <p:nvPr/>
        </p:nvSpPr>
        <p:spPr>
          <a:xfrm>
            <a:off x="6810010" y="3330880"/>
            <a:ext cx="996600" cy="2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SOLUCIONAR</a:t>
            </a:r>
            <a:endParaRPr sz="1100"/>
          </a:p>
        </p:txBody>
      </p:sp>
      <p:sp>
        <p:nvSpPr>
          <p:cNvPr id="141" name="Google Shape;141;p26"/>
          <p:cNvSpPr txBox="1"/>
          <p:nvPr/>
        </p:nvSpPr>
        <p:spPr>
          <a:xfrm>
            <a:off x="7806664" y="3310993"/>
            <a:ext cx="890700" cy="2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CONSTRUIR</a:t>
            </a:r>
            <a:endParaRPr sz="1100"/>
          </a:p>
        </p:txBody>
      </p:sp>
      <p:sp>
        <p:nvSpPr>
          <p:cNvPr id="142" name="Google Shape;142;p26"/>
          <p:cNvSpPr txBox="1"/>
          <p:nvPr/>
        </p:nvSpPr>
        <p:spPr>
          <a:xfrm>
            <a:off x="5032088" y="2545803"/>
            <a:ext cx="281100" cy="5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sz="1100"/>
          </a:p>
        </p:txBody>
      </p:sp>
      <p:sp>
        <p:nvSpPr>
          <p:cNvPr id="143" name="Google Shape;143;p26"/>
          <p:cNvSpPr txBox="1"/>
          <p:nvPr/>
        </p:nvSpPr>
        <p:spPr>
          <a:xfrm>
            <a:off x="6059084" y="2556195"/>
            <a:ext cx="281100" cy="5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sz="1100"/>
          </a:p>
        </p:txBody>
      </p:sp>
      <p:sp>
        <p:nvSpPr>
          <p:cNvPr id="144" name="Google Shape;144;p26"/>
          <p:cNvSpPr txBox="1"/>
          <p:nvPr/>
        </p:nvSpPr>
        <p:spPr>
          <a:xfrm>
            <a:off x="7088100" y="2556195"/>
            <a:ext cx="281100" cy="5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endParaRPr sz="1100"/>
          </a:p>
        </p:txBody>
      </p:sp>
      <p:sp>
        <p:nvSpPr>
          <p:cNvPr id="145" name="Google Shape;145;p26"/>
          <p:cNvSpPr txBox="1"/>
          <p:nvPr/>
        </p:nvSpPr>
        <p:spPr>
          <a:xfrm>
            <a:off x="8076532" y="2545804"/>
            <a:ext cx="332700" cy="5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1100"/>
          </a:p>
        </p:txBody>
      </p:sp>
      <p:sp>
        <p:nvSpPr>
          <p:cNvPr id="146" name="Google Shape;146;p26"/>
          <p:cNvSpPr/>
          <p:nvPr/>
        </p:nvSpPr>
        <p:spPr>
          <a:xfrm>
            <a:off x="383872" y="1091872"/>
            <a:ext cx="4533000" cy="3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Odiamos que vendam para nós</a:t>
            </a:r>
            <a:endParaRPr sz="1100"/>
          </a:p>
        </p:txBody>
      </p:sp>
      <p:sp>
        <p:nvSpPr>
          <p:cNvPr id="147" name="Google Shape;147;p26"/>
          <p:cNvSpPr/>
          <p:nvPr/>
        </p:nvSpPr>
        <p:spPr>
          <a:xfrm>
            <a:off x="383872" y="1578263"/>
            <a:ext cx="4347300" cy="3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Sempre atenda uma necessidade real do cliente</a:t>
            </a:r>
            <a:endParaRPr sz="1100"/>
          </a:p>
        </p:txBody>
      </p:sp>
      <p:sp>
        <p:nvSpPr>
          <p:cNvPr id="148" name="Google Shape;148;p26"/>
          <p:cNvSpPr/>
          <p:nvPr/>
        </p:nvSpPr>
        <p:spPr>
          <a:xfrm>
            <a:off x="383872" y="1990800"/>
            <a:ext cx="4341900" cy="3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Comece a FACILITAR o processo de compra  </a:t>
            </a:r>
            <a:endParaRPr sz="1100"/>
          </a:p>
        </p:txBody>
      </p:sp>
      <p:sp>
        <p:nvSpPr>
          <p:cNvPr id="149" name="Google Shape;149;p26"/>
          <p:cNvSpPr/>
          <p:nvPr/>
        </p:nvSpPr>
        <p:spPr>
          <a:xfrm>
            <a:off x="383872" y="2482974"/>
            <a:ext cx="4678800" cy="3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Transformação Digital já mudou a forma de comprar  </a:t>
            </a:r>
            <a:endParaRPr sz="1100"/>
          </a:p>
        </p:txBody>
      </p:sp>
      <p:sp>
        <p:nvSpPr>
          <p:cNvPr id="150" name="Google Shape;150;p26"/>
          <p:cNvSpPr/>
          <p:nvPr/>
        </p:nvSpPr>
        <p:spPr>
          <a:xfrm>
            <a:off x="383872" y="2975148"/>
            <a:ext cx="3728100" cy="3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Saiba mais que seu cliente e aporte valor</a:t>
            </a:r>
            <a:endParaRPr sz="1100"/>
          </a:p>
        </p:txBody>
      </p:sp>
      <p:sp>
        <p:nvSpPr>
          <p:cNvPr id="151" name="Google Shape;151;p26"/>
          <p:cNvSpPr/>
          <p:nvPr/>
        </p:nvSpPr>
        <p:spPr>
          <a:xfrm>
            <a:off x="383872" y="3467322"/>
            <a:ext cx="4277100" cy="3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Seja especialista e desafie seu cliente a ir além</a:t>
            </a:r>
            <a:endParaRPr sz="1100"/>
          </a:p>
        </p:txBody>
      </p:sp>
      <p:sp>
        <p:nvSpPr>
          <p:cNvPr id="152" name="Google Shape;152;p26"/>
          <p:cNvSpPr/>
          <p:nvPr/>
        </p:nvSpPr>
        <p:spPr>
          <a:xfrm>
            <a:off x="383872" y="3959496"/>
            <a:ext cx="4277100" cy="3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Nunca tenha medo de VENDER</a:t>
            </a:r>
            <a:endParaRPr sz="1100"/>
          </a:p>
        </p:txBody>
      </p:sp>
      <p:sp>
        <p:nvSpPr>
          <p:cNvPr id="153" name="Google Shape;153;p26"/>
          <p:cNvSpPr/>
          <p:nvPr/>
        </p:nvSpPr>
        <p:spPr>
          <a:xfrm>
            <a:off x="248436" y="272712"/>
            <a:ext cx="45330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fazer uma venda consultiva é preciso lembrar que:</a:t>
            </a:r>
            <a:endParaRPr sz="1100"/>
          </a:p>
        </p:txBody>
      </p:sp>
      <p:sp>
        <p:nvSpPr>
          <p:cNvPr id="154" name="Google Shape;154;p26"/>
          <p:cNvSpPr txBox="1"/>
          <p:nvPr/>
        </p:nvSpPr>
        <p:spPr>
          <a:xfrm>
            <a:off x="4695950" y="94362"/>
            <a:ext cx="2158200" cy="15696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Não pergunte aquilo que você poderia ter estudado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Não oferte </a:t>
            </a:r>
            <a:r>
              <a:rPr b="1"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NADA </a:t>
            </a: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ter o diagnóstico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Invista </a:t>
            </a:r>
            <a:r>
              <a:rPr b="1"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TEMPO</a:t>
            </a: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 </a:t>
            </a:r>
            <a:r>
              <a:rPr b="1"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ENERGIA</a:t>
            </a: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na sua preparação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Conheça produto, processo, mercado, cliente concorrência</a:t>
            </a:r>
            <a:endParaRPr sz="1100"/>
          </a:p>
        </p:txBody>
      </p:sp>
      <p:sp>
        <p:nvSpPr>
          <p:cNvPr id="155" name="Google Shape;155;p26"/>
          <p:cNvSpPr txBox="1"/>
          <p:nvPr/>
        </p:nvSpPr>
        <p:spPr>
          <a:xfrm>
            <a:off x="6937371" y="94363"/>
            <a:ext cx="2155800" cy="1638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Amplie o olhar do seu cliente – DESAFIE!!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 cliente precisa perceber a oportunidade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Tenha clareza de onde e como a solução será aplicada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Apresente casos de sucesso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Tenha controle da oportunidade</a:t>
            </a:r>
            <a:endParaRPr sz="1100"/>
          </a:p>
        </p:txBody>
      </p:sp>
      <p:sp>
        <p:nvSpPr>
          <p:cNvPr id="156" name="Google Shape;156;p26"/>
          <p:cNvSpPr txBox="1"/>
          <p:nvPr/>
        </p:nvSpPr>
        <p:spPr>
          <a:xfrm>
            <a:off x="4707966" y="3700011"/>
            <a:ext cx="2146200" cy="1315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Entenda a meta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Faça perguntas abertas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Conquiste a confiança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Mapeie todos os stakeholders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Linguagem não verbal “fala” mais que a verbal</a:t>
            </a:r>
            <a:endParaRPr sz="1100"/>
          </a:p>
        </p:txBody>
      </p:sp>
      <p:sp>
        <p:nvSpPr>
          <p:cNvPr id="157" name="Google Shape;157;p26"/>
          <p:cNvSpPr txBox="1"/>
          <p:nvPr/>
        </p:nvSpPr>
        <p:spPr>
          <a:xfrm>
            <a:off x="6937369" y="3700164"/>
            <a:ext cx="2155800" cy="131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Relação ganha – ganha 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Demonstre o valor percebido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Negociação além do desconto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Tenho um pitch de arrasar</a:t>
            </a:r>
            <a:endParaRPr sz="1100"/>
          </a:p>
          <a:p>
            <a:pPr indent="-1905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t/>
            </a:r>
            <a:endParaRPr sz="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•"/>
            </a:pPr>
            <a:r>
              <a:rPr lang="en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Venda não termina no contrato assinado</a:t>
            </a:r>
            <a:endParaRPr sz="1100"/>
          </a:p>
        </p:txBody>
      </p:sp>
      <p:cxnSp>
        <p:nvCxnSpPr>
          <p:cNvPr id="158" name="Google Shape;158;p26"/>
          <p:cNvCxnSpPr/>
          <p:nvPr/>
        </p:nvCxnSpPr>
        <p:spPr>
          <a:xfrm rot="10800000">
            <a:off x="4956464" y="1663791"/>
            <a:ext cx="0" cy="9807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9" name="Google Shape;159;p26"/>
          <p:cNvCxnSpPr/>
          <p:nvPr/>
        </p:nvCxnSpPr>
        <p:spPr>
          <a:xfrm rot="10800000">
            <a:off x="5911117" y="2764311"/>
            <a:ext cx="0" cy="935700"/>
          </a:xfrm>
          <a:prstGeom prst="straightConnector1">
            <a:avLst/>
          </a:prstGeom>
          <a:noFill/>
          <a:ln cap="flat" cmpd="sng" w="28575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0" name="Google Shape;160;p26"/>
          <p:cNvCxnSpPr/>
          <p:nvPr/>
        </p:nvCxnSpPr>
        <p:spPr>
          <a:xfrm rot="10800000">
            <a:off x="7036144" y="1733077"/>
            <a:ext cx="0" cy="843900"/>
          </a:xfrm>
          <a:prstGeom prst="straightConnector1">
            <a:avLst/>
          </a:prstGeom>
          <a:noFill/>
          <a:ln cap="flat" cmpd="sng" w="2857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1" name="Google Shape;161;p26"/>
          <p:cNvCxnSpPr/>
          <p:nvPr/>
        </p:nvCxnSpPr>
        <p:spPr>
          <a:xfrm rot="10800000">
            <a:off x="8623147" y="2862711"/>
            <a:ext cx="0" cy="8373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2" name="Google Shape;162;p26"/>
          <p:cNvSpPr/>
          <p:nvPr/>
        </p:nvSpPr>
        <p:spPr>
          <a:xfrm>
            <a:off x="383872" y="4451669"/>
            <a:ext cx="4277100" cy="3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Este é um processo ganha-ganha</a:t>
            </a:r>
            <a:endParaRPr sz="1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