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47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</p:sldIdLst>
  <p:sldSz cy="4291000" cx="7913675"/>
  <p:notesSz cx="7099300" cy="10234600"/>
  <p:embeddedFontLst>
    <p:embeddedFont>
      <p:font typeface="Tahoma"/>
      <p:regular r:id="rId154"/>
      <p:bold r:id="rId1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slide" Target="slides/slide145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2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154" Type="http://schemas.openxmlformats.org/officeDocument/2006/relationships/font" Target="fonts/Tahoma-regular.fntdata"/><Relationship Id="rId58" Type="http://schemas.openxmlformats.org/officeDocument/2006/relationships/slide" Target="slides/slide53.xml"/><Relationship Id="rId153" Type="http://schemas.openxmlformats.org/officeDocument/2006/relationships/slide" Target="slides/slide148.xml"/><Relationship Id="rId152" Type="http://schemas.openxmlformats.org/officeDocument/2006/relationships/slide" Target="slides/slide147.xml"/><Relationship Id="rId151" Type="http://schemas.openxmlformats.org/officeDocument/2006/relationships/slide" Target="slides/slide146.xml"/><Relationship Id="rId155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901" lvl="1" marL="379202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102" lvl="2" marL="758403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304" lvl="3" marL="1137605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507" lvl="4" marL="1516807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707" lvl="5" marL="1896007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909" lvl="6" marL="227521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2" lvl="7" marL="2654412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013" lvl="8" marL="3033613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Citar o exemplo deste curso e da construção de um edifício. Ambos são exemplos de projetos.</a:t>
            </a:r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Shape 121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Shape 1219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Shape 1230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Shape 1241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Shape 1252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Shape 126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Shape 1265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Shape 12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Shape 127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Shape 129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Shape 1291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Shape 130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Shape 1304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Shape 1317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0" name="Shape 1330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Citar o exemplo deste curso e da construção de um edifício. Ambos são exemplos de projetos.</a:t>
            </a:r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Shape 13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Shape 1335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Shape 1343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Shape 135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Shape 1352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Shape 136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Shape 1361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Shape 1369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Shape 13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Shape 137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Shape 138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Shape 1387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Shape 13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Shape 1400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3" name="Shape 1413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Shape 14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Shape 141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Shape 1425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Shape 14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Shape 1435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Shape 144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Shape 1444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Shape 14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Shape 1453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Shape 1462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Shape 1471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Shape 147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Shape 1479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Shape 14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Shape 1492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Shape 15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Shape 1505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Shape 1515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6" name="Shape 1516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Shape 152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Shape 1521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Shape 152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Shape 152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Shape 153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Shape 1536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Shape 154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Shape 1544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Shape 155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Shape 1551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0" name="Shape 1560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Shape 156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visto ao longo dos processos, além dos grupos de processos, o PMBOK classifica os processos por área de conhecimento. </a:t>
            </a:r>
          </a:p>
        </p:txBody>
      </p:sp>
      <p:sp>
        <p:nvSpPr>
          <p:cNvPr id="1565" name="Shape 1565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hape 157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Shape 1576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Shape 15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Shape 1592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Shape 15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Shape 1600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Shape 160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Shape 1609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Shape 16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Shape 161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Shape 16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Shape 1625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Shape 163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Shape 1633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Shape 163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Shape 1640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Shape 164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Shape 164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Shape 165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Shape 1656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Shape 166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Shape 1666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Shape 1673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Shape 1674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PMBOK reconhece que existem algumas habilidades interpessoais fundamentais para que um gerente de projeto seja eficaz e, portanto, alcance resultados melhores.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Dentre estas habilidades estão: [conteúdo do slide]</a:t>
            </a: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PMBOK reconhece que existem algumas habilidades interpessoais fundamentais para que um gerente de projeto seja eficaz e, portanto, alcance resultados melhores.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Dentre estas habilidades estão: [conteúdo do slide]</a:t>
            </a:r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 slide poderia abrir o manual da certificação apenas para mostrar como é.</a:t>
            </a:r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Aqui mostrar o manual da certificação PMP®</a:t>
            </a:r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Shape 572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Mostrar imagem da página 39 do PMBOK®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Shape 584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Mostrar imagem da página 39 do PMBOK®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Shape 596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3" name="Shape 603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Shape 614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Shape 619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630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Shape 647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0" name="Shape 66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Shape 661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6" name="Shape 6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Shape 667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Shape 684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Shape 739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Shape 747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Shape 794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Shape 803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Shape 850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Shape 859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ao mesmo tempo em que encontra dificuldades em buscar profissionais altamente qualificados em função da incapacidade de construção de carreira</a:t>
            </a:r>
          </a:p>
        </p:txBody>
      </p:sp>
      <p:sp>
        <p:nvSpPr>
          <p:cNvPr id="918" name="Shape 91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Shape 926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Citar que, por exemplo, uma organização pode gerenciar a maior parte dos seus projetos em uma estrutura matricial forte, mas permitir que pequenos projetos sejam gerenciados por departamentos funcionais.</a:t>
            </a:r>
          </a:p>
        </p:txBody>
      </p:sp>
      <p:sp>
        <p:nvSpPr>
          <p:cNvPr id="973" name="Shape 973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Shape 979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Shape 1041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Shape 1052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Shape 1058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Shape 1064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9" name="Shape 1069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/>
          <p:nvPr>
            <p:ph idx="1" type="body"/>
          </p:nvPr>
        </p:nvSpPr>
        <p:spPr>
          <a:xfrm>
            <a:off x="709931" y="4925407"/>
            <a:ext cx="5679438" cy="4029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Shape 1074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Shape 1086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Shape 1092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Shape 1098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Procurar outra imagem</a:t>
            </a:r>
          </a:p>
        </p:txBody>
      </p:sp>
      <p:sp>
        <p:nvSpPr>
          <p:cNvPr id="1111" name="Shape 1111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9" name="Shape 1119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Shape 1124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709931" y="4925407"/>
            <a:ext cx="5679438" cy="403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9025" lIns="99025" rIns="99025" tIns="99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365125" y="1279525"/>
            <a:ext cx="6369049" cy="3454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Shape 1131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Shape 1141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Shape 114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/>
          <p:nvPr>
            <p:ph idx="1" type="body"/>
          </p:nvPr>
        </p:nvSpPr>
        <p:spPr>
          <a:xfrm>
            <a:off x="709931" y="4861441"/>
            <a:ext cx="5679438" cy="460557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7" name="Shape 1157"/>
          <p:cNvSpPr/>
          <p:nvPr>
            <p:ph idx="2" type="sldImg"/>
          </p:nvPr>
        </p:nvSpPr>
        <p:spPr>
          <a:xfrm>
            <a:off x="12700" y="768350"/>
            <a:ext cx="7075487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Shape 1162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Shape 1171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Shape 117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Shape 118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Shape 119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Shape 120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Shape 1208"/>
          <p:cNvSpPr/>
          <p:nvPr>
            <p:ph idx="2" type="sldImg"/>
          </p:nvPr>
        </p:nvSpPr>
        <p:spPr>
          <a:xfrm>
            <a:off x="584200" y="1143000"/>
            <a:ext cx="56896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e Conteúd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544066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544066" y="1142283"/>
            <a:ext cx="6825556" cy="2722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75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75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75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e Texto Vertical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544066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595539" y="-909190"/>
            <a:ext cx="2722607" cy="6825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exto e Título Vertical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698209" y="1193479"/>
            <a:ext cx="3636434" cy="1706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235971" y="-463448"/>
            <a:ext cx="3636434" cy="502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e Conteúdo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544066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544066" y="1142283"/>
            <a:ext cx="6825556" cy="2722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m branco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lide de Título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989211" y="702256"/>
            <a:ext cx="5935266" cy="14939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7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989211" y="2253775"/>
            <a:ext cx="5935266" cy="10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Cabeçalho da Seçã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539943" y="1069774"/>
            <a:ext cx="6825556" cy="178494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7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539943" y="2871601"/>
            <a:ext cx="6825556" cy="9386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rgbClr val="888888"/>
              </a:buClr>
              <a:buFont typeface="Arial"/>
              <a:buNone/>
              <a:defRPr b="0" i="0" sz="150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25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as Partes de Conteúdo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544066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544066" y="1142283"/>
            <a:ext cx="3363317" cy="2722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006305" y="1142283"/>
            <a:ext cx="3363317" cy="2722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ção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545097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545097" y="1051895"/>
            <a:ext cx="3347861" cy="5155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1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545097" y="1567411"/>
            <a:ext cx="3347861" cy="2305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4006305" y="1051895"/>
            <a:ext cx="3364348" cy="5155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1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4" type="body"/>
          </p:nvPr>
        </p:nvSpPr>
        <p:spPr>
          <a:xfrm>
            <a:off x="4006305" y="1567411"/>
            <a:ext cx="3364348" cy="2305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mente Títul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544066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údo com Legenda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545097" y="286067"/>
            <a:ext cx="2552370" cy="10012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364348" y="617827"/>
            <a:ext cx="4006305" cy="304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907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100100"/>
              <a:buFont typeface="Arial"/>
              <a:buChar char="•"/>
              <a:defRPr b="0" i="0" sz="20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453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97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0906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4876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1546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5516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2186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6156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545097" y="1287304"/>
            <a:ext cx="2552370" cy="23848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8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7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989211" y="702256"/>
            <a:ext cx="5935266" cy="14939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7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989211" y="2253775"/>
            <a:ext cx="5935266" cy="10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ctr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m com Legenda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545097" y="286067"/>
            <a:ext cx="2552370" cy="10012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8" name="Shape 138"/>
          <p:cNvSpPr/>
          <p:nvPr>
            <p:ph idx="2" type="pic"/>
          </p:nvPr>
        </p:nvSpPr>
        <p:spPr>
          <a:xfrm>
            <a:off x="3364348" y="617827"/>
            <a:ext cx="4006305" cy="304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0" i="0" sz="20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545097" y="1287304"/>
            <a:ext cx="2552370" cy="23848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8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7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e Texto Vertical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544066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 rot="5400000">
            <a:off x="2595539" y="-909190"/>
            <a:ext cx="2722607" cy="6825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exto e Título Vertical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 rot="5400000">
            <a:off x="4698209" y="1193479"/>
            <a:ext cx="3636434" cy="1706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 rot="5400000">
            <a:off x="1235971" y="-463448"/>
            <a:ext cx="3636434" cy="502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m branc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Cabeçalho da Seçã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539943" y="1069774"/>
            <a:ext cx="6825556" cy="178494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7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539943" y="2871601"/>
            <a:ext cx="6825556" cy="9386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rgbClr val="888888"/>
              </a:buClr>
              <a:buFont typeface="Arial"/>
              <a:buNone/>
              <a:defRPr b="0" i="0" sz="150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25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12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rgbClr val="888888"/>
              </a:buClr>
              <a:buFont typeface="Arial"/>
              <a:buNone/>
              <a:defRPr b="0" i="0" sz="100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as Partes de Conteúd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544066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544066" y="1142283"/>
            <a:ext cx="3363317" cy="2722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006305" y="1142283"/>
            <a:ext cx="3363317" cy="2722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çã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545097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545097" y="1051895"/>
            <a:ext cx="3347861" cy="5155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1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545097" y="1567411"/>
            <a:ext cx="3347861" cy="2305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006305" y="1051895"/>
            <a:ext cx="3364348" cy="5155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1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1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006305" y="1567411"/>
            <a:ext cx="3364348" cy="2305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mente Títul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544066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údo com Legend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545097" y="286067"/>
            <a:ext cx="2552370" cy="10012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364348" y="617827"/>
            <a:ext cx="4006305" cy="304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907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100100"/>
              <a:buFont typeface="Arial"/>
              <a:buChar char="•"/>
              <a:defRPr b="0" i="0" sz="20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453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97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0906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4876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1546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5516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2186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6156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545097" y="1287304"/>
            <a:ext cx="2552370" cy="23848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8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7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m com Legend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545097" y="286067"/>
            <a:ext cx="2552370" cy="10012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3364348" y="617827"/>
            <a:ext cx="4006305" cy="304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0" i="0" sz="20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545097" y="1287304"/>
            <a:ext cx="2552370" cy="23848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Font typeface="Arial"/>
              <a:buNone/>
              <a:defRPr b="0" i="0" sz="10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669" lvl="1" marL="28607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8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9" lvl="2" marL="57214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7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10" lvl="3" marL="85821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9" lvl="4" marL="114428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9" lvl="5" marL="143035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920" lvl="6" marL="171642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89" lvl="7" marL="200249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59" lvl="8" marL="2288560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Font typeface="Arial"/>
              <a:buNone/>
              <a:defRPr b="0" i="0" sz="6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544066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544066" y="1142283"/>
            <a:ext cx="6825556" cy="2722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75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75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BR" sz="75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544066" y="228457"/>
            <a:ext cx="6825556" cy="82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544066" y="1142283"/>
            <a:ext cx="6825556" cy="27226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782" lvl="0" marL="143035" marR="0" rtl="0" algn="l">
              <a:lnSpc>
                <a:spcPct val="90000"/>
              </a:lnSpc>
              <a:spcBef>
                <a:spcPts val="626"/>
              </a:spcBef>
              <a:buClr>
                <a:schemeClr val="dk1"/>
              </a:buClr>
              <a:buSzPct val="97333"/>
              <a:buFont typeface="Arial"/>
              <a:buChar char="•"/>
              <a:defRPr b="0" i="0" sz="17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328" lvl="1" marL="42910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0133"/>
              <a:buFont typeface="Arial"/>
              <a:buChar char="•"/>
              <a:defRPr b="0" i="0" sz="15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236" lvl="2" marL="71517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96230"/>
              <a:buFont typeface="Arial"/>
              <a:buChar char="•"/>
              <a:defRPr b="0" i="0" sz="12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844" lvl="3" marL="100124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2814" lvl="4" marL="128731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484" lvl="5" marL="157338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453" lvl="6" marL="1859454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123" lvl="7" marL="214552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4093" lvl="8" marL="2431595" marR="0" rtl="0" algn="l">
              <a:lnSpc>
                <a:spcPct val="90000"/>
              </a:lnSpc>
              <a:spcBef>
                <a:spcPts val="313"/>
              </a:spcBef>
              <a:buClr>
                <a:schemeClr val="dk1"/>
              </a:buClr>
              <a:buSzPct val="102363"/>
              <a:buFont typeface="Arial"/>
              <a:buChar char="•"/>
              <a:defRPr b="0" i="0" sz="1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544066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2621408" y="3977133"/>
            <a:ext cx="2670870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5589042" y="3977133"/>
            <a:ext cx="1780579" cy="228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75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Relationship Id="rId5" Type="http://schemas.openxmlformats.org/officeDocument/2006/relationships/image" Target="../media/image01.png"/><Relationship Id="rId6" Type="http://schemas.openxmlformats.org/officeDocument/2006/relationships/image" Target="../media/image02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Relationship Id="rId4" Type="http://schemas.openxmlformats.org/officeDocument/2006/relationships/image" Target="../media/image08.png"/><Relationship Id="rId5" Type="http://schemas.openxmlformats.org/officeDocument/2006/relationships/image" Target="../media/image07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8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E75B5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42609" y="1388962"/>
            <a:ext cx="7628467" cy="626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47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PREPARATÓRIO PMP</a:t>
            </a:r>
            <a:r>
              <a:rPr b="1" baseline="30000" i="0" lang="pt-BR" sz="347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1" i="0" lang="pt-BR" sz="347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CAPM</a:t>
            </a:r>
            <a:r>
              <a:rPr b="1" baseline="30000" i="0" lang="pt-BR" sz="347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sp>
        <p:nvSpPr>
          <p:cNvPr id="160" name="Shape 160"/>
          <p:cNvSpPr/>
          <p:nvPr/>
        </p:nvSpPr>
        <p:spPr>
          <a:xfrm>
            <a:off x="2571750" y="2683282"/>
            <a:ext cx="4895850" cy="923329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Frederico de Azevedo Aranha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Gerente de Projetos, Esp., PMP</a:t>
            </a:r>
            <a:r>
              <a:rPr b="0" baseline="3000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ITIL</a:t>
            </a:r>
            <a:r>
              <a:rPr b="0" baseline="3000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Expert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2980" y="6626"/>
            <a:ext cx="2014431" cy="142269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353887" y="53330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Esforço temporário</a:t>
            </a:r>
          </a:p>
        </p:txBody>
      </p:sp>
      <p:sp>
        <p:nvSpPr>
          <p:cNvPr id="217" name="Shape 217"/>
          <p:cNvSpPr/>
          <p:nvPr/>
        </p:nvSpPr>
        <p:spPr>
          <a:xfrm>
            <a:off x="359802" y="154174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Possui início e fim definidos</a:t>
            </a:r>
          </a:p>
        </p:txBody>
      </p:sp>
      <p:sp>
        <p:nvSpPr>
          <p:cNvPr id="218" name="Shape 218"/>
          <p:cNvSpPr/>
          <p:nvPr/>
        </p:nvSpPr>
        <p:spPr>
          <a:xfrm>
            <a:off x="353887" y="255017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 um produto, serviço ou resultado único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0589" y="1329574"/>
            <a:ext cx="793664" cy="793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Shape 220"/>
          <p:cNvGrpSpPr/>
          <p:nvPr/>
        </p:nvGrpSpPr>
        <p:grpSpPr>
          <a:xfrm>
            <a:off x="2302866" y="3076854"/>
            <a:ext cx="2545919" cy="553899"/>
            <a:chOff x="3980216" y="3575358"/>
            <a:chExt cx="3823503" cy="715654"/>
          </a:xfrm>
        </p:grpSpPr>
        <p:pic>
          <p:nvPicPr>
            <p:cNvPr id="221" name="Shape 2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48625" y="3575358"/>
              <a:ext cx="715654" cy="715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Shape 2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28437" y="3575358"/>
              <a:ext cx="715654" cy="715654"/>
            </a:xfrm>
            <a:prstGeom prst="rect">
              <a:avLst/>
            </a:prstGeom>
            <a:noFill/>
            <a:ln>
              <a:noFill/>
            </a:ln>
            <a:effectLst>
              <a:outerShdw blurRad="50799" rotWithShape="0" algn="t" dir="54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223" name="Shape 2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08251" y="3575358"/>
              <a:ext cx="715654" cy="715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Shape 2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88065" y="3575358"/>
              <a:ext cx="715654" cy="715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Shape 2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80216" y="3575358"/>
              <a:ext cx="715654" cy="715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Shape 226"/>
          <p:cNvSpPr/>
          <p:nvPr/>
        </p:nvSpPr>
        <p:spPr>
          <a:xfrm>
            <a:off x="3161784" y="2922005"/>
            <a:ext cx="820488" cy="863599"/>
          </a:xfrm>
          <a:prstGeom prst="donut">
            <a:avLst>
              <a:gd fmla="val 7974" name="adj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Shape 1221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PLANEJAMENTO</a:t>
            </a:r>
          </a:p>
        </p:txBody>
      </p:sp>
      <p:sp>
        <p:nvSpPr>
          <p:cNvPr id="1222" name="Shape 1222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as atividades</a:t>
            </a:r>
          </a:p>
        </p:txBody>
      </p:sp>
      <p:sp>
        <p:nvSpPr>
          <p:cNvPr id="1223" name="Shape 1223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Sequenciar as atividades</a:t>
            </a:r>
          </a:p>
        </p:txBody>
      </p:sp>
      <p:sp>
        <p:nvSpPr>
          <p:cNvPr id="1224" name="Shape 1224"/>
          <p:cNvSpPr/>
          <p:nvPr/>
        </p:nvSpPr>
        <p:spPr>
          <a:xfrm>
            <a:off x="356843" y="183889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Estimar os recursos para as atividades</a:t>
            </a:r>
          </a:p>
        </p:txBody>
      </p:sp>
      <p:sp>
        <p:nvSpPr>
          <p:cNvPr id="1225" name="Shape 1225"/>
          <p:cNvSpPr/>
          <p:nvPr/>
        </p:nvSpPr>
        <p:spPr>
          <a:xfrm>
            <a:off x="356843" y="22459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Estimar a duração das atividades</a:t>
            </a:r>
          </a:p>
        </p:txBody>
      </p:sp>
      <p:sp>
        <p:nvSpPr>
          <p:cNvPr id="1226" name="Shape 1226"/>
          <p:cNvSpPr/>
          <p:nvPr/>
        </p:nvSpPr>
        <p:spPr>
          <a:xfrm>
            <a:off x="356843" y="265301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o cronograma do projeto</a:t>
            </a:r>
          </a:p>
        </p:txBody>
      </p:sp>
      <p:sp>
        <p:nvSpPr>
          <p:cNvPr id="1227" name="Shape 1227"/>
          <p:cNvSpPr/>
          <p:nvPr/>
        </p:nvSpPr>
        <p:spPr>
          <a:xfrm>
            <a:off x="356843" y="306007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dos custos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PLANEJAMENTO</a:t>
            </a:r>
          </a:p>
        </p:txBody>
      </p:sp>
      <p:sp>
        <p:nvSpPr>
          <p:cNvPr id="1233" name="Shape 1233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Estimar os custos</a:t>
            </a:r>
          </a:p>
        </p:txBody>
      </p:sp>
      <p:sp>
        <p:nvSpPr>
          <p:cNvPr id="1234" name="Shape 1234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Determinar o orçamento do projeto</a:t>
            </a:r>
          </a:p>
        </p:txBody>
      </p:sp>
      <p:sp>
        <p:nvSpPr>
          <p:cNvPr id="1235" name="Shape 1235"/>
          <p:cNvSpPr/>
          <p:nvPr/>
        </p:nvSpPr>
        <p:spPr>
          <a:xfrm>
            <a:off x="356843" y="183889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da qualidade</a:t>
            </a:r>
          </a:p>
        </p:txBody>
      </p:sp>
      <p:sp>
        <p:nvSpPr>
          <p:cNvPr id="1236" name="Shape 1236"/>
          <p:cNvSpPr/>
          <p:nvPr/>
        </p:nvSpPr>
        <p:spPr>
          <a:xfrm>
            <a:off x="356843" y="22459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das comunicações</a:t>
            </a:r>
          </a:p>
        </p:txBody>
      </p:sp>
      <p:sp>
        <p:nvSpPr>
          <p:cNvPr id="1237" name="Shape 1237"/>
          <p:cNvSpPr/>
          <p:nvPr/>
        </p:nvSpPr>
        <p:spPr>
          <a:xfrm>
            <a:off x="356843" y="265301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dos recursos humanos</a:t>
            </a:r>
          </a:p>
        </p:txBody>
      </p:sp>
      <p:sp>
        <p:nvSpPr>
          <p:cNvPr id="1238" name="Shape 1238"/>
          <p:cNvSpPr/>
          <p:nvPr/>
        </p:nvSpPr>
        <p:spPr>
          <a:xfrm>
            <a:off x="356843" y="306007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dos riscos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PLANEJAMENTO</a:t>
            </a:r>
          </a:p>
        </p:txBody>
      </p:sp>
      <p:sp>
        <p:nvSpPr>
          <p:cNvPr id="1244" name="Shape 1244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os riscos</a:t>
            </a:r>
          </a:p>
        </p:txBody>
      </p:sp>
      <p:sp>
        <p:nvSpPr>
          <p:cNvPr id="1245" name="Shape 1245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a análise qualitativa dos riscos</a:t>
            </a:r>
          </a:p>
        </p:txBody>
      </p:sp>
      <p:sp>
        <p:nvSpPr>
          <p:cNvPr id="1246" name="Shape 1246"/>
          <p:cNvSpPr/>
          <p:nvPr/>
        </p:nvSpPr>
        <p:spPr>
          <a:xfrm>
            <a:off x="356843" y="183889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a análise quantitativa dos riscos</a:t>
            </a:r>
          </a:p>
        </p:txBody>
      </p:sp>
      <p:sp>
        <p:nvSpPr>
          <p:cNvPr id="1247" name="Shape 1247"/>
          <p:cNvSpPr/>
          <p:nvPr/>
        </p:nvSpPr>
        <p:spPr>
          <a:xfrm>
            <a:off x="356843" y="22459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resposta aos riscos</a:t>
            </a:r>
          </a:p>
        </p:txBody>
      </p:sp>
      <p:sp>
        <p:nvSpPr>
          <p:cNvPr id="1248" name="Shape 1248"/>
          <p:cNvSpPr/>
          <p:nvPr/>
        </p:nvSpPr>
        <p:spPr>
          <a:xfrm>
            <a:off x="356843" y="265301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das aquisições</a:t>
            </a:r>
          </a:p>
        </p:txBody>
      </p:sp>
      <p:sp>
        <p:nvSpPr>
          <p:cNvPr id="1249" name="Shape 1249"/>
          <p:cNvSpPr/>
          <p:nvPr/>
        </p:nvSpPr>
        <p:spPr>
          <a:xfrm>
            <a:off x="356843" y="306007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das partes interessadas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Shape 1254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PLANEJAMENTO POR ÁREA DE CONHECIMENTO</a:t>
            </a:r>
          </a:p>
        </p:txBody>
      </p:sp>
      <p:sp>
        <p:nvSpPr>
          <p:cNvPr id="1255" name="Shape 1255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o plano de gerenciamento do projeto</a:t>
            </a:r>
          </a:p>
        </p:txBody>
      </p:sp>
      <p:sp>
        <p:nvSpPr>
          <p:cNvPr id="1256" name="Shape 1256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do escopo</a:t>
            </a:r>
          </a:p>
        </p:txBody>
      </p:sp>
      <p:sp>
        <p:nvSpPr>
          <p:cNvPr id="1257" name="Shape 1257"/>
          <p:cNvSpPr/>
          <p:nvPr/>
        </p:nvSpPr>
        <p:spPr>
          <a:xfrm>
            <a:off x="356843" y="183889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Coletar os requisitos</a:t>
            </a:r>
          </a:p>
        </p:txBody>
      </p:sp>
      <p:sp>
        <p:nvSpPr>
          <p:cNvPr id="1258" name="Shape 1258"/>
          <p:cNvSpPr/>
          <p:nvPr/>
        </p:nvSpPr>
        <p:spPr>
          <a:xfrm>
            <a:off x="356843" y="22459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o escopo</a:t>
            </a:r>
          </a:p>
        </p:txBody>
      </p:sp>
      <p:sp>
        <p:nvSpPr>
          <p:cNvPr id="1259" name="Shape 1259"/>
          <p:cNvSpPr/>
          <p:nvPr/>
        </p:nvSpPr>
        <p:spPr>
          <a:xfrm>
            <a:off x="5757032" y="106804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Integração</a:t>
            </a:r>
          </a:p>
        </p:txBody>
      </p:sp>
      <p:sp>
        <p:nvSpPr>
          <p:cNvPr id="1260" name="Shape 1260"/>
          <p:cNvSpPr/>
          <p:nvPr/>
        </p:nvSpPr>
        <p:spPr>
          <a:xfrm>
            <a:off x="4452939" y="1480661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Escopo</a:t>
            </a:r>
          </a:p>
        </p:txBody>
      </p:sp>
      <p:sp>
        <p:nvSpPr>
          <p:cNvPr id="1261" name="Shape 1261"/>
          <p:cNvSpPr/>
          <p:nvPr/>
        </p:nvSpPr>
        <p:spPr>
          <a:xfrm>
            <a:off x="2776539" y="1882171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Escopo</a:t>
            </a:r>
          </a:p>
        </p:txBody>
      </p:sp>
      <p:sp>
        <p:nvSpPr>
          <p:cNvPr id="1262" name="Shape 1262"/>
          <p:cNvSpPr/>
          <p:nvPr/>
        </p:nvSpPr>
        <p:spPr>
          <a:xfrm>
            <a:off x="2309814" y="2284335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Escopo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PLANEJAMENTO POR ÁREA DE CONHECIMENTO</a:t>
            </a:r>
          </a:p>
        </p:txBody>
      </p:sp>
      <p:sp>
        <p:nvSpPr>
          <p:cNvPr id="1268" name="Shape 1268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a EAP</a:t>
            </a:r>
          </a:p>
        </p:txBody>
      </p:sp>
      <p:sp>
        <p:nvSpPr>
          <p:cNvPr id="1269" name="Shape 1269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do tempo</a:t>
            </a:r>
          </a:p>
        </p:txBody>
      </p:sp>
      <p:sp>
        <p:nvSpPr>
          <p:cNvPr id="1270" name="Shape 1270"/>
          <p:cNvSpPr/>
          <p:nvPr/>
        </p:nvSpPr>
        <p:spPr>
          <a:xfrm>
            <a:off x="356843" y="183889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as atividades</a:t>
            </a:r>
          </a:p>
        </p:txBody>
      </p:sp>
      <p:sp>
        <p:nvSpPr>
          <p:cNvPr id="1271" name="Shape 1271"/>
          <p:cNvSpPr/>
          <p:nvPr/>
        </p:nvSpPr>
        <p:spPr>
          <a:xfrm>
            <a:off x="356843" y="22459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Sequenciar as atividades</a:t>
            </a:r>
          </a:p>
        </p:txBody>
      </p:sp>
      <p:sp>
        <p:nvSpPr>
          <p:cNvPr id="1272" name="Shape 1272"/>
          <p:cNvSpPr/>
          <p:nvPr/>
        </p:nvSpPr>
        <p:spPr>
          <a:xfrm>
            <a:off x="2156619" y="106804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Escopo</a:t>
            </a:r>
          </a:p>
        </p:txBody>
      </p:sp>
      <p:sp>
        <p:nvSpPr>
          <p:cNvPr id="1273" name="Shape 1273"/>
          <p:cNvSpPr/>
          <p:nvPr/>
        </p:nvSpPr>
        <p:spPr>
          <a:xfrm>
            <a:off x="4452939" y="147510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</a:p>
        </p:txBody>
      </p:sp>
      <p:sp>
        <p:nvSpPr>
          <p:cNvPr id="1274" name="Shape 1274"/>
          <p:cNvSpPr/>
          <p:nvPr/>
        </p:nvSpPr>
        <p:spPr>
          <a:xfrm>
            <a:off x="2954339" y="1877274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</a:p>
        </p:txBody>
      </p:sp>
      <p:sp>
        <p:nvSpPr>
          <p:cNvPr id="1275" name="Shape 1275"/>
          <p:cNvSpPr/>
          <p:nvPr/>
        </p:nvSpPr>
        <p:spPr>
          <a:xfrm>
            <a:off x="3552826" y="2284335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Shape 1280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PLANEJAMENTO POR ÁREA DE CONHECIMENTO</a:t>
            </a:r>
          </a:p>
        </p:txBody>
      </p:sp>
      <p:sp>
        <p:nvSpPr>
          <p:cNvPr id="1281" name="Shape 1281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Estimar os recursos para as atividades</a:t>
            </a:r>
          </a:p>
        </p:txBody>
      </p:sp>
      <p:sp>
        <p:nvSpPr>
          <p:cNvPr id="1282" name="Shape 1282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Estimar a duração das atividades</a:t>
            </a:r>
          </a:p>
        </p:txBody>
      </p:sp>
      <p:sp>
        <p:nvSpPr>
          <p:cNvPr id="1283" name="Shape 1283"/>
          <p:cNvSpPr/>
          <p:nvPr/>
        </p:nvSpPr>
        <p:spPr>
          <a:xfrm>
            <a:off x="356843" y="183889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o cronograma do projeto</a:t>
            </a:r>
          </a:p>
        </p:txBody>
      </p:sp>
      <p:sp>
        <p:nvSpPr>
          <p:cNvPr id="1284" name="Shape 1284"/>
          <p:cNvSpPr/>
          <p:nvPr/>
        </p:nvSpPr>
        <p:spPr>
          <a:xfrm>
            <a:off x="356843" y="22459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dos custos</a:t>
            </a:r>
          </a:p>
        </p:txBody>
      </p:sp>
      <p:sp>
        <p:nvSpPr>
          <p:cNvPr id="1285" name="Shape 1285"/>
          <p:cNvSpPr/>
          <p:nvPr/>
        </p:nvSpPr>
        <p:spPr>
          <a:xfrm>
            <a:off x="4580732" y="1066292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</a:p>
        </p:txBody>
      </p:sp>
      <p:sp>
        <p:nvSpPr>
          <p:cNvPr id="1286" name="Shape 1286"/>
          <p:cNvSpPr/>
          <p:nvPr/>
        </p:nvSpPr>
        <p:spPr>
          <a:xfrm>
            <a:off x="4111626" y="1471505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</a:p>
        </p:txBody>
      </p:sp>
      <p:sp>
        <p:nvSpPr>
          <p:cNvPr id="1287" name="Shape 1287"/>
          <p:cNvSpPr/>
          <p:nvPr/>
        </p:nvSpPr>
        <p:spPr>
          <a:xfrm>
            <a:off x="4580732" y="1882171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</a:p>
        </p:txBody>
      </p:sp>
      <p:sp>
        <p:nvSpPr>
          <p:cNvPr id="1288" name="Shape 1288"/>
          <p:cNvSpPr/>
          <p:nvPr/>
        </p:nvSpPr>
        <p:spPr>
          <a:xfrm>
            <a:off x="4580732" y="227036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Estimar os custos</a:t>
            </a:r>
          </a:p>
        </p:txBody>
      </p:sp>
      <p:sp>
        <p:nvSpPr>
          <p:cNvPr id="1294" name="Shape 1294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Determinar o orçamento do projeto</a:t>
            </a:r>
          </a:p>
        </p:txBody>
      </p:sp>
      <p:sp>
        <p:nvSpPr>
          <p:cNvPr id="1295" name="Shape 1295"/>
          <p:cNvSpPr/>
          <p:nvPr/>
        </p:nvSpPr>
        <p:spPr>
          <a:xfrm>
            <a:off x="356843" y="183889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da qualidade</a:t>
            </a:r>
          </a:p>
        </p:txBody>
      </p:sp>
      <p:sp>
        <p:nvSpPr>
          <p:cNvPr id="1296" name="Shape 1296"/>
          <p:cNvSpPr/>
          <p:nvPr/>
        </p:nvSpPr>
        <p:spPr>
          <a:xfrm>
            <a:off x="356843" y="22459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das comunicações</a:t>
            </a:r>
          </a:p>
        </p:txBody>
      </p:sp>
      <p:sp>
        <p:nvSpPr>
          <p:cNvPr id="1297" name="Shape 1297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PLANEJAMENTO POR ÁREA DE CONHECIMENTO</a:t>
            </a:r>
          </a:p>
        </p:txBody>
      </p:sp>
      <p:sp>
        <p:nvSpPr>
          <p:cNvPr id="1298" name="Shape 1298"/>
          <p:cNvSpPr/>
          <p:nvPr/>
        </p:nvSpPr>
        <p:spPr>
          <a:xfrm>
            <a:off x="2612232" y="106804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Custos</a:t>
            </a:r>
          </a:p>
        </p:txBody>
      </p:sp>
      <p:sp>
        <p:nvSpPr>
          <p:cNvPr id="1299" name="Shape 1299"/>
          <p:cNvSpPr/>
          <p:nvPr/>
        </p:nvSpPr>
        <p:spPr>
          <a:xfrm>
            <a:off x="4412455" y="147510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Custos</a:t>
            </a:r>
          </a:p>
        </p:txBody>
      </p:sp>
      <p:sp>
        <p:nvSpPr>
          <p:cNvPr id="1300" name="Shape 1300"/>
          <p:cNvSpPr/>
          <p:nvPr/>
        </p:nvSpPr>
        <p:spPr>
          <a:xfrm>
            <a:off x="4846564" y="1882171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</a:p>
        </p:txBody>
      </p:sp>
      <p:sp>
        <p:nvSpPr>
          <p:cNvPr id="1301" name="Shape 1301"/>
          <p:cNvSpPr/>
          <p:nvPr/>
        </p:nvSpPr>
        <p:spPr>
          <a:xfrm>
            <a:off x="5312567" y="2245951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Comunicações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dos recursos humanos</a:t>
            </a:r>
          </a:p>
        </p:txBody>
      </p:sp>
      <p:sp>
        <p:nvSpPr>
          <p:cNvPr id="1307" name="Shape 1307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dos riscos</a:t>
            </a:r>
          </a:p>
        </p:txBody>
      </p:sp>
      <p:sp>
        <p:nvSpPr>
          <p:cNvPr id="1308" name="Shape 1308"/>
          <p:cNvSpPr/>
          <p:nvPr/>
        </p:nvSpPr>
        <p:spPr>
          <a:xfrm>
            <a:off x="356843" y="183889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os riscos</a:t>
            </a:r>
          </a:p>
        </p:txBody>
      </p:sp>
      <p:sp>
        <p:nvSpPr>
          <p:cNvPr id="1309" name="Shape 1309"/>
          <p:cNvSpPr/>
          <p:nvPr/>
        </p:nvSpPr>
        <p:spPr>
          <a:xfrm>
            <a:off x="356843" y="22459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a análise qualitativa dos riscos</a:t>
            </a:r>
          </a:p>
        </p:txBody>
      </p:sp>
      <p:sp>
        <p:nvSpPr>
          <p:cNvPr id="1310" name="Shape 1310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PLANEJAMENTO POR ÁREA DE CONHECIMENTO</a:t>
            </a:r>
          </a:p>
        </p:txBody>
      </p:sp>
      <p:sp>
        <p:nvSpPr>
          <p:cNvPr id="1311" name="Shape 1311"/>
          <p:cNvSpPr/>
          <p:nvPr/>
        </p:nvSpPr>
        <p:spPr>
          <a:xfrm>
            <a:off x="5660232" y="106804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humanos</a:t>
            </a:r>
          </a:p>
        </p:txBody>
      </p:sp>
      <p:sp>
        <p:nvSpPr>
          <p:cNvPr id="1312" name="Shape 1312"/>
          <p:cNvSpPr/>
          <p:nvPr/>
        </p:nvSpPr>
        <p:spPr>
          <a:xfrm>
            <a:off x="4441032" y="1480661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</a:p>
        </p:txBody>
      </p:sp>
      <p:sp>
        <p:nvSpPr>
          <p:cNvPr id="1313" name="Shape 1313"/>
          <p:cNvSpPr/>
          <p:nvPr/>
        </p:nvSpPr>
        <p:spPr>
          <a:xfrm>
            <a:off x="2815432" y="1875411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</a:p>
        </p:txBody>
      </p:sp>
      <p:sp>
        <p:nvSpPr>
          <p:cNvPr id="1314" name="Shape 1314"/>
          <p:cNvSpPr/>
          <p:nvPr/>
        </p:nvSpPr>
        <p:spPr>
          <a:xfrm>
            <a:off x="4640907" y="225766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Shape 1319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a análise quantitativa dos riscos</a:t>
            </a:r>
          </a:p>
        </p:txBody>
      </p:sp>
      <p:sp>
        <p:nvSpPr>
          <p:cNvPr id="1320" name="Shape 1320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resposta aos riscos</a:t>
            </a:r>
          </a:p>
        </p:txBody>
      </p:sp>
      <p:sp>
        <p:nvSpPr>
          <p:cNvPr id="1321" name="Shape 1321"/>
          <p:cNvSpPr/>
          <p:nvPr/>
        </p:nvSpPr>
        <p:spPr>
          <a:xfrm>
            <a:off x="356843" y="22459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das partes interessadas</a:t>
            </a:r>
          </a:p>
        </p:txBody>
      </p:sp>
      <p:sp>
        <p:nvSpPr>
          <p:cNvPr id="1322" name="Shape 1322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PLANEJAMENTO POR ÁREA DE CONHECIMENTO</a:t>
            </a:r>
          </a:p>
        </p:txBody>
      </p:sp>
      <p:sp>
        <p:nvSpPr>
          <p:cNvPr id="1323" name="Shape 1323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das aquisições</a:t>
            </a:r>
          </a:p>
        </p:txBody>
      </p:sp>
      <p:sp>
        <p:nvSpPr>
          <p:cNvPr id="1324" name="Shape 1324"/>
          <p:cNvSpPr/>
          <p:nvPr/>
        </p:nvSpPr>
        <p:spPr>
          <a:xfrm>
            <a:off x="4856919" y="1065374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</a:p>
        </p:txBody>
      </p:sp>
      <p:sp>
        <p:nvSpPr>
          <p:cNvPr id="1325" name="Shape 1325"/>
          <p:cNvSpPr/>
          <p:nvPr/>
        </p:nvSpPr>
        <p:spPr>
          <a:xfrm>
            <a:off x="3650419" y="1480662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</a:p>
        </p:txBody>
      </p:sp>
      <p:sp>
        <p:nvSpPr>
          <p:cNvPr id="1326" name="Shape 1326"/>
          <p:cNvSpPr/>
          <p:nvPr/>
        </p:nvSpPr>
        <p:spPr>
          <a:xfrm>
            <a:off x="5022019" y="1857753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Aquisições</a:t>
            </a:r>
          </a:p>
        </p:txBody>
      </p:sp>
      <p:sp>
        <p:nvSpPr>
          <p:cNvPr id="1327" name="Shape 1327"/>
          <p:cNvSpPr/>
          <p:nvPr/>
        </p:nvSpPr>
        <p:spPr>
          <a:xfrm>
            <a:off x="5541019" y="225378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Partes interessadas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/>
          <p:nvPr/>
        </p:nvSpPr>
        <p:spPr>
          <a:xfrm>
            <a:off x="0" y="1545341"/>
            <a:ext cx="79136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do grupo de processos de execução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352176" y="53111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fim de um projeto é alcançado quando:</a:t>
            </a:r>
          </a:p>
        </p:txBody>
      </p:sp>
      <p:sp>
        <p:nvSpPr>
          <p:cNvPr id="232" name="Shape 232"/>
          <p:cNvSpPr/>
          <p:nvPr/>
        </p:nvSpPr>
        <p:spPr>
          <a:xfrm>
            <a:off x="362400" y="118413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projeto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atingidos</a:t>
            </a:r>
          </a:p>
        </p:txBody>
      </p:sp>
      <p:sp>
        <p:nvSpPr>
          <p:cNvPr id="233" name="Shape 233"/>
          <p:cNvSpPr/>
          <p:nvPr/>
        </p:nvSpPr>
        <p:spPr>
          <a:xfrm>
            <a:off x="362400" y="1581351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for identificado que os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projeto não serão alcançados</a:t>
            </a:r>
          </a:p>
        </p:txBody>
      </p:sp>
      <p:sp>
        <p:nvSpPr>
          <p:cNvPr id="234" name="Shape 234"/>
          <p:cNvSpPr/>
          <p:nvPr/>
        </p:nvSpPr>
        <p:spPr>
          <a:xfrm>
            <a:off x="362400" y="225556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o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cliente, patrocinador ou financiador desejar encerrá-lo</a:t>
            </a:r>
          </a:p>
        </p:txBody>
      </p:sp>
      <p:sp>
        <p:nvSpPr>
          <p:cNvPr id="235" name="Shape 235"/>
          <p:cNvSpPr/>
          <p:nvPr/>
        </p:nvSpPr>
        <p:spPr>
          <a:xfrm>
            <a:off x="352176" y="265278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necessidade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projeto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deixar de existir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Shape 1337"/>
          <p:cNvSpPr txBox="1"/>
          <p:nvPr/>
        </p:nvSpPr>
        <p:spPr>
          <a:xfrm>
            <a:off x="356843" y="102639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trabalho que se inicia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partir do planejamento</a:t>
            </a:r>
          </a:p>
        </p:txBody>
      </p:sp>
      <p:sp>
        <p:nvSpPr>
          <p:cNvPr id="1338" name="Shape 1338"/>
          <p:cNvSpPr/>
          <p:nvPr/>
        </p:nvSpPr>
        <p:spPr>
          <a:xfrm>
            <a:off x="1802666" y="550608"/>
            <a:ext cx="43083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DE PROCESSOS DE EXECUÇÃO</a:t>
            </a:r>
          </a:p>
        </p:txBody>
      </p:sp>
      <p:sp>
        <p:nvSpPr>
          <p:cNvPr id="1339" name="Shape 1339"/>
          <p:cNvSpPr/>
          <p:nvPr/>
        </p:nvSpPr>
        <p:spPr>
          <a:xfrm>
            <a:off x="356843" y="1450186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 grupo de processos são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construídas as entregas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o projeto se propõe a fazer</a:t>
            </a:r>
          </a:p>
        </p:txBody>
      </p:sp>
      <p:sp>
        <p:nvSpPr>
          <p:cNvPr id="1340" name="Shape 1340"/>
          <p:cNvSpPr/>
          <p:nvPr/>
        </p:nvSpPr>
        <p:spPr>
          <a:xfrm>
            <a:off x="356843" y="2150975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maior parte do tempo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maior parte do orçamento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investidos neste grupo de processos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Shape 1345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EXECUÇÃO</a:t>
            </a:r>
          </a:p>
        </p:txBody>
      </p:sp>
      <p:sp>
        <p:nvSpPr>
          <p:cNvPr id="1346" name="Shape 1346"/>
          <p:cNvSpPr/>
          <p:nvPr/>
        </p:nvSpPr>
        <p:spPr>
          <a:xfrm>
            <a:off x="356843" y="102174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Executar o planejamento do projeto</a:t>
            </a:r>
          </a:p>
        </p:txBody>
      </p:sp>
      <p:sp>
        <p:nvSpPr>
          <p:cNvPr id="1347" name="Shape 1347"/>
          <p:cNvSpPr/>
          <p:nvPr/>
        </p:nvSpPr>
        <p:spPr>
          <a:xfrm>
            <a:off x="356843" y="143174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Trabalhar para entregar o planejado</a:t>
            </a:r>
          </a:p>
        </p:txBody>
      </p:sp>
      <p:sp>
        <p:nvSpPr>
          <p:cNvPr id="1348" name="Shape 1348"/>
          <p:cNvSpPr/>
          <p:nvPr/>
        </p:nvSpPr>
        <p:spPr>
          <a:xfrm>
            <a:off x="356843" y="184175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Solicitar mudanças</a:t>
            </a:r>
          </a:p>
        </p:txBody>
      </p:sp>
      <p:sp>
        <p:nvSpPr>
          <p:cNvPr id="1349" name="Shape 1349"/>
          <p:cNvSpPr/>
          <p:nvPr/>
        </p:nvSpPr>
        <p:spPr>
          <a:xfrm>
            <a:off x="356843" y="225175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Implementar mudanças aprovadas pelo CIM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Shape 1354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EXECUÇÃO</a:t>
            </a:r>
          </a:p>
        </p:txBody>
      </p:sp>
      <p:sp>
        <p:nvSpPr>
          <p:cNvPr id="1355" name="Shape 1355"/>
          <p:cNvSpPr/>
          <p:nvPr/>
        </p:nvSpPr>
        <p:spPr>
          <a:xfrm>
            <a:off x="356843" y="102174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Construir a equipe do projeto</a:t>
            </a:r>
          </a:p>
        </p:txBody>
      </p:sp>
      <p:sp>
        <p:nvSpPr>
          <p:cNvPr id="1356" name="Shape 1356"/>
          <p:cNvSpPr/>
          <p:nvPr/>
        </p:nvSpPr>
        <p:spPr>
          <a:xfrm>
            <a:off x="356843" y="143174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Avaliar o desempenho do projeto e da equipe</a:t>
            </a:r>
          </a:p>
        </p:txBody>
      </p:sp>
      <p:sp>
        <p:nvSpPr>
          <p:cNvPr id="1357" name="Shape 1357"/>
          <p:cNvSpPr/>
          <p:nvPr/>
        </p:nvSpPr>
        <p:spPr>
          <a:xfrm>
            <a:off x="356843" y="184175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Garantir que as partes interessadas estão engajadas</a:t>
            </a:r>
          </a:p>
        </p:txBody>
      </p:sp>
      <p:sp>
        <p:nvSpPr>
          <p:cNvPr id="1358" name="Shape 1358"/>
          <p:cNvSpPr/>
          <p:nvPr/>
        </p:nvSpPr>
        <p:spPr>
          <a:xfrm>
            <a:off x="356843" y="2251752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Garantir que entregas geradas estão conformes com a qualidade planejada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Shape 1363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EXECUÇÃO</a:t>
            </a:r>
          </a:p>
        </p:txBody>
      </p:sp>
      <p:sp>
        <p:nvSpPr>
          <p:cNvPr id="1364" name="Shape 1364"/>
          <p:cNvSpPr/>
          <p:nvPr/>
        </p:nvSpPr>
        <p:spPr>
          <a:xfrm>
            <a:off x="356843" y="1021744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Fazer reuniões para apresentar informações aos clientes e às partes interessadas</a:t>
            </a:r>
          </a:p>
        </p:txBody>
      </p:sp>
      <p:sp>
        <p:nvSpPr>
          <p:cNvPr id="1365" name="Shape 1365"/>
          <p:cNvSpPr/>
          <p:nvPr/>
        </p:nvSpPr>
        <p:spPr>
          <a:xfrm>
            <a:off x="356843" y="170205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Conduzir aquisições</a:t>
            </a:r>
          </a:p>
        </p:txBody>
      </p:sp>
      <p:sp>
        <p:nvSpPr>
          <p:cNvPr id="1366" name="Shape 1366"/>
          <p:cNvSpPr/>
          <p:nvPr/>
        </p:nvSpPr>
        <p:spPr>
          <a:xfrm>
            <a:off x="356843" y="213980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Mobilizar a equipe do projeto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Shape 1371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EXECUÇÃO</a:t>
            </a:r>
          </a:p>
        </p:txBody>
      </p:sp>
      <p:sp>
        <p:nvSpPr>
          <p:cNvPr id="1372" name="Shape 1372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Orientar e gerenciar o trabalho do projeto</a:t>
            </a:r>
          </a:p>
        </p:txBody>
      </p:sp>
      <p:sp>
        <p:nvSpPr>
          <p:cNvPr id="1373" name="Shape 1373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a garantia da qualidade</a:t>
            </a:r>
          </a:p>
        </p:txBody>
      </p:sp>
      <p:sp>
        <p:nvSpPr>
          <p:cNvPr id="1374" name="Shape 1374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Gerenciar as comunicações</a:t>
            </a:r>
          </a:p>
        </p:txBody>
      </p:sp>
      <p:sp>
        <p:nvSpPr>
          <p:cNvPr id="1375" name="Shape 1375"/>
          <p:cNvSpPr/>
          <p:nvPr/>
        </p:nvSpPr>
        <p:spPr>
          <a:xfrm>
            <a:off x="356843" y="220822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Mobilizar a equipe do projeto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Shape 1380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EXECUÇÃO</a:t>
            </a:r>
          </a:p>
        </p:txBody>
      </p:sp>
      <p:sp>
        <p:nvSpPr>
          <p:cNvPr id="1381" name="Shape 1381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a equipe do projeto</a:t>
            </a:r>
          </a:p>
        </p:txBody>
      </p:sp>
      <p:sp>
        <p:nvSpPr>
          <p:cNvPr id="1382" name="Shape 1382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Gerenciar a equipe do projeto</a:t>
            </a:r>
          </a:p>
        </p:txBody>
      </p:sp>
      <p:sp>
        <p:nvSpPr>
          <p:cNvPr id="1383" name="Shape 1383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Conduzir as aquisições</a:t>
            </a:r>
          </a:p>
        </p:txBody>
      </p:sp>
      <p:sp>
        <p:nvSpPr>
          <p:cNvPr id="1384" name="Shape 1384"/>
          <p:cNvSpPr/>
          <p:nvPr/>
        </p:nvSpPr>
        <p:spPr>
          <a:xfrm>
            <a:off x="356843" y="220822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Gerenciar o engajamento das partes interessadas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Shape 1389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EXECUÇÃO POR ÁREA DE CONHECIMENTO</a:t>
            </a:r>
          </a:p>
        </p:txBody>
      </p:sp>
      <p:sp>
        <p:nvSpPr>
          <p:cNvPr id="1390" name="Shape 1390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Orientar e gerenciar o trabalho do projeto</a:t>
            </a:r>
          </a:p>
        </p:txBody>
      </p:sp>
      <p:sp>
        <p:nvSpPr>
          <p:cNvPr id="1391" name="Shape 1391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a garantia da qualidade</a:t>
            </a:r>
          </a:p>
        </p:txBody>
      </p:sp>
      <p:sp>
        <p:nvSpPr>
          <p:cNvPr id="1392" name="Shape 1392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Gerenciar as comunicações</a:t>
            </a:r>
          </a:p>
        </p:txBody>
      </p:sp>
      <p:sp>
        <p:nvSpPr>
          <p:cNvPr id="1393" name="Shape 1393"/>
          <p:cNvSpPr/>
          <p:nvPr/>
        </p:nvSpPr>
        <p:spPr>
          <a:xfrm>
            <a:off x="356843" y="220822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Mobilizar a equipe do projeto</a:t>
            </a:r>
          </a:p>
        </p:txBody>
      </p:sp>
      <p:sp>
        <p:nvSpPr>
          <p:cNvPr id="1394" name="Shape 1394"/>
          <p:cNvSpPr/>
          <p:nvPr/>
        </p:nvSpPr>
        <p:spPr>
          <a:xfrm>
            <a:off x="5353051" y="1069037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Integração</a:t>
            </a:r>
          </a:p>
        </p:txBody>
      </p:sp>
      <p:sp>
        <p:nvSpPr>
          <p:cNvPr id="1395" name="Shape 1395"/>
          <p:cNvSpPr/>
          <p:nvPr/>
        </p:nvSpPr>
        <p:spPr>
          <a:xfrm>
            <a:off x="4222751" y="147510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</a:p>
        </p:txBody>
      </p:sp>
      <p:sp>
        <p:nvSpPr>
          <p:cNvPr id="1396" name="Shape 1396"/>
          <p:cNvSpPr/>
          <p:nvPr/>
        </p:nvSpPr>
        <p:spPr>
          <a:xfrm>
            <a:off x="3740796" y="1869144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Comunicações</a:t>
            </a:r>
          </a:p>
        </p:txBody>
      </p:sp>
      <p:sp>
        <p:nvSpPr>
          <p:cNvPr id="1397" name="Shape 1397"/>
          <p:cNvSpPr/>
          <p:nvPr/>
        </p:nvSpPr>
        <p:spPr>
          <a:xfrm>
            <a:off x="3956844" y="2251289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humanos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Shape 1402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EXECUÇÃO POR ÁREA DE CONHECIMENTO</a:t>
            </a:r>
          </a:p>
        </p:txBody>
      </p:sp>
      <p:sp>
        <p:nvSpPr>
          <p:cNvPr id="1403" name="Shape 1403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a equipe do projeto</a:t>
            </a:r>
          </a:p>
        </p:txBody>
      </p:sp>
      <p:sp>
        <p:nvSpPr>
          <p:cNvPr id="1404" name="Shape 1404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Gerenciar a equipe do projeto</a:t>
            </a:r>
          </a:p>
        </p:txBody>
      </p:sp>
      <p:sp>
        <p:nvSpPr>
          <p:cNvPr id="1405" name="Shape 1405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Conduzir as aquisições</a:t>
            </a:r>
          </a:p>
        </p:txBody>
      </p:sp>
      <p:sp>
        <p:nvSpPr>
          <p:cNvPr id="1406" name="Shape 1406"/>
          <p:cNvSpPr/>
          <p:nvPr/>
        </p:nvSpPr>
        <p:spPr>
          <a:xfrm>
            <a:off x="356843" y="220822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Gerenciar o engajamento das partes interessadas</a:t>
            </a:r>
          </a:p>
        </p:txBody>
      </p:sp>
      <p:sp>
        <p:nvSpPr>
          <p:cNvPr id="1407" name="Shape 1407"/>
          <p:cNvSpPr/>
          <p:nvPr/>
        </p:nvSpPr>
        <p:spPr>
          <a:xfrm>
            <a:off x="4197351" y="106804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humanos</a:t>
            </a:r>
          </a:p>
        </p:txBody>
      </p:sp>
      <p:sp>
        <p:nvSpPr>
          <p:cNvPr id="1408" name="Shape 1408"/>
          <p:cNvSpPr/>
          <p:nvPr/>
        </p:nvSpPr>
        <p:spPr>
          <a:xfrm>
            <a:off x="3956844" y="147510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humanos</a:t>
            </a:r>
          </a:p>
        </p:txBody>
      </p:sp>
      <p:sp>
        <p:nvSpPr>
          <p:cNvPr id="1409" name="Shape 1409"/>
          <p:cNvSpPr/>
          <p:nvPr/>
        </p:nvSpPr>
        <p:spPr>
          <a:xfrm>
            <a:off x="3297239" y="186330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Aquisições</a:t>
            </a:r>
          </a:p>
        </p:txBody>
      </p:sp>
      <p:sp>
        <p:nvSpPr>
          <p:cNvPr id="1410" name="Shape 1410"/>
          <p:cNvSpPr/>
          <p:nvPr/>
        </p:nvSpPr>
        <p:spPr>
          <a:xfrm>
            <a:off x="5756619" y="2251502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Partes interessadas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/>
          <p:nvPr/>
        </p:nvSpPr>
        <p:spPr>
          <a:xfrm>
            <a:off x="0" y="1545341"/>
            <a:ext cx="79136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do grupo de processos de monitoramento e controle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Shape 1420"/>
          <p:cNvSpPr txBox="1"/>
          <p:nvPr/>
        </p:nvSpPr>
        <p:spPr>
          <a:xfrm>
            <a:off x="356843" y="102639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Monitorar é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acompanhar o andamento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projeto</a:t>
            </a:r>
          </a:p>
        </p:txBody>
      </p:sp>
      <p:sp>
        <p:nvSpPr>
          <p:cNvPr id="1421" name="Shape 1421"/>
          <p:cNvSpPr/>
          <p:nvPr/>
        </p:nvSpPr>
        <p:spPr>
          <a:xfrm>
            <a:off x="648314" y="550608"/>
            <a:ext cx="6617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DE PROCESSOS DE MONITORAMENTO E CONTROLE</a:t>
            </a:r>
          </a:p>
        </p:txBody>
      </p:sp>
      <p:sp>
        <p:nvSpPr>
          <p:cNvPr id="1422" name="Shape 1422"/>
          <p:cNvSpPr/>
          <p:nvPr/>
        </p:nvSpPr>
        <p:spPr>
          <a:xfrm>
            <a:off x="356843" y="1589886"/>
            <a:ext cx="72000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 grupo de processos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recebidas as solicitações de mudança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e, por meio do processo Realizar o controle integrado de mudanças, elas serão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aprovadas ou rejeitadas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0" y="1462387"/>
            <a:ext cx="7913688" cy="136623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é gerenciamento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projetos?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MONITORAMENTO E CONTROLE</a:t>
            </a:r>
          </a:p>
        </p:txBody>
      </p:sp>
      <p:sp>
        <p:nvSpPr>
          <p:cNvPr id="1428" name="Shape 1428"/>
          <p:cNvSpPr/>
          <p:nvPr/>
        </p:nvSpPr>
        <p:spPr>
          <a:xfrm>
            <a:off x="356843" y="102174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Comparar o que está sendo feito com o que foi planejado</a:t>
            </a:r>
          </a:p>
        </p:txBody>
      </p:sp>
      <p:sp>
        <p:nvSpPr>
          <p:cNvPr id="1429" name="Shape 1429"/>
          <p:cNvSpPr/>
          <p:nvPr/>
        </p:nvSpPr>
        <p:spPr>
          <a:xfrm>
            <a:off x="356843" y="143174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Acompanhar o desempenho frente as linhas de base</a:t>
            </a:r>
          </a:p>
        </p:txBody>
      </p:sp>
      <p:sp>
        <p:nvSpPr>
          <p:cNvPr id="1430" name="Shape 1430"/>
          <p:cNvSpPr/>
          <p:nvPr/>
        </p:nvSpPr>
        <p:spPr>
          <a:xfrm>
            <a:off x="356843" y="184175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Determinar a necessidade de mudanças no projeto</a:t>
            </a:r>
          </a:p>
        </p:txBody>
      </p:sp>
      <p:sp>
        <p:nvSpPr>
          <p:cNvPr id="1431" name="Shape 1431"/>
          <p:cNvSpPr/>
          <p:nvPr/>
        </p:nvSpPr>
        <p:spPr>
          <a:xfrm>
            <a:off x="356843" y="225175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Fazer análises de variação no desempenho</a:t>
            </a:r>
          </a:p>
        </p:txBody>
      </p:sp>
      <p:sp>
        <p:nvSpPr>
          <p:cNvPr id="1432" name="Shape 1432"/>
          <p:cNvSpPr/>
          <p:nvPr/>
        </p:nvSpPr>
        <p:spPr>
          <a:xfrm>
            <a:off x="356843" y="266175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Solicitar mudanças 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Shape 1437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MONITORAMENTO E CONTROLE</a:t>
            </a:r>
          </a:p>
        </p:txBody>
      </p:sp>
      <p:sp>
        <p:nvSpPr>
          <p:cNvPr id="1438" name="Shape 1438"/>
          <p:cNvSpPr/>
          <p:nvPr/>
        </p:nvSpPr>
        <p:spPr>
          <a:xfrm>
            <a:off x="356843" y="102174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Rejeitar mudanças</a:t>
            </a:r>
          </a:p>
        </p:txBody>
      </p:sp>
      <p:sp>
        <p:nvSpPr>
          <p:cNvPr id="1439" name="Shape 1439"/>
          <p:cNvSpPr/>
          <p:nvPr/>
        </p:nvSpPr>
        <p:spPr>
          <a:xfrm>
            <a:off x="356843" y="143174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Aprovar mudanças</a:t>
            </a:r>
          </a:p>
        </p:txBody>
      </p:sp>
      <p:sp>
        <p:nvSpPr>
          <p:cNvPr id="1440" name="Shape 1440"/>
          <p:cNvSpPr/>
          <p:nvPr/>
        </p:nvSpPr>
        <p:spPr>
          <a:xfrm>
            <a:off x="356843" y="1841750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Comunicar as partes interessadas a respeito das atividades de controle</a:t>
            </a:r>
          </a:p>
        </p:txBody>
      </p:sp>
      <p:sp>
        <p:nvSpPr>
          <p:cNvPr id="1441" name="Shape 1441"/>
          <p:cNvSpPr/>
          <p:nvPr/>
        </p:nvSpPr>
        <p:spPr>
          <a:xfrm>
            <a:off x="356843" y="25287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a qualidade do projeto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Shape 1446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MONITORAMENTO E CONTROLE</a:t>
            </a:r>
          </a:p>
        </p:txBody>
      </p:sp>
      <p:sp>
        <p:nvSpPr>
          <p:cNvPr id="1447" name="Shape 1447"/>
          <p:cNvSpPr/>
          <p:nvPr/>
        </p:nvSpPr>
        <p:spPr>
          <a:xfrm>
            <a:off x="356843" y="102174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 trabalho do projeto de forma geral</a:t>
            </a:r>
          </a:p>
        </p:txBody>
      </p:sp>
      <p:sp>
        <p:nvSpPr>
          <p:cNvPr id="1448" name="Shape 1448"/>
          <p:cNvSpPr/>
          <p:nvPr/>
        </p:nvSpPr>
        <p:spPr>
          <a:xfrm>
            <a:off x="356843" y="143174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Gerar relatórios de desempenho</a:t>
            </a:r>
          </a:p>
        </p:txBody>
      </p:sp>
      <p:sp>
        <p:nvSpPr>
          <p:cNvPr id="1449" name="Shape 1449"/>
          <p:cNvSpPr/>
          <p:nvPr/>
        </p:nvSpPr>
        <p:spPr>
          <a:xfrm>
            <a:off x="356843" y="184175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os riscos</a:t>
            </a:r>
          </a:p>
        </p:txBody>
      </p:sp>
      <p:sp>
        <p:nvSpPr>
          <p:cNvPr id="1450" name="Shape 1450"/>
          <p:cNvSpPr/>
          <p:nvPr/>
        </p:nvSpPr>
        <p:spPr>
          <a:xfrm>
            <a:off x="356843" y="225590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Gerir contratos e reservas financeiras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Shape 1455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MONITORAMENTO E CONTROLE</a:t>
            </a:r>
          </a:p>
        </p:txBody>
      </p:sp>
      <p:sp>
        <p:nvSpPr>
          <p:cNvPr id="1456" name="Shape 1456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Monitorar e controlar o trabalho do projeto</a:t>
            </a:r>
          </a:p>
        </p:txBody>
      </p:sp>
      <p:sp>
        <p:nvSpPr>
          <p:cNvPr id="1457" name="Shape 1457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o controle integrado de mudanças</a:t>
            </a:r>
          </a:p>
        </p:txBody>
      </p:sp>
      <p:sp>
        <p:nvSpPr>
          <p:cNvPr id="1458" name="Shape 1458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Validar o escopo</a:t>
            </a:r>
          </a:p>
        </p:txBody>
      </p:sp>
      <p:sp>
        <p:nvSpPr>
          <p:cNvPr id="1459" name="Shape 1459"/>
          <p:cNvSpPr/>
          <p:nvPr/>
        </p:nvSpPr>
        <p:spPr>
          <a:xfrm>
            <a:off x="356843" y="220822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 escopo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Shape 1464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MONITORAMENTO E CONTROLE</a:t>
            </a:r>
          </a:p>
        </p:txBody>
      </p:sp>
      <p:sp>
        <p:nvSpPr>
          <p:cNvPr id="1465" name="Shape 1465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 cronograma</a:t>
            </a:r>
          </a:p>
        </p:txBody>
      </p:sp>
      <p:sp>
        <p:nvSpPr>
          <p:cNvPr id="1466" name="Shape 1466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os custos</a:t>
            </a:r>
          </a:p>
        </p:txBody>
      </p:sp>
      <p:sp>
        <p:nvSpPr>
          <p:cNvPr id="1467" name="Shape 1467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a qualidade</a:t>
            </a:r>
          </a:p>
        </p:txBody>
      </p:sp>
      <p:sp>
        <p:nvSpPr>
          <p:cNvPr id="1468" name="Shape 1468"/>
          <p:cNvSpPr/>
          <p:nvPr/>
        </p:nvSpPr>
        <p:spPr>
          <a:xfrm>
            <a:off x="356843" y="220822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as comunicações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MONITORAMENTO E CONTROLE</a:t>
            </a:r>
          </a:p>
        </p:txBody>
      </p:sp>
      <p:sp>
        <p:nvSpPr>
          <p:cNvPr id="1474" name="Shape 1474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os riscos</a:t>
            </a:r>
          </a:p>
        </p:txBody>
      </p:sp>
      <p:sp>
        <p:nvSpPr>
          <p:cNvPr id="1475" name="Shape 1475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as aquisições</a:t>
            </a:r>
          </a:p>
        </p:txBody>
      </p:sp>
      <p:sp>
        <p:nvSpPr>
          <p:cNvPr id="1476" name="Shape 1476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 engajamento das partes interessadas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/>
          <p:nvPr/>
        </p:nvSpPr>
        <p:spPr>
          <a:xfrm>
            <a:off x="266843" y="526147"/>
            <a:ext cx="73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MONITORAMENTO POR ÁREA DE CONHECIMENTO</a:t>
            </a:r>
          </a:p>
        </p:txBody>
      </p:sp>
      <p:sp>
        <p:nvSpPr>
          <p:cNvPr id="1482" name="Shape 1482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Monitorar e controlar o trabalho do projeto</a:t>
            </a:r>
          </a:p>
        </p:txBody>
      </p:sp>
      <p:sp>
        <p:nvSpPr>
          <p:cNvPr id="1483" name="Shape 1483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o controle integrado de mudanças</a:t>
            </a:r>
          </a:p>
        </p:txBody>
      </p:sp>
      <p:sp>
        <p:nvSpPr>
          <p:cNvPr id="1484" name="Shape 1484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Validar o escopo</a:t>
            </a:r>
          </a:p>
        </p:txBody>
      </p:sp>
      <p:sp>
        <p:nvSpPr>
          <p:cNvPr id="1485" name="Shape 1485"/>
          <p:cNvSpPr/>
          <p:nvPr/>
        </p:nvSpPr>
        <p:spPr>
          <a:xfrm>
            <a:off x="356843" y="220822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 escopo</a:t>
            </a:r>
          </a:p>
        </p:txBody>
      </p:sp>
      <p:sp>
        <p:nvSpPr>
          <p:cNvPr id="1486" name="Shape 1486"/>
          <p:cNvSpPr/>
          <p:nvPr/>
        </p:nvSpPr>
        <p:spPr>
          <a:xfrm>
            <a:off x="5187951" y="106804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Integração</a:t>
            </a:r>
          </a:p>
        </p:txBody>
      </p:sp>
      <p:sp>
        <p:nvSpPr>
          <p:cNvPr id="1487" name="Shape 1487"/>
          <p:cNvSpPr/>
          <p:nvPr/>
        </p:nvSpPr>
        <p:spPr>
          <a:xfrm>
            <a:off x="5187951" y="147510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Integração</a:t>
            </a:r>
          </a:p>
        </p:txBody>
      </p:sp>
      <p:sp>
        <p:nvSpPr>
          <p:cNvPr id="1488" name="Shape 1488"/>
          <p:cNvSpPr/>
          <p:nvPr/>
        </p:nvSpPr>
        <p:spPr>
          <a:xfrm>
            <a:off x="2533650" y="186330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Escopo </a:t>
            </a:r>
          </a:p>
        </p:txBody>
      </p:sp>
      <p:sp>
        <p:nvSpPr>
          <p:cNvPr id="1489" name="Shape 1489"/>
          <p:cNvSpPr/>
          <p:nvPr/>
        </p:nvSpPr>
        <p:spPr>
          <a:xfrm>
            <a:off x="2749550" y="227331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Escopo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 cronograma</a:t>
            </a:r>
          </a:p>
        </p:txBody>
      </p:sp>
      <p:sp>
        <p:nvSpPr>
          <p:cNvPr id="1495" name="Shape 1495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os custos</a:t>
            </a:r>
          </a:p>
        </p:txBody>
      </p:sp>
      <p:sp>
        <p:nvSpPr>
          <p:cNvPr id="1496" name="Shape 1496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a qualidade</a:t>
            </a:r>
          </a:p>
        </p:txBody>
      </p:sp>
      <p:sp>
        <p:nvSpPr>
          <p:cNvPr id="1497" name="Shape 1497"/>
          <p:cNvSpPr/>
          <p:nvPr/>
        </p:nvSpPr>
        <p:spPr>
          <a:xfrm>
            <a:off x="356843" y="220822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as comunicações</a:t>
            </a:r>
          </a:p>
        </p:txBody>
      </p:sp>
      <p:sp>
        <p:nvSpPr>
          <p:cNvPr id="1498" name="Shape 1498"/>
          <p:cNvSpPr/>
          <p:nvPr/>
        </p:nvSpPr>
        <p:spPr>
          <a:xfrm>
            <a:off x="266843" y="526147"/>
            <a:ext cx="73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MONITORAMENTO POR ÁREA DE CONHECIMENTO</a:t>
            </a:r>
          </a:p>
        </p:txBody>
      </p:sp>
      <p:sp>
        <p:nvSpPr>
          <p:cNvPr id="1499" name="Shape 1499"/>
          <p:cNvSpPr/>
          <p:nvPr/>
        </p:nvSpPr>
        <p:spPr>
          <a:xfrm>
            <a:off x="3409951" y="106804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</a:p>
        </p:txBody>
      </p:sp>
      <p:sp>
        <p:nvSpPr>
          <p:cNvPr id="1500" name="Shape 1500"/>
          <p:cNvSpPr/>
          <p:nvPr/>
        </p:nvSpPr>
        <p:spPr>
          <a:xfrm>
            <a:off x="2952750" y="147510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Custos</a:t>
            </a:r>
          </a:p>
        </p:txBody>
      </p:sp>
      <p:sp>
        <p:nvSpPr>
          <p:cNvPr id="1501" name="Shape 1501"/>
          <p:cNvSpPr/>
          <p:nvPr/>
        </p:nvSpPr>
        <p:spPr>
          <a:xfrm>
            <a:off x="3056732" y="186330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</a:p>
        </p:txBody>
      </p:sp>
      <p:sp>
        <p:nvSpPr>
          <p:cNvPr id="1502" name="Shape 1502"/>
          <p:cNvSpPr/>
          <p:nvPr/>
        </p:nvSpPr>
        <p:spPr>
          <a:xfrm>
            <a:off x="3600451" y="2251502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Comunicações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Shape 1507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os riscos</a:t>
            </a:r>
          </a:p>
        </p:txBody>
      </p:sp>
      <p:sp>
        <p:nvSpPr>
          <p:cNvPr id="1508" name="Shape 1508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as aquisições</a:t>
            </a:r>
          </a:p>
        </p:txBody>
      </p:sp>
      <p:sp>
        <p:nvSpPr>
          <p:cNvPr id="1509" name="Shape 1509"/>
          <p:cNvSpPr/>
          <p:nvPr/>
        </p:nvSpPr>
        <p:spPr>
          <a:xfrm>
            <a:off x="356843" y="182002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Controlar o engajamento das partes interessadas</a:t>
            </a:r>
          </a:p>
        </p:txBody>
      </p:sp>
      <p:sp>
        <p:nvSpPr>
          <p:cNvPr id="1510" name="Shape 1510"/>
          <p:cNvSpPr/>
          <p:nvPr/>
        </p:nvSpPr>
        <p:spPr>
          <a:xfrm>
            <a:off x="266843" y="526147"/>
            <a:ext cx="738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MONITORAMENTO POR ÁREA DE CONHECIMENTO</a:t>
            </a:r>
          </a:p>
        </p:txBody>
      </p:sp>
      <p:sp>
        <p:nvSpPr>
          <p:cNvPr id="1511" name="Shape 1511"/>
          <p:cNvSpPr/>
          <p:nvPr/>
        </p:nvSpPr>
        <p:spPr>
          <a:xfrm>
            <a:off x="2851150" y="106804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</a:p>
        </p:txBody>
      </p:sp>
      <p:sp>
        <p:nvSpPr>
          <p:cNvPr id="1512" name="Shape 1512"/>
          <p:cNvSpPr/>
          <p:nvPr/>
        </p:nvSpPr>
        <p:spPr>
          <a:xfrm>
            <a:off x="3232150" y="147510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Aquisições</a:t>
            </a:r>
          </a:p>
        </p:txBody>
      </p:sp>
      <p:sp>
        <p:nvSpPr>
          <p:cNvPr id="1513" name="Shape 1513"/>
          <p:cNvSpPr/>
          <p:nvPr/>
        </p:nvSpPr>
        <p:spPr>
          <a:xfrm>
            <a:off x="5685182" y="186961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Partes interessadas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Shape 1518"/>
          <p:cNvSpPr/>
          <p:nvPr/>
        </p:nvSpPr>
        <p:spPr>
          <a:xfrm>
            <a:off x="0" y="1545341"/>
            <a:ext cx="79136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do grupo de processos de encerramento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436002" y="55109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Aplicação de:</a:t>
            </a:r>
          </a:p>
        </p:txBody>
      </p:sp>
      <p:sp>
        <p:nvSpPr>
          <p:cNvPr id="246" name="Shape 246"/>
          <p:cNvSpPr/>
          <p:nvPr/>
        </p:nvSpPr>
        <p:spPr>
          <a:xfrm>
            <a:off x="436002" y="3272661"/>
            <a:ext cx="49741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às atividades do projeto para atender seus requisitos</a:t>
            </a:r>
          </a:p>
        </p:txBody>
      </p:sp>
      <p:sp>
        <p:nvSpPr>
          <p:cNvPr id="247" name="Shape 247"/>
          <p:cNvSpPr/>
          <p:nvPr/>
        </p:nvSpPr>
        <p:spPr>
          <a:xfrm>
            <a:off x="2062753" y="1191728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Conhecimentos</a:t>
            </a:r>
          </a:p>
        </p:txBody>
      </p:sp>
      <p:sp>
        <p:nvSpPr>
          <p:cNvPr id="248" name="Shape 248"/>
          <p:cNvSpPr/>
          <p:nvPr/>
        </p:nvSpPr>
        <p:spPr>
          <a:xfrm>
            <a:off x="2062753" y="1894032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</a:p>
        </p:txBody>
      </p:sp>
      <p:sp>
        <p:nvSpPr>
          <p:cNvPr id="249" name="Shape 249"/>
          <p:cNvSpPr/>
          <p:nvPr/>
        </p:nvSpPr>
        <p:spPr>
          <a:xfrm>
            <a:off x="2062753" y="2596334"/>
            <a:ext cx="2711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Ferramentas e técnicas 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5684" y="1234075"/>
            <a:ext cx="359999" cy="3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5684" y="2596334"/>
            <a:ext cx="359999" cy="3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5684" y="1901071"/>
            <a:ext cx="359999" cy="3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Shape 1523"/>
          <p:cNvSpPr txBox="1"/>
          <p:nvPr/>
        </p:nvSpPr>
        <p:spPr>
          <a:xfrm>
            <a:off x="356843" y="1026395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Estes processos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 ocorrer sempre que evocados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jamais fortuitamente</a:t>
            </a:r>
          </a:p>
        </p:txBody>
      </p:sp>
      <p:sp>
        <p:nvSpPr>
          <p:cNvPr id="1524" name="Shape 1524"/>
          <p:cNvSpPr/>
          <p:nvPr/>
        </p:nvSpPr>
        <p:spPr>
          <a:xfrm>
            <a:off x="1476654" y="550608"/>
            <a:ext cx="49603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DE PROCESSOS DE ENCERRAMENTO</a:t>
            </a:r>
          </a:p>
        </p:txBody>
      </p:sp>
      <p:sp>
        <p:nvSpPr>
          <p:cNvPr id="1525" name="Shape 1525"/>
          <p:cNvSpPr/>
          <p:nvPr/>
        </p:nvSpPr>
        <p:spPr>
          <a:xfrm>
            <a:off x="356843" y="1891080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Lições aprendidas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coletadas ao longo de todo o projeto,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armazenadas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a realização deste grupo de processos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Shape 1530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ENCERRAMENTO</a:t>
            </a:r>
          </a:p>
        </p:txBody>
      </p:sp>
      <p:sp>
        <p:nvSpPr>
          <p:cNvPr id="1531" name="Shape 1531"/>
          <p:cNvSpPr/>
          <p:nvPr/>
        </p:nvSpPr>
        <p:spPr>
          <a:xfrm>
            <a:off x="356843" y="102174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Encerrar contratos</a:t>
            </a:r>
          </a:p>
        </p:txBody>
      </p:sp>
      <p:sp>
        <p:nvSpPr>
          <p:cNvPr id="1532" name="Shape 1532"/>
          <p:cNvSpPr/>
          <p:nvPr/>
        </p:nvSpPr>
        <p:spPr>
          <a:xfrm>
            <a:off x="356843" y="143174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Armazenar lições aprendidas</a:t>
            </a:r>
          </a:p>
        </p:txBody>
      </p:sp>
      <p:sp>
        <p:nvSpPr>
          <p:cNvPr id="1533" name="Shape 1533"/>
          <p:cNvSpPr/>
          <p:nvPr/>
        </p:nvSpPr>
        <p:spPr>
          <a:xfrm>
            <a:off x="356843" y="184175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Atualizar ativos de processos organizacionais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Shape 1538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ENCERRAMENTO</a:t>
            </a:r>
          </a:p>
        </p:txBody>
      </p:sp>
      <p:sp>
        <p:nvSpPr>
          <p:cNvPr id="1539" name="Shape 1539"/>
          <p:cNvSpPr/>
          <p:nvPr/>
        </p:nvSpPr>
        <p:spPr>
          <a:xfrm>
            <a:off x="356843" y="102174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Encerrar o projeto ou fase</a:t>
            </a:r>
          </a:p>
        </p:txBody>
      </p:sp>
      <p:sp>
        <p:nvSpPr>
          <p:cNvPr id="1540" name="Shape 1540"/>
          <p:cNvSpPr/>
          <p:nvPr/>
        </p:nvSpPr>
        <p:spPr>
          <a:xfrm>
            <a:off x="356843" y="143174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Liberar recursos do projeto – equipes, máquinas e etc.</a:t>
            </a:r>
          </a:p>
        </p:txBody>
      </p:sp>
      <p:sp>
        <p:nvSpPr>
          <p:cNvPr id="1541" name="Shape 1541"/>
          <p:cNvSpPr/>
          <p:nvPr/>
        </p:nvSpPr>
        <p:spPr>
          <a:xfrm>
            <a:off x="356843" y="1844385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Receber aceite formal das entregas do projeto com o cliente ou patrocinador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Shape 1546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ENCERRAMENTO</a:t>
            </a:r>
          </a:p>
        </p:txBody>
      </p:sp>
      <p:sp>
        <p:nvSpPr>
          <p:cNvPr id="1547" name="Shape 1547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Encerrar as aquisições</a:t>
            </a:r>
          </a:p>
        </p:txBody>
      </p:sp>
      <p:sp>
        <p:nvSpPr>
          <p:cNvPr id="1548" name="Shape 1548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Encerrar o projeto ou fase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Shape 1553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ENCERRAMENTO POR ÁREA DE CONHECIMENTO</a:t>
            </a:r>
          </a:p>
        </p:txBody>
      </p:sp>
      <p:sp>
        <p:nvSpPr>
          <p:cNvPr id="1554" name="Shape 1554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Encerrar as aquisições</a:t>
            </a:r>
          </a:p>
        </p:txBody>
      </p:sp>
      <p:sp>
        <p:nvSpPr>
          <p:cNvPr id="1555" name="Shape 1555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Encerrar o projeto ou fase</a:t>
            </a:r>
          </a:p>
        </p:txBody>
      </p:sp>
      <p:sp>
        <p:nvSpPr>
          <p:cNvPr id="1556" name="Shape 1556"/>
          <p:cNvSpPr/>
          <p:nvPr/>
        </p:nvSpPr>
        <p:spPr>
          <a:xfrm>
            <a:off x="3298032" y="1068046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Aquisições</a:t>
            </a:r>
          </a:p>
        </p:txBody>
      </p:sp>
      <p:sp>
        <p:nvSpPr>
          <p:cNvPr id="1557" name="Shape 1557"/>
          <p:cNvSpPr/>
          <p:nvPr/>
        </p:nvSpPr>
        <p:spPr>
          <a:xfrm>
            <a:off x="3536951" y="147510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Integração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/>
          <p:nvPr/>
        </p:nvSpPr>
        <p:spPr>
          <a:xfrm>
            <a:off x="0" y="1822341"/>
            <a:ext cx="79136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Áreas de conhecimento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Shape 1567"/>
          <p:cNvSpPr txBox="1"/>
          <p:nvPr/>
        </p:nvSpPr>
        <p:spPr>
          <a:xfrm>
            <a:off x="762000" y="955070"/>
            <a:ext cx="24669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Conjuntos completos de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conceitos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atividades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compõem:</a:t>
            </a:r>
          </a:p>
        </p:txBody>
      </p:sp>
      <p:sp>
        <p:nvSpPr>
          <p:cNvPr id="1568" name="Shape 1568"/>
          <p:cNvSpPr/>
          <p:nvPr/>
        </p:nvSpPr>
        <p:spPr>
          <a:xfrm>
            <a:off x="3759039" y="717510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Campo profissional </a:t>
            </a:r>
          </a:p>
        </p:txBody>
      </p:sp>
      <p:sp>
        <p:nvSpPr>
          <p:cNvPr id="1569" name="Shape 1569"/>
          <p:cNvSpPr/>
          <p:nvPr/>
        </p:nvSpPr>
        <p:spPr>
          <a:xfrm>
            <a:off x="3687039" y="866176"/>
            <a:ext cx="72000" cy="72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Shape 1570"/>
          <p:cNvSpPr/>
          <p:nvPr/>
        </p:nvSpPr>
        <p:spPr>
          <a:xfrm>
            <a:off x="3759039" y="1251788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 de especialização</a:t>
            </a:r>
          </a:p>
        </p:txBody>
      </p:sp>
      <p:sp>
        <p:nvSpPr>
          <p:cNvPr id="1571" name="Shape 1571"/>
          <p:cNvSpPr/>
          <p:nvPr/>
        </p:nvSpPr>
        <p:spPr>
          <a:xfrm>
            <a:off x="3687039" y="1400454"/>
            <a:ext cx="72000" cy="72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Shape 1572"/>
          <p:cNvSpPr/>
          <p:nvPr/>
        </p:nvSpPr>
        <p:spPr>
          <a:xfrm>
            <a:off x="3759039" y="1786066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Campo de gerenciamento de projetos</a:t>
            </a:r>
          </a:p>
        </p:txBody>
      </p:sp>
      <p:sp>
        <p:nvSpPr>
          <p:cNvPr id="1573" name="Shape 1573"/>
          <p:cNvSpPr/>
          <p:nvPr/>
        </p:nvSpPr>
        <p:spPr>
          <a:xfrm>
            <a:off x="3687039" y="1934733"/>
            <a:ext cx="72000" cy="72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Shape 1578"/>
          <p:cNvSpPr txBox="1"/>
          <p:nvPr/>
        </p:nvSpPr>
        <p:spPr>
          <a:xfrm>
            <a:off x="317500" y="1683841"/>
            <a:ext cx="173989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Áreas de conhecimento do PMBOK</a:t>
            </a:r>
            <a:r>
              <a:rPr b="1" baseline="3000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sp>
        <p:nvSpPr>
          <p:cNvPr id="1579" name="Shape 1579"/>
          <p:cNvSpPr/>
          <p:nvPr/>
        </p:nvSpPr>
        <p:spPr>
          <a:xfrm>
            <a:off x="2235200" y="367123"/>
            <a:ext cx="536181" cy="3646075"/>
          </a:xfrm>
          <a:prstGeom prst="leftBrace">
            <a:avLst>
              <a:gd fmla="val 43862" name="adj1"/>
              <a:gd fmla="val 50000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Shape 1580"/>
          <p:cNvSpPr/>
          <p:nvPr/>
        </p:nvSpPr>
        <p:spPr>
          <a:xfrm>
            <a:off x="2766443" y="367123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Integração</a:t>
            </a:r>
          </a:p>
        </p:txBody>
      </p:sp>
      <p:sp>
        <p:nvSpPr>
          <p:cNvPr id="1581" name="Shape 1581"/>
          <p:cNvSpPr/>
          <p:nvPr/>
        </p:nvSpPr>
        <p:spPr>
          <a:xfrm>
            <a:off x="2766443" y="721283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Escopo</a:t>
            </a:r>
          </a:p>
        </p:txBody>
      </p:sp>
      <p:sp>
        <p:nvSpPr>
          <p:cNvPr id="1582" name="Shape 1582"/>
          <p:cNvSpPr/>
          <p:nvPr/>
        </p:nvSpPr>
        <p:spPr>
          <a:xfrm>
            <a:off x="2766443" y="1075441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</a:p>
        </p:txBody>
      </p:sp>
      <p:sp>
        <p:nvSpPr>
          <p:cNvPr id="1583" name="Shape 1583"/>
          <p:cNvSpPr/>
          <p:nvPr/>
        </p:nvSpPr>
        <p:spPr>
          <a:xfrm>
            <a:off x="2766443" y="1429600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</a:p>
        </p:txBody>
      </p:sp>
      <p:sp>
        <p:nvSpPr>
          <p:cNvPr id="1584" name="Shape 1584"/>
          <p:cNvSpPr/>
          <p:nvPr/>
        </p:nvSpPr>
        <p:spPr>
          <a:xfrm>
            <a:off x="2766443" y="1783759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</a:p>
        </p:txBody>
      </p:sp>
      <p:sp>
        <p:nvSpPr>
          <p:cNvPr id="1585" name="Shape 1585"/>
          <p:cNvSpPr/>
          <p:nvPr/>
        </p:nvSpPr>
        <p:spPr>
          <a:xfrm>
            <a:off x="2766443" y="2137918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Comunicações</a:t>
            </a:r>
          </a:p>
        </p:txBody>
      </p:sp>
      <p:sp>
        <p:nvSpPr>
          <p:cNvPr id="1586" name="Shape 1586"/>
          <p:cNvSpPr/>
          <p:nvPr/>
        </p:nvSpPr>
        <p:spPr>
          <a:xfrm>
            <a:off x="2766443" y="2492077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humanos</a:t>
            </a:r>
          </a:p>
        </p:txBody>
      </p:sp>
      <p:sp>
        <p:nvSpPr>
          <p:cNvPr id="1587" name="Shape 1587"/>
          <p:cNvSpPr/>
          <p:nvPr/>
        </p:nvSpPr>
        <p:spPr>
          <a:xfrm>
            <a:off x="2766443" y="2846236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</a:p>
        </p:txBody>
      </p:sp>
      <p:sp>
        <p:nvSpPr>
          <p:cNvPr id="1588" name="Shape 1588"/>
          <p:cNvSpPr/>
          <p:nvPr/>
        </p:nvSpPr>
        <p:spPr>
          <a:xfrm>
            <a:off x="2766443" y="3200396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Aquisições </a:t>
            </a:r>
          </a:p>
        </p:txBody>
      </p:sp>
      <p:sp>
        <p:nvSpPr>
          <p:cNvPr id="1589" name="Shape 1589"/>
          <p:cNvSpPr/>
          <p:nvPr/>
        </p:nvSpPr>
        <p:spPr>
          <a:xfrm>
            <a:off x="2766443" y="3554555"/>
            <a:ext cx="21169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Partes interessadas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Shape 1594"/>
          <p:cNvSpPr txBox="1"/>
          <p:nvPr/>
        </p:nvSpPr>
        <p:spPr>
          <a:xfrm>
            <a:off x="367233" y="996217"/>
            <a:ext cx="7200000" cy="428132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Integramos ou não entregamos </a:t>
            </a:r>
          </a:p>
        </p:txBody>
      </p:sp>
      <p:sp>
        <p:nvSpPr>
          <p:cNvPr id="1595" name="Shape 1595"/>
          <p:cNvSpPr/>
          <p:nvPr/>
        </p:nvSpPr>
        <p:spPr>
          <a:xfrm>
            <a:off x="367233" y="1501358"/>
            <a:ext cx="7200000" cy="509475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tudo começa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onde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tudo termina</a:t>
            </a:r>
          </a:p>
        </p:txBody>
      </p:sp>
      <p:sp>
        <p:nvSpPr>
          <p:cNvPr id="1596" name="Shape 1596"/>
          <p:cNvSpPr/>
          <p:nvPr/>
        </p:nvSpPr>
        <p:spPr>
          <a:xfrm>
            <a:off x="367233" y="2087841"/>
            <a:ext cx="7200000" cy="586475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esta área 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atividades do projeto estariam soltas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sem conexão</a:t>
            </a:r>
          </a:p>
        </p:txBody>
      </p:sp>
      <p:sp>
        <p:nvSpPr>
          <p:cNvPr id="1597" name="Shape 1597"/>
          <p:cNvSpPr txBox="1"/>
          <p:nvPr/>
        </p:nvSpPr>
        <p:spPr>
          <a:xfrm>
            <a:off x="2013743" y="526124"/>
            <a:ext cx="3911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INTEGRAÇÃO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Shape 1602"/>
          <p:cNvSpPr txBox="1"/>
          <p:nvPr/>
        </p:nvSpPr>
        <p:spPr>
          <a:xfrm>
            <a:off x="367233" y="996216"/>
            <a:ext cx="7200000" cy="445583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o projeto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propõe a entregar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603" name="Shape 1603"/>
          <p:cNvSpPr/>
          <p:nvPr/>
        </p:nvSpPr>
        <p:spPr>
          <a:xfrm>
            <a:off x="367233" y="1499662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coletados os requisitos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partes interessadas, do projeto e das entregas</a:t>
            </a:r>
          </a:p>
        </p:txBody>
      </p:sp>
      <p:sp>
        <p:nvSpPr>
          <p:cNvPr id="1604" name="Shape 1604"/>
          <p:cNvSpPr/>
          <p:nvPr/>
        </p:nvSpPr>
        <p:spPr>
          <a:xfrm>
            <a:off x="367233" y="2203857"/>
            <a:ext cx="7200000" cy="477761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é 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escopo do produto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escopo do projeto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605" name="Shape 1605"/>
          <p:cNvSpPr txBox="1"/>
          <p:nvPr/>
        </p:nvSpPr>
        <p:spPr>
          <a:xfrm>
            <a:off x="2013743" y="526124"/>
            <a:ext cx="3911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ESCOPO</a:t>
            </a:r>
          </a:p>
        </p:txBody>
      </p:sp>
      <p:sp>
        <p:nvSpPr>
          <p:cNvPr id="1606" name="Shape 1606"/>
          <p:cNvSpPr/>
          <p:nvPr/>
        </p:nvSpPr>
        <p:spPr>
          <a:xfrm>
            <a:off x="367233" y="2739481"/>
            <a:ext cx="50810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 sendo feito o que precisa ser feito 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somente o que precisa ser feito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356843" y="53321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 processos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gerenciamento de projetos</a:t>
            </a:r>
          </a:p>
        </p:txBody>
      </p:sp>
      <p:sp>
        <p:nvSpPr>
          <p:cNvPr id="258" name="Shape 258"/>
          <p:cNvSpPr/>
          <p:nvPr/>
        </p:nvSpPr>
        <p:spPr>
          <a:xfrm>
            <a:off x="571499" y="2043685"/>
            <a:ext cx="143394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grupos de processos</a:t>
            </a:r>
          </a:p>
        </p:txBody>
      </p:sp>
      <p:sp>
        <p:nvSpPr>
          <p:cNvPr id="259" name="Shape 259"/>
          <p:cNvSpPr/>
          <p:nvPr/>
        </p:nvSpPr>
        <p:spPr>
          <a:xfrm>
            <a:off x="2202872" y="1256880"/>
            <a:ext cx="471230" cy="2489619"/>
          </a:xfrm>
          <a:prstGeom prst="leftBracket">
            <a:avLst>
              <a:gd fmla="val 7355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485261" y="1494757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Iniciação</a:t>
            </a:r>
          </a:p>
        </p:txBody>
      </p:sp>
      <p:sp>
        <p:nvSpPr>
          <p:cNvPr id="261" name="Shape 261"/>
          <p:cNvSpPr/>
          <p:nvPr/>
        </p:nvSpPr>
        <p:spPr>
          <a:xfrm>
            <a:off x="2485261" y="1899147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Planejamento</a:t>
            </a:r>
          </a:p>
        </p:txBody>
      </p:sp>
      <p:sp>
        <p:nvSpPr>
          <p:cNvPr id="262" name="Shape 262"/>
          <p:cNvSpPr/>
          <p:nvPr/>
        </p:nvSpPr>
        <p:spPr>
          <a:xfrm>
            <a:off x="2485261" y="2303536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Execução</a:t>
            </a:r>
          </a:p>
        </p:txBody>
      </p:sp>
      <p:sp>
        <p:nvSpPr>
          <p:cNvPr id="263" name="Shape 263"/>
          <p:cNvSpPr/>
          <p:nvPr/>
        </p:nvSpPr>
        <p:spPr>
          <a:xfrm>
            <a:off x="2485261" y="2707926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Monitoramento e controle</a:t>
            </a:r>
          </a:p>
        </p:txBody>
      </p:sp>
      <p:sp>
        <p:nvSpPr>
          <p:cNvPr id="264" name="Shape 264"/>
          <p:cNvSpPr/>
          <p:nvPr/>
        </p:nvSpPr>
        <p:spPr>
          <a:xfrm>
            <a:off x="2485261" y="3112318"/>
            <a:ext cx="36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Encerramento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Shape 1611"/>
          <p:cNvSpPr txBox="1"/>
          <p:nvPr/>
        </p:nvSpPr>
        <p:spPr>
          <a:xfrm>
            <a:off x="367232" y="996216"/>
            <a:ext cx="7200000" cy="437967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Quais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recursos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necessários para quais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atividades? </a:t>
            </a:r>
          </a:p>
        </p:txBody>
      </p:sp>
      <p:sp>
        <p:nvSpPr>
          <p:cNvPr id="1612" name="Shape 1612"/>
          <p:cNvSpPr/>
          <p:nvPr/>
        </p:nvSpPr>
        <p:spPr>
          <a:xfrm>
            <a:off x="367232" y="1484983"/>
            <a:ext cx="7200000" cy="48561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isso vai levar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 será o cronograma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projeto? </a:t>
            </a:r>
          </a:p>
        </p:txBody>
      </p:sp>
      <p:sp>
        <p:nvSpPr>
          <p:cNvPr id="1613" name="Shape 1613"/>
          <p:cNvSpPr/>
          <p:nvPr/>
        </p:nvSpPr>
        <p:spPr>
          <a:xfrm>
            <a:off x="367232" y="2021393"/>
            <a:ext cx="7200000" cy="4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montar 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614" name="Shape 1614"/>
          <p:cNvSpPr txBox="1"/>
          <p:nvPr/>
        </p:nvSpPr>
        <p:spPr>
          <a:xfrm>
            <a:off x="2013743" y="526124"/>
            <a:ext cx="3911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</a:p>
        </p:txBody>
      </p:sp>
      <p:sp>
        <p:nvSpPr>
          <p:cNvPr id="1615" name="Shape 1615"/>
          <p:cNvSpPr/>
          <p:nvPr/>
        </p:nvSpPr>
        <p:spPr>
          <a:xfrm>
            <a:off x="367232" y="2545289"/>
            <a:ext cx="7200000" cy="48561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linha de base será controlada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Shape 1620"/>
          <p:cNvSpPr txBox="1"/>
          <p:nvPr/>
        </p:nvSpPr>
        <p:spPr>
          <a:xfrm>
            <a:off x="367232" y="996217"/>
            <a:ext cx="7200000" cy="565881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 tem um custo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este custo precisa ser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estimado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orçado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controlado</a:t>
            </a:r>
          </a:p>
        </p:txBody>
      </p:sp>
      <p:sp>
        <p:nvSpPr>
          <p:cNvPr id="1621" name="Shape 1621"/>
          <p:cNvSpPr/>
          <p:nvPr/>
        </p:nvSpPr>
        <p:spPr>
          <a:xfrm>
            <a:off x="367232" y="1700961"/>
            <a:ext cx="7200000" cy="661238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Através do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controle de custos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fazemos 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controle do escopo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dos próprios custos</a:t>
            </a:r>
          </a:p>
        </p:txBody>
      </p:sp>
      <p:sp>
        <p:nvSpPr>
          <p:cNvPr id="1622" name="Shape 1622"/>
          <p:cNvSpPr txBox="1"/>
          <p:nvPr/>
        </p:nvSpPr>
        <p:spPr>
          <a:xfrm>
            <a:off x="2013743" y="526124"/>
            <a:ext cx="3911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CUSTOS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Shape 1627"/>
          <p:cNvSpPr txBox="1"/>
          <p:nvPr/>
        </p:nvSpPr>
        <p:spPr>
          <a:xfrm>
            <a:off x="367232" y="996217"/>
            <a:ext cx="7200000" cy="413188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é qualidade?</a:t>
            </a:r>
          </a:p>
        </p:txBody>
      </p:sp>
      <p:sp>
        <p:nvSpPr>
          <p:cNvPr id="1628" name="Shape 1628"/>
          <p:cNvSpPr/>
          <p:nvPr/>
        </p:nvSpPr>
        <p:spPr>
          <a:xfrm>
            <a:off x="367232" y="1472487"/>
            <a:ext cx="7200000" cy="661238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 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grau de qualidade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o produto resultante do projeto deve possuir? </a:t>
            </a:r>
          </a:p>
        </p:txBody>
      </p:sp>
      <p:sp>
        <p:nvSpPr>
          <p:cNvPr id="1629" name="Shape 1629"/>
          <p:cNvSpPr txBox="1"/>
          <p:nvPr/>
        </p:nvSpPr>
        <p:spPr>
          <a:xfrm>
            <a:off x="2013743" y="526124"/>
            <a:ext cx="3911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</a:p>
        </p:txBody>
      </p:sp>
      <p:sp>
        <p:nvSpPr>
          <p:cNvPr id="1630" name="Shape 1630"/>
          <p:cNvSpPr/>
          <p:nvPr/>
        </p:nvSpPr>
        <p:spPr>
          <a:xfrm>
            <a:off x="367232" y="2196807"/>
            <a:ext cx="7200000" cy="661238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garantir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os processos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empregados são capazes 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entregar a qualidade planejada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Shape 1635"/>
          <p:cNvSpPr txBox="1"/>
          <p:nvPr/>
        </p:nvSpPr>
        <p:spPr>
          <a:xfrm>
            <a:off x="367232" y="996217"/>
            <a:ext cx="7200000" cy="680182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gerente do projeto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negocia com os gerentes funcionais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quem fará parte da equipe do projeto 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estabelece regras e recompensas</a:t>
            </a:r>
          </a:p>
        </p:txBody>
      </p:sp>
      <p:sp>
        <p:nvSpPr>
          <p:cNvPr id="1636" name="Shape 1636"/>
          <p:cNvSpPr txBox="1"/>
          <p:nvPr/>
        </p:nvSpPr>
        <p:spPr>
          <a:xfrm>
            <a:off x="2013743" y="526124"/>
            <a:ext cx="3911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HUMANOS</a:t>
            </a:r>
          </a:p>
        </p:txBody>
      </p:sp>
      <p:sp>
        <p:nvSpPr>
          <p:cNvPr id="1637" name="Shape 1637"/>
          <p:cNvSpPr/>
          <p:nvPr/>
        </p:nvSpPr>
        <p:spPr>
          <a:xfrm>
            <a:off x="367232" y="1777308"/>
            <a:ext cx="7200000" cy="965891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equipe é construída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a execução do projeto para que o gerente do projeto consiga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entregar aquilo que se propôs a entregar 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Shape 1642"/>
          <p:cNvSpPr txBox="1"/>
          <p:nvPr/>
        </p:nvSpPr>
        <p:spPr>
          <a:xfrm>
            <a:off x="367232" y="996217"/>
            <a:ext cx="7200000" cy="921482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Através do plano de gerenciamento das comunicações é feita 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entrega das informações, dados e do conhecimento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construído ao longo do projeto</a:t>
            </a:r>
          </a:p>
        </p:txBody>
      </p:sp>
      <p:sp>
        <p:nvSpPr>
          <p:cNvPr id="1643" name="Shape 1643"/>
          <p:cNvSpPr txBox="1"/>
          <p:nvPr/>
        </p:nvSpPr>
        <p:spPr>
          <a:xfrm>
            <a:off x="2013743" y="526124"/>
            <a:ext cx="3911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COMUNICAÇÕES</a:t>
            </a:r>
          </a:p>
        </p:txBody>
      </p:sp>
      <p:sp>
        <p:nvSpPr>
          <p:cNvPr id="1644" name="Shape 1644"/>
          <p:cNvSpPr/>
          <p:nvPr/>
        </p:nvSpPr>
        <p:spPr>
          <a:xfrm>
            <a:off x="367232" y="2009697"/>
            <a:ext cx="7200000" cy="635147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gerente do projeto gasta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até 90% do tempo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a execução das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comunicações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um projeto</a:t>
            </a:r>
          </a:p>
        </p:txBody>
      </p:sp>
      <p:sp>
        <p:nvSpPr>
          <p:cNvPr id="1645" name="Shape 1645"/>
          <p:cNvSpPr/>
          <p:nvPr/>
        </p:nvSpPr>
        <p:spPr>
          <a:xfrm>
            <a:off x="367232" y="2736841"/>
            <a:ext cx="50810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preciso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criar e calcular os canais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estruturar as conversas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Shape 1650"/>
          <p:cNvSpPr txBox="1"/>
          <p:nvPr/>
        </p:nvSpPr>
        <p:spPr>
          <a:xfrm>
            <a:off x="367232" y="996217"/>
            <a:ext cx="7200000" cy="467096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Identificar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ameaças e oportunidades</a:t>
            </a:r>
          </a:p>
        </p:txBody>
      </p:sp>
      <p:sp>
        <p:nvSpPr>
          <p:cNvPr id="1651" name="Shape 1651"/>
          <p:cNvSpPr txBox="1"/>
          <p:nvPr/>
        </p:nvSpPr>
        <p:spPr>
          <a:xfrm>
            <a:off x="2013743" y="526124"/>
            <a:ext cx="3911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</a:p>
        </p:txBody>
      </p:sp>
      <p:sp>
        <p:nvSpPr>
          <p:cNvPr id="1652" name="Shape 1652"/>
          <p:cNvSpPr/>
          <p:nvPr/>
        </p:nvSpPr>
        <p:spPr>
          <a:xfrm>
            <a:off x="367232" y="1553058"/>
            <a:ext cx="7200000" cy="635147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Planejar respostas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meio 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estratégias bem definidas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endereçá-las</a:t>
            </a:r>
          </a:p>
        </p:txBody>
      </p:sp>
      <p:sp>
        <p:nvSpPr>
          <p:cNvPr id="1653" name="Shape 1653"/>
          <p:cNvSpPr/>
          <p:nvPr/>
        </p:nvSpPr>
        <p:spPr>
          <a:xfrm>
            <a:off x="367232" y="227795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Garantir o sucesso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projetos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Shape 1658"/>
          <p:cNvSpPr txBox="1"/>
          <p:nvPr/>
        </p:nvSpPr>
        <p:spPr>
          <a:xfrm>
            <a:off x="348182" y="996217"/>
            <a:ext cx="7200000" cy="467096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melhor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comprar ou fazer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</p:txBody>
      </p:sp>
      <p:sp>
        <p:nvSpPr>
          <p:cNvPr id="1659" name="Shape 1659"/>
          <p:cNvSpPr txBox="1"/>
          <p:nvPr/>
        </p:nvSpPr>
        <p:spPr>
          <a:xfrm>
            <a:off x="2013743" y="526124"/>
            <a:ext cx="3911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AQUISIÇÕES</a:t>
            </a:r>
          </a:p>
        </p:txBody>
      </p:sp>
      <p:sp>
        <p:nvSpPr>
          <p:cNvPr id="1660" name="Shape 1660"/>
          <p:cNvSpPr/>
          <p:nvPr/>
        </p:nvSpPr>
        <p:spPr>
          <a:xfrm>
            <a:off x="348182" y="1513362"/>
            <a:ext cx="7200000" cy="490701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 a pena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construir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dentro da organização ou é preciso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terceirizar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661" name="Shape 1661"/>
          <p:cNvSpPr/>
          <p:nvPr/>
        </p:nvSpPr>
        <p:spPr>
          <a:xfrm>
            <a:off x="348182" y="3072308"/>
            <a:ext cx="7200000" cy="459051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encerrar os contratos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</p:txBody>
      </p:sp>
      <p:sp>
        <p:nvSpPr>
          <p:cNvPr id="1662" name="Shape 1662"/>
          <p:cNvSpPr/>
          <p:nvPr/>
        </p:nvSpPr>
        <p:spPr>
          <a:xfrm>
            <a:off x="348182" y="2054109"/>
            <a:ext cx="7200000" cy="459053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 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melhor estratégia de contratação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serviços? </a:t>
            </a:r>
          </a:p>
        </p:txBody>
      </p:sp>
      <p:sp>
        <p:nvSpPr>
          <p:cNvPr id="1663" name="Shape 1663"/>
          <p:cNvSpPr/>
          <p:nvPr/>
        </p:nvSpPr>
        <p:spPr>
          <a:xfrm>
            <a:off x="348182" y="2563209"/>
            <a:ext cx="7200000" cy="45905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Quais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contratos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serão utilizados? 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Shape 1668"/>
          <p:cNvSpPr txBox="1"/>
          <p:nvPr/>
        </p:nvSpPr>
        <p:spPr>
          <a:xfrm>
            <a:off x="297382" y="996217"/>
            <a:ext cx="7200000" cy="467096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partes interessadas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o coração de um projeto</a:t>
            </a:r>
          </a:p>
        </p:txBody>
      </p:sp>
      <p:sp>
        <p:nvSpPr>
          <p:cNvPr id="1669" name="Shape 1669"/>
          <p:cNvSpPr txBox="1"/>
          <p:nvPr/>
        </p:nvSpPr>
        <p:spPr>
          <a:xfrm>
            <a:off x="2013743" y="526124"/>
            <a:ext cx="3911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PARTES INTERESSADAS</a:t>
            </a:r>
          </a:p>
        </p:txBody>
      </p:sp>
      <p:sp>
        <p:nvSpPr>
          <p:cNvPr id="1670" name="Shape 1670"/>
          <p:cNvSpPr/>
          <p:nvPr/>
        </p:nvSpPr>
        <p:spPr>
          <a:xfrm>
            <a:off x="297382" y="1532355"/>
            <a:ext cx="7200000" cy="635147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 decidem o que é bom, realizam o trabalho,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podem acabar com um projeto ou fazer dele um sucesso</a:t>
            </a:r>
          </a:p>
        </p:txBody>
      </p:sp>
      <p:sp>
        <p:nvSpPr>
          <p:cNvPr id="1671" name="Shape 1671"/>
          <p:cNvSpPr/>
          <p:nvPr/>
        </p:nvSpPr>
        <p:spPr>
          <a:xfrm>
            <a:off x="297382" y="2236544"/>
            <a:ext cx="7200000" cy="682019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preciso conhecê-las, planejar e controlar seu engajamento para que 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 satisfaça a todas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3CCCC"/>
        </a:solidFill>
      </p:bgPr>
    </p:bg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Shape 1676"/>
          <p:cNvSpPr txBox="1"/>
          <p:nvPr/>
        </p:nvSpPr>
        <p:spPr>
          <a:xfrm>
            <a:off x="-1" y="522533"/>
            <a:ext cx="7913688" cy="30396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Nesta aula vimos:</a:t>
            </a:r>
          </a:p>
        </p:txBody>
      </p:sp>
      <p:sp>
        <p:nvSpPr>
          <p:cNvPr id="1677" name="Shape 1677"/>
          <p:cNvSpPr/>
          <p:nvPr/>
        </p:nvSpPr>
        <p:spPr>
          <a:xfrm>
            <a:off x="356841" y="91523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Processos de projetos</a:t>
            </a:r>
          </a:p>
        </p:txBody>
      </p:sp>
      <p:sp>
        <p:nvSpPr>
          <p:cNvPr id="1678" name="Shape 1678"/>
          <p:cNvSpPr/>
          <p:nvPr/>
        </p:nvSpPr>
        <p:spPr>
          <a:xfrm>
            <a:off x="356841" y="128287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do grupo de processos de iniciação</a:t>
            </a:r>
          </a:p>
        </p:txBody>
      </p:sp>
      <p:sp>
        <p:nvSpPr>
          <p:cNvPr id="1679" name="Shape 1679"/>
          <p:cNvSpPr/>
          <p:nvPr/>
        </p:nvSpPr>
        <p:spPr>
          <a:xfrm>
            <a:off x="356841" y="165050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do grupo de processos de planejamento</a:t>
            </a:r>
          </a:p>
        </p:txBody>
      </p:sp>
      <p:sp>
        <p:nvSpPr>
          <p:cNvPr id="1680" name="Shape 1680"/>
          <p:cNvSpPr/>
          <p:nvPr/>
        </p:nvSpPr>
        <p:spPr>
          <a:xfrm>
            <a:off x="356841" y="201814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do grupo de processos de execução</a:t>
            </a:r>
          </a:p>
        </p:txBody>
      </p:sp>
      <p:sp>
        <p:nvSpPr>
          <p:cNvPr id="1681" name="Shape 1681"/>
          <p:cNvSpPr/>
          <p:nvPr/>
        </p:nvSpPr>
        <p:spPr>
          <a:xfrm>
            <a:off x="356841" y="2385775"/>
            <a:ext cx="51841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do grupo de processos de monitoramento e controle</a:t>
            </a:r>
          </a:p>
        </p:txBody>
      </p:sp>
      <p:sp>
        <p:nvSpPr>
          <p:cNvPr id="1682" name="Shape 1682"/>
          <p:cNvSpPr/>
          <p:nvPr/>
        </p:nvSpPr>
        <p:spPr>
          <a:xfrm>
            <a:off x="356841" y="3030408"/>
            <a:ext cx="51841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do grupo de processos de encerramento</a:t>
            </a:r>
          </a:p>
        </p:txBody>
      </p:sp>
      <p:sp>
        <p:nvSpPr>
          <p:cNvPr id="1683" name="Shape 1683"/>
          <p:cNvSpPr/>
          <p:nvPr/>
        </p:nvSpPr>
        <p:spPr>
          <a:xfrm>
            <a:off x="356841" y="3675041"/>
            <a:ext cx="51841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Áreas de conhecimento</a:t>
            </a:r>
          </a:p>
        </p:txBody>
      </p:sp>
      <p:pic>
        <p:nvPicPr>
          <p:cNvPr id="1684" name="Shape 16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2700" y="202280"/>
            <a:ext cx="1066799" cy="10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0" y="1462387"/>
            <a:ext cx="7913688" cy="136623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Quem é o gerente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projetos?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403127" y="430883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Responsável pelo atendimento de necessidades de: tarefas, equipe e individuais</a:t>
            </a:r>
          </a:p>
        </p:txBody>
      </p:sp>
      <p:sp>
        <p:nvSpPr>
          <p:cNvPr id="275" name="Shape 275"/>
          <p:cNvSpPr/>
          <p:nvPr/>
        </p:nvSpPr>
        <p:spPr>
          <a:xfrm>
            <a:off x="403127" y="324675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Elo entre a estratégia e a equipe 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0855" y="1129715"/>
            <a:ext cx="2064544" cy="206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366783" y="52890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PRECISA TER COMPETÊNCIAS: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423" y="954370"/>
            <a:ext cx="2064544" cy="206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269822" y="1714613"/>
            <a:ext cx="2619599" cy="1117716"/>
          </a:xfrm>
          <a:prstGeom prst="cloudCallout">
            <a:avLst>
              <a:gd fmla="val 58515" name="adj1"/>
              <a:gd fmla="val -22581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Conhecimento</a:t>
            </a:r>
          </a:p>
        </p:txBody>
      </p:sp>
      <p:sp>
        <p:nvSpPr>
          <p:cNvPr id="284" name="Shape 284"/>
          <p:cNvSpPr/>
          <p:nvPr/>
        </p:nvSpPr>
        <p:spPr>
          <a:xfrm>
            <a:off x="2441867" y="3018915"/>
            <a:ext cx="2619599" cy="1117716"/>
          </a:xfrm>
          <a:prstGeom prst="cloudCallout">
            <a:avLst>
              <a:gd fmla="val 5981" name="adj1"/>
              <a:gd fmla="val -76159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Desempenho</a:t>
            </a:r>
          </a:p>
        </p:txBody>
      </p:sp>
      <p:sp>
        <p:nvSpPr>
          <p:cNvPr id="285" name="Shape 285"/>
          <p:cNvSpPr/>
          <p:nvPr/>
        </p:nvSpPr>
        <p:spPr>
          <a:xfrm>
            <a:off x="4953967" y="1155754"/>
            <a:ext cx="2619599" cy="1117716"/>
          </a:xfrm>
          <a:prstGeom prst="cloudCallout">
            <a:avLst>
              <a:gd fmla="val -61939" name="adj1"/>
              <a:gd fmla="val 35542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Pessoais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296654" y="526191"/>
            <a:ext cx="7143000" cy="326439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HABILIDADES INTERPESSOAIS</a:t>
            </a:r>
          </a:p>
        </p:txBody>
      </p:sp>
      <p:sp>
        <p:nvSpPr>
          <p:cNvPr id="291" name="Shape 291"/>
          <p:cNvSpPr/>
          <p:nvPr/>
        </p:nvSpPr>
        <p:spPr>
          <a:xfrm>
            <a:off x="813447" y="1340494"/>
            <a:ext cx="1494046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Liderança</a:t>
            </a:r>
          </a:p>
        </p:txBody>
      </p:sp>
      <p:sp>
        <p:nvSpPr>
          <p:cNvPr id="292" name="Shape 292"/>
          <p:cNvSpPr/>
          <p:nvPr/>
        </p:nvSpPr>
        <p:spPr>
          <a:xfrm>
            <a:off x="1149987" y="2121238"/>
            <a:ext cx="1494046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Motivação</a:t>
            </a:r>
          </a:p>
        </p:txBody>
      </p:sp>
      <p:sp>
        <p:nvSpPr>
          <p:cNvPr id="293" name="Shape 293"/>
          <p:cNvSpPr/>
          <p:nvPr/>
        </p:nvSpPr>
        <p:spPr>
          <a:xfrm>
            <a:off x="3575707" y="2230191"/>
            <a:ext cx="1773446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</a:p>
        </p:txBody>
      </p:sp>
      <p:sp>
        <p:nvSpPr>
          <p:cNvPr id="294" name="Shape 294"/>
          <p:cNvSpPr/>
          <p:nvPr/>
        </p:nvSpPr>
        <p:spPr>
          <a:xfrm>
            <a:off x="2024468" y="2970339"/>
            <a:ext cx="2230646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Tomada de decisões</a:t>
            </a:r>
          </a:p>
        </p:txBody>
      </p:sp>
      <p:sp>
        <p:nvSpPr>
          <p:cNvPr id="295" name="Shape 295"/>
          <p:cNvSpPr/>
          <p:nvPr/>
        </p:nvSpPr>
        <p:spPr>
          <a:xfrm>
            <a:off x="2598658" y="1482282"/>
            <a:ext cx="2540000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Construção de equipes</a:t>
            </a:r>
          </a:p>
        </p:txBody>
      </p:sp>
      <p:sp>
        <p:nvSpPr>
          <p:cNvPr id="296" name="Shape 296"/>
          <p:cNvSpPr/>
          <p:nvPr/>
        </p:nvSpPr>
        <p:spPr>
          <a:xfrm>
            <a:off x="5349153" y="1366541"/>
            <a:ext cx="1494046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Coaching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296654" y="526191"/>
            <a:ext cx="7143000" cy="326439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HABILIDADES INTERPESSOAIS</a:t>
            </a:r>
          </a:p>
        </p:txBody>
      </p:sp>
      <p:sp>
        <p:nvSpPr>
          <p:cNvPr id="302" name="Shape 302"/>
          <p:cNvSpPr/>
          <p:nvPr/>
        </p:nvSpPr>
        <p:spPr>
          <a:xfrm>
            <a:off x="496272" y="1299521"/>
            <a:ext cx="1494046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Influência</a:t>
            </a:r>
          </a:p>
        </p:txBody>
      </p:sp>
      <p:sp>
        <p:nvSpPr>
          <p:cNvPr id="303" name="Shape 303"/>
          <p:cNvSpPr/>
          <p:nvPr/>
        </p:nvSpPr>
        <p:spPr>
          <a:xfrm>
            <a:off x="1011112" y="2214413"/>
            <a:ext cx="3279062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Consciência política e cultural</a:t>
            </a:r>
          </a:p>
        </p:txBody>
      </p:sp>
      <p:sp>
        <p:nvSpPr>
          <p:cNvPr id="304" name="Shape 304"/>
          <p:cNvSpPr/>
          <p:nvPr/>
        </p:nvSpPr>
        <p:spPr>
          <a:xfrm>
            <a:off x="2356667" y="2997000"/>
            <a:ext cx="3022971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Gerenciamento de conflitos</a:t>
            </a:r>
          </a:p>
        </p:txBody>
      </p:sp>
      <p:sp>
        <p:nvSpPr>
          <p:cNvPr id="305" name="Shape 305"/>
          <p:cNvSpPr/>
          <p:nvPr/>
        </p:nvSpPr>
        <p:spPr>
          <a:xfrm>
            <a:off x="2198399" y="1475598"/>
            <a:ext cx="3225800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Estabelecimento de confiança</a:t>
            </a:r>
          </a:p>
        </p:txBody>
      </p:sp>
      <p:sp>
        <p:nvSpPr>
          <p:cNvPr id="306" name="Shape 306"/>
          <p:cNvSpPr/>
          <p:nvPr/>
        </p:nvSpPr>
        <p:spPr>
          <a:xfrm>
            <a:off x="5721730" y="1264371"/>
            <a:ext cx="1494046" cy="4680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Negociação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3CCCC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42610" y="1565219"/>
            <a:ext cx="7628465" cy="116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579" lvl="1" marL="27327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47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GERENCIAMENTO DA INTEGRAÇÃO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2022981" y="551139"/>
            <a:ext cx="38677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PAPEL DO GERENTE DE PROJETOS</a:t>
            </a:r>
          </a:p>
        </p:txBody>
      </p:sp>
      <p:sp>
        <p:nvSpPr>
          <p:cNvPr id="312" name="Shape 312"/>
          <p:cNvSpPr/>
          <p:nvPr/>
        </p:nvSpPr>
        <p:spPr>
          <a:xfrm>
            <a:off x="465239" y="1172646"/>
            <a:ext cx="30285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Lidera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gerencia o projeto </a:t>
            </a:r>
          </a:p>
        </p:txBody>
      </p:sp>
      <p:sp>
        <p:nvSpPr>
          <p:cNvPr id="313" name="Shape 313"/>
          <p:cNvSpPr/>
          <p:nvPr/>
        </p:nvSpPr>
        <p:spPr>
          <a:xfrm>
            <a:off x="465239" y="158386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 sempre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alerta às mudanças</a:t>
            </a:r>
          </a:p>
        </p:txBody>
      </p:sp>
      <p:sp>
        <p:nvSpPr>
          <p:cNvPr id="314" name="Shape 314"/>
          <p:cNvSpPr/>
          <p:nvPr/>
        </p:nvSpPr>
        <p:spPr>
          <a:xfrm>
            <a:off x="465239" y="199507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Sabe que os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interesses das partes interessadas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podem divergir</a:t>
            </a:r>
          </a:p>
        </p:txBody>
      </p:sp>
      <p:sp>
        <p:nvSpPr>
          <p:cNvPr id="315" name="Shape 315"/>
          <p:cNvSpPr/>
          <p:nvPr/>
        </p:nvSpPr>
        <p:spPr>
          <a:xfrm>
            <a:off x="465239" y="240629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Acompanha as tarefas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realizadas pela equipe</a:t>
            </a:r>
          </a:p>
        </p:txBody>
      </p:sp>
      <p:sp>
        <p:nvSpPr>
          <p:cNvPr id="316" name="Shape 316"/>
          <p:cNvSpPr/>
          <p:nvPr/>
        </p:nvSpPr>
        <p:spPr>
          <a:xfrm>
            <a:off x="465239" y="281750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Avalia o desempenho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da equipe</a:t>
            </a:r>
          </a:p>
        </p:txBody>
      </p:sp>
      <p:sp>
        <p:nvSpPr>
          <p:cNvPr id="317" name="Shape 317"/>
          <p:cNvSpPr/>
          <p:nvPr/>
        </p:nvSpPr>
        <p:spPr>
          <a:xfrm>
            <a:off x="465239" y="322872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Mantém a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equipe motivada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0" y="1462387"/>
            <a:ext cx="7913688" cy="136623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PMI</a:t>
            </a:r>
            <a:r>
              <a:rPr b="1" baseline="30000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Management Institute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902" y="1485791"/>
            <a:ext cx="2873399" cy="12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461104" y="365588"/>
            <a:ext cx="251999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Fundado em 1969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na Filadélfia, Pensilvânia,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 Estados Unidos</a:t>
            </a:r>
          </a:p>
        </p:txBody>
      </p:sp>
      <p:sp>
        <p:nvSpPr>
          <p:cNvPr id="329" name="Shape 329"/>
          <p:cNvSpPr/>
          <p:nvPr/>
        </p:nvSpPr>
        <p:spPr>
          <a:xfrm>
            <a:off x="5132589" y="827254"/>
            <a:ext cx="2519999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Entidade de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classe mundial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fins lucrativos </a:t>
            </a:r>
          </a:p>
        </p:txBody>
      </p:sp>
      <p:sp>
        <p:nvSpPr>
          <p:cNvPr id="330" name="Shape 330"/>
          <p:cNvSpPr/>
          <p:nvPr/>
        </p:nvSpPr>
        <p:spPr>
          <a:xfrm>
            <a:off x="357809" y="2196569"/>
            <a:ext cx="202758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 em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 de 170 países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 meio dos capítulos</a:t>
            </a:r>
          </a:p>
        </p:txBody>
      </p:sp>
      <p:sp>
        <p:nvSpPr>
          <p:cNvPr id="331" name="Shape 331"/>
          <p:cNvSpPr/>
          <p:nvPr/>
        </p:nvSpPr>
        <p:spPr>
          <a:xfrm>
            <a:off x="2899717" y="3108222"/>
            <a:ext cx="251999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Maior instituição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profissional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projetos do mundo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 flipH="1">
            <a:off x="668787" y="1967275"/>
            <a:ext cx="6709912" cy="5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 a pena se filiar o PMI</a:t>
            </a:r>
            <a:r>
              <a:rPr b="1" baseline="30000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grpSp>
        <p:nvGrpSpPr>
          <p:cNvPr id="337" name="Shape 337"/>
          <p:cNvGrpSpPr/>
          <p:nvPr/>
        </p:nvGrpSpPr>
        <p:grpSpPr>
          <a:xfrm>
            <a:off x="4366644" y="429011"/>
            <a:ext cx="3163887" cy="1424509"/>
            <a:chOff x="3884044" y="582973"/>
            <a:chExt cx="3163887" cy="1664925"/>
          </a:xfrm>
        </p:grpSpPr>
        <p:grpSp>
          <p:nvGrpSpPr>
            <p:cNvPr id="338" name="Shape 338"/>
            <p:cNvGrpSpPr/>
            <p:nvPr/>
          </p:nvGrpSpPr>
          <p:grpSpPr>
            <a:xfrm>
              <a:off x="3884044" y="582973"/>
              <a:ext cx="3163887" cy="1664925"/>
              <a:chOff x="3822700" y="405173"/>
              <a:chExt cx="3163887" cy="1664925"/>
            </a:xfrm>
          </p:grpSpPr>
          <p:sp>
            <p:nvSpPr>
              <p:cNvPr id="339" name="Shape 339"/>
              <p:cNvSpPr/>
              <p:nvPr/>
            </p:nvSpPr>
            <p:spPr>
              <a:xfrm>
                <a:off x="3822700" y="405173"/>
                <a:ext cx="3163887" cy="1664925"/>
              </a:xfrm>
              <a:prstGeom prst="cloudCallout">
                <a:avLst>
                  <a:gd fmla="val -49851" name="adj1"/>
                  <a:gd fmla="val 47997" name="adj2"/>
                </a:avLst>
              </a:prstGeom>
              <a:solidFill>
                <a:schemeClr val="lt1"/>
              </a:solidFill>
              <a:ln cap="flat" cmpd="sng" w="12700">
                <a:solidFill>
                  <a:srgbClr val="2E75B5"/>
                </a:solidFill>
                <a:prstDash val="solid"/>
                <a:miter/>
                <a:headEnd len="med" w="med" type="none"/>
                <a:tailEnd len="med" w="med" type="none"/>
              </a:ln>
              <a:effectLst>
                <a:outerShdw blurRad="50799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0" name="Shape 34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396355" y="865116"/>
                <a:ext cx="1506483" cy="7044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1" name="Shape 341"/>
            <p:cNvSpPr txBox="1"/>
            <p:nvPr/>
          </p:nvSpPr>
          <p:spPr>
            <a:xfrm>
              <a:off x="5866832" y="906540"/>
              <a:ext cx="10287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pt-BR" sz="4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/>
        </p:nvSpPr>
        <p:spPr>
          <a:xfrm>
            <a:off x="0" y="1253130"/>
            <a:ext cx="7913688" cy="1784750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PMBOK</a:t>
            </a:r>
            <a:r>
              <a:rPr b="1" baseline="30000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Management Body of Knowledge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2217508" y="488135"/>
            <a:ext cx="4139976" cy="664250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Conjunto de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conhecimentos em gerenciamento de projetos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PMI</a:t>
            </a:r>
            <a:r>
              <a:rPr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364" y="1008342"/>
            <a:ext cx="1935639" cy="193563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/>
          <p:nvPr/>
        </p:nvSpPr>
        <p:spPr>
          <a:xfrm>
            <a:off x="2607808" y="1586519"/>
            <a:ext cx="415079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Práticas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 gerenciamento de projetos amplamente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reconhecidas como bem sucedidas</a:t>
            </a:r>
          </a:p>
        </p:txBody>
      </p:sp>
      <p:sp>
        <p:nvSpPr>
          <p:cNvPr id="354" name="Shape 354"/>
          <p:cNvSpPr/>
          <p:nvPr/>
        </p:nvSpPr>
        <p:spPr>
          <a:xfrm>
            <a:off x="1671408" y="2943982"/>
            <a:ext cx="36000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Definições e explicações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 outras questões envolvendo o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gerenciamento de projetos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0" y="534997"/>
            <a:ext cx="79136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MUDOU NA 5ª EDIÇÃO?</a:t>
            </a:r>
          </a:p>
        </p:txBody>
      </p:sp>
      <p:sp>
        <p:nvSpPr>
          <p:cNvPr id="360" name="Shape 360"/>
          <p:cNvSpPr/>
          <p:nvPr/>
        </p:nvSpPr>
        <p:spPr>
          <a:xfrm>
            <a:off x="454306" y="1332415"/>
            <a:ext cx="1637056" cy="909233"/>
          </a:xfrm>
          <a:prstGeom prst="cloudCallout">
            <a:avLst>
              <a:gd fmla="val 53845" name="adj1"/>
              <a:gd fmla="val -61024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Mais processos</a:t>
            </a:r>
          </a:p>
        </p:txBody>
      </p:sp>
      <p:sp>
        <p:nvSpPr>
          <p:cNvPr id="361" name="Shape 361"/>
          <p:cNvSpPr/>
          <p:nvPr/>
        </p:nvSpPr>
        <p:spPr>
          <a:xfrm>
            <a:off x="2017643" y="2666752"/>
            <a:ext cx="3172196" cy="1104497"/>
          </a:xfrm>
          <a:prstGeom prst="cloudCallout">
            <a:avLst>
              <a:gd fmla="val -2034" name="adj1"/>
              <a:gd fmla="val -68882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Revisão das entradas, ferramentas e técnicas e saídas dos processos</a:t>
            </a:r>
          </a:p>
        </p:txBody>
      </p:sp>
      <p:sp>
        <p:nvSpPr>
          <p:cNvPr id="362" name="Shape 362"/>
          <p:cNvSpPr/>
          <p:nvPr/>
        </p:nvSpPr>
        <p:spPr>
          <a:xfrm>
            <a:off x="2716190" y="1329433"/>
            <a:ext cx="2252700" cy="912214"/>
          </a:xfrm>
          <a:prstGeom prst="cloudCallout">
            <a:avLst>
              <a:gd fmla="val -11568" name="adj1"/>
              <a:gd fmla="val -69336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Inclusão de uma nova área de conhecimento</a:t>
            </a:r>
          </a:p>
        </p:txBody>
      </p:sp>
      <p:sp>
        <p:nvSpPr>
          <p:cNvPr id="363" name="Shape 363"/>
          <p:cNvSpPr/>
          <p:nvPr/>
        </p:nvSpPr>
        <p:spPr>
          <a:xfrm>
            <a:off x="5593717" y="1223757"/>
            <a:ext cx="2046899" cy="939183"/>
          </a:xfrm>
          <a:prstGeom prst="cloudCallout">
            <a:avLst>
              <a:gd fmla="val -31030" name="adj1"/>
              <a:gd fmla="val -70842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Renomeação de alguns processos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2340200" y="2683739"/>
            <a:ext cx="3600000" cy="417762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Ciclo de vida de projetos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317500" y="1907460"/>
            <a:ext cx="1778793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PMBOK</a:t>
            </a:r>
            <a:r>
              <a:rPr b="1" baseline="30000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sp>
        <p:nvSpPr>
          <p:cNvPr id="370" name="Shape 370"/>
          <p:cNvSpPr/>
          <p:nvPr/>
        </p:nvSpPr>
        <p:spPr>
          <a:xfrm>
            <a:off x="2159000" y="978873"/>
            <a:ext cx="613000" cy="2380395"/>
          </a:xfrm>
          <a:prstGeom prst="leftBracket">
            <a:avLst>
              <a:gd fmla="val 8333" name="adj"/>
            </a:avLst>
          </a:prstGeom>
          <a:noFill/>
          <a:ln cap="flat" cmpd="sng" w="571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2340200" y="1247650"/>
            <a:ext cx="2855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áreas de conhecimento</a:t>
            </a:r>
          </a:p>
        </p:txBody>
      </p:sp>
      <p:sp>
        <p:nvSpPr>
          <p:cNvPr id="372" name="Shape 372"/>
          <p:cNvSpPr/>
          <p:nvPr/>
        </p:nvSpPr>
        <p:spPr>
          <a:xfrm>
            <a:off x="2340200" y="1827194"/>
            <a:ext cx="36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ao gerenciamento de projetos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 flipH="1">
            <a:off x="165998" y="1623204"/>
            <a:ext cx="7200000" cy="66963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 tem que ler o PMBOK</a:t>
            </a:r>
            <a:r>
              <a:rPr b="1" baseline="30000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249458">
            <a:off x="171847" y="1210944"/>
            <a:ext cx="1626062" cy="1494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/>
        </p:nvSpPr>
        <p:spPr>
          <a:xfrm>
            <a:off x="0" y="1802133"/>
            <a:ext cx="7913688" cy="68674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certificações do PMI</a:t>
            </a:r>
            <a:r>
              <a:rPr b="1" baseline="30000" lang="pt-B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1397457" y="1822341"/>
            <a:ext cx="51187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Conceitos importantes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Shape 388"/>
          <p:cNvGrpSpPr/>
          <p:nvPr/>
        </p:nvGrpSpPr>
        <p:grpSpPr>
          <a:xfrm>
            <a:off x="356843" y="1737702"/>
            <a:ext cx="7200000" cy="646331"/>
            <a:chOff x="356843" y="1365275"/>
            <a:chExt cx="7200000" cy="646331"/>
          </a:xfrm>
        </p:grpSpPr>
        <p:sp>
          <p:nvSpPr>
            <p:cNvPr id="389" name="Shape 389"/>
            <p:cNvSpPr/>
            <p:nvPr/>
          </p:nvSpPr>
          <p:spPr>
            <a:xfrm>
              <a:off x="2489200" y="1365275"/>
              <a:ext cx="50676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pt-B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 profissionais que trabalham em equipes de gerenciamento de projetos.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356843" y="1396053"/>
              <a:ext cx="2132355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pt-BR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CAPM</a:t>
              </a:r>
              <a:r>
                <a:rPr b="1" baseline="30000" lang="pt-BR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®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Shape 395"/>
          <p:cNvGrpSpPr/>
          <p:nvPr/>
        </p:nvGrpSpPr>
        <p:grpSpPr>
          <a:xfrm>
            <a:off x="356843" y="1737702"/>
            <a:ext cx="7200000" cy="646331"/>
            <a:chOff x="356843" y="1365275"/>
            <a:chExt cx="7200000" cy="646331"/>
          </a:xfrm>
        </p:grpSpPr>
        <p:sp>
          <p:nvSpPr>
            <p:cNvPr id="396" name="Shape 396"/>
            <p:cNvSpPr/>
            <p:nvPr/>
          </p:nvSpPr>
          <p:spPr>
            <a:xfrm>
              <a:off x="2501900" y="1365275"/>
              <a:ext cx="50549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pt-B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 gerentes de projeto com experiência comprovada.</a:t>
              </a:r>
            </a:p>
          </p:txBody>
        </p:sp>
        <p:sp>
          <p:nvSpPr>
            <p:cNvPr id="397" name="Shape 397"/>
            <p:cNvSpPr/>
            <p:nvPr/>
          </p:nvSpPr>
          <p:spPr>
            <a:xfrm>
              <a:off x="356843" y="1396053"/>
              <a:ext cx="2145056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pt-BR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PMP</a:t>
              </a:r>
              <a:r>
                <a:rPr b="1" baseline="30000" lang="pt-BR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®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Shape 402"/>
          <p:cNvGrpSpPr/>
          <p:nvPr/>
        </p:nvGrpSpPr>
        <p:grpSpPr>
          <a:xfrm>
            <a:off x="356843" y="1737702"/>
            <a:ext cx="7200000" cy="646331"/>
            <a:chOff x="356843" y="1365275"/>
            <a:chExt cx="7200000" cy="646331"/>
          </a:xfrm>
        </p:grpSpPr>
        <p:sp>
          <p:nvSpPr>
            <p:cNvPr id="403" name="Shape 403"/>
            <p:cNvSpPr/>
            <p:nvPr/>
          </p:nvSpPr>
          <p:spPr>
            <a:xfrm>
              <a:off x="2501900" y="1365275"/>
              <a:ext cx="50549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pt-B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 gerentes de programas com experiência comprovada.</a:t>
              </a:r>
            </a:p>
          </p:txBody>
        </p:sp>
        <p:sp>
          <p:nvSpPr>
            <p:cNvPr id="404" name="Shape 404"/>
            <p:cNvSpPr/>
            <p:nvPr/>
          </p:nvSpPr>
          <p:spPr>
            <a:xfrm>
              <a:off x="356843" y="1396053"/>
              <a:ext cx="2145056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pt-BR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PgMP</a:t>
              </a:r>
              <a:r>
                <a:rPr b="1" baseline="30000" lang="pt-BR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®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Shape 409"/>
          <p:cNvGrpSpPr/>
          <p:nvPr/>
        </p:nvGrpSpPr>
        <p:grpSpPr>
          <a:xfrm>
            <a:off x="356843" y="1737702"/>
            <a:ext cx="7200000" cy="646331"/>
            <a:chOff x="356843" y="1365275"/>
            <a:chExt cx="7200000" cy="646331"/>
          </a:xfrm>
        </p:grpSpPr>
        <p:sp>
          <p:nvSpPr>
            <p:cNvPr id="410" name="Shape 410"/>
            <p:cNvSpPr/>
            <p:nvPr/>
          </p:nvSpPr>
          <p:spPr>
            <a:xfrm>
              <a:off x="2501900" y="1365275"/>
              <a:ext cx="50549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pt-B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 gerentes de projeto com experiência comprovada em práticas ágeis.</a:t>
              </a:r>
            </a:p>
          </p:txBody>
        </p:sp>
        <p:sp>
          <p:nvSpPr>
            <p:cNvPr id="411" name="Shape 411"/>
            <p:cNvSpPr/>
            <p:nvPr/>
          </p:nvSpPr>
          <p:spPr>
            <a:xfrm>
              <a:off x="356843" y="1396053"/>
              <a:ext cx="2145056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pt-BR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PMI-ACP</a:t>
              </a:r>
              <a:r>
                <a:rPr b="1" baseline="30000" lang="pt-BR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®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356843" y="5274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Outras Certificações</a:t>
            </a:r>
          </a:p>
        </p:txBody>
      </p:sp>
      <p:sp>
        <p:nvSpPr>
          <p:cNvPr id="417" name="Shape 417"/>
          <p:cNvSpPr/>
          <p:nvPr/>
        </p:nvSpPr>
        <p:spPr>
          <a:xfrm>
            <a:off x="482031" y="111658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 Management Professional  (PfMP</a:t>
            </a:r>
            <a:r>
              <a:rPr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418" name="Shape 418"/>
          <p:cNvSpPr/>
          <p:nvPr/>
        </p:nvSpPr>
        <p:spPr>
          <a:xfrm>
            <a:off x="482031" y="161238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in Business Analysis (PMI-PBA</a:t>
            </a:r>
            <a:r>
              <a:rPr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419" name="Shape 419"/>
          <p:cNvSpPr/>
          <p:nvPr/>
        </p:nvSpPr>
        <p:spPr>
          <a:xfrm>
            <a:off x="482031" y="210818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PMI Risk Management Professional (PMI-RMP</a:t>
            </a:r>
            <a:r>
              <a:rPr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420" name="Shape 420"/>
          <p:cNvSpPr/>
          <p:nvPr/>
        </p:nvSpPr>
        <p:spPr>
          <a:xfrm>
            <a:off x="482031" y="260398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PMI Scheduling Professional (PMI-SP</a:t>
            </a:r>
            <a:r>
              <a:rPr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0" y="538868"/>
            <a:ext cx="7913686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CERTIFIED ASSOCIATE IN PROJECT MANAGEMENT – CAPM</a:t>
            </a:r>
            <a:r>
              <a:rPr b="1"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sp>
        <p:nvSpPr>
          <p:cNvPr id="426" name="Shape 426"/>
          <p:cNvSpPr/>
          <p:nvPr/>
        </p:nvSpPr>
        <p:spPr>
          <a:xfrm>
            <a:off x="356843" y="1092637"/>
            <a:ext cx="7200000" cy="317062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Credibilidade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aos membros de equipes de projetos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mercado</a:t>
            </a:r>
          </a:p>
        </p:txBody>
      </p:sp>
      <p:sp>
        <p:nvSpPr>
          <p:cNvPr id="427" name="Shape 427"/>
          <p:cNvSpPr/>
          <p:nvPr/>
        </p:nvSpPr>
        <p:spPr>
          <a:xfrm>
            <a:off x="356843" y="2177916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Reconhecimento aos profissionais iniciantes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gerenciamento de projetos</a:t>
            </a:r>
          </a:p>
        </p:txBody>
      </p:sp>
      <p:sp>
        <p:nvSpPr>
          <p:cNvPr id="428" name="Shape 428"/>
          <p:cNvSpPr/>
          <p:nvPr/>
        </p:nvSpPr>
        <p:spPr>
          <a:xfrm>
            <a:off x="356843" y="1470642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Comprova que o profissional possui conhecimentos 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 os princípios e a terminologia do Guia PMBOK</a:t>
            </a:r>
            <a:r>
              <a:rPr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Shape 433"/>
          <p:cNvGrpSpPr/>
          <p:nvPr/>
        </p:nvGrpSpPr>
        <p:grpSpPr>
          <a:xfrm>
            <a:off x="1129843" y="1302167"/>
            <a:ext cx="4115256" cy="805701"/>
            <a:chOff x="2458719" y="1716197"/>
            <a:chExt cx="4468062" cy="823354"/>
          </a:xfrm>
        </p:grpSpPr>
        <p:sp>
          <p:nvSpPr>
            <p:cNvPr id="434" name="Shape 434"/>
            <p:cNvSpPr/>
            <p:nvPr/>
          </p:nvSpPr>
          <p:spPr>
            <a:xfrm>
              <a:off x="2458719" y="1716197"/>
              <a:ext cx="1798319" cy="82335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Diploma do ensino médio</a:t>
              </a:r>
            </a:p>
          </p:txBody>
        </p:sp>
        <p:sp>
          <p:nvSpPr>
            <p:cNvPr id="435" name="Shape 435"/>
            <p:cNvSpPr/>
            <p:nvPr/>
          </p:nvSpPr>
          <p:spPr>
            <a:xfrm>
              <a:off x="5128462" y="1716197"/>
              <a:ext cx="1798319" cy="82335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ano de experiência trabalhando em equipes de projetos</a:t>
              </a:r>
            </a:p>
          </p:txBody>
        </p:sp>
        <p:sp>
          <p:nvSpPr>
            <p:cNvPr id="436" name="Shape 436"/>
            <p:cNvSpPr/>
            <p:nvPr/>
          </p:nvSpPr>
          <p:spPr>
            <a:xfrm>
              <a:off x="4386883" y="1877422"/>
              <a:ext cx="611731" cy="532563"/>
            </a:xfrm>
            <a:prstGeom prst="mathPlus">
              <a:avLst>
                <a:gd fmla="val 23520" name="adj1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Shape 437"/>
          <p:cNvGrpSpPr/>
          <p:nvPr/>
        </p:nvGrpSpPr>
        <p:grpSpPr>
          <a:xfrm>
            <a:off x="1129843" y="2699499"/>
            <a:ext cx="4115256" cy="805701"/>
            <a:chOff x="2460510" y="2989757"/>
            <a:chExt cx="4468062" cy="823355"/>
          </a:xfrm>
        </p:grpSpPr>
        <p:sp>
          <p:nvSpPr>
            <p:cNvPr id="438" name="Shape 438"/>
            <p:cNvSpPr/>
            <p:nvPr/>
          </p:nvSpPr>
          <p:spPr>
            <a:xfrm>
              <a:off x="2460510" y="2989758"/>
              <a:ext cx="1798319" cy="82335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Diploma do ensino médio</a:t>
              </a:r>
            </a:p>
          </p:txBody>
        </p:sp>
        <p:sp>
          <p:nvSpPr>
            <p:cNvPr id="439" name="Shape 439"/>
            <p:cNvSpPr/>
            <p:nvPr/>
          </p:nvSpPr>
          <p:spPr>
            <a:xfrm>
              <a:off x="5130253" y="2989757"/>
              <a:ext cx="1798319" cy="82335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23 horas de curso formal em gerenciamento de projetos</a:t>
              </a:r>
            </a:p>
          </p:txBody>
        </p:sp>
        <p:sp>
          <p:nvSpPr>
            <p:cNvPr id="440" name="Shape 440"/>
            <p:cNvSpPr/>
            <p:nvPr/>
          </p:nvSpPr>
          <p:spPr>
            <a:xfrm>
              <a:off x="4388675" y="3150981"/>
              <a:ext cx="611731" cy="532563"/>
            </a:xfrm>
            <a:prstGeom prst="mathPlus">
              <a:avLst>
                <a:gd fmla="val 23520" name="adj1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Shape 441"/>
          <p:cNvSpPr txBox="1"/>
          <p:nvPr/>
        </p:nvSpPr>
        <p:spPr>
          <a:xfrm>
            <a:off x="2790256" y="2280673"/>
            <a:ext cx="798521" cy="276998"/>
          </a:xfrm>
          <a:prstGeom prst="rect">
            <a:avLst/>
          </a:prstGeom>
          <a:noFill/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0" y="526774"/>
            <a:ext cx="79136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REQUISITOS PARA A CERTIFICAÇÃO CAPM</a:t>
            </a:r>
            <a:r>
              <a:rPr b="1"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0" y="484147"/>
            <a:ext cx="7913688" cy="3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 DA CERTIFICAÇÃO CAPM</a:t>
            </a:r>
            <a:r>
              <a:rPr b="1"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sp>
        <p:nvSpPr>
          <p:cNvPr id="448" name="Shape 448"/>
          <p:cNvSpPr/>
          <p:nvPr/>
        </p:nvSpPr>
        <p:spPr>
          <a:xfrm>
            <a:off x="1651849" y="1441474"/>
            <a:ext cx="5591143" cy="2080150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3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1829319" y="923725"/>
            <a:ext cx="3218207" cy="3218207"/>
          </a:xfrm>
          <a:custGeom>
            <a:pathLst>
              <a:path extrusionOk="0" h="120000" w="120000">
                <a:moveTo>
                  <a:pt x="71878" y="4846"/>
                </a:moveTo>
                <a:lnTo>
                  <a:pt x="71878" y="4846"/>
                </a:lnTo>
                <a:cubicBezTo>
                  <a:pt x="98708" y="10625"/>
                  <a:pt x="117488" y="34873"/>
                  <a:pt x="116371" y="62296"/>
                </a:cubicBezTo>
                <a:cubicBezTo>
                  <a:pt x="115254" y="89719"/>
                  <a:pt x="94564" y="112359"/>
                  <a:pt x="67353" y="115936"/>
                </a:cubicBezTo>
                <a:cubicBezTo>
                  <a:pt x="40141" y="119513"/>
                  <a:pt x="14304" y="102989"/>
                  <a:pt x="6137" y="76787"/>
                </a:cubicBezTo>
                <a:cubicBezTo>
                  <a:pt x="-2029" y="50584"/>
                  <a:pt x="9845" y="22307"/>
                  <a:pt x="34270" y="9790"/>
                </a:cubicBezTo>
                <a:lnTo>
                  <a:pt x="32937" y="6481"/>
                </a:lnTo>
                <a:lnTo>
                  <a:pt x="40157" y="10755"/>
                </a:lnTo>
                <a:lnTo>
                  <a:pt x="38101" y="19297"/>
                </a:lnTo>
                <a:lnTo>
                  <a:pt x="36768" y="15989"/>
                </a:lnTo>
                <a:lnTo>
                  <a:pt x="36768" y="15989"/>
                </a:lnTo>
                <a:cubicBezTo>
                  <a:pt x="15409" y="27264"/>
                  <a:pt x="5229" y="52247"/>
                  <a:pt x="12625" y="75239"/>
                </a:cubicBezTo>
                <a:cubicBezTo>
                  <a:pt x="20021" y="98231"/>
                  <a:pt x="42858" y="112593"/>
                  <a:pt x="66785" y="109300"/>
                </a:cubicBezTo>
                <a:cubicBezTo>
                  <a:pt x="90712" y="106007"/>
                  <a:pt x="108820" y="86009"/>
                  <a:pt x="109729" y="61874"/>
                </a:cubicBezTo>
                <a:cubicBezTo>
                  <a:pt x="110639" y="37739"/>
                  <a:pt x="94088" y="16435"/>
                  <a:pt x="70477" y="11350"/>
                </a:cubicBezTo>
                <a:close/>
              </a:path>
            </a:pathLst>
          </a:custGeom>
          <a:gradFill>
            <a:gsLst>
              <a:gs pos="0">
                <a:srgbClr val="2968A2"/>
              </a:gs>
              <a:gs pos="48000">
                <a:srgbClr val="5F9DD6"/>
              </a:gs>
              <a:gs pos="100000">
                <a:srgbClr val="9CC2E5"/>
              </a:gs>
            </a:gsLst>
            <a:lin ang="16200000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2950541" y="947598"/>
            <a:ext cx="975764" cy="487882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4477" y="0"/>
                  <a:pt x="10000" y="0"/>
                </a:cubicBezTo>
                <a:lnTo>
                  <a:pt x="109999" y="0"/>
                </a:lnTo>
                <a:cubicBezTo>
                  <a:pt x="115522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5522" y="120000"/>
                  <a:pt x="109999" y="120000"/>
                </a:cubicBezTo>
                <a:lnTo>
                  <a:pt x="10000" y="120000"/>
                </a:lnTo>
                <a:cubicBezTo>
                  <a:pt x="4477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65725" lIns="65725" rIns="65725" tIns="65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da certificação</a:t>
            </a:r>
          </a:p>
        </p:txBody>
      </p:sp>
      <p:sp>
        <p:nvSpPr>
          <p:cNvPr id="451" name="Shape 451"/>
          <p:cNvSpPr/>
          <p:nvPr/>
        </p:nvSpPr>
        <p:spPr>
          <a:xfrm>
            <a:off x="4023503" y="1464308"/>
            <a:ext cx="975764" cy="487882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4477" y="0"/>
                  <a:pt x="10000" y="0"/>
                </a:cubicBezTo>
                <a:lnTo>
                  <a:pt x="109999" y="0"/>
                </a:lnTo>
                <a:cubicBezTo>
                  <a:pt x="115522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5522" y="120000"/>
                  <a:pt x="109999" y="120000"/>
                </a:cubicBezTo>
                <a:lnTo>
                  <a:pt x="10000" y="120000"/>
                </a:lnTo>
                <a:cubicBezTo>
                  <a:pt x="4477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65725" lIns="65725" rIns="65725" tIns="65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Envio da inscrição</a:t>
            </a:r>
          </a:p>
        </p:txBody>
      </p:sp>
      <p:sp>
        <p:nvSpPr>
          <p:cNvPr id="452" name="Shape 452"/>
          <p:cNvSpPr/>
          <p:nvPr/>
        </p:nvSpPr>
        <p:spPr>
          <a:xfrm>
            <a:off x="4288503" y="2625349"/>
            <a:ext cx="975764" cy="487882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4477" y="0"/>
                  <a:pt x="10000" y="0"/>
                </a:cubicBezTo>
                <a:lnTo>
                  <a:pt x="109999" y="0"/>
                </a:lnTo>
                <a:cubicBezTo>
                  <a:pt x="115522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5522" y="120000"/>
                  <a:pt x="109999" y="120000"/>
                </a:cubicBezTo>
                <a:lnTo>
                  <a:pt x="10000" y="120000"/>
                </a:lnTo>
                <a:cubicBezTo>
                  <a:pt x="4477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65725" lIns="65725" rIns="65725" tIns="65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Revisão da inscrição</a:t>
            </a:r>
          </a:p>
        </p:txBody>
      </p:sp>
      <p:sp>
        <p:nvSpPr>
          <p:cNvPr id="453" name="Shape 453"/>
          <p:cNvSpPr/>
          <p:nvPr/>
        </p:nvSpPr>
        <p:spPr>
          <a:xfrm>
            <a:off x="3545991" y="3556430"/>
            <a:ext cx="975764" cy="487882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4477" y="0"/>
                  <a:pt x="10000" y="0"/>
                </a:cubicBezTo>
                <a:lnTo>
                  <a:pt x="109999" y="0"/>
                </a:lnTo>
                <a:cubicBezTo>
                  <a:pt x="115522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5522" y="120000"/>
                  <a:pt x="109999" y="120000"/>
                </a:cubicBezTo>
                <a:lnTo>
                  <a:pt x="10000" y="120000"/>
                </a:lnTo>
                <a:cubicBezTo>
                  <a:pt x="4477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65725" lIns="65725" rIns="65725" tIns="65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Pagamento da inscrição</a:t>
            </a:r>
          </a:p>
        </p:txBody>
      </p:sp>
      <p:sp>
        <p:nvSpPr>
          <p:cNvPr id="454" name="Shape 454"/>
          <p:cNvSpPr/>
          <p:nvPr/>
        </p:nvSpPr>
        <p:spPr>
          <a:xfrm>
            <a:off x="2355092" y="3556430"/>
            <a:ext cx="975764" cy="487882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4477" y="0"/>
                  <a:pt x="10000" y="0"/>
                </a:cubicBezTo>
                <a:lnTo>
                  <a:pt x="109999" y="0"/>
                </a:lnTo>
                <a:cubicBezTo>
                  <a:pt x="115522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5522" y="120000"/>
                  <a:pt x="109999" y="120000"/>
                </a:cubicBezTo>
                <a:lnTo>
                  <a:pt x="10000" y="120000"/>
                </a:lnTo>
                <a:cubicBezTo>
                  <a:pt x="4477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65725" lIns="65725" rIns="65725" tIns="65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Auditoria</a:t>
            </a:r>
          </a:p>
        </p:txBody>
      </p:sp>
      <p:sp>
        <p:nvSpPr>
          <p:cNvPr id="455" name="Shape 455"/>
          <p:cNvSpPr/>
          <p:nvPr/>
        </p:nvSpPr>
        <p:spPr>
          <a:xfrm>
            <a:off x="1612579" y="2625349"/>
            <a:ext cx="975764" cy="487882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4477" y="0"/>
                  <a:pt x="10000" y="0"/>
                </a:cubicBezTo>
                <a:lnTo>
                  <a:pt x="109999" y="0"/>
                </a:lnTo>
                <a:cubicBezTo>
                  <a:pt x="115522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5522" y="120000"/>
                  <a:pt x="109999" y="120000"/>
                </a:cubicBezTo>
                <a:lnTo>
                  <a:pt x="10000" y="120000"/>
                </a:lnTo>
                <a:cubicBezTo>
                  <a:pt x="4477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65725" lIns="65725" rIns="65725" tIns="65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Elegibilidade de 12 meses</a:t>
            </a:r>
          </a:p>
        </p:txBody>
      </p:sp>
      <p:sp>
        <p:nvSpPr>
          <p:cNvPr id="456" name="Shape 456"/>
          <p:cNvSpPr/>
          <p:nvPr/>
        </p:nvSpPr>
        <p:spPr>
          <a:xfrm>
            <a:off x="1877580" y="1464308"/>
            <a:ext cx="975764" cy="487882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4477" y="0"/>
                  <a:pt x="10000" y="0"/>
                </a:cubicBezTo>
                <a:lnTo>
                  <a:pt x="109999" y="0"/>
                </a:lnTo>
                <a:cubicBezTo>
                  <a:pt x="115522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5522" y="120000"/>
                  <a:pt x="109999" y="120000"/>
                </a:cubicBezTo>
                <a:lnTo>
                  <a:pt x="10000" y="120000"/>
                </a:lnTo>
                <a:cubicBezTo>
                  <a:pt x="4477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65725" lIns="65725" rIns="65725" tIns="65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Aprovação</a:t>
            </a:r>
          </a:p>
        </p:txBody>
      </p:sp>
      <p:sp>
        <p:nvSpPr>
          <p:cNvPr id="457" name="Shape 457"/>
          <p:cNvSpPr/>
          <p:nvPr/>
        </p:nvSpPr>
        <p:spPr>
          <a:xfrm>
            <a:off x="3838662" y="869844"/>
            <a:ext cx="276136" cy="247115"/>
          </a:xfrm>
          <a:prstGeom prst="heptagon">
            <a:avLst>
              <a:gd fmla="val 102572" name="hf"/>
              <a:gd fmla="val 105210" name="vf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99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/>
        </p:nvSpPr>
        <p:spPr>
          <a:xfrm>
            <a:off x="0" y="551568"/>
            <a:ext cx="7913686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MANAGEMENT PROFESSIONAL – PMP</a:t>
            </a:r>
            <a:r>
              <a:rPr b="1"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sp>
        <p:nvSpPr>
          <p:cNvPr id="463" name="Shape 463"/>
          <p:cNvSpPr/>
          <p:nvPr/>
        </p:nvSpPr>
        <p:spPr>
          <a:xfrm>
            <a:off x="371612" y="1902268"/>
            <a:ext cx="7200000" cy="63799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Atesta que o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 de projetos possui conhecimento, experiência e habilidade</a:t>
            </a: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 gerenciamento de projetos</a:t>
            </a:r>
          </a:p>
        </p:txBody>
      </p:sp>
      <p:sp>
        <p:nvSpPr>
          <p:cNvPr id="464" name="Shape 464"/>
          <p:cNvSpPr/>
          <p:nvPr/>
        </p:nvSpPr>
        <p:spPr>
          <a:xfrm>
            <a:off x="371612" y="124327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Reconhecida e </a:t>
            </a: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solicitada mundialmente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/>
        </p:nvSpPr>
        <p:spPr>
          <a:xfrm>
            <a:off x="0" y="526774"/>
            <a:ext cx="79136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REQUISITOS PARA A CERTIFICAÇÃO PMP</a:t>
            </a:r>
            <a:r>
              <a:rPr b="1"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grpSp>
        <p:nvGrpSpPr>
          <p:cNvPr id="470" name="Shape 470"/>
          <p:cNvGrpSpPr/>
          <p:nvPr/>
        </p:nvGrpSpPr>
        <p:grpSpPr>
          <a:xfrm>
            <a:off x="469020" y="1323562"/>
            <a:ext cx="5008500" cy="875588"/>
            <a:chOff x="469020" y="1323562"/>
            <a:chExt cx="5008500" cy="875588"/>
          </a:xfrm>
        </p:grpSpPr>
        <p:sp>
          <p:nvSpPr>
            <p:cNvPr id="471" name="Shape 471"/>
            <p:cNvSpPr/>
            <p:nvPr/>
          </p:nvSpPr>
          <p:spPr>
            <a:xfrm>
              <a:off x="469020" y="1323562"/>
              <a:ext cx="966080" cy="87558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Diploma do ensino médio</a:t>
              </a:r>
            </a:p>
          </p:txBody>
        </p:sp>
        <p:sp>
          <p:nvSpPr>
            <p:cNvPr id="472" name="Shape 472"/>
            <p:cNvSpPr/>
            <p:nvPr/>
          </p:nvSpPr>
          <p:spPr>
            <a:xfrm>
              <a:off x="1887733" y="1323562"/>
              <a:ext cx="1542558" cy="87558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anos de experiência em liderança de projetos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1429650" y="1575417"/>
              <a:ext cx="430269" cy="371876"/>
            </a:xfrm>
            <a:prstGeom prst="mathPlus">
              <a:avLst>
                <a:gd fmla="val 23520" name="adj1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3897067" y="1323562"/>
              <a:ext cx="1580453" cy="87558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35 horas de educação formal em gerenciamento de projetos</a:t>
              </a:r>
            </a:p>
          </p:txBody>
        </p:sp>
        <p:sp>
          <p:nvSpPr>
            <p:cNvPr id="475" name="Shape 475"/>
            <p:cNvSpPr/>
            <p:nvPr/>
          </p:nvSpPr>
          <p:spPr>
            <a:xfrm>
              <a:off x="3422217" y="1575417"/>
              <a:ext cx="430269" cy="371876"/>
            </a:xfrm>
            <a:prstGeom prst="mathPlus">
              <a:avLst>
                <a:gd fmla="val 23520" name="adj1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Shape 476"/>
          <p:cNvGrpSpPr/>
          <p:nvPr/>
        </p:nvGrpSpPr>
        <p:grpSpPr>
          <a:xfrm>
            <a:off x="469020" y="2700002"/>
            <a:ext cx="5008500" cy="875588"/>
            <a:chOff x="469020" y="2700002"/>
            <a:chExt cx="5008500" cy="875588"/>
          </a:xfrm>
        </p:grpSpPr>
        <p:sp>
          <p:nvSpPr>
            <p:cNvPr id="477" name="Shape 477"/>
            <p:cNvSpPr/>
            <p:nvPr/>
          </p:nvSpPr>
          <p:spPr>
            <a:xfrm>
              <a:off x="469020" y="2700002"/>
              <a:ext cx="966080" cy="87558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Diploma de bacharel ou similar</a:t>
              </a:r>
            </a:p>
          </p:txBody>
        </p:sp>
        <p:sp>
          <p:nvSpPr>
            <p:cNvPr id="478" name="Shape 478"/>
            <p:cNvSpPr/>
            <p:nvPr/>
          </p:nvSpPr>
          <p:spPr>
            <a:xfrm>
              <a:off x="1887733" y="2700002"/>
              <a:ext cx="1542558" cy="87558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anos de experiência em liderança de projetos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1429650" y="2951858"/>
              <a:ext cx="430269" cy="371876"/>
            </a:xfrm>
            <a:prstGeom prst="mathPlus">
              <a:avLst>
                <a:gd fmla="val 23520" name="adj1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3897067" y="2700002"/>
              <a:ext cx="1580453" cy="87558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lang="pt-B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35 horas de educação formal em gerenciamento de projetos</a:t>
              </a:r>
            </a:p>
          </p:txBody>
        </p:sp>
        <p:sp>
          <p:nvSpPr>
            <p:cNvPr id="481" name="Shape 481"/>
            <p:cNvSpPr/>
            <p:nvPr/>
          </p:nvSpPr>
          <p:spPr>
            <a:xfrm>
              <a:off x="3422217" y="2951858"/>
              <a:ext cx="430269" cy="371876"/>
            </a:xfrm>
            <a:prstGeom prst="mathPlus">
              <a:avLst>
                <a:gd fmla="val 23520" name="adj1"/>
              </a:avLst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Shape 482"/>
          <p:cNvSpPr txBox="1"/>
          <p:nvPr/>
        </p:nvSpPr>
        <p:spPr>
          <a:xfrm>
            <a:off x="2313621" y="2312710"/>
            <a:ext cx="690784" cy="276998"/>
          </a:xfrm>
          <a:prstGeom prst="rect">
            <a:avLst/>
          </a:prstGeom>
          <a:noFill/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356843" y="54649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É INTEGRAÇÃO?</a:t>
            </a:r>
          </a:p>
        </p:txBody>
      </p:sp>
      <p:sp>
        <p:nvSpPr>
          <p:cNvPr id="177" name="Shape 177"/>
          <p:cNvSpPr/>
          <p:nvPr/>
        </p:nvSpPr>
        <p:spPr>
          <a:xfrm>
            <a:off x="356843" y="1200240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Unificação, consolidação, comunicação e realização de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ações integradoras essenciais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 execução do projeto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3881" y="2046596"/>
            <a:ext cx="16859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/>
        </p:nvSpPr>
        <p:spPr>
          <a:xfrm>
            <a:off x="0" y="484147"/>
            <a:ext cx="7913688" cy="3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 DA CERTIFICAÇÃO PMP</a:t>
            </a:r>
            <a:r>
              <a:rPr b="1" baseline="30000"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sp>
        <p:nvSpPr>
          <p:cNvPr id="488" name="Shape 488"/>
          <p:cNvSpPr/>
          <p:nvPr/>
        </p:nvSpPr>
        <p:spPr>
          <a:xfrm>
            <a:off x="943079" y="948636"/>
            <a:ext cx="5240129" cy="3101008"/>
          </a:xfrm>
          <a:prstGeom prst="rect">
            <a:avLst/>
          </a:prstGeom>
          <a:noFill/>
          <a:ln>
            <a:noFill/>
          </a:ln>
          <a:effectLst>
            <a:outerShdw blurRad="50799" rotWithShape="0" algn="ctr" dir="5400000" dist="50800">
              <a:schemeClr val="lt1"/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1937425" y="917776"/>
            <a:ext cx="3251435" cy="3251435"/>
          </a:xfrm>
          <a:custGeom>
            <a:pathLst>
              <a:path extrusionOk="0" h="120000" w="120000">
                <a:moveTo>
                  <a:pt x="70434" y="4555"/>
                </a:moveTo>
                <a:lnTo>
                  <a:pt x="70434" y="4555"/>
                </a:lnTo>
                <a:cubicBezTo>
                  <a:pt x="97784" y="9702"/>
                  <a:pt x="117295" y="34024"/>
                  <a:pt x="116387" y="61840"/>
                </a:cubicBezTo>
                <a:cubicBezTo>
                  <a:pt x="115480" y="89656"/>
                  <a:pt x="94424" y="112654"/>
                  <a:pt x="66796" y="116007"/>
                </a:cubicBezTo>
                <a:cubicBezTo>
                  <a:pt x="39168" y="119359"/>
                  <a:pt x="13223" y="102065"/>
                  <a:pt x="5688" y="75274"/>
                </a:cubicBezTo>
                <a:cubicBezTo>
                  <a:pt x="-1845" y="48483"/>
                  <a:pt x="11281" y="20200"/>
                  <a:pt x="36606" y="8660"/>
                </a:cubicBezTo>
                <a:lnTo>
                  <a:pt x="35426" y="5293"/>
                </a:lnTo>
                <a:lnTo>
                  <a:pt x="42442" y="9895"/>
                </a:lnTo>
                <a:lnTo>
                  <a:pt x="39996" y="18333"/>
                </a:lnTo>
                <a:lnTo>
                  <a:pt x="38817" y="14968"/>
                </a:lnTo>
                <a:lnTo>
                  <a:pt x="38817" y="14968"/>
                </a:lnTo>
                <a:cubicBezTo>
                  <a:pt x="16655" y="25393"/>
                  <a:pt x="5372" y="50393"/>
                  <a:pt x="12217" y="73908"/>
                </a:cubicBezTo>
                <a:cubicBezTo>
                  <a:pt x="19063" y="97424"/>
                  <a:pt x="42000" y="112463"/>
                  <a:pt x="66294" y="109365"/>
                </a:cubicBezTo>
                <a:cubicBezTo>
                  <a:pt x="90589" y="106267"/>
                  <a:pt x="109018" y="85953"/>
                  <a:pt x="109743" y="61472"/>
                </a:cubicBezTo>
                <a:cubicBezTo>
                  <a:pt x="110468" y="36991"/>
                  <a:pt x="93272" y="15623"/>
                  <a:pt x="69204" y="11093"/>
                </a:cubicBezTo>
                <a:close/>
              </a:path>
            </a:pathLst>
          </a:custGeom>
          <a:gradFill>
            <a:gsLst>
              <a:gs pos="0">
                <a:srgbClr val="2968A2"/>
              </a:gs>
              <a:gs pos="48000">
                <a:srgbClr val="5F9DD6"/>
              </a:gs>
              <a:gs pos="100000">
                <a:srgbClr val="9CC2E5"/>
              </a:gs>
            </a:gsLst>
            <a:lin ang="16200000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3127590" y="965750"/>
            <a:ext cx="871107" cy="406185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4175" y="0"/>
                  <a:pt x="9325" y="0"/>
                </a:cubicBezTo>
                <a:lnTo>
                  <a:pt x="110674" y="0"/>
                </a:lnTo>
                <a:cubicBezTo>
                  <a:pt x="115824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5824" y="120000"/>
                  <a:pt x="110674" y="120000"/>
                </a:cubicBezTo>
                <a:lnTo>
                  <a:pt x="9325" y="120000"/>
                </a:lnTo>
                <a:cubicBezTo>
                  <a:pt x="4175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61725" lIns="61725" rIns="61725" tIns="61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da certificação</a:t>
            </a:r>
          </a:p>
        </p:txBody>
      </p:sp>
      <p:sp>
        <p:nvSpPr>
          <p:cNvPr id="491" name="Shape 491"/>
          <p:cNvSpPr/>
          <p:nvPr/>
        </p:nvSpPr>
        <p:spPr>
          <a:xfrm>
            <a:off x="4080664" y="1507533"/>
            <a:ext cx="940800" cy="348443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3316" y="0"/>
                  <a:pt x="7407" y="0"/>
                </a:cubicBezTo>
                <a:lnTo>
                  <a:pt x="112592" y="0"/>
                </a:lnTo>
                <a:cubicBezTo>
                  <a:pt x="116683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6683" y="120000"/>
                  <a:pt x="112592" y="120000"/>
                </a:cubicBezTo>
                <a:lnTo>
                  <a:pt x="7407" y="120000"/>
                </a:lnTo>
                <a:cubicBezTo>
                  <a:pt x="3316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58900" lIns="58900" rIns="58900" tIns="58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Envio da inscrição</a:t>
            </a:r>
          </a:p>
        </p:txBody>
      </p:sp>
      <p:sp>
        <p:nvSpPr>
          <p:cNvPr id="492" name="Shape 492"/>
          <p:cNvSpPr/>
          <p:nvPr/>
        </p:nvSpPr>
        <p:spPr>
          <a:xfrm>
            <a:off x="4493067" y="2187258"/>
            <a:ext cx="871107" cy="348443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3581" y="0"/>
                  <a:pt x="8000" y="0"/>
                </a:cubicBezTo>
                <a:lnTo>
                  <a:pt x="111999" y="0"/>
                </a:lnTo>
                <a:cubicBezTo>
                  <a:pt x="116418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6418" y="120000"/>
                  <a:pt x="111999" y="120000"/>
                </a:cubicBezTo>
                <a:lnTo>
                  <a:pt x="8000" y="120000"/>
                </a:lnTo>
                <a:cubicBezTo>
                  <a:pt x="3581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58900" lIns="58900" rIns="58900" tIns="58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Revisão da inscrição</a:t>
            </a:r>
          </a:p>
        </p:txBody>
      </p:sp>
      <p:sp>
        <p:nvSpPr>
          <p:cNvPr id="493" name="Shape 493"/>
          <p:cNvSpPr/>
          <p:nvPr/>
        </p:nvSpPr>
        <p:spPr>
          <a:xfrm>
            <a:off x="4401498" y="3034919"/>
            <a:ext cx="871107" cy="348443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3581" y="0"/>
                  <a:pt x="8000" y="0"/>
                </a:cubicBezTo>
                <a:lnTo>
                  <a:pt x="111999" y="0"/>
                </a:lnTo>
                <a:cubicBezTo>
                  <a:pt x="116418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6418" y="120000"/>
                  <a:pt x="111999" y="120000"/>
                </a:cubicBezTo>
                <a:lnTo>
                  <a:pt x="8000" y="120000"/>
                </a:lnTo>
                <a:cubicBezTo>
                  <a:pt x="3581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58900" lIns="58900" rIns="58900" tIns="58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Pagamento da inscrição</a:t>
            </a:r>
          </a:p>
        </p:txBody>
      </p:sp>
      <p:sp>
        <p:nvSpPr>
          <p:cNvPr id="494" name="Shape 494"/>
          <p:cNvSpPr/>
          <p:nvPr/>
        </p:nvSpPr>
        <p:spPr>
          <a:xfrm>
            <a:off x="3753269" y="3685091"/>
            <a:ext cx="871107" cy="348443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3581" y="0"/>
                  <a:pt x="8000" y="0"/>
                </a:cubicBezTo>
                <a:lnTo>
                  <a:pt x="111999" y="0"/>
                </a:lnTo>
                <a:cubicBezTo>
                  <a:pt x="116418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6418" y="120000"/>
                  <a:pt x="111999" y="120000"/>
                </a:cubicBezTo>
                <a:lnTo>
                  <a:pt x="8000" y="120000"/>
                </a:lnTo>
                <a:cubicBezTo>
                  <a:pt x="3581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58900" lIns="58900" rIns="58900" tIns="58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Auditoria</a:t>
            </a:r>
          </a:p>
        </p:txBody>
      </p:sp>
      <p:sp>
        <p:nvSpPr>
          <p:cNvPr id="495" name="Shape 495"/>
          <p:cNvSpPr/>
          <p:nvPr/>
        </p:nvSpPr>
        <p:spPr>
          <a:xfrm>
            <a:off x="2533103" y="3684092"/>
            <a:ext cx="986668" cy="348443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3162" y="0"/>
                  <a:pt x="7063" y="0"/>
                </a:cubicBezTo>
                <a:lnTo>
                  <a:pt x="112936" y="0"/>
                </a:lnTo>
                <a:cubicBezTo>
                  <a:pt x="116837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6837" y="120000"/>
                  <a:pt x="112936" y="120000"/>
                </a:cubicBezTo>
                <a:lnTo>
                  <a:pt x="7063" y="120000"/>
                </a:lnTo>
                <a:cubicBezTo>
                  <a:pt x="3162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58900" lIns="58900" rIns="58900" tIns="58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Elegibilidade de 12 meses</a:t>
            </a:r>
          </a:p>
        </p:txBody>
      </p:sp>
      <p:sp>
        <p:nvSpPr>
          <p:cNvPr id="496" name="Shape 496"/>
          <p:cNvSpPr/>
          <p:nvPr/>
        </p:nvSpPr>
        <p:spPr>
          <a:xfrm>
            <a:off x="1947699" y="3080102"/>
            <a:ext cx="871107" cy="348443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3581" y="0"/>
                  <a:pt x="8000" y="0"/>
                </a:cubicBezTo>
                <a:lnTo>
                  <a:pt x="111999" y="0"/>
                </a:lnTo>
                <a:cubicBezTo>
                  <a:pt x="116418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6418" y="120000"/>
                  <a:pt x="111999" y="120000"/>
                </a:cubicBezTo>
                <a:lnTo>
                  <a:pt x="8000" y="120000"/>
                </a:lnTo>
                <a:cubicBezTo>
                  <a:pt x="3581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58900" lIns="58900" rIns="58900" tIns="58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Aprovação</a:t>
            </a:r>
          </a:p>
        </p:txBody>
      </p:sp>
      <p:sp>
        <p:nvSpPr>
          <p:cNvPr id="497" name="Shape 497"/>
          <p:cNvSpPr/>
          <p:nvPr/>
        </p:nvSpPr>
        <p:spPr>
          <a:xfrm>
            <a:off x="1762111" y="2187258"/>
            <a:ext cx="871107" cy="348443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3581" y="0"/>
                  <a:pt x="8000" y="0"/>
                </a:cubicBezTo>
                <a:lnTo>
                  <a:pt x="111999" y="0"/>
                </a:lnTo>
                <a:cubicBezTo>
                  <a:pt x="116418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6418" y="120000"/>
                  <a:pt x="111999" y="120000"/>
                </a:cubicBezTo>
                <a:lnTo>
                  <a:pt x="8000" y="120000"/>
                </a:lnTo>
                <a:cubicBezTo>
                  <a:pt x="3581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58900" lIns="58900" rIns="58900" tIns="58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 PDUs</a:t>
            </a:r>
          </a:p>
        </p:txBody>
      </p:sp>
      <p:sp>
        <p:nvSpPr>
          <p:cNvPr id="498" name="Shape 498"/>
          <p:cNvSpPr/>
          <p:nvPr/>
        </p:nvSpPr>
        <p:spPr>
          <a:xfrm>
            <a:off x="2008114" y="1490813"/>
            <a:ext cx="1108832" cy="348443"/>
          </a:xfrm>
          <a:custGeom>
            <a:pathLst>
              <a:path extrusionOk="0" h="120000" w="120000">
                <a:moveTo>
                  <a:pt x="0" y="20000"/>
                </a:moveTo>
                <a:cubicBezTo>
                  <a:pt x="0" y="8954"/>
                  <a:pt x="2813" y="0"/>
                  <a:pt x="6284" y="0"/>
                </a:cubicBezTo>
                <a:lnTo>
                  <a:pt x="113715" y="0"/>
                </a:lnTo>
                <a:cubicBezTo>
                  <a:pt x="117186" y="0"/>
                  <a:pt x="120000" y="8954"/>
                  <a:pt x="120000" y="20000"/>
                </a:cubicBezTo>
                <a:lnTo>
                  <a:pt x="120000" y="99999"/>
                </a:lnTo>
                <a:cubicBezTo>
                  <a:pt x="120000" y="111045"/>
                  <a:pt x="117186" y="120000"/>
                  <a:pt x="113715" y="120000"/>
                </a:cubicBezTo>
                <a:lnTo>
                  <a:pt x="6284" y="120000"/>
                </a:lnTo>
                <a:cubicBezTo>
                  <a:pt x="2813" y="120000"/>
                  <a:pt x="0" y="111045"/>
                  <a:pt x="0" y="99999"/>
                </a:cubicBezTo>
                <a:lnTo>
                  <a:pt x="0" y="20000"/>
                </a:lnTo>
                <a:close/>
              </a:path>
            </a:pathLst>
          </a:custGeom>
          <a:gradFill>
            <a:gsLst>
              <a:gs pos="0">
                <a:srgbClr val="6EA5DA"/>
              </a:gs>
              <a:gs pos="50000">
                <a:srgbClr val="529BDA"/>
              </a:gs>
              <a:gs pos="100000">
                <a:srgbClr val="41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58900" lIns="58900" rIns="58900" tIns="58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ano de congelamento</a:t>
            </a:r>
          </a:p>
        </p:txBody>
      </p:sp>
      <p:sp>
        <p:nvSpPr>
          <p:cNvPr id="499" name="Shape 499"/>
          <p:cNvSpPr/>
          <p:nvPr/>
        </p:nvSpPr>
        <p:spPr>
          <a:xfrm>
            <a:off x="3855253" y="871450"/>
            <a:ext cx="198938" cy="205172"/>
          </a:xfrm>
          <a:prstGeom prst="heptagon">
            <a:avLst>
              <a:gd fmla="val 102572" name="hf"/>
              <a:gd fmla="val 105210" name="vf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909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Shape 504"/>
          <p:cNvGrpSpPr/>
          <p:nvPr/>
        </p:nvGrpSpPr>
        <p:grpSpPr>
          <a:xfrm>
            <a:off x="469304" y="1204316"/>
            <a:ext cx="7199999" cy="1882378"/>
            <a:chOff x="434577" y="1095771"/>
            <a:chExt cx="6975077" cy="1882378"/>
          </a:xfrm>
        </p:grpSpPr>
        <p:sp>
          <p:nvSpPr>
            <p:cNvPr id="505" name="Shape 505"/>
            <p:cNvSpPr txBox="1"/>
            <p:nvPr/>
          </p:nvSpPr>
          <p:spPr>
            <a:xfrm>
              <a:off x="2316956" y="1783808"/>
              <a:ext cx="5092699" cy="506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8325" lIns="56675" rIns="56675" tIns="283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pt-BR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Vale a pena se certificar?</a:t>
              </a:r>
            </a:p>
          </p:txBody>
        </p:sp>
        <p:pic>
          <p:nvPicPr>
            <p:cNvPr id="506" name="Shape 5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4577" y="1095771"/>
              <a:ext cx="1882378" cy="18823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3CCCC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/>
        </p:nvSpPr>
        <p:spPr>
          <a:xfrm>
            <a:off x="-1" y="522533"/>
            <a:ext cx="7913688" cy="30396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Nesta aula vimos:</a:t>
            </a:r>
          </a:p>
        </p:txBody>
      </p:sp>
      <p:sp>
        <p:nvSpPr>
          <p:cNvPr id="512" name="Shape 512"/>
          <p:cNvSpPr/>
          <p:nvPr/>
        </p:nvSpPr>
        <p:spPr>
          <a:xfrm>
            <a:off x="356841" y="91523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é projeto</a:t>
            </a:r>
          </a:p>
        </p:txBody>
      </p:sp>
      <p:sp>
        <p:nvSpPr>
          <p:cNvPr id="513" name="Shape 513"/>
          <p:cNvSpPr/>
          <p:nvPr/>
        </p:nvSpPr>
        <p:spPr>
          <a:xfrm>
            <a:off x="356841" y="128202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é gerenciamento de projetos</a:t>
            </a:r>
          </a:p>
        </p:txBody>
      </p:sp>
      <p:sp>
        <p:nvSpPr>
          <p:cNvPr id="514" name="Shape 514"/>
          <p:cNvSpPr/>
          <p:nvPr/>
        </p:nvSpPr>
        <p:spPr>
          <a:xfrm>
            <a:off x="356841" y="164880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Quem é o gerente de projetos e qual seu papel	</a:t>
            </a:r>
          </a:p>
        </p:txBody>
      </p:sp>
      <p:sp>
        <p:nvSpPr>
          <p:cNvPr id="515" name="Shape 515"/>
          <p:cNvSpPr/>
          <p:nvPr/>
        </p:nvSpPr>
        <p:spPr>
          <a:xfrm>
            <a:off x="356841" y="201559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PMI</a:t>
            </a:r>
            <a:r>
              <a:rPr baseline="30000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Project Management Institute</a:t>
            </a:r>
          </a:p>
        </p:txBody>
      </p:sp>
      <p:sp>
        <p:nvSpPr>
          <p:cNvPr id="516" name="Shape 516"/>
          <p:cNvSpPr/>
          <p:nvPr/>
        </p:nvSpPr>
        <p:spPr>
          <a:xfrm>
            <a:off x="356841" y="238237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PMBOK</a:t>
            </a:r>
            <a:r>
              <a:rPr baseline="30000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Project Management Body of Knowledge</a:t>
            </a:r>
          </a:p>
        </p:txBody>
      </p:sp>
      <p:sp>
        <p:nvSpPr>
          <p:cNvPr id="517" name="Shape 517"/>
          <p:cNvSpPr/>
          <p:nvPr/>
        </p:nvSpPr>
        <p:spPr>
          <a:xfrm>
            <a:off x="356841" y="274916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certificações do PMI</a:t>
            </a:r>
            <a:r>
              <a:rPr baseline="30000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2700" y="202280"/>
            <a:ext cx="1066799" cy="10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E75B5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/>
        </p:nvSpPr>
        <p:spPr>
          <a:xfrm>
            <a:off x="356843" y="522533"/>
            <a:ext cx="7200000" cy="30396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FONTES DE CONSULTA</a:t>
            </a:r>
          </a:p>
        </p:txBody>
      </p:sp>
      <p:sp>
        <p:nvSpPr>
          <p:cNvPr id="524" name="Shape 524"/>
          <p:cNvSpPr/>
          <p:nvPr/>
        </p:nvSpPr>
        <p:spPr>
          <a:xfrm>
            <a:off x="356843" y="1491475"/>
            <a:ext cx="7200000" cy="632360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are PMI Certifications? Disponível em: </a:t>
            </a:r>
            <a:r>
              <a:rPr lang="pt-BR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http://www.pmi.org/en/Certification/What-are-PMI-Certifications.aspx</a:t>
            </a:r>
          </a:p>
        </p:txBody>
      </p:sp>
      <p:sp>
        <p:nvSpPr>
          <p:cNvPr id="525" name="Shape 525"/>
          <p:cNvSpPr/>
          <p:nvPr/>
        </p:nvSpPr>
        <p:spPr>
          <a:xfrm>
            <a:off x="356843" y="3017707"/>
            <a:ext cx="72000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Manual da Certificação CAPM</a:t>
            </a:r>
            <a:r>
              <a:rPr baseline="30000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Oficial do PMI. Disponível em: </a:t>
            </a:r>
            <a:r>
              <a:rPr lang="pt-BR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http://www.pmi.org/~/media/PDF/Certifications/CAPM_Handbook_Full_Portuguese.ashx</a:t>
            </a:r>
          </a:p>
        </p:txBody>
      </p:sp>
      <p:sp>
        <p:nvSpPr>
          <p:cNvPr id="526" name="Shape 526"/>
          <p:cNvSpPr/>
          <p:nvPr/>
        </p:nvSpPr>
        <p:spPr>
          <a:xfrm>
            <a:off x="356843" y="2109107"/>
            <a:ext cx="72000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Manual da Certificação PMP</a:t>
            </a:r>
            <a:r>
              <a:rPr baseline="30000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Oficial do PMI. Disponível em: </a:t>
            </a:r>
            <a:r>
              <a:rPr lang="pt-BR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http://www.pmi.org/~/media/PDF/Certifications/PT_PMP_Handbook_Full_Portuguese.ashx</a:t>
            </a:r>
          </a:p>
        </p:txBody>
      </p:sp>
      <p:sp>
        <p:nvSpPr>
          <p:cNvPr id="527" name="Shape 527"/>
          <p:cNvSpPr/>
          <p:nvPr/>
        </p:nvSpPr>
        <p:spPr>
          <a:xfrm>
            <a:off x="356843" y="1075007"/>
            <a:ext cx="7200000" cy="431198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Guia PMBOK</a:t>
            </a:r>
            <a:r>
              <a:rPr baseline="30000"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5ª edição. Capítulo 1.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E75B5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>
            <a:off x="0" y="1360675"/>
            <a:ext cx="7913688" cy="646331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PREPARATÓRIO PMP</a:t>
            </a:r>
            <a:r>
              <a:rPr b="1" baseline="30000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CAPM</a:t>
            </a:r>
            <a:r>
              <a:rPr b="1" baseline="30000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sp>
        <p:nvSpPr>
          <p:cNvPr id="533" name="Shape 533"/>
          <p:cNvSpPr/>
          <p:nvPr/>
        </p:nvSpPr>
        <p:spPr>
          <a:xfrm>
            <a:off x="2571750" y="2683282"/>
            <a:ext cx="4895850" cy="923329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Frederico de Azevedo Aranha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Gerente de Projetos, Esp., PMP</a:t>
            </a:r>
            <a:r>
              <a:rPr b="0" baseline="3000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ITIL</a:t>
            </a:r>
            <a:r>
              <a:rPr b="0" baseline="3000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Expert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3CCCC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0" y="1545341"/>
            <a:ext cx="79136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74" lvl="1" marL="2834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INFLUÊNCIAS </a:t>
            </a:r>
          </a:p>
          <a:p>
            <a:pPr indent="-4074" lvl="1" marL="2834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ORGANIZACIONAIS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/>
        </p:nvSpPr>
        <p:spPr>
          <a:xfrm>
            <a:off x="0" y="1822341"/>
            <a:ext cx="79136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Partes interessadas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/>
        </p:nvSpPr>
        <p:spPr>
          <a:xfrm>
            <a:off x="356843" y="1450866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Indivíduos e/ou entidades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externos ou internos ao projeto, que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podem afetar ou ser afetados pelo projeto</a:t>
            </a:r>
          </a:p>
        </p:txBody>
      </p:sp>
      <p:grpSp>
        <p:nvGrpSpPr>
          <p:cNvPr id="549" name="Shape 549"/>
          <p:cNvGrpSpPr/>
          <p:nvPr/>
        </p:nvGrpSpPr>
        <p:grpSpPr>
          <a:xfrm>
            <a:off x="2266950" y="2429965"/>
            <a:ext cx="2984694" cy="560246"/>
            <a:chOff x="4095750" y="1105990"/>
            <a:chExt cx="2984694" cy="560246"/>
          </a:xfrm>
        </p:grpSpPr>
        <p:pic>
          <p:nvPicPr>
            <p:cNvPr id="550" name="Shape 550"/>
            <p:cNvPicPr preferRelativeResize="0"/>
            <p:nvPr/>
          </p:nvPicPr>
          <p:blipFill rotWithShape="1">
            <a:blip r:embed="rId3">
              <a:alphaModFix/>
            </a:blip>
            <a:srcRect b="15724" l="18845" r="16016" t="21468"/>
            <a:stretch/>
          </p:blipFill>
          <p:spPr>
            <a:xfrm>
              <a:off x="5729532" y="1105990"/>
              <a:ext cx="581024" cy="560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Shape 551"/>
            <p:cNvPicPr preferRelativeResize="0"/>
            <p:nvPr/>
          </p:nvPicPr>
          <p:blipFill rotWithShape="1">
            <a:blip r:embed="rId4">
              <a:alphaModFix/>
            </a:blip>
            <a:srcRect b="10940" l="11944" r="0" t="13190"/>
            <a:stretch/>
          </p:blipFill>
          <p:spPr>
            <a:xfrm>
              <a:off x="4095750" y="1112986"/>
              <a:ext cx="634005" cy="54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Shape 5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59644" y="1116112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Shape 55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40444" y="1116112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/>
        </p:nvSpPr>
        <p:spPr>
          <a:xfrm>
            <a:off x="380895" y="536352"/>
            <a:ext cx="7200000" cy="378662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Podem ser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partes interessadas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um projeto:</a:t>
            </a:r>
          </a:p>
        </p:txBody>
      </p:sp>
      <p:sp>
        <p:nvSpPr>
          <p:cNvPr id="559" name="Shape 559"/>
          <p:cNvSpPr/>
          <p:nvPr/>
        </p:nvSpPr>
        <p:spPr>
          <a:xfrm>
            <a:off x="380895" y="101209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 projeto </a:t>
            </a:r>
          </a:p>
        </p:txBody>
      </p:sp>
      <p:sp>
        <p:nvSpPr>
          <p:cNvPr id="560" name="Shape 560"/>
          <p:cNvSpPr/>
          <p:nvPr/>
        </p:nvSpPr>
        <p:spPr>
          <a:xfrm>
            <a:off x="380895" y="1444779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projeto </a:t>
            </a:r>
          </a:p>
        </p:txBody>
      </p:sp>
      <p:sp>
        <p:nvSpPr>
          <p:cNvPr id="561" name="Shape 561"/>
          <p:cNvSpPr/>
          <p:nvPr/>
        </p:nvSpPr>
        <p:spPr>
          <a:xfrm>
            <a:off x="380895" y="187746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recebe o resultado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projeto</a:t>
            </a:r>
          </a:p>
        </p:txBody>
      </p:sp>
      <p:sp>
        <p:nvSpPr>
          <p:cNvPr id="562" name="Shape 562"/>
          <p:cNvSpPr/>
          <p:nvPr/>
        </p:nvSpPr>
        <p:spPr>
          <a:xfrm>
            <a:off x="380895" y="231014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 o impacto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projeto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/>
        </p:nvSpPr>
        <p:spPr>
          <a:xfrm>
            <a:off x="354012" y="53567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 das mudanças é menor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começo do projeto</a:t>
            </a:r>
          </a:p>
        </p:txBody>
      </p:sp>
      <p:sp>
        <p:nvSpPr>
          <p:cNvPr id="568" name="Shape 568"/>
          <p:cNvSpPr/>
          <p:nvPr/>
        </p:nvSpPr>
        <p:spPr>
          <a:xfrm>
            <a:off x="354012" y="1949008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início do projeto o gerente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 reforçar a interação com as partes interessadas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levá-las para junto da gestão</a:t>
            </a:r>
          </a:p>
        </p:txBody>
      </p:sp>
      <p:sp>
        <p:nvSpPr>
          <p:cNvPr id="569" name="Shape 569"/>
          <p:cNvSpPr/>
          <p:nvPr/>
        </p:nvSpPr>
        <p:spPr>
          <a:xfrm>
            <a:off x="354012" y="124234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interação com as partes interessadas é maior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nesta fase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356843" y="54649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É INTEGRAÇÃO?</a:t>
            </a:r>
          </a:p>
        </p:txBody>
      </p:sp>
      <p:sp>
        <p:nvSpPr>
          <p:cNvPr id="184" name="Shape 184"/>
          <p:cNvSpPr/>
          <p:nvPr/>
        </p:nvSpPr>
        <p:spPr>
          <a:xfrm>
            <a:off x="356843" y="1324065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 como objetivo gerenciar com sucesso as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expectativas das partes interessadas e atender aos requisitos</a:t>
            </a:r>
          </a:p>
        </p:txBody>
      </p:sp>
      <p:grpSp>
        <p:nvGrpSpPr>
          <p:cNvPr id="185" name="Shape 185"/>
          <p:cNvGrpSpPr/>
          <p:nvPr/>
        </p:nvGrpSpPr>
        <p:grpSpPr>
          <a:xfrm>
            <a:off x="2939256" y="2076450"/>
            <a:ext cx="2035175" cy="2035175"/>
            <a:chOff x="2939256" y="2076450"/>
            <a:chExt cx="2035175" cy="2035175"/>
          </a:xfrm>
        </p:grpSpPr>
        <p:pic>
          <p:nvPicPr>
            <p:cNvPr id="186" name="Shape 1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39256" y="2076450"/>
              <a:ext cx="2035175" cy="203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Shape 187"/>
            <p:cNvPicPr preferRelativeResize="0"/>
            <p:nvPr/>
          </p:nvPicPr>
          <p:blipFill rotWithShape="1">
            <a:blip r:embed="rId3">
              <a:alphaModFix/>
            </a:blip>
            <a:srcRect b="42434" l="28744" r="60490" t="46333"/>
            <a:stretch/>
          </p:blipFill>
          <p:spPr>
            <a:xfrm>
              <a:off x="3529012" y="3016250"/>
              <a:ext cx="219075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/>
        </p:nvSpPr>
        <p:spPr>
          <a:xfrm>
            <a:off x="569822" y="1377225"/>
            <a:ext cx="28799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Visão mais clara do que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precisa ser feito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se será necessário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mudar algo logo no início do projeto</a:t>
            </a:r>
          </a:p>
        </p:txBody>
      </p:sp>
      <p:sp>
        <p:nvSpPr>
          <p:cNvPr id="575" name="Shape 575"/>
          <p:cNvSpPr/>
          <p:nvPr/>
        </p:nvSpPr>
        <p:spPr>
          <a:xfrm>
            <a:off x="4200525" y="1515725"/>
            <a:ext cx="287999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Redução dos custos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implementação das mudanças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356843" y="54717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BENEFÍCIOS DA BOA GESTÃO DAS PARTES INTERESSADAS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/>
        </p:nvSpPr>
        <p:spPr>
          <a:xfrm>
            <a:off x="0" y="1822341"/>
            <a:ext cx="79136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de vida de projetos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/>
        </p:nvSpPr>
        <p:spPr>
          <a:xfrm>
            <a:off x="378572" y="1014429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Série de fases pelas quais um projeto passa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do início ao término</a:t>
            </a:r>
          </a:p>
        </p:txBody>
      </p:sp>
      <p:sp>
        <p:nvSpPr>
          <p:cNvPr id="587" name="Shape 587"/>
          <p:cNvSpPr/>
          <p:nvPr/>
        </p:nvSpPr>
        <p:spPr>
          <a:xfrm>
            <a:off x="378572" y="1845403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Oferece uma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estrutura básica para o gerenciamento do projeto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independente do trabalho específico envolvido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/>
        </p:nvSpPr>
        <p:spPr>
          <a:xfrm>
            <a:off x="349612" y="1798119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Ciclo de vida de projetos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 ser confundido com os grupos de processos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gerenciamento de projeto</a:t>
            </a:r>
          </a:p>
        </p:txBody>
      </p:sp>
      <p:sp>
        <p:nvSpPr>
          <p:cNvPr id="593" name="Shape 593"/>
          <p:cNvSpPr/>
          <p:nvPr/>
        </p:nvSpPr>
        <p:spPr>
          <a:xfrm>
            <a:off x="349612" y="839300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entregas e atividades específicas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conduzidas durante o ciclo de vida do projeto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podem variar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muito,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acordo com o projeto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/>
        </p:nvSpPr>
        <p:spPr>
          <a:xfrm>
            <a:off x="356843" y="53591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CICLO DE VIDA DE PROJETOS X CICLO DE VIDA DE PRODUTO</a:t>
            </a:r>
          </a:p>
        </p:txBody>
      </p:sp>
      <p:sp>
        <p:nvSpPr>
          <p:cNvPr id="599" name="Shape 599"/>
          <p:cNvSpPr/>
          <p:nvPr/>
        </p:nvSpPr>
        <p:spPr>
          <a:xfrm>
            <a:off x="356843" y="1228411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ciclo de vida de projetos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 do ciclo de vida do produto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produzido ou modificado pelo projeto</a:t>
            </a:r>
          </a:p>
        </p:txBody>
      </p:sp>
      <p:sp>
        <p:nvSpPr>
          <p:cNvPr id="600" name="Shape 600"/>
          <p:cNvSpPr/>
          <p:nvPr/>
        </p:nvSpPr>
        <p:spPr>
          <a:xfrm>
            <a:off x="356843" y="2055049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 é necessário que o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projeto considere a fase atual do ciclo de vida do produto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/>
          <p:nvPr/>
        </p:nvSpPr>
        <p:spPr>
          <a:xfrm>
            <a:off x="0" y="1822341"/>
            <a:ext cx="79136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Fases de um projeto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/>
        </p:nvSpPr>
        <p:spPr>
          <a:xfrm>
            <a:off x="355932" y="208884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projeto pode ser dividido em quantas fases for necessário</a:t>
            </a:r>
          </a:p>
        </p:txBody>
      </p:sp>
      <p:sp>
        <p:nvSpPr>
          <p:cNvPr id="611" name="Shape 611"/>
          <p:cNvSpPr/>
          <p:nvPr/>
        </p:nvSpPr>
        <p:spPr>
          <a:xfrm>
            <a:off x="355932" y="1054895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Conjunto de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atividades relacionadas que resultam na conclusão de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 ou mais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entregas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/>
        </p:nvSpPr>
        <p:spPr>
          <a:xfrm>
            <a:off x="356843" y="1307603"/>
            <a:ext cx="72000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 fase pode ser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composta de processos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um grupo específico de processos de gerenciamento do projeto, mas é comum que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maioria ou todos os processos sejam executados em cada fase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/>
        </p:nvSpPr>
        <p:spPr>
          <a:xfrm>
            <a:off x="341643" y="981979"/>
            <a:ext cx="7200000" cy="45601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Fases de um projeto podem ser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sequenciais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ou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sobrepostas</a:t>
            </a:r>
          </a:p>
        </p:txBody>
      </p:sp>
      <p:sp>
        <p:nvSpPr>
          <p:cNvPr id="622" name="Shape 622"/>
          <p:cNvSpPr/>
          <p:nvPr/>
        </p:nvSpPr>
        <p:spPr>
          <a:xfrm>
            <a:off x="341643" y="1792425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existe uma estrutura ideal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possa ser aplicada a todos os projetos,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projeto é único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/>
          <p:nvPr/>
        </p:nvSpPr>
        <p:spPr>
          <a:xfrm>
            <a:off x="0" y="1822341"/>
            <a:ext cx="79136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Tópicos em projetos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356843" y="532050"/>
            <a:ext cx="7200000" cy="392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250" lIns="76250" rIns="76250" tIns="76250">
            <a:noAutofit/>
          </a:bodyPr>
          <a:lstStyle/>
          <a:p>
            <a:pPr indent="0" lvl="0" marL="0" marR="0" rtl="0" algn="ctr">
              <a:lnSpc>
                <a:spcPct val="143181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POR QUE A INTEGRAÇÃO É IMPORTANTE?</a:t>
            </a:r>
          </a:p>
        </p:txBody>
      </p:sp>
      <p:sp>
        <p:nvSpPr>
          <p:cNvPr id="193" name="Shape 193"/>
          <p:cNvSpPr/>
          <p:nvPr/>
        </p:nvSpPr>
        <p:spPr>
          <a:xfrm>
            <a:off x="356843" y="1178423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diversas situações é necessário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integrar os processos de diferentes áreas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obter os melhores resultados</a:t>
            </a:r>
          </a:p>
        </p:txBody>
      </p:sp>
      <p:sp>
        <p:nvSpPr>
          <p:cNvPr id="194" name="Shape 194"/>
          <p:cNvSpPr/>
          <p:nvPr/>
        </p:nvSpPr>
        <p:spPr>
          <a:xfrm>
            <a:off x="356843" y="2017418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Contém os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elementos de coordenação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 diversos planos de projetos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/>
        </p:nvSpPr>
        <p:spPr>
          <a:xfrm>
            <a:off x="384233" y="2631571"/>
            <a:ext cx="7200000" cy="371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 conter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programas e projetos isolados</a:t>
            </a:r>
          </a:p>
        </p:txBody>
      </p:sp>
      <p:sp>
        <p:nvSpPr>
          <p:cNvPr id="633" name="Shape 633"/>
          <p:cNvSpPr/>
          <p:nvPr/>
        </p:nvSpPr>
        <p:spPr>
          <a:xfrm>
            <a:off x="3307942" y="518658"/>
            <a:ext cx="14478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PORTFÓLIO</a:t>
            </a:r>
          </a:p>
        </p:txBody>
      </p:sp>
      <p:sp>
        <p:nvSpPr>
          <p:cNvPr id="634" name="Shape 634"/>
          <p:cNvSpPr/>
          <p:nvPr/>
        </p:nvSpPr>
        <p:spPr>
          <a:xfrm>
            <a:off x="384233" y="104109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Projetos agrupados de forma a ser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melhor gerenciados</a:t>
            </a:r>
          </a:p>
        </p:txBody>
      </p:sp>
      <p:sp>
        <p:nvSpPr>
          <p:cNvPr id="635" name="Shape 635"/>
          <p:cNvSpPr/>
          <p:nvPr/>
        </p:nvSpPr>
        <p:spPr>
          <a:xfrm>
            <a:off x="384233" y="147892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 conter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projetos que não compartilham qualquer recurso</a:t>
            </a:r>
          </a:p>
        </p:txBody>
      </p:sp>
      <p:sp>
        <p:nvSpPr>
          <p:cNvPr id="636" name="Shape 636"/>
          <p:cNvSpPr/>
          <p:nvPr/>
        </p:nvSpPr>
        <p:spPr>
          <a:xfrm>
            <a:off x="384233" y="1916748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Contém projetos que fazem parte de uma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estratégia maior da organização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/>
        </p:nvSpPr>
        <p:spPr>
          <a:xfrm>
            <a:off x="366368" y="1046101"/>
            <a:ext cx="7200000" cy="418011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Contém projetos que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compartilham objetivos e recursos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Shape 642"/>
          <p:cNvSpPr/>
          <p:nvPr/>
        </p:nvSpPr>
        <p:spPr>
          <a:xfrm>
            <a:off x="3220811" y="530454"/>
            <a:ext cx="1491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</a:p>
        </p:txBody>
      </p:sp>
      <p:sp>
        <p:nvSpPr>
          <p:cNvPr id="643" name="Shape 643"/>
          <p:cNvSpPr/>
          <p:nvPr/>
        </p:nvSpPr>
        <p:spPr>
          <a:xfrm>
            <a:off x="366368" y="2011115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 conter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subprogramas ou outros trabalhos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gerenciados de forma coordenada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apoiar o portfólio</a:t>
            </a:r>
          </a:p>
        </p:txBody>
      </p:sp>
      <p:sp>
        <p:nvSpPr>
          <p:cNvPr id="644" name="Shape 644"/>
          <p:cNvSpPr/>
          <p:nvPr/>
        </p:nvSpPr>
        <p:spPr>
          <a:xfrm>
            <a:off x="366368" y="1552949"/>
            <a:ext cx="2771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Faz parte de um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portfólio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/>
        </p:nvSpPr>
        <p:spPr>
          <a:xfrm>
            <a:off x="2012942" y="525633"/>
            <a:ext cx="39116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ESCRITÓRIO DE PROJETOS / PMOs</a:t>
            </a:r>
          </a:p>
        </p:txBody>
      </p:sp>
      <p:sp>
        <p:nvSpPr>
          <p:cNvPr id="650" name="Shape 650"/>
          <p:cNvSpPr/>
          <p:nvPr/>
        </p:nvSpPr>
        <p:spPr>
          <a:xfrm>
            <a:off x="368764" y="102716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Similares aos departamentos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uma organização funcional</a:t>
            </a:r>
          </a:p>
        </p:txBody>
      </p:sp>
      <p:sp>
        <p:nvSpPr>
          <p:cNvPr id="651" name="Shape 651"/>
          <p:cNvSpPr/>
          <p:nvPr/>
        </p:nvSpPr>
        <p:spPr>
          <a:xfrm>
            <a:off x="368764" y="1477740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 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recursos dos projetos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padrões de gerenciamento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projetos, 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equipes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trabaçharão nos projetos, etc. </a:t>
            </a:r>
          </a:p>
        </p:txBody>
      </p:sp>
      <p:sp>
        <p:nvSpPr>
          <p:cNvPr id="652" name="Shape 652"/>
          <p:cNvSpPr/>
          <p:nvPr/>
        </p:nvSpPr>
        <p:spPr>
          <a:xfrm>
            <a:off x="368764" y="2205317"/>
            <a:ext cx="49652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Arquiva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documentos relacionados aos projetos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lições aprendidas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informações referentes ao negócio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podem afetar o gereciamento dos projetos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/>
        </p:nvSpPr>
        <p:spPr>
          <a:xfrm>
            <a:off x="0" y="1822341"/>
            <a:ext cx="79136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Estruturas organizacionais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/>
        </p:nvSpPr>
        <p:spPr>
          <a:xfrm>
            <a:off x="356843" y="1773053"/>
            <a:ext cx="7200000" cy="744905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Podem ser entendidas como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forma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através da qual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 empresa ou organização entrega seus resultados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Shape 669"/>
          <p:cNvGrpSpPr/>
          <p:nvPr/>
        </p:nvGrpSpPr>
        <p:grpSpPr>
          <a:xfrm>
            <a:off x="1858915" y="1355282"/>
            <a:ext cx="4195855" cy="1580443"/>
            <a:chOff x="1502071" y="690"/>
            <a:chExt cx="4195855" cy="1580443"/>
          </a:xfrm>
        </p:grpSpPr>
        <p:sp>
          <p:nvSpPr>
            <p:cNvPr id="670" name="Shape 670"/>
            <p:cNvSpPr/>
            <p:nvPr/>
          </p:nvSpPr>
          <p:spPr>
            <a:xfrm rot="5400000">
              <a:off x="1762665" y="323954"/>
              <a:ext cx="784945" cy="1306132"/>
            </a:xfrm>
            <a:prstGeom prst="corner">
              <a:avLst>
                <a:gd fmla="val 16120" name="adj1"/>
                <a:gd fmla="val 16110" name="adj2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/>
              <a:headEnd len="med" w="med" type="none"/>
              <a:tailEnd len="med" w="med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1631637" y="880905"/>
              <a:ext cx="1179184" cy="700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2" name="Shape 672"/>
            <p:cNvSpPr txBox="1"/>
            <p:nvPr/>
          </p:nvSpPr>
          <p:spPr>
            <a:xfrm>
              <a:off x="1631637" y="880905"/>
              <a:ext cx="1179184" cy="700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pt-BR" sz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Funcional</a:t>
              </a:r>
            </a:p>
          </p:txBody>
        </p:sp>
        <p:sp>
          <p:nvSpPr>
            <p:cNvPr id="673" name="Shape 673"/>
            <p:cNvSpPr/>
            <p:nvPr/>
          </p:nvSpPr>
          <p:spPr>
            <a:xfrm>
              <a:off x="2588334" y="227795"/>
              <a:ext cx="222487" cy="222487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/>
              <a:headEnd len="med" w="med" type="none"/>
              <a:tailEnd len="med" w="med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 rot="5400000">
              <a:off x="3206217" y="96849"/>
              <a:ext cx="784945" cy="1306132"/>
            </a:xfrm>
            <a:prstGeom prst="corner">
              <a:avLst>
                <a:gd fmla="val 16120" name="adj1"/>
                <a:gd fmla="val 16110" name="adj2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/>
              <a:headEnd len="med" w="med" type="none"/>
              <a:tailEnd len="med" w="med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3075190" y="617204"/>
              <a:ext cx="1179184" cy="773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6" name="Shape 676"/>
            <p:cNvSpPr txBox="1"/>
            <p:nvPr/>
          </p:nvSpPr>
          <p:spPr>
            <a:xfrm>
              <a:off x="3075190" y="617204"/>
              <a:ext cx="1179184" cy="773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pt-BR" sz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Matricial</a:t>
              </a:r>
            </a:p>
          </p:txBody>
        </p:sp>
        <p:sp>
          <p:nvSpPr>
            <p:cNvPr id="677" name="Shape 677"/>
            <p:cNvSpPr/>
            <p:nvPr/>
          </p:nvSpPr>
          <p:spPr>
            <a:xfrm>
              <a:off x="4031887" y="690"/>
              <a:ext cx="222487" cy="222487"/>
            </a:xfrm>
            <a:prstGeom prst="triangle">
              <a:avLst>
                <a:gd fmla="val 100000" name="adj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/>
              <a:headEnd len="med" w="med" type="none"/>
              <a:tailEnd len="med" w="med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 rot="5400000">
              <a:off x="4649769" y="-141526"/>
              <a:ext cx="784945" cy="1306132"/>
            </a:xfrm>
            <a:prstGeom prst="corner">
              <a:avLst>
                <a:gd fmla="val 16120" name="adj1"/>
                <a:gd fmla="val 16110" name="adj2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cap="flat" cmpd="sng" w="9525">
              <a:solidFill>
                <a:srgbClr val="599BD5"/>
              </a:solidFill>
              <a:prstDash val="solid"/>
              <a:miter/>
              <a:headEnd len="med" w="med" type="none"/>
              <a:tailEnd len="med" w="med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518742" y="367555"/>
              <a:ext cx="1179184" cy="795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0" name="Shape 680"/>
            <p:cNvSpPr txBox="1"/>
            <p:nvPr/>
          </p:nvSpPr>
          <p:spPr>
            <a:xfrm>
              <a:off x="4518742" y="367555"/>
              <a:ext cx="1179184" cy="795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pt-BR" sz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Projetizada</a:t>
              </a:r>
            </a:p>
          </p:txBody>
        </p:sp>
      </p:grpSp>
      <p:sp>
        <p:nvSpPr>
          <p:cNvPr id="681" name="Shape 681"/>
          <p:cNvSpPr/>
          <p:nvPr/>
        </p:nvSpPr>
        <p:spPr>
          <a:xfrm>
            <a:off x="356843" y="844015"/>
            <a:ext cx="7200000" cy="510578"/>
          </a:xfrm>
          <a:prstGeom prst="rightArrow">
            <a:avLst>
              <a:gd fmla="val 50000" name="adj1"/>
              <a:gd fmla="val 88267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MATURIDADE EM GERENCIAMENTO DE PROJETOS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/>
        </p:nvSpPr>
        <p:spPr>
          <a:xfrm>
            <a:off x="2325627" y="531889"/>
            <a:ext cx="3262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FUNCIONAL</a:t>
            </a:r>
          </a:p>
        </p:txBody>
      </p:sp>
      <p:sp>
        <p:nvSpPr>
          <p:cNvPr id="687" name="Shape 687"/>
          <p:cNvSpPr/>
          <p:nvPr/>
        </p:nvSpPr>
        <p:spPr>
          <a:xfrm>
            <a:off x="391271" y="1010750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gerenciamento dos projetos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realizado pelos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gerentes funcionais</a:t>
            </a:r>
          </a:p>
        </p:txBody>
      </p:sp>
      <p:sp>
        <p:nvSpPr>
          <p:cNvPr id="688" name="Shape 688"/>
          <p:cNvSpPr/>
          <p:nvPr/>
        </p:nvSpPr>
        <p:spPr>
          <a:xfrm>
            <a:off x="391271" y="1740733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Gerenciamento compartilhado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projetos ou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negociação da autoridade no projeto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envolver diversas áreas</a:t>
            </a:r>
          </a:p>
        </p:txBody>
      </p:sp>
      <p:sp>
        <p:nvSpPr>
          <p:cNvPr id="689" name="Shape 689"/>
          <p:cNvSpPr/>
          <p:nvPr/>
        </p:nvSpPr>
        <p:spPr>
          <a:xfrm>
            <a:off x="391271" y="2470714"/>
            <a:ext cx="4990352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membros da equipe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projetos são colaboradores diretamente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ligados aos gestores departamentais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Shape 694"/>
          <p:cNvGrpSpPr/>
          <p:nvPr/>
        </p:nvGrpSpPr>
        <p:grpSpPr>
          <a:xfrm>
            <a:off x="1017425" y="1216777"/>
            <a:ext cx="4110189" cy="2467056"/>
            <a:chOff x="1056" y="238328"/>
            <a:chExt cx="4110189" cy="2467056"/>
          </a:xfrm>
        </p:grpSpPr>
        <p:sp>
          <p:nvSpPr>
            <p:cNvPr id="695" name="Shape 695"/>
            <p:cNvSpPr/>
            <p:nvPr/>
          </p:nvSpPr>
          <p:spPr>
            <a:xfrm>
              <a:off x="2797517" y="1165682"/>
              <a:ext cx="178061" cy="135898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1999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696" name="Shape 696"/>
            <p:cNvSpPr/>
            <p:nvPr/>
          </p:nvSpPr>
          <p:spPr>
            <a:xfrm>
              <a:off x="2797517" y="1165682"/>
              <a:ext cx="178061" cy="84575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697" name="Shape 697"/>
            <p:cNvSpPr/>
            <p:nvPr/>
          </p:nvSpPr>
          <p:spPr>
            <a:xfrm>
              <a:off x="2797517" y="1165682"/>
              <a:ext cx="178061" cy="33251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1999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698" name="Shape 698"/>
            <p:cNvSpPr/>
            <p:nvPr/>
          </p:nvSpPr>
          <p:spPr>
            <a:xfrm>
              <a:off x="1933471" y="599760"/>
              <a:ext cx="1338877" cy="15180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699" name="Shape 699"/>
            <p:cNvSpPr/>
            <p:nvPr/>
          </p:nvSpPr>
          <p:spPr>
            <a:xfrm>
              <a:off x="1458641" y="1165682"/>
              <a:ext cx="178061" cy="135898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1999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00" name="Shape 700"/>
            <p:cNvSpPr/>
            <p:nvPr/>
          </p:nvSpPr>
          <p:spPr>
            <a:xfrm>
              <a:off x="1458641" y="1165682"/>
              <a:ext cx="178061" cy="84575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01" name="Shape 701"/>
            <p:cNvSpPr/>
            <p:nvPr/>
          </p:nvSpPr>
          <p:spPr>
            <a:xfrm>
              <a:off x="1458641" y="1165682"/>
              <a:ext cx="178061" cy="33251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1999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02" name="Shape 702"/>
            <p:cNvSpPr/>
            <p:nvPr/>
          </p:nvSpPr>
          <p:spPr>
            <a:xfrm>
              <a:off x="1887750" y="599760"/>
              <a:ext cx="91439" cy="151801"/>
            </a:xfrm>
            <a:custGeom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03" name="Shape 703"/>
            <p:cNvSpPr/>
            <p:nvPr/>
          </p:nvSpPr>
          <p:spPr>
            <a:xfrm>
              <a:off x="119764" y="1165682"/>
              <a:ext cx="178061" cy="135898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1999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04" name="Shape 704"/>
            <p:cNvSpPr/>
            <p:nvPr/>
          </p:nvSpPr>
          <p:spPr>
            <a:xfrm>
              <a:off x="119764" y="1165682"/>
              <a:ext cx="178061" cy="84575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05" name="Shape 705"/>
            <p:cNvSpPr/>
            <p:nvPr/>
          </p:nvSpPr>
          <p:spPr>
            <a:xfrm>
              <a:off x="119764" y="1165682"/>
              <a:ext cx="178061" cy="33251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1999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06" name="Shape 706"/>
            <p:cNvSpPr/>
            <p:nvPr/>
          </p:nvSpPr>
          <p:spPr>
            <a:xfrm>
              <a:off x="594593" y="599760"/>
              <a:ext cx="1338877" cy="151801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07" name="Shape 707"/>
            <p:cNvSpPr/>
            <p:nvPr/>
          </p:nvSpPr>
          <p:spPr>
            <a:xfrm>
              <a:off x="1454145" y="238328"/>
              <a:ext cx="958649" cy="36143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8" name="Shape 708"/>
            <p:cNvSpPr txBox="1"/>
            <p:nvPr/>
          </p:nvSpPr>
          <p:spPr>
            <a:xfrm>
              <a:off x="1454145" y="238328"/>
              <a:ext cx="958649" cy="36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Executivo-chefe</a:t>
              </a:r>
            </a:p>
          </p:txBody>
        </p:sp>
        <p:sp>
          <p:nvSpPr>
            <p:cNvPr id="709" name="Shape 709"/>
            <p:cNvSpPr/>
            <p:nvPr/>
          </p:nvSpPr>
          <p:spPr>
            <a:xfrm>
              <a:off x="1056" y="751562"/>
              <a:ext cx="1187074" cy="41411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0" name="Shape 710"/>
            <p:cNvSpPr txBox="1"/>
            <p:nvPr/>
          </p:nvSpPr>
          <p:spPr>
            <a:xfrm>
              <a:off x="1056" y="751562"/>
              <a:ext cx="1187074" cy="414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297825" y="1317483"/>
              <a:ext cx="1135664" cy="36143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2" name="Shape 712"/>
            <p:cNvSpPr txBox="1"/>
            <p:nvPr/>
          </p:nvSpPr>
          <p:spPr>
            <a:xfrm>
              <a:off x="297825" y="1317483"/>
              <a:ext cx="1135664" cy="36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13" name="Shape 713"/>
            <p:cNvSpPr/>
            <p:nvPr/>
          </p:nvSpPr>
          <p:spPr>
            <a:xfrm>
              <a:off x="297825" y="1830717"/>
              <a:ext cx="1135664" cy="36143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4" name="Shape 714"/>
            <p:cNvSpPr txBox="1"/>
            <p:nvPr/>
          </p:nvSpPr>
          <p:spPr>
            <a:xfrm>
              <a:off x="297825" y="1830717"/>
              <a:ext cx="1135664" cy="36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15" name="Shape 715"/>
            <p:cNvSpPr/>
            <p:nvPr/>
          </p:nvSpPr>
          <p:spPr>
            <a:xfrm>
              <a:off x="297825" y="2343952"/>
              <a:ext cx="1135664" cy="36143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6" name="Shape 716"/>
            <p:cNvSpPr txBox="1"/>
            <p:nvPr/>
          </p:nvSpPr>
          <p:spPr>
            <a:xfrm>
              <a:off x="297825" y="2343952"/>
              <a:ext cx="1135664" cy="36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17" name="Shape 717"/>
            <p:cNvSpPr/>
            <p:nvPr/>
          </p:nvSpPr>
          <p:spPr>
            <a:xfrm>
              <a:off x="1339933" y="751562"/>
              <a:ext cx="1187074" cy="41411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8" name="Shape 718"/>
            <p:cNvSpPr txBox="1"/>
            <p:nvPr/>
          </p:nvSpPr>
          <p:spPr>
            <a:xfrm>
              <a:off x="1339933" y="751562"/>
              <a:ext cx="1187074" cy="414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 </a:t>
              </a:r>
            </a:p>
          </p:txBody>
        </p:sp>
        <p:sp>
          <p:nvSpPr>
            <p:cNvPr id="719" name="Shape 719"/>
            <p:cNvSpPr/>
            <p:nvPr/>
          </p:nvSpPr>
          <p:spPr>
            <a:xfrm>
              <a:off x="1636701" y="1317483"/>
              <a:ext cx="1135664" cy="36143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0" name="Shape 720"/>
            <p:cNvSpPr txBox="1"/>
            <p:nvPr/>
          </p:nvSpPr>
          <p:spPr>
            <a:xfrm>
              <a:off x="1636701" y="1317483"/>
              <a:ext cx="1135664" cy="36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21" name="Shape 721"/>
            <p:cNvSpPr/>
            <p:nvPr/>
          </p:nvSpPr>
          <p:spPr>
            <a:xfrm>
              <a:off x="1636701" y="1830717"/>
              <a:ext cx="1135664" cy="36143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2" name="Shape 722"/>
            <p:cNvSpPr txBox="1"/>
            <p:nvPr/>
          </p:nvSpPr>
          <p:spPr>
            <a:xfrm>
              <a:off x="1636701" y="1830717"/>
              <a:ext cx="1135664" cy="36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23" name="Shape 723"/>
            <p:cNvSpPr/>
            <p:nvPr/>
          </p:nvSpPr>
          <p:spPr>
            <a:xfrm>
              <a:off x="1636701" y="2343952"/>
              <a:ext cx="1135664" cy="36143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4" name="Shape 724"/>
            <p:cNvSpPr txBox="1"/>
            <p:nvPr/>
          </p:nvSpPr>
          <p:spPr>
            <a:xfrm>
              <a:off x="1636701" y="2343952"/>
              <a:ext cx="1135664" cy="36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25" name="Shape 725"/>
            <p:cNvSpPr/>
            <p:nvPr/>
          </p:nvSpPr>
          <p:spPr>
            <a:xfrm>
              <a:off x="2678810" y="751562"/>
              <a:ext cx="1187074" cy="41411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6" name="Shape 726"/>
            <p:cNvSpPr txBox="1"/>
            <p:nvPr/>
          </p:nvSpPr>
          <p:spPr>
            <a:xfrm>
              <a:off x="2678810" y="751562"/>
              <a:ext cx="1187074" cy="414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</a:t>
              </a:r>
            </a:p>
          </p:txBody>
        </p:sp>
        <p:sp>
          <p:nvSpPr>
            <p:cNvPr id="727" name="Shape 727"/>
            <p:cNvSpPr/>
            <p:nvPr/>
          </p:nvSpPr>
          <p:spPr>
            <a:xfrm>
              <a:off x="2975580" y="1317483"/>
              <a:ext cx="1135664" cy="36143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8" name="Shape 728"/>
            <p:cNvSpPr txBox="1"/>
            <p:nvPr/>
          </p:nvSpPr>
          <p:spPr>
            <a:xfrm>
              <a:off x="2975580" y="1317483"/>
              <a:ext cx="1135664" cy="36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29" name="Shape 729"/>
            <p:cNvSpPr/>
            <p:nvPr/>
          </p:nvSpPr>
          <p:spPr>
            <a:xfrm>
              <a:off x="2975580" y="1830717"/>
              <a:ext cx="1135664" cy="36143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0" name="Shape 730"/>
            <p:cNvSpPr txBox="1"/>
            <p:nvPr/>
          </p:nvSpPr>
          <p:spPr>
            <a:xfrm>
              <a:off x="2975580" y="1830717"/>
              <a:ext cx="1135664" cy="36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31" name="Shape 731"/>
            <p:cNvSpPr/>
            <p:nvPr/>
          </p:nvSpPr>
          <p:spPr>
            <a:xfrm>
              <a:off x="2975580" y="2343952"/>
              <a:ext cx="1135664" cy="36143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2" name="Shape 732"/>
            <p:cNvSpPr txBox="1"/>
            <p:nvPr/>
          </p:nvSpPr>
          <p:spPr>
            <a:xfrm>
              <a:off x="2975580" y="2343952"/>
              <a:ext cx="1135664" cy="36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</p:grpSp>
      <p:sp>
        <p:nvSpPr>
          <p:cNvPr id="733" name="Shape 733"/>
          <p:cNvSpPr/>
          <p:nvPr/>
        </p:nvSpPr>
        <p:spPr>
          <a:xfrm>
            <a:off x="933450" y="1600457"/>
            <a:ext cx="4034621" cy="63646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1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Shape 734"/>
          <p:cNvSpPr txBox="1"/>
          <p:nvPr/>
        </p:nvSpPr>
        <p:spPr>
          <a:xfrm>
            <a:off x="823404" y="1102037"/>
            <a:ext cx="1169144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Coordenação do projeto</a:t>
            </a:r>
          </a:p>
        </p:txBody>
      </p:sp>
      <p:cxnSp>
        <p:nvCxnSpPr>
          <p:cNvPr id="735" name="Shape 735"/>
          <p:cNvCxnSpPr/>
          <p:nvPr/>
        </p:nvCxnSpPr>
        <p:spPr>
          <a:xfrm>
            <a:off x="1820325" y="1432773"/>
            <a:ext cx="184687" cy="16768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36" name="Shape 736"/>
          <p:cNvSpPr/>
          <p:nvPr/>
        </p:nvSpPr>
        <p:spPr>
          <a:xfrm>
            <a:off x="2367088" y="543102"/>
            <a:ext cx="3262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FUNCIONAL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/>
          <p:nvPr/>
        </p:nvSpPr>
        <p:spPr>
          <a:xfrm>
            <a:off x="1976975" y="536158"/>
            <a:ext cx="39597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MATRICIAL FRACA</a:t>
            </a:r>
          </a:p>
        </p:txBody>
      </p:sp>
      <p:sp>
        <p:nvSpPr>
          <p:cNvPr id="742" name="Shape 742"/>
          <p:cNvSpPr/>
          <p:nvPr/>
        </p:nvSpPr>
        <p:spPr>
          <a:xfrm>
            <a:off x="356843" y="102908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 a figura do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coordenador de projetos</a:t>
            </a:r>
          </a:p>
        </p:txBody>
      </p:sp>
      <p:sp>
        <p:nvSpPr>
          <p:cNvPr id="743" name="Shape 743"/>
          <p:cNvSpPr/>
          <p:nvPr/>
        </p:nvSpPr>
        <p:spPr>
          <a:xfrm>
            <a:off x="356843" y="148015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a organização funcional</a:t>
            </a:r>
          </a:p>
        </p:txBody>
      </p:sp>
      <p:sp>
        <p:nvSpPr>
          <p:cNvPr id="744" name="Shape 744"/>
          <p:cNvSpPr/>
          <p:nvPr/>
        </p:nvSpPr>
        <p:spPr>
          <a:xfrm>
            <a:off x="356843" y="1931224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coordenador de projetos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ou expeditor, tem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pouca autoridade e precisa negociar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constantemente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os gerentes funcionais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Shape 749"/>
          <p:cNvGrpSpPr/>
          <p:nvPr/>
        </p:nvGrpSpPr>
        <p:grpSpPr>
          <a:xfrm>
            <a:off x="813102" y="1224067"/>
            <a:ext cx="4120333" cy="2473145"/>
            <a:chOff x="1059" y="235284"/>
            <a:chExt cx="4120333" cy="2473145"/>
          </a:xfrm>
        </p:grpSpPr>
        <p:sp>
          <p:nvSpPr>
            <p:cNvPr id="750" name="Shape 750"/>
            <p:cNvSpPr/>
            <p:nvPr/>
          </p:nvSpPr>
          <p:spPr>
            <a:xfrm>
              <a:off x="2804424" y="1164925"/>
              <a:ext cx="178500" cy="136234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51" name="Shape 751"/>
            <p:cNvSpPr/>
            <p:nvPr/>
          </p:nvSpPr>
          <p:spPr>
            <a:xfrm>
              <a:off x="2804424" y="1164925"/>
              <a:ext cx="178500" cy="84784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52" name="Shape 752"/>
            <p:cNvSpPr/>
            <p:nvPr/>
          </p:nvSpPr>
          <p:spPr>
            <a:xfrm>
              <a:off x="2804424" y="1164925"/>
              <a:ext cx="178500" cy="33333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53" name="Shape 753"/>
            <p:cNvSpPr/>
            <p:nvPr/>
          </p:nvSpPr>
          <p:spPr>
            <a:xfrm>
              <a:off x="1938243" y="597608"/>
              <a:ext cx="1342182" cy="15217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19999" y="60000"/>
                  </a:lnTo>
                  <a:lnTo>
                    <a:pt x="119999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54" name="Shape 754"/>
            <p:cNvSpPr/>
            <p:nvPr/>
          </p:nvSpPr>
          <p:spPr>
            <a:xfrm>
              <a:off x="1462241" y="1164925"/>
              <a:ext cx="178500" cy="136234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55" name="Shape 755"/>
            <p:cNvSpPr/>
            <p:nvPr/>
          </p:nvSpPr>
          <p:spPr>
            <a:xfrm>
              <a:off x="1462241" y="1164925"/>
              <a:ext cx="178500" cy="84784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56" name="Shape 756"/>
            <p:cNvSpPr/>
            <p:nvPr/>
          </p:nvSpPr>
          <p:spPr>
            <a:xfrm>
              <a:off x="1462241" y="1164925"/>
              <a:ext cx="178500" cy="33333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57" name="Shape 757"/>
            <p:cNvSpPr/>
            <p:nvPr/>
          </p:nvSpPr>
          <p:spPr>
            <a:xfrm>
              <a:off x="1892524" y="597608"/>
              <a:ext cx="91439" cy="152176"/>
            </a:xfrm>
            <a:custGeom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58" name="Shape 758"/>
            <p:cNvSpPr/>
            <p:nvPr/>
          </p:nvSpPr>
          <p:spPr>
            <a:xfrm>
              <a:off x="120058" y="1164925"/>
              <a:ext cx="178500" cy="136234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59" name="Shape 759"/>
            <p:cNvSpPr/>
            <p:nvPr/>
          </p:nvSpPr>
          <p:spPr>
            <a:xfrm>
              <a:off x="120058" y="1164925"/>
              <a:ext cx="178500" cy="84784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60" name="Shape 760"/>
            <p:cNvSpPr/>
            <p:nvPr/>
          </p:nvSpPr>
          <p:spPr>
            <a:xfrm>
              <a:off x="120058" y="1164925"/>
              <a:ext cx="178500" cy="33333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61" name="Shape 761"/>
            <p:cNvSpPr/>
            <p:nvPr/>
          </p:nvSpPr>
          <p:spPr>
            <a:xfrm>
              <a:off x="596062" y="597608"/>
              <a:ext cx="1342182" cy="152176"/>
            </a:xfrm>
            <a:custGeom>
              <a:pathLst>
                <a:path extrusionOk="0" h="120000" w="120000">
                  <a:moveTo>
                    <a:pt x="119999" y="0"/>
                  </a:moveTo>
                  <a:lnTo>
                    <a:pt x="119999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762" name="Shape 762"/>
            <p:cNvSpPr/>
            <p:nvPr/>
          </p:nvSpPr>
          <p:spPr>
            <a:xfrm>
              <a:off x="1457736" y="235284"/>
              <a:ext cx="961015" cy="36232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3" name="Shape 763"/>
            <p:cNvSpPr txBox="1"/>
            <p:nvPr/>
          </p:nvSpPr>
          <p:spPr>
            <a:xfrm>
              <a:off x="1457736" y="235284"/>
              <a:ext cx="961015" cy="36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Executivo-chefe</a:t>
              </a:r>
            </a:p>
          </p:txBody>
        </p:sp>
        <p:sp>
          <p:nvSpPr>
            <p:cNvPr id="764" name="Shape 764"/>
            <p:cNvSpPr/>
            <p:nvPr/>
          </p:nvSpPr>
          <p:spPr>
            <a:xfrm>
              <a:off x="1059" y="749785"/>
              <a:ext cx="1190005" cy="415141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5" name="Shape 765"/>
            <p:cNvSpPr txBox="1"/>
            <p:nvPr/>
          </p:nvSpPr>
          <p:spPr>
            <a:xfrm>
              <a:off x="1059" y="749785"/>
              <a:ext cx="1190005" cy="4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</a:t>
              </a:r>
            </a:p>
          </p:txBody>
        </p:sp>
        <p:sp>
          <p:nvSpPr>
            <p:cNvPr id="766" name="Shape 766"/>
            <p:cNvSpPr/>
            <p:nvPr/>
          </p:nvSpPr>
          <p:spPr>
            <a:xfrm>
              <a:off x="298560" y="1317103"/>
              <a:ext cx="1138467" cy="36232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7" name="Shape 767"/>
            <p:cNvSpPr txBox="1"/>
            <p:nvPr/>
          </p:nvSpPr>
          <p:spPr>
            <a:xfrm>
              <a:off x="298560" y="1317103"/>
              <a:ext cx="1138467" cy="36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68" name="Shape 768"/>
            <p:cNvSpPr/>
            <p:nvPr/>
          </p:nvSpPr>
          <p:spPr>
            <a:xfrm>
              <a:off x="298560" y="1831603"/>
              <a:ext cx="1138467" cy="36232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9" name="Shape 769"/>
            <p:cNvSpPr txBox="1"/>
            <p:nvPr/>
          </p:nvSpPr>
          <p:spPr>
            <a:xfrm>
              <a:off x="298560" y="1831603"/>
              <a:ext cx="1138467" cy="36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70" name="Shape 770"/>
            <p:cNvSpPr/>
            <p:nvPr/>
          </p:nvSpPr>
          <p:spPr>
            <a:xfrm>
              <a:off x="298560" y="2346105"/>
              <a:ext cx="1138467" cy="36232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1" name="Shape 771"/>
            <p:cNvSpPr txBox="1"/>
            <p:nvPr/>
          </p:nvSpPr>
          <p:spPr>
            <a:xfrm>
              <a:off x="298560" y="2346105"/>
              <a:ext cx="1138467" cy="36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72" name="Shape 772"/>
            <p:cNvSpPr/>
            <p:nvPr/>
          </p:nvSpPr>
          <p:spPr>
            <a:xfrm>
              <a:off x="1343241" y="749785"/>
              <a:ext cx="1190005" cy="415141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3" name="Shape 773"/>
            <p:cNvSpPr txBox="1"/>
            <p:nvPr/>
          </p:nvSpPr>
          <p:spPr>
            <a:xfrm>
              <a:off x="1343241" y="749785"/>
              <a:ext cx="1190005" cy="4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 </a:t>
              </a:r>
            </a:p>
          </p:txBody>
        </p:sp>
        <p:sp>
          <p:nvSpPr>
            <p:cNvPr id="774" name="Shape 774"/>
            <p:cNvSpPr/>
            <p:nvPr/>
          </p:nvSpPr>
          <p:spPr>
            <a:xfrm>
              <a:off x="1640741" y="1317103"/>
              <a:ext cx="1138467" cy="36232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5" name="Shape 775"/>
            <p:cNvSpPr txBox="1"/>
            <p:nvPr/>
          </p:nvSpPr>
          <p:spPr>
            <a:xfrm>
              <a:off x="1640741" y="1317103"/>
              <a:ext cx="1138467" cy="36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76" name="Shape 776"/>
            <p:cNvSpPr/>
            <p:nvPr/>
          </p:nvSpPr>
          <p:spPr>
            <a:xfrm>
              <a:off x="1640741" y="1831603"/>
              <a:ext cx="1138467" cy="36232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7" name="Shape 777"/>
            <p:cNvSpPr txBox="1"/>
            <p:nvPr/>
          </p:nvSpPr>
          <p:spPr>
            <a:xfrm>
              <a:off x="1640741" y="1831603"/>
              <a:ext cx="1138467" cy="36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78" name="Shape 778"/>
            <p:cNvSpPr/>
            <p:nvPr/>
          </p:nvSpPr>
          <p:spPr>
            <a:xfrm>
              <a:off x="1640741" y="2346105"/>
              <a:ext cx="1138467" cy="36232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9" name="Shape 779"/>
            <p:cNvSpPr txBox="1"/>
            <p:nvPr/>
          </p:nvSpPr>
          <p:spPr>
            <a:xfrm>
              <a:off x="1640741" y="2346105"/>
              <a:ext cx="1138467" cy="36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80" name="Shape 780"/>
            <p:cNvSpPr/>
            <p:nvPr/>
          </p:nvSpPr>
          <p:spPr>
            <a:xfrm>
              <a:off x="2685423" y="749785"/>
              <a:ext cx="1190005" cy="415141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1" name="Shape 781"/>
            <p:cNvSpPr txBox="1"/>
            <p:nvPr/>
          </p:nvSpPr>
          <p:spPr>
            <a:xfrm>
              <a:off x="2685423" y="749785"/>
              <a:ext cx="1190005" cy="415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</a:t>
              </a:r>
            </a:p>
          </p:txBody>
        </p:sp>
        <p:sp>
          <p:nvSpPr>
            <p:cNvPr id="782" name="Shape 782"/>
            <p:cNvSpPr/>
            <p:nvPr/>
          </p:nvSpPr>
          <p:spPr>
            <a:xfrm>
              <a:off x="2982925" y="1317103"/>
              <a:ext cx="1138467" cy="36232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3" name="Shape 783"/>
            <p:cNvSpPr txBox="1"/>
            <p:nvPr/>
          </p:nvSpPr>
          <p:spPr>
            <a:xfrm>
              <a:off x="2982925" y="1317103"/>
              <a:ext cx="1138467" cy="36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84" name="Shape 784"/>
            <p:cNvSpPr/>
            <p:nvPr/>
          </p:nvSpPr>
          <p:spPr>
            <a:xfrm>
              <a:off x="2982925" y="1831603"/>
              <a:ext cx="1138467" cy="36232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5" name="Shape 785"/>
            <p:cNvSpPr txBox="1"/>
            <p:nvPr/>
          </p:nvSpPr>
          <p:spPr>
            <a:xfrm>
              <a:off x="2982925" y="1831603"/>
              <a:ext cx="1138467" cy="36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786" name="Shape 786"/>
            <p:cNvSpPr/>
            <p:nvPr/>
          </p:nvSpPr>
          <p:spPr>
            <a:xfrm>
              <a:off x="2982925" y="2346105"/>
              <a:ext cx="1138467" cy="36232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7" name="Shape 787"/>
            <p:cNvSpPr txBox="1"/>
            <p:nvPr/>
          </p:nvSpPr>
          <p:spPr>
            <a:xfrm>
              <a:off x="2982925" y="2346105"/>
              <a:ext cx="1138467" cy="36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</p:grpSp>
      <p:sp>
        <p:nvSpPr>
          <p:cNvPr id="788" name="Shape 788"/>
          <p:cNvSpPr/>
          <p:nvPr/>
        </p:nvSpPr>
        <p:spPr>
          <a:xfrm>
            <a:off x="946829" y="3252567"/>
            <a:ext cx="4107052" cy="5577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1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 txBox="1"/>
          <p:nvPr/>
        </p:nvSpPr>
        <p:spPr>
          <a:xfrm>
            <a:off x="2142153" y="3861789"/>
            <a:ext cx="1716404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Coordenação do projeto</a:t>
            </a:r>
          </a:p>
        </p:txBody>
      </p:sp>
      <p:cxnSp>
        <p:nvCxnSpPr>
          <p:cNvPr id="790" name="Shape 790"/>
          <p:cNvCxnSpPr/>
          <p:nvPr/>
        </p:nvCxnSpPr>
        <p:spPr>
          <a:xfrm>
            <a:off x="3000356" y="3819537"/>
            <a:ext cx="0" cy="422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91" name="Shape 791"/>
          <p:cNvSpPr/>
          <p:nvPr/>
        </p:nvSpPr>
        <p:spPr>
          <a:xfrm>
            <a:off x="1976975" y="521102"/>
            <a:ext cx="39597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MATRICIAL FRACA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E75B5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1360675"/>
            <a:ext cx="7913688" cy="646331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PREPARATÓRIO PMP</a:t>
            </a:r>
            <a:r>
              <a:rPr b="1" baseline="30000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CAPM</a:t>
            </a:r>
            <a:r>
              <a:rPr b="1" baseline="30000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sp>
        <p:nvSpPr>
          <p:cNvPr id="200" name="Shape 200"/>
          <p:cNvSpPr/>
          <p:nvPr/>
        </p:nvSpPr>
        <p:spPr>
          <a:xfrm>
            <a:off x="2571750" y="2683282"/>
            <a:ext cx="4895850" cy="923329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Frederico de Azevedo Aranha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Gerente de Projetos, Esp., PMP</a:t>
            </a:r>
            <a:r>
              <a:rPr b="0" baseline="3000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ITIL</a:t>
            </a:r>
            <a:r>
              <a:rPr b="0" baseline="3000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Expert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/>
          <p:nvPr/>
        </p:nvSpPr>
        <p:spPr>
          <a:xfrm>
            <a:off x="1579429" y="536645"/>
            <a:ext cx="4754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MATRICIAL BALANCEADA</a:t>
            </a:r>
          </a:p>
        </p:txBody>
      </p:sp>
      <p:sp>
        <p:nvSpPr>
          <p:cNvPr id="797" name="Shape 797"/>
          <p:cNvSpPr/>
          <p:nvPr/>
        </p:nvSpPr>
        <p:spPr>
          <a:xfrm>
            <a:off x="341850" y="1029973"/>
            <a:ext cx="4004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Surge a figura do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 de projeto</a:t>
            </a:r>
          </a:p>
        </p:txBody>
      </p:sp>
      <p:sp>
        <p:nvSpPr>
          <p:cNvPr id="798" name="Shape 798"/>
          <p:cNvSpPr/>
          <p:nvPr/>
        </p:nvSpPr>
        <p:spPr>
          <a:xfrm>
            <a:off x="341850" y="1439308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Possui alguns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elementos do gerenciamento de projetos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mas sem deixar de lado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aspectos da organização funcional</a:t>
            </a:r>
          </a:p>
        </p:txBody>
      </p:sp>
      <p:sp>
        <p:nvSpPr>
          <p:cNvPr id="799" name="Shape 799"/>
          <p:cNvSpPr/>
          <p:nvPr/>
        </p:nvSpPr>
        <p:spPr>
          <a:xfrm>
            <a:off x="341850" y="2125643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gerente de projetos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compartilha e negocia pela autoridade sobre a equipe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os gerentes funcionais </a:t>
            </a:r>
          </a:p>
        </p:txBody>
      </p:sp>
      <p:sp>
        <p:nvSpPr>
          <p:cNvPr id="800" name="Shape 800"/>
          <p:cNvSpPr/>
          <p:nvPr/>
        </p:nvSpPr>
        <p:spPr>
          <a:xfrm>
            <a:off x="341850" y="2811977"/>
            <a:ext cx="52467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Gerentes de projetos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fazem parte de departamentos funcionais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Shape 805"/>
          <p:cNvGrpSpPr/>
          <p:nvPr/>
        </p:nvGrpSpPr>
        <p:grpSpPr>
          <a:xfrm>
            <a:off x="923707" y="1223487"/>
            <a:ext cx="4151101" cy="2491613"/>
            <a:chOff x="1067" y="219109"/>
            <a:chExt cx="4151101" cy="2491613"/>
          </a:xfrm>
        </p:grpSpPr>
        <p:sp>
          <p:nvSpPr>
            <p:cNvPr id="806" name="Shape 806"/>
            <p:cNvSpPr/>
            <p:nvPr/>
          </p:nvSpPr>
          <p:spPr>
            <a:xfrm>
              <a:off x="2825365" y="1155692"/>
              <a:ext cx="179832" cy="1372514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07" name="Shape 807"/>
            <p:cNvSpPr/>
            <p:nvPr/>
          </p:nvSpPr>
          <p:spPr>
            <a:xfrm>
              <a:off x="2825365" y="1155692"/>
              <a:ext cx="179832" cy="85417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08" name="Shape 808"/>
            <p:cNvSpPr/>
            <p:nvPr/>
          </p:nvSpPr>
          <p:spPr>
            <a:xfrm>
              <a:off x="2825365" y="1155692"/>
              <a:ext cx="179832" cy="33582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09" name="Shape 809"/>
            <p:cNvSpPr/>
            <p:nvPr/>
          </p:nvSpPr>
          <p:spPr>
            <a:xfrm>
              <a:off x="1952716" y="584139"/>
              <a:ext cx="1352204" cy="1533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10" name="Shape 810"/>
            <p:cNvSpPr/>
            <p:nvPr/>
          </p:nvSpPr>
          <p:spPr>
            <a:xfrm>
              <a:off x="1473161" y="1155692"/>
              <a:ext cx="179832" cy="1372514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11" name="Shape 811"/>
            <p:cNvSpPr/>
            <p:nvPr/>
          </p:nvSpPr>
          <p:spPr>
            <a:xfrm>
              <a:off x="1473161" y="1155692"/>
              <a:ext cx="179832" cy="85417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12" name="Shape 812"/>
            <p:cNvSpPr/>
            <p:nvPr/>
          </p:nvSpPr>
          <p:spPr>
            <a:xfrm>
              <a:off x="1473161" y="1155692"/>
              <a:ext cx="179832" cy="33582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13" name="Shape 813"/>
            <p:cNvSpPr/>
            <p:nvPr/>
          </p:nvSpPr>
          <p:spPr>
            <a:xfrm>
              <a:off x="1906997" y="584139"/>
              <a:ext cx="91439" cy="153312"/>
            </a:xfrm>
            <a:custGeom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14" name="Shape 814"/>
            <p:cNvSpPr/>
            <p:nvPr/>
          </p:nvSpPr>
          <p:spPr>
            <a:xfrm>
              <a:off x="120956" y="1155692"/>
              <a:ext cx="179832" cy="1372514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15" name="Shape 815"/>
            <p:cNvSpPr/>
            <p:nvPr/>
          </p:nvSpPr>
          <p:spPr>
            <a:xfrm>
              <a:off x="120956" y="1155692"/>
              <a:ext cx="179832" cy="85417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16" name="Shape 816"/>
            <p:cNvSpPr/>
            <p:nvPr/>
          </p:nvSpPr>
          <p:spPr>
            <a:xfrm>
              <a:off x="120956" y="1155692"/>
              <a:ext cx="179832" cy="33582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17" name="Shape 817"/>
            <p:cNvSpPr/>
            <p:nvPr/>
          </p:nvSpPr>
          <p:spPr>
            <a:xfrm>
              <a:off x="600512" y="584139"/>
              <a:ext cx="1352204" cy="153312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18" name="Shape 818"/>
            <p:cNvSpPr/>
            <p:nvPr/>
          </p:nvSpPr>
          <p:spPr>
            <a:xfrm>
              <a:off x="1468620" y="219109"/>
              <a:ext cx="968191" cy="36503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9" name="Shape 819"/>
            <p:cNvSpPr txBox="1"/>
            <p:nvPr/>
          </p:nvSpPr>
          <p:spPr>
            <a:xfrm>
              <a:off x="1468620" y="219109"/>
              <a:ext cx="968191" cy="36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Executivo-chefe</a:t>
              </a:r>
            </a:p>
          </p:txBody>
        </p:sp>
        <p:sp>
          <p:nvSpPr>
            <p:cNvPr id="820" name="Shape 820"/>
            <p:cNvSpPr/>
            <p:nvPr/>
          </p:nvSpPr>
          <p:spPr>
            <a:xfrm>
              <a:off x="1067" y="737452"/>
              <a:ext cx="1198891" cy="418241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1" name="Shape 821"/>
            <p:cNvSpPr txBox="1"/>
            <p:nvPr/>
          </p:nvSpPr>
          <p:spPr>
            <a:xfrm>
              <a:off x="1067" y="737452"/>
              <a:ext cx="1198891" cy="418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</a:t>
              </a:r>
            </a:p>
          </p:txBody>
        </p:sp>
        <p:sp>
          <p:nvSpPr>
            <p:cNvPr id="822" name="Shape 822"/>
            <p:cNvSpPr/>
            <p:nvPr/>
          </p:nvSpPr>
          <p:spPr>
            <a:xfrm>
              <a:off x="300789" y="1309005"/>
              <a:ext cx="1146968" cy="36503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3" name="Shape 823"/>
            <p:cNvSpPr txBox="1"/>
            <p:nvPr/>
          </p:nvSpPr>
          <p:spPr>
            <a:xfrm>
              <a:off x="300789" y="1309005"/>
              <a:ext cx="1146968" cy="36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24" name="Shape 824"/>
            <p:cNvSpPr/>
            <p:nvPr/>
          </p:nvSpPr>
          <p:spPr>
            <a:xfrm>
              <a:off x="300789" y="1827349"/>
              <a:ext cx="1146968" cy="36503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5" name="Shape 825"/>
            <p:cNvSpPr txBox="1"/>
            <p:nvPr/>
          </p:nvSpPr>
          <p:spPr>
            <a:xfrm>
              <a:off x="300789" y="1827349"/>
              <a:ext cx="1146968" cy="36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26" name="Shape 826"/>
            <p:cNvSpPr/>
            <p:nvPr/>
          </p:nvSpPr>
          <p:spPr>
            <a:xfrm>
              <a:off x="300789" y="2345692"/>
              <a:ext cx="1146968" cy="36503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7" name="Shape 827"/>
            <p:cNvSpPr txBox="1"/>
            <p:nvPr/>
          </p:nvSpPr>
          <p:spPr>
            <a:xfrm>
              <a:off x="300789" y="2345692"/>
              <a:ext cx="1146968" cy="36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1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do projeto</a:t>
              </a:r>
            </a:p>
          </p:txBody>
        </p:sp>
        <p:sp>
          <p:nvSpPr>
            <p:cNvPr id="828" name="Shape 828"/>
            <p:cNvSpPr/>
            <p:nvPr/>
          </p:nvSpPr>
          <p:spPr>
            <a:xfrm>
              <a:off x="1353271" y="737452"/>
              <a:ext cx="1198891" cy="418241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9" name="Shape 829"/>
            <p:cNvSpPr txBox="1"/>
            <p:nvPr/>
          </p:nvSpPr>
          <p:spPr>
            <a:xfrm>
              <a:off x="1353271" y="737452"/>
              <a:ext cx="1198891" cy="418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 </a:t>
              </a:r>
            </a:p>
          </p:txBody>
        </p:sp>
        <p:sp>
          <p:nvSpPr>
            <p:cNvPr id="830" name="Shape 830"/>
            <p:cNvSpPr/>
            <p:nvPr/>
          </p:nvSpPr>
          <p:spPr>
            <a:xfrm>
              <a:off x="1652994" y="1309005"/>
              <a:ext cx="1146968" cy="36503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1" name="Shape 831"/>
            <p:cNvSpPr txBox="1"/>
            <p:nvPr/>
          </p:nvSpPr>
          <p:spPr>
            <a:xfrm>
              <a:off x="1652994" y="1309005"/>
              <a:ext cx="1146968" cy="36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32" name="Shape 832"/>
            <p:cNvSpPr/>
            <p:nvPr/>
          </p:nvSpPr>
          <p:spPr>
            <a:xfrm>
              <a:off x="1652994" y="1827349"/>
              <a:ext cx="1146968" cy="36503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3" name="Shape 833"/>
            <p:cNvSpPr txBox="1"/>
            <p:nvPr/>
          </p:nvSpPr>
          <p:spPr>
            <a:xfrm>
              <a:off x="1652994" y="1827349"/>
              <a:ext cx="1146968" cy="36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34" name="Shape 834"/>
            <p:cNvSpPr/>
            <p:nvPr/>
          </p:nvSpPr>
          <p:spPr>
            <a:xfrm>
              <a:off x="1652994" y="2345692"/>
              <a:ext cx="1146968" cy="36503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5" name="Shape 835"/>
            <p:cNvSpPr txBox="1"/>
            <p:nvPr/>
          </p:nvSpPr>
          <p:spPr>
            <a:xfrm>
              <a:off x="1652994" y="2345692"/>
              <a:ext cx="1146968" cy="36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36" name="Shape 836"/>
            <p:cNvSpPr/>
            <p:nvPr/>
          </p:nvSpPr>
          <p:spPr>
            <a:xfrm>
              <a:off x="2705475" y="737452"/>
              <a:ext cx="1198891" cy="418241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7" name="Shape 837"/>
            <p:cNvSpPr txBox="1"/>
            <p:nvPr/>
          </p:nvSpPr>
          <p:spPr>
            <a:xfrm>
              <a:off x="2705475" y="737452"/>
              <a:ext cx="1198891" cy="418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</a:t>
              </a:r>
            </a:p>
          </p:txBody>
        </p:sp>
        <p:sp>
          <p:nvSpPr>
            <p:cNvPr id="838" name="Shape 838"/>
            <p:cNvSpPr/>
            <p:nvPr/>
          </p:nvSpPr>
          <p:spPr>
            <a:xfrm>
              <a:off x="3005199" y="1309005"/>
              <a:ext cx="1146968" cy="36503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9" name="Shape 839"/>
            <p:cNvSpPr txBox="1"/>
            <p:nvPr/>
          </p:nvSpPr>
          <p:spPr>
            <a:xfrm>
              <a:off x="3005199" y="1309005"/>
              <a:ext cx="1146968" cy="36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40" name="Shape 840"/>
            <p:cNvSpPr/>
            <p:nvPr/>
          </p:nvSpPr>
          <p:spPr>
            <a:xfrm>
              <a:off x="3005199" y="1827349"/>
              <a:ext cx="1146968" cy="36503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1" name="Shape 841"/>
            <p:cNvSpPr txBox="1"/>
            <p:nvPr/>
          </p:nvSpPr>
          <p:spPr>
            <a:xfrm>
              <a:off x="3005199" y="1827349"/>
              <a:ext cx="1146968" cy="36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42" name="Shape 842"/>
            <p:cNvSpPr/>
            <p:nvPr/>
          </p:nvSpPr>
          <p:spPr>
            <a:xfrm>
              <a:off x="3005199" y="2345692"/>
              <a:ext cx="1146968" cy="365030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3" name="Shape 843"/>
            <p:cNvSpPr txBox="1"/>
            <p:nvPr/>
          </p:nvSpPr>
          <p:spPr>
            <a:xfrm>
              <a:off x="3005199" y="2345692"/>
              <a:ext cx="1146968" cy="365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</p:grpSp>
      <p:sp>
        <p:nvSpPr>
          <p:cNvPr id="844" name="Shape 844"/>
          <p:cNvSpPr txBox="1"/>
          <p:nvPr/>
        </p:nvSpPr>
        <p:spPr>
          <a:xfrm>
            <a:off x="2270825" y="3863503"/>
            <a:ext cx="1725764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Coordenação do projeto</a:t>
            </a:r>
          </a:p>
        </p:txBody>
      </p:sp>
      <p:sp>
        <p:nvSpPr>
          <p:cNvPr id="845" name="Shape 845"/>
          <p:cNvSpPr/>
          <p:nvPr/>
        </p:nvSpPr>
        <p:spPr>
          <a:xfrm>
            <a:off x="1080179" y="3254281"/>
            <a:ext cx="4107052" cy="5577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1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6" name="Shape 846"/>
          <p:cNvCxnSpPr/>
          <p:nvPr/>
        </p:nvCxnSpPr>
        <p:spPr>
          <a:xfrm>
            <a:off x="3133706" y="3821248"/>
            <a:ext cx="0" cy="422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47" name="Shape 847"/>
          <p:cNvSpPr/>
          <p:nvPr/>
        </p:nvSpPr>
        <p:spPr>
          <a:xfrm>
            <a:off x="1579429" y="511416"/>
            <a:ext cx="4754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MATRICIAL BALANCEADA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/>
          <p:nvPr/>
        </p:nvSpPr>
        <p:spPr>
          <a:xfrm>
            <a:off x="1994608" y="526756"/>
            <a:ext cx="3924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MATRICIAL FORTE</a:t>
            </a:r>
          </a:p>
        </p:txBody>
      </p:sp>
      <p:sp>
        <p:nvSpPr>
          <p:cNvPr id="853" name="Shape 853"/>
          <p:cNvSpPr/>
          <p:nvPr/>
        </p:nvSpPr>
        <p:spPr>
          <a:xfrm>
            <a:off x="356843" y="1029088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melhor estrutura organizacional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se trabalhar com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gerenciamento de projetos</a:t>
            </a:r>
          </a:p>
        </p:txBody>
      </p:sp>
      <p:sp>
        <p:nvSpPr>
          <p:cNvPr id="854" name="Shape 854"/>
          <p:cNvSpPr/>
          <p:nvPr/>
        </p:nvSpPr>
        <p:spPr>
          <a:xfrm>
            <a:off x="356843" y="1704917"/>
            <a:ext cx="5739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Equipes podem ter chance 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construção de carreira </a:t>
            </a:r>
          </a:p>
        </p:txBody>
      </p:sp>
      <p:sp>
        <p:nvSpPr>
          <p:cNvPr id="855" name="Shape 855"/>
          <p:cNvSpPr/>
          <p:nvPr/>
        </p:nvSpPr>
        <p:spPr>
          <a:xfrm>
            <a:off x="356843" y="210374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gerente de projeto tem autoridade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distinta do gerente funcional</a:t>
            </a:r>
          </a:p>
        </p:txBody>
      </p:sp>
      <p:sp>
        <p:nvSpPr>
          <p:cNvPr id="856" name="Shape 856"/>
          <p:cNvSpPr/>
          <p:nvPr/>
        </p:nvSpPr>
        <p:spPr>
          <a:xfrm>
            <a:off x="356843" y="2502577"/>
            <a:ext cx="4967751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gerente de projeto está alocado em um departamento externo aos departamentos funcionais, no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PMO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Shape 861"/>
          <p:cNvGrpSpPr/>
          <p:nvPr/>
        </p:nvGrpSpPr>
        <p:grpSpPr>
          <a:xfrm>
            <a:off x="1019762" y="1099015"/>
            <a:ext cx="4131401" cy="2623757"/>
            <a:chOff x="3104" y="154285"/>
            <a:chExt cx="4131401" cy="2623757"/>
          </a:xfrm>
        </p:grpSpPr>
        <p:sp>
          <p:nvSpPr>
            <p:cNvPr id="862" name="Shape 862"/>
            <p:cNvSpPr/>
            <p:nvPr/>
          </p:nvSpPr>
          <p:spPr>
            <a:xfrm>
              <a:off x="3277564" y="1225175"/>
              <a:ext cx="135653" cy="137254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63" name="Shape 863"/>
            <p:cNvSpPr/>
            <p:nvPr/>
          </p:nvSpPr>
          <p:spPr>
            <a:xfrm>
              <a:off x="3277564" y="1225175"/>
              <a:ext cx="135653" cy="85492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64" name="Shape 864"/>
            <p:cNvSpPr/>
            <p:nvPr/>
          </p:nvSpPr>
          <p:spPr>
            <a:xfrm>
              <a:off x="3277564" y="1225175"/>
              <a:ext cx="135653" cy="3373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65" name="Shape 865"/>
            <p:cNvSpPr/>
            <p:nvPr/>
          </p:nvSpPr>
          <p:spPr>
            <a:xfrm>
              <a:off x="2047299" y="528045"/>
              <a:ext cx="1592011" cy="15697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66" name="Shape 866"/>
            <p:cNvSpPr/>
            <p:nvPr/>
          </p:nvSpPr>
          <p:spPr>
            <a:xfrm>
              <a:off x="2216224" y="1225175"/>
              <a:ext cx="135653" cy="137254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67" name="Shape 867"/>
            <p:cNvSpPr/>
            <p:nvPr/>
          </p:nvSpPr>
          <p:spPr>
            <a:xfrm>
              <a:off x="2216224" y="1225175"/>
              <a:ext cx="135653" cy="85492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68" name="Shape 868"/>
            <p:cNvSpPr/>
            <p:nvPr/>
          </p:nvSpPr>
          <p:spPr>
            <a:xfrm>
              <a:off x="2216224" y="1225175"/>
              <a:ext cx="135653" cy="3373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69" name="Shape 869"/>
            <p:cNvSpPr/>
            <p:nvPr/>
          </p:nvSpPr>
          <p:spPr>
            <a:xfrm>
              <a:off x="2047299" y="528045"/>
              <a:ext cx="530670" cy="15697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70" name="Shape 870"/>
            <p:cNvSpPr/>
            <p:nvPr/>
          </p:nvSpPr>
          <p:spPr>
            <a:xfrm>
              <a:off x="1154883" y="1225175"/>
              <a:ext cx="135653" cy="137254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71" name="Shape 871"/>
            <p:cNvSpPr/>
            <p:nvPr/>
          </p:nvSpPr>
          <p:spPr>
            <a:xfrm>
              <a:off x="1154883" y="1225175"/>
              <a:ext cx="135653" cy="85492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72" name="Shape 872"/>
            <p:cNvSpPr/>
            <p:nvPr/>
          </p:nvSpPr>
          <p:spPr>
            <a:xfrm>
              <a:off x="1154883" y="1225175"/>
              <a:ext cx="135653" cy="3373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73" name="Shape 873"/>
            <p:cNvSpPr/>
            <p:nvPr/>
          </p:nvSpPr>
          <p:spPr>
            <a:xfrm>
              <a:off x="1516628" y="528045"/>
              <a:ext cx="530670" cy="156978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74" name="Shape 874"/>
            <p:cNvSpPr/>
            <p:nvPr/>
          </p:nvSpPr>
          <p:spPr>
            <a:xfrm>
              <a:off x="93541" y="1225175"/>
              <a:ext cx="135653" cy="137254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75" name="Shape 875"/>
            <p:cNvSpPr/>
            <p:nvPr/>
          </p:nvSpPr>
          <p:spPr>
            <a:xfrm>
              <a:off x="93541" y="1225175"/>
              <a:ext cx="135653" cy="85492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76" name="Shape 876"/>
            <p:cNvSpPr/>
            <p:nvPr/>
          </p:nvSpPr>
          <p:spPr>
            <a:xfrm>
              <a:off x="93541" y="1225175"/>
              <a:ext cx="135653" cy="3373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77" name="Shape 877"/>
            <p:cNvSpPr/>
            <p:nvPr/>
          </p:nvSpPr>
          <p:spPr>
            <a:xfrm>
              <a:off x="455287" y="528045"/>
              <a:ext cx="1592011" cy="156978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878" name="Shape 878"/>
            <p:cNvSpPr/>
            <p:nvPr/>
          </p:nvSpPr>
          <p:spPr>
            <a:xfrm>
              <a:off x="1551626" y="154285"/>
              <a:ext cx="991343" cy="373759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9" name="Shape 879"/>
            <p:cNvSpPr txBox="1"/>
            <p:nvPr/>
          </p:nvSpPr>
          <p:spPr>
            <a:xfrm>
              <a:off x="1551626" y="154285"/>
              <a:ext cx="991343" cy="373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Executivo-chefe</a:t>
              </a:r>
            </a:p>
          </p:txBody>
        </p:sp>
        <p:sp>
          <p:nvSpPr>
            <p:cNvPr id="880" name="Shape 880"/>
            <p:cNvSpPr/>
            <p:nvPr/>
          </p:nvSpPr>
          <p:spPr>
            <a:xfrm>
              <a:off x="3104" y="685022"/>
              <a:ext cx="904362" cy="54015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1" name="Shape 881"/>
            <p:cNvSpPr txBox="1"/>
            <p:nvPr/>
          </p:nvSpPr>
          <p:spPr>
            <a:xfrm>
              <a:off x="3104" y="685022"/>
              <a:ext cx="904362" cy="540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</a:t>
              </a:r>
            </a:p>
          </p:txBody>
        </p:sp>
        <p:sp>
          <p:nvSpPr>
            <p:cNvPr id="882" name="Shape 882"/>
            <p:cNvSpPr/>
            <p:nvPr/>
          </p:nvSpPr>
          <p:spPr>
            <a:xfrm>
              <a:off x="229195" y="1382154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3" name="Shape 883"/>
            <p:cNvSpPr txBox="1"/>
            <p:nvPr/>
          </p:nvSpPr>
          <p:spPr>
            <a:xfrm>
              <a:off x="229195" y="1382154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84" name="Shape 884"/>
            <p:cNvSpPr/>
            <p:nvPr/>
          </p:nvSpPr>
          <p:spPr>
            <a:xfrm>
              <a:off x="229195" y="1899777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5" name="Shape 885"/>
            <p:cNvSpPr txBox="1"/>
            <p:nvPr/>
          </p:nvSpPr>
          <p:spPr>
            <a:xfrm>
              <a:off x="229195" y="1899777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86" name="Shape 886"/>
            <p:cNvSpPr/>
            <p:nvPr/>
          </p:nvSpPr>
          <p:spPr>
            <a:xfrm>
              <a:off x="229195" y="2417400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7" name="Shape 887"/>
            <p:cNvSpPr txBox="1"/>
            <p:nvPr/>
          </p:nvSpPr>
          <p:spPr>
            <a:xfrm>
              <a:off x="229195" y="2417400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88" name="Shape 888"/>
            <p:cNvSpPr/>
            <p:nvPr/>
          </p:nvSpPr>
          <p:spPr>
            <a:xfrm>
              <a:off x="1064446" y="685022"/>
              <a:ext cx="904362" cy="54015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9" name="Shape 889"/>
            <p:cNvSpPr txBox="1"/>
            <p:nvPr/>
          </p:nvSpPr>
          <p:spPr>
            <a:xfrm>
              <a:off x="1064446" y="685022"/>
              <a:ext cx="904362" cy="540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 </a:t>
              </a:r>
            </a:p>
          </p:txBody>
        </p:sp>
        <p:sp>
          <p:nvSpPr>
            <p:cNvPr id="890" name="Shape 890"/>
            <p:cNvSpPr/>
            <p:nvPr/>
          </p:nvSpPr>
          <p:spPr>
            <a:xfrm>
              <a:off x="1290537" y="1382154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1" name="Shape 891"/>
            <p:cNvSpPr txBox="1"/>
            <p:nvPr/>
          </p:nvSpPr>
          <p:spPr>
            <a:xfrm>
              <a:off x="1290537" y="1382154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92" name="Shape 892"/>
            <p:cNvSpPr/>
            <p:nvPr/>
          </p:nvSpPr>
          <p:spPr>
            <a:xfrm>
              <a:off x="1290537" y="1899777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3" name="Shape 893"/>
            <p:cNvSpPr txBox="1"/>
            <p:nvPr/>
          </p:nvSpPr>
          <p:spPr>
            <a:xfrm>
              <a:off x="1290537" y="1899777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94" name="Shape 894"/>
            <p:cNvSpPr/>
            <p:nvPr/>
          </p:nvSpPr>
          <p:spPr>
            <a:xfrm>
              <a:off x="1290537" y="2417400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5" name="Shape 895"/>
            <p:cNvSpPr txBox="1"/>
            <p:nvPr/>
          </p:nvSpPr>
          <p:spPr>
            <a:xfrm>
              <a:off x="1290537" y="2417400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896" name="Shape 896"/>
            <p:cNvSpPr/>
            <p:nvPr/>
          </p:nvSpPr>
          <p:spPr>
            <a:xfrm>
              <a:off x="2125788" y="685022"/>
              <a:ext cx="904362" cy="54015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7" name="Shape 897"/>
            <p:cNvSpPr txBox="1"/>
            <p:nvPr/>
          </p:nvSpPr>
          <p:spPr>
            <a:xfrm>
              <a:off x="2125788" y="685022"/>
              <a:ext cx="904362" cy="540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</a:t>
              </a:r>
            </a:p>
          </p:txBody>
        </p:sp>
        <p:sp>
          <p:nvSpPr>
            <p:cNvPr id="898" name="Shape 898"/>
            <p:cNvSpPr/>
            <p:nvPr/>
          </p:nvSpPr>
          <p:spPr>
            <a:xfrm>
              <a:off x="2351878" y="1382154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9" name="Shape 899"/>
            <p:cNvSpPr txBox="1"/>
            <p:nvPr/>
          </p:nvSpPr>
          <p:spPr>
            <a:xfrm>
              <a:off x="2351878" y="1382154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00" name="Shape 900"/>
            <p:cNvSpPr/>
            <p:nvPr/>
          </p:nvSpPr>
          <p:spPr>
            <a:xfrm>
              <a:off x="2351878" y="1899777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1" name="Shape 901"/>
            <p:cNvSpPr txBox="1"/>
            <p:nvPr/>
          </p:nvSpPr>
          <p:spPr>
            <a:xfrm>
              <a:off x="2351878" y="1899777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02" name="Shape 902"/>
            <p:cNvSpPr/>
            <p:nvPr/>
          </p:nvSpPr>
          <p:spPr>
            <a:xfrm>
              <a:off x="2351878" y="2417400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3" name="Shape 903"/>
            <p:cNvSpPr txBox="1"/>
            <p:nvPr/>
          </p:nvSpPr>
          <p:spPr>
            <a:xfrm>
              <a:off x="2351878" y="2417400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04" name="Shape 904"/>
            <p:cNvSpPr/>
            <p:nvPr/>
          </p:nvSpPr>
          <p:spPr>
            <a:xfrm>
              <a:off x="3187128" y="685022"/>
              <a:ext cx="904362" cy="54015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5" name="Shape 905"/>
            <p:cNvSpPr txBox="1"/>
            <p:nvPr/>
          </p:nvSpPr>
          <p:spPr>
            <a:xfrm>
              <a:off x="3187128" y="685022"/>
              <a:ext cx="904362" cy="540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1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Chefe dos gerentes de projeto</a:t>
              </a:r>
            </a:p>
          </p:txBody>
        </p:sp>
        <p:sp>
          <p:nvSpPr>
            <p:cNvPr id="906" name="Shape 906"/>
            <p:cNvSpPr/>
            <p:nvPr/>
          </p:nvSpPr>
          <p:spPr>
            <a:xfrm>
              <a:off x="3413219" y="1382154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7" name="Shape 907"/>
            <p:cNvSpPr txBox="1"/>
            <p:nvPr/>
          </p:nvSpPr>
          <p:spPr>
            <a:xfrm>
              <a:off x="3413219" y="1382154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1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do projeto</a:t>
              </a:r>
            </a:p>
          </p:txBody>
        </p:sp>
        <p:sp>
          <p:nvSpPr>
            <p:cNvPr id="908" name="Shape 908"/>
            <p:cNvSpPr/>
            <p:nvPr/>
          </p:nvSpPr>
          <p:spPr>
            <a:xfrm>
              <a:off x="3413219" y="1899777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9" name="Shape 909"/>
            <p:cNvSpPr txBox="1"/>
            <p:nvPr/>
          </p:nvSpPr>
          <p:spPr>
            <a:xfrm>
              <a:off x="3413219" y="1899777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1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do projeto</a:t>
              </a:r>
            </a:p>
          </p:txBody>
        </p:sp>
        <p:sp>
          <p:nvSpPr>
            <p:cNvPr id="910" name="Shape 910"/>
            <p:cNvSpPr/>
            <p:nvPr/>
          </p:nvSpPr>
          <p:spPr>
            <a:xfrm>
              <a:off x="3413219" y="2417400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1" name="Shape 911"/>
            <p:cNvSpPr txBox="1"/>
            <p:nvPr/>
          </p:nvSpPr>
          <p:spPr>
            <a:xfrm>
              <a:off x="3413219" y="2417400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1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do projeto</a:t>
              </a:r>
            </a:p>
          </p:txBody>
        </p:sp>
      </p:grpSp>
      <p:sp>
        <p:nvSpPr>
          <p:cNvPr id="912" name="Shape 912"/>
          <p:cNvSpPr/>
          <p:nvPr/>
        </p:nvSpPr>
        <p:spPr>
          <a:xfrm>
            <a:off x="1141816" y="3314714"/>
            <a:ext cx="4107052" cy="45167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1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Shape 913"/>
          <p:cNvSpPr txBox="1"/>
          <p:nvPr/>
        </p:nvSpPr>
        <p:spPr>
          <a:xfrm>
            <a:off x="2332459" y="3798323"/>
            <a:ext cx="1725764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Coordenação do projeto</a:t>
            </a:r>
          </a:p>
        </p:txBody>
      </p:sp>
      <p:cxnSp>
        <p:nvCxnSpPr>
          <p:cNvPr id="914" name="Shape 914"/>
          <p:cNvCxnSpPr/>
          <p:nvPr/>
        </p:nvCxnSpPr>
        <p:spPr>
          <a:xfrm>
            <a:off x="3195341" y="3764098"/>
            <a:ext cx="0" cy="422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15" name="Shape 915"/>
          <p:cNvSpPr/>
          <p:nvPr/>
        </p:nvSpPr>
        <p:spPr>
          <a:xfrm>
            <a:off x="1994608" y="521939"/>
            <a:ext cx="3924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MATRICIAL FORTE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/>
          <p:nvPr/>
        </p:nvSpPr>
        <p:spPr>
          <a:xfrm>
            <a:off x="367833" y="1031607"/>
            <a:ext cx="7200000" cy="390523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Orientada para projetos</a:t>
            </a:r>
          </a:p>
        </p:txBody>
      </p:sp>
      <p:sp>
        <p:nvSpPr>
          <p:cNvPr id="921" name="Shape 921"/>
          <p:cNvSpPr/>
          <p:nvPr/>
        </p:nvSpPr>
        <p:spPr>
          <a:xfrm>
            <a:off x="2221433" y="541366"/>
            <a:ext cx="3470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PROJETIZADA</a:t>
            </a:r>
          </a:p>
        </p:txBody>
      </p:sp>
      <p:sp>
        <p:nvSpPr>
          <p:cNvPr id="922" name="Shape 922"/>
          <p:cNvSpPr/>
          <p:nvPr/>
        </p:nvSpPr>
        <p:spPr>
          <a:xfrm>
            <a:off x="367833" y="1492011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gerente de projetos consegue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estruturar as equipes conforme as necessidades de cada projeto</a:t>
            </a:r>
          </a:p>
        </p:txBody>
      </p:sp>
      <p:sp>
        <p:nvSpPr>
          <p:cNvPr id="923" name="Shape 923"/>
          <p:cNvSpPr/>
          <p:nvPr/>
        </p:nvSpPr>
        <p:spPr>
          <a:xfrm>
            <a:off x="367833" y="220822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equipes tendem a se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dissolver após o término dos projetos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Shape 928"/>
          <p:cNvGrpSpPr/>
          <p:nvPr/>
        </p:nvGrpSpPr>
        <p:grpSpPr>
          <a:xfrm>
            <a:off x="1094340" y="1291183"/>
            <a:ext cx="4140477" cy="2379187"/>
            <a:chOff x="0" y="297659"/>
            <a:chExt cx="4140477" cy="2379187"/>
          </a:xfrm>
        </p:grpSpPr>
        <p:sp>
          <p:nvSpPr>
            <p:cNvPr id="929" name="Shape 929"/>
            <p:cNvSpPr/>
            <p:nvPr/>
          </p:nvSpPr>
          <p:spPr>
            <a:xfrm>
              <a:off x="2996736" y="1290437"/>
              <a:ext cx="146667" cy="123659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30" name="Shape 930"/>
            <p:cNvSpPr/>
            <p:nvPr/>
          </p:nvSpPr>
          <p:spPr>
            <a:xfrm>
              <a:off x="2996736" y="1290437"/>
              <a:ext cx="146667" cy="77445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31" name="Shape 931"/>
            <p:cNvSpPr/>
            <p:nvPr/>
          </p:nvSpPr>
          <p:spPr>
            <a:xfrm>
              <a:off x="2996736" y="1290437"/>
              <a:ext cx="146667" cy="31232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32" name="Shape 932"/>
            <p:cNvSpPr/>
            <p:nvPr/>
          </p:nvSpPr>
          <p:spPr>
            <a:xfrm>
              <a:off x="2071730" y="684591"/>
              <a:ext cx="1433336" cy="16251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33" name="Shape 933"/>
            <p:cNvSpPr/>
            <p:nvPr/>
          </p:nvSpPr>
          <p:spPr>
            <a:xfrm>
              <a:off x="1563400" y="1290437"/>
              <a:ext cx="146667" cy="123659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34" name="Shape 934"/>
            <p:cNvSpPr/>
            <p:nvPr/>
          </p:nvSpPr>
          <p:spPr>
            <a:xfrm>
              <a:off x="1563400" y="1290437"/>
              <a:ext cx="146667" cy="77445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35" name="Shape 935"/>
            <p:cNvSpPr/>
            <p:nvPr/>
          </p:nvSpPr>
          <p:spPr>
            <a:xfrm>
              <a:off x="1563400" y="1290437"/>
              <a:ext cx="146667" cy="31232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36" name="Shape 936"/>
            <p:cNvSpPr/>
            <p:nvPr/>
          </p:nvSpPr>
          <p:spPr>
            <a:xfrm>
              <a:off x="2026009" y="684591"/>
              <a:ext cx="91439" cy="162510"/>
            </a:xfrm>
            <a:custGeom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37" name="Shape 937"/>
            <p:cNvSpPr/>
            <p:nvPr/>
          </p:nvSpPr>
          <p:spPr>
            <a:xfrm>
              <a:off x="127081" y="1290437"/>
              <a:ext cx="149649" cy="123659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38" name="Shape 938"/>
            <p:cNvSpPr/>
            <p:nvPr/>
          </p:nvSpPr>
          <p:spPr>
            <a:xfrm>
              <a:off x="127081" y="1290437"/>
              <a:ext cx="149649" cy="77445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39" name="Shape 939"/>
            <p:cNvSpPr/>
            <p:nvPr/>
          </p:nvSpPr>
          <p:spPr>
            <a:xfrm>
              <a:off x="127081" y="1290437"/>
              <a:ext cx="149649" cy="31232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40" name="Shape 940"/>
            <p:cNvSpPr/>
            <p:nvPr/>
          </p:nvSpPr>
          <p:spPr>
            <a:xfrm>
              <a:off x="635412" y="684591"/>
              <a:ext cx="1436318" cy="162510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41" name="Shape 941"/>
            <p:cNvSpPr/>
            <p:nvPr/>
          </p:nvSpPr>
          <p:spPr>
            <a:xfrm>
              <a:off x="1558588" y="297659"/>
              <a:ext cx="1026282" cy="386931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2" name="Shape 942"/>
            <p:cNvSpPr txBox="1"/>
            <p:nvPr/>
          </p:nvSpPr>
          <p:spPr>
            <a:xfrm>
              <a:off x="1558588" y="297659"/>
              <a:ext cx="1026282" cy="386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Executivo-chefe</a:t>
              </a:r>
            </a:p>
          </p:txBody>
        </p:sp>
        <p:sp>
          <p:nvSpPr>
            <p:cNvPr id="943" name="Shape 943"/>
            <p:cNvSpPr/>
            <p:nvPr/>
          </p:nvSpPr>
          <p:spPr>
            <a:xfrm>
              <a:off x="0" y="847101"/>
              <a:ext cx="1270824" cy="44333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4" name="Shape 944"/>
            <p:cNvSpPr txBox="1"/>
            <p:nvPr/>
          </p:nvSpPr>
          <p:spPr>
            <a:xfrm>
              <a:off x="0" y="847101"/>
              <a:ext cx="1270824" cy="443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do projeto</a:t>
              </a:r>
            </a:p>
          </p:txBody>
        </p:sp>
        <p:sp>
          <p:nvSpPr>
            <p:cNvPr id="945" name="Shape 945"/>
            <p:cNvSpPr/>
            <p:nvPr/>
          </p:nvSpPr>
          <p:spPr>
            <a:xfrm>
              <a:off x="276733" y="1452949"/>
              <a:ext cx="749069" cy="29962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6" name="Shape 946"/>
            <p:cNvSpPr txBox="1"/>
            <p:nvPr/>
          </p:nvSpPr>
          <p:spPr>
            <a:xfrm>
              <a:off x="276733" y="1452949"/>
              <a:ext cx="749069" cy="299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47" name="Shape 947"/>
            <p:cNvSpPr/>
            <p:nvPr/>
          </p:nvSpPr>
          <p:spPr>
            <a:xfrm>
              <a:off x="276733" y="1915084"/>
              <a:ext cx="749069" cy="29962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8" name="Shape 948"/>
            <p:cNvSpPr txBox="1"/>
            <p:nvPr/>
          </p:nvSpPr>
          <p:spPr>
            <a:xfrm>
              <a:off x="276733" y="1915084"/>
              <a:ext cx="749069" cy="299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49" name="Shape 949"/>
            <p:cNvSpPr/>
            <p:nvPr/>
          </p:nvSpPr>
          <p:spPr>
            <a:xfrm>
              <a:off x="276733" y="2377222"/>
              <a:ext cx="749069" cy="29962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0" name="Shape 950"/>
            <p:cNvSpPr txBox="1"/>
            <p:nvPr/>
          </p:nvSpPr>
          <p:spPr>
            <a:xfrm>
              <a:off x="276733" y="2377222"/>
              <a:ext cx="749069" cy="299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51" name="Shape 951"/>
            <p:cNvSpPr/>
            <p:nvPr/>
          </p:nvSpPr>
          <p:spPr>
            <a:xfrm>
              <a:off x="1436317" y="847101"/>
              <a:ext cx="1270824" cy="44333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2" name="Shape 952"/>
            <p:cNvSpPr txBox="1"/>
            <p:nvPr/>
          </p:nvSpPr>
          <p:spPr>
            <a:xfrm>
              <a:off x="1436317" y="847101"/>
              <a:ext cx="1270824" cy="443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do projeto</a:t>
              </a:r>
            </a:p>
          </p:txBody>
        </p:sp>
        <p:sp>
          <p:nvSpPr>
            <p:cNvPr id="953" name="Shape 953"/>
            <p:cNvSpPr/>
            <p:nvPr/>
          </p:nvSpPr>
          <p:spPr>
            <a:xfrm>
              <a:off x="1710068" y="1452949"/>
              <a:ext cx="749069" cy="29962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4" name="Shape 954"/>
            <p:cNvSpPr txBox="1"/>
            <p:nvPr/>
          </p:nvSpPr>
          <p:spPr>
            <a:xfrm>
              <a:off x="1710068" y="1452949"/>
              <a:ext cx="749069" cy="299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55" name="Shape 955"/>
            <p:cNvSpPr/>
            <p:nvPr/>
          </p:nvSpPr>
          <p:spPr>
            <a:xfrm>
              <a:off x="1710068" y="1915084"/>
              <a:ext cx="749069" cy="29962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6" name="Shape 956"/>
            <p:cNvSpPr txBox="1"/>
            <p:nvPr/>
          </p:nvSpPr>
          <p:spPr>
            <a:xfrm>
              <a:off x="1710068" y="1915084"/>
              <a:ext cx="749069" cy="299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57" name="Shape 957"/>
            <p:cNvSpPr/>
            <p:nvPr/>
          </p:nvSpPr>
          <p:spPr>
            <a:xfrm>
              <a:off x="1710068" y="2377222"/>
              <a:ext cx="749069" cy="29962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8" name="Shape 958"/>
            <p:cNvSpPr txBox="1"/>
            <p:nvPr/>
          </p:nvSpPr>
          <p:spPr>
            <a:xfrm>
              <a:off x="1710068" y="2377222"/>
              <a:ext cx="749069" cy="299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59" name="Shape 959"/>
            <p:cNvSpPr/>
            <p:nvPr/>
          </p:nvSpPr>
          <p:spPr>
            <a:xfrm>
              <a:off x="2869653" y="847101"/>
              <a:ext cx="1270824" cy="44333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0" name="Shape 960"/>
            <p:cNvSpPr txBox="1"/>
            <p:nvPr/>
          </p:nvSpPr>
          <p:spPr>
            <a:xfrm>
              <a:off x="2869653" y="847101"/>
              <a:ext cx="1270824" cy="443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do projeto</a:t>
              </a:r>
            </a:p>
          </p:txBody>
        </p:sp>
        <p:sp>
          <p:nvSpPr>
            <p:cNvPr id="961" name="Shape 961"/>
            <p:cNvSpPr/>
            <p:nvPr/>
          </p:nvSpPr>
          <p:spPr>
            <a:xfrm>
              <a:off x="3143405" y="1452949"/>
              <a:ext cx="749069" cy="29962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2" name="Shape 962"/>
            <p:cNvSpPr txBox="1"/>
            <p:nvPr/>
          </p:nvSpPr>
          <p:spPr>
            <a:xfrm>
              <a:off x="3143405" y="1452949"/>
              <a:ext cx="749069" cy="299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63" name="Shape 963"/>
            <p:cNvSpPr/>
            <p:nvPr/>
          </p:nvSpPr>
          <p:spPr>
            <a:xfrm>
              <a:off x="3143405" y="1915084"/>
              <a:ext cx="749069" cy="29962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4" name="Shape 964"/>
            <p:cNvSpPr txBox="1"/>
            <p:nvPr/>
          </p:nvSpPr>
          <p:spPr>
            <a:xfrm>
              <a:off x="3143405" y="1915084"/>
              <a:ext cx="749069" cy="299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965" name="Shape 965"/>
            <p:cNvSpPr/>
            <p:nvPr/>
          </p:nvSpPr>
          <p:spPr>
            <a:xfrm>
              <a:off x="3143405" y="2377222"/>
              <a:ext cx="749069" cy="299624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6" name="Shape 966"/>
            <p:cNvSpPr txBox="1"/>
            <p:nvPr/>
          </p:nvSpPr>
          <p:spPr>
            <a:xfrm>
              <a:off x="3143405" y="2377222"/>
              <a:ext cx="749069" cy="299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</p:grpSp>
      <p:sp>
        <p:nvSpPr>
          <p:cNvPr id="967" name="Shape 967"/>
          <p:cNvSpPr/>
          <p:nvPr/>
        </p:nvSpPr>
        <p:spPr>
          <a:xfrm>
            <a:off x="1026521" y="1729241"/>
            <a:ext cx="1393024" cy="211664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1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Shape 968"/>
          <p:cNvSpPr txBox="1"/>
          <p:nvPr/>
        </p:nvSpPr>
        <p:spPr>
          <a:xfrm>
            <a:off x="1026521" y="1362008"/>
            <a:ext cx="1393024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Coordenação do projeto</a:t>
            </a:r>
          </a:p>
        </p:txBody>
      </p:sp>
      <p:cxnSp>
        <p:nvCxnSpPr>
          <p:cNvPr id="969" name="Shape 969"/>
          <p:cNvCxnSpPr/>
          <p:nvPr/>
        </p:nvCxnSpPr>
        <p:spPr>
          <a:xfrm>
            <a:off x="1723033" y="1617125"/>
            <a:ext cx="0" cy="11211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70" name="Shape 970"/>
          <p:cNvSpPr/>
          <p:nvPr/>
        </p:nvSpPr>
        <p:spPr>
          <a:xfrm>
            <a:off x="2221433" y="554600"/>
            <a:ext cx="3470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PROJETIZADA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/>
        </p:nvSpPr>
        <p:spPr>
          <a:xfrm>
            <a:off x="356843" y="1069701"/>
            <a:ext cx="7200000" cy="666749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Contém 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aspectos dos diferentes tipos de estruturas organizacionais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vários níveis</a:t>
            </a:r>
          </a:p>
        </p:txBody>
      </p:sp>
      <p:sp>
        <p:nvSpPr>
          <p:cNvPr id="976" name="Shape 976"/>
          <p:cNvSpPr/>
          <p:nvPr/>
        </p:nvSpPr>
        <p:spPr>
          <a:xfrm>
            <a:off x="2356886" y="526018"/>
            <a:ext cx="31999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COMPOSTA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Shape 981"/>
          <p:cNvGrpSpPr/>
          <p:nvPr/>
        </p:nvGrpSpPr>
        <p:grpSpPr>
          <a:xfrm>
            <a:off x="781636" y="1025791"/>
            <a:ext cx="4131401" cy="2623757"/>
            <a:chOff x="3104" y="159978"/>
            <a:chExt cx="4131401" cy="2623757"/>
          </a:xfrm>
        </p:grpSpPr>
        <p:sp>
          <p:nvSpPr>
            <p:cNvPr id="982" name="Shape 982"/>
            <p:cNvSpPr/>
            <p:nvPr/>
          </p:nvSpPr>
          <p:spPr>
            <a:xfrm>
              <a:off x="3277564" y="1230869"/>
              <a:ext cx="135653" cy="137254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83" name="Shape 983"/>
            <p:cNvSpPr/>
            <p:nvPr/>
          </p:nvSpPr>
          <p:spPr>
            <a:xfrm>
              <a:off x="3277564" y="1230869"/>
              <a:ext cx="135653" cy="85492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84" name="Shape 984"/>
            <p:cNvSpPr/>
            <p:nvPr/>
          </p:nvSpPr>
          <p:spPr>
            <a:xfrm>
              <a:off x="3277564" y="1230869"/>
              <a:ext cx="135653" cy="3373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85" name="Shape 985"/>
            <p:cNvSpPr/>
            <p:nvPr/>
          </p:nvSpPr>
          <p:spPr>
            <a:xfrm>
              <a:off x="2047299" y="533737"/>
              <a:ext cx="1592011" cy="15697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86" name="Shape 986"/>
            <p:cNvSpPr/>
            <p:nvPr/>
          </p:nvSpPr>
          <p:spPr>
            <a:xfrm>
              <a:off x="2216224" y="1230869"/>
              <a:ext cx="135653" cy="137254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87" name="Shape 987"/>
            <p:cNvSpPr/>
            <p:nvPr/>
          </p:nvSpPr>
          <p:spPr>
            <a:xfrm>
              <a:off x="2216224" y="1230869"/>
              <a:ext cx="135653" cy="85492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88" name="Shape 988"/>
            <p:cNvSpPr/>
            <p:nvPr/>
          </p:nvSpPr>
          <p:spPr>
            <a:xfrm>
              <a:off x="2216224" y="1230869"/>
              <a:ext cx="135653" cy="3373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89" name="Shape 989"/>
            <p:cNvSpPr/>
            <p:nvPr/>
          </p:nvSpPr>
          <p:spPr>
            <a:xfrm>
              <a:off x="2047299" y="533737"/>
              <a:ext cx="530670" cy="15697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90" name="Shape 990"/>
            <p:cNvSpPr/>
            <p:nvPr/>
          </p:nvSpPr>
          <p:spPr>
            <a:xfrm>
              <a:off x="1154883" y="1230869"/>
              <a:ext cx="135653" cy="137254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91" name="Shape 991"/>
            <p:cNvSpPr/>
            <p:nvPr/>
          </p:nvSpPr>
          <p:spPr>
            <a:xfrm>
              <a:off x="1154883" y="1230869"/>
              <a:ext cx="135653" cy="85492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92" name="Shape 992"/>
            <p:cNvSpPr/>
            <p:nvPr/>
          </p:nvSpPr>
          <p:spPr>
            <a:xfrm>
              <a:off x="1154883" y="1230869"/>
              <a:ext cx="135653" cy="3373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93" name="Shape 993"/>
            <p:cNvSpPr/>
            <p:nvPr/>
          </p:nvSpPr>
          <p:spPr>
            <a:xfrm>
              <a:off x="1516628" y="533737"/>
              <a:ext cx="530670" cy="156978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94" name="Shape 994"/>
            <p:cNvSpPr/>
            <p:nvPr/>
          </p:nvSpPr>
          <p:spPr>
            <a:xfrm>
              <a:off x="93541" y="1230869"/>
              <a:ext cx="135653" cy="137254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95" name="Shape 995"/>
            <p:cNvSpPr/>
            <p:nvPr/>
          </p:nvSpPr>
          <p:spPr>
            <a:xfrm>
              <a:off x="93541" y="1230869"/>
              <a:ext cx="135653" cy="85492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96" name="Shape 996"/>
            <p:cNvSpPr/>
            <p:nvPr/>
          </p:nvSpPr>
          <p:spPr>
            <a:xfrm>
              <a:off x="93541" y="1230869"/>
              <a:ext cx="135653" cy="3373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97" name="Shape 997"/>
            <p:cNvSpPr/>
            <p:nvPr/>
          </p:nvSpPr>
          <p:spPr>
            <a:xfrm>
              <a:off x="455287" y="533737"/>
              <a:ext cx="1592011" cy="156978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998" name="Shape 998"/>
            <p:cNvSpPr/>
            <p:nvPr/>
          </p:nvSpPr>
          <p:spPr>
            <a:xfrm>
              <a:off x="1551626" y="159978"/>
              <a:ext cx="991343" cy="373759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9" name="Shape 999"/>
            <p:cNvSpPr txBox="1"/>
            <p:nvPr/>
          </p:nvSpPr>
          <p:spPr>
            <a:xfrm>
              <a:off x="1551626" y="159978"/>
              <a:ext cx="991343" cy="373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0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Executivo-chefe</a:t>
              </a:r>
            </a:p>
          </p:txBody>
        </p:sp>
        <p:sp>
          <p:nvSpPr>
            <p:cNvPr id="1000" name="Shape 1000"/>
            <p:cNvSpPr/>
            <p:nvPr/>
          </p:nvSpPr>
          <p:spPr>
            <a:xfrm>
              <a:off x="3104" y="690716"/>
              <a:ext cx="904362" cy="54015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1" name="Shape 1001"/>
            <p:cNvSpPr txBox="1"/>
            <p:nvPr/>
          </p:nvSpPr>
          <p:spPr>
            <a:xfrm>
              <a:off x="3104" y="690716"/>
              <a:ext cx="904362" cy="540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0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</a:t>
              </a:r>
            </a:p>
          </p:txBody>
        </p:sp>
        <p:sp>
          <p:nvSpPr>
            <p:cNvPr id="1002" name="Shape 1002"/>
            <p:cNvSpPr/>
            <p:nvPr/>
          </p:nvSpPr>
          <p:spPr>
            <a:xfrm>
              <a:off x="229195" y="1387848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3" name="Shape 1003"/>
            <p:cNvSpPr txBox="1"/>
            <p:nvPr/>
          </p:nvSpPr>
          <p:spPr>
            <a:xfrm>
              <a:off x="229195" y="1387848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1004" name="Shape 1004"/>
            <p:cNvSpPr/>
            <p:nvPr/>
          </p:nvSpPr>
          <p:spPr>
            <a:xfrm>
              <a:off x="229195" y="1905469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5" name="Shape 1005"/>
            <p:cNvSpPr txBox="1"/>
            <p:nvPr/>
          </p:nvSpPr>
          <p:spPr>
            <a:xfrm>
              <a:off x="229195" y="1905469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1006" name="Shape 1006"/>
            <p:cNvSpPr/>
            <p:nvPr/>
          </p:nvSpPr>
          <p:spPr>
            <a:xfrm>
              <a:off x="229195" y="2423092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7" name="Shape 1007"/>
            <p:cNvSpPr txBox="1"/>
            <p:nvPr/>
          </p:nvSpPr>
          <p:spPr>
            <a:xfrm>
              <a:off x="229195" y="2423092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1064446" y="690716"/>
              <a:ext cx="904362" cy="54015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9" name="Shape 1009"/>
            <p:cNvSpPr txBox="1"/>
            <p:nvPr/>
          </p:nvSpPr>
          <p:spPr>
            <a:xfrm>
              <a:off x="1064446" y="690716"/>
              <a:ext cx="904362" cy="540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0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 </a:t>
              </a: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1290537" y="1387848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1" name="Shape 1011"/>
            <p:cNvSpPr txBox="1"/>
            <p:nvPr/>
          </p:nvSpPr>
          <p:spPr>
            <a:xfrm>
              <a:off x="1290537" y="1387848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290537" y="1905469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3" name="Shape 1013"/>
            <p:cNvSpPr txBox="1"/>
            <p:nvPr/>
          </p:nvSpPr>
          <p:spPr>
            <a:xfrm>
              <a:off x="1290537" y="1905469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1290537" y="2423092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5" name="Shape 1015"/>
            <p:cNvSpPr txBox="1"/>
            <p:nvPr/>
          </p:nvSpPr>
          <p:spPr>
            <a:xfrm>
              <a:off x="1290537" y="2423092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125788" y="690716"/>
              <a:ext cx="904362" cy="54015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7" name="Shape 1017"/>
            <p:cNvSpPr txBox="1"/>
            <p:nvPr/>
          </p:nvSpPr>
          <p:spPr>
            <a:xfrm>
              <a:off x="2125788" y="690716"/>
              <a:ext cx="904362" cy="540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0" lang="pt-BR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funcional</a:t>
              </a:r>
            </a:p>
          </p:txBody>
        </p:sp>
        <p:sp>
          <p:nvSpPr>
            <p:cNvPr id="1018" name="Shape 1018"/>
            <p:cNvSpPr/>
            <p:nvPr/>
          </p:nvSpPr>
          <p:spPr>
            <a:xfrm>
              <a:off x="2351878" y="1387848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9" name="Shape 1019"/>
            <p:cNvSpPr txBox="1"/>
            <p:nvPr/>
          </p:nvSpPr>
          <p:spPr>
            <a:xfrm>
              <a:off x="2351878" y="1387848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1020" name="Shape 1020"/>
            <p:cNvSpPr/>
            <p:nvPr/>
          </p:nvSpPr>
          <p:spPr>
            <a:xfrm>
              <a:off x="2351878" y="1905469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1" name="Shape 1021"/>
            <p:cNvSpPr txBox="1"/>
            <p:nvPr/>
          </p:nvSpPr>
          <p:spPr>
            <a:xfrm>
              <a:off x="2351878" y="1905469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1022" name="Shape 1022"/>
            <p:cNvSpPr/>
            <p:nvPr/>
          </p:nvSpPr>
          <p:spPr>
            <a:xfrm>
              <a:off x="2351878" y="2423092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3" name="Shape 1023"/>
            <p:cNvSpPr txBox="1"/>
            <p:nvPr/>
          </p:nvSpPr>
          <p:spPr>
            <a:xfrm>
              <a:off x="2351878" y="2423092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Equipe</a:t>
              </a:r>
            </a:p>
          </p:txBody>
        </p:sp>
        <p:sp>
          <p:nvSpPr>
            <p:cNvPr id="1024" name="Shape 1024"/>
            <p:cNvSpPr/>
            <p:nvPr/>
          </p:nvSpPr>
          <p:spPr>
            <a:xfrm>
              <a:off x="3187128" y="690716"/>
              <a:ext cx="904362" cy="540152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5" name="Shape 1025"/>
            <p:cNvSpPr txBox="1"/>
            <p:nvPr/>
          </p:nvSpPr>
          <p:spPr>
            <a:xfrm>
              <a:off x="3187128" y="690716"/>
              <a:ext cx="904362" cy="540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Chefe dos gerentes de projeto</a:t>
              </a:r>
            </a:p>
          </p:txBody>
        </p:sp>
        <p:sp>
          <p:nvSpPr>
            <p:cNvPr id="1026" name="Shape 1026"/>
            <p:cNvSpPr/>
            <p:nvPr/>
          </p:nvSpPr>
          <p:spPr>
            <a:xfrm>
              <a:off x="3413219" y="1387848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7" name="Shape 1027"/>
            <p:cNvSpPr txBox="1"/>
            <p:nvPr/>
          </p:nvSpPr>
          <p:spPr>
            <a:xfrm>
              <a:off x="3413219" y="1387848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do projeto</a:t>
              </a:r>
            </a:p>
          </p:txBody>
        </p:sp>
        <p:sp>
          <p:nvSpPr>
            <p:cNvPr id="1028" name="Shape 1028"/>
            <p:cNvSpPr/>
            <p:nvPr/>
          </p:nvSpPr>
          <p:spPr>
            <a:xfrm>
              <a:off x="3413219" y="1905469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9" name="Shape 1029"/>
            <p:cNvSpPr txBox="1"/>
            <p:nvPr/>
          </p:nvSpPr>
          <p:spPr>
            <a:xfrm>
              <a:off x="3413219" y="1905469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do projeto</a:t>
              </a:r>
            </a:p>
          </p:txBody>
        </p:sp>
        <p:sp>
          <p:nvSpPr>
            <p:cNvPr id="1030" name="Shape 1030"/>
            <p:cNvSpPr/>
            <p:nvPr/>
          </p:nvSpPr>
          <p:spPr>
            <a:xfrm>
              <a:off x="3413219" y="2423092"/>
              <a:ext cx="721286" cy="360643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1" name="Shape 1031"/>
            <p:cNvSpPr txBox="1"/>
            <p:nvPr/>
          </p:nvSpPr>
          <p:spPr>
            <a:xfrm>
              <a:off x="3413219" y="2423092"/>
              <a:ext cx="721286" cy="3606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rIns="6350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i="0" lang="pt-B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Gerente do projeto</a:t>
              </a:r>
            </a:p>
          </p:txBody>
        </p:sp>
      </p:grpSp>
      <p:sp>
        <p:nvSpPr>
          <p:cNvPr id="1032" name="Shape 1032"/>
          <p:cNvSpPr/>
          <p:nvPr/>
        </p:nvSpPr>
        <p:spPr>
          <a:xfrm>
            <a:off x="903691" y="3237658"/>
            <a:ext cx="4107052" cy="45167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1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Shape 1033"/>
          <p:cNvSpPr/>
          <p:nvPr/>
        </p:nvSpPr>
        <p:spPr>
          <a:xfrm>
            <a:off x="827750" y="2690135"/>
            <a:ext cx="1053060" cy="1061351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FF0000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Shape 1034"/>
          <p:cNvSpPr txBox="1"/>
          <p:nvPr/>
        </p:nvSpPr>
        <p:spPr>
          <a:xfrm>
            <a:off x="3637844" y="3809530"/>
            <a:ext cx="1830969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Coordenação do projeto A</a:t>
            </a:r>
          </a:p>
        </p:txBody>
      </p:sp>
      <p:sp>
        <p:nvSpPr>
          <p:cNvPr id="1035" name="Shape 1035"/>
          <p:cNvSpPr txBox="1"/>
          <p:nvPr/>
        </p:nvSpPr>
        <p:spPr>
          <a:xfrm>
            <a:off x="480554" y="3878601"/>
            <a:ext cx="1747450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pt-BR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Coordenação do projeto B</a:t>
            </a:r>
          </a:p>
        </p:txBody>
      </p:sp>
      <p:cxnSp>
        <p:nvCxnSpPr>
          <p:cNvPr id="1036" name="Shape 1036"/>
          <p:cNvCxnSpPr/>
          <p:nvPr/>
        </p:nvCxnSpPr>
        <p:spPr>
          <a:xfrm flipH="1">
            <a:off x="1354281" y="3766098"/>
            <a:ext cx="0" cy="13012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037" name="Shape 1037"/>
          <p:cNvCxnSpPr>
            <a:endCxn id="1034" idx="0"/>
          </p:cNvCxnSpPr>
          <p:nvPr/>
        </p:nvCxnSpPr>
        <p:spPr>
          <a:xfrm>
            <a:off x="4476829" y="3689230"/>
            <a:ext cx="76500" cy="12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38" name="Shape 1038"/>
          <p:cNvSpPr/>
          <p:nvPr/>
        </p:nvSpPr>
        <p:spPr>
          <a:xfrm>
            <a:off x="2356886" y="550520"/>
            <a:ext cx="31999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ORGANIZAÇÃO COMPOSTA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3CCCC"/>
        </a:solidFill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-1" y="522533"/>
            <a:ext cx="7913688" cy="30396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Nesta aula vimos:</a:t>
            </a:r>
          </a:p>
        </p:txBody>
      </p:sp>
      <p:sp>
        <p:nvSpPr>
          <p:cNvPr id="1044" name="Shape 1044"/>
          <p:cNvSpPr/>
          <p:nvPr/>
        </p:nvSpPr>
        <p:spPr>
          <a:xfrm>
            <a:off x="356841" y="91523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Partes interessadas</a:t>
            </a:r>
          </a:p>
        </p:txBody>
      </p:sp>
      <p:sp>
        <p:nvSpPr>
          <p:cNvPr id="1045" name="Shape 1045"/>
          <p:cNvSpPr/>
          <p:nvPr/>
        </p:nvSpPr>
        <p:spPr>
          <a:xfrm>
            <a:off x="356841" y="128202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de vida de projetos</a:t>
            </a:r>
          </a:p>
        </p:txBody>
      </p:sp>
      <p:sp>
        <p:nvSpPr>
          <p:cNvPr id="1046" name="Shape 1046"/>
          <p:cNvSpPr/>
          <p:nvPr/>
        </p:nvSpPr>
        <p:spPr>
          <a:xfrm>
            <a:off x="356841" y="164880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Fases de um projeto</a:t>
            </a:r>
          </a:p>
        </p:txBody>
      </p:sp>
      <p:sp>
        <p:nvSpPr>
          <p:cNvPr id="1047" name="Shape 1047"/>
          <p:cNvSpPr/>
          <p:nvPr/>
        </p:nvSpPr>
        <p:spPr>
          <a:xfrm>
            <a:off x="356841" y="201559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Tópicos em projetos</a:t>
            </a:r>
          </a:p>
        </p:txBody>
      </p:sp>
      <p:sp>
        <p:nvSpPr>
          <p:cNvPr id="1048" name="Shape 1048"/>
          <p:cNvSpPr/>
          <p:nvPr/>
        </p:nvSpPr>
        <p:spPr>
          <a:xfrm>
            <a:off x="356841" y="238237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Estruturas organizacionais</a:t>
            </a:r>
          </a:p>
        </p:txBody>
      </p:sp>
      <p:pic>
        <p:nvPicPr>
          <p:cNvPr id="1049" name="Shape 10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2700" y="202280"/>
            <a:ext cx="1066799" cy="10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E75B5"/>
        </a:solidFill>
      </p:bgPr>
    </p:bg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 txBox="1"/>
          <p:nvPr/>
        </p:nvSpPr>
        <p:spPr>
          <a:xfrm>
            <a:off x="356843" y="522533"/>
            <a:ext cx="7200000" cy="303966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FONTES DE CONSULTA</a:t>
            </a:r>
          </a:p>
        </p:txBody>
      </p:sp>
      <p:sp>
        <p:nvSpPr>
          <p:cNvPr id="1055" name="Shape 1055"/>
          <p:cNvSpPr/>
          <p:nvPr/>
        </p:nvSpPr>
        <p:spPr>
          <a:xfrm>
            <a:off x="356843" y="1075007"/>
            <a:ext cx="7200000" cy="431198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Guia PMBOK</a:t>
            </a:r>
            <a:r>
              <a:rPr b="0" baseline="3000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5ª edição. Capítulos 1 e 2.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3CCCC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1183416"/>
            <a:ext cx="7913686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74" lvl="1" marL="283475" marR="0" rtl="0" algn="ctr">
              <a:spcBef>
                <a:spcPts val="0"/>
              </a:spcBef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 AO </a:t>
            </a:r>
          </a:p>
          <a:p>
            <a:pPr indent="-4074" lvl="1" marL="283475" marR="0" rtl="0" algn="ctr">
              <a:spcBef>
                <a:spcPts val="0"/>
              </a:spcBef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GERENCIAMENTO DE </a:t>
            </a:r>
          </a:p>
          <a:p>
            <a:pPr indent="-4074" lvl="1" marL="283475" marR="0" rtl="0" algn="ctr">
              <a:spcBef>
                <a:spcPts val="0"/>
              </a:spcBef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PROJETOS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E75B5"/>
        </a:solid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/>
          <p:nvPr/>
        </p:nvSpPr>
        <p:spPr>
          <a:xfrm>
            <a:off x="0" y="1360675"/>
            <a:ext cx="7913688" cy="646331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PREPARATÓRIO PMP</a:t>
            </a:r>
            <a:r>
              <a:rPr b="1" baseline="30000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CAPM</a:t>
            </a:r>
            <a:r>
              <a:rPr b="1" baseline="30000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</a:p>
        </p:txBody>
      </p:sp>
      <p:sp>
        <p:nvSpPr>
          <p:cNvPr id="1061" name="Shape 1061"/>
          <p:cNvSpPr/>
          <p:nvPr/>
        </p:nvSpPr>
        <p:spPr>
          <a:xfrm>
            <a:off x="2571750" y="2683282"/>
            <a:ext cx="4895850" cy="923329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Frederico de Azevedo Aranha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Gerente de Projetos, Esp., PMP</a:t>
            </a:r>
            <a:r>
              <a:rPr b="0" baseline="3000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ITIL</a:t>
            </a:r>
            <a:r>
              <a:rPr b="0" baseline="3000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Expert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3CCCC"/>
        </a:solidFill>
      </p:bgPr>
    </p:bg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/>
          <p:nvPr/>
        </p:nvSpPr>
        <p:spPr>
          <a:xfrm>
            <a:off x="0" y="1545341"/>
            <a:ext cx="79136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74" lvl="1" marL="2834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PROCESSOS DE GERENCIAMENTO DE PROJETOS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/>
          <p:nvPr/>
        </p:nvSpPr>
        <p:spPr>
          <a:xfrm>
            <a:off x="0" y="1822341"/>
            <a:ext cx="79136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Processos de projetos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/>
          <p:nvPr/>
        </p:nvSpPr>
        <p:spPr>
          <a:xfrm>
            <a:off x="349514" y="1199712"/>
            <a:ext cx="7200000" cy="344127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 de se atingir um objetivo</a:t>
            </a:r>
          </a:p>
        </p:txBody>
      </p:sp>
      <p:sp>
        <p:nvSpPr>
          <p:cNvPr id="1077" name="Shape 1077"/>
          <p:cNvSpPr/>
          <p:nvPr/>
        </p:nvSpPr>
        <p:spPr>
          <a:xfrm>
            <a:off x="349514" y="53523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 processo é: </a:t>
            </a:r>
          </a:p>
        </p:txBody>
      </p:sp>
      <p:sp>
        <p:nvSpPr>
          <p:cNvPr id="1078" name="Shape 1078"/>
          <p:cNvSpPr/>
          <p:nvPr/>
        </p:nvSpPr>
        <p:spPr>
          <a:xfrm>
            <a:off x="349514" y="1720644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Utilizado para gerar saídas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ajudarão a gerenciar os projetos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uma forma mais profissional</a:t>
            </a:r>
          </a:p>
        </p:txBody>
      </p:sp>
      <p:sp>
        <p:nvSpPr>
          <p:cNvPr id="1079" name="Shape 1079"/>
          <p:cNvSpPr/>
          <p:nvPr/>
        </p:nvSpPr>
        <p:spPr>
          <a:xfrm>
            <a:off x="2387725" y="2970348"/>
            <a:ext cx="408742" cy="32479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0" name="Shape 10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4826" y="2736630"/>
            <a:ext cx="792231" cy="79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Shape 10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9700" y="2736630"/>
            <a:ext cx="792231" cy="79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Shape 10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2263" y="2736630"/>
            <a:ext cx="792231" cy="792231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Shape 1083"/>
          <p:cNvSpPr/>
          <p:nvPr/>
        </p:nvSpPr>
        <p:spPr>
          <a:xfrm>
            <a:off x="3960289" y="2970348"/>
            <a:ext cx="408742" cy="32479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/>
          <p:nvPr/>
        </p:nvSpPr>
        <p:spPr>
          <a:xfrm>
            <a:off x="356843" y="1203525"/>
            <a:ext cx="7200000" cy="1726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gerenciamento de projetos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incluem:</a:t>
            </a:r>
          </a:p>
          <a:p>
            <a:pPr indent="0" lvl="1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atividades</a:t>
            </a:r>
          </a:p>
          <a:p>
            <a:pPr indent="0" lvl="1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Estimar os custos</a:t>
            </a:r>
          </a:p>
          <a:p>
            <a:pPr indent="0" lvl="1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riscos</a:t>
            </a:r>
          </a:p>
          <a:p>
            <a:pPr indent="0" lvl="1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partes interessadas</a:t>
            </a:r>
          </a:p>
        </p:txBody>
      </p:sp>
      <p:sp>
        <p:nvSpPr>
          <p:cNvPr id="1089" name="Shape 1089"/>
          <p:cNvSpPr/>
          <p:nvPr/>
        </p:nvSpPr>
        <p:spPr>
          <a:xfrm>
            <a:off x="2568483" y="517739"/>
            <a:ext cx="27767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TIPOS DE PROCESSOS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/>
          <p:nvPr/>
        </p:nvSpPr>
        <p:spPr>
          <a:xfrm>
            <a:off x="356209" y="1214066"/>
            <a:ext cx="7200000" cy="1726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orientados a produtos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incluem:</a:t>
            </a:r>
          </a:p>
          <a:p>
            <a:pPr indent="0" lvl="1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produção</a:t>
            </a:r>
          </a:p>
          <a:p>
            <a:pPr indent="0" lvl="1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suporte</a:t>
            </a:r>
          </a:p>
          <a:p>
            <a:pPr indent="0" lvl="1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Analisar requisitos</a:t>
            </a:r>
          </a:p>
          <a:p>
            <a:pPr indent="0" lvl="1" marL="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desenvolvimento</a:t>
            </a:r>
          </a:p>
        </p:txBody>
      </p:sp>
      <p:sp>
        <p:nvSpPr>
          <p:cNvPr id="1095" name="Shape 1095"/>
          <p:cNvSpPr/>
          <p:nvPr/>
        </p:nvSpPr>
        <p:spPr>
          <a:xfrm>
            <a:off x="2568483" y="517739"/>
            <a:ext cx="27767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TIPOS DE PROCESSOS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/>
          <p:nvPr/>
        </p:nvSpPr>
        <p:spPr>
          <a:xfrm>
            <a:off x="356843" y="106103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grupos de processos</a:t>
            </a:r>
          </a:p>
        </p:txBody>
      </p:sp>
      <p:sp>
        <p:nvSpPr>
          <p:cNvPr id="1101" name="Shape 1101"/>
          <p:cNvSpPr/>
          <p:nvPr/>
        </p:nvSpPr>
        <p:spPr>
          <a:xfrm>
            <a:off x="1917183" y="502093"/>
            <a:ext cx="40793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DO PMBOK</a:t>
            </a:r>
            <a:r>
              <a:rPr b="1" baseline="3000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®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5ª EDIÇÃO</a:t>
            </a:r>
          </a:p>
        </p:txBody>
      </p:sp>
      <p:sp>
        <p:nvSpPr>
          <p:cNvPr id="1102" name="Shape 1102"/>
          <p:cNvSpPr/>
          <p:nvPr/>
        </p:nvSpPr>
        <p:spPr>
          <a:xfrm>
            <a:off x="4688071" y="1460758"/>
            <a:ext cx="1173217" cy="4502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Monitoramento e Controle</a:t>
            </a:r>
          </a:p>
        </p:txBody>
      </p:sp>
      <p:sp>
        <p:nvSpPr>
          <p:cNvPr id="1103" name="Shape 1103"/>
          <p:cNvSpPr/>
          <p:nvPr/>
        </p:nvSpPr>
        <p:spPr>
          <a:xfrm>
            <a:off x="5935771" y="1460758"/>
            <a:ext cx="1173217" cy="4502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Encerramento</a:t>
            </a:r>
          </a:p>
        </p:txBody>
      </p:sp>
      <p:sp>
        <p:nvSpPr>
          <p:cNvPr id="1104" name="Shape 1104"/>
          <p:cNvSpPr/>
          <p:nvPr/>
        </p:nvSpPr>
        <p:spPr>
          <a:xfrm>
            <a:off x="944971" y="1460758"/>
            <a:ext cx="1173217" cy="4502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Iniciação</a:t>
            </a:r>
          </a:p>
        </p:txBody>
      </p:sp>
      <p:sp>
        <p:nvSpPr>
          <p:cNvPr id="1105" name="Shape 1105"/>
          <p:cNvSpPr/>
          <p:nvPr/>
        </p:nvSpPr>
        <p:spPr>
          <a:xfrm>
            <a:off x="2192672" y="1460758"/>
            <a:ext cx="1173217" cy="4502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Planejamento</a:t>
            </a:r>
          </a:p>
        </p:txBody>
      </p:sp>
      <p:sp>
        <p:nvSpPr>
          <p:cNvPr id="1106" name="Shape 1106"/>
          <p:cNvSpPr/>
          <p:nvPr/>
        </p:nvSpPr>
        <p:spPr>
          <a:xfrm>
            <a:off x="3440371" y="1460758"/>
            <a:ext cx="1173217" cy="45029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Execução</a:t>
            </a:r>
          </a:p>
        </p:txBody>
      </p:sp>
      <p:sp>
        <p:nvSpPr>
          <p:cNvPr id="1107" name="Shape 1107"/>
          <p:cNvSpPr/>
          <p:nvPr/>
        </p:nvSpPr>
        <p:spPr>
          <a:xfrm>
            <a:off x="356843" y="2450163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 processos de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gerenciamento de projetos</a:t>
            </a:r>
          </a:p>
        </p:txBody>
      </p:sp>
      <p:sp>
        <p:nvSpPr>
          <p:cNvPr id="1108" name="Shape 1108"/>
          <p:cNvSpPr/>
          <p:nvPr/>
        </p:nvSpPr>
        <p:spPr>
          <a:xfrm>
            <a:off x="3696289" y="2047508"/>
            <a:ext cx="521109" cy="311057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Shape 1113"/>
          <p:cNvSpPr txBox="1"/>
          <p:nvPr/>
        </p:nvSpPr>
        <p:spPr>
          <a:xfrm>
            <a:off x="353945" y="1061887"/>
            <a:ext cx="7200000" cy="657224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processos e os grupos de processos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acontecem um por um, mas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sobrepõe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 longo do ciclo de vida de um projeto</a:t>
            </a:r>
          </a:p>
        </p:txBody>
      </p:sp>
      <p:sp>
        <p:nvSpPr>
          <p:cNvPr id="1114" name="Shape 1114"/>
          <p:cNvSpPr/>
          <p:nvPr/>
        </p:nvSpPr>
        <p:spPr>
          <a:xfrm>
            <a:off x="359330" y="53358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INTERAÇÃO ENTRE OS GRUPOS DE PROCESSOS</a:t>
            </a:r>
          </a:p>
        </p:txBody>
      </p:sp>
      <p:sp>
        <p:nvSpPr>
          <p:cNvPr id="1115" name="Shape 1115"/>
          <p:cNvSpPr/>
          <p:nvPr/>
        </p:nvSpPr>
        <p:spPr>
          <a:xfrm>
            <a:off x="353945" y="184506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processos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seguem uma sequência fixa</a:t>
            </a:r>
          </a:p>
        </p:txBody>
      </p:sp>
      <p:sp>
        <p:nvSpPr>
          <p:cNvPr id="1116" name="Shape 1116"/>
          <p:cNvSpPr/>
          <p:nvPr/>
        </p:nvSpPr>
        <p:spPr>
          <a:xfrm>
            <a:off x="353945" y="234035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200" rIns="57200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Existem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várias formas de se gerenciar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mesmo projeto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/>
          <p:nvPr/>
        </p:nvSpPr>
        <p:spPr>
          <a:xfrm>
            <a:off x="0" y="1545341"/>
            <a:ext cx="79136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do grupo de processos de iniciação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/>
          <p:nvPr/>
        </p:nvSpPr>
        <p:spPr>
          <a:xfrm>
            <a:off x="356843" y="1026395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 o que ocorreu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 do início do projeto e o trabalho de planejamento</a:t>
            </a:r>
          </a:p>
        </p:txBody>
      </p:sp>
      <p:sp>
        <p:nvSpPr>
          <p:cNvPr id="1127" name="Shape 1127"/>
          <p:cNvSpPr/>
          <p:nvPr/>
        </p:nvSpPr>
        <p:spPr>
          <a:xfrm>
            <a:off x="1772913" y="550608"/>
            <a:ext cx="43678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DE PROCESSOS DE INICIAÇÃO </a:t>
            </a:r>
          </a:p>
        </p:txBody>
      </p:sp>
      <p:sp>
        <p:nvSpPr>
          <p:cNvPr id="1128" name="Shape 1128"/>
          <p:cNvSpPr/>
          <p:nvPr/>
        </p:nvSpPr>
        <p:spPr>
          <a:xfrm>
            <a:off x="356843" y="1856633"/>
            <a:ext cx="72000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 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 foi selecionado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deve ter passado pela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gestão da organização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pode ter sido assinado um contrato e deve existir um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 de negócios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0" y="1787141"/>
            <a:ext cx="7913688" cy="716730"/>
          </a:xfrm>
          <a:prstGeom prst="rect">
            <a:avLst/>
          </a:prstGeom>
          <a:noFill/>
          <a:ln>
            <a:noFill/>
          </a:ln>
        </p:spPr>
        <p:txBody>
          <a:bodyPr anchorCtr="0" anchor="t" bIns="28325" lIns="56675" rIns="56675" tIns="283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é projeto?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Shape 1133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INICIAÇÃO</a:t>
            </a:r>
          </a:p>
        </p:txBody>
      </p:sp>
      <p:sp>
        <p:nvSpPr>
          <p:cNvPr id="1134" name="Shape 1134"/>
          <p:cNvSpPr/>
          <p:nvPr/>
        </p:nvSpPr>
        <p:spPr>
          <a:xfrm>
            <a:off x="356843" y="102174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o gerente do projeto</a:t>
            </a:r>
          </a:p>
        </p:txBody>
      </p:sp>
      <p:sp>
        <p:nvSpPr>
          <p:cNvPr id="1135" name="Shape 1135"/>
          <p:cNvSpPr/>
          <p:nvPr/>
        </p:nvSpPr>
        <p:spPr>
          <a:xfrm>
            <a:off x="356843" y="143174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o termo de abertura</a:t>
            </a:r>
          </a:p>
        </p:txBody>
      </p:sp>
      <p:sp>
        <p:nvSpPr>
          <p:cNvPr id="1136" name="Shape 1136"/>
          <p:cNvSpPr/>
          <p:nvPr/>
        </p:nvSpPr>
        <p:spPr>
          <a:xfrm>
            <a:off x="356843" y="184175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Entender a posição do projeto dentro da organização</a:t>
            </a:r>
          </a:p>
        </p:txBody>
      </p:sp>
      <p:sp>
        <p:nvSpPr>
          <p:cNvPr id="1137" name="Shape 1137"/>
          <p:cNvSpPr/>
          <p:nvPr/>
        </p:nvSpPr>
        <p:spPr>
          <a:xfrm>
            <a:off x="356843" y="225175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as partes interessadas</a:t>
            </a:r>
          </a:p>
        </p:txBody>
      </p:sp>
      <p:sp>
        <p:nvSpPr>
          <p:cNvPr id="1138" name="Shape 1138"/>
          <p:cNvSpPr/>
          <p:nvPr/>
        </p:nvSpPr>
        <p:spPr>
          <a:xfrm>
            <a:off x="356843" y="266175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Mapear as influências organizacionais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INICIAÇÃO</a:t>
            </a:r>
          </a:p>
        </p:txBody>
      </p:sp>
      <p:sp>
        <p:nvSpPr>
          <p:cNvPr id="1144" name="Shape 1144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o termo de abertura do projeto</a:t>
            </a:r>
          </a:p>
        </p:txBody>
      </p:sp>
      <p:sp>
        <p:nvSpPr>
          <p:cNvPr id="1145" name="Shape 1145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as partes interessadas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INICIAÇÃO POR ÁREA DE CONHECIMENTO</a:t>
            </a:r>
          </a:p>
        </p:txBody>
      </p:sp>
      <p:sp>
        <p:nvSpPr>
          <p:cNvPr id="1151" name="Shape 1151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o termo de abertura do projeto</a:t>
            </a:r>
          </a:p>
        </p:txBody>
      </p:sp>
      <p:sp>
        <p:nvSpPr>
          <p:cNvPr id="1152" name="Shape 1152"/>
          <p:cNvSpPr/>
          <p:nvPr/>
        </p:nvSpPr>
        <p:spPr>
          <a:xfrm>
            <a:off x="5353051" y="1069037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Integração</a:t>
            </a:r>
          </a:p>
        </p:txBody>
      </p:sp>
      <p:sp>
        <p:nvSpPr>
          <p:cNvPr id="1153" name="Shape 1153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as partes interessadas</a:t>
            </a:r>
          </a:p>
        </p:txBody>
      </p:sp>
      <p:sp>
        <p:nvSpPr>
          <p:cNvPr id="1154" name="Shape 1154"/>
          <p:cNvSpPr/>
          <p:nvPr/>
        </p:nvSpPr>
        <p:spPr>
          <a:xfrm>
            <a:off x="4267201" y="1475108"/>
            <a:ext cx="1800223" cy="28277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Partes interessadas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B0F0"/>
        </a:solidFill>
      </p:bgPr>
    </p:bg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/>
          <p:nvPr/>
        </p:nvSpPr>
        <p:spPr>
          <a:xfrm>
            <a:off x="0" y="1545341"/>
            <a:ext cx="79136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do grupo de processos de planejamento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 txBox="1"/>
          <p:nvPr/>
        </p:nvSpPr>
        <p:spPr>
          <a:xfrm>
            <a:off x="356843" y="102639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iremos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gerir o projeto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</p:txBody>
      </p:sp>
      <p:sp>
        <p:nvSpPr>
          <p:cNvPr id="1165" name="Shape 1165"/>
          <p:cNvSpPr/>
          <p:nvPr/>
        </p:nvSpPr>
        <p:spPr>
          <a:xfrm>
            <a:off x="1497230" y="550608"/>
            <a:ext cx="49192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DE PROCESSOS DE PLANEJAMENTO</a:t>
            </a:r>
          </a:p>
        </p:txBody>
      </p:sp>
      <p:sp>
        <p:nvSpPr>
          <p:cNvPr id="1166" name="Shape 1166"/>
          <p:cNvSpPr/>
          <p:nvPr/>
        </p:nvSpPr>
        <p:spPr>
          <a:xfrm>
            <a:off x="356843" y="144081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iremos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identificar os riscos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</p:txBody>
      </p:sp>
      <p:sp>
        <p:nvSpPr>
          <p:cNvPr id="1167" name="Shape 1167"/>
          <p:cNvSpPr/>
          <p:nvPr/>
        </p:nvSpPr>
        <p:spPr>
          <a:xfrm>
            <a:off x="356843" y="185522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iremos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construir nosso planejamento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356843" y="2269643"/>
            <a:ext cx="50406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 grupo de processos será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planejada toda a execução do projeto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seu monitoramento, controle, encerramento e também as atividades de planejamento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/>
          <p:nvPr/>
        </p:nvSpPr>
        <p:spPr>
          <a:xfrm>
            <a:off x="1497230" y="550608"/>
            <a:ext cx="49192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DE PROCESSOS DE PLANEJAMENTO</a:t>
            </a:r>
          </a:p>
        </p:txBody>
      </p:sp>
      <p:sp>
        <p:nvSpPr>
          <p:cNvPr id="1174" name="Shape 1174"/>
          <p:cNvSpPr/>
          <p:nvPr/>
        </p:nvSpPr>
        <p:spPr>
          <a:xfrm>
            <a:off x="356846" y="1036020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gerente pode ter 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planejar e replanejar o projeto diversas vezes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 longo de seu andamento</a:t>
            </a:r>
          </a:p>
        </p:txBody>
      </p:sp>
      <p:sp>
        <p:nvSpPr>
          <p:cNvPr id="1175" name="Shape 1175"/>
          <p:cNvSpPr/>
          <p:nvPr/>
        </p:nvSpPr>
        <p:spPr>
          <a:xfrm>
            <a:off x="356846" y="1866452"/>
            <a:ext cx="720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processos de planejamento iniciam-se após a assinatura do termo de abertura do projeto e a identificação das partes interessadas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PLANEJAMENTO</a:t>
            </a:r>
          </a:p>
        </p:txBody>
      </p:sp>
      <p:sp>
        <p:nvSpPr>
          <p:cNvPr id="1181" name="Shape 1181"/>
          <p:cNvSpPr/>
          <p:nvPr/>
        </p:nvSpPr>
        <p:spPr>
          <a:xfrm>
            <a:off x="356843" y="102174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Estipular processos de planejamento do projeto</a:t>
            </a:r>
          </a:p>
        </p:txBody>
      </p:sp>
      <p:sp>
        <p:nvSpPr>
          <p:cNvPr id="1182" name="Shape 1182"/>
          <p:cNvSpPr/>
          <p:nvPr/>
        </p:nvSpPr>
        <p:spPr>
          <a:xfrm>
            <a:off x="356843" y="143174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serão coletados os requisitos</a:t>
            </a:r>
          </a:p>
        </p:txBody>
      </p:sp>
      <p:sp>
        <p:nvSpPr>
          <p:cNvPr id="1183" name="Shape 1183"/>
          <p:cNvSpPr/>
          <p:nvPr/>
        </p:nvSpPr>
        <p:spPr>
          <a:xfrm>
            <a:off x="356843" y="184175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será definido o escopo do projeto</a:t>
            </a:r>
          </a:p>
        </p:txBody>
      </p:sp>
      <p:sp>
        <p:nvSpPr>
          <p:cNvPr id="1184" name="Shape 1184"/>
          <p:cNvSpPr/>
          <p:nvPr/>
        </p:nvSpPr>
        <p:spPr>
          <a:xfrm>
            <a:off x="356843" y="225175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Documentos e ferramentas de planejamento</a:t>
            </a:r>
          </a:p>
        </p:txBody>
      </p:sp>
      <p:sp>
        <p:nvSpPr>
          <p:cNvPr id="1185" name="Shape 1185"/>
          <p:cNvSpPr/>
          <p:nvPr/>
        </p:nvSpPr>
        <p:spPr>
          <a:xfrm>
            <a:off x="356843" y="266175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atividades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PLANEJAMENTO</a:t>
            </a:r>
          </a:p>
        </p:txBody>
      </p:sp>
      <p:sp>
        <p:nvSpPr>
          <p:cNvPr id="1191" name="Shape 1191"/>
          <p:cNvSpPr/>
          <p:nvPr/>
        </p:nvSpPr>
        <p:spPr>
          <a:xfrm>
            <a:off x="356843" y="103973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Estimar recursos</a:t>
            </a:r>
          </a:p>
        </p:txBody>
      </p:sp>
      <p:sp>
        <p:nvSpPr>
          <p:cNvPr id="1192" name="Shape 1192"/>
          <p:cNvSpPr/>
          <p:nvPr/>
        </p:nvSpPr>
        <p:spPr>
          <a:xfrm>
            <a:off x="356843" y="1458912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o cronograma do projeto</a:t>
            </a:r>
          </a:p>
        </p:txBody>
      </p:sp>
      <p:sp>
        <p:nvSpPr>
          <p:cNvPr id="1193" name="Shape 1193"/>
          <p:cNvSpPr/>
          <p:nvPr/>
        </p:nvSpPr>
        <p:spPr>
          <a:xfrm>
            <a:off x="356843" y="187809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o orçamento do projeto</a:t>
            </a:r>
          </a:p>
        </p:txBody>
      </p:sp>
      <p:sp>
        <p:nvSpPr>
          <p:cNvPr id="1194" name="Shape 1194"/>
          <p:cNvSpPr/>
          <p:nvPr/>
        </p:nvSpPr>
        <p:spPr>
          <a:xfrm>
            <a:off x="356843" y="229727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as comunicações</a:t>
            </a:r>
          </a:p>
        </p:txBody>
      </p:sp>
      <p:sp>
        <p:nvSpPr>
          <p:cNvPr id="1195" name="Shape 1195"/>
          <p:cNvSpPr/>
          <p:nvPr/>
        </p:nvSpPr>
        <p:spPr>
          <a:xfrm>
            <a:off x="356843" y="2716459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Quem contratar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hape 1200"/>
          <p:cNvSpPr/>
          <p:nvPr/>
        </p:nvSpPr>
        <p:spPr>
          <a:xfrm>
            <a:off x="356843" y="531493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ATIVIDADES DE PLANEJAMENTO</a:t>
            </a:r>
          </a:p>
        </p:txBody>
      </p:sp>
      <p:sp>
        <p:nvSpPr>
          <p:cNvPr id="1201" name="Shape 1201"/>
          <p:cNvSpPr/>
          <p:nvPr/>
        </p:nvSpPr>
        <p:spPr>
          <a:xfrm>
            <a:off x="356843" y="101264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Aprovação formal do planejamento do projeto</a:t>
            </a:r>
          </a:p>
        </p:txBody>
      </p:sp>
      <p:sp>
        <p:nvSpPr>
          <p:cNvPr id="1202" name="Shape 1202"/>
          <p:cNvSpPr/>
          <p:nvPr/>
        </p:nvSpPr>
        <p:spPr>
          <a:xfrm>
            <a:off x="356843" y="141784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 início a execução do projeto a partir da reunião de </a:t>
            </a:r>
            <a:r>
              <a:rPr b="0" i="1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kick-off</a:t>
            </a:r>
          </a:p>
        </p:txBody>
      </p:sp>
      <p:sp>
        <p:nvSpPr>
          <p:cNvPr id="1203" name="Shape 1203"/>
          <p:cNvSpPr/>
          <p:nvPr/>
        </p:nvSpPr>
        <p:spPr>
          <a:xfrm>
            <a:off x="356843" y="222823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os recursos humanos</a:t>
            </a:r>
          </a:p>
        </p:txBody>
      </p:sp>
      <p:sp>
        <p:nvSpPr>
          <p:cNvPr id="1204" name="Shape 1204"/>
          <p:cNvSpPr/>
          <p:nvPr/>
        </p:nvSpPr>
        <p:spPr>
          <a:xfrm>
            <a:off x="356843" y="182304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e planejar respostas aos riscos identificados</a:t>
            </a:r>
          </a:p>
        </p:txBody>
      </p:sp>
      <p:sp>
        <p:nvSpPr>
          <p:cNvPr id="1205" name="Shape 1205"/>
          <p:cNvSpPr/>
          <p:nvPr/>
        </p:nvSpPr>
        <p:spPr>
          <a:xfrm>
            <a:off x="356843" y="263343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o que comprar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/>
          <p:nvPr/>
        </p:nvSpPr>
        <p:spPr>
          <a:xfrm>
            <a:off x="356843" y="526147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DE PLANEJAMENTO</a:t>
            </a:r>
          </a:p>
        </p:txBody>
      </p:sp>
      <p:sp>
        <p:nvSpPr>
          <p:cNvPr id="1211" name="Shape 1211"/>
          <p:cNvSpPr/>
          <p:nvPr/>
        </p:nvSpPr>
        <p:spPr>
          <a:xfrm>
            <a:off x="356843" y="1024766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o plano de gerenciamento do projeto</a:t>
            </a:r>
          </a:p>
        </p:txBody>
      </p:sp>
      <p:sp>
        <p:nvSpPr>
          <p:cNvPr id="1212" name="Shape 1212"/>
          <p:cNvSpPr/>
          <p:nvPr/>
        </p:nvSpPr>
        <p:spPr>
          <a:xfrm>
            <a:off x="356843" y="1431828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do escopo</a:t>
            </a:r>
          </a:p>
        </p:txBody>
      </p:sp>
      <p:sp>
        <p:nvSpPr>
          <p:cNvPr id="1213" name="Shape 1213"/>
          <p:cNvSpPr/>
          <p:nvPr/>
        </p:nvSpPr>
        <p:spPr>
          <a:xfrm>
            <a:off x="356843" y="1838890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Coletar os requisitos</a:t>
            </a:r>
          </a:p>
        </p:txBody>
      </p:sp>
      <p:sp>
        <p:nvSpPr>
          <p:cNvPr id="1214" name="Shape 1214"/>
          <p:cNvSpPr/>
          <p:nvPr/>
        </p:nvSpPr>
        <p:spPr>
          <a:xfrm>
            <a:off x="356843" y="2245951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o escopo</a:t>
            </a:r>
          </a:p>
        </p:txBody>
      </p:sp>
      <p:sp>
        <p:nvSpPr>
          <p:cNvPr id="1215" name="Shape 1215"/>
          <p:cNvSpPr/>
          <p:nvPr/>
        </p:nvSpPr>
        <p:spPr>
          <a:xfrm>
            <a:off x="356843" y="2653014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a EAP</a:t>
            </a:r>
          </a:p>
        </p:txBody>
      </p:sp>
      <p:sp>
        <p:nvSpPr>
          <p:cNvPr id="1216" name="Shape 1216"/>
          <p:cNvSpPr/>
          <p:nvPr/>
        </p:nvSpPr>
        <p:spPr>
          <a:xfrm>
            <a:off x="356843" y="3060075"/>
            <a:ext cx="720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Planejar o gerenciamento do tempo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6_Office Them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